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0" r:id="rId37"/>
  </p:sldIdLst>
  <p:sldSz cx="9144000" cy="6858000" type="screen4x3"/>
  <p:notesSz cx="6854825" cy="9713913"/>
  <p:embeddedFontLst>
    <p:embeddedFont>
      <p:font typeface="Roboto Mono" panose="00000009000000000000" pitchFamily="49" charset="0"/>
      <p:regular r:id="rId39"/>
      <p:bold r:id="rId40"/>
      <p:italic r:id="rId41"/>
      <p:boldItalic r:id="rId42"/>
    </p:embeddedFont>
    <p:embeddedFont>
      <p:font typeface="Tahoma" panose="020B060403050404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 Sha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693240-8E99-49BC-B457-0B2E559D4565}">
  <a:tblStyle styleId="{4E693240-8E99-49BC-B457-0B2E559D45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19" autoAdjust="0"/>
  </p:normalViewPr>
  <p:slideViewPr>
    <p:cSldViewPr snapToGrid="0">
      <p:cViewPr varScale="1">
        <p:scale>
          <a:sx n="102" d="100"/>
          <a:sy n="102" d="100"/>
        </p:scale>
        <p:origin x="115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5-24T15:50:59.633" idx="1">
    <p:pos x="6000" y="0"/>
    <p:text>Verification整个的顺序要不要调一下</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3883025" y="9226550"/>
            <a:ext cx="2970212" cy="48577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fld id="{00000000-1234-1234-1234-123412341234}" type="slidenum">
              <a:rPr lang="en-US" sz="1800" b="0" i="0" u="none" strike="noStrike" cap="none">
                <a:solidFill>
                  <a:srgbClr val="000000"/>
                </a:solidFill>
                <a:latin typeface="Arial"/>
                <a:ea typeface="Arial"/>
                <a:cs typeface="Arial"/>
                <a:sym typeface="Arial"/>
              </a:rPr>
              <a:t>‹#›</a:t>
            </a:fld>
            <a:endParaRPr/>
          </a:p>
        </p:txBody>
      </p:sp>
      <p:sp>
        <p:nvSpPr>
          <p:cNvPr id="4" name="Google Shape;4;n"/>
          <p:cNvSpPr txBox="1">
            <a:spLocks noGrp="1"/>
          </p:cNvSpPr>
          <p:nvPr>
            <p:ph type="hdr" idx="2"/>
          </p:nvPr>
        </p:nvSpPr>
        <p:spPr>
          <a:xfrm>
            <a:off x="0" y="0"/>
            <a:ext cx="2970212" cy="4857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dt" idx="10"/>
          </p:nvPr>
        </p:nvSpPr>
        <p:spPr>
          <a:xfrm>
            <a:off x="3883025" y="0"/>
            <a:ext cx="2970212" cy="48577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a:spLocks noGrp="1" noRot="1" noChangeAspect="1"/>
          </p:cNvSpPr>
          <p:nvPr>
            <p:ph type="sldImg" idx="3"/>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85800" y="4614862"/>
            <a:ext cx="5483225" cy="43703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ftr" idx="11"/>
          </p:nvPr>
        </p:nvSpPr>
        <p:spPr>
          <a:xfrm>
            <a:off x="0" y="9226550"/>
            <a:ext cx="2970212" cy="48577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2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9" name="Google Shape;9;n"/>
          <p:cNvSpPr txBox="1">
            <a:spLocks noGrp="1"/>
          </p:cNvSpPr>
          <p:nvPr>
            <p:ph type="sldNum" idx="4"/>
          </p:nvPr>
        </p:nvSpPr>
        <p:spPr>
          <a:xfrm>
            <a:off x="3883025" y="9226550"/>
            <a:ext cx="2970212" cy="48577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p1: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cd1fcb547_0_37: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g35cd1fcb547_0_37: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cd1fcb547_0_13: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35cd1fcb547_0_13: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cd1fcb547_0_54: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5cd1fcb547_0_54: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cd1fcb547_0_76: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g35cd1fcb547_0_76: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cd1fcb547_3_104: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35cd1fcb547_3_104: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cd1fcb547_0_6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35cd1fcb547_0_6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d2a2e8e79_1_28: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sz="1400"/>
          </a:p>
        </p:txBody>
      </p:sp>
      <p:sp>
        <p:nvSpPr>
          <p:cNvPr id="191" name="Google Shape;191;g35d2a2e8e79_1_28: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5d2a2e8e79_1_28: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1100"/>
              <a:buFont typeface="Arial"/>
              <a:buNone/>
            </a:pPr>
            <a:r>
              <a:rPr lang="en-US" sz="1100" b="1" dirty="0" err="1">
                <a:solidFill>
                  <a:schemeClr val="dk1"/>
                </a:solidFill>
              </a:rPr>
              <a:t>左侧</a:t>
            </a:r>
            <a:r>
              <a:rPr lang="en-US" sz="1100" b="1" dirty="0">
                <a:solidFill>
                  <a:schemeClr val="dk1"/>
                </a:solidFill>
              </a:rPr>
              <a:t> (Search):</a:t>
            </a:r>
            <a:r>
              <a:rPr lang="en-US" sz="1100" dirty="0">
                <a:solidFill>
                  <a:schemeClr val="dk1"/>
                </a:solidFill>
              </a:rPr>
              <a:t> 代表“</a:t>
            </a:r>
            <a:r>
              <a:rPr lang="en-US" sz="1100" dirty="0" err="1">
                <a:solidFill>
                  <a:schemeClr val="dk1"/>
                </a:solidFill>
              </a:rPr>
              <a:t>神经架构搜索</a:t>
            </a:r>
            <a:r>
              <a:rPr lang="en-US" sz="1100" dirty="0">
                <a:solidFill>
                  <a:schemeClr val="dk1"/>
                </a:solidFill>
              </a:rPr>
              <a:t>”（</a:t>
            </a:r>
            <a:r>
              <a:rPr lang="en-US" sz="1100" dirty="0" err="1">
                <a:solidFill>
                  <a:schemeClr val="dk1"/>
                </a:solidFill>
              </a:rPr>
              <a:t>NAS）的起点，算法从大量的可选构建块（Search</a:t>
            </a:r>
            <a:r>
              <a:rPr lang="en-US" sz="1100" dirty="0">
                <a:solidFill>
                  <a:schemeClr val="dk1"/>
                </a:solidFill>
              </a:rPr>
              <a:t> </a:t>
            </a:r>
            <a:r>
              <a:rPr lang="en-US" sz="1100" dirty="0" err="1">
                <a:solidFill>
                  <a:schemeClr val="dk1"/>
                </a:solidFill>
              </a:rPr>
              <a:t>Space）中进行探索</a:t>
            </a:r>
            <a:r>
              <a:rPr lang="en-US" sz="1100" dirty="0">
                <a:solidFill>
                  <a:schemeClr val="dk1"/>
                </a:solidFill>
              </a:rPr>
              <a:t>。</a:t>
            </a:r>
            <a:endParaRPr sz="1100" dirty="0">
              <a:solidFill>
                <a:schemeClr val="dk1"/>
              </a:solidFill>
            </a:endParaRPr>
          </a:p>
          <a:p>
            <a:pPr marL="0" lvl="0" indent="0" algn="l" rtl="0">
              <a:spcBef>
                <a:spcPts val="480"/>
              </a:spcBef>
              <a:spcAft>
                <a:spcPts val="0"/>
              </a:spcAft>
              <a:buClr>
                <a:schemeClr val="dk1"/>
              </a:buClr>
              <a:buSzPts val="1100"/>
              <a:buFont typeface="Arial"/>
              <a:buNone/>
            </a:pPr>
            <a:r>
              <a:rPr lang="en-US" sz="1100" b="1" dirty="0" err="1">
                <a:solidFill>
                  <a:schemeClr val="dk1"/>
                </a:solidFill>
              </a:rPr>
              <a:t>中间</a:t>
            </a:r>
            <a:r>
              <a:rPr lang="en-US" sz="1100" b="1" dirty="0">
                <a:solidFill>
                  <a:schemeClr val="dk1"/>
                </a:solidFill>
              </a:rPr>
              <a:t> (Evaluate):</a:t>
            </a:r>
            <a:r>
              <a:rPr lang="en-US" sz="1100" dirty="0">
                <a:solidFill>
                  <a:schemeClr val="dk1"/>
                </a:solidFill>
              </a:rPr>
              <a:t> </a:t>
            </a:r>
            <a:r>
              <a:rPr lang="en-US" sz="1100" dirty="0" err="1">
                <a:solidFill>
                  <a:schemeClr val="dk1"/>
                </a:solidFill>
              </a:rPr>
              <a:t>这是搜索循环的核心，对每一个候选架构都进行三个关键维度的评估：</a:t>
            </a:r>
            <a:r>
              <a:rPr lang="en-US" sz="1100" b="1" dirty="0" err="1">
                <a:solidFill>
                  <a:schemeClr val="dk1"/>
                </a:solidFill>
              </a:rPr>
              <a:t>准确率</a:t>
            </a:r>
            <a:r>
              <a:rPr lang="en-US" sz="1100" b="1" dirty="0">
                <a:solidFill>
                  <a:schemeClr val="dk1"/>
                </a:solidFill>
              </a:rPr>
              <a:t> (Accuracy)</a:t>
            </a:r>
            <a:r>
              <a:rPr lang="en-US" sz="1100" dirty="0">
                <a:solidFill>
                  <a:schemeClr val="dk1"/>
                </a:solidFill>
              </a:rPr>
              <a:t>、</a:t>
            </a:r>
            <a:r>
              <a:rPr lang="en-US" sz="1100" b="1" dirty="0" err="1">
                <a:solidFill>
                  <a:schemeClr val="dk1"/>
                </a:solidFill>
              </a:rPr>
              <a:t>量化稳健性</a:t>
            </a:r>
            <a:r>
              <a:rPr lang="en-US" sz="1100" b="1" dirty="0">
                <a:solidFill>
                  <a:schemeClr val="dk1"/>
                </a:solidFill>
              </a:rPr>
              <a:t> (Quantization Robustness)</a:t>
            </a:r>
            <a:r>
              <a:rPr lang="en-US" sz="1100" dirty="0">
                <a:solidFill>
                  <a:schemeClr val="dk1"/>
                </a:solidFill>
              </a:rPr>
              <a:t> 和 </a:t>
            </a:r>
            <a:r>
              <a:rPr lang="en-US" sz="1100" b="1" dirty="0" err="1">
                <a:solidFill>
                  <a:schemeClr val="dk1"/>
                </a:solidFill>
              </a:rPr>
              <a:t>硬件延迟</a:t>
            </a:r>
            <a:r>
              <a:rPr lang="en-US" sz="1100" b="1" dirty="0">
                <a:solidFill>
                  <a:schemeClr val="dk1"/>
                </a:solidFill>
              </a:rPr>
              <a:t> (Hardware Latency)</a:t>
            </a:r>
            <a:r>
              <a:rPr lang="en-US" sz="1100" dirty="0">
                <a:solidFill>
                  <a:schemeClr val="dk1"/>
                </a:solidFill>
              </a:rPr>
              <a:t>。</a:t>
            </a:r>
            <a:r>
              <a:rPr lang="en-US" sz="1100" dirty="0" err="1">
                <a:solidFill>
                  <a:schemeClr val="dk1"/>
                </a:solidFill>
              </a:rPr>
              <a:t>评估结果会反馈给控制器，以指导下一步的搜索，使其越来越好</a:t>
            </a:r>
            <a:r>
              <a:rPr lang="en-US" sz="1100" dirty="0">
                <a:solidFill>
                  <a:schemeClr val="dk1"/>
                </a:solidFill>
              </a:rPr>
              <a:t>。</a:t>
            </a:r>
            <a:endParaRPr sz="1100" dirty="0">
              <a:solidFill>
                <a:schemeClr val="dk1"/>
              </a:solidFill>
            </a:endParaRPr>
          </a:p>
          <a:p>
            <a:pPr marL="0" lvl="0" indent="0" algn="l" rtl="0">
              <a:spcBef>
                <a:spcPts val="480"/>
              </a:spcBef>
              <a:spcAft>
                <a:spcPts val="0"/>
              </a:spcAft>
              <a:buClr>
                <a:schemeClr val="dk1"/>
              </a:buClr>
              <a:buSzPts val="1100"/>
              <a:buFont typeface="Arial"/>
              <a:buNone/>
            </a:pPr>
            <a:r>
              <a:rPr lang="en-US" sz="1100" b="1" dirty="0" err="1">
                <a:solidFill>
                  <a:schemeClr val="dk1"/>
                </a:solidFill>
              </a:rPr>
              <a:t>右侧</a:t>
            </a:r>
            <a:r>
              <a:rPr lang="en-US" sz="1100" b="1" dirty="0">
                <a:solidFill>
                  <a:schemeClr val="dk1"/>
                </a:solidFill>
              </a:rPr>
              <a:t> (Select):</a:t>
            </a:r>
            <a:r>
              <a:rPr lang="en-US" sz="1100" dirty="0">
                <a:solidFill>
                  <a:schemeClr val="dk1"/>
                </a:solidFill>
              </a:rPr>
              <a:t> 经过充分的搜索和评估，最终输出的最佳模型就是YOLO-NAS。这个模型最大的特点就是我们提到的“再参数化”（Reparameterization）：</a:t>
            </a:r>
            <a:r>
              <a:rPr lang="en-US" sz="1100" dirty="0" err="1">
                <a:solidFill>
                  <a:schemeClr val="dk1"/>
                </a:solidFill>
              </a:rPr>
              <a:t>在训练时使用更复杂的结构来提升性能，在部署推理时则会融合成极其简单和高效的结构</a:t>
            </a:r>
            <a:r>
              <a:rPr lang="en-US" sz="1100" dirty="0">
                <a:solidFill>
                  <a:schemeClr val="dk1"/>
                </a:solidFill>
              </a:rPr>
              <a:t>。</a:t>
            </a:r>
            <a:endParaRPr sz="1000" dirty="0"/>
          </a:p>
        </p:txBody>
      </p:sp>
      <p:sp>
        <p:nvSpPr>
          <p:cNvPr id="193" name="Google Shape;193;g35d2a2e8e79_1_28: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d2a2e8e79_1_49: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sz="1400"/>
          </a:p>
        </p:txBody>
      </p:sp>
      <p:sp>
        <p:nvSpPr>
          <p:cNvPr id="201" name="Google Shape;201;g35d2a2e8e79_1_4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5d2a2e8e79_1_4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1100"/>
              <a:buFont typeface="Arial"/>
              <a:buNone/>
            </a:pPr>
            <a:endParaRPr sz="1000"/>
          </a:p>
        </p:txBody>
      </p:sp>
      <p:sp>
        <p:nvSpPr>
          <p:cNvPr id="203" name="Google Shape;203;g35d2a2e8e79_1_49: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cd08db1ac_1_4: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sz="1400"/>
          </a:p>
        </p:txBody>
      </p:sp>
      <p:sp>
        <p:nvSpPr>
          <p:cNvPr id="209" name="Google Shape;209;g35cd08db1ac_1_4: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5cd08db1ac_1_4: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1100"/>
              <a:buFont typeface="Arial"/>
              <a:buNone/>
            </a:pPr>
            <a:r>
              <a:rPr lang="en-US" sz="1600" dirty="0">
                <a:solidFill>
                  <a:schemeClr val="dk1"/>
                </a:solidFill>
                <a:latin typeface="Tahoma"/>
                <a:ea typeface="Tahoma"/>
                <a:cs typeface="Tahoma"/>
                <a:sym typeface="Tahoma"/>
              </a:rPr>
              <a:t>It proved that the video transmission of our video capture design has a reasonable delay which can be ignored.</a:t>
            </a:r>
            <a:endParaRPr sz="1600" dirty="0">
              <a:solidFill>
                <a:schemeClr val="dk1"/>
              </a:solidFill>
              <a:latin typeface="Tahoma"/>
              <a:ea typeface="Tahoma"/>
              <a:cs typeface="Tahoma"/>
              <a:sym typeface="Tahoma"/>
            </a:endParaRPr>
          </a:p>
        </p:txBody>
      </p:sp>
      <p:sp>
        <p:nvSpPr>
          <p:cNvPr id="211" name="Google Shape;211;g35cd08db1ac_1_4: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cd1fcb547_3_24: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sz="1400"/>
          </a:p>
        </p:txBody>
      </p:sp>
      <p:sp>
        <p:nvSpPr>
          <p:cNvPr id="217" name="Google Shape;217;g35cd1fcb547_3_24: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cd1fcb547_3_24: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9" name="Google Shape;219;g35cd1fcb547_3_24: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cd1fcb547_3_32: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20</a:t>
            </a:fld>
            <a:endParaRPr sz="1400"/>
          </a:p>
        </p:txBody>
      </p:sp>
      <p:sp>
        <p:nvSpPr>
          <p:cNvPr id="225" name="Google Shape;225;g35cd1fcb547_3_32: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5cd1fcb547_3_32: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35cd1fcb547_3_32: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5cd08db1ac_1_13: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21</a:t>
            </a:fld>
            <a:endParaRPr sz="1400"/>
          </a:p>
        </p:txBody>
      </p:sp>
      <p:sp>
        <p:nvSpPr>
          <p:cNvPr id="234" name="Google Shape;234;g35cd08db1ac_1_13: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cd08db1ac_1_13: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r>
              <a:rPr lang="en-US">
                <a:solidFill>
                  <a:schemeClr val="dk1"/>
                </a:solidFill>
                <a:latin typeface="Tahoma"/>
                <a:ea typeface="Tahoma"/>
                <a:cs typeface="Tahoma"/>
                <a:sym typeface="Tahoma"/>
              </a:rPr>
              <a:t>   </a:t>
            </a: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236" name="Google Shape;236;g35cd08db1ac_1_13: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cd08db1ac_1_20: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22</a:t>
            </a:fld>
            <a:endParaRPr sz="1400"/>
          </a:p>
        </p:txBody>
      </p:sp>
      <p:sp>
        <p:nvSpPr>
          <p:cNvPr id="242" name="Google Shape;242;g35cd08db1ac_1_20: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cd08db1ac_1_20: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4" name="Google Shape;244;g35cd08db1ac_1_20: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cd1fcb547_3_59: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23</a:t>
            </a:fld>
            <a:endParaRPr sz="1400"/>
          </a:p>
        </p:txBody>
      </p:sp>
      <p:sp>
        <p:nvSpPr>
          <p:cNvPr id="250" name="Google Shape;250;g35cd1fcb547_3_5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cd1fcb547_3_5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252" name="Google Shape;252;g35cd1fcb547_3_59: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d2a2e8e79_1_75: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24</a:t>
            </a:fld>
            <a:endParaRPr sz="1400"/>
          </a:p>
        </p:txBody>
      </p:sp>
      <p:sp>
        <p:nvSpPr>
          <p:cNvPr id="260" name="Google Shape;260;g35d2a2e8e79_1_75: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d2a2e8e79_1_75: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262" name="Google Shape;262;g35d2a2e8e79_1_75: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d2a2e8e79_1_68: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25</a:t>
            </a:fld>
            <a:endParaRPr sz="1400"/>
          </a:p>
        </p:txBody>
      </p:sp>
      <p:sp>
        <p:nvSpPr>
          <p:cNvPr id="268" name="Google Shape;268;g35d2a2e8e79_1_68: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5d2a2e8e79_1_68: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270" name="Google Shape;270;g35d2a2e8e79_1_68: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5cd1fcb547_3_41: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26</a:t>
            </a:fld>
            <a:endParaRPr sz="1400"/>
          </a:p>
        </p:txBody>
      </p:sp>
      <p:sp>
        <p:nvSpPr>
          <p:cNvPr id="277" name="Google Shape;277;g35cd1fcb547_3_41: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5cd1fcb547_3_41: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9" name="Google Shape;279;g35cd1fcb547_3_41: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5cd1fcb547_3_49: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27</a:t>
            </a:fld>
            <a:endParaRPr sz="1400"/>
          </a:p>
        </p:txBody>
      </p:sp>
      <p:sp>
        <p:nvSpPr>
          <p:cNvPr id="285" name="Google Shape;285;g35cd1fcb547_3_4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cd1fcb547_3_4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287" name="Google Shape;287;g35cd1fcb547_3_49: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5cd1fcb547_3_75: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35cd1fcb547_3_75: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5d2a2e8e79_10_7: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sz="1400"/>
          </a:p>
        </p:txBody>
      </p:sp>
      <p:sp>
        <p:nvSpPr>
          <p:cNvPr id="299" name="Google Shape;299;g35d2a2e8e79_10_7: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5d2a2e8e79_10_7: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35d2a2e8e79_10_7: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d2a2e8e79_1_2: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35d2a2e8e79_1_2: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d2a2e8e79_10_22: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sz="1400"/>
          </a:p>
        </p:txBody>
      </p:sp>
      <p:sp>
        <p:nvSpPr>
          <p:cNvPr id="309" name="Google Shape;309;g35d2a2e8e79_10_22: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d2a2e8e79_10_22: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342900" lvl="0" indent="0" algn="l" rtl="0">
              <a:spcBef>
                <a:spcPts val="560"/>
              </a:spcBef>
              <a:spcAft>
                <a:spcPts val="0"/>
              </a:spcAft>
              <a:buClr>
                <a:schemeClr val="dk1"/>
              </a:buClr>
              <a:buSzPts val="1100"/>
              <a:buFont typeface="Arial"/>
              <a:buNone/>
            </a:pPr>
            <a:r>
              <a:rPr lang="en-US">
                <a:solidFill>
                  <a:schemeClr val="dk1"/>
                </a:solidFill>
              </a:rPr>
              <a:t>To evaluate whether the system remains functional when the input voltage drops below the recommended minimum (e.g., 6V), simulating battery drain or degraded supply conditions.</a:t>
            </a: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311" name="Google Shape;311;g35d2a2e8e79_10_22: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5d2a2e8e79_10_39: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sz="1400"/>
          </a:p>
        </p:txBody>
      </p:sp>
      <p:sp>
        <p:nvSpPr>
          <p:cNvPr id="317" name="Google Shape;317;g35d2a2e8e79_10_3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d2a2e8e79_10_3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35d2a2e8e79_10_39: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4: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34: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5d2a2e8e79_0_0: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35d2a2e8e79_0_0: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5cd1fcb547_3_10:notes"/>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34</a:t>
            </a:fld>
            <a:endParaRPr sz="1400"/>
          </a:p>
        </p:txBody>
      </p:sp>
      <p:sp>
        <p:nvSpPr>
          <p:cNvPr id="338" name="Google Shape;338;g35cd1fcb547_3_10:notes"/>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cd1fcb547_3_10: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340" name="Google Shape;340;g35cd1fcb547_3_10:notes"/>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a:extLst>
            <a:ext uri="{FF2B5EF4-FFF2-40B4-BE49-F238E27FC236}">
              <a16:creationId xmlns:a16="http://schemas.microsoft.com/office/drawing/2014/main" id="{C1196B0D-DD4F-DD7B-FA44-C5C594470182}"/>
            </a:ext>
          </a:extLst>
        </p:cNvPr>
        <p:cNvGrpSpPr/>
        <p:nvPr/>
      </p:nvGrpSpPr>
      <p:grpSpPr>
        <a:xfrm>
          <a:off x="0" y="0"/>
          <a:ext cx="0" cy="0"/>
          <a:chOff x="0" y="0"/>
          <a:chExt cx="0" cy="0"/>
        </a:xfrm>
      </p:grpSpPr>
      <p:sp>
        <p:nvSpPr>
          <p:cNvPr id="337" name="Google Shape;337;g35cd1fcb547_3_10:notes">
            <a:extLst>
              <a:ext uri="{FF2B5EF4-FFF2-40B4-BE49-F238E27FC236}">
                <a16:creationId xmlns:a16="http://schemas.microsoft.com/office/drawing/2014/main" id="{DF471D59-0450-4683-C062-02936FB78141}"/>
              </a:ext>
            </a:extLst>
          </p:cNvPr>
          <p:cNvSpPr txBox="1">
            <a:spLocks noGrp="1"/>
          </p:cNvSpPr>
          <p:nvPr>
            <p:ph type="sldNum" idx="12"/>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35</a:t>
            </a:fld>
            <a:endParaRPr sz="1400"/>
          </a:p>
        </p:txBody>
      </p:sp>
      <p:sp>
        <p:nvSpPr>
          <p:cNvPr id="338" name="Google Shape;338;g35cd1fcb547_3_10:notes">
            <a:extLst>
              <a:ext uri="{FF2B5EF4-FFF2-40B4-BE49-F238E27FC236}">
                <a16:creationId xmlns:a16="http://schemas.microsoft.com/office/drawing/2014/main" id="{E8C82548-F6D4-80AE-81DC-27D39F61DEEE}"/>
              </a:ext>
            </a:extLst>
          </p:cNvPr>
          <p:cNvSpPr>
            <a:spLocks noGrp="1" noRot="1" noChangeAspect="1"/>
          </p:cNvSpPr>
          <p:nvPr>
            <p:ph type="sldImg" idx="2"/>
          </p:nvPr>
        </p:nvSpPr>
        <p:spPr>
          <a:xfrm>
            <a:off x="998538" y="728663"/>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cd1fcb547_3_10:notes">
            <a:extLst>
              <a:ext uri="{FF2B5EF4-FFF2-40B4-BE49-F238E27FC236}">
                <a16:creationId xmlns:a16="http://schemas.microsoft.com/office/drawing/2014/main" id="{2F57CBCF-2E9F-8C84-A5F1-4A1F953BBF66}"/>
              </a:ext>
            </a:extLst>
          </p:cNvPr>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a:solidFill>
                <a:schemeClr val="dk1"/>
              </a:solidFill>
              <a:latin typeface="Tahoma"/>
              <a:ea typeface="Tahoma"/>
              <a:cs typeface="Tahoma"/>
              <a:sym typeface="Tahoma"/>
            </a:endParaRPr>
          </a:p>
          <a:p>
            <a:pPr marL="0" lvl="0" indent="0" algn="l" rtl="0">
              <a:spcBef>
                <a:spcPts val="0"/>
              </a:spcBef>
              <a:spcAft>
                <a:spcPts val="0"/>
              </a:spcAft>
              <a:buNone/>
            </a:pPr>
            <a:endParaRPr/>
          </a:p>
        </p:txBody>
      </p:sp>
      <p:sp>
        <p:nvSpPr>
          <p:cNvPr id="340" name="Google Shape;340;g35cd1fcb547_3_10:notes">
            <a:extLst>
              <a:ext uri="{FF2B5EF4-FFF2-40B4-BE49-F238E27FC236}">
                <a16:creationId xmlns:a16="http://schemas.microsoft.com/office/drawing/2014/main" id="{7B900377-A4C0-CA48-C7E4-0FBB1DEBA91E}"/>
              </a:ext>
            </a:extLst>
          </p:cNvPr>
          <p:cNvSpPr txBox="1">
            <a:spLocks noGrp="1"/>
          </p:cNvSpPr>
          <p:nvPr>
            <p:ph type="sldNum" idx="3"/>
          </p:nvPr>
        </p:nvSpPr>
        <p:spPr>
          <a:xfrm>
            <a:off x="3883025" y="9226550"/>
            <a:ext cx="2970300" cy="485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sz="1400"/>
          </a:p>
        </p:txBody>
      </p:sp>
    </p:spTree>
    <p:extLst>
      <p:ext uri="{BB962C8B-B14F-4D97-AF65-F5344CB8AC3E}">
        <p14:creationId xmlns:p14="http://schemas.microsoft.com/office/powerpoint/2010/main" val="4069800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9: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9: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3: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block diagram</a:t>
            </a:r>
            <a:endParaRPr/>
          </a:p>
        </p:txBody>
      </p:sp>
      <p:sp>
        <p:nvSpPr>
          <p:cNvPr id="88" name="Google Shape;88;p4: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cd08db1ac_1_69: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schematic circuit diagram</a:t>
            </a:r>
            <a:endParaRPr/>
          </a:p>
        </p:txBody>
      </p:sp>
      <p:sp>
        <p:nvSpPr>
          <p:cNvPr id="94" name="Google Shape;94;g35cd08db1ac_1_69: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85800" y="4614862"/>
            <a:ext cx="5483225" cy="43703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7:notes"/>
          <p:cNvSpPr>
            <a:spLocks noGrp="1" noRot="1" noChangeAspect="1"/>
          </p:cNvSpPr>
          <p:nvPr>
            <p:ph type="sldImg" idx="2"/>
          </p:nvPr>
        </p:nvSpPr>
        <p:spPr>
          <a:xfrm>
            <a:off x="998537" y="728662"/>
            <a:ext cx="4857750" cy="36433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5cd1fcb547_0_21: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35cd1fcb547_0_21: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cd1fcb547_0_8:notes"/>
          <p:cNvSpPr txBox="1">
            <a:spLocks noGrp="1"/>
          </p:cNvSpPr>
          <p:nvPr>
            <p:ph type="body" idx="1"/>
          </p:nvPr>
        </p:nvSpPr>
        <p:spPr>
          <a:xfrm>
            <a:off x="685800" y="4614862"/>
            <a:ext cx="5483100" cy="437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35cd1fcb547_0_8:notes"/>
          <p:cNvSpPr>
            <a:spLocks noGrp="1" noRot="1" noChangeAspect="1"/>
          </p:cNvSpPr>
          <p:nvPr>
            <p:ph type="sldImg" idx="2"/>
          </p:nvPr>
        </p:nvSpPr>
        <p:spPr>
          <a:xfrm>
            <a:off x="998537" y="728662"/>
            <a:ext cx="4857900" cy="36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23"/>
        <p:cNvGrpSpPr/>
        <p:nvPr/>
      </p:nvGrpSpPr>
      <p:grpSpPr>
        <a:xfrm>
          <a:off x="0" y="0"/>
          <a:ext cx="0" cy="0"/>
          <a:chOff x="0" y="0"/>
          <a:chExt cx="0" cy="0"/>
        </a:xfrm>
      </p:grpSpPr>
      <p:grpSp>
        <p:nvGrpSpPr>
          <p:cNvPr id="24" name="Google Shape;24;p2"/>
          <p:cNvGrpSpPr/>
          <p:nvPr/>
        </p:nvGrpSpPr>
        <p:grpSpPr>
          <a:xfrm>
            <a:off x="0" y="2438400"/>
            <a:ext cx="9009062" cy="1052512"/>
            <a:chOff x="0" y="1536"/>
            <a:chExt cx="5675" cy="663"/>
          </a:xfrm>
        </p:grpSpPr>
        <p:grpSp>
          <p:nvGrpSpPr>
            <p:cNvPr id="25" name="Google Shape;25;p2"/>
            <p:cNvGrpSpPr/>
            <p:nvPr/>
          </p:nvGrpSpPr>
          <p:grpSpPr>
            <a:xfrm>
              <a:off x="183" y="1604"/>
              <a:ext cx="448" cy="299"/>
              <a:chOff x="720" y="336"/>
              <a:chExt cx="624" cy="432"/>
            </a:xfrm>
          </p:grpSpPr>
          <p:sp>
            <p:nvSpPr>
              <p:cNvPr id="26" name="Google Shape;26;p2"/>
              <p:cNvSpPr/>
              <p:nvPr/>
            </p:nvSpPr>
            <p:spPr>
              <a:xfrm>
                <a:off x="720" y="336"/>
                <a:ext cx="384" cy="432"/>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 name="Google Shape;27;p2"/>
              <p:cNvSpPr/>
              <p:nvPr/>
            </p:nvSpPr>
            <p:spPr>
              <a:xfrm>
                <a:off x="1056" y="336"/>
                <a:ext cx="288" cy="432"/>
              </a:xfrm>
              <a:prstGeom prst="rect">
                <a:avLst/>
              </a:prstGeom>
              <a:gradFill>
                <a:gsLst>
                  <a:gs pos="0">
                    <a:schemeClr val="lt1"/>
                  </a:gs>
                  <a:gs pos="100000">
                    <a:schemeClr val="folHlink"/>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8" name="Google Shape;28;p2"/>
            <p:cNvGrpSpPr/>
            <p:nvPr/>
          </p:nvGrpSpPr>
          <p:grpSpPr>
            <a:xfrm>
              <a:off x="261" y="1870"/>
              <a:ext cx="465" cy="299"/>
              <a:chOff x="912" y="2640"/>
              <a:chExt cx="672" cy="432"/>
            </a:xfrm>
          </p:grpSpPr>
          <p:sp>
            <p:nvSpPr>
              <p:cNvPr id="29" name="Google Shape;29;p2"/>
              <p:cNvSpPr/>
              <p:nvPr/>
            </p:nvSpPr>
            <p:spPr>
              <a:xfrm>
                <a:off x="912" y="2640"/>
                <a:ext cx="384" cy="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 name="Google Shape;30;p2"/>
              <p:cNvSpPr/>
              <p:nvPr/>
            </p:nvSpPr>
            <p:spPr>
              <a:xfrm>
                <a:off x="1248" y="2640"/>
                <a:ext cx="336" cy="432"/>
              </a:xfrm>
              <a:prstGeom prst="rect">
                <a:avLst/>
              </a:prstGeom>
              <a:gradFill>
                <a:gsLst>
                  <a:gs pos="0">
                    <a:schemeClr val="l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1" name="Google Shape;31;p2"/>
            <p:cNvSpPr/>
            <p:nvPr/>
          </p:nvSpPr>
          <p:spPr>
            <a:xfrm>
              <a:off x="0" y="1824"/>
              <a:ext cx="353" cy="266"/>
            </a:xfrm>
            <a:prstGeom prst="rect">
              <a:avLst/>
            </a:prstGeom>
            <a:gradFill>
              <a:gsLst>
                <a:gs pos="0">
                  <a:schemeClr val="hlink"/>
                </a:gs>
                <a:gs pos="100000">
                  <a:schemeClr val="lt1"/>
                </a:gs>
              </a:gsLst>
              <a:lin ang="81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 name="Google Shape;32;p2"/>
            <p:cNvSpPr/>
            <p:nvPr/>
          </p:nvSpPr>
          <p:spPr>
            <a:xfrm>
              <a:off x="400" y="1536"/>
              <a:ext cx="20" cy="663"/>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 name="Google Shape;33;p2"/>
            <p:cNvSpPr/>
            <p:nvPr/>
          </p:nvSpPr>
          <p:spPr>
            <a:xfrm rot="10800000" flipH="1">
              <a:off x="199" y="2054"/>
              <a:ext cx="5476" cy="35"/>
            </a:xfrm>
            <a:prstGeom prst="rect">
              <a:avLst/>
            </a:prstGeom>
            <a:gradFill>
              <a:gsLst>
                <a:gs pos="0">
                  <a:schemeClr val="lt1"/>
                </a:gs>
                <a:gs pos="100000">
                  <a:schemeClr val="lt2"/>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4" name="Google Shape;34;p2"/>
          <p:cNvSpPr txBox="1">
            <a:spLocks noGrp="1"/>
          </p:cNvSpPr>
          <p:nvPr>
            <p:ph type="ctrTitle"/>
          </p:nvPr>
        </p:nvSpPr>
        <p:spPr>
          <a:xfrm>
            <a:off x="990600" y="1676400"/>
            <a:ext cx="7772400" cy="146208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60"/>
              </a:spcBef>
              <a:spcAft>
                <a:spcPts val="0"/>
              </a:spcAft>
              <a:buSzPts val="1080"/>
              <a:buChar char="■"/>
              <a:defRPr/>
            </a:lvl1pPr>
            <a:lvl2pPr lvl="1" algn="l">
              <a:lnSpc>
                <a:spcPct val="100000"/>
              </a:lnSpc>
              <a:spcBef>
                <a:spcPts val="360"/>
              </a:spcBef>
              <a:spcAft>
                <a:spcPts val="0"/>
              </a:spcAft>
              <a:buSzPts val="990"/>
              <a:buChar char="■"/>
              <a:defRPr/>
            </a:lvl2pPr>
            <a:lvl3pPr lvl="2" algn="l">
              <a:lnSpc>
                <a:spcPct val="100000"/>
              </a:lnSpc>
              <a:spcBef>
                <a:spcPts val="360"/>
              </a:spcBef>
              <a:spcAft>
                <a:spcPts val="0"/>
              </a:spcAft>
              <a:buSzPts val="900"/>
              <a:buChar char="■"/>
              <a:defRPr/>
            </a:lvl3pPr>
            <a:lvl4pPr lvl="3" algn="l">
              <a:lnSpc>
                <a:spcPct val="100000"/>
              </a:lnSpc>
              <a:spcBef>
                <a:spcPts val="360"/>
              </a:spcBef>
              <a:spcAft>
                <a:spcPts val="0"/>
              </a:spcAft>
              <a:buSzPts val="990"/>
              <a:buChar char="■"/>
              <a:defRPr/>
            </a:lvl4pPr>
            <a:lvl5pPr lvl="4" algn="l">
              <a:lnSpc>
                <a:spcPct val="100000"/>
              </a:lnSpc>
              <a:spcBef>
                <a:spcPts val="360"/>
              </a:spcBef>
              <a:spcAft>
                <a:spcPts val="0"/>
              </a:spcAft>
              <a:buSzPts val="900"/>
              <a:buChar char="■"/>
              <a:defRPr/>
            </a:lvl5pPr>
            <a:lvl6pPr lvl="5" algn="l">
              <a:lnSpc>
                <a:spcPct val="100000"/>
              </a:lnSpc>
              <a:spcBef>
                <a:spcPts val="360"/>
              </a:spcBef>
              <a:spcAft>
                <a:spcPts val="0"/>
              </a:spcAft>
              <a:buSzPts val="900"/>
              <a:buChar char="■"/>
              <a:defRPr/>
            </a:lvl6pPr>
            <a:lvl7pPr lvl="6" algn="l">
              <a:lnSpc>
                <a:spcPct val="100000"/>
              </a:lnSpc>
              <a:spcBef>
                <a:spcPts val="360"/>
              </a:spcBef>
              <a:spcAft>
                <a:spcPts val="0"/>
              </a:spcAft>
              <a:buSzPts val="900"/>
              <a:buChar char="■"/>
              <a:defRPr/>
            </a:lvl7pPr>
            <a:lvl8pPr lvl="7" algn="l">
              <a:lnSpc>
                <a:spcPct val="100000"/>
              </a:lnSpc>
              <a:spcBef>
                <a:spcPts val="360"/>
              </a:spcBef>
              <a:spcAft>
                <a:spcPts val="0"/>
              </a:spcAft>
              <a:buSzPts val="900"/>
              <a:buChar char="■"/>
              <a:defRPr/>
            </a:lvl8pPr>
            <a:lvl9pPr lvl="8" algn="l">
              <a:lnSpc>
                <a:spcPct val="100000"/>
              </a:lnSpc>
              <a:spcBef>
                <a:spcPts val="360"/>
              </a:spcBef>
              <a:spcAft>
                <a:spcPts val="0"/>
              </a:spcAft>
              <a:buSzPts val="900"/>
              <a:buChar char="■"/>
              <a:defRPr/>
            </a:lvl9pPr>
          </a:lstStyle>
          <a:p>
            <a:endParaRPr/>
          </a:p>
        </p:txBody>
      </p:sp>
      <p:sp>
        <p:nvSpPr>
          <p:cNvPr id="36" name="Google Shape;36;p2"/>
          <p:cNvSpPr txBox="1">
            <a:spLocks noGrp="1"/>
          </p:cNvSpPr>
          <p:nvPr>
            <p:ph type="dt" idx="10"/>
          </p:nvPr>
        </p:nvSpPr>
        <p:spPr>
          <a:xfrm>
            <a:off x="990600" y="6248400"/>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1400">
                <a:solidFill>
                  <a:schemeClr val="lt2"/>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3429000" y="6248400"/>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1400">
                <a:solidFill>
                  <a:schemeClr val="lt2"/>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6858000" y="624840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1pPr>
            <a:lvl2pPr marL="0" marR="0" lvl="1"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2pPr>
            <a:lvl3pPr marL="0" marR="0" lvl="2"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3pPr>
            <a:lvl4pPr marL="0" marR="0" lvl="3"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4pPr>
            <a:lvl5pPr marL="0" marR="0" lvl="4"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5pPr>
            <a:lvl6pPr marL="0" marR="0" lvl="5"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6pPr>
            <a:lvl7pPr marL="0" marR="0" lvl="6"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7pPr>
            <a:lvl8pPr marL="0" marR="0" lvl="7"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8pPr>
            <a:lvl9pPr marL="0" marR="0" lvl="8" indent="0" algn="r">
              <a:lnSpc>
                <a:spcPct val="100000"/>
              </a:lnSpc>
              <a:spcBef>
                <a:spcPts val="0"/>
              </a:spcBef>
              <a:spcAft>
                <a:spcPts val="0"/>
              </a:spcAft>
              <a:buClr>
                <a:schemeClr val="lt2"/>
              </a:buClr>
              <a:buSzPts val="1400"/>
              <a:buFont typeface="Tahoma"/>
              <a:buNone/>
              <a:defRPr sz="1400" b="0" i="0" u="none">
                <a:solidFill>
                  <a:schemeClr val="lt2"/>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on left, text on right" type="twoColTx">
  <p:cSld name="TITLE_AND_TWO_COLUMNS">
    <p:spTree>
      <p:nvGrpSpPr>
        <p:cNvPr id="1" name="Shape 39"/>
        <p:cNvGrpSpPr/>
        <p:nvPr/>
      </p:nvGrpSpPr>
      <p:grpSpPr>
        <a:xfrm>
          <a:off x="0" y="0"/>
          <a:ext cx="0" cy="0"/>
          <a:chOff x="0" y="0"/>
          <a:chExt cx="0" cy="0"/>
        </a:xfrm>
      </p:grpSpPr>
      <p:sp>
        <p:nvSpPr>
          <p:cNvPr id="40" name="Google Shape;40;p3"/>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1400">
                <a:latin typeface="Tahoma"/>
                <a:ea typeface="Tahoma"/>
                <a:cs typeface="Tahoma"/>
                <a:sym typeface="Tahoma"/>
              </a:defRPr>
            </a:lvl1pPr>
            <a:lvl2pPr marL="0" lvl="1" indent="0" algn="r">
              <a:lnSpc>
                <a:spcPct val="100000"/>
              </a:lnSpc>
              <a:spcBef>
                <a:spcPts val="0"/>
              </a:spcBef>
              <a:spcAft>
                <a:spcPts val="0"/>
              </a:spcAft>
              <a:buNone/>
              <a:defRPr sz="1400">
                <a:latin typeface="Tahoma"/>
                <a:ea typeface="Tahoma"/>
                <a:cs typeface="Tahoma"/>
                <a:sym typeface="Tahoma"/>
              </a:defRPr>
            </a:lvl2pPr>
            <a:lvl3pPr marL="0" lvl="2" indent="0" algn="r">
              <a:lnSpc>
                <a:spcPct val="100000"/>
              </a:lnSpc>
              <a:spcBef>
                <a:spcPts val="0"/>
              </a:spcBef>
              <a:spcAft>
                <a:spcPts val="0"/>
              </a:spcAft>
              <a:buNone/>
              <a:defRPr sz="1400">
                <a:latin typeface="Tahoma"/>
                <a:ea typeface="Tahoma"/>
                <a:cs typeface="Tahoma"/>
                <a:sym typeface="Tahoma"/>
              </a:defRPr>
            </a:lvl3pPr>
            <a:lvl4pPr marL="0" lvl="3" indent="0" algn="r">
              <a:lnSpc>
                <a:spcPct val="100000"/>
              </a:lnSpc>
              <a:spcBef>
                <a:spcPts val="0"/>
              </a:spcBef>
              <a:spcAft>
                <a:spcPts val="0"/>
              </a:spcAft>
              <a:buNone/>
              <a:defRPr sz="1400">
                <a:latin typeface="Tahoma"/>
                <a:ea typeface="Tahoma"/>
                <a:cs typeface="Tahoma"/>
                <a:sym typeface="Tahoma"/>
              </a:defRPr>
            </a:lvl4pPr>
            <a:lvl5pPr marL="0" lvl="4" indent="0" algn="r">
              <a:lnSpc>
                <a:spcPct val="100000"/>
              </a:lnSpc>
              <a:spcBef>
                <a:spcPts val="0"/>
              </a:spcBef>
              <a:spcAft>
                <a:spcPts val="0"/>
              </a:spcAft>
              <a:buNone/>
              <a:defRPr sz="1400">
                <a:latin typeface="Tahoma"/>
                <a:ea typeface="Tahoma"/>
                <a:cs typeface="Tahoma"/>
                <a:sym typeface="Tahoma"/>
              </a:defRPr>
            </a:lvl5pPr>
            <a:lvl6pPr marL="0" lvl="5" indent="0" algn="r">
              <a:lnSpc>
                <a:spcPct val="100000"/>
              </a:lnSpc>
              <a:spcBef>
                <a:spcPts val="0"/>
              </a:spcBef>
              <a:spcAft>
                <a:spcPts val="0"/>
              </a:spcAft>
              <a:buNone/>
              <a:defRPr sz="1400">
                <a:latin typeface="Tahoma"/>
                <a:ea typeface="Tahoma"/>
                <a:cs typeface="Tahoma"/>
                <a:sym typeface="Tahoma"/>
              </a:defRPr>
            </a:lvl6pPr>
            <a:lvl7pPr marL="0" lvl="6" indent="0" algn="r">
              <a:lnSpc>
                <a:spcPct val="100000"/>
              </a:lnSpc>
              <a:spcBef>
                <a:spcPts val="0"/>
              </a:spcBef>
              <a:spcAft>
                <a:spcPts val="0"/>
              </a:spcAft>
              <a:buNone/>
              <a:defRPr sz="1400">
                <a:latin typeface="Tahoma"/>
                <a:ea typeface="Tahoma"/>
                <a:cs typeface="Tahoma"/>
                <a:sym typeface="Tahoma"/>
              </a:defRPr>
            </a:lvl7pPr>
            <a:lvl8pPr marL="0" lvl="7" indent="0" algn="r">
              <a:lnSpc>
                <a:spcPct val="100000"/>
              </a:lnSpc>
              <a:spcBef>
                <a:spcPts val="0"/>
              </a:spcBef>
              <a:spcAft>
                <a:spcPts val="0"/>
              </a:spcAft>
              <a:buNone/>
              <a:defRPr sz="1400">
                <a:latin typeface="Tahoma"/>
                <a:ea typeface="Tahoma"/>
                <a:cs typeface="Tahoma"/>
                <a:sym typeface="Tahoma"/>
              </a:defRPr>
            </a:lvl8pPr>
            <a:lvl9pPr marL="0" lvl="8" indent="0" algn="r">
              <a:lnSpc>
                <a:spcPct val="100000"/>
              </a:lnSpc>
              <a:spcBef>
                <a:spcPts val="0"/>
              </a:spcBef>
              <a:spcAft>
                <a:spcPts val="0"/>
              </a:spcAft>
              <a:buNone/>
              <a:defRPr sz="1400">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on left, two objects on right" type="txAndTwoObj">
  <p:cSld name="TEXT_AND_TWO_OBJECTS">
    <p:spTree>
      <p:nvGrpSpPr>
        <p:cNvPr id="1" name="Shape 43"/>
        <p:cNvGrpSpPr/>
        <p:nvPr/>
      </p:nvGrpSpPr>
      <p:grpSpPr>
        <a:xfrm>
          <a:off x="0" y="0"/>
          <a:ext cx="0" cy="0"/>
          <a:chOff x="0" y="0"/>
          <a:chExt cx="0" cy="0"/>
        </a:xfrm>
      </p:grpSpPr>
      <p:sp>
        <p:nvSpPr>
          <p:cNvPr id="44" name="Google Shape;44;p4"/>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1400">
                <a:latin typeface="Tahoma"/>
                <a:ea typeface="Tahoma"/>
                <a:cs typeface="Tahoma"/>
                <a:sym typeface="Tahoma"/>
              </a:defRPr>
            </a:lvl1pPr>
            <a:lvl2pPr marL="0" lvl="1" indent="0" algn="r">
              <a:lnSpc>
                <a:spcPct val="100000"/>
              </a:lnSpc>
              <a:spcBef>
                <a:spcPts val="0"/>
              </a:spcBef>
              <a:spcAft>
                <a:spcPts val="0"/>
              </a:spcAft>
              <a:buNone/>
              <a:defRPr sz="1400">
                <a:latin typeface="Tahoma"/>
                <a:ea typeface="Tahoma"/>
                <a:cs typeface="Tahoma"/>
                <a:sym typeface="Tahoma"/>
              </a:defRPr>
            </a:lvl2pPr>
            <a:lvl3pPr marL="0" lvl="2" indent="0" algn="r">
              <a:lnSpc>
                <a:spcPct val="100000"/>
              </a:lnSpc>
              <a:spcBef>
                <a:spcPts val="0"/>
              </a:spcBef>
              <a:spcAft>
                <a:spcPts val="0"/>
              </a:spcAft>
              <a:buNone/>
              <a:defRPr sz="1400">
                <a:latin typeface="Tahoma"/>
                <a:ea typeface="Tahoma"/>
                <a:cs typeface="Tahoma"/>
                <a:sym typeface="Tahoma"/>
              </a:defRPr>
            </a:lvl3pPr>
            <a:lvl4pPr marL="0" lvl="3" indent="0" algn="r">
              <a:lnSpc>
                <a:spcPct val="100000"/>
              </a:lnSpc>
              <a:spcBef>
                <a:spcPts val="0"/>
              </a:spcBef>
              <a:spcAft>
                <a:spcPts val="0"/>
              </a:spcAft>
              <a:buNone/>
              <a:defRPr sz="1400">
                <a:latin typeface="Tahoma"/>
                <a:ea typeface="Tahoma"/>
                <a:cs typeface="Tahoma"/>
                <a:sym typeface="Tahoma"/>
              </a:defRPr>
            </a:lvl4pPr>
            <a:lvl5pPr marL="0" lvl="4" indent="0" algn="r">
              <a:lnSpc>
                <a:spcPct val="100000"/>
              </a:lnSpc>
              <a:spcBef>
                <a:spcPts val="0"/>
              </a:spcBef>
              <a:spcAft>
                <a:spcPts val="0"/>
              </a:spcAft>
              <a:buNone/>
              <a:defRPr sz="1400">
                <a:latin typeface="Tahoma"/>
                <a:ea typeface="Tahoma"/>
                <a:cs typeface="Tahoma"/>
                <a:sym typeface="Tahoma"/>
              </a:defRPr>
            </a:lvl5pPr>
            <a:lvl6pPr marL="0" lvl="5" indent="0" algn="r">
              <a:lnSpc>
                <a:spcPct val="100000"/>
              </a:lnSpc>
              <a:spcBef>
                <a:spcPts val="0"/>
              </a:spcBef>
              <a:spcAft>
                <a:spcPts val="0"/>
              </a:spcAft>
              <a:buNone/>
              <a:defRPr sz="1400">
                <a:latin typeface="Tahoma"/>
                <a:ea typeface="Tahoma"/>
                <a:cs typeface="Tahoma"/>
                <a:sym typeface="Tahoma"/>
              </a:defRPr>
            </a:lvl6pPr>
            <a:lvl7pPr marL="0" lvl="6" indent="0" algn="r">
              <a:lnSpc>
                <a:spcPct val="100000"/>
              </a:lnSpc>
              <a:spcBef>
                <a:spcPts val="0"/>
              </a:spcBef>
              <a:spcAft>
                <a:spcPts val="0"/>
              </a:spcAft>
              <a:buNone/>
              <a:defRPr sz="1400">
                <a:latin typeface="Tahoma"/>
                <a:ea typeface="Tahoma"/>
                <a:cs typeface="Tahoma"/>
                <a:sym typeface="Tahoma"/>
              </a:defRPr>
            </a:lvl7pPr>
            <a:lvl8pPr marL="0" lvl="7" indent="0" algn="r">
              <a:lnSpc>
                <a:spcPct val="100000"/>
              </a:lnSpc>
              <a:spcBef>
                <a:spcPts val="0"/>
              </a:spcBef>
              <a:spcAft>
                <a:spcPts val="0"/>
              </a:spcAft>
              <a:buNone/>
              <a:defRPr sz="1400">
                <a:latin typeface="Tahoma"/>
                <a:ea typeface="Tahoma"/>
                <a:cs typeface="Tahoma"/>
                <a:sym typeface="Tahoma"/>
              </a:defRPr>
            </a:lvl8pPr>
            <a:lvl9pPr marL="0" lvl="8" indent="0" algn="r">
              <a:lnSpc>
                <a:spcPct val="100000"/>
              </a:lnSpc>
              <a:spcBef>
                <a:spcPts val="0"/>
              </a:spcBef>
              <a:spcAft>
                <a:spcPts val="0"/>
              </a:spcAft>
              <a:buNone/>
              <a:defRPr sz="1400">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bject on top, text on bottom" type="objOverTx">
  <p:cSld name="OBJECT_OVER_TEXT">
    <p:spTree>
      <p:nvGrpSpPr>
        <p:cNvPr id="1" name="Shape 47"/>
        <p:cNvGrpSpPr/>
        <p:nvPr/>
      </p:nvGrpSpPr>
      <p:grpSpPr>
        <a:xfrm>
          <a:off x="0" y="0"/>
          <a:ext cx="0" cy="0"/>
          <a:chOff x="0" y="0"/>
          <a:chExt cx="0" cy="0"/>
        </a:xfrm>
      </p:grpSpPr>
      <p:sp>
        <p:nvSpPr>
          <p:cNvPr id="48" name="Google Shape;48;p5"/>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1400">
                <a:latin typeface="Tahoma"/>
                <a:ea typeface="Tahoma"/>
                <a:cs typeface="Tahoma"/>
                <a:sym typeface="Tahoma"/>
              </a:defRPr>
            </a:lvl1pPr>
            <a:lvl2pPr marL="0" lvl="1" indent="0" algn="r">
              <a:lnSpc>
                <a:spcPct val="100000"/>
              </a:lnSpc>
              <a:spcBef>
                <a:spcPts val="0"/>
              </a:spcBef>
              <a:spcAft>
                <a:spcPts val="0"/>
              </a:spcAft>
              <a:buNone/>
              <a:defRPr sz="1400">
                <a:latin typeface="Tahoma"/>
                <a:ea typeface="Tahoma"/>
                <a:cs typeface="Tahoma"/>
                <a:sym typeface="Tahoma"/>
              </a:defRPr>
            </a:lvl2pPr>
            <a:lvl3pPr marL="0" lvl="2" indent="0" algn="r">
              <a:lnSpc>
                <a:spcPct val="100000"/>
              </a:lnSpc>
              <a:spcBef>
                <a:spcPts val="0"/>
              </a:spcBef>
              <a:spcAft>
                <a:spcPts val="0"/>
              </a:spcAft>
              <a:buNone/>
              <a:defRPr sz="1400">
                <a:latin typeface="Tahoma"/>
                <a:ea typeface="Tahoma"/>
                <a:cs typeface="Tahoma"/>
                <a:sym typeface="Tahoma"/>
              </a:defRPr>
            </a:lvl3pPr>
            <a:lvl4pPr marL="0" lvl="3" indent="0" algn="r">
              <a:lnSpc>
                <a:spcPct val="100000"/>
              </a:lnSpc>
              <a:spcBef>
                <a:spcPts val="0"/>
              </a:spcBef>
              <a:spcAft>
                <a:spcPts val="0"/>
              </a:spcAft>
              <a:buNone/>
              <a:defRPr sz="1400">
                <a:latin typeface="Tahoma"/>
                <a:ea typeface="Tahoma"/>
                <a:cs typeface="Tahoma"/>
                <a:sym typeface="Tahoma"/>
              </a:defRPr>
            </a:lvl4pPr>
            <a:lvl5pPr marL="0" lvl="4" indent="0" algn="r">
              <a:lnSpc>
                <a:spcPct val="100000"/>
              </a:lnSpc>
              <a:spcBef>
                <a:spcPts val="0"/>
              </a:spcBef>
              <a:spcAft>
                <a:spcPts val="0"/>
              </a:spcAft>
              <a:buNone/>
              <a:defRPr sz="1400">
                <a:latin typeface="Tahoma"/>
                <a:ea typeface="Tahoma"/>
                <a:cs typeface="Tahoma"/>
                <a:sym typeface="Tahoma"/>
              </a:defRPr>
            </a:lvl5pPr>
            <a:lvl6pPr marL="0" lvl="5" indent="0" algn="r">
              <a:lnSpc>
                <a:spcPct val="100000"/>
              </a:lnSpc>
              <a:spcBef>
                <a:spcPts val="0"/>
              </a:spcBef>
              <a:spcAft>
                <a:spcPts val="0"/>
              </a:spcAft>
              <a:buNone/>
              <a:defRPr sz="1400">
                <a:latin typeface="Tahoma"/>
                <a:ea typeface="Tahoma"/>
                <a:cs typeface="Tahoma"/>
                <a:sym typeface="Tahoma"/>
              </a:defRPr>
            </a:lvl6pPr>
            <a:lvl7pPr marL="0" lvl="6" indent="0" algn="r">
              <a:lnSpc>
                <a:spcPct val="100000"/>
              </a:lnSpc>
              <a:spcBef>
                <a:spcPts val="0"/>
              </a:spcBef>
              <a:spcAft>
                <a:spcPts val="0"/>
              </a:spcAft>
              <a:buNone/>
              <a:defRPr sz="1400">
                <a:latin typeface="Tahoma"/>
                <a:ea typeface="Tahoma"/>
                <a:cs typeface="Tahoma"/>
                <a:sym typeface="Tahoma"/>
              </a:defRPr>
            </a:lvl7pPr>
            <a:lvl8pPr marL="0" lvl="7" indent="0" algn="r">
              <a:lnSpc>
                <a:spcPct val="100000"/>
              </a:lnSpc>
              <a:spcBef>
                <a:spcPts val="0"/>
              </a:spcBef>
              <a:spcAft>
                <a:spcPts val="0"/>
              </a:spcAft>
              <a:buNone/>
              <a:defRPr sz="1400">
                <a:latin typeface="Tahoma"/>
                <a:ea typeface="Tahoma"/>
                <a:cs typeface="Tahoma"/>
                <a:sym typeface="Tahoma"/>
              </a:defRPr>
            </a:lvl8pPr>
            <a:lvl9pPr marL="0" lvl="8" indent="0" algn="r">
              <a:lnSpc>
                <a:spcPct val="100000"/>
              </a:lnSpc>
              <a:spcBef>
                <a:spcPts val="0"/>
              </a:spcBef>
              <a:spcAft>
                <a:spcPts val="0"/>
              </a:spcAft>
              <a:buNone/>
              <a:defRPr sz="1400">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type="tx">
  <p:cSld name="TITLE_AND_BOD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1182687" y="2017712"/>
            <a:ext cx="7772400" cy="4114800"/>
          </a:xfrm>
          <a:prstGeom prst="rect">
            <a:avLst/>
          </a:prstGeom>
          <a:noFill/>
          <a:ln>
            <a:noFill/>
          </a:ln>
        </p:spPr>
        <p:txBody>
          <a:bodyPr spcFirstLastPara="1" wrap="square" lIns="91425" tIns="45700" rIns="91425" bIns="45700" anchor="t" anchorCtr="0">
            <a:noAutofit/>
          </a:bodyPr>
          <a:lstStyle>
            <a:lvl1pPr marL="457200" lvl="0" indent="-297180" algn="l">
              <a:lnSpc>
                <a:spcPct val="100000"/>
              </a:lnSpc>
              <a:spcBef>
                <a:spcPts val="360"/>
              </a:spcBef>
              <a:spcAft>
                <a:spcPts val="0"/>
              </a:spcAft>
              <a:buSzPts val="1080"/>
              <a:buChar char="■"/>
              <a:defRPr/>
            </a:lvl1pPr>
            <a:lvl2pPr marL="914400" lvl="1" indent="-291465" algn="l">
              <a:lnSpc>
                <a:spcPct val="100000"/>
              </a:lnSpc>
              <a:spcBef>
                <a:spcPts val="360"/>
              </a:spcBef>
              <a:spcAft>
                <a:spcPts val="0"/>
              </a:spcAft>
              <a:buSzPts val="99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54" name="Google Shape;54;p6"/>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1400">
                <a:latin typeface="Tahoma"/>
                <a:ea typeface="Tahoma"/>
                <a:cs typeface="Tahoma"/>
                <a:sym typeface="Tahoma"/>
              </a:defRPr>
            </a:lvl1pPr>
            <a:lvl2pPr marL="0" lvl="1" indent="0" algn="r">
              <a:lnSpc>
                <a:spcPct val="100000"/>
              </a:lnSpc>
              <a:spcBef>
                <a:spcPts val="0"/>
              </a:spcBef>
              <a:spcAft>
                <a:spcPts val="0"/>
              </a:spcAft>
              <a:buNone/>
              <a:defRPr sz="1400">
                <a:latin typeface="Tahoma"/>
                <a:ea typeface="Tahoma"/>
                <a:cs typeface="Tahoma"/>
                <a:sym typeface="Tahoma"/>
              </a:defRPr>
            </a:lvl2pPr>
            <a:lvl3pPr marL="0" lvl="2" indent="0" algn="r">
              <a:lnSpc>
                <a:spcPct val="100000"/>
              </a:lnSpc>
              <a:spcBef>
                <a:spcPts val="0"/>
              </a:spcBef>
              <a:spcAft>
                <a:spcPts val="0"/>
              </a:spcAft>
              <a:buNone/>
              <a:defRPr sz="1400">
                <a:latin typeface="Tahoma"/>
                <a:ea typeface="Tahoma"/>
                <a:cs typeface="Tahoma"/>
                <a:sym typeface="Tahoma"/>
              </a:defRPr>
            </a:lvl3pPr>
            <a:lvl4pPr marL="0" lvl="3" indent="0" algn="r">
              <a:lnSpc>
                <a:spcPct val="100000"/>
              </a:lnSpc>
              <a:spcBef>
                <a:spcPts val="0"/>
              </a:spcBef>
              <a:spcAft>
                <a:spcPts val="0"/>
              </a:spcAft>
              <a:buNone/>
              <a:defRPr sz="1400">
                <a:latin typeface="Tahoma"/>
                <a:ea typeface="Tahoma"/>
                <a:cs typeface="Tahoma"/>
                <a:sym typeface="Tahoma"/>
              </a:defRPr>
            </a:lvl4pPr>
            <a:lvl5pPr marL="0" lvl="4" indent="0" algn="r">
              <a:lnSpc>
                <a:spcPct val="100000"/>
              </a:lnSpc>
              <a:spcBef>
                <a:spcPts val="0"/>
              </a:spcBef>
              <a:spcAft>
                <a:spcPts val="0"/>
              </a:spcAft>
              <a:buNone/>
              <a:defRPr sz="1400">
                <a:latin typeface="Tahoma"/>
                <a:ea typeface="Tahoma"/>
                <a:cs typeface="Tahoma"/>
                <a:sym typeface="Tahoma"/>
              </a:defRPr>
            </a:lvl5pPr>
            <a:lvl6pPr marL="0" lvl="5" indent="0" algn="r">
              <a:lnSpc>
                <a:spcPct val="100000"/>
              </a:lnSpc>
              <a:spcBef>
                <a:spcPts val="0"/>
              </a:spcBef>
              <a:spcAft>
                <a:spcPts val="0"/>
              </a:spcAft>
              <a:buNone/>
              <a:defRPr sz="1400">
                <a:latin typeface="Tahoma"/>
                <a:ea typeface="Tahoma"/>
                <a:cs typeface="Tahoma"/>
                <a:sym typeface="Tahoma"/>
              </a:defRPr>
            </a:lvl6pPr>
            <a:lvl7pPr marL="0" lvl="6" indent="0" algn="r">
              <a:lnSpc>
                <a:spcPct val="100000"/>
              </a:lnSpc>
              <a:spcBef>
                <a:spcPts val="0"/>
              </a:spcBef>
              <a:spcAft>
                <a:spcPts val="0"/>
              </a:spcAft>
              <a:buNone/>
              <a:defRPr sz="1400">
                <a:latin typeface="Tahoma"/>
                <a:ea typeface="Tahoma"/>
                <a:cs typeface="Tahoma"/>
                <a:sym typeface="Tahoma"/>
              </a:defRPr>
            </a:lvl7pPr>
            <a:lvl8pPr marL="0" lvl="7" indent="0" algn="r">
              <a:lnSpc>
                <a:spcPct val="100000"/>
              </a:lnSpc>
              <a:spcBef>
                <a:spcPts val="0"/>
              </a:spcBef>
              <a:spcAft>
                <a:spcPts val="0"/>
              </a:spcAft>
              <a:buNone/>
              <a:defRPr sz="1400">
                <a:latin typeface="Tahoma"/>
                <a:ea typeface="Tahoma"/>
                <a:cs typeface="Tahoma"/>
                <a:sym typeface="Tahoma"/>
              </a:defRPr>
            </a:lvl8pPr>
            <a:lvl9pPr marL="0" lvl="8" indent="0" algn="r">
              <a:lnSpc>
                <a:spcPct val="100000"/>
              </a:lnSpc>
              <a:spcBef>
                <a:spcPts val="0"/>
              </a:spcBef>
              <a:spcAft>
                <a:spcPts val="0"/>
              </a:spcAft>
              <a:buNone/>
              <a:defRPr sz="1400">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objects" type="fourObj">
  <p:cSld name="FOUR_OBJECTS">
    <p:spTree>
      <p:nvGrpSpPr>
        <p:cNvPr id="1" name="Shape 57"/>
        <p:cNvGrpSpPr/>
        <p:nvPr/>
      </p:nvGrpSpPr>
      <p:grpSpPr>
        <a:xfrm>
          <a:off x="0" y="0"/>
          <a:ext cx="0" cy="0"/>
          <a:chOff x="0" y="0"/>
          <a:chExt cx="0" cy="0"/>
        </a:xfrm>
      </p:grpSpPr>
      <p:sp>
        <p:nvSpPr>
          <p:cNvPr id="58" name="Google Shape;58;p7"/>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lvl="0" indent="0" algn="r">
              <a:lnSpc>
                <a:spcPct val="100000"/>
              </a:lnSpc>
              <a:spcBef>
                <a:spcPts val="0"/>
              </a:spcBef>
              <a:spcAft>
                <a:spcPts val="0"/>
              </a:spcAft>
              <a:buNone/>
              <a:defRPr sz="1400">
                <a:latin typeface="Tahoma"/>
                <a:ea typeface="Tahoma"/>
                <a:cs typeface="Tahoma"/>
                <a:sym typeface="Tahoma"/>
              </a:defRPr>
            </a:lvl1pPr>
            <a:lvl2pPr marL="0" lvl="1" indent="0" algn="r">
              <a:lnSpc>
                <a:spcPct val="100000"/>
              </a:lnSpc>
              <a:spcBef>
                <a:spcPts val="0"/>
              </a:spcBef>
              <a:spcAft>
                <a:spcPts val="0"/>
              </a:spcAft>
              <a:buNone/>
              <a:defRPr sz="1400">
                <a:latin typeface="Tahoma"/>
                <a:ea typeface="Tahoma"/>
                <a:cs typeface="Tahoma"/>
                <a:sym typeface="Tahoma"/>
              </a:defRPr>
            </a:lvl2pPr>
            <a:lvl3pPr marL="0" lvl="2" indent="0" algn="r">
              <a:lnSpc>
                <a:spcPct val="100000"/>
              </a:lnSpc>
              <a:spcBef>
                <a:spcPts val="0"/>
              </a:spcBef>
              <a:spcAft>
                <a:spcPts val="0"/>
              </a:spcAft>
              <a:buNone/>
              <a:defRPr sz="1400">
                <a:latin typeface="Tahoma"/>
                <a:ea typeface="Tahoma"/>
                <a:cs typeface="Tahoma"/>
                <a:sym typeface="Tahoma"/>
              </a:defRPr>
            </a:lvl3pPr>
            <a:lvl4pPr marL="0" lvl="3" indent="0" algn="r">
              <a:lnSpc>
                <a:spcPct val="100000"/>
              </a:lnSpc>
              <a:spcBef>
                <a:spcPts val="0"/>
              </a:spcBef>
              <a:spcAft>
                <a:spcPts val="0"/>
              </a:spcAft>
              <a:buNone/>
              <a:defRPr sz="1400">
                <a:latin typeface="Tahoma"/>
                <a:ea typeface="Tahoma"/>
                <a:cs typeface="Tahoma"/>
                <a:sym typeface="Tahoma"/>
              </a:defRPr>
            </a:lvl4pPr>
            <a:lvl5pPr marL="0" lvl="4" indent="0" algn="r">
              <a:lnSpc>
                <a:spcPct val="100000"/>
              </a:lnSpc>
              <a:spcBef>
                <a:spcPts val="0"/>
              </a:spcBef>
              <a:spcAft>
                <a:spcPts val="0"/>
              </a:spcAft>
              <a:buNone/>
              <a:defRPr sz="1400">
                <a:latin typeface="Tahoma"/>
                <a:ea typeface="Tahoma"/>
                <a:cs typeface="Tahoma"/>
                <a:sym typeface="Tahoma"/>
              </a:defRPr>
            </a:lvl5pPr>
            <a:lvl6pPr marL="0" lvl="5" indent="0" algn="r">
              <a:lnSpc>
                <a:spcPct val="100000"/>
              </a:lnSpc>
              <a:spcBef>
                <a:spcPts val="0"/>
              </a:spcBef>
              <a:spcAft>
                <a:spcPts val="0"/>
              </a:spcAft>
              <a:buNone/>
              <a:defRPr sz="1400">
                <a:latin typeface="Tahoma"/>
                <a:ea typeface="Tahoma"/>
                <a:cs typeface="Tahoma"/>
                <a:sym typeface="Tahoma"/>
              </a:defRPr>
            </a:lvl6pPr>
            <a:lvl7pPr marL="0" lvl="6" indent="0" algn="r">
              <a:lnSpc>
                <a:spcPct val="100000"/>
              </a:lnSpc>
              <a:spcBef>
                <a:spcPts val="0"/>
              </a:spcBef>
              <a:spcAft>
                <a:spcPts val="0"/>
              </a:spcAft>
              <a:buNone/>
              <a:defRPr sz="1400">
                <a:latin typeface="Tahoma"/>
                <a:ea typeface="Tahoma"/>
                <a:cs typeface="Tahoma"/>
                <a:sym typeface="Tahoma"/>
              </a:defRPr>
            </a:lvl7pPr>
            <a:lvl8pPr marL="0" lvl="7" indent="0" algn="r">
              <a:lnSpc>
                <a:spcPct val="100000"/>
              </a:lnSpc>
              <a:spcBef>
                <a:spcPts val="0"/>
              </a:spcBef>
              <a:spcAft>
                <a:spcPts val="0"/>
              </a:spcAft>
              <a:buNone/>
              <a:defRPr sz="1400">
                <a:latin typeface="Tahoma"/>
                <a:ea typeface="Tahoma"/>
                <a:cs typeface="Tahoma"/>
                <a:sym typeface="Tahoma"/>
              </a:defRPr>
            </a:lvl8pPr>
            <a:lvl9pPr marL="0" lvl="8" indent="0" algn="r">
              <a:lnSpc>
                <a:spcPct val="100000"/>
              </a:lnSpc>
              <a:spcBef>
                <a:spcPts val="0"/>
              </a:spcBef>
              <a:spcAft>
                <a:spcPts val="0"/>
              </a:spcAft>
              <a:buNone/>
              <a:defRPr sz="1400">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1"/>
          <p:cNvSpPr txBox="1"/>
          <p:nvPr/>
        </p:nvSpPr>
        <p:spPr>
          <a:xfrm>
            <a:off x="417512" y="1098550"/>
            <a:ext cx="438150" cy="47466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2" name="Google Shape;12;p1"/>
          <p:cNvSpPr txBox="1"/>
          <p:nvPr/>
        </p:nvSpPr>
        <p:spPr>
          <a:xfrm>
            <a:off x="800100" y="1098550"/>
            <a:ext cx="328612" cy="474662"/>
          </a:xfrm>
          <a:prstGeom prst="rect">
            <a:avLst/>
          </a:prstGeom>
          <a:gradFill>
            <a:gsLst>
              <a:gs pos="0">
                <a:schemeClr val="l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3" name="Google Shape;13;p1"/>
          <p:cNvSpPr txBox="1"/>
          <p:nvPr/>
        </p:nvSpPr>
        <p:spPr>
          <a:xfrm>
            <a:off x="541337" y="1520825"/>
            <a:ext cx="422275" cy="474662"/>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4" name="Google Shape;14;p1"/>
          <p:cNvSpPr txBox="1"/>
          <p:nvPr/>
        </p:nvSpPr>
        <p:spPr>
          <a:xfrm>
            <a:off x="911225" y="1520825"/>
            <a:ext cx="368300" cy="474662"/>
          </a:xfrm>
          <a:prstGeom prst="rect">
            <a:avLst/>
          </a:prstGeom>
          <a:gradFill>
            <a:gsLst>
              <a:gs pos="0">
                <a:schemeClr val="lt1"/>
              </a:gs>
              <a:gs pos="100000">
                <a:schemeClr val="folHlink"/>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5" name="Google Shape;15;p1"/>
          <p:cNvSpPr txBox="1"/>
          <p:nvPr/>
        </p:nvSpPr>
        <p:spPr>
          <a:xfrm>
            <a:off x="127000" y="1447800"/>
            <a:ext cx="560387" cy="422275"/>
          </a:xfrm>
          <a:prstGeom prst="rect">
            <a:avLst/>
          </a:prstGeom>
          <a:gradFill>
            <a:gsLst>
              <a:gs pos="0">
                <a:schemeClr val="hlink"/>
              </a:gs>
              <a:gs pos="100000">
                <a:schemeClr val="lt1"/>
              </a:gs>
            </a:gsLst>
            <a:lin ang="81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 name="Google Shape;16;p1"/>
          <p:cNvSpPr txBox="1"/>
          <p:nvPr/>
        </p:nvSpPr>
        <p:spPr>
          <a:xfrm>
            <a:off x="762000" y="990600"/>
            <a:ext cx="31750" cy="1052512"/>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 name="Google Shape;17;p1"/>
          <p:cNvSpPr txBox="1"/>
          <p:nvPr/>
        </p:nvSpPr>
        <p:spPr>
          <a:xfrm>
            <a:off x="442912" y="1781175"/>
            <a:ext cx="8226425" cy="31750"/>
          </a:xfrm>
          <a:prstGeom prst="rect">
            <a:avLst/>
          </a:prstGeom>
          <a:gradFill>
            <a:gsLst>
              <a:gs pos="0">
                <a:schemeClr val="lt1"/>
              </a:gs>
              <a:gs pos="100000">
                <a:schemeClr val="lt2"/>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 name="Google Shape;18;p1"/>
          <p:cNvSpPr txBox="1">
            <a:spLocks noGrp="1"/>
          </p:cNvSpPr>
          <p:nvPr>
            <p:ph type="title"/>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1pPr>
            <a:lvl2pPr marR="0" lvl="1"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2pPr>
            <a:lvl3pPr marR="0" lvl="2"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3pPr>
            <a:lvl4pPr marR="0" lvl="3"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4pPr>
            <a:lvl5pPr marR="0" lvl="4"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5pPr>
            <a:lvl6pPr marR="0" lvl="5"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6pPr>
            <a:lvl7pPr marR="0" lvl="6"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7pPr>
            <a:lvl8pPr marR="0" lvl="7"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8pPr>
            <a:lvl9pPr marR="0" lvl="8" algn="l" rtl="0">
              <a:lnSpc>
                <a:spcPct val="100000"/>
              </a:lnSpc>
              <a:spcBef>
                <a:spcPts val="0"/>
              </a:spcBef>
              <a:spcAft>
                <a:spcPts val="0"/>
              </a:spcAft>
              <a:buSzPts val="1400"/>
              <a:buNone/>
              <a:defRPr sz="4400" b="0" i="0" u="none" strike="noStrike" cap="none">
                <a:solidFill>
                  <a:schemeClr val="dk2"/>
                </a:solidFill>
                <a:latin typeface="Tahoma"/>
                <a:ea typeface="Tahoma"/>
                <a:cs typeface="Tahoma"/>
                <a:sym typeface="Tahoma"/>
              </a:defRPr>
            </a:lvl9pPr>
          </a:lstStyle>
          <a:p>
            <a:endParaRPr/>
          </a:p>
        </p:txBody>
      </p:sp>
      <p:sp>
        <p:nvSpPr>
          <p:cNvPr id="19" name="Google Shape;19;p1"/>
          <p:cNvSpPr txBox="1">
            <a:spLocks noGrp="1"/>
          </p:cNvSpPr>
          <p:nvPr>
            <p:ph type="body" idx="1"/>
          </p:nvPr>
        </p:nvSpPr>
        <p:spPr>
          <a:xfrm>
            <a:off x="1182687" y="2017712"/>
            <a:ext cx="7772400" cy="4114800"/>
          </a:xfrm>
          <a:prstGeom prst="rect">
            <a:avLst/>
          </a:prstGeom>
          <a:noFill/>
          <a:ln>
            <a:noFill/>
          </a:ln>
        </p:spPr>
        <p:txBody>
          <a:bodyPr spcFirstLastPara="1" wrap="square" lIns="91425" tIns="45700" rIns="91425" bIns="45700" anchor="t" anchorCtr="0">
            <a:noAutofit/>
          </a:bodyPr>
          <a:lstStyle>
            <a:lvl1pPr marL="457200" marR="0" lvl="0" indent="-350520" algn="l" rtl="0">
              <a:lnSpc>
                <a:spcPct val="100000"/>
              </a:lnSpc>
              <a:spcBef>
                <a:spcPts val="640"/>
              </a:spcBef>
              <a:spcAft>
                <a:spcPts val="0"/>
              </a:spcAft>
              <a:buClr>
                <a:schemeClr val="folHlink"/>
              </a:buClr>
              <a:buSzPts val="1920"/>
              <a:buFont typeface="Noto Sans Symbols"/>
              <a:buChar char="■"/>
              <a:defRPr sz="3200" b="0" i="0" u="none" strike="noStrike" cap="none">
                <a:solidFill>
                  <a:schemeClr val="dk1"/>
                </a:solidFill>
                <a:latin typeface="Tahoma"/>
                <a:ea typeface="Tahoma"/>
                <a:cs typeface="Tahoma"/>
                <a:sym typeface="Tahoma"/>
              </a:defRPr>
            </a:lvl1pPr>
            <a:lvl2pPr marL="914400" marR="0" lvl="1" indent="-326390" algn="l" rtl="0">
              <a:lnSpc>
                <a:spcPct val="100000"/>
              </a:lnSpc>
              <a:spcBef>
                <a:spcPts val="560"/>
              </a:spcBef>
              <a:spcAft>
                <a:spcPts val="0"/>
              </a:spcAft>
              <a:buClr>
                <a:schemeClr val="hlink"/>
              </a:buClr>
              <a:buSzPts val="1540"/>
              <a:buFont typeface="Noto Sans Symbols"/>
              <a:buChar char="■"/>
              <a:defRPr sz="2800" b="0" i="0" u="none" strike="noStrike" cap="none">
                <a:solidFill>
                  <a:schemeClr val="dk1"/>
                </a:solidFill>
                <a:latin typeface="Tahoma"/>
                <a:ea typeface="Tahoma"/>
                <a:cs typeface="Tahoma"/>
                <a:sym typeface="Tahoma"/>
              </a:defRPr>
            </a:lvl2pPr>
            <a:lvl3pPr marL="1371600" marR="0" lvl="2" indent="-304800" algn="l" rtl="0">
              <a:lnSpc>
                <a:spcPct val="100000"/>
              </a:lnSpc>
              <a:spcBef>
                <a:spcPts val="480"/>
              </a:spcBef>
              <a:spcAft>
                <a:spcPts val="0"/>
              </a:spcAft>
              <a:buClr>
                <a:schemeClr val="folHlink"/>
              </a:buClr>
              <a:buSzPts val="1200"/>
              <a:buFont typeface="Noto Sans Symbols"/>
              <a:buChar char="■"/>
              <a:defRPr sz="2400" b="0" i="0" u="none" strike="noStrike" cap="none">
                <a:solidFill>
                  <a:schemeClr val="dk1"/>
                </a:solidFill>
                <a:latin typeface="Tahoma"/>
                <a:ea typeface="Tahoma"/>
                <a:cs typeface="Tahoma"/>
                <a:sym typeface="Tahoma"/>
              </a:defRPr>
            </a:lvl3pPr>
            <a:lvl4pPr marL="1828800" marR="0" lvl="3" indent="-298450" algn="l" rtl="0">
              <a:lnSpc>
                <a:spcPct val="100000"/>
              </a:lnSpc>
              <a:spcBef>
                <a:spcPts val="400"/>
              </a:spcBef>
              <a:spcAft>
                <a:spcPts val="0"/>
              </a:spcAft>
              <a:buClr>
                <a:schemeClr val="accent2"/>
              </a:buClr>
              <a:buSzPts val="1100"/>
              <a:buFont typeface="Noto Sans Symbols"/>
              <a:buChar char="■"/>
              <a:defRPr sz="2000" b="0" i="0" u="none" strike="noStrike" cap="none">
                <a:solidFill>
                  <a:schemeClr val="dk1"/>
                </a:solidFill>
                <a:latin typeface="Tahoma"/>
                <a:ea typeface="Tahoma"/>
                <a:cs typeface="Tahoma"/>
                <a:sym typeface="Tahoma"/>
              </a:defRPr>
            </a:lvl4pPr>
            <a:lvl5pPr marL="2286000" marR="0" lvl="4" indent="-292100" algn="l" rtl="0">
              <a:lnSpc>
                <a:spcPct val="100000"/>
              </a:lnSpc>
              <a:spcBef>
                <a:spcPts val="400"/>
              </a:spcBef>
              <a:spcAft>
                <a:spcPts val="0"/>
              </a:spcAft>
              <a:buClr>
                <a:schemeClr val="accent1"/>
              </a:buClr>
              <a:buSzPts val="1000"/>
              <a:buFont typeface="Noto Sans Symbols"/>
              <a:buChar char="■"/>
              <a:defRPr sz="2000" b="0" i="0" u="none" strike="noStrike" cap="none">
                <a:solidFill>
                  <a:schemeClr val="dk1"/>
                </a:solidFill>
                <a:latin typeface="Tahoma"/>
                <a:ea typeface="Tahoma"/>
                <a:cs typeface="Tahoma"/>
                <a:sym typeface="Tahoma"/>
              </a:defRPr>
            </a:lvl5pPr>
            <a:lvl6pPr marL="2743200" marR="0" lvl="5" indent="-292100" algn="l" rtl="0">
              <a:lnSpc>
                <a:spcPct val="100000"/>
              </a:lnSpc>
              <a:spcBef>
                <a:spcPts val="400"/>
              </a:spcBef>
              <a:spcAft>
                <a:spcPts val="0"/>
              </a:spcAft>
              <a:buClr>
                <a:schemeClr val="accent1"/>
              </a:buClr>
              <a:buSzPts val="1000"/>
              <a:buFont typeface="Noto Sans Symbols"/>
              <a:buChar char="■"/>
              <a:defRPr sz="2000" b="0" i="0" u="none" strike="noStrike" cap="none">
                <a:solidFill>
                  <a:schemeClr val="dk1"/>
                </a:solidFill>
                <a:latin typeface="Tahoma"/>
                <a:ea typeface="Tahoma"/>
                <a:cs typeface="Tahoma"/>
                <a:sym typeface="Tahoma"/>
              </a:defRPr>
            </a:lvl6pPr>
            <a:lvl7pPr marL="3200400" marR="0" lvl="6" indent="-292100" algn="l" rtl="0">
              <a:lnSpc>
                <a:spcPct val="100000"/>
              </a:lnSpc>
              <a:spcBef>
                <a:spcPts val="400"/>
              </a:spcBef>
              <a:spcAft>
                <a:spcPts val="0"/>
              </a:spcAft>
              <a:buClr>
                <a:schemeClr val="accent1"/>
              </a:buClr>
              <a:buSzPts val="1000"/>
              <a:buFont typeface="Noto Sans Symbols"/>
              <a:buChar char="■"/>
              <a:defRPr sz="2000" b="0" i="0" u="none" strike="noStrike" cap="none">
                <a:solidFill>
                  <a:schemeClr val="dk1"/>
                </a:solidFill>
                <a:latin typeface="Tahoma"/>
                <a:ea typeface="Tahoma"/>
                <a:cs typeface="Tahoma"/>
                <a:sym typeface="Tahoma"/>
              </a:defRPr>
            </a:lvl7pPr>
            <a:lvl8pPr marL="3657600" marR="0" lvl="7" indent="-292100" algn="l" rtl="0">
              <a:lnSpc>
                <a:spcPct val="100000"/>
              </a:lnSpc>
              <a:spcBef>
                <a:spcPts val="400"/>
              </a:spcBef>
              <a:spcAft>
                <a:spcPts val="0"/>
              </a:spcAft>
              <a:buClr>
                <a:schemeClr val="accent1"/>
              </a:buClr>
              <a:buSzPts val="1000"/>
              <a:buFont typeface="Noto Sans Symbols"/>
              <a:buChar char="■"/>
              <a:defRPr sz="2000" b="0" i="0" u="none" strike="noStrike" cap="none">
                <a:solidFill>
                  <a:schemeClr val="dk1"/>
                </a:solidFill>
                <a:latin typeface="Tahoma"/>
                <a:ea typeface="Tahoma"/>
                <a:cs typeface="Tahoma"/>
                <a:sym typeface="Tahoma"/>
              </a:defRPr>
            </a:lvl8pPr>
            <a:lvl9pPr marL="4114800" marR="0" lvl="8" indent="-292100" algn="l" rtl="0">
              <a:lnSpc>
                <a:spcPct val="100000"/>
              </a:lnSpc>
              <a:spcBef>
                <a:spcPts val="400"/>
              </a:spcBef>
              <a:spcAft>
                <a:spcPts val="0"/>
              </a:spcAft>
              <a:buClr>
                <a:schemeClr val="accent1"/>
              </a:buClr>
              <a:buSzPts val="1000"/>
              <a:buFont typeface="Noto Sans Symbols"/>
              <a:buChar char="■"/>
              <a:defRPr sz="2000" b="0" i="0" u="none" strike="noStrike" cap="none">
                <a:solidFill>
                  <a:schemeClr val="dk1"/>
                </a:solidFill>
                <a:latin typeface="Tahoma"/>
                <a:ea typeface="Tahoma"/>
                <a:cs typeface="Tahoma"/>
                <a:sym typeface="Tahoma"/>
              </a:defRPr>
            </a:lvl9pPr>
          </a:lstStyle>
          <a:p>
            <a:endParaRPr/>
          </a:p>
        </p:txBody>
      </p:sp>
      <p:sp>
        <p:nvSpPr>
          <p:cNvPr id="20" name="Google Shape;20;p1"/>
          <p:cNvSpPr txBox="1">
            <a:spLocks noGrp="1"/>
          </p:cNvSpPr>
          <p:nvPr>
            <p:ph type="dt" idx="10"/>
          </p:nvPr>
        </p:nvSpPr>
        <p:spPr>
          <a:xfrm>
            <a:off x="1162050" y="6243637"/>
            <a:ext cx="19050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4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1"/>
          <p:cNvSpPr txBox="1">
            <a:spLocks noGrp="1"/>
          </p:cNvSpPr>
          <p:nvPr>
            <p:ph type="ftr" idx="11"/>
          </p:nvPr>
        </p:nvSpPr>
        <p:spPr>
          <a:xfrm>
            <a:off x="3657600" y="6243637"/>
            <a:ext cx="2895600" cy="4572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SzPts val="1400"/>
              <a:buNone/>
              <a:defRPr sz="1400" b="0" i="0" u="none">
                <a:solidFill>
                  <a:schemeClr val="dk1"/>
                </a:solidFill>
                <a:latin typeface="Tahoma"/>
                <a:ea typeface="Tahoma"/>
                <a:cs typeface="Tahoma"/>
                <a:sym typeface="Tahoma"/>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1"/>
          <p:cNvSpPr txBox="1">
            <a:spLocks noGrp="1"/>
          </p:cNvSpPr>
          <p:nvPr>
            <p:ph type="sldNum" idx="12"/>
          </p:nvPr>
        </p:nvSpPr>
        <p:spPr>
          <a:xfrm>
            <a:off x="7042150" y="6243637"/>
            <a:ext cx="1905000" cy="4572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1pPr>
            <a:lvl2pPr marL="0" marR="0" lvl="1"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2pPr>
            <a:lvl3pPr marL="0" marR="0" lvl="2"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3pPr>
            <a:lvl4pPr marL="0" marR="0" lvl="3"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4pPr>
            <a:lvl5pPr marL="0" marR="0" lvl="4"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5pPr>
            <a:lvl6pPr marL="0" marR="0" lvl="5"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6pPr>
            <a:lvl7pPr marL="0" marR="0" lvl="6"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7pPr>
            <a:lvl8pPr marL="0" marR="0" lvl="7"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8pPr>
            <a:lvl9pPr marL="0" marR="0" lvl="8" indent="0" algn="r" rtl="0">
              <a:lnSpc>
                <a:spcPct val="100000"/>
              </a:lnSpc>
              <a:spcBef>
                <a:spcPts val="0"/>
              </a:spcBef>
              <a:spcAft>
                <a:spcPts val="0"/>
              </a:spcAft>
              <a:buClr>
                <a:schemeClr val="dk1"/>
              </a:buClr>
              <a:buSzPts val="1400"/>
              <a:buFont typeface="Tahoma"/>
              <a:buNone/>
              <a:defRPr sz="1400" b="0" i="0" u="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pic>
        <p:nvPicPr>
          <p:cNvPr id="65" name="Google Shape;65;p8"/>
          <p:cNvPicPr preferRelativeResize="0"/>
          <p:nvPr/>
        </p:nvPicPr>
        <p:blipFill>
          <a:blip r:embed="rId3">
            <a:alphaModFix/>
          </a:blip>
          <a:stretch>
            <a:fillRect/>
          </a:stretch>
        </p:blipFill>
        <p:spPr>
          <a:xfrm>
            <a:off x="6030025" y="2668725"/>
            <a:ext cx="2916050" cy="2239724"/>
          </a:xfrm>
          <a:prstGeom prst="rect">
            <a:avLst/>
          </a:prstGeom>
          <a:noFill/>
          <a:ln>
            <a:noFill/>
          </a:ln>
        </p:spPr>
      </p:pic>
      <p:sp>
        <p:nvSpPr>
          <p:cNvPr id="66" name="Google Shape;66;p8"/>
          <p:cNvSpPr txBox="1">
            <a:spLocks noGrp="1"/>
          </p:cNvSpPr>
          <p:nvPr>
            <p:ph type="ctrTitle"/>
          </p:nvPr>
        </p:nvSpPr>
        <p:spPr>
          <a:xfrm>
            <a:off x="685800" y="778800"/>
            <a:ext cx="7772400" cy="23004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800"/>
              <a:buFont typeface="Tahoma"/>
              <a:buNone/>
            </a:pPr>
            <a:br>
              <a:rPr lang="en-US" sz="4400" b="0" i="0" u="none">
                <a:solidFill>
                  <a:schemeClr val="dk2"/>
                </a:solidFill>
                <a:latin typeface="Tahoma"/>
                <a:ea typeface="Tahoma"/>
                <a:cs typeface="Tahoma"/>
                <a:sym typeface="Tahoma"/>
              </a:rPr>
            </a:br>
            <a:r>
              <a:rPr lang="en-US" sz="4800"/>
              <a:t>Intelligent Home Security System</a:t>
            </a:r>
            <a:endParaRPr sz="4800"/>
          </a:p>
        </p:txBody>
      </p:sp>
      <p:sp>
        <p:nvSpPr>
          <p:cNvPr id="67" name="Google Shape;67;p8"/>
          <p:cNvSpPr txBox="1">
            <a:spLocks noGrp="1"/>
          </p:cNvSpPr>
          <p:nvPr>
            <p:ph type="subTitle" idx="1"/>
          </p:nvPr>
        </p:nvSpPr>
        <p:spPr>
          <a:xfrm>
            <a:off x="1371600" y="3428999"/>
            <a:ext cx="6400800" cy="29346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1680"/>
              <a:buNone/>
            </a:pPr>
            <a:r>
              <a:rPr lang="en-US" sz="2800" b="0" i="0" u="none">
                <a:solidFill>
                  <a:schemeClr val="dk1"/>
                </a:solidFill>
                <a:latin typeface="Tahoma"/>
                <a:ea typeface="Tahoma"/>
                <a:cs typeface="Tahoma"/>
                <a:sym typeface="Tahoma"/>
              </a:rPr>
              <a:t>Group </a:t>
            </a:r>
            <a:r>
              <a:rPr lang="en-US" sz="2800"/>
              <a:t>13</a:t>
            </a:r>
            <a:endParaRPr/>
          </a:p>
          <a:p>
            <a:pPr marL="0" lvl="0" indent="0" algn="ctr" rtl="0">
              <a:lnSpc>
                <a:spcPct val="80000"/>
              </a:lnSpc>
              <a:spcBef>
                <a:spcPts val="560"/>
              </a:spcBef>
              <a:spcAft>
                <a:spcPts val="0"/>
              </a:spcAft>
              <a:buSzPts val="1680"/>
              <a:buNone/>
            </a:pPr>
            <a:r>
              <a:rPr lang="en-US" sz="2000"/>
              <a:t>Danyu Sun</a:t>
            </a:r>
            <a:endParaRPr sz="2000"/>
          </a:p>
          <a:p>
            <a:pPr marL="0" lvl="0" indent="0" algn="ctr" rtl="0">
              <a:lnSpc>
                <a:spcPct val="80000"/>
              </a:lnSpc>
              <a:spcBef>
                <a:spcPts val="560"/>
              </a:spcBef>
              <a:spcAft>
                <a:spcPts val="0"/>
              </a:spcAft>
              <a:buSzPts val="1680"/>
              <a:buNone/>
            </a:pPr>
            <a:r>
              <a:rPr lang="en-US" sz="2000"/>
              <a:t>Ge Shao</a:t>
            </a:r>
            <a:endParaRPr sz="2000"/>
          </a:p>
          <a:p>
            <a:pPr marL="0" lvl="0" indent="0" algn="ctr" rtl="0">
              <a:lnSpc>
                <a:spcPct val="80000"/>
              </a:lnSpc>
              <a:spcBef>
                <a:spcPts val="560"/>
              </a:spcBef>
              <a:spcAft>
                <a:spcPts val="0"/>
              </a:spcAft>
              <a:buSzPts val="1680"/>
              <a:buNone/>
            </a:pPr>
            <a:r>
              <a:rPr lang="en-US" sz="2000"/>
              <a:t>Jiaxuan Zhang</a:t>
            </a:r>
            <a:endParaRPr sz="2000"/>
          </a:p>
          <a:p>
            <a:pPr marL="0" lvl="0" indent="0" algn="ctr" rtl="0">
              <a:lnSpc>
                <a:spcPct val="80000"/>
              </a:lnSpc>
              <a:spcBef>
                <a:spcPts val="560"/>
              </a:spcBef>
              <a:spcAft>
                <a:spcPts val="0"/>
              </a:spcAft>
              <a:buSzPts val="1680"/>
              <a:buNone/>
            </a:pPr>
            <a:r>
              <a:rPr lang="en-US" sz="2000"/>
              <a:t>Yuxin Xie</a:t>
            </a:r>
            <a:endParaRPr sz="2000"/>
          </a:p>
          <a:p>
            <a:pPr marL="0" lvl="0" indent="0" algn="ctr" rtl="0">
              <a:lnSpc>
                <a:spcPct val="80000"/>
              </a:lnSpc>
              <a:spcBef>
                <a:spcPts val="560"/>
              </a:spcBef>
              <a:spcAft>
                <a:spcPts val="0"/>
              </a:spcAft>
              <a:buSzPts val="1680"/>
              <a:buNone/>
            </a:pPr>
            <a:endParaRPr sz="2800"/>
          </a:p>
          <a:p>
            <a:pPr marL="0" lvl="0" indent="0" algn="ctr" rtl="0">
              <a:lnSpc>
                <a:spcPct val="80000"/>
              </a:lnSpc>
              <a:spcBef>
                <a:spcPts val="560"/>
              </a:spcBef>
              <a:spcAft>
                <a:spcPts val="0"/>
              </a:spcAft>
              <a:buSzPts val="1680"/>
              <a:buNone/>
            </a:pPr>
            <a:r>
              <a:rPr lang="en-US" sz="2000" b="0" i="0" u="none">
                <a:solidFill>
                  <a:schemeClr val="dk1"/>
                </a:solidFill>
                <a:latin typeface="Tahoma"/>
                <a:ea typeface="Tahoma"/>
                <a:cs typeface="Tahoma"/>
                <a:sym typeface="Tahoma"/>
              </a:rPr>
              <a:t>ECE 445 Senior Design</a:t>
            </a:r>
            <a:endParaRPr sz="2000"/>
          </a:p>
          <a:p>
            <a:pPr marL="0" lvl="0" indent="0" algn="ctr" rtl="0">
              <a:lnSpc>
                <a:spcPct val="80000"/>
              </a:lnSpc>
              <a:spcBef>
                <a:spcPts val="560"/>
              </a:spcBef>
              <a:spcAft>
                <a:spcPts val="0"/>
              </a:spcAft>
              <a:buSzPts val="1680"/>
              <a:buNone/>
            </a:pPr>
            <a:endParaRPr sz="2000"/>
          </a:p>
          <a:p>
            <a:pPr marL="0" lvl="0" indent="0" algn="ctr" rtl="0">
              <a:lnSpc>
                <a:spcPct val="80000"/>
              </a:lnSpc>
              <a:spcBef>
                <a:spcPts val="560"/>
              </a:spcBef>
              <a:spcAft>
                <a:spcPts val="0"/>
              </a:spcAft>
              <a:buSzPts val="1680"/>
              <a:buNone/>
            </a:pPr>
            <a:r>
              <a:rPr lang="en-US" sz="2000"/>
              <a:t>May 25</a:t>
            </a:r>
            <a:r>
              <a:rPr lang="en-US" sz="2000" b="0" i="0" u="none">
                <a:solidFill>
                  <a:schemeClr val="dk1"/>
                </a:solidFill>
                <a:latin typeface="Tahoma"/>
                <a:ea typeface="Tahoma"/>
                <a:cs typeface="Tahoma"/>
                <a:sym typeface="Tahoma"/>
              </a:rPr>
              <a:t>, 20</a:t>
            </a:r>
            <a:r>
              <a:rPr lang="en-US" sz="2000"/>
              <a:t>25</a:t>
            </a:r>
            <a:endParaRPr sz="2000"/>
          </a:p>
          <a:p>
            <a:pPr marL="342900" lvl="0" indent="-236220" algn="l" rtl="0">
              <a:lnSpc>
                <a:spcPct val="100000"/>
              </a:lnSpc>
              <a:spcBef>
                <a:spcPts val="560"/>
              </a:spcBef>
              <a:spcAft>
                <a:spcPts val="0"/>
              </a:spcAft>
              <a:buSzPts val="1680"/>
              <a:buNone/>
            </a:pPr>
            <a:endParaRPr sz="2800" b="0" i="0" u="none">
              <a:solidFill>
                <a:schemeClr val="dk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17"/>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a:t>
            </a:r>
            <a:r>
              <a:rPr lang="en-US" sz="4400" b="0" i="0" u="none">
                <a:solidFill>
                  <a:schemeClr val="dk2"/>
                </a:solidFill>
                <a:latin typeface="Tahoma"/>
                <a:ea typeface="Tahoma"/>
                <a:cs typeface="Tahoma"/>
                <a:sym typeface="Tahoma"/>
              </a:rPr>
              <a:t> </a:t>
            </a:r>
            <a:r>
              <a:rPr lang="en-US"/>
              <a:t>of Human Tracking</a:t>
            </a:r>
            <a:endParaRPr/>
          </a:p>
        </p:txBody>
      </p:sp>
      <p:sp>
        <p:nvSpPr>
          <p:cNvPr id="139" name="Google Shape;139;p17"/>
          <p:cNvSpPr txBox="1">
            <a:spLocks noGrp="1"/>
          </p:cNvSpPr>
          <p:nvPr>
            <p:ph type="body" idx="4294967295"/>
          </p:nvPr>
        </p:nvSpPr>
        <p:spPr>
          <a:xfrm>
            <a:off x="1043450" y="5396800"/>
            <a:ext cx="3110100" cy="96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t>Infrared Sensor</a:t>
            </a:r>
            <a:endParaRPr sz="2800"/>
          </a:p>
          <a:p>
            <a:pPr marL="0" marR="0" lvl="0" indent="0" algn="l" rtl="0">
              <a:lnSpc>
                <a:spcPct val="100000"/>
              </a:lnSpc>
              <a:spcBef>
                <a:spcPts val="0"/>
              </a:spcBef>
              <a:spcAft>
                <a:spcPts val="0"/>
              </a:spcAft>
              <a:buNone/>
            </a:pPr>
            <a:r>
              <a:rPr lang="en-US" sz="2800"/>
              <a:t>E18-D80NK (x2)</a:t>
            </a:r>
            <a:endParaRPr sz="2800"/>
          </a:p>
          <a:p>
            <a:pPr marL="0" marR="0" lvl="0" indent="0" algn="l" rtl="0">
              <a:lnSpc>
                <a:spcPct val="100000"/>
              </a:lnSpc>
              <a:spcBef>
                <a:spcPts val="0"/>
              </a:spcBef>
              <a:spcAft>
                <a:spcPts val="0"/>
              </a:spcAft>
              <a:buNone/>
            </a:pPr>
            <a:endParaRPr sz="2800"/>
          </a:p>
        </p:txBody>
      </p:sp>
      <p:pic>
        <p:nvPicPr>
          <p:cNvPr id="140" name="Google Shape;140;p17"/>
          <p:cNvPicPr preferRelativeResize="0"/>
          <p:nvPr/>
        </p:nvPicPr>
        <p:blipFill>
          <a:blip r:embed="rId3">
            <a:alphaModFix/>
          </a:blip>
          <a:stretch>
            <a:fillRect/>
          </a:stretch>
        </p:blipFill>
        <p:spPr>
          <a:xfrm>
            <a:off x="4254875" y="2041975"/>
            <a:ext cx="4438374" cy="4467975"/>
          </a:xfrm>
          <a:prstGeom prst="rect">
            <a:avLst/>
          </a:prstGeom>
          <a:noFill/>
          <a:ln>
            <a:noFill/>
          </a:ln>
        </p:spPr>
      </p:pic>
      <p:pic>
        <p:nvPicPr>
          <p:cNvPr id="141" name="Google Shape;141;p17"/>
          <p:cNvPicPr preferRelativeResize="0"/>
          <p:nvPr/>
        </p:nvPicPr>
        <p:blipFill>
          <a:blip r:embed="rId4">
            <a:alphaModFix/>
          </a:blip>
          <a:stretch>
            <a:fillRect/>
          </a:stretch>
        </p:blipFill>
        <p:spPr>
          <a:xfrm>
            <a:off x="1101200" y="2288525"/>
            <a:ext cx="2794657" cy="1462200"/>
          </a:xfrm>
          <a:prstGeom prst="rect">
            <a:avLst/>
          </a:prstGeom>
          <a:noFill/>
          <a:ln>
            <a:noFill/>
          </a:ln>
        </p:spPr>
      </p:pic>
      <p:pic>
        <p:nvPicPr>
          <p:cNvPr id="142" name="Google Shape;142;p17"/>
          <p:cNvPicPr preferRelativeResize="0"/>
          <p:nvPr/>
        </p:nvPicPr>
        <p:blipFill>
          <a:blip r:embed="rId4">
            <a:alphaModFix/>
          </a:blip>
          <a:stretch>
            <a:fillRect/>
          </a:stretch>
        </p:blipFill>
        <p:spPr>
          <a:xfrm>
            <a:off x="1101200" y="3800450"/>
            <a:ext cx="2794657" cy="146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p18"/>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a:t>
            </a:r>
            <a:r>
              <a:rPr lang="en-US" sz="4400" b="0" i="0" u="none">
                <a:solidFill>
                  <a:schemeClr val="dk2"/>
                </a:solidFill>
                <a:latin typeface="Tahoma"/>
                <a:ea typeface="Tahoma"/>
                <a:cs typeface="Tahoma"/>
                <a:sym typeface="Tahoma"/>
              </a:rPr>
              <a:t> </a:t>
            </a:r>
            <a:r>
              <a:rPr lang="en-US"/>
              <a:t>of Video Capture</a:t>
            </a:r>
            <a:endParaRPr/>
          </a:p>
        </p:txBody>
      </p:sp>
      <p:sp>
        <p:nvSpPr>
          <p:cNvPr id="148" name="Google Shape;148;p18"/>
          <p:cNvSpPr txBox="1"/>
          <p:nvPr/>
        </p:nvSpPr>
        <p:spPr>
          <a:xfrm>
            <a:off x="128388" y="5587174"/>
            <a:ext cx="2797800" cy="4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Tahoma"/>
                <a:ea typeface="Tahoma"/>
                <a:cs typeface="Tahoma"/>
                <a:sym typeface="Tahoma"/>
              </a:rPr>
              <a:t>Gimbal Frame</a:t>
            </a:r>
            <a:endParaRPr sz="3200">
              <a:solidFill>
                <a:schemeClr val="dk1"/>
              </a:solidFill>
              <a:latin typeface="Tahoma"/>
              <a:ea typeface="Tahoma"/>
              <a:cs typeface="Tahoma"/>
              <a:sym typeface="Tahoma"/>
            </a:endParaRPr>
          </a:p>
        </p:txBody>
      </p:sp>
      <p:sp>
        <p:nvSpPr>
          <p:cNvPr id="149" name="Google Shape;149;p18"/>
          <p:cNvSpPr txBox="1"/>
          <p:nvPr/>
        </p:nvSpPr>
        <p:spPr>
          <a:xfrm>
            <a:off x="2967000" y="5559125"/>
            <a:ext cx="3471900" cy="5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Tahoma"/>
                <a:ea typeface="Tahoma"/>
                <a:cs typeface="Tahoma"/>
                <a:sym typeface="Tahoma"/>
              </a:rPr>
              <a:t>Servo Motor (x2)</a:t>
            </a:r>
            <a:endParaRPr sz="3200">
              <a:solidFill>
                <a:schemeClr val="dk1"/>
              </a:solidFill>
              <a:latin typeface="Tahoma"/>
              <a:ea typeface="Tahoma"/>
              <a:cs typeface="Tahoma"/>
              <a:sym typeface="Tahoma"/>
            </a:endParaRPr>
          </a:p>
        </p:txBody>
      </p:sp>
      <p:pic>
        <p:nvPicPr>
          <p:cNvPr id="150" name="Google Shape;150;p18"/>
          <p:cNvPicPr preferRelativeResize="0"/>
          <p:nvPr/>
        </p:nvPicPr>
        <p:blipFill>
          <a:blip r:embed="rId3">
            <a:alphaModFix/>
          </a:blip>
          <a:stretch>
            <a:fillRect/>
          </a:stretch>
        </p:blipFill>
        <p:spPr>
          <a:xfrm>
            <a:off x="447125" y="3154475"/>
            <a:ext cx="2160325" cy="2035918"/>
          </a:xfrm>
          <a:prstGeom prst="rect">
            <a:avLst/>
          </a:prstGeom>
          <a:noFill/>
          <a:ln>
            <a:noFill/>
          </a:ln>
        </p:spPr>
      </p:pic>
      <p:pic>
        <p:nvPicPr>
          <p:cNvPr id="151" name="Google Shape;151;p18"/>
          <p:cNvPicPr preferRelativeResize="0"/>
          <p:nvPr/>
        </p:nvPicPr>
        <p:blipFill>
          <a:blip r:embed="rId4">
            <a:alphaModFix/>
          </a:blip>
          <a:stretch>
            <a:fillRect/>
          </a:stretch>
        </p:blipFill>
        <p:spPr>
          <a:xfrm>
            <a:off x="2996250" y="2761912"/>
            <a:ext cx="2369733" cy="1334178"/>
          </a:xfrm>
          <a:prstGeom prst="rect">
            <a:avLst/>
          </a:prstGeom>
          <a:noFill/>
          <a:ln>
            <a:noFill/>
          </a:ln>
        </p:spPr>
      </p:pic>
      <p:pic>
        <p:nvPicPr>
          <p:cNvPr id="152" name="Google Shape;152;p18"/>
          <p:cNvPicPr preferRelativeResize="0"/>
          <p:nvPr/>
        </p:nvPicPr>
        <p:blipFill>
          <a:blip r:embed="rId4">
            <a:alphaModFix/>
          </a:blip>
          <a:stretch>
            <a:fillRect/>
          </a:stretch>
        </p:blipFill>
        <p:spPr>
          <a:xfrm>
            <a:off x="3077492" y="4160521"/>
            <a:ext cx="2369733" cy="1334178"/>
          </a:xfrm>
          <a:prstGeom prst="rect">
            <a:avLst/>
          </a:prstGeom>
          <a:noFill/>
          <a:ln>
            <a:noFill/>
          </a:ln>
        </p:spPr>
      </p:pic>
      <p:sp>
        <p:nvSpPr>
          <p:cNvPr id="153" name="Google Shape;153;p18"/>
          <p:cNvSpPr txBox="1">
            <a:spLocks noGrp="1"/>
          </p:cNvSpPr>
          <p:nvPr>
            <p:ph type="body" idx="4294967295"/>
          </p:nvPr>
        </p:nvSpPr>
        <p:spPr>
          <a:xfrm>
            <a:off x="6438894" y="5559119"/>
            <a:ext cx="2705100" cy="29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Wi-Fi Module with Wireless Antennas</a:t>
            </a:r>
            <a:endParaRPr/>
          </a:p>
        </p:txBody>
      </p:sp>
      <p:pic>
        <p:nvPicPr>
          <p:cNvPr id="154" name="Google Shape;154;p18"/>
          <p:cNvPicPr preferRelativeResize="0"/>
          <p:nvPr/>
        </p:nvPicPr>
        <p:blipFill>
          <a:blip r:embed="rId5">
            <a:alphaModFix/>
          </a:blip>
          <a:stretch>
            <a:fillRect/>
          </a:stretch>
        </p:blipFill>
        <p:spPr>
          <a:xfrm>
            <a:off x="5917275" y="2284150"/>
            <a:ext cx="2964800" cy="315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9"/>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a:t>
            </a:r>
            <a:r>
              <a:rPr lang="en-US" sz="4400" b="0" i="0" u="none">
                <a:solidFill>
                  <a:schemeClr val="dk2"/>
                </a:solidFill>
                <a:latin typeface="Tahoma"/>
                <a:ea typeface="Tahoma"/>
                <a:cs typeface="Tahoma"/>
                <a:sym typeface="Tahoma"/>
              </a:rPr>
              <a:t> </a:t>
            </a:r>
            <a:r>
              <a:rPr lang="en-US"/>
              <a:t>of Video Capture</a:t>
            </a:r>
            <a:endParaRPr/>
          </a:p>
        </p:txBody>
      </p:sp>
      <p:sp>
        <p:nvSpPr>
          <p:cNvPr id="160" name="Google Shape;160;p19"/>
          <p:cNvSpPr txBox="1">
            <a:spLocks noGrp="1"/>
          </p:cNvSpPr>
          <p:nvPr>
            <p:ph type="body" idx="4294967295"/>
          </p:nvPr>
        </p:nvSpPr>
        <p:spPr>
          <a:xfrm>
            <a:off x="1460400" y="5647175"/>
            <a:ext cx="1397100" cy="52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t>Camera</a:t>
            </a:r>
            <a:endParaRPr/>
          </a:p>
        </p:txBody>
      </p:sp>
      <p:graphicFrame>
        <p:nvGraphicFramePr>
          <p:cNvPr id="161" name="Google Shape;161;p19"/>
          <p:cNvGraphicFramePr/>
          <p:nvPr/>
        </p:nvGraphicFramePr>
        <p:xfrm>
          <a:off x="4572000" y="2194250"/>
          <a:ext cx="4050100" cy="4199225"/>
        </p:xfrm>
        <a:graphic>
          <a:graphicData uri="http://schemas.openxmlformats.org/drawingml/2006/table">
            <a:tbl>
              <a:tblPr>
                <a:noFill/>
                <a:tableStyleId>{4E693240-8E99-49BC-B457-0B2E559D4565}</a:tableStyleId>
              </a:tblPr>
              <a:tblGrid>
                <a:gridCol w="2357050">
                  <a:extLst>
                    <a:ext uri="{9D8B030D-6E8A-4147-A177-3AD203B41FA5}">
                      <a16:colId xmlns:a16="http://schemas.microsoft.com/office/drawing/2014/main" val="20000"/>
                    </a:ext>
                  </a:extLst>
                </a:gridCol>
                <a:gridCol w="1693050">
                  <a:extLst>
                    <a:ext uri="{9D8B030D-6E8A-4147-A177-3AD203B41FA5}">
                      <a16:colId xmlns:a16="http://schemas.microsoft.com/office/drawing/2014/main" val="20001"/>
                    </a:ext>
                  </a:extLst>
                </a:gridCol>
              </a:tblGrid>
              <a:tr h="826875">
                <a:tc>
                  <a:txBody>
                    <a:bodyPr/>
                    <a:lstStyle/>
                    <a:p>
                      <a:pPr marL="0" lvl="0" indent="0" algn="l" rtl="0">
                        <a:spcBef>
                          <a:spcPts val="0"/>
                        </a:spcBef>
                        <a:spcAft>
                          <a:spcPts val="0"/>
                        </a:spcAft>
                        <a:buNone/>
                      </a:pPr>
                      <a:r>
                        <a:rPr lang="en-US" sz="2000"/>
                        <a:t>Video Stream URL</a:t>
                      </a:r>
                      <a:endParaRPr sz="2000"/>
                    </a:p>
                  </a:txBody>
                  <a:tcPr marL="91425" marR="91425" marT="91425" marB="91425"/>
                </a:tc>
                <a:tc>
                  <a:txBody>
                    <a:bodyPr/>
                    <a:lstStyle/>
                    <a:p>
                      <a:pPr marL="0" lvl="0" indent="0" algn="l" rtl="0">
                        <a:spcBef>
                          <a:spcPts val="0"/>
                        </a:spcBef>
                        <a:spcAft>
                          <a:spcPts val="0"/>
                        </a:spcAft>
                        <a:buNone/>
                      </a:pPr>
                      <a:r>
                        <a:rPr lang="en-US"/>
                        <a:t>http://192.168.1.1:8080/?action=stream</a:t>
                      </a:r>
                      <a:endParaRPr/>
                    </a:p>
                  </a:txBody>
                  <a:tcPr marL="91425" marR="91425" marT="91425" marB="91425"/>
                </a:tc>
                <a:extLst>
                  <a:ext uri="{0D108BD9-81ED-4DB2-BD59-A6C34878D82A}">
                    <a16:rowId xmlns:a16="http://schemas.microsoft.com/office/drawing/2014/main" val="10000"/>
                  </a:ext>
                </a:extLst>
              </a:tr>
              <a:tr h="609675">
                <a:tc>
                  <a:txBody>
                    <a:bodyPr/>
                    <a:lstStyle/>
                    <a:p>
                      <a:pPr marL="0" lvl="0" indent="0" algn="l" rtl="0">
                        <a:spcBef>
                          <a:spcPts val="0"/>
                        </a:spcBef>
                        <a:spcAft>
                          <a:spcPts val="0"/>
                        </a:spcAft>
                        <a:buNone/>
                      </a:pPr>
                      <a:r>
                        <a:rPr lang="en-US" sz="2000"/>
                        <a:t>Video Encoding</a:t>
                      </a:r>
                      <a:endParaRPr sz="2000"/>
                    </a:p>
                  </a:txBody>
                  <a:tcPr marL="91425" marR="91425" marT="91425" marB="91425"/>
                </a:tc>
                <a:tc>
                  <a:txBody>
                    <a:bodyPr/>
                    <a:lstStyle/>
                    <a:p>
                      <a:pPr marL="0" lvl="0" indent="0" algn="l" rtl="0">
                        <a:spcBef>
                          <a:spcPts val="0"/>
                        </a:spcBef>
                        <a:spcAft>
                          <a:spcPts val="0"/>
                        </a:spcAft>
                        <a:buNone/>
                      </a:pPr>
                      <a:r>
                        <a:rPr lang="en-US" sz="2000"/>
                        <a:t>MJPEG</a:t>
                      </a:r>
                      <a:endParaRPr sz="2000"/>
                    </a:p>
                  </a:txBody>
                  <a:tcPr marL="91425" marR="91425" marT="91425" marB="91425"/>
                </a:tc>
                <a:extLst>
                  <a:ext uri="{0D108BD9-81ED-4DB2-BD59-A6C34878D82A}">
                    <a16:rowId xmlns:a16="http://schemas.microsoft.com/office/drawing/2014/main" val="10001"/>
                  </a:ext>
                </a:extLst>
              </a:tr>
              <a:tr h="796225">
                <a:tc>
                  <a:txBody>
                    <a:bodyPr/>
                    <a:lstStyle/>
                    <a:p>
                      <a:pPr marL="0" lvl="0" indent="0" algn="l" rtl="0">
                        <a:spcBef>
                          <a:spcPts val="0"/>
                        </a:spcBef>
                        <a:spcAft>
                          <a:spcPts val="0"/>
                        </a:spcAft>
                        <a:buNone/>
                      </a:pPr>
                      <a:r>
                        <a:rPr lang="en-US" sz="2000"/>
                        <a:t>Resolution (Pixels)</a:t>
                      </a:r>
                      <a:endParaRPr sz="2000"/>
                    </a:p>
                  </a:txBody>
                  <a:tcPr marL="91425" marR="91425" marT="91425" marB="91425"/>
                </a:tc>
                <a:tc>
                  <a:txBody>
                    <a:bodyPr/>
                    <a:lstStyle/>
                    <a:p>
                      <a:pPr marL="0" lvl="0" indent="0" algn="l" rtl="0">
                        <a:spcBef>
                          <a:spcPts val="0"/>
                        </a:spcBef>
                        <a:spcAft>
                          <a:spcPts val="0"/>
                        </a:spcAft>
                        <a:buNone/>
                      </a:pPr>
                      <a:r>
                        <a:rPr lang="en-US" sz="2000"/>
                        <a:t>640 × 480</a:t>
                      </a:r>
                      <a:endParaRPr sz="2000"/>
                    </a:p>
                  </a:txBody>
                  <a:tcPr marL="91425" marR="91425" marT="91425" marB="91425"/>
                </a:tc>
                <a:extLst>
                  <a:ext uri="{0D108BD9-81ED-4DB2-BD59-A6C34878D82A}">
                    <a16:rowId xmlns:a16="http://schemas.microsoft.com/office/drawing/2014/main" val="10002"/>
                  </a:ext>
                </a:extLst>
              </a:tr>
              <a:tr h="560775">
                <a:tc>
                  <a:txBody>
                    <a:bodyPr/>
                    <a:lstStyle/>
                    <a:p>
                      <a:pPr marL="0" lvl="0" indent="0" algn="l" rtl="0">
                        <a:spcBef>
                          <a:spcPts val="0"/>
                        </a:spcBef>
                        <a:spcAft>
                          <a:spcPts val="0"/>
                        </a:spcAft>
                        <a:buNone/>
                      </a:pPr>
                      <a:r>
                        <a:rPr lang="en-US" sz="2000"/>
                        <a:t>Frame Rate</a:t>
                      </a:r>
                      <a:endParaRPr sz="2000"/>
                    </a:p>
                  </a:txBody>
                  <a:tcPr marL="91425" marR="91425" marT="91425" marB="91425"/>
                </a:tc>
                <a:tc>
                  <a:txBody>
                    <a:bodyPr/>
                    <a:lstStyle/>
                    <a:p>
                      <a:pPr marL="0" lvl="0" indent="0" algn="l" rtl="0">
                        <a:spcBef>
                          <a:spcPts val="0"/>
                        </a:spcBef>
                        <a:spcAft>
                          <a:spcPts val="0"/>
                        </a:spcAft>
                        <a:buNone/>
                      </a:pPr>
                      <a:r>
                        <a:rPr lang="en-US" sz="2000"/>
                        <a:t>15 FPS</a:t>
                      </a:r>
                      <a:endParaRPr sz="2000"/>
                    </a:p>
                  </a:txBody>
                  <a:tcPr marL="91425" marR="91425" marT="91425" marB="91425"/>
                </a:tc>
                <a:extLst>
                  <a:ext uri="{0D108BD9-81ED-4DB2-BD59-A6C34878D82A}">
                    <a16:rowId xmlns:a16="http://schemas.microsoft.com/office/drawing/2014/main" val="10003"/>
                  </a:ext>
                </a:extLst>
              </a:tr>
              <a:tr h="796225">
                <a:tc>
                  <a:txBody>
                    <a:bodyPr/>
                    <a:lstStyle/>
                    <a:p>
                      <a:pPr marL="0" lvl="0" indent="0" algn="l" rtl="0">
                        <a:spcBef>
                          <a:spcPts val="0"/>
                        </a:spcBef>
                        <a:spcAft>
                          <a:spcPts val="0"/>
                        </a:spcAft>
                        <a:buNone/>
                      </a:pPr>
                      <a:r>
                        <a:rPr lang="en-US" sz="2000"/>
                        <a:t>Field of View</a:t>
                      </a:r>
                      <a:endParaRPr sz="2000"/>
                    </a:p>
                  </a:txBody>
                  <a:tcPr marL="91425" marR="91425" marT="91425" marB="91425"/>
                </a:tc>
                <a:tc>
                  <a:txBody>
                    <a:bodyPr/>
                    <a:lstStyle/>
                    <a:p>
                      <a:pPr marL="0" lvl="0" indent="0" algn="l" rtl="0">
                        <a:spcBef>
                          <a:spcPts val="0"/>
                        </a:spcBef>
                        <a:spcAft>
                          <a:spcPts val="0"/>
                        </a:spcAft>
                        <a:buNone/>
                      </a:pPr>
                      <a:r>
                        <a:rPr lang="en-US" sz="2000"/>
                        <a:t>30° (horizontal)</a:t>
                      </a:r>
                      <a:endParaRPr sz="2000"/>
                    </a:p>
                  </a:txBody>
                  <a:tcPr marL="91425" marR="91425" marT="91425" marB="91425"/>
                </a:tc>
                <a:extLst>
                  <a:ext uri="{0D108BD9-81ED-4DB2-BD59-A6C34878D82A}">
                    <a16:rowId xmlns:a16="http://schemas.microsoft.com/office/drawing/2014/main" val="10004"/>
                  </a:ext>
                </a:extLst>
              </a:tr>
              <a:tr h="609450">
                <a:tc>
                  <a:txBody>
                    <a:bodyPr/>
                    <a:lstStyle/>
                    <a:p>
                      <a:pPr marL="0" lvl="0" indent="0" algn="l" rtl="0">
                        <a:spcBef>
                          <a:spcPts val="0"/>
                        </a:spcBef>
                        <a:spcAft>
                          <a:spcPts val="0"/>
                        </a:spcAft>
                        <a:buNone/>
                      </a:pPr>
                      <a:r>
                        <a:rPr lang="en-US" sz="2000"/>
                        <a:t>Power Supply</a:t>
                      </a:r>
                      <a:endParaRPr sz="2000"/>
                    </a:p>
                  </a:txBody>
                  <a:tcPr marL="91425" marR="91425" marT="91425" marB="91425"/>
                </a:tc>
                <a:tc>
                  <a:txBody>
                    <a:bodyPr/>
                    <a:lstStyle/>
                    <a:p>
                      <a:pPr marL="0" lvl="0" indent="0" algn="l" rtl="0">
                        <a:spcBef>
                          <a:spcPts val="0"/>
                        </a:spcBef>
                        <a:spcAft>
                          <a:spcPts val="0"/>
                        </a:spcAft>
                        <a:buNone/>
                      </a:pPr>
                      <a:r>
                        <a:rPr lang="en-US" sz="2000"/>
                        <a:t>5V USB</a:t>
                      </a:r>
                      <a:endParaRPr sz="2000"/>
                    </a:p>
                  </a:txBody>
                  <a:tcPr marL="91425" marR="91425" marT="91425" marB="91425"/>
                </a:tc>
                <a:extLst>
                  <a:ext uri="{0D108BD9-81ED-4DB2-BD59-A6C34878D82A}">
                    <a16:rowId xmlns:a16="http://schemas.microsoft.com/office/drawing/2014/main" val="10005"/>
                  </a:ext>
                </a:extLst>
              </a:tr>
            </a:tbl>
          </a:graphicData>
        </a:graphic>
      </p:graphicFrame>
      <p:pic>
        <p:nvPicPr>
          <p:cNvPr id="162" name="Google Shape;162;p19"/>
          <p:cNvPicPr preferRelativeResize="0"/>
          <p:nvPr/>
        </p:nvPicPr>
        <p:blipFill>
          <a:blip r:embed="rId3">
            <a:alphaModFix/>
          </a:blip>
          <a:stretch>
            <a:fillRect/>
          </a:stretch>
        </p:blipFill>
        <p:spPr>
          <a:xfrm>
            <a:off x="330662" y="2768600"/>
            <a:ext cx="3656574" cy="2736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0"/>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 of Alert</a:t>
            </a:r>
            <a:endParaRPr/>
          </a:p>
        </p:txBody>
      </p:sp>
      <p:sp>
        <p:nvSpPr>
          <p:cNvPr id="168" name="Google Shape;168;p20"/>
          <p:cNvSpPr txBox="1">
            <a:spLocks noGrp="1"/>
          </p:cNvSpPr>
          <p:nvPr>
            <p:ph type="body" idx="4294967295"/>
          </p:nvPr>
        </p:nvSpPr>
        <p:spPr>
          <a:xfrm>
            <a:off x="592918" y="5595025"/>
            <a:ext cx="2322600" cy="62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LED module</a:t>
            </a:r>
            <a:endParaRPr/>
          </a:p>
        </p:txBody>
      </p:sp>
      <p:sp>
        <p:nvSpPr>
          <p:cNvPr id="169" name="Google Shape;169;p20"/>
          <p:cNvSpPr txBox="1">
            <a:spLocks noGrp="1"/>
          </p:cNvSpPr>
          <p:nvPr>
            <p:ph type="body" idx="4294967295"/>
          </p:nvPr>
        </p:nvSpPr>
        <p:spPr>
          <a:xfrm>
            <a:off x="3416393" y="5595025"/>
            <a:ext cx="2388000" cy="62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Active Buzzer</a:t>
            </a:r>
            <a:endParaRPr/>
          </a:p>
        </p:txBody>
      </p:sp>
      <p:pic>
        <p:nvPicPr>
          <p:cNvPr id="170" name="Google Shape;170;p20"/>
          <p:cNvPicPr preferRelativeResize="0"/>
          <p:nvPr/>
        </p:nvPicPr>
        <p:blipFill>
          <a:blip r:embed="rId3">
            <a:alphaModFix/>
          </a:blip>
          <a:stretch>
            <a:fillRect/>
          </a:stretch>
        </p:blipFill>
        <p:spPr>
          <a:xfrm>
            <a:off x="3180475" y="3026925"/>
            <a:ext cx="2485050" cy="1947200"/>
          </a:xfrm>
          <a:prstGeom prst="rect">
            <a:avLst/>
          </a:prstGeom>
          <a:noFill/>
          <a:ln>
            <a:noFill/>
          </a:ln>
        </p:spPr>
      </p:pic>
      <p:pic>
        <p:nvPicPr>
          <p:cNvPr id="171" name="Google Shape;171;p20"/>
          <p:cNvPicPr preferRelativeResize="0"/>
          <p:nvPr/>
        </p:nvPicPr>
        <p:blipFill>
          <a:blip r:embed="rId4">
            <a:alphaModFix/>
          </a:blip>
          <a:stretch>
            <a:fillRect/>
          </a:stretch>
        </p:blipFill>
        <p:spPr>
          <a:xfrm>
            <a:off x="592925" y="3026925"/>
            <a:ext cx="2053485" cy="1862800"/>
          </a:xfrm>
          <a:prstGeom prst="rect">
            <a:avLst/>
          </a:prstGeom>
          <a:noFill/>
          <a:ln>
            <a:noFill/>
          </a:ln>
        </p:spPr>
      </p:pic>
      <p:pic>
        <p:nvPicPr>
          <p:cNvPr id="172" name="Google Shape;172;p20"/>
          <p:cNvPicPr preferRelativeResize="0"/>
          <p:nvPr/>
        </p:nvPicPr>
        <p:blipFill rotWithShape="1">
          <a:blip r:embed="rId5">
            <a:alphaModFix/>
          </a:blip>
          <a:srcRect r="51319"/>
          <a:stretch/>
        </p:blipFill>
        <p:spPr>
          <a:xfrm>
            <a:off x="5871375" y="2674150"/>
            <a:ext cx="3024625" cy="3004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662200" y="2311825"/>
            <a:ext cx="3366926" cy="3430574"/>
          </a:xfrm>
          <a:prstGeom prst="rect">
            <a:avLst/>
          </a:prstGeom>
          <a:noFill/>
          <a:ln>
            <a:noFill/>
          </a:ln>
        </p:spPr>
      </p:pic>
      <p:pic>
        <p:nvPicPr>
          <p:cNvPr id="178" name="Google Shape;178;p21"/>
          <p:cNvPicPr preferRelativeResize="0"/>
          <p:nvPr/>
        </p:nvPicPr>
        <p:blipFill>
          <a:blip r:embed="rId4">
            <a:alphaModFix/>
          </a:blip>
          <a:stretch>
            <a:fillRect/>
          </a:stretch>
        </p:blipFill>
        <p:spPr>
          <a:xfrm rot="5400000">
            <a:off x="4114451" y="2417675"/>
            <a:ext cx="4810076" cy="30579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22"/>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Fall Detection Algorithm - Choose</a:t>
            </a:r>
            <a:endParaRPr/>
          </a:p>
        </p:txBody>
      </p:sp>
      <p:pic>
        <p:nvPicPr>
          <p:cNvPr id="184" name="Google Shape;184;p22"/>
          <p:cNvPicPr preferRelativeResize="0"/>
          <p:nvPr/>
        </p:nvPicPr>
        <p:blipFill>
          <a:blip r:embed="rId3">
            <a:alphaModFix/>
          </a:blip>
          <a:stretch>
            <a:fillRect/>
          </a:stretch>
        </p:blipFill>
        <p:spPr>
          <a:xfrm>
            <a:off x="674725" y="4435273"/>
            <a:ext cx="3536500" cy="2475575"/>
          </a:xfrm>
          <a:prstGeom prst="rect">
            <a:avLst/>
          </a:prstGeom>
          <a:noFill/>
          <a:ln>
            <a:noFill/>
          </a:ln>
        </p:spPr>
      </p:pic>
      <p:pic>
        <p:nvPicPr>
          <p:cNvPr id="185" name="Google Shape;185;p22"/>
          <p:cNvPicPr preferRelativeResize="0"/>
          <p:nvPr/>
        </p:nvPicPr>
        <p:blipFill>
          <a:blip r:embed="rId4">
            <a:alphaModFix/>
          </a:blip>
          <a:stretch>
            <a:fillRect/>
          </a:stretch>
        </p:blipFill>
        <p:spPr>
          <a:xfrm>
            <a:off x="674725" y="1959703"/>
            <a:ext cx="3536500" cy="2475564"/>
          </a:xfrm>
          <a:prstGeom prst="rect">
            <a:avLst/>
          </a:prstGeom>
          <a:noFill/>
          <a:ln>
            <a:noFill/>
          </a:ln>
        </p:spPr>
      </p:pic>
      <p:pic>
        <p:nvPicPr>
          <p:cNvPr id="186" name="Google Shape;186;p22"/>
          <p:cNvPicPr preferRelativeResize="0"/>
          <p:nvPr/>
        </p:nvPicPr>
        <p:blipFill>
          <a:blip r:embed="rId5">
            <a:alphaModFix/>
          </a:blip>
          <a:stretch>
            <a:fillRect/>
          </a:stretch>
        </p:blipFill>
        <p:spPr>
          <a:xfrm>
            <a:off x="4517650" y="2305126"/>
            <a:ext cx="4426376" cy="2951850"/>
          </a:xfrm>
          <a:prstGeom prst="rect">
            <a:avLst/>
          </a:prstGeom>
          <a:noFill/>
          <a:ln>
            <a:noFill/>
          </a:ln>
        </p:spPr>
      </p:pic>
      <p:sp>
        <p:nvSpPr>
          <p:cNvPr id="187" name="Google Shape;187;p22"/>
          <p:cNvSpPr txBox="1"/>
          <p:nvPr/>
        </p:nvSpPr>
        <p:spPr>
          <a:xfrm>
            <a:off x="4517650" y="5702525"/>
            <a:ext cx="4653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latin typeface="Tahoma"/>
                <a:ea typeface="Tahoma"/>
                <a:cs typeface="Tahoma"/>
                <a:sym typeface="Tahoma"/>
              </a:rPr>
              <a:t>YOLO-NAS</a:t>
            </a:r>
            <a:r>
              <a:rPr lang="en-US" sz="3200">
                <a:solidFill>
                  <a:schemeClr val="dk1"/>
                </a:solidFill>
                <a:latin typeface="Tahoma"/>
                <a:ea typeface="Tahoma"/>
                <a:cs typeface="Tahoma"/>
                <a:sym typeface="Tahoma"/>
              </a:rPr>
              <a:t> is the </a:t>
            </a:r>
            <a:r>
              <a:rPr lang="en-US" sz="3200">
                <a:solidFill>
                  <a:srgbClr val="FF0000"/>
                </a:solidFill>
                <a:latin typeface="Tahoma"/>
                <a:ea typeface="Tahoma"/>
                <a:cs typeface="Tahoma"/>
                <a:sym typeface="Tahoma"/>
              </a:rPr>
              <a:t>BEST</a:t>
            </a:r>
            <a:r>
              <a:rPr lang="en-US" sz="3200">
                <a:solidFill>
                  <a:schemeClr val="dk1"/>
                </a:solidFill>
                <a:latin typeface="Tahoma"/>
                <a:ea typeface="Tahoma"/>
                <a:cs typeface="Tahoma"/>
                <a:sym typeface="Tahoma"/>
              </a:rPr>
              <a:t>!</a:t>
            </a:r>
            <a:endParaRPr sz="3200">
              <a:solidFill>
                <a:schemeClr val="dk1"/>
              </a:solidFill>
              <a:latin typeface="Tahoma"/>
              <a:ea typeface="Tahoma"/>
              <a:cs typeface="Tahoma"/>
              <a:sym typeface="Tahoma"/>
            </a:endParaRPr>
          </a:p>
        </p:txBody>
      </p:sp>
      <p:sp>
        <p:nvSpPr>
          <p:cNvPr id="188" name="Google Shape;188;p22"/>
          <p:cNvSpPr txBox="1"/>
          <p:nvPr/>
        </p:nvSpPr>
        <p:spPr>
          <a:xfrm>
            <a:off x="8497175" y="5994425"/>
            <a:ext cx="914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Tahoma"/>
              <a:ea typeface="Tahoma"/>
              <a:cs typeface="Tahoma"/>
              <a:sym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4400"/>
              <a:buFont typeface="Tahoma"/>
              <a:buNone/>
            </a:pPr>
            <a:r>
              <a:rPr lang="en-US"/>
              <a:t>Fall Detection Algorithm - Core Logic of YOLO-NAS</a:t>
            </a:r>
            <a:endParaRPr/>
          </a:p>
        </p:txBody>
      </p:sp>
      <p:sp>
        <p:nvSpPr>
          <p:cNvPr id="196" name="Google Shape;196;p23"/>
          <p:cNvSpPr txBox="1">
            <a:spLocks noGrp="1"/>
          </p:cNvSpPr>
          <p:nvPr>
            <p:ph type="body" idx="4294967295"/>
          </p:nvPr>
        </p:nvSpPr>
        <p:spPr>
          <a:xfrm>
            <a:off x="1150925" y="2125225"/>
            <a:ext cx="7793100" cy="2347200"/>
          </a:xfrm>
          <a:prstGeom prst="rect">
            <a:avLst/>
          </a:prstGeom>
          <a:noFill/>
          <a:ln>
            <a:noFill/>
          </a:ln>
        </p:spPr>
        <p:txBody>
          <a:bodyPr spcFirstLastPara="1" wrap="square" lIns="91425" tIns="45700" rIns="91425" bIns="45700" anchor="t" anchorCtr="0">
            <a:noAutofit/>
          </a:bodyPr>
          <a:lstStyle/>
          <a:p>
            <a:pPr marL="4114800" lvl="0" indent="-381000" algn="l" rtl="0">
              <a:spcBef>
                <a:spcPts val="0"/>
              </a:spcBef>
              <a:spcAft>
                <a:spcPts val="0"/>
              </a:spcAft>
              <a:buSzPts val="2400"/>
              <a:buChar char="➢"/>
            </a:pPr>
            <a:r>
              <a:rPr lang="en-US" sz="2400"/>
              <a:t>Search</a:t>
            </a:r>
            <a:endParaRPr sz="2400"/>
          </a:p>
          <a:p>
            <a:pPr marL="4572000" lvl="1" indent="-381000" algn="l" rtl="0">
              <a:spcBef>
                <a:spcPts val="0"/>
              </a:spcBef>
              <a:spcAft>
                <a:spcPts val="0"/>
              </a:spcAft>
              <a:buSzPts val="2400"/>
              <a:buChar char="○"/>
            </a:pPr>
            <a:r>
              <a:rPr lang="en-US" sz="2400"/>
              <a:t>Automatically explores and combines new architectures from a pool of building blocks.</a:t>
            </a:r>
            <a:endParaRPr sz="2400"/>
          </a:p>
          <a:p>
            <a:pPr marL="0" marR="0" lvl="0" indent="0" algn="l" rtl="0">
              <a:lnSpc>
                <a:spcPct val="100000"/>
              </a:lnSpc>
              <a:spcBef>
                <a:spcPts val="0"/>
              </a:spcBef>
              <a:spcAft>
                <a:spcPts val="0"/>
              </a:spcAft>
              <a:buNone/>
            </a:pPr>
            <a:endParaRPr sz="2400"/>
          </a:p>
        </p:txBody>
      </p:sp>
      <p:pic>
        <p:nvPicPr>
          <p:cNvPr id="197" name="Google Shape;197;p23"/>
          <p:cNvPicPr preferRelativeResize="0"/>
          <p:nvPr/>
        </p:nvPicPr>
        <p:blipFill>
          <a:blip r:embed="rId3">
            <a:alphaModFix/>
          </a:blip>
          <a:stretch>
            <a:fillRect/>
          </a:stretch>
        </p:blipFill>
        <p:spPr>
          <a:xfrm>
            <a:off x="193575" y="1941925"/>
            <a:ext cx="4447500" cy="2347198"/>
          </a:xfrm>
          <a:prstGeom prst="rect">
            <a:avLst/>
          </a:prstGeom>
          <a:noFill/>
          <a:ln>
            <a:noFill/>
          </a:ln>
        </p:spPr>
      </p:pic>
      <p:sp>
        <p:nvSpPr>
          <p:cNvPr id="198" name="Google Shape;198;p23"/>
          <p:cNvSpPr txBox="1"/>
          <p:nvPr/>
        </p:nvSpPr>
        <p:spPr>
          <a:xfrm>
            <a:off x="784625" y="4289125"/>
            <a:ext cx="8159400" cy="3140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Clr>
                <a:schemeClr val="folHlink"/>
              </a:buClr>
              <a:buSzPts val="2300"/>
              <a:buFont typeface="Noto Sans Symbols"/>
              <a:buChar char="➢"/>
            </a:pPr>
            <a:r>
              <a:rPr lang="en-US" sz="2300">
                <a:solidFill>
                  <a:schemeClr val="dk1"/>
                </a:solidFill>
                <a:latin typeface="Tahoma"/>
                <a:ea typeface="Tahoma"/>
                <a:cs typeface="Tahoma"/>
                <a:sym typeface="Tahoma"/>
              </a:rPr>
              <a:t>Evaluate</a:t>
            </a:r>
            <a:endParaRPr sz="2300">
              <a:solidFill>
                <a:schemeClr val="dk1"/>
              </a:solidFill>
              <a:latin typeface="Tahoma"/>
              <a:ea typeface="Tahoma"/>
              <a:cs typeface="Tahoma"/>
              <a:sym typeface="Tahoma"/>
            </a:endParaRPr>
          </a:p>
          <a:p>
            <a:pPr marL="914400" lvl="1" indent="-374650" algn="l" rtl="0">
              <a:spcBef>
                <a:spcPts val="0"/>
              </a:spcBef>
              <a:spcAft>
                <a:spcPts val="0"/>
              </a:spcAft>
              <a:buClr>
                <a:schemeClr val="hlink"/>
              </a:buClr>
              <a:buSzPts val="2300"/>
              <a:buFont typeface="Noto Sans Symbols"/>
              <a:buChar char="○"/>
            </a:pPr>
            <a:r>
              <a:rPr lang="en-US" sz="2300">
                <a:solidFill>
                  <a:schemeClr val="dk1"/>
                </a:solidFill>
                <a:latin typeface="Tahoma"/>
                <a:ea typeface="Tahoma"/>
                <a:cs typeface="Tahoma"/>
                <a:sym typeface="Tahoma"/>
              </a:rPr>
              <a:t>Cyclically evaluates each architecture for accuracy, quantization stability, and real hardware speed.</a:t>
            </a:r>
            <a:endParaRPr sz="2300">
              <a:solidFill>
                <a:schemeClr val="dk1"/>
              </a:solidFill>
              <a:latin typeface="Tahoma"/>
              <a:ea typeface="Tahoma"/>
              <a:cs typeface="Tahoma"/>
              <a:sym typeface="Tahoma"/>
            </a:endParaRPr>
          </a:p>
          <a:p>
            <a:pPr marL="457200" lvl="0" indent="-374650" algn="l" rtl="0">
              <a:spcBef>
                <a:spcPts val="0"/>
              </a:spcBef>
              <a:spcAft>
                <a:spcPts val="0"/>
              </a:spcAft>
              <a:buClr>
                <a:schemeClr val="folHlink"/>
              </a:buClr>
              <a:buSzPts val="2300"/>
              <a:buFont typeface="Noto Sans Symbols"/>
              <a:buChar char="➢"/>
            </a:pPr>
            <a:r>
              <a:rPr lang="en-US" sz="2300">
                <a:solidFill>
                  <a:schemeClr val="dk1"/>
                </a:solidFill>
                <a:latin typeface="Tahoma"/>
                <a:ea typeface="Tahoma"/>
                <a:cs typeface="Tahoma"/>
                <a:sym typeface="Tahoma"/>
              </a:rPr>
              <a:t>Select</a:t>
            </a:r>
            <a:endParaRPr sz="2300">
              <a:solidFill>
                <a:schemeClr val="dk1"/>
              </a:solidFill>
              <a:latin typeface="Tahoma"/>
              <a:ea typeface="Tahoma"/>
              <a:cs typeface="Tahoma"/>
              <a:sym typeface="Tahoma"/>
            </a:endParaRPr>
          </a:p>
          <a:p>
            <a:pPr marL="914400" lvl="1" indent="-374650" algn="l" rtl="0">
              <a:spcBef>
                <a:spcPts val="0"/>
              </a:spcBef>
              <a:spcAft>
                <a:spcPts val="0"/>
              </a:spcAft>
              <a:buClr>
                <a:schemeClr val="hlink"/>
              </a:buClr>
              <a:buSzPts val="2300"/>
              <a:buFont typeface="Noto Sans Symbols"/>
              <a:buChar char="○"/>
            </a:pPr>
            <a:r>
              <a:rPr lang="en-US" sz="2300">
                <a:solidFill>
                  <a:schemeClr val="dk1"/>
                </a:solidFill>
                <a:latin typeface="Tahoma"/>
                <a:ea typeface="Tahoma"/>
                <a:cs typeface="Tahoma"/>
                <a:sym typeface="Tahoma"/>
              </a:rPr>
              <a:t>Outputs the best model, which uses reparameterization to fuse its blocks for the fastest possible inference speed.</a:t>
            </a:r>
            <a:endParaRPr sz="2300">
              <a:solidFill>
                <a:schemeClr val="dk1"/>
              </a:solidFill>
              <a:latin typeface="Tahoma"/>
              <a:ea typeface="Tahoma"/>
              <a:cs typeface="Tahoma"/>
              <a:sym typeface="Tahoma"/>
            </a:endParaRPr>
          </a:p>
          <a:p>
            <a:pPr marL="0" lvl="0" indent="0" algn="l" rtl="0">
              <a:spcBef>
                <a:spcPts val="0"/>
              </a:spcBef>
              <a:spcAft>
                <a:spcPts val="0"/>
              </a:spcAft>
              <a:buNone/>
            </a:pPr>
            <a:endParaRPr sz="3100">
              <a:solidFill>
                <a:schemeClr val="dk1"/>
              </a:solidFill>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4400"/>
              <a:buFont typeface="Tahoma"/>
              <a:buNone/>
            </a:pPr>
            <a:r>
              <a:rPr lang="en-US"/>
              <a:t>Fall Detection Algorithm - Finetune on Our Dataset</a:t>
            </a:r>
            <a:endParaRPr/>
          </a:p>
        </p:txBody>
      </p:sp>
      <p:sp>
        <p:nvSpPr>
          <p:cNvPr id="206" name="Google Shape;206;p24"/>
          <p:cNvSpPr txBox="1">
            <a:spLocks noGrp="1"/>
          </p:cNvSpPr>
          <p:nvPr>
            <p:ph type="body" idx="4294967295"/>
          </p:nvPr>
        </p:nvSpPr>
        <p:spPr>
          <a:xfrm>
            <a:off x="1182675" y="2017698"/>
            <a:ext cx="7504200" cy="46065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SzPts val="2400"/>
              <a:buChar char="➢"/>
            </a:pPr>
            <a:r>
              <a:rPr lang="en-US" sz="2800"/>
              <a:t>To rapidly adapt YOLO-NAS for high performance detection on our own dataset.</a:t>
            </a:r>
            <a:endParaRPr sz="2800"/>
          </a:p>
          <a:p>
            <a:pPr marL="914400" lvl="1" indent="-393700" algn="l" rtl="0">
              <a:spcBef>
                <a:spcPts val="0"/>
              </a:spcBef>
              <a:spcAft>
                <a:spcPts val="0"/>
              </a:spcAft>
              <a:buSzPts val="2600"/>
              <a:buChar char="○"/>
            </a:pPr>
            <a:r>
              <a:rPr lang="en-US" sz="2600" b="1"/>
              <a:t>Frozen Layers:</a:t>
            </a:r>
            <a:r>
              <a:rPr lang="en-US" sz="2600"/>
              <a:t> Froze all early layers to retain their powerful, general feature-detection capabilities.</a:t>
            </a:r>
            <a:endParaRPr sz="2600"/>
          </a:p>
          <a:p>
            <a:pPr marL="914400" lvl="1" indent="-393700" algn="l" rtl="0">
              <a:spcBef>
                <a:spcPts val="0"/>
              </a:spcBef>
              <a:spcAft>
                <a:spcPts val="0"/>
              </a:spcAft>
              <a:buSzPts val="2600"/>
              <a:buChar char="○"/>
            </a:pPr>
            <a:r>
              <a:rPr lang="en-US" sz="2600" b="1"/>
              <a:t>Targeted Training: </a:t>
            </a:r>
            <a:r>
              <a:rPr lang="en-US" sz="2600"/>
              <a:t>Trained only the final two layers using our small, custom dataset.</a:t>
            </a:r>
            <a:endParaRPr sz="2600"/>
          </a:p>
          <a:p>
            <a:pPr marL="457200" lvl="0" indent="-325120" algn="l" rtl="0">
              <a:spcBef>
                <a:spcPts val="0"/>
              </a:spcBef>
              <a:spcAft>
                <a:spcPts val="0"/>
              </a:spcAft>
              <a:buSzPts val="1520"/>
              <a:buChar char="➢"/>
            </a:pPr>
            <a:r>
              <a:rPr lang="en-US" sz="2800"/>
              <a:t>This strategy successfully produced a highly accurate and specialized detector with minimal training time, proving its effectiveness even on a small dataset.</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5"/>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14" name="Google Shape;214;p25"/>
          <p:cNvSpPr txBox="1">
            <a:spLocks noGrp="1"/>
          </p:cNvSpPr>
          <p:nvPr>
            <p:ph type="body" idx="4294967295"/>
          </p:nvPr>
        </p:nvSpPr>
        <p:spPr>
          <a:xfrm>
            <a:off x="1182675" y="2017698"/>
            <a:ext cx="7504200" cy="4606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folHlink"/>
              </a:buClr>
              <a:buSzPts val="1680"/>
              <a:buFont typeface="Noto Sans Symbols"/>
              <a:buChar char="■"/>
            </a:pPr>
            <a:r>
              <a:rPr lang="en-US" sz="2800"/>
              <a:t>Requirement 1: Low-latency video transmission</a:t>
            </a:r>
            <a:endParaRPr/>
          </a:p>
          <a:p>
            <a:pPr marL="0" marR="0" lvl="0" indent="0" algn="l" rtl="0">
              <a:lnSpc>
                <a:spcPct val="100000"/>
              </a:lnSpc>
              <a:spcBef>
                <a:spcPts val="0"/>
              </a:spcBef>
              <a:spcAft>
                <a:spcPts val="0"/>
              </a:spcAft>
              <a:buNone/>
            </a:pPr>
            <a:endParaRPr/>
          </a:p>
          <a:p>
            <a:pPr marL="342900" marR="0" lvl="0" indent="-342900" algn="l" rtl="0">
              <a:lnSpc>
                <a:spcPct val="100000"/>
              </a:lnSpc>
              <a:spcBef>
                <a:spcPts val="0"/>
              </a:spcBef>
              <a:spcAft>
                <a:spcPts val="0"/>
              </a:spcAft>
              <a:buClr>
                <a:schemeClr val="folHlink"/>
              </a:buClr>
              <a:buSzPts val="1680"/>
              <a:buFont typeface="Noto Sans Symbols"/>
              <a:buChar char="■"/>
            </a:pPr>
            <a:r>
              <a:rPr lang="en-US" sz="2400"/>
              <a:t>Verification: A subject performed predefined motions while the video stream was logged. Timestamps were compared between real-world action and display output. 30 trials were conducted.</a:t>
            </a:r>
            <a:endParaRPr sz="2400"/>
          </a:p>
          <a:p>
            <a:pPr marL="342900" marR="0" lvl="0" indent="0" algn="l" rtl="0">
              <a:lnSpc>
                <a:spcPct val="100000"/>
              </a:lnSpc>
              <a:spcBef>
                <a:spcPts val="0"/>
              </a:spcBef>
              <a:spcAft>
                <a:spcPts val="0"/>
              </a:spcAft>
              <a:buNone/>
            </a:pPr>
            <a:endParaRPr sz="2400"/>
          </a:p>
          <a:p>
            <a:pPr marL="457200" marR="0" lvl="0" indent="-381000" algn="l" rtl="0">
              <a:lnSpc>
                <a:spcPct val="100000"/>
              </a:lnSpc>
              <a:spcBef>
                <a:spcPts val="0"/>
              </a:spcBef>
              <a:spcAft>
                <a:spcPts val="0"/>
              </a:spcAft>
              <a:buSzPts val="2400"/>
              <a:buChar char="➢"/>
            </a:pPr>
            <a:r>
              <a:rPr lang="en-US" sz="2400"/>
              <a:t>Result: Average latency was 148 ms, maximum 172 ms, both within the &lt;200 ms threshold.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22" name="Google Shape;222;p26"/>
          <p:cNvSpPr txBox="1">
            <a:spLocks noGrp="1"/>
          </p:cNvSpPr>
          <p:nvPr>
            <p:ph type="body" idx="4294967295"/>
          </p:nvPr>
        </p:nvSpPr>
        <p:spPr>
          <a:xfrm>
            <a:off x="1182675" y="2017698"/>
            <a:ext cx="7504200" cy="4606500"/>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SzPts val="1680"/>
              <a:buChar char="■"/>
            </a:pPr>
            <a:r>
              <a:rPr lang="en-US" sz="2800"/>
              <a:t>Requirement 2: Accurate human movement detection</a:t>
            </a:r>
            <a:endParaRPr/>
          </a:p>
          <a:p>
            <a:pPr marL="342900" lvl="0" indent="0" algn="l" rtl="0">
              <a:spcBef>
                <a:spcPts val="560"/>
              </a:spcBef>
              <a:spcAft>
                <a:spcPts val="0"/>
              </a:spcAft>
              <a:buNone/>
            </a:pPr>
            <a:endParaRPr/>
          </a:p>
          <a:p>
            <a:pPr marL="342900" lvl="0" indent="-342900" algn="l" rtl="0">
              <a:spcBef>
                <a:spcPts val="560"/>
              </a:spcBef>
              <a:spcAft>
                <a:spcPts val="0"/>
              </a:spcAft>
              <a:buSzPts val="1680"/>
              <a:buChar char="■"/>
            </a:pPr>
            <a:r>
              <a:rPr lang="en-US" sz="2400"/>
              <a:t>Verification: A person walked in front of the robot at 0.5 m, 1 m, and 1.5 m, at approximate speeds of 0.5 m/s, 1.0 m/s, and 1.5 m/s respectively. For each condition, 10 tests recorded whether the sensors triggered correct tracking behavior.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9"/>
          <p:cNvSpPr txBox="1">
            <a:spLocks noGrp="1"/>
          </p:cNvSpPr>
          <p:nvPr>
            <p:ph type="title" idx="4294967295"/>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sz="4400" b="0" i="0" u="none">
                <a:solidFill>
                  <a:schemeClr val="dk2"/>
                </a:solidFill>
                <a:latin typeface="Tahoma"/>
                <a:ea typeface="Tahoma"/>
                <a:cs typeface="Tahoma"/>
                <a:sym typeface="Tahoma"/>
              </a:rPr>
              <a:t>Introduction</a:t>
            </a:r>
            <a:r>
              <a:rPr lang="en-US"/>
              <a:t>: Problem Overview</a:t>
            </a:r>
            <a:endParaRPr/>
          </a:p>
        </p:txBody>
      </p:sp>
      <p:sp>
        <p:nvSpPr>
          <p:cNvPr id="73" name="Google Shape;73;p9"/>
          <p:cNvSpPr txBox="1">
            <a:spLocks noGrp="1"/>
          </p:cNvSpPr>
          <p:nvPr>
            <p:ph type="body" idx="4294967295"/>
          </p:nvPr>
        </p:nvSpPr>
        <p:spPr>
          <a:xfrm>
            <a:off x="1182687" y="2017712"/>
            <a:ext cx="7046912" cy="4114800"/>
          </a:xfrm>
          <a:prstGeom prst="rect">
            <a:avLst/>
          </a:prstGeom>
          <a:noFill/>
          <a:ln>
            <a:noFill/>
          </a:ln>
        </p:spPr>
        <p:txBody>
          <a:bodyPr spcFirstLastPara="1" wrap="square" lIns="91425" tIns="45700" rIns="91425" bIns="45700" anchor="t" anchorCtr="0">
            <a:noAutofit/>
          </a:bodyPr>
          <a:lstStyle/>
          <a:p>
            <a:pPr marL="342900" lvl="0" indent="-327660" algn="l" rtl="0">
              <a:spcBef>
                <a:spcPts val="560"/>
              </a:spcBef>
              <a:spcAft>
                <a:spcPts val="0"/>
              </a:spcAft>
              <a:buSzPts val="1680"/>
              <a:buChar char="■"/>
            </a:pPr>
            <a:r>
              <a:rPr lang="en-US" sz="2800"/>
              <a:t>Growing elderly population living alone</a:t>
            </a:r>
            <a:endParaRPr sz="2800"/>
          </a:p>
          <a:p>
            <a:pPr marL="742950" lvl="1" indent="-294639" algn="l" rtl="0">
              <a:spcBef>
                <a:spcPts val="560"/>
              </a:spcBef>
              <a:spcAft>
                <a:spcPts val="0"/>
              </a:spcAft>
              <a:buSzPts val="1680"/>
              <a:buChar char="■"/>
            </a:pPr>
            <a:r>
              <a:rPr lang="en-US" sz="2800"/>
              <a:t>→ Increased safety concerns at home</a:t>
            </a:r>
            <a:endParaRPr sz="2800"/>
          </a:p>
          <a:p>
            <a:pPr marL="342900" lvl="0" indent="-327660" algn="l" rtl="0">
              <a:spcBef>
                <a:spcPts val="560"/>
              </a:spcBef>
              <a:spcAft>
                <a:spcPts val="0"/>
              </a:spcAft>
              <a:buSzPts val="1680"/>
              <a:buChar char="■"/>
            </a:pPr>
            <a:r>
              <a:rPr lang="en-US" sz="2800"/>
              <a:t>Fall accidents are common and dangerous</a:t>
            </a:r>
            <a:endParaRPr sz="2800"/>
          </a:p>
          <a:p>
            <a:pPr marL="742950" lvl="1" indent="-294639" algn="l" rtl="0">
              <a:spcBef>
                <a:spcPts val="560"/>
              </a:spcBef>
              <a:spcAft>
                <a:spcPts val="0"/>
              </a:spcAft>
              <a:buSzPts val="1680"/>
              <a:buChar char="■"/>
            </a:pPr>
            <a:r>
              <a:rPr lang="en-US" sz="2800"/>
              <a:t>→ Can cause serious injury or death if not detected quickly</a:t>
            </a:r>
            <a:endParaRPr sz="2800"/>
          </a:p>
          <a:p>
            <a:pPr marL="342900" lvl="0" indent="-327660" algn="l" rtl="0">
              <a:spcBef>
                <a:spcPts val="560"/>
              </a:spcBef>
              <a:spcAft>
                <a:spcPts val="0"/>
              </a:spcAft>
              <a:buSzPts val="1680"/>
              <a:buChar char="■"/>
            </a:pPr>
            <a:r>
              <a:rPr lang="en-US" sz="2800"/>
              <a:t>Lack of real-time, responsive monitoring in home settings</a:t>
            </a:r>
            <a:endParaRPr sz="2800"/>
          </a:p>
          <a:p>
            <a:pPr marL="342900" lvl="0" indent="-327660" algn="l" rtl="0">
              <a:spcBef>
                <a:spcPts val="560"/>
              </a:spcBef>
              <a:spcAft>
                <a:spcPts val="0"/>
              </a:spcAft>
              <a:buSzPts val="1680"/>
              <a:buChar char="■"/>
            </a:pPr>
            <a:r>
              <a:rPr lang="en-US" sz="2800"/>
              <a:t>To reduce the risk and anxiety associated with unattended falls</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7"/>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30" name="Google Shape;230;p27"/>
          <p:cNvSpPr txBox="1">
            <a:spLocks noGrp="1"/>
          </p:cNvSpPr>
          <p:nvPr>
            <p:ph type="body" idx="4294967295"/>
          </p:nvPr>
        </p:nvSpPr>
        <p:spPr>
          <a:xfrm>
            <a:off x="1182675" y="2017698"/>
            <a:ext cx="7504200" cy="4606500"/>
          </a:xfrm>
          <a:prstGeom prst="rect">
            <a:avLst/>
          </a:prstGeom>
          <a:noFill/>
          <a:ln>
            <a:noFill/>
          </a:ln>
        </p:spPr>
        <p:txBody>
          <a:bodyPr spcFirstLastPara="1" wrap="square" lIns="91425" tIns="45700" rIns="91425" bIns="45700" anchor="t" anchorCtr="0">
            <a:noAutofit/>
          </a:bodyPr>
          <a:lstStyle/>
          <a:p>
            <a:pPr marL="457200" lvl="0" indent="-381000" algn="l" rtl="0">
              <a:spcBef>
                <a:spcPts val="560"/>
              </a:spcBef>
              <a:spcAft>
                <a:spcPts val="0"/>
              </a:spcAft>
              <a:buSzPts val="2400"/>
              <a:buChar char="➢"/>
            </a:pPr>
            <a:r>
              <a:rPr lang="en-US" sz="2400"/>
              <a:t>Result:  </a:t>
            </a: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endParaRPr sz="2400"/>
          </a:p>
          <a:p>
            <a:pPr marL="0" lvl="0" indent="0" algn="l" rtl="0">
              <a:spcBef>
                <a:spcPts val="560"/>
              </a:spcBef>
              <a:spcAft>
                <a:spcPts val="0"/>
              </a:spcAft>
              <a:buNone/>
            </a:pPr>
            <a:r>
              <a:rPr lang="en-US" sz="2400"/>
              <a:t>IR detection is reliable within 1 m across all tested speeds.</a:t>
            </a:r>
            <a:endParaRPr sz="2400"/>
          </a:p>
        </p:txBody>
      </p:sp>
      <p:pic>
        <p:nvPicPr>
          <p:cNvPr id="231" name="Google Shape;231;p27"/>
          <p:cNvPicPr preferRelativeResize="0"/>
          <p:nvPr/>
        </p:nvPicPr>
        <p:blipFill>
          <a:blip r:embed="rId3">
            <a:alphaModFix/>
          </a:blip>
          <a:stretch>
            <a:fillRect/>
          </a:stretch>
        </p:blipFill>
        <p:spPr>
          <a:xfrm>
            <a:off x="2521625" y="2507850"/>
            <a:ext cx="4241900" cy="263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8"/>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39" name="Google Shape;239;p28"/>
          <p:cNvSpPr txBox="1">
            <a:spLocks noGrp="1"/>
          </p:cNvSpPr>
          <p:nvPr>
            <p:ph type="body" idx="4294967295"/>
          </p:nvPr>
        </p:nvSpPr>
        <p:spPr>
          <a:xfrm>
            <a:off x="763025" y="2061325"/>
            <a:ext cx="8181000" cy="4482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folHlink"/>
              </a:buClr>
              <a:buSzPts val="1680"/>
              <a:buFont typeface="Noto Sans Symbols"/>
              <a:buChar char="■"/>
            </a:pPr>
            <a:r>
              <a:rPr lang="en-US" sz="2800"/>
              <a:t>Requirement 3: Real-time video input processing</a:t>
            </a:r>
            <a:endParaRPr/>
          </a:p>
          <a:p>
            <a:pPr marL="342900" marR="0" lvl="0" indent="0" algn="l" rtl="0">
              <a:lnSpc>
                <a:spcPct val="100000"/>
              </a:lnSpc>
              <a:spcBef>
                <a:spcPts val="0"/>
              </a:spcBef>
              <a:spcAft>
                <a:spcPts val="0"/>
              </a:spcAft>
              <a:buNone/>
            </a:pPr>
            <a:endParaRPr/>
          </a:p>
          <a:p>
            <a:pPr marL="342900" marR="0" lvl="0" indent="-342900" algn="l" rtl="0">
              <a:lnSpc>
                <a:spcPct val="100000"/>
              </a:lnSpc>
              <a:spcBef>
                <a:spcPts val="0"/>
              </a:spcBef>
              <a:spcAft>
                <a:spcPts val="0"/>
              </a:spcAft>
              <a:buClr>
                <a:schemeClr val="folHlink"/>
              </a:buClr>
              <a:buSzPts val="1680"/>
              <a:buFont typeface="Noto Sans Symbols"/>
              <a:buChar char="■"/>
            </a:pPr>
            <a:r>
              <a:rPr lang="en-US" sz="2400"/>
              <a:t>Verification: Live video was streamed to the system while a subject performed timed fall gestures. Timestamps were recorded at the moment of physical action and upon system recognition. 30 trials were conducted under consistent indoor lighting.</a:t>
            </a:r>
            <a:endParaRPr sz="2400"/>
          </a:p>
          <a:p>
            <a:pPr marL="0" marR="0" lvl="0" indent="0" algn="l" rtl="0">
              <a:lnSpc>
                <a:spcPct val="100000"/>
              </a:lnSpc>
              <a:spcBef>
                <a:spcPts val="0"/>
              </a:spcBef>
              <a:spcAft>
                <a:spcPts val="0"/>
              </a:spcAft>
              <a:buNone/>
            </a:pPr>
            <a:endParaRPr sz="2400"/>
          </a:p>
          <a:p>
            <a:pPr marL="457200" marR="0" lvl="0" indent="-381000" algn="l" rtl="0">
              <a:lnSpc>
                <a:spcPct val="100000"/>
              </a:lnSpc>
              <a:spcBef>
                <a:spcPts val="0"/>
              </a:spcBef>
              <a:spcAft>
                <a:spcPts val="0"/>
              </a:spcAft>
              <a:buSzPts val="2400"/>
              <a:buChar char="➢"/>
            </a:pPr>
            <a:r>
              <a:rPr lang="en-US" sz="2400"/>
              <a:t>Result: The average processing latency was 1.5 s, with all results below 5 s, satisfying the &lt;8 s real-time requirement.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47" name="Google Shape;247;p29"/>
          <p:cNvSpPr txBox="1">
            <a:spLocks noGrp="1"/>
          </p:cNvSpPr>
          <p:nvPr>
            <p:ph type="body" idx="4294967295"/>
          </p:nvPr>
        </p:nvSpPr>
        <p:spPr>
          <a:xfrm>
            <a:off x="1182687" y="2017712"/>
            <a:ext cx="7504200" cy="4078200"/>
          </a:xfrm>
          <a:prstGeom prst="rect">
            <a:avLst/>
          </a:prstGeom>
          <a:noFill/>
          <a:ln>
            <a:noFill/>
          </a:ln>
        </p:spPr>
        <p:txBody>
          <a:bodyPr spcFirstLastPara="1" wrap="square" lIns="91425" tIns="45700" rIns="91425" bIns="45700" anchor="t" anchorCtr="0">
            <a:noAutofit/>
          </a:bodyPr>
          <a:lstStyle/>
          <a:p>
            <a:pPr marL="342900" lvl="0" indent="-327660" algn="l" rtl="0">
              <a:spcBef>
                <a:spcPts val="560"/>
              </a:spcBef>
              <a:spcAft>
                <a:spcPts val="0"/>
              </a:spcAft>
              <a:buSzPts val="1680"/>
              <a:buChar char="■"/>
            </a:pPr>
            <a:r>
              <a:rPr lang="en-US" sz="2800"/>
              <a:t>Requirement 4: Human recognition accuracy over 90% under indoor lighting</a:t>
            </a:r>
            <a:endParaRPr/>
          </a:p>
          <a:p>
            <a:pPr marL="342900" lvl="0" indent="0" algn="l" rtl="0">
              <a:spcBef>
                <a:spcPts val="560"/>
              </a:spcBef>
              <a:spcAft>
                <a:spcPts val="0"/>
              </a:spcAft>
              <a:buNone/>
            </a:pPr>
            <a:endParaRPr sz="2400"/>
          </a:p>
          <a:p>
            <a:pPr marL="342900" lvl="0" indent="-327660" algn="l" rtl="0">
              <a:spcBef>
                <a:spcPts val="560"/>
              </a:spcBef>
              <a:spcAft>
                <a:spcPts val="0"/>
              </a:spcAft>
              <a:buSzPts val="1680"/>
              <a:buChar char="■"/>
            </a:pPr>
            <a:r>
              <a:rPr lang="en-US" sz="2400"/>
              <a:t>Verification: Subjects wearing common clothing colors (black, white, gray, blue, red) were tested against three background colors (white wall, brown wood, green curtain). Each combination was tested 5 times while subjects walked or stood. A total of 75 trials were manually labeled and compared with system outputs.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55" name="Google Shape;255;p30"/>
          <p:cNvSpPr txBox="1">
            <a:spLocks noGrp="1"/>
          </p:cNvSpPr>
          <p:nvPr>
            <p:ph type="body" idx="4294967295"/>
          </p:nvPr>
        </p:nvSpPr>
        <p:spPr>
          <a:xfrm>
            <a:off x="749100" y="2017700"/>
            <a:ext cx="3822900" cy="4560000"/>
          </a:xfrm>
          <a:prstGeom prst="rect">
            <a:avLst/>
          </a:prstGeom>
          <a:noFill/>
          <a:ln>
            <a:noFill/>
          </a:ln>
        </p:spPr>
        <p:txBody>
          <a:bodyPr spcFirstLastPara="1" wrap="square" lIns="91425" tIns="45700" rIns="91425" bIns="45700" anchor="t" anchorCtr="0">
            <a:noAutofit/>
          </a:bodyPr>
          <a:lstStyle/>
          <a:p>
            <a:pPr marL="457200" lvl="0" indent="-381000" algn="l" rtl="0">
              <a:spcBef>
                <a:spcPts val="560"/>
              </a:spcBef>
              <a:spcAft>
                <a:spcPts val="0"/>
              </a:spcAft>
              <a:buSzPts val="2400"/>
              <a:buChar char="➢"/>
            </a:pPr>
            <a:r>
              <a:rPr lang="en-US" sz="2400"/>
              <a:t>Result : </a:t>
            </a:r>
            <a:endParaRPr/>
          </a:p>
        </p:txBody>
      </p:sp>
      <p:pic>
        <p:nvPicPr>
          <p:cNvPr id="256" name="Google Shape;256;p30"/>
          <p:cNvPicPr preferRelativeResize="0"/>
          <p:nvPr/>
        </p:nvPicPr>
        <p:blipFill>
          <a:blip r:embed="rId3">
            <a:alphaModFix/>
          </a:blip>
          <a:stretch>
            <a:fillRect/>
          </a:stretch>
        </p:blipFill>
        <p:spPr>
          <a:xfrm>
            <a:off x="1058750" y="2499400"/>
            <a:ext cx="3380315" cy="4078200"/>
          </a:xfrm>
          <a:prstGeom prst="rect">
            <a:avLst/>
          </a:prstGeom>
          <a:noFill/>
          <a:ln>
            <a:noFill/>
          </a:ln>
        </p:spPr>
      </p:pic>
      <p:sp>
        <p:nvSpPr>
          <p:cNvPr id="257" name="Google Shape;257;p30"/>
          <p:cNvSpPr txBox="1"/>
          <p:nvPr/>
        </p:nvSpPr>
        <p:spPr>
          <a:xfrm>
            <a:off x="4986125" y="2093825"/>
            <a:ext cx="3624900" cy="45600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560"/>
              </a:spcBef>
              <a:spcAft>
                <a:spcPts val="0"/>
              </a:spcAft>
              <a:buClr>
                <a:schemeClr val="folHlink"/>
              </a:buClr>
              <a:buSzPts val="2400"/>
              <a:buFont typeface="Noto Sans Symbols"/>
              <a:buChar char="➢"/>
            </a:pPr>
            <a:r>
              <a:rPr lang="en-US" sz="2400">
                <a:solidFill>
                  <a:schemeClr val="dk1"/>
                </a:solidFill>
                <a:latin typeface="Tahoma"/>
                <a:ea typeface="Tahoma"/>
                <a:cs typeface="Tahoma"/>
                <a:sym typeface="Tahoma"/>
              </a:rPr>
              <a:t>Total tests: 75</a:t>
            </a:r>
            <a:endParaRPr sz="2400">
              <a:solidFill>
                <a:schemeClr val="dk1"/>
              </a:solidFill>
              <a:latin typeface="Tahoma"/>
              <a:ea typeface="Tahoma"/>
              <a:cs typeface="Tahoma"/>
              <a:sym typeface="Tahoma"/>
            </a:endParaRPr>
          </a:p>
          <a:p>
            <a:pPr marL="457200" marR="0" lvl="0" indent="-381000" algn="l" rtl="0">
              <a:lnSpc>
                <a:spcPct val="100000"/>
              </a:lnSpc>
              <a:spcBef>
                <a:spcPts val="0"/>
              </a:spcBef>
              <a:spcAft>
                <a:spcPts val="0"/>
              </a:spcAft>
              <a:buClr>
                <a:schemeClr val="folHlink"/>
              </a:buClr>
              <a:buSzPts val="2400"/>
              <a:buFont typeface="Noto Sans Symbols"/>
              <a:buChar char="➢"/>
            </a:pPr>
            <a:r>
              <a:rPr lang="en-US" sz="2400">
                <a:solidFill>
                  <a:schemeClr val="dk1"/>
                </a:solidFill>
                <a:latin typeface="Tahoma"/>
                <a:ea typeface="Tahoma"/>
                <a:cs typeface="Tahoma"/>
                <a:sym typeface="Tahoma"/>
              </a:rPr>
              <a:t>Overall average accuracy: 97.6%</a:t>
            </a:r>
            <a:endParaRPr sz="2400">
              <a:solidFill>
                <a:schemeClr val="dk1"/>
              </a:solidFill>
              <a:latin typeface="Tahoma"/>
              <a:ea typeface="Tahoma"/>
              <a:cs typeface="Tahoma"/>
              <a:sym typeface="Tahoma"/>
            </a:endParaRPr>
          </a:p>
          <a:p>
            <a:pPr marL="457200" marR="0" lvl="0" indent="-381000" algn="l" rtl="0">
              <a:lnSpc>
                <a:spcPct val="100000"/>
              </a:lnSpc>
              <a:spcBef>
                <a:spcPts val="0"/>
              </a:spcBef>
              <a:spcAft>
                <a:spcPts val="0"/>
              </a:spcAft>
              <a:buClr>
                <a:schemeClr val="folHlink"/>
              </a:buClr>
              <a:buSzPts val="2400"/>
              <a:buFont typeface="Noto Sans Symbols"/>
              <a:buChar char="➢"/>
            </a:pPr>
            <a:r>
              <a:rPr lang="en-US" sz="2400">
                <a:solidFill>
                  <a:schemeClr val="dk1"/>
                </a:solidFill>
                <a:latin typeface="Tahoma"/>
                <a:ea typeface="Tahoma"/>
                <a:cs typeface="Tahoma"/>
                <a:sym typeface="Tahoma"/>
              </a:rPr>
              <a:t>Minor accuracy drops occurred when white clothing blended with light-colored backgrounds, but overall recognition performance exceeds the requirement threshold.</a:t>
            </a:r>
            <a:endParaRPr sz="2400">
              <a:solidFill>
                <a:schemeClr val="dk1"/>
              </a:solidFill>
              <a:latin typeface="Tahoma"/>
              <a:ea typeface="Tahoma"/>
              <a:cs typeface="Tahoma"/>
              <a:sym typeface="Tahoma"/>
            </a:endParaRPr>
          </a:p>
          <a:p>
            <a:pPr marL="0" lvl="0" indent="0" algn="l" rtl="0">
              <a:spcBef>
                <a:spcPts val="0"/>
              </a:spcBef>
              <a:spcAft>
                <a:spcPts val="0"/>
              </a:spcAft>
              <a:buNone/>
            </a:pPr>
            <a:endParaRPr sz="3200">
              <a:solidFill>
                <a:schemeClr val="dk1"/>
              </a:solidFill>
              <a:latin typeface="Tahoma"/>
              <a:ea typeface="Tahoma"/>
              <a:cs typeface="Tahoma"/>
              <a:sym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65" name="Google Shape;265;p31"/>
          <p:cNvSpPr txBox="1">
            <a:spLocks noGrp="1"/>
          </p:cNvSpPr>
          <p:nvPr>
            <p:ph type="body" idx="4294967295"/>
          </p:nvPr>
        </p:nvSpPr>
        <p:spPr>
          <a:xfrm>
            <a:off x="1182675" y="2017698"/>
            <a:ext cx="7504200" cy="4697700"/>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SzPts val="1680"/>
              <a:buChar char="■"/>
            </a:pPr>
            <a:r>
              <a:rPr lang="en-US" sz="2800"/>
              <a:t>Requirement 5：fall detection accuracy over 80% under indoor lighting</a:t>
            </a:r>
            <a:endParaRPr/>
          </a:p>
          <a:p>
            <a:pPr marL="342900" lvl="0" indent="-342900" algn="l" rtl="0">
              <a:spcBef>
                <a:spcPts val="560"/>
              </a:spcBef>
              <a:spcAft>
                <a:spcPts val="0"/>
              </a:spcAft>
              <a:buSzPts val="1680"/>
              <a:buChar char="■"/>
            </a:pPr>
            <a:r>
              <a:rPr lang="en-US" sz="2400"/>
              <a:t>Verification: Subjects wearing common clothing colors (black, white, red) were tested against two background colors (white wall, brown wood). The subjects respectively used the forward fall, backward fall and lateral fall (facing and back to camera) methods, each for 5 times. A total of 120 trials were manually labeled and compared with system outputs.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73" name="Google Shape;273;p32"/>
          <p:cNvSpPr txBox="1">
            <a:spLocks noGrp="1"/>
          </p:cNvSpPr>
          <p:nvPr>
            <p:ph type="body" idx="4294967295"/>
          </p:nvPr>
        </p:nvSpPr>
        <p:spPr>
          <a:xfrm>
            <a:off x="4945400" y="2017700"/>
            <a:ext cx="3741300" cy="4697700"/>
          </a:xfrm>
          <a:prstGeom prst="rect">
            <a:avLst/>
          </a:prstGeom>
          <a:noFill/>
          <a:ln>
            <a:noFill/>
          </a:ln>
        </p:spPr>
        <p:txBody>
          <a:bodyPr spcFirstLastPara="1" wrap="square" lIns="91425" tIns="45700" rIns="91425" bIns="45700" anchor="t" anchorCtr="0">
            <a:noAutofit/>
          </a:bodyPr>
          <a:lstStyle/>
          <a:p>
            <a:pPr marL="457200" lvl="0" indent="-368300" algn="l" rtl="0">
              <a:spcBef>
                <a:spcPts val="560"/>
              </a:spcBef>
              <a:spcAft>
                <a:spcPts val="0"/>
              </a:spcAft>
              <a:buSzPts val="2200"/>
              <a:buChar char="➢"/>
            </a:pPr>
            <a:r>
              <a:rPr lang="en-US" sz="2200"/>
              <a:t>Total tests: </a:t>
            </a:r>
            <a:endParaRPr sz="2200"/>
          </a:p>
          <a:p>
            <a:pPr marL="457200" lvl="0" indent="-368300" algn="l" rtl="0">
              <a:spcBef>
                <a:spcPts val="0"/>
              </a:spcBef>
              <a:spcAft>
                <a:spcPts val="0"/>
              </a:spcAft>
              <a:buSzPts val="2200"/>
              <a:buChar char="➢"/>
            </a:pPr>
            <a:r>
              <a:rPr lang="en-US" sz="2200"/>
              <a:t>Overall average accuracy: 85.0%</a:t>
            </a:r>
            <a:endParaRPr sz="2200"/>
          </a:p>
          <a:p>
            <a:pPr marL="457200" lvl="0" indent="-368300" algn="l" rtl="0">
              <a:spcBef>
                <a:spcPts val="0"/>
              </a:spcBef>
              <a:spcAft>
                <a:spcPts val="0"/>
              </a:spcAft>
              <a:buSzPts val="2200"/>
              <a:buChar char="➢"/>
            </a:pPr>
            <a:r>
              <a:rPr lang="en-US" sz="2200"/>
              <a:t>Minor accuracy drops occurred when white clothing blended with light-colored backgrounds, or when subjects turn the back to the camera. But overall recognition performance exceeds the requirement threshold.</a:t>
            </a:r>
            <a:endParaRPr sz="2200"/>
          </a:p>
          <a:p>
            <a:pPr marL="0" lvl="0" indent="0" algn="l" rtl="0">
              <a:spcBef>
                <a:spcPts val="0"/>
              </a:spcBef>
              <a:spcAft>
                <a:spcPts val="0"/>
              </a:spcAft>
              <a:buNone/>
            </a:pPr>
            <a:endParaRPr sz="3000"/>
          </a:p>
          <a:p>
            <a:pPr marL="457200" lvl="0" indent="-368300" algn="l" rtl="0">
              <a:spcBef>
                <a:spcPts val="560"/>
              </a:spcBef>
              <a:spcAft>
                <a:spcPts val="0"/>
              </a:spcAft>
              <a:buSzPts val="2200"/>
              <a:buChar char="➢"/>
            </a:pPr>
            <a:endParaRPr sz="2200"/>
          </a:p>
        </p:txBody>
      </p:sp>
      <p:pic>
        <p:nvPicPr>
          <p:cNvPr id="274" name="Google Shape;274;p32"/>
          <p:cNvPicPr preferRelativeResize="0"/>
          <p:nvPr/>
        </p:nvPicPr>
        <p:blipFill>
          <a:blip r:embed="rId3">
            <a:alphaModFix/>
          </a:blip>
          <a:stretch>
            <a:fillRect/>
          </a:stretch>
        </p:blipFill>
        <p:spPr>
          <a:xfrm>
            <a:off x="490700" y="2126374"/>
            <a:ext cx="4356050" cy="43185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82" name="Google Shape;282;p33"/>
          <p:cNvSpPr txBox="1">
            <a:spLocks noGrp="1"/>
          </p:cNvSpPr>
          <p:nvPr>
            <p:ph type="body" idx="4294967295"/>
          </p:nvPr>
        </p:nvSpPr>
        <p:spPr>
          <a:xfrm>
            <a:off x="1182675" y="2017698"/>
            <a:ext cx="7504200" cy="4697700"/>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SzPts val="1680"/>
              <a:buChar char="■"/>
            </a:pPr>
            <a:r>
              <a:rPr lang="en-US" sz="2800"/>
              <a:t>Requirement 6: Quick response of the alert subsystem</a:t>
            </a:r>
            <a:endParaRPr sz="2800"/>
          </a:p>
          <a:p>
            <a:pPr marL="0" lvl="0" indent="0" algn="l" rtl="0">
              <a:spcBef>
                <a:spcPts val="560"/>
              </a:spcBef>
              <a:spcAft>
                <a:spcPts val="0"/>
              </a:spcAft>
              <a:buNone/>
            </a:pPr>
            <a:endParaRPr sz="2800"/>
          </a:p>
          <a:p>
            <a:pPr marL="342900" lvl="0" indent="-342900" algn="l" rtl="0">
              <a:spcBef>
                <a:spcPts val="560"/>
              </a:spcBef>
              <a:spcAft>
                <a:spcPts val="0"/>
              </a:spcAft>
              <a:buSzPts val="1680"/>
              <a:buChar char="■"/>
            </a:pPr>
            <a:r>
              <a:rPr lang="en-US" sz="2400"/>
              <a:t>Verification:Fall events were simulated, and the activation time of both the LED and buzzer as well as the duration of the buzzer alarm, were measured using a stopwatch. Each test was repeated 10 times under consistent indoor conditions.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Requirement &amp; Verification</a:t>
            </a:r>
            <a:endParaRPr/>
          </a:p>
        </p:txBody>
      </p:sp>
      <p:sp>
        <p:nvSpPr>
          <p:cNvPr id="290" name="Google Shape;290;p34"/>
          <p:cNvSpPr txBox="1">
            <a:spLocks noGrp="1"/>
          </p:cNvSpPr>
          <p:nvPr>
            <p:ph type="body" idx="4294967295"/>
          </p:nvPr>
        </p:nvSpPr>
        <p:spPr>
          <a:xfrm>
            <a:off x="1182675" y="2017698"/>
            <a:ext cx="7504200" cy="4697700"/>
          </a:xfrm>
          <a:prstGeom prst="rect">
            <a:avLst/>
          </a:prstGeom>
          <a:noFill/>
          <a:ln>
            <a:noFill/>
          </a:ln>
        </p:spPr>
        <p:txBody>
          <a:bodyPr spcFirstLastPara="1" wrap="square" lIns="91425" tIns="45700" rIns="91425" bIns="45700" anchor="t" anchorCtr="0">
            <a:noAutofit/>
          </a:bodyPr>
          <a:lstStyle/>
          <a:p>
            <a:pPr marL="457200" lvl="0" indent="-381000" algn="l" rtl="0">
              <a:spcBef>
                <a:spcPts val="560"/>
              </a:spcBef>
              <a:spcAft>
                <a:spcPts val="0"/>
              </a:spcAft>
              <a:buSzPts val="2400"/>
              <a:buChar char="➢"/>
            </a:pPr>
            <a:r>
              <a:rPr lang="en-US" sz="2400"/>
              <a:t>Result: The LED activated in an average of 0.52 seconds (range: 0.41–0.62 s), and the speaker in 0.51 seconds (range: 0.47–0.55 s), with the single alarm lasting an average of 10.7 seconds (range: 10.3–11.1 s).</a:t>
            </a:r>
            <a:endParaRPr sz="2400"/>
          </a:p>
          <a:p>
            <a:pPr marL="457200" lvl="0" indent="0" algn="l" rtl="0">
              <a:spcBef>
                <a:spcPts val="560"/>
              </a:spcBef>
              <a:spcAft>
                <a:spcPts val="0"/>
              </a:spcAft>
              <a:buNone/>
            </a:pPr>
            <a:endParaRPr sz="2400"/>
          </a:p>
          <a:p>
            <a:pPr marL="457200" lvl="0" indent="-381000" algn="l" rtl="0">
              <a:spcBef>
                <a:spcPts val="560"/>
              </a:spcBef>
              <a:spcAft>
                <a:spcPts val="0"/>
              </a:spcAft>
              <a:buSzPts val="2400"/>
              <a:buChar char="➢"/>
            </a:pPr>
            <a:r>
              <a:rPr lang="en-US" sz="2400"/>
              <a:t>Both components met the system requirements: activation within 1 second and speaker duration exceeding 10 seconds. </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35"/>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Challenges &amp; Solution</a:t>
            </a:r>
            <a:endParaRPr/>
          </a:p>
        </p:txBody>
      </p:sp>
      <p:graphicFrame>
        <p:nvGraphicFramePr>
          <p:cNvPr id="296" name="Google Shape;296;p35"/>
          <p:cNvGraphicFramePr/>
          <p:nvPr/>
        </p:nvGraphicFramePr>
        <p:xfrm>
          <a:off x="791525" y="1953300"/>
          <a:ext cx="8070750" cy="4754730"/>
        </p:xfrm>
        <a:graphic>
          <a:graphicData uri="http://schemas.openxmlformats.org/drawingml/2006/table">
            <a:tbl>
              <a:tblPr>
                <a:noFill/>
                <a:tableStyleId>{4E693240-8E99-49BC-B457-0B2E559D4565}</a:tableStyleId>
              </a:tblPr>
              <a:tblGrid>
                <a:gridCol w="1822700">
                  <a:extLst>
                    <a:ext uri="{9D8B030D-6E8A-4147-A177-3AD203B41FA5}">
                      <a16:colId xmlns:a16="http://schemas.microsoft.com/office/drawing/2014/main" val="20000"/>
                    </a:ext>
                  </a:extLst>
                </a:gridCol>
                <a:gridCol w="3164275">
                  <a:extLst>
                    <a:ext uri="{9D8B030D-6E8A-4147-A177-3AD203B41FA5}">
                      <a16:colId xmlns:a16="http://schemas.microsoft.com/office/drawing/2014/main" val="20001"/>
                    </a:ext>
                  </a:extLst>
                </a:gridCol>
                <a:gridCol w="308377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None/>
                      </a:pPr>
                      <a:r>
                        <a:rPr lang="en-US"/>
                        <a:t>Function</a:t>
                      </a:r>
                      <a:endParaRPr/>
                    </a:p>
                  </a:txBody>
                  <a:tcPr marL="91425" marR="91425" marT="91425" marB="91425"/>
                </a:tc>
                <a:tc>
                  <a:txBody>
                    <a:bodyPr/>
                    <a:lstStyle/>
                    <a:p>
                      <a:pPr marL="0" marR="0" lvl="0" indent="0" algn="l" rtl="0">
                        <a:lnSpc>
                          <a:spcPct val="100000"/>
                        </a:lnSpc>
                        <a:spcBef>
                          <a:spcPts val="0"/>
                        </a:spcBef>
                        <a:spcAft>
                          <a:spcPts val="0"/>
                        </a:spcAft>
                        <a:buNone/>
                      </a:pPr>
                      <a:r>
                        <a:rPr lang="en-US"/>
                        <a:t>Challenge</a:t>
                      </a:r>
                      <a:endParaRPr/>
                    </a:p>
                  </a:txBody>
                  <a:tcPr marL="91425" marR="91425" marT="91425" marB="91425"/>
                </a:tc>
                <a:tc>
                  <a:txBody>
                    <a:bodyPr/>
                    <a:lstStyle/>
                    <a:p>
                      <a:pPr marL="0" marR="0" lvl="0" indent="0" algn="l" rtl="0">
                        <a:lnSpc>
                          <a:spcPct val="100000"/>
                        </a:lnSpc>
                        <a:spcBef>
                          <a:spcPts val="0"/>
                        </a:spcBef>
                        <a:spcAft>
                          <a:spcPts val="0"/>
                        </a:spcAft>
                        <a:buNone/>
                      </a:pPr>
                      <a:r>
                        <a:rPr lang="en-US"/>
                        <a:t>Solution</a:t>
                      </a:r>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None/>
                      </a:pPr>
                      <a:r>
                        <a:rPr lang="en-US"/>
                        <a:t>Video Capture</a:t>
                      </a:r>
                      <a:endParaRPr/>
                    </a:p>
                  </a:txBody>
                  <a:tcPr marL="91425" marR="91425" marT="91425" marB="91425"/>
                </a:tc>
                <a:tc>
                  <a:txBody>
                    <a:bodyPr/>
                    <a:lstStyle/>
                    <a:p>
                      <a:pPr marL="0" marR="0" lvl="0" indent="0" algn="l" rtl="0">
                        <a:lnSpc>
                          <a:spcPct val="100000"/>
                        </a:lnSpc>
                        <a:spcBef>
                          <a:spcPts val="0"/>
                        </a:spcBef>
                        <a:spcAft>
                          <a:spcPts val="0"/>
                        </a:spcAft>
                        <a:buNone/>
                      </a:pPr>
                      <a:r>
                        <a:rPr lang="en-US"/>
                        <a:t>The camera's field of view is limited, preventing it from capturing the entire human body at some specified distances.</a:t>
                      </a:r>
                      <a:endParaRPr/>
                    </a:p>
                  </a:txBody>
                  <a:tcPr marL="91425" marR="91425" marT="91425" marB="91425"/>
                </a:tc>
                <a:tc>
                  <a:txBody>
                    <a:bodyPr/>
                    <a:lstStyle/>
                    <a:p>
                      <a:pPr marL="0" marR="0" lvl="0" indent="0" algn="l" rtl="0">
                        <a:lnSpc>
                          <a:spcPct val="100000"/>
                        </a:lnSpc>
                        <a:spcBef>
                          <a:spcPts val="0"/>
                        </a:spcBef>
                        <a:spcAft>
                          <a:spcPts val="0"/>
                        </a:spcAft>
                        <a:buNone/>
                      </a:pPr>
                      <a:r>
                        <a:rPr lang="en-US"/>
                        <a:t>Select a camera with a wider field of view. Or increase the number of cameras and reposition them to ensure full-body coverage.</a:t>
                      </a:r>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None/>
                      </a:pPr>
                      <a:r>
                        <a:rPr lang="en-US"/>
                        <a:t>Human </a:t>
                      </a:r>
                      <a:r>
                        <a:rPr lang="en-US">
                          <a:solidFill>
                            <a:schemeClr val="dk1"/>
                          </a:solidFill>
                        </a:rPr>
                        <a:t>Tracking</a:t>
                      </a:r>
                      <a:endParaRPr/>
                    </a:p>
                  </a:txBody>
                  <a:tcPr marL="91425" marR="91425" marT="91425" marB="91425"/>
                </a:tc>
                <a:tc>
                  <a:txBody>
                    <a:bodyPr/>
                    <a:lstStyle/>
                    <a:p>
                      <a:pPr marL="0" marR="0" lvl="0" indent="0" algn="l" rtl="0">
                        <a:lnSpc>
                          <a:spcPct val="100000"/>
                        </a:lnSpc>
                        <a:spcBef>
                          <a:spcPts val="0"/>
                        </a:spcBef>
                        <a:spcAft>
                          <a:spcPts val="0"/>
                        </a:spcAft>
                        <a:buNone/>
                      </a:pPr>
                      <a:r>
                        <a:rPr lang="en-US"/>
                        <a:t>The sensors have insufficient maximum detection ranges for human tracking and show a great disparity (e.g., IR sensor: 80 cm, ultrasonic sensor: 400 cm). </a:t>
                      </a:r>
                      <a:endParaRPr/>
                    </a:p>
                  </a:txBody>
                  <a:tcPr marL="91425" marR="91425" marT="91425" marB="91425"/>
                </a:tc>
                <a:tc>
                  <a:txBody>
                    <a:bodyPr/>
                    <a:lstStyle/>
                    <a:p>
                      <a:pPr marL="0" marR="0" lvl="0" indent="0" algn="l" rtl="0">
                        <a:lnSpc>
                          <a:spcPct val="100000"/>
                        </a:lnSpc>
                        <a:spcBef>
                          <a:spcPts val="0"/>
                        </a:spcBef>
                        <a:spcAft>
                          <a:spcPts val="0"/>
                        </a:spcAft>
                        <a:buNone/>
                      </a:pPr>
                      <a:r>
                        <a:rPr lang="en-US"/>
                        <a:t>Replace the sensors with those having larger detection ranges and matching each other. </a:t>
                      </a:r>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None/>
                      </a:pPr>
                      <a:r>
                        <a:rPr lang="en-US"/>
                        <a:t>Human </a:t>
                      </a:r>
                      <a:r>
                        <a:rPr lang="en-US">
                          <a:solidFill>
                            <a:schemeClr val="dk1"/>
                          </a:solidFill>
                        </a:rPr>
                        <a:t>Detection </a:t>
                      </a:r>
                      <a:endParaRPr>
                        <a:solidFill>
                          <a:schemeClr val="dk1"/>
                        </a:solidFill>
                      </a:endParaRPr>
                    </a:p>
                    <a:p>
                      <a:pPr marL="0" marR="0" lvl="0" indent="0" algn="l" rtl="0">
                        <a:lnSpc>
                          <a:spcPct val="100000"/>
                        </a:lnSpc>
                        <a:spcBef>
                          <a:spcPts val="0"/>
                        </a:spcBef>
                        <a:spcAft>
                          <a:spcPts val="0"/>
                        </a:spcAft>
                        <a:buNone/>
                      </a:pPr>
                      <a:r>
                        <a:rPr lang="en-US">
                          <a:solidFill>
                            <a:schemeClr val="dk1"/>
                          </a:solidFill>
                        </a:rPr>
                        <a:t>( for tracking )</a:t>
                      </a:r>
                      <a:endParaRPr/>
                    </a:p>
                  </a:txBody>
                  <a:tcPr marL="91425" marR="91425" marT="91425" marB="91425"/>
                </a:tc>
                <a:tc>
                  <a:txBody>
                    <a:bodyPr/>
                    <a:lstStyle/>
                    <a:p>
                      <a:pPr marL="0" marR="0" lvl="0" indent="0" algn="l" rtl="0">
                        <a:lnSpc>
                          <a:spcPct val="100000"/>
                        </a:lnSpc>
                        <a:spcBef>
                          <a:spcPts val="0"/>
                        </a:spcBef>
                        <a:spcAft>
                          <a:spcPts val="0"/>
                        </a:spcAft>
                        <a:buNone/>
                      </a:pPr>
                      <a:r>
                        <a:rPr lang="en-US"/>
                        <a:t>The sensors lack the capability to distinguish between human subjects and other objects.</a:t>
                      </a:r>
                      <a:endParaRPr/>
                    </a:p>
                  </a:txBody>
                  <a:tcPr marL="91425" marR="91425" marT="91425" marB="91425"/>
                </a:tc>
                <a:tc>
                  <a:txBody>
                    <a:bodyPr/>
                    <a:lstStyle/>
                    <a:p>
                      <a:pPr marL="0" marR="0" lvl="0" indent="0" algn="l" rtl="0">
                        <a:lnSpc>
                          <a:spcPct val="100000"/>
                        </a:lnSpc>
                        <a:spcBef>
                          <a:spcPts val="0"/>
                        </a:spcBef>
                        <a:spcAft>
                          <a:spcPts val="0"/>
                        </a:spcAft>
                        <a:buNone/>
                      </a:pPr>
                      <a:r>
                        <a:rPr lang="en-US"/>
                        <a:t>Use human detection camera or algorithm to accurately differentiate humans from other subjects</a:t>
                      </a:r>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None/>
                      </a:pPr>
                      <a:r>
                        <a:rPr lang="en-US"/>
                        <a:t>Center Control Unit</a:t>
                      </a:r>
                      <a:endParaRPr/>
                    </a:p>
                  </a:txBody>
                  <a:tcPr marL="91425" marR="91425" marT="91425" marB="91425"/>
                </a:tc>
                <a:tc>
                  <a:txBody>
                    <a:bodyPr/>
                    <a:lstStyle/>
                    <a:p>
                      <a:pPr marL="0" marR="0" lvl="0" indent="0" algn="l" rtl="0">
                        <a:lnSpc>
                          <a:spcPct val="100000"/>
                        </a:lnSpc>
                        <a:spcBef>
                          <a:spcPts val="0"/>
                        </a:spcBef>
                        <a:spcAft>
                          <a:spcPts val="0"/>
                        </a:spcAft>
                        <a:buNone/>
                      </a:pPr>
                      <a:r>
                        <a:rPr lang="en-US"/>
                        <a:t>Fall detection algorithms on the PC, not directly stored on the robot itself</a:t>
                      </a:r>
                      <a:endParaRPr/>
                    </a:p>
                  </a:txBody>
                  <a:tcPr marL="91425" marR="91425" marT="91425" marB="91425"/>
                </a:tc>
                <a:tc>
                  <a:txBody>
                    <a:bodyPr/>
                    <a:lstStyle/>
                    <a:p>
                      <a:pPr marL="0" marR="0" lvl="0" indent="0" algn="l" rtl="0">
                        <a:lnSpc>
                          <a:spcPct val="100000"/>
                        </a:lnSpc>
                        <a:spcBef>
                          <a:spcPts val="0"/>
                        </a:spcBef>
                        <a:spcAft>
                          <a:spcPts val="0"/>
                        </a:spcAft>
                        <a:buNone/>
                      </a:pPr>
                      <a:r>
                        <a:rPr lang="en-US"/>
                        <a:t>Replace the Arduino Uno and the external PC with an onboard computing unit like Raspberry Pi, which can run fall detection algorithms locally.</a:t>
                      </a: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6"/>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Failure &amp; Solution</a:t>
            </a:r>
            <a:endParaRPr/>
          </a:p>
        </p:txBody>
      </p:sp>
      <p:sp>
        <p:nvSpPr>
          <p:cNvPr id="304" name="Google Shape;304;p36"/>
          <p:cNvSpPr txBox="1">
            <a:spLocks noGrp="1"/>
          </p:cNvSpPr>
          <p:nvPr>
            <p:ph type="body" idx="4294967295"/>
          </p:nvPr>
        </p:nvSpPr>
        <p:spPr>
          <a:xfrm>
            <a:off x="0" y="2052975"/>
            <a:ext cx="3721800" cy="4697700"/>
          </a:xfrm>
          <a:prstGeom prst="rect">
            <a:avLst/>
          </a:prstGeom>
          <a:noFill/>
          <a:ln>
            <a:noFill/>
          </a:ln>
        </p:spPr>
        <p:txBody>
          <a:bodyPr spcFirstLastPara="1" wrap="square" lIns="91425" tIns="45700" rIns="91425" bIns="45700" anchor="t" anchorCtr="0">
            <a:noAutofit/>
          </a:bodyPr>
          <a:lstStyle/>
          <a:p>
            <a:pPr marL="342900" lvl="0" indent="-363220" algn="l" rtl="0">
              <a:spcBef>
                <a:spcPts val="560"/>
              </a:spcBef>
              <a:spcAft>
                <a:spcPts val="0"/>
              </a:spcAft>
              <a:buSzPts val="2000"/>
              <a:buChar char="■"/>
            </a:pPr>
            <a:r>
              <a:rPr lang="en-US" sz="2000"/>
              <a:t>Failure: We observed that sometimes for a period of time after the car started but before the fall detection function was activated, the LED lights and the buzzer would react abnormally.</a:t>
            </a:r>
            <a:endParaRPr sz="2000"/>
          </a:p>
          <a:p>
            <a:pPr marL="0" lvl="0" indent="0" algn="l" rtl="0">
              <a:spcBef>
                <a:spcPts val="560"/>
              </a:spcBef>
              <a:spcAft>
                <a:spcPts val="0"/>
              </a:spcAft>
              <a:buNone/>
            </a:pPr>
            <a:endParaRPr sz="2000"/>
          </a:p>
          <a:p>
            <a:pPr marL="342900" lvl="0" indent="-363220" algn="l" rtl="0">
              <a:spcBef>
                <a:spcPts val="560"/>
              </a:spcBef>
              <a:spcAft>
                <a:spcPts val="0"/>
              </a:spcAft>
              <a:buSzPts val="2000"/>
              <a:buChar char="■"/>
            </a:pPr>
            <a:r>
              <a:rPr lang="en-US" sz="2000"/>
              <a:t>Explanation: When Arduino powers on, it may read garbage data or startup noise from the serial port, causing the LED and buzzer to trigger incorrectly.</a:t>
            </a:r>
            <a:endParaRPr sz="2000"/>
          </a:p>
          <a:p>
            <a:pPr marL="342900" lvl="0" indent="0" algn="l" rtl="0">
              <a:spcBef>
                <a:spcPts val="560"/>
              </a:spcBef>
              <a:spcAft>
                <a:spcPts val="0"/>
              </a:spcAft>
              <a:buNone/>
            </a:pPr>
            <a:endParaRPr sz="2000"/>
          </a:p>
        </p:txBody>
      </p:sp>
      <p:pic>
        <p:nvPicPr>
          <p:cNvPr id="305" name="Google Shape;305;p36"/>
          <p:cNvPicPr preferRelativeResize="0"/>
          <p:nvPr/>
        </p:nvPicPr>
        <p:blipFill>
          <a:blip r:embed="rId3">
            <a:alphaModFix/>
          </a:blip>
          <a:stretch>
            <a:fillRect/>
          </a:stretch>
        </p:blipFill>
        <p:spPr>
          <a:xfrm>
            <a:off x="3789550" y="4179950"/>
            <a:ext cx="5492275" cy="2051350"/>
          </a:xfrm>
          <a:prstGeom prst="rect">
            <a:avLst/>
          </a:prstGeom>
          <a:noFill/>
          <a:ln>
            <a:noFill/>
          </a:ln>
        </p:spPr>
      </p:pic>
      <p:sp>
        <p:nvSpPr>
          <p:cNvPr id="306" name="Google Shape;306;p36"/>
          <p:cNvSpPr txBox="1">
            <a:spLocks noGrp="1"/>
          </p:cNvSpPr>
          <p:nvPr>
            <p:ph type="body" idx="4294967295"/>
          </p:nvPr>
        </p:nvSpPr>
        <p:spPr>
          <a:xfrm>
            <a:off x="4093250" y="2052975"/>
            <a:ext cx="4052400" cy="1914600"/>
          </a:xfrm>
          <a:prstGeom prst="rect">
            <a:avLst/>
          </a:prstGeom>
          <a:noFill/>
          <a:ln>
            <a:noFill/>
          </a:ln>
        </p:spPr>
        <p:txBody>
          <a:bodyPr spcFirstLastPara="1" wrap="square" lIns="91425" tIns="45700" rIns="91425" bIns="45700" anchor="t" anchorCtr="0">
            <a:noAutofit/>
          </a:bodyPr>
          <a:lstStyle/>
          <a:p>
            <a:pPr marL="342900" lvl="0" indent="0" algn="l" rtl="0">
              <a:spcBef>
                <a:spcPts val="560"/>
              </a:spcBef>
              <a:spcAft>
                <a:spcPts val="0"/>
              </a:spcAft>
              <a:buNone/>
            </a:pPr>
            <a:r>
              <a:rPr lang="en-US" sz="2000"/>
              <a:t>Solution：</a:t>
            </a:r>
            <a:r>
              <a:rPr lang="en-US" sz="2000">
                <a:latin typeface="Arial"/>
                <a:ea typeface="Arial"/>
                <a:cs typeface="Arial"/>
                <a:sym typeface="Arial"/>
              </a:rPr>
              <a:t>Clear the serial buffer in </a:t>
            </a:r>
            <a:r>
              <a:rPr lang="en-US" sz="2000">
                <a:solidFill>
                  <a:srgbClr val="188038"/>
                </a:solidFill>
                <a:latin typeface="Roboto Mono"/>
                <a:ea typeface="Roboto Mono"/>
                <a:cs typeface="Roboto Mono"/>
                <a:sym typeface="Roboto Mono"/>
              </a:rPr>
              <a:t>setup()</a:t>
            </a:r>
            <a:r>
              <a:rPr lang="en-US" sz="2000">
                <a:latin typeface="Arial"/>
                <a:ea typeface="Arial"/>
                <a:cs typeface="Arial"/>
                <a:sym typeface="Arial"/>
              </a:rPr>
              <a:t> and only accept valid characters </a:t>
            </a:r>
            <a:r>
              <a:rPr lang="en-US" sz="2000">
                <a:solidFill>
                  <a:srgbClr val="188038"/>
                </a:solidFill>
                <a:latin typeface="Roboto Mono"/>
                <a:ea typeface="Roboto Mono"/>
                <a:cs typeface="Roboto Mono"/>
                <a:sym typeface="Roboto Mono"/>
              </a:rPr>
              <a:t>'1'</a:t>
            </a:r>
            <a:r>
              <a:rPr lang="en-US" sz="2000">
                <a:latin typeface="Arial"/>
                <a:ea typeface="Arial"/>
                <a:cs typeface="Arial"/>
                <a:sym typeface="Arial"/>
              </a:rPr>
              <a:t> or </a:t>
            </a:r>
            <a:r>
              <a:rPr lang="en-US" sz="2000">
                <a:solidFill>
                  <a:srgbClr val="188038"/>
                </a:solidFill>
                <a:latin typeface="Roboto Mono"/>
                <a:ea typeface="Roboto Mono"/>
                <a:cs typeface="Roboto Mono"/>
                <a:sym typeface="Roboto Mono"/>
              </a:rPr>
              <a:t>'0'</a:t>
            </a:r>
            <a:r>
              <a:rPr lang="en-US" sz="2000">
                <a:latin typeface="Arial"/>
                <a:ea typeface="Arial"/>
                <a:cs typeface="Arial"/>
                <a:sym typeface="Arial"/>
              </a:rPr>
              <a:t> when reading serial input</a:t>
            </a:r>
            <a:endParaRPr sz="2000"/>
          </a:p>
          <a:p>
            <a:pPr marL="342900" lvl="0" indent="0" algn="l" rtl="0">
              <a:spcBef>
                <a:spcPts val="560"/>
              </a:spcBef>
              <a:spcAft>
                <a:spcPts val="0"/>
              </a:spcAft>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10"/>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sz="4400" b="0" i="0" u="none">
                <a:solidFill>
                  <a:schemeClr val="dk2"/>
                </a:solidFill>
                <a:latin typeface="Tahoma"/>
                <a:ea typeface="Tahoma"/>
                <a:cs typeface="Tahoma"/>
                <a:sym typeface="Tahoma"/>
              </a:rPr>
              <a:t>Introduction</a:t>
            </a:r>
            <a:r>
              <a:rPr lang="en-US"/>
              <a:t>: Solution</a:t>
            </a:r>
            <a:endParaRPr/>
          </a:p>
        </p:txBody>
      </p:sp>
      <p:sp>
        <p:nvSpPr>
          <p:cNvPr id="79" name="Google Shape;79;p10"/>
          <p:cNvSpPr txBox="1">
            <a:spLocks noGrp="1"/>
          </p:cNvSpPr>
          <p:nvPr>
            <p:ph type="body" idx="4294967295"/>
          </p:nvPr>
        </p:nvSpPr>
        <p:spPr>
          <a:xfrm>
            <a:off x="1182687" y="2017712"/>
            <a:ext cx="7047000" cy="4114800"/>
          </a:xfrm>
          <a:prstGeom prst="rect">
            <a:avLst/>
          </a:prstGeom>
          <a:noFill/>
          <a:ln>
            <a:noFill/>
          </a:ln>
        </p:spPr>
        <p:txBody>
          <a:bodyPr spcFirstLastPara="1" wrap="square" lIns="91425" tIns="45700" rIns="91425" bIns="45700" anchor="t" anchorCtr="0">
            <a:noAutofit/>
          </a:bodyPr>
          <a:lstStyle/>
          <a:p>
            <a:pPr marL="342900" lvl="0" indent="-327660" algn="l" rtl="0">
              <a:spcBef>
                <a:spcPts val="560"/>
              </a:spcBef>
              <a:spcAft>
                <a:spcPts val="0"/>
              </a:spcAft>
              <a:buSzPts val="1680"/>
              <a:buChar char="■"/>
            </a:pPr>
            <a:r>
              <a:rPr lang="en-US" sz="2800"/>
              <a:t>Main Features:</a:t>
            </a:r>
            <a:endParaRPr sz="2800"/>
          </a:p>
          <a:p>
            <a:pPr marL="742950" lvl="1" indent="-294639" algn="l" rtl="0">
              <a:spcBef>
                <a:spcPts val="560"/>
              </a:spcBef>
              <a:spcAft>
                <a:spcPts val="0"/>
              </a:spcAft>
              <a:buSzPts val="1680"/>
              <a:buChar char="■"/>
            </a:pPr>
            <a:r>
              <a:rPr lang="en-US" sz="2800"/>
              <a:t>YOLO-based human and posture recognition</a:t>
            </a:r>
            <a:endParaRPr sz="2800"/>
          </a:p>
          <a:p>
            <a:pPr marL="742950" lvl="1" indent="-294639" algn="l" rtl="0">
              <a:spcBef>
                <a:spcPts val="560"/>
              </a:spcBef>
              <a:spcAft>
                <a:spcPts val="0"/>
              </a:spcAft>
              <a:buSzPts val="1680"/>
              <a:buChar char="■"/>
            </a:pPr>
            <a:r>
              <a:rPr lang="en-US" sz="2800"/>
              <a:t>Real-time tracking with distance sensors</a:t>
            </a:r>
            <a:endParaRPr sz="2800"/>
          </a:p>
          <a:p>
            <a:pPr marL="742950" lvl="1" indent="-294639" algn="l" rtl="0">
              <a:spcBef>
                <a:spcPts val="560"/>
              </a:spcBef>
              <a:spcAft>
                <a:spcPts val="0"/>
              </a:spcAft>
              <a:buSzPts val="1680"/>
              <a:buChar char="■"/>
            </a:pPr>
            <a:r>
              <a:rPr lang="en-US" sz="2800"/>
              <a:t>Immediate audible and visual alarm after a fall</a:t>
            </a:r>
            <a:endParaRPr sz="2800"/>
          </a:p>
          <a:p>
            <a:pPr marL="342900" lvl="0" indent="-327660" algn="l" rtl="0">
              <a:spcBef>
                <a:spcPts val="560"/>
              </a:spcBef>
              <a:spcAft>
                <a:spcPts val="0"/>
              </a:spcAft>
              <a:buSzPts val="1680"/>
              <a:buChar char="■"/>
            </a:pPr>
            <a:r>
              <a:rPr lang="en-US" sz="2800"/>
              <a:t>Benefit:</a:t>
            </a:r>
            <a:endParaRPr sz="2800"/>
          </a:p>
          <a:p>
            <a:pPr marL="742950" lvl="1" indent="-294639" algn="l" rtl="0">
              <a:spcBef>
                <a:spcPts val="560"/>
              </a:spcBef>
              <a:spcAft>
                <a:spcPts val="0"/>
              </a:spcAft>
              <a:buSzPts val="1680"/>
              <a:buChar char="■"/>
            </a:pPr>
            <a:r>
              <a:rPr lang="en-US" sz="2800"/>
              <a:t>Improves home safety and supports remote elderly care scenarios.</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7"/>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Other tests</a:t>
            </a:r>
            <a:endParaRPr/>
          </a:p>
          <a:p>
            <a:pPr marL="0" marR="0" lvl="0" indent="0" algn="l" rtl="0">
              <a:lnSpc>
                <a:spcPct val="100000"/>
              </a:lnSpc>
              <a:spcBef>
                <a:spcPts val="0"/>
              </a:spcBef>
              <a:spcAft>
                <a:spcPts val="0"/>
              </a:spcAft>
              <a:buClr>
                <a:schemeClr val="dk2"/>
              </a:buClr>
              <a:buSzPts val="4400"/>
              <a:buFont typeface="Tahoma"/>
              <a:buNone/>
            </a:pPr>
            <a:r>
              <a:rPr lang="en-US" sz="3600"/>
              <a:t>-Brownout Recovery Test</a:t>
            </a:r>
            <a:endParaRPr sz="3600"/>
          </a:p>
        </p:txBody>
      </p:sp>
      <p:sp>
        <p:nvSpPr>
          <p:cNvPr id="314" name="Google Shape;314;p37"/>
          <p:cNvSpPr txBox="1">
            <a:spLocks noGrp="1"/>
          </p:cNvSpPr>
          <p:nvPr>
            <p:ph type="body" idx="4294967295"/>
          </p:nvPr>
        </p:nvSpPr>
        <p:spPr>
          <a:xfrm>
            <a:off x="897250" y="2273850"/>
            <a:ext cx="7181100" cy="3239700"/>
          </a:xfrm>
          <a:prstGeom prst="rect">
            <a:avLst/>
          </a:prstGeom>
          <a:noFill/>
          <a:ln>
            <a:noFill/>
          </a:ln>
        </p:spPr>
        <p:txBody>
          <a:bodyPr spcFirstLastPara="1" wrap="square" lIns="91425" tIns="45700" rIns="91425" bIns="45700" anchor="t" anchorCtr="0">
            <a:noAutofit/>
          </a:bodyPr>
          <a:lstStyle/>
          <a:p>
            <a:pPr marL="342900" lvl="0" indent="0" algn="l" rtl="0">
              <a:spcBef>
                <a:spcPts val="560"/>
              </a:spcBef>
              <a:spcAft>
                <a:spcPts val="0"/>
              </a:spcAft>
              <a:buClr>
                <a:schemeClr val="dk1"/>
              </a:buClr>
              <a:buSzPts val="1100"/>
              <a:buFont typeface="Arial"/>
              <a:buNone/>
            </a:pPr>
            <a:r>
              <a:rPr lang="en-US" sz="2200">
                <a:latin typeface="Arial"/>
                <a:ea typeface="Arial"/>
                <a:cs typeface="Arial"/>
                <a:sym typeface="Arial"/>
              </a:rPr>
              <a:t>Using a variable DC power supply, we lowered the system’s input voltage gradually from 7.4V to 6.0V.</a:t>
            </a:r>
            <a:endParaRPr sz="2200">
              <a:latin typeface="Arial"/>
              <a:ea typeface="Arial"/>
              <a:cs typeface="Arial"/>
              <a:sym typeface="Arial"/>
            </a:endParaRPr>
          </a:p>
          <a:p>
            <a:pPr marL="342900" lvl="0" indent="0" algn="l" rtl="0">
              <a:spcBef>
                <a:spcPts val="560"/>
              </a:spcBef>
              <a:spcAft>
                <a:spcPts val="0"/>
              </a:spcAft>
              <a:buClr>
                <a:schemeClr val="dk1"/>
              </a:buClr>
              <a:buSzPts val="1100"/>
              <a:buFont typeface="Arial"/>
              <a:buNone/>
            </a:pPr>
            <a:r>
              <a:rPr lang="en-US" sz="2200">
                <a:latin typeface="Arial"/>
                <a:ea typeface="Arial"/>
                <a:cs typeface="Arial"/>
                <a:sym typeface="Arial"/>
              </a:rPr>
              <a:t>At each voltage level, we observed:</a:t>
            </a:r>
            <a:endParaRPr sz="2200">
              <a:latin typeface="Arial"/>
              <a:ea typeface="Arial"/>
              <a:cs typeface="Arial"/>
              <a:sym typeface="Arial"/>
            </a:endParaRPr>
          </a:p>
          <a:p>
            <a:pPr marL="457200" lvl="0" indent="-368300" algn="l" rtl="0">
              <a:spcBef>
                <a:spcPts val="560"/>
              </a:spcBef>
              <a:spcAft>
                <a:spcPts val="0"/>
              </a:spcAft>
              <a:buSzPts val="2200"/>
              <a:buFont typeface="Arial"/>
              <a:buChar char="■"/>
            </a:pPr>
            <a:r>
              <a:rPr lang="en-US" sz="2200">
                <a:latin typeface="Arial"/>
                <a:ea typeface="Arial"/>
                <a:cs typeface="Arial"/>
                <a:sym typeface="Arial"/>
              </a:rPr>
              <a:t>Whether the Arduino booted correctly;</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US" sz="2200">
                <a:latin typeface="Arial"/>
                <a:ea typeface="Arial"/>
                <a:cs typeface="Arial"/>
                <a:sym typeface="Arial"/>
              </a:rPr>
              <a:t>Whether the motor and WiFi module functioned as expected;</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US" sz="2200">
                <a:latin typeface="Arial"/>
                <a:ea typeface="Arial"/>
                <a:cs typeface="Arial"/>
                <a:sym typeface="Arial"/>
              </a:rPr>
              <a:t>Whether the LED and buzzer could respond to fall detection signals;</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US" sz="2200">
                <a:latin typeface="Arial"/>
                <a:ea typeface="Arial"/>
                <a:cs typeface="Arial"/>
                <a:sym typeface="Arial"/>
              </a:rPr>
              <a:t>Whether serial communication remained stable</a:t>
            </a:r>
            <a:endParaRPr sz="2200">
              <a:latin typeface="Arial"/>
              <a:ea typeface="Arial"/>
              <a:cs typeface="Arial"/>
              <a:sym typeface="Arial"/>
            </a:endParaRPr>
          </a:p>
          <a:p>
            <a:pPr marL="342900" lvl="0" indent="0" algn="l" rtl="0">
              <a:spcBef>
                <a:spcPts val="560"/>
              </a:spcBef>
              <a:spcAft>
                <a:spcPts val="0"/>
              </a:spcAft>
              <a:buNone/>
            </a:pPr>
            <a:endParaRPr sz="20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8"/>
          <p:cNvSpPr txBox="1"/>
          <p:nvPr/>
        </p:nvSpPr>
        <p:spPr>
          <a:xfrm>
            <a:off x="267450" y="2029250"/>
            <a:ext cx="4760100" cy="404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Result：</a:t>
            </a:r>
            <a:endParaRPr sz="2400">
              <a:solidFill>
                <a:schemeClr val="dk1"/>
              </a:solidFill>
            </a:endParaRPr>
          </a:p>
          <a:p>
            <a:pPr marL="0" lvl="0" indent="0" algn="l" rtl="0">
              <a:lnSpc>
                <a:spcPct val="115000"/>
              </a:lnSpc>
              <a:spcBef>
                <a:spcPts val="0"/>
              </a:spcBef>
              <a:spcAft>
                <a:spcPts val="0"/>
              </a:spcAft>
              <a:buNone/>
            </a:pPr>
            <a:r>
              <a:rPr lang="en-US" sz="2000">
                <a:solidFill>
                  <a:schemeClr val="dk1"/>
                </a:solidFill>
              </a:rPr>
              <a:t>7.4V ~ 6.5V: system operated normally.</a:t>
            </a:r>
            <a:endParaRPr sz="2000">
              <a:solidFill>
                <a:schemeClr val="dk1"/>
              </a:solidFill>
            </a:endParaRPr>
          </a:p>
          <a:p>
            <a:pPr marL="0" lvl="0" indent="0" algn="l" rtl="0">
              <a:lnSpc>
                <a:spcPct val="115000"/>
              </a:lnSpc>
              <a:spcBef>
                <a:spcPts val="0"/>
              </a:spcBef>
              <a:spcAft>
                <a:spcPts val="0"/>
              </a:spcAft>
              <a:buNone/>
            </a:pPr>
            <a:r>
              <a:rPr lang="en-US" sz="2000">
                <a:solidFill>
                  <a:schemeClr val="dk1"/>
                </a:solidFill>
              </a:rPr>
              <a:t>6.2V: motors began showing signs of reduced torque, but system remained functional.</a:t>
            </a:r>
            <a:endParaRPr sz="2000">
              <a:solidFill>
                <a:schemeClr val="dk1"/>
              </a:solidFill>
            </a:endParaRPr>
          </a:p>
          <a:p>
            <a:pPr marL="0" lvl="0" indent="0" algn="l" rtl="0">
              <a:lnSpc>
                <a:spcPct val="115000"/>
              </a:lnSpc>
              <a:spcBef>
                <a:spcPts val="0"/>
              </a:spcBef>
              <a:spcAft>
                <a:spcPts val="0"/>
              </a:spcAft>
              <a:buNone/>
            </a:pPr>
            <a:r>
              <a:rPr lang="en-US" sz="2000">
                <a:solidFill>
                  <a:schemeClr val="dk1"/>
                </a:solidFill>
              </a:rPr>
              <a:t>6.0V: WiFi module failed to maintain connection intermittently, and voltage dropped below 4.7V at the Arduino VCC pin.</a:t>
            </a:r>
            <a:endParaRPr sz="2000">
              <a:solidFill>
                <a:schemeClr val="dk1"/>
              </a:solidFill>
            </a:endParaRPr>
          </a:p>
          <a:p>
            <a:pPr marL="0" lvl="0" indent="0" algn="l" rtl="0">
              <a:lnSpc>
                <a:spcPct val="115000"/>
              </a:lnSpc>
              <a:spcBef>
                <a:spcPts val="0"/>
              </a:spcBef>
              <a:spcAft>
                <a:spcPts val="0"/>
              </a:spcAft>
              <a:buNone/>
            </a:pPr>
            <a:r>
              <a:rPr lang="en-US" sz="2000">
                <a:solidFill>
                  <a:schemeClr val="dk1"/>
                </a:solidFill>
              </a:rPr>
              <a:t>&lt; 6.0V: system became unstable; serial communication often failed.</a:t>
            </a:r>
            <a:endParaRPr sz="2000">
              <a:solidFill>
                <a:schemeClr val="dk1"/>
              </a:solidFill>
            </a:endParaRPr>
          </a:p>
        </p:txBody>
      </p:sp>
      <p:sp>
        <p:nvSpPr>
          <p:cNvPr id="322" name="Google Shape;322;p38"/>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Other tests</a:t>
            </a:r>
            <a:endParaRPr/>
          </a:p>
          <a:p>
            <a:pPr marL="0" marR="0" lvl="0" indent="0" algn="l" rtl="0">
              <a:lnSpc>
                <a:spcPct val="100000"/>
              </a:lnSpc>
              <a:spcBef>
                <a:spcPts val="0"/>
              </a:spcBef>
              <a:spcAft>
                <a:spcPts val="0"/>
              </a:spcAft>
              <a:buClr>
                <a:schemeClr val="dk2"/>
              </a:buClr>
              <a:buSzPts val="4400"/>
              <a:buFont typeface="Tahoma"/>
              <a:buNone/>
            </a:pPr>
            <a:r>
              <a:rPr lang="en-US" sz="3600"/>
              <a:t>-Brownout Recovery Test</a:t>
            </a:r>
            <a:endParaRPr sz="3600"/>
          </a:p>
        </p:txBody>
      </p:sp>
      <p:sp>
        <p:nvSpPr>
          <p:cNvPr id="323" name="Google Shape;323;p38"/>
          <p:cNvSpPr txBox="1"/>
          <p:nvPr/>
        </p:nvSpPr>
        <p:spPr>
          <a:xfrm>
            <a:off x="5172725" y="2029250"/>
            <a:ext cx="34716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rPr>
              <a:t>Improvement：</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lnSpc>
                <a:spcPct val="115000"/>
              </a:lnSpc>
              <a:spcBef>
                <a:spcPts val="0"/>
              </a:spcBef>
              <a:spcAft>
                <a:spcPts val="0"/>
              </a:spcAft>
              <a:buNone/>
            </a:pPr>
            <a:r>
              <a:rPr lang="en-US" sz="2000">
                <a:solidFill>
                  <a:schemeClr val="dk1"/>
                </a:solidFill>
              </a:rPr>
              <a:t>Develop low battery alert signal to remind users to recharge and avoid system instability under low battery conditions</a:t>
            </a:r>
            <a:endParaRPr sz="2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39"/>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sz="4400" b="0" i="0" u="none">
                <a:solidFill>
                  <a:schemeClr val="dk2"/>
                </a:solidFill>
                <a:latin typeface="Tahoma"/>
                <a:ea typeface="Tahoma"/>
                <a:cs typeface="Tahoma"/>
                <a:sym typeface="Tahoma"/>
              </a:rPr>
              <a:t>Future Hardware Development</a:t>
            </a:r>
            <a:endParaRPr/>
          </a:p>
        </p:txBody>
      </p:sp>
      <p:sp>
        <p:nvSpPr>
          <p:cNvPr id="329" name="Google Shape;329;p39"/>
          <p:cNvSpPr txBox="1">
            <a:spLocks noGrp="1"/>
          </p:cNvSpPr>
          <p:nvPr>
            <p:ph type="body" idx="4294967295"/>
          </p:nvPr>
        </p:nvSpPr>
        <p:spPr>
          <a:xfrm>
            <a:off x="1182687" y="2017712"/>
            <a:ext cx="7428000" cy="4383000"/>
          </a:xfrm>
          <a:prstGeom prst="rect">
            <a:avLst/>
          </a:prstGeom>
          <a:noFill/>
          <a:ln>
            <a:noFill/>
          </a:ln>
        </p:spPr>
        <p:txBody>
          <a:bodyPr spcFirstLastPara="1" wrap="square" lIns="91425" tIns="45700" rIns="91425" bIns="45700" anchor="t" anchorCtr="0">
            <a:noAutofit/>
          </a:bodyPr>
          <a:lstStyle/>
          <a:p>
            <a:pPr marL="342900" lvl="0" indent="-373380" algn="l" rtl="0">
              <a:spcBef>
                <a:spcPts val="0"/>
              </a:spcBef>
              <a:spcAft>
                <a:spcPts val="0"/>
              </a:spcAft>
              <a:buSzPts val="2400"/>
              <a:buChar char="■"/>
            </a:pPr>
            <a:r>
              <a:rPr lang="en-US" sz="2400" b="1"/>
              <a:t>Improve tracking accuracy</a:t>
            </a:r>
            <a:r>
              <a:rPr lang="en-US" sz="2400"/>
              <a:t>: Increase the number of sensors and replace distance IR sensors with thermal IR sensors.</a:t>
            </a:r>
            <a:endParaRPr sz="2400"/>
          </a:p>
          <a:p>
            <a:pPr marL="342900" lvl="0" indent="-373380" algn="l" rtl="0">
              <a:spcBef>
                <a:spcPts val="0"/>
              </a:spcBef>
              <a:spcAft>
                <a:spcPts val="0"/>
              </a:spcAft>
              <a:buSzPts val="2400"/>
              <a:buChar char="■"/>
            </a:pPr>
            <a:r>
              <a:rPr lang="en-US" sz="2400" b="1"/>
              <a:t>Enhance monitoring coverage and image quality</a:t>
            </a:r>
            <a:r>
              <a:rPr lang="en-US" sz="2400"/>
              <a:t>: Upgrade to multiple cameras or use a camera with a wider FOV and higher frame rate.</a:t>
            </a:r>
            <a:endParaRPr sz="2400"/>
          </a:p>
          <a:p>
            <a:pPr marL="342900" lvl="0" indent="-373380" algn="l" rtl="0">
              <a:spcBef>
                <a:spcPts val="0"/>
              </a:spcBef>
              <a:spcAft>
                <a:spcPts val="0"/>
              </a:spcAft>
              <a:buSzPts val="2400"/>
              <a:buChar char="■"/>
            </a:pPr>
            <a:r>
              <a:rPr lang="en-US" sz="2400" b="1"/>
              <a:t>Achieve fully autonomous operation</a:t>
            </a:r>
            <a:r>
              <a:rPr lang="en-US" sz="2400"/>
              <a:t>: Add an automatic charging system for self-docking and battery recharge.</a:t>
            </a:r>
            <a:endParaRPr sz="2400"/>
          </a:p>
          <a:p>
            <a:pPr marL="342900" marR="0" lvl="0" indent="-373380" algn="l" rtl="0">
              <a:lnSpc>
                <a:spcPct val="100000"/>
              </a:lnSpc>
              <a:spcBef>
                <a:spcPts val="0"/>
              </a:spcBef>
              <a:spcAft>
                <a:spcPts val="0"/>
              </a:spcAft>
              <a:buSzPts val="2400"/>
              <a:buChar char="■"/>
            </a:pPr>
            <a:r>
              <a:rPr lang="en-US" sz="2400" b="1"/>
              <a:t>Ensure stable tracking in different lighting conditions</a:t>
            </a:r>
            <a:r>
              <a:rPr lang="en-US" sz="2400"/>
              <a:t>: Use sensors that are more resistant to ambient light interference.</a:t>
            </a:r>
            <a:r>
              <a:rPr lang="en-US" sz="2800" b="0" i="0" u="none">
                <a:solidFill>
                  <a:schemeClr val="dk1"/>
                </a:solidFill>
                <a:latin typeface="Tahoma"/>
                <a:ea typeface="Tahoma"/>
                <a:cs typeface="Tahoma"/>
                <a:sym typeface="Tahoma"/>
              </a:rPr>
              <a:t> </a:t>
            </a:r>
            <a:endParaRPr/>
          </a:p>
          <a:p>
            <a:pPr marL="342900" marR="0" lvl="0" indent="-251459" algn="l" rtl="0">
              <a:lnSpc>
                <a:spcPct val="100000"/>
              </a:lnSpc>
              <a:spcBef>
                <a:spcPts val="480"/>
              </a:spcBef>
              <a:spcAft>
                <a:spcPts val="0"/>
              </a:spcAft>
              <a:buClr>
                <a:schemeClr val="folHlink"/>
              </a:buClr>
              <a:buSzPts val="1440"/>
              <a:buFont typeface="Noto Sans Symbols"/>
              <a:buNone/>
            </a:pPr>
            <a:endParaRPr sz="2400" b="0" i="0" u="none" strike="noStrike" cap="none">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p40"/>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sz="4400" b="0" i="0" u="none">
                <a:solidFill>
                  <a:schemeClr val="dk2"/>
                </a:solidFill>
                <a:latin typeface="Tahoma"/>
                <a:ea typeface="Tahoma"/>
                <a:cs typeface="Tahoma"/>
                <a:sym typeface="Tahoma"/>
              </a:rPr>
              <a:t>Future </a:t>
            </a:r>
            <a:r>
              <a:rPr lang="en-US"/>
              <a:t>Software</a:t>
            </a:r>
            <a:r>
              <a:rPr lang="en-US" sz="4400" b="0" i="0" u="none">
                <a:solidFill>
                  <a:schemeClr val="dk2"/>
                </a:solidFill>
                <a:latin typeface="Tahoma"/>
                <a:ea typeface="Tahoma"/>
                <a:cs typeface="Tahoma"/>
                <a:sym typeface="Tahoma"/>
              </a:rPr>
              <a:t> Development</a:t>
            </a:r>
            <a:endParaRPr/>
          </a:p>
        </p:txBody>
      </p:sp>
      <p:sp>
        <p:nvSpPr>
          <p:cNvPr id="335" name="Google Shape;335;p40"/>
          <p:cNvSpPr txBox="1">
            <a:spLocks noGrp="1"/>
          </p:cNvSpPr>
          <p:nvPr>
            <p:ph type="body" idx="4294967295"/>
          </p:nvPr>
        </p:nvSpPr>
        <p:spPr>
          <a:xfrm>
            <a:off x="1182675" y="2017700"/>
            <a:ext cx="7529700" cy="4383000"/>
          </a:xfrm>
          <a:prstGeom prst="rect">
            <a:avLst/>
          </a:prstGeom>
          <a:noFill/>
          <a:ln>
            <a:noFill/>
          </a:ln>
        </p:spPr>
        <p:txBody>
          <a:bodyPr spcFirstLastPara="1" wrap="square" lIns="91425" tIns="45700" rIns="91425" bIns="45700" anchor="t" anchorCtr="0">
            <a:noAutofit/>
          </a:bodyPr>
          <a:lstStyle/>
          <a:p>
            <a:pPr marL="342900" lvl="0" indent="-373380" algn="l" rtl="0">
              <a:spcBef>
                <a:spcPts val="0"/>
              </a:spcBef>
              <a:spcAft>
                <a:spcPts val="0"/>
              </a:spcAft>
              <a:buSzPts val="2400"/>
              <a:buChar char="■"/>
            </a:pPr>
            <a:r>
              <a:rPr lang="en-US" sz="2400" b="1"/>
              <a:t>Remote Alarm Notification:</a:t>
            </a:r>
            <a:r>
              <a:rPr lang="en-US" sz="2400"/>
              <a:t> Integrate wireless communication to send fall alerts to family members in real time, enabling remote assistance and timely intervention.</a:t>
            </a:r>
            <a:endParaRPr sz="2400"/>
          </a:p>
          <a:p>
            <a:pPr marL="342900" lvl="0" indent="-373380" algn="l" rtl="0">
              <a:spcBef>
                <a:spcPts val="0"/>
              </a:spcBef>
              <a:spcAft>
                <a:spcPts val="0"/>
              </a:spcAft>
              <a:buSzPts val="2400"/>
              <a:buChar char="■"/>
            </a:pPr>
            <a:r>
              <a:rPr lang="en-US" sz="2400" b="1"/>
              <a:t>Extended Behavior Recognition: </a:t>
            </a:r>
            <a:r>
              <a:rPr lang="en-US" sz="2400"/>
              <a:t>Expand the system to detect other risky behaviors such as prolonged inactivity, unusual sitting/lying postures, or wandering, further enhancing home safety monitoring.</a:t>
            </a:r>
            <a:endParaRPr sz="2400"/>
          </a:p>
          <a:p>
            <a:pPr marL="342900" lvl="0" indent="-373380" algn="l" rtl="0">
              <a:spcBef>
                <a:spcPts val="0"/>
              </a:spcBef>
              <a:spcAft>
                <a:spcPts val="0"/>
              </a:spcAft>
              <a:buSzPts val="2400"/>
              <a:buChar char="■"/>
            </a:pPr>
            <a:r>
              <a:rPr lang="en-US" sz="2400" b="1"/>
              <a:t>Improved User Interface &amp; Interaction: </a:t>
            </a:r>
            <a:r>
              <a:rPr lang="en-US" sz="2400"/>
              <a:t>Develop a user-friendly mobile app for easier control and feedback, especially tailored for elderly users and family members.</a:t>
            </a:r>
            <a:endParaRPr sz="2400"/>
          </a:p>
          <a:p>
            <a:pPr marL="0" lvl="0" indent="0" algn="l" rtl="0">
              <a:spcBef>
                <a:spcPts val="0"/>
              </a:spcBef>
              <a:spcAft>
                <a:spcPts val="0"/>
              </a:spcAft>
              <a:buNone/>
            </a:pPr>
            <a:endParaRPr sz="2400"/>
          </a:p>
          <a:p>
            <a:pPr marL="342900" marR="0" lvl="0" indent="-251459" algn="l" rtl="0">
              <a:lnSpc>
                <a:spcPct val="100000"/>
              </a:lnSpc>
              <a:spcBef>
                <a:spcPts val="480"/>
              </a:spcBef>
              <a:spcAft>
                <a:spcPts val="0"/>
              </a:spcAft>
              <a:buClr>
                <a:schemeClr val="folHlink"/>
              </a:buClr>
              <a:buSzPts val="1440"/>
              <a:buFont typeface="Noto Sans Symbols"/>
              <a:buNone/>
            </a:pPr>
            <a:endParaRPr sz="2400" b="0" i="0" u="none" strike="noStrike" cap="none">
              <a:solidFill>
                <a:schemeClr val="dk1"/>
              </a:solidFill>
              <a:latin typeface="Tahoma"/>
              <a:ea typeface="Tahoma"/>
              <a:cs typeface="Tahoma"/>
              <a:sym typeface="Tahom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1"/>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Demo Video</a:t>
            </a:r>
            <a:endParaRPr/>
          </a:p>
        </p:txBody>
      </p:sp>
      <p:pic>
        <p:nvPicPr>
          <p:cNvPr id="3" name="1a2e64368d5bc96c188edd8c6da07c34">
            <a:hlinkClick r:id="" action="ppaction://media"/>
            <a:extLst>
              <a:ext uri="{FF2B5EF4-FFF2-40B4-BE49-F238E27FC236}">
                <a16:creationId xmlns:a16="http://schemas.microsoft.com/office/drawing/2014/main" id="{266F0135-A66A-E09F-AD8D-F38D57D961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6002" y="2383937"/>
            <a:ext cx="6749505" cy="3796596"/>
          </a:xfrm>
          <a:prstGeom prst="rect">
            <a:avLst/>
          </a:prstGeom>
        </p:spPr>
      </p:pic>
      <p:sp>
        <p:nvSpPr>
          <p:cNvPr id="2" name="文本框 1">
            <a:extLst>
              <a:ext uri="{FF2B5EF4-FFF2-40B4-BE49-F238E27FC236}">
                <a16:creationId xmlns:a16="http://schemas.microsoft.com/office/drawing/2014/main" id="{A9274A75-8A7F-3433-F738-1594D7139E78}"/>
              </a:ext>
            </a:extLst>
          </p:cNvPr>
          <p:cNvSpPr txBox="1"/>
          <p:nvPr/>
        </p:nvSpPr>
        <p:spPr>
          <a:xfrm>
            <a:off x="1289538" y="1981200"/>
            <a:ext cx="3124200" cy="307777"/>
          </a:xfrm>
          <a:prstGeom prst="rect">
            <a:avLst/>
          </a:prstGeom>
          <a:noFill/>
        </p:spPr>
        <p:txBody>
          <a:bodyPr wrap="square" rtlCol="0">
            <a:spAutoFit/>
          </a:bodyPr>
          <a:lstStyle/>
          <a:p>
            <a:r>
              <a:rPr lang="en-US" altLang="zh-CN" dirty="0"/>
              <a:t>Tracking demo</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0A397538-CA52-41E8-C100-A7F822B25A24}"/>
            </a:ext>
          </a:extLst>
        </p:cNvPr>
        <p:cNvGrpSpPr/>
        <p:nvPr/>
      </p:nvGrpSpPr>
      <p:grpSpPr>
        <a:xfrm>
          <a:off x="0" y="0"/>
          <a:ext cx="0" cy="0"/>
          <a:chOff x="0" y="0"/>
          <a:chExt cx="0" cy="0"/>
        </a:xfrm>
      </p:grpSpPr>
      <p:sp>
        <p:nvSpPr>
          <p:cNvPr id="342" name="Google Shape;342;p41">
            <a:extLst>
              <a:ext uri="{FF2B5EF4-FFF2-40B4-BE49-F238E27FC236}">
                <a16:creationId xmlns:a16="http://schemas.microsoft.com/office/drawing/2014/main" id="{BB46DE40-1F71-D33E-4E97-03C3791CE2C1}"/>
              </a:ext>
            </a:extLst>
          </p:cNvPr>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Demo Video</a:t>
            </a:r>
            <a:endParaRPr/>
          </a:p>
        </p:txBody>
      </p:sp>
      <p:pic>
        <p:nvPicPr>
          <p:cNvPr id="2" name="b906dd1fffdf6b074ff349829e7d6970">
            <a:hlinkClick r:id="" action="ppaction://media"/>
            <a:extLst>
              <a:ext uri="{FF2B5EF4-FFF2-40B4-BE49-F238E27FC236}">
                <a16:creationId xmlns:a16="http://schemas.microsoft.com/office/drawing/2014/main" id="{823F138C-BBC5-DD38-0CED-82F118C026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791" y="2432538"/>
            <a:ext cx="6552578" cy="3685827"/>
          </a:xfrm>
          <a:prstGeom prst="rect">
            <a:avLst/>
          </a:prstGeom>
        </p:spPr>
      </p:pic>
      <p:sp>
        <p:nvSpPr>
          <p:cNvPr id="3" name="文本框 2">
            <a:extLst>
              <a:ext uri="{FF2B5EF4-FFF2-40B4-BE49-F238E27FC236}">
                <a16:creationId xmlns:a16="http://schemas.microsoft.com/office/drawing/2014/main" id="{165D7BAB-C4B7-5AD7-BE2E-CEB531423ADD}"/>
              </a:ext>
            </a:extLst>
          </p:cNvPr>
          <p:cNvSpPr txBox="1"/>
          <p:nvPr/>
        </p:nvSpPr>
        <p:spPr>
          <a:xfrm>
            <a:off x="1289538" y="1981200"/>
            <a:ext cx="3124200" cy="307777"/>
          </a:xfrm>
          <a:prstGeom prst="rect">
            <a:avLst/>
          </a:prstGeom>
          <a:noFill/>
        </p:spPr>
        <p:txBody>
          <a:bodyPr wrap="square" rtlCol="0">
            <a:spAutoFit/>
          </a:bodyPr>
          <a:lstStyle/>
          <a:p>
            <a:r>
              <a:rPr lang="en-US" altLang="zh-CN" dirty="0"/>
              <a:t>Falling demo</a:t>
            </a:r>
            <a:endParaRPr lang="zh-CN" altLang="en-US" dirty="0"/>
          </a:p>
        </p:txBody>
      </p:sp>
    </p:spTree>
    <p:extLst>
      <p:ext uri="{BB962C8B-B14F-4D97-AF65-F5344CB8AC3E}">
        <p14:creationId xmlns:p14="http://schemas.microsoft.com/office/powerpoint/2010/main" val="262814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42"/>
          <p:cNvSpPr txBox="1">
            <a:spLocks noGrp="1"/>
          </p:cNvSpPr>
          <p:nvPr>
            <p:ph type="title"/>
          </p:nvPr>
        </p:nvSpPr>
        <p:spPr>
          <a:xfrm>
            <a:off x="1129137" y="2940062"/>
            <a:ext cx="7793100" cy="1462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Tahoma"/>
              <a:buNone/>
            </a:pPr>
            <a:r>
              <a:rPr lang="en-US" sz="4400" b="0" i="0" u="none">
                <a:solidFill>
                  <a:schemeClr val="dk2"/>
                </a:solidFill>
                <a:latin typeface="Tahoma"/>
                <a:ea typeface="Tahoma"/>
                <a:cs typeface="Tahoma"/>
                <a:sym typeface="Tahoma"/>
              </a:rPr>
              <a:t>Thank You for Listening!</a:t>
            </a:r>
            <a:endParaRPr/>
          </a:p>
        </p:txBody>
      </p:sp>
      <p:sp>
        <p:nvSpPr>
          <p:cNvPr id="350" name="Google Shape;350;p42"/>
          <p:cNvSpPr txBox="1">
            <a:spLocks noGrp="1"/>
          </p:cNvSpPr>
          <p:nvPr>
            <p:ph type="title"/>
          </p:nvPr>
        </p:nvSpPr>
        <p:spPr>
          <a:xfrm>
            <a:off x="1129137" y="246762"/>
            <a:ext cx="7793100" cy="1462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4400"/>
              <a:buFont typeface="Tahoma"/>
              <a:buNone/>
            </a:pPr>
            <a:r>
              <a:rPr lang="en-US"/>
              <a:t>Q &amp; 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1"/>
          <p:cNvSpPr txBox="1">
            <a:spLocks noGrp="1"/>
          </p:cNvSpPr>
          <p:nvPr>
            <p:ph type="title" idx="4294967295"/>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Objective</a:t>
            </a:r>
            <a:endParaRPr/>
          </a:p>
        </p:txBody>
      </p:sp>
      <p:sp>
        <p:nvSpPr>
          <p:cNvPr id="85" name="Google Shape;85;p11"/>
          <p:cNvSpPr txBox="1">
            <a:spLocks noGrp="1"/>
          </p:cNvSpPr>
          <p:nvPr>
            <p:ph type="body" idx="4294967295"/>
          </p:nvPr>
        </p:nvSpPr>
        <p:spPr>
          <a:xfrm>
            <a:off x="1182687" y="2017712"/>
            <a:ext cx="7427912"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folHlink"/>
              </a:buClr>
              <a:buSzPts val="1680"/>
              <a:buFont typeface="Noto Sans Symbols"/>
              <a:buChar char="■"/>
            </a:pPr>
            <a:r>
              <a:rPr lang="en-US" sz="2800"/>
              <a:t>Human detection</a:t>
            </a:r>
            <a:endParaRPr/>
          </a:p>
          <a:p>
            <a:pPr marL="342900" marR="0" lvl="0" indent="-342900" algn="l" rtl="0">
              <a:lnSpc>
                <a:spcPct val="100000"/>
              </a:lnSpc>
              <a:spcBef>
                <a:spcPts val="560"/>
              </a:spcBef>
              <a:spcAft>
                <a:spcPts val="0"/>
              </a:spcAft>
              <a:buClr>
                <a:schemeClr val="folHlink"/>
              </a:buClr>
              <a:buSzPts val="1680"/>
              <a:buFont typeface="Noto Sans Symbols"/>
              <a:buChar char="■"/>
            </a:pPr>
            <a:r>
              <a:rPr lang="en-US" sz="2800"/>
              <a:t>Autonomous trace</a:t>
            </a:r>
            <a:endParaRPr/>
          </a:p>
          <a:p>
            <a:pPr marL="342900" marR="0" lvl="0" indent="-342900" algn="l" rtl="0">
              <a:lnSpc>
                <a:spcPct val="100000"/>
              </a:lnSpc>
              <a:spcBef>
                <a:spcPts val="560"/>
              </a:spcBef>
              <a:spcAft>
                <a:spcPts val="0"/>
              </a:spcAft>
              <a:buClr>
                <a:schemeClr val="folHlink"/>
              </a:buClr>
              <a:buSzPts val="1680"/>
              <a:buFont typeface="Noto Sans Symbols"/>
              <a:buChar char="■"/>
            </a:pPr>
            <a:r>
              <a:rPr lang="en-US" sz="2800"/>
              <a:t>Fall detection</a:t>
            </a:r>
            <a:endParaRPr/>
          </a:p>
          <a:p>
            <a:pPr marL="342900" marR="0" lvl="0" indent="-342900" algn="l" rtl="0">
              <a:lnSpc>
                <a:spcPct val="100000"/>
              </a:lnSpc>
              <a:spcBef>
                <a:spcPts val="560"/>
              </a:spcBef>
              <a:spcAft>
                <a:spcPts val="0"/>
              </a:spcAft>
              <a:buClr>
                <a:schemeClr val="folHlink"/>
              </a:buClr>
              <a:buSzPts val="1680"/>
              <a:buFont typeface="Noto Sans Symbols"/>
              <a:buChar char="■"/>
            </a:pPr>
            <a:r>
              <a:rPr lang="en-US" sz="2800"/>
              <a:t>Automatic alert</a:t>
            </a:r>
            <a:endParaRPr/>
          </a:p>
          <a:p>
            <a:pPr marL="342900" marR="0" lvl="0" indent="-236220" algn="l" rtl="0">
              <a:lnSpc>
                <a:spcPct val="100000"/>
              </a:lnSpc>
              <a:spcBef>
                <a:spcPts val="560"/>
              </a:spcBef>
              <a:spcAft>
                <a:spcPts val="0"/>
              </a:spcAft>
              <a:buClr>
                <a:schemeClr val="folHlink"/>
              </a:buClr>
              <a:buSzPts val="1680"/>
              <a:buFont typeface="Noto Sans Symbols"/>
              <a:buNone/>
            </a:pPr>
            <a:endParaRPr sz="2800" b="0" i="0" u="none" strike="noStrike" cap="none">
              <a:solidFill>
                <a:schemeClr val="dk1"/>
              </a:solidFill>
              <a:latin typeface="Tahoma"/>
              <a:ea typeface="Tahoma"/>
              <a:cs typeface="Tahoma"/>
              <a:sym typeface="Tahoma"/>
            </a:endParaRPr>
          </a:p>
          <a:p>
            <a:pPr marL="342900" marR="0" lvl="0" indent="-236220" algn="l" rtl="0">
              <a:lnSpc>
                <a:spcPct val="100000"/>
              </a:lnSpc>
              <a:spcBef>
                <a:spcPts val="560"/>
              </a:spcBef>
              <a:spcAft>
                <a:spcPts val="0"/>
              </a:spcAft>
              <a:buClr>
                <a:schemeClr val="folHlink"/>
              </a:buClr>
              <a:buSzPts val="1680"/>
              <a:buFont typeface="Noto Sans Symbols"/>
              <a:buNone/>
            </a:pPr>
            <a:endParaRPr sz="2800" b="0" i="0" u="none" strike="noStrike" cap="none">
              <a:solidFill>
                <a:schemeClr val="dk1"/>
              </a:solidFill>
              <a:latin typeface="Tahoma"/>
              <a:ea typeface="Tahoma"/>
              <a:cs typeface="Tahoma"/>
              <a:sym typeface="Tahoma"/>
            </a:endParaRPr>
          </a:p>
          <a:p>
            <a:pPr marL="342900" marR="0" lvl="0" indent="-236220" algn="l" rtl="0">
              <a:lnSpc>
                <a:spcPct val="100000"/>
              </a:lnSpc>
              <a:spcBef>
                <a:spcPts val="560"/>
              </a:spcBef>
              <a:spcAft>
                <a:spcPts val="0"/>
              </a:spcAft>
              <a:buClr>
                <a:schemeClr val="folHlink"/>
              </a:buClr>
              <a:buSzPts val="1680"/>
              <a:buFont typeface="Noto Sans Symbols"/>
              <a:buNone/>
            </a:pPr>
            <a:endParaRPr sz="2800" b="0" i="0" u="none">
              <a:solidFill>
                <a:schemeClr val="dk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2"/>
          <p:cNvSpPr txBox="1">
            <a:spLocks noGrp="1"/>
          </p:cNvSpPr>
          <p:nvPr>
            <p:ph type="title" idx="4294967295"/>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System Overview</a:t>
            </a:r>
            <a:endParaRPr/>
          </a:p>
        </p:txBody>
      </p:sp>
      <p:pic>
        <p:nvPicPr>
          <p:cNvPr id="91" name="Google Shape;91;p12"/>
          <p:cNvPicPr preferRelativeResize="0"/>
          <p:nvPr/>
        </p:nvPicPr>
        <p:blipFill>
          <a:blip r:embed="rId3">
            <a:alphaModFix/>
          </a:blip>
          <a:stretch>
            <a:fillRect/>
          </a:stretch>
        </p:blipFill>
        <p:spPr>
          <a:xfrm>
            <a:off x="1300275" y="1838699"/>
            <a:ext cx="6543454" cy="48768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13"/>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System Overview</a:t>
            </a:r>
            <a:endParaRPr/>
          </a:p>
        </p:txBody>
      </p:sp>
      <p:pic>
        <p:nvPicPr>
          <p:cNvPr id="97" name="Google Shape;97;p13"/>
          <p:cNvPicPr preferRelativeResize="0"/>
          <p:nvPr/>
        </p:nvPicPr>
        <p:blipFill>
          <a:blip r:embed="rId3">
            <a:alphaModFix/>
          </a:blip>
          <a:stretch>
            <a:fillRect/>
          </a:stretch>
        </p:blipFill>
        <p:spPr>
          <a:xfrm>
            <a:off x="2204949" y="2066000"/>
            <a:ext cx="5110175" cy="4355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4"/>
          <p:cNvSpPr txBox="1">
            <a:spLocks noGrp="1"/>
          </p:cNvSpPr>
          <p:nvPr>
            <p:ph type="title" idx="4294967295"/>
          </p:nvPr>
        </p:nvSpPr>
        <p:spPr>
          <a:xfrm>
            <a:off x="1150937" y="214312"/>
            <a:ext cx="7793037" cy="14620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 of Robot Base</a:t>
            </a:r>
            <a:endParaRPr/>
          </a:p>
        </p:txBody>
      </p:sp>
      <p:sp>
        <p:nvSpPr>
          <p:cNvPr id="103" name="Google Shape;103;p14"/>
          <p:cNvSpPr txBox="1">
            <a:spLocks noGrp="1"/>
          </p:cNvSpPr>
          <p:nvPr>
            <p:ph type="body" idx="4294967295"/>
          </p:nvPr>
        </p:nvSpPr>
        <p:spPr>
          <a:xfrm>
            <a:off x="1058725" y="5511875"/>
            <a:ext cx="1221300" cy="62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Chassis</a:t>
            </a:r>
            <a:endParaRPr/>
          </a:p>
        </p:txBody>
      </p:sp>
      <p:sp>
        <p:nvSpPr>
          <p:cNvPr id="104" name="Google Shape;104;p14"/>
          <p:cNvSpPr txBox="1">
            <a:spLocks noGrp="1"/>
          </p:cNvSpPr>
          <p:nvPr>
            <p:ph type="body" idx="4294967295"/>
          </p:nvPr>
        </p:nvSpPr>
        <p:spPr>
          <a:xfrm>
            <a:off x="2928175" y="5511875"/>
            <a:ext cx="3019200" cy="62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DC Gear Motor (×4)</a:t>
            </a:r>
            <a:endParaRPr sz="2400"/>
          </a:p>
        </p:txBody>
      </p:sp>
      <p:sp>
        <p:nvSpPr>
          <p:cNvPr id="105" name="Google Shape;105;p14"/>
          <p:cNvSpPr txBox="1">
            <a:spLocks noGrp="1"/>
          </p:cNvSpPr>
          <p:nvPr>
            <p:ph type="body" idx="4294967295"/>
          </p:nvPr>
        </p:nvSpPr>
        <p:spPr>
          <a:xfrm>
            <a:off x="5907375" y="5511875"/>
            <a:ext cx="2873400" cy="53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Rubber Wheel (×4)</a:t>
            </a:r>
            <a:endParaRPr sz="2400"/>
          </a:p>
        </p:txBody>
      </p:sp>
      <p:pic>
        <p:nvPicPr>
          <p:cNvPr id="106" name="Google Shape;106;p14"/>
          <p:cNvPicPr preferRelativeResize="0"/>
          <p:nvPr/>
        </p:nvPicPr>
        <p:blipFill>
          <a:blip r:embed="rId3">
            <a:alphaModFix/>
          </a:blip>
          <a:stretch>
            <a:fillRect/>
          </a:stretch>
        </p:blipFill>
        <p:spPr>
          <a:xfrm rot="5400000">
            <a:off x="51438" y="2780763"/>
            <a:ext cx="3235875" cy="1866450"/>
          </a:xfrm>
          <a:prstGeom prst="rect">
            <a:avLst/>
          </a:prstGeom>
          <a:noFill/>
          <a:ln>
            <a:noFill/>
          </a:ln>
        </p:spPr>
      </p:pic>
      <p:pic>
        <p:nvPicPr>
          <p:cNvPr id="107" name="Google Shape;107;p14"/>
          <p:cNvPicPr preferRelativeResize="0"/>
          <p:nvPr/>
        </p:nvPicPr>
        <p:blipFill>
          <a:blip r:embed="rId4">
            <a:alphaModFix/>
          </a:blip>
          <a:stretch>
            <a:fillRect/>
          </a:stretch>
        </p:blipFill>
        <p:spPr>
          <a:xfrm>
            <a:off x="6230374" y="2975475"/>
            <a:ext cx="877649" cy="900801"/>
          </a:xfrm>
          <a:prstGeom prst="rect">
            <a:avLst/>
          </a:prstGeom>
          <a:noFill/>
          <a:ln>
            <a:noFill/>
          </a:ln>
        </p:spPr>
      </p:pic>
      <p:pic>
        <p:nvPicPr>
          <p:cNvPr id="108" name="Google Shape;108;p14"/>
          <p:cNvPicPr preferRelativeResize="0"/>
          <p:nvPr/>
        </p:nvPicPr>
        <p:blipFill>
          <a:blip r:embed="rId4">
            <a:alphaModFix/>
          </a:blip>
          <a:stretch>
            <a:fillRect/>
          </a:stretch>
        </p:blipFill>
        <p:spPr>
          <a:xfrm>
            <a:off x="7323276" y="2975475"/>
            <a:ext cx="877649" cy="900801"/>
          </a:xfrm>
          <a:prstGeom prst="rect">
            <a:avLst/>
          </a:prstGeom>
          <a:noFill/>
          <a:ln>
            <a:noFill/>
          </a:ln>
        </p:spPr>
      </p:pic>
      <p:pic>
        <p:nvPicPr>
          <p:cNvPr id="109" name="Google Shape;109;p14"/>
          <p:cNvPicPr preferRelativeResize="0"/>
          <p:nvPr/>
        </p:nvPicPr>
        <p:blipFill>
          <a:blip r:embed="rId4">
            <a:alphaModFix/>
          </a:blip>
          <a:stretch>
            <a:fillRect/>
          </a:stretch>
        </p:blipFill>
        <p:spPr>
          <a:xfrm>
            <a:off x="7323276" y="4144374"/>
            <a:ext cx="877649" cy="900801"/>
          </a:xfrm>
          <a:prstGeom prst="rect">
            <a:avLst/>
          </a:prstGeom>
          <a:noFill/>
          <a:ln>
            <a:noFill/>
          </a:ln>
        </p:spPr>
      </p:pic>
      <p:pic>
        <p:nvPicPr>
          <p:cNvPr id="110" name="Google Shape;110;p14"/>
          <p:cNvPicPr preferRelativeResize="0"/>
          <p:nvPr/>
        </p:nvPicPr>
        <p:blipFill>
          <a:blip r:embed="rId4">
            <a:alphaModFix/>
          </a:blip>
          <a:stretch>
            <a:fillRect/>
          </a:stretch>
        </p:blipFill>
        <p:spPr>
          <a:xfrm>
            <a:off x="6230374" y="4144374"/>
            <a:ext cx="877649" cy="900801"/>
          </a:xfrm>
          <a:prstGeom prst="rect">
            <a:avLst/>
          </a:prstGeom>
          <a:noFill/>
          <a:ln>
            <a:noFill/>
          </a:ln>
        </p:spPr>
      </p:pic>
      <p:pic>
        <p:nvPicPr>
          <p:cNvPr id="111" name="Google Shape;111;p14"/>
          <p:cNvPicPr preferRelativeResize="0"/>
          <p:nvPr/>
        </p:nvPicPr>
        <p:blipFill>
          <a:blip r:embed="rId5">
            <a:alphaModFix/>
          </a:blip>
          <a:stretch>
            <a:fillRect/>
          </a:stretch>
        </p:blipFill>
        <p:spPr>
          <a:xfrm>
            <a:off x="3826999" y="2385950"/>
            <a:ext cx="1029024" cy="651571"/>
          </a:xfrm>
          <a:prstGeom prst="rect">
            <a:avLst/>
          </a:prstGeom>
          <a:noFill/>
          <a:ln>
            <a:noFill/>
          </a:ln>
        </p:spPr>
      </p:pic>
      <p:pic>
        <p:nvPicPr>
          <p:cNvPr id="112" name="Google Shape;112;p14"/>
          <p:cNvPicPr preferRelativeResize="0"/>
          <p:nvPr/>
        </p:nvPicPr>
        <p:blipFill>
          <a:blip r:embed="rId5">
            <a:alphaModFix/>
          </a:blip>
          <a:stretch>
            <a:fillRect/>
          </a:stretch>
        </p:blipFill>
        <p:spPr>
          <a:xfrm>
            <a:off x="3826999" y="3052108"/>
            <a:ext cx="1029024" cy="651571"/>
          </a:xfrm>
          <a:prstGeom prst="rect">
            <a:avLst/>
          </a:prstGeom>
          <a:noFill/>
          <a:ln>
            <a:noFill/>
          </a:ln>
        </p:spPr>
      </p:pic>
      <p:pic>
        <p:nvPicPr>
          <p:cNvPr id="113" name="Google Shape;113;p14"/>
          <p:cNvPicPr preferRelativeResize="0"/>
          <p:nvPr/>
        </p:nvPicPr>
        <p:blipFill>
          <a:blip r:embed="rId5">
            <a:alphaModFix/>
          </a:blip>
          <a:stretch>
            <a:fillRect/>
          </a:stretch>
        </p:blipFill>
        <p:spPr>
          <a:xfrm>
            <a:off x="3826999" y="3927389"/>
            <a:ext cx="1029024" cy="651571"/>
          </a:xfrm>
          <a:prstGeom prst="rect">
            <a:avLst/>
          </a:prstGeom>
          <a:noFill/>
          <a:ln>
            <a:noFill/>
          </a:ln>
        </p:spPr>
      </p:pic>
      <p:pic>
        <p:nvPicPr>
          <p:cNvPr id="114" name="Google Shape;114;p14"/>
          <p:cNvPicPr preferRelativeResize="0"/>
          <p:nvPr/>
        </p:nvPicPr>
        <p:blipFill>
          <a:blip r:embed="rId5">
            <a:alphaModFix/>
          </a:blip>
          <a:stretch>
            <a:fillRect/>
          </a:stretch>
        </p:blipFill>
        <p:spPr>
          <a:xfrm>
            <a:off x="3826999" y="4603554"/>
            <a:ext cx="1029024" cy="6515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15"/>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 of Robot Base</a:t>
            </a:r>
            <a:endParaRPr/>
          </a:p>
        </p:txBody>
      </p:sp>
      <p:sp>
        <p:nvSpPr>
          <p:cNvPr id="120" name="Google Shape;120;p15"/>
          <p:cNvSpPr txBox="1">
            <a:spLocks noGrp="1"/>
          </p:cNvSpPr>
          <p:nvPr>
            <p:ph type="body" idx="4294967295"/>
          </p:nvPr>
        </p:nvSpPr>
        <p:spPr>
          <a:xfrm>
            <a:off x="6307050" y="5261950"/>
            <a:ext cx="2486700" cy="62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Arduino UNO R3</a:t>
            </a:r>
            <a:endParaRPr/>
          </a:p>
        </p:txBody>
      </p:sp>
      <p:sp>
        <p:nvSpPr>
          <p:cNvPr id="121" name="Google Shape;121;p15"/>
          <p:cNvSpPr txBox="1">
            <a:spLocks noGrp="1"/>
          </p:cNvSpPr>
          <p:nvPr>
            <p:ph type="body" idx="4294967295"/>
          </p:nvPr>
        </p:nvSpPr>
        <p:spPr>
          <a:xfrm>
            <a:off x="3141448" y="5261950"/>
            <a:ext cx="2861100" cy="98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PWR (Power) Board</a:t>
            </a:r>
            <a:endParaRPr sz="2400"/>
          </a:p>
        </p:txBody>
      </p:sp>
      <p:sp>
        <p:nvSpPr>
          <p:cNvPr id="122" name="Google Shape;122;p15"/>
          <p:cNvSpPr txBox="1">
            <a:spLocks noGrp="1"/>
          </p:cNvSpPr>
          <p:nvPr>
            <p:ph type="body" idx="4294967295"/>
          </p:nvPr>
        </p:nvSpPr>
        <p:spPr>
          <a:xfrm>
            <a:off x="839350" y="5261950"/>
            <a:ext cx="2486700" cy="98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Battery Pack</a:t>
            </a:r>
            <a:endParaRPr sz="2400"/>
          </a:p>
        </p:txBody>
      </p:sp>
      <p:pic>
        <p:nvPicPr>
          <p:cNvPr id="123" name="Google Shape;123;p15"/>
          <p:cNvPicPr preferRelativeResize="0"/>
          <p:nvPr/>
        </p:nvPicPr>
        <p:blipFill>
          <a:blip r:embed="rId3">
            <a:alphaModFix/>
          </a:blip>
          <a:stretch>
            <a:fillRect/>
          </a:stretch>
        </p:blipFill>
        <p:spPr>
          <a:xfrm rot="5400000">
            <a:off x="6221312" y="3012426"/>
            <a:ext cx="2391101" cy="1648125"/>
          </a:xfrm>
          <a:prstGeom prst="rect">
            <a:avLst/>
          </a:prstGeom>
          <a:noFill/>
          <a:ln>
            <a:noFill/>
          </a:ln>
        </p:spPr>
      </p:pic>
      <p:pic>
        <p:nvPicPr>
          <p:cNvPr id="124" name="Google Shape;124;p15"/>
          <p:cNvPicPr preferRelativeResize="0"/>
          <p:nvPr/>
        </p:nvPicPr>
        <p:blipFill>
          <a:blip r:embed="rId4">
            <a:alphaModFix/>
          </a:blip>
          <a:stretch>
            <a:fillRect/>
          </a:stretch>
        </p:blipFill>
        <p:spPr>
          <a:xfrm>
            <a:off x="3759524" y="2640951"/>
            <a:ext cx="1624950" cy="2292675"/>
          </a:xfrm>
          <a:prstGeom prst="rect">
            <a:avLst/>
          </a:prstGeom>
          <a:noFill/>
          <a:ln>
            <a:noFill/>
          </a:ln>
        </p:spPr>
      </p:pic>
      <p:pic>
        <p:nvPicPr>
          <p:cNvPr id="125" name="Google Shape;125;p15"/>
          <p:cNvPicPr preferRelativeResize="0"/>
          <p:nvPr/>
        </p:nvPicPr>
        <p:blipFill>
          <a:blip r:embed="rId5">
            <a:alphaModFix/>
          </a:blip>
          <a:stretch>
            <a:fillRect/>
          </a:stretch>
        </p:blipFill>
        <p:spPr>
          <a:xfrm>
            <a:off x="939325" y="2512463"/>
            <a:ext cx="1711850" cy="2648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6"/>
          <p:cNvSpPr txBox="1">
            <a:spLocks noGrp="1"/>
          </p:cNvSpPr>
          <p:nvPr>
            <p:ph type="title" idx="4294967295"/>
          </p:nvPr>
        </p:nvSpPr>
        <p:spPr>
          <a:xfrm>
            <a:off x="1150937" y="214312"/>
            <a:ext cx="7793100" cy="146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2"/>
              </a:buClr>
              <a:buSzPts val="4400"/>
              <a:buFont typeface="Tahoma"/>
              <a:buNone/>
            </a:pPr>
            <a:r>
              <a:rPr lang="en-US"/>
              <a:t>Design</a:t>
            </a:r>
            <a:r>
              <a:rPr lang="en-US" sz="4400" b="0" i="0" u="none">
                <a:solidFill>
                  <a:schemeClr val="dk2"/>
                </a:solidFill>
                <a:latin typeface="Tahoma"/>
                <a:ea typeface="Tahoma"/>
                <a:cs typeface="Tahoma"/>
                <a:sym typeface="Tahoma"/>
              </a:rPr>
              <a:t> </a:t>
            </a:r>
            <a:r>
              <a:rPr lang="en-US"/>
              <a:t>of Human Tracking</a:t>
            </a:r>
            <a:endParaRPr/>
          </a:p>
        </p:txBody>
      </p:sp>
      <p:sp>
        <p:nvSpPr>
          <p:cNvPr id="131" name="Google Shape;131;p16"/>
          <p:cNvSpPr txBox="1">
            <a:spLocks noGrp="1"/>
          </p:cNvSpPr>
          <p:nvPr>
            <p:ph type="body" idx="4294967295"/>
          </p:nvPr>
        </p:nvSpPr>
        <p:spPr>
          <a:xfrm>
            <a:off x="1043450" y="5262650"/>
            <a:ext cx="3110100" cy="61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a:t>Ultrasonic Sensor</a:t>
            </a:r>
            <a:endParaRPr sz="2800"/>
          </a:p>
          <a:p>
            <a:pPr marL="0" lvl="0" indent="0" algn="l" rtl="0">
              <a:spcBef>
                <a:spcPts val="0"/>
              </a:spcBef>
              <a:spcAft>
                <a:spcPts val="0"/>
              </a:spcAft>
              <a:buClr>
                <a:schemeClr val="dk1"/>
              </a:buClr>
              <a:buSzPts val="1100"/>
              <a:buFont typeface="Arial"/>
              <a:buNone/>
            </a:pPr>
            <a:r>
              <a:rPr lang="en-US" sz="2800"/>
              <a:t>HC-SR04</a:t>
            </a:r>
            <a:endParaRPr sz="2800"/>
          </a:p>
          <a:p>
            <a:pPr marL="0" marR="0" lvl="0" indent="0" algn="l" rtl="0">
              <a:lnSpc>
                <a:spcPct val="100000"/>
              </a:lnSpc>
              <a:spcBef>
                <a:spcPts val="0"/>
              </a:spcBef>
              <a:spcAft>
                <a:spcPts val="0"/>
              </a:spcAft>
              <a:buNone/>
            </a:pPr>
            <a:endParaRPr sz="2800"/>
          </a:p>
        </p:txBody>
      </p:sp>
      <p:pic>
        <p:nvPicPr>
          <p:cNvPr id="132" name="Google Shape;132;p16"/>
          <p:cNvPicPr preferRelativeResize="0"/>
          <p:nvPr/>
        </p:nvPicPr>
        <p:blipFill>
          <a:blip r:embed="rId3">
            <a:alphaModFix/>
          </a:blip>
          <a:stretch>
            <a:fillRect/>
          </a:stretch>
        </p:blipFill>
        <p:spPr>
          <a:xfrm>
            <a:off x="1043450" y="2782600"/>
            <a:ext cx="2398875" cy="2398875"/>
          </a:xfrm>
          <a:prstGeom prst="rect">
            <a:avLst/>
          </a:prstGeom>
          <a:noFill/>
          <a:ln>
            <a:noFill/>
          </a:ln>
        </p:spPr>
      </p:pic>
      <p:pic>
        <p:nvPicPr>
          <p:cNvPr id="133" name="Google Shape;133;p16"/>
          <p:cNvPicPr preferRelativeResize="0"/>
          <p:nvPr/>
        </p:nvPicPr>
        <p:blipFill>
          <a:blip r:embed="rId4">
            <a:alphaModFix/>
          </a:blip>
          <a:stretch>
            <a:fillRect/>
          </a:stretch>
        </p:blipFill>
        <p:spPr>
          <a:xfrm>
            <a:off x="4305950" y="1828912"/>
            <a:ext cx="3931070" cy="4876688"/>
          </a:xfrm>
          <a:prstGeom prst="rect">
            <a:avLst/>
          </a:prstGeom>
          <a:noFill/>
          <a:ln>
            <a:noFill/>
          </a:ln>
        </p:spPr>
      </p:pic>
    </p:spTree>
  </p:cSld>
  <p:clrMapOvr>
    <a:masterClrMapping/>
  </p:clrMapOvr>
</p:sld>
</file>

<file path=ppt/theme/theme1.xml><?xml version="1.0" encoding="utf-8"?>
<a:theme xmlns:a="http://schemas.openxmlformats.org/drawingml/2006/main" name="Blends">
  <a:themeElements>
    <a:clrScheme name="default">
      <a:dk1>
        <a:srgbClr val="000000"/>
      </a:dk1>
      <a:lt1>
        <a:srgbClr val="FFFFFF"/>
      </a:lt1>
      <a:dk2>
        <a:srgbClr val="333399"/>
      </a:dk2>
      <a:lt2>
        <a:srgbClr val="1C1C1C"/>
      </a:lt2>
      <a:accent1>
        <a:srgbClr val="00E4A8"/>
      </a:accent1>
      <a:accent2>
        <a:srgbClr val="FFCF01"/>
      </a:accent2>
      <a:accent3>
        <a:srgbClr val="FFFFFF"/>
      </a:accent3>
      <a:accent4>
        <a:srgbClr val="00E4A8"/>
      </a:accent4>
      <a:accent5>
        <a:srgbClr val="FFCF01"/>
      </a:accent5>
      <a:accent6>
        <a:srgbClr val="FFFFFF"/>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1711</Words>
  <Application>Microsoft Office PowerPoint</Application>
  <PresentationFormat>全屏显示(4:3)</PresentationFormat>
  <Paragraphs>228</Paragraphs>
  <Slides>36</Slides>
  <Notes>36</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36</vt:i4>
      </vt:variant>
    </vt:vector>
  </HeadingPairs>
  <TitlesOfParts>
    <vt:vector size="41" baseType="lpstr">
      <vt:lpstr>Tahoma</vt:lpstr>
      <vt:lpstr>Arial</vt:lpstr>
      <vt:lpstr>Noto Sans Symbols</vt:lpstr>
      <vt:lpstr>Roboto Mono</vt:lpstr>
      <vt:lpstr>Blends</vt:lpstr>
      <vt:lpstr> Intelligent Home Security System</vt:lpstr>
      <vt:lpstr>Introduction: Problem Overview</vt:lpstr>
      <vt:lpstr>Introduction: Solution</vt:lpstr>
      <vt:lpstr>Objective</vt:lpstr>
      <vt:lpstr>System Overview</vt:lpstr>
      <vt:lpstr>System Overview</vt:lpstr>
      <vt:lpstr>Design of Robot Base</vt:lpstr>
      <vt:lpstr>Design of Robot Base</vt:lpstr>
      <vt:lpstr>Design of Human Tracking</vt:lpstr>
      <vt:lpstr>Design of Human Tracking</vt:lpstr>
      <vt:lpstr>Design of Video Capture</vt:lpstr>
      <vt:lpstr>Design of Video Capture</vt:lpstr>
      <vt:lpstr>Design of Alert</vt:lpstr>
      <vt:lpstr>PowerPoint 演示文稿</vt:lpstr>
      <vt:lpstr>Fall Detection Algorithm - Choose</vt:lpstr>
      <vt:lpstr>Fall Detection Algorithm - Core Logic of YOLO-NAS</vt:lpstr>
      <vt:lpstr>Fall Detection Algorithm - Finetune on Our Dataset</vt:lpstr>
      <vt:lpstr>Requirement &amp; Verification</vt:lpstr>
      <vt:lpstr>Requirement &amp; Verification</vt:lpstr>
      <vt:lpstr>Requirement &amp; Verification</vt:lpstr>
      <vt:lpstr>Requirement &amp; Verification</vt:lpstr>
      <vt:lpstr>Requirement &amp; Verification</vt:lpstr>
      <vt:lpstr>Requirement &amp; Verification</vt:lpstr>
      <vt:lpstr>Requirement &amp; Verification</vt:lpstr>
      <vt:lpstr>Requirement &amp; Verification</vt:lpstr>
      <vt:lpstr>Requirement &amp; Verification</vt:lpstr>
      <vt:lpstr>Requirement &amp; Verification</vt:lpstr>
      <vt:lpstr>Challenges &amp; Solution</vt:lpstr>
      <vt:lpstr>Failure &amp; Solution</vt:lpstr>
      <vt:lpstr>Other tests -Brownout Recovery Test</vt:lpstr>
      <vt:lpstr>Other tests -Brownout Recovery Test</vt:lpstr>
      <vt:lpstr>Future Hardware Development</vt:lpstr>
      <vt:lpstr>Future Software Development</vt:lpstr>
      <vt:lpstr>Demo Video</vt:lpstr>
      <vt:lpstr>Demo Video</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jiaxuan zhang</cp:lastModifiedBy>
  <cp:revision>3</cp:revision>
  <dcterms:modified xsi:type="dcterms:W3CDTF">2025-05-25T07:05:31Z</dcterms:modified>
</cp:coreProperties>
</file>