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3" r:id="rId4"/>
    <p:sldMasterId id="2147483705" r:id="rId5"/>
    <p:sldMasterId id="2147483718" r:id="rId6"/>
  </p:sldMasterIdLst>
  <p:notesMasterIdLst>
    <p:notesMasterId r:id="rId29"/>
  </p:notesMasterIdLst>
  <p:handoutMasterIdLst>
    <p:handoutMasterId r:id="rId30"/>
  </p:handoutMasterIdLst>
  <p:sldIdLst>
    <p:sldId id="1390" r:id="rId7"/>
    <p:sldId id="1393" r:id="rId8"/>
    <p:sldId id="1396" r:id="rId9"/>
    <p:sldId id="1484" r:id="rId10"/>
    <p:sldId id="1402" r:id="rId11"/>
    <p:sldId id="1503" r:id="rId12"/>
    <p:sldId id="1493" r:id="rId13"/>
    <p:sldId id="1506" r:id="rId14"/>
    <p:sldId id="1401" r:id="rId15"/>
    <p:sldId id="1510" r:id="rId16"/>
    <p:sldId id="1511" r:id="rId17"/>
    <p:sldId id="1507" r:id="rId18"/>
    <p:sldId id="1508" r:id="rId19"/>
    <p:sldId id="1509" r:id="rId20"/>
    <p:sldId id="1494" r:id="rId21"/>
    <p:sldId id="1403" r:id="rId22"/>
    <p:sldId id="1497" r:id="rId23"/>
    <p:sldId id="1404" r:id="rId24"/>
    <p:sldId id="1496" r:id="rId25"/>
    <p:sldId id="1504" r:id="rId26"/>
    <p:sldId id="1505" r:id="rId27"/>
    <p:sldId id="1405" r:id="rId28"/>
  </p:sldIdLst>
  <p:sldSz cx="9144000" cy="5143500" type="screen16x9"/>
  <p:notesSz cx="6858000" cy="9144000"/>
  <p:custDataLst>
    <p:tags r:id="rId31"/>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000"/>
    <a:srgbClr val="004080"/>
    <a:srgbClr val="0000FF"/>
    <a:srgbClr val="ED7D31"/>
    <a:srgbClr val="0065CC"/>
    <a:srgbClr val="E84D29"/>
    <a:srgbClr val="0D5094"/>
    <a:srgbClr val="003399"/>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76" autoAdjust="0"/>
    <p:restoredTop sz="88707" autoAdjust="0"/>
  </p:normalViewPr>
  <p:slideViewPr>
    <p:cSldViewPr showGuides="1">
      <p:cViewPr varScale="1">
        <p:scale>
          <a:sx n="149" d="100"/>
          <a:sy n="149" d="100"/>
        </p:scale>
        <p:origin x="1568" y="176"/>
      </p:cViewPr>
      <p:guideLst>
        <p:guide orient="horz" pos="1644"/>
        <p:guide pos="2880"/>
      </p:guideLst>
    </p:cSldViewPr>
  </p:slideViewPr>
  <p:outlineViewPr>
    <p:cViewPr>
      <p:scale>
        <a:sx n="33" d="100"/>
        <a:sy n="33" d="100"/>
      </p:scale>
      <p:origin x="0" y="103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9" d="100"/>
          <a:sy n="89"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E5FF8CFE-58CA-45D3-81D7-45A44CE3F79C}" type="datetimeFigureOut">
              <a:rPr lang="zh-CN" altLang="en-US"/>
              <a:t>2026/5/23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6524C543-53BF-4DC7-8407-9F7F3ACDCB24}"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71955695-832D-4AD3-AA0C-F2374C243D4E}" type="datetimeFigureOut">
              <a:rPr lang="zh-CN" altLang="en-US"/>
              <a:t>2026/5/23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330FDADC-A72B-4419-8F2D-6057AD96C39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3</a:t>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dirty="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5</a:t>
            </a:fld>
            <a:endParaRPr lang="zh-CN"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9</a:t>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16</a:t>
            </a:fld>
            <a:endParaRPr lang="zh-CN"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18</a:t>
            </a:fld>
            <a:endParaRPr lang="zh-CN"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备注占位符 2"/>
          <p:cNvSpPr>
            <a:spLocks noGrp="1"/>
          </p:cNvSpPr>
          <p:nvPr>
            <p:ph type="body"/>
          </p:nvPr>
        </p:nvSpPr>
        <p:spPr/>
        <p:txBody>
          <a:bodyPr lIns="91870" tIns="45935" rIns="91870" bIns="45935" anchor="t"/>
          <a:lstStyle/>
          <a:p>
            <a:pPr lvl="0"/>
            <a:endParaRPr lang="zh-CN" altLang="en-US" sz="1000"/>
          </a:p>
        </p:txBody>
      </p:sp>
      <p:sp>
        <p:nvSpPr>
          <p:cNvPr id="11267" name="灯片编号占位符 3"/>
          <p:cNvSpPr>
            <a:spLocks noGrp="1"/>
          </p:cNvSpPr>
          <p:nvPr>
            <p:ph type="sldNum" sz="quarter"/>
          </p:nvPr>
        </p:nvSpPr>
        <p:spPr>
          <a:xfrm>
            <a:off x="5633590" y="6513910"/>
            <a:ext cx="4309798" cy="342900"/>
          </a:xfrm>
          <a:prstGeom prst="rect">
            <a:avLst/>
          </a:prstGeom>
          <a:noFill/>
          <a:ln w="9525">
            <a:noFill/>
          </a:ln>
        </p:spPr>
        <p:txBody>
          <a:bodyPr lIns="91870" tIns="45935" rIns="91870" bIns="45935" anchor="b"/>
          <a:lstStyle/>
          <a:p>
            <a:fld id="{9A0DB2DC-4C9A-4742-B13C-FB6460FD3503}" type="slidenum">
              <a:rPr lang="zh-CN" altLang="en-US">
                <a:solidFill>
                  <a:srgbClr val="000000"/>
                </a:solidFill>
              </a:rPr>
              <a:t>20</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4" name="图片 3" descr="templete-08.png"/>
          <p:cNvPicPr>
            <a:picLocks noChangeAspect="1"/>
          </p:cNvPicPr>
          <p:nvPr userDrawn="1"/>
        </p:nvPicPr>
        <p:blipFill>
          <a:blip r:embed="rId2"/>
          <a:stretch>
            <a:fillRect/>
          </a:stretch>
        </p:blipFill>
        <p:spPr>
          <a:xfrm>
            <a:off x="0" y="0"/>
            <a:ext cx="9141291" cy="5143500"/>
          </a:xfrm>
          <a:prstGeom prst="rect">
            <a:avLst/>
          </a:prstGeom>
        </p:spPr>
      </p:pic>
      <p:pic>
        <p:nvPicPr>
          <p:cNvPr id="5" name="图片 4"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t>2026/5/23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4820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8" name="页脚占位符 7"/>
          <p:cNvSpPr>
            <a:spLocks noGrp="1"/>
          </p:cNvSpPr>
          <p:nvPr>
            <p:ph type="ftr" sz="quarter" idx="11"/>
          </p:nvPr>
        </p:nvSpPr>
        <p:spPr/>
        <p:txBody>
          <a:bodyPr/>
          <a:lstStyle/>
          <a:p>
            <a:pPr fontAlgn="base">
              <a:defRPr/>
            </a:pPr>
            <a:endParaRPr lang="zh-CN" altLang="en-US" strike="noStrike" noProof="1"/>
          </a:p>
        </p:txBody>
      </p:sp>
      <p:sp>
        <p:nvSpPr>
          <p:cNvPr id="9" name="灯片编号占位符 8"/>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t>2026/5/23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grpSp>
        <p:nvGrpSpPr>
          <p:cNvPr id="16" name="组合 15"/>
          <p:cNvGrpSpPr/>
          <p:nvPr userDrawn="1"/>
        </p:nvGrpSpPr>
        <p:grpSpPr>
          <a:xfrm>
            <a:off x="7448937" y="-9764"/>
            <a:ext cx="867880" cy="377758"/>
            <a:chOff x="11435" y="-10"/>
            <a:chExt cx="1707" cy="743"/>
          </a:xfrm>
        </p:grpSpPr>
        <p:pic>
          <p:nvPicPr>
            <p:cNvPr id="5" name="图片 4"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15" name="图片 14" descr="white_zui_logo-02"/>
            <p:cNvPicPr>
              <a:picLocks noChangeAspect="1"/>
            </p:cNvPicPr>
            <p:nvPr/>
          </p:nvPicPr>
          <p:blipFill>
            <a:blip r:embed="rId5" cstate="screen"/>
            <a:srcRect/>
            <a:stretch>
              <a:fillRect/>
            </a:stretch>
          </p:blipFill>
          <p:spPr>
            <a:xfrm>
              <a:off x="12333" y="-10"/>
              <a:ext cx="809" cy="736"/>
            </a:xfrm>
            <a:prstGeom prst="rect">
              <a:avLst/>
            </a:prstGeom>
          </p:spPr>
        </p:pic>
      </p:grpSp>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grpSp>
        <p:nvGrpSpPr>
          <p:cNvPr id="19" name="组合 18"/>
          <p:cNvGrpSpPr/>
          <p:nvPr userDrawn="1"/>
        </p:nvGrpSpPr>
        <p:grpSpPr>
          <a:xfrm>
            <a:off x="7448937" y="-9764"/>
            <a:ext cx="867880" cy="377758"/>
            <a:chOff x="11435" y="-10"/>
            <a:chExt cx="1707" cy="743"/>
          </a:xfrm>
        </p:grpSpPr>
        <p:pic>
          <p:nvPicPr>
            <p:cNvPr id="20" name="图片 19"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21" name="图片 20" descr="white_zui_logo-02"/>
            <p:cNvPicPr>
              <a:picLocks noChangeAspect="1"/>
            </p:cNvPicPr>
            <p:nvPr/>
          </p:nvPicPr>
          <p:blipFill>
            <a:blip r:embed="rId5" cstate="screen"/>
            <a:srcRect/>
            <a:stretch>
              <a:fillRect/>
            </a:stretch>
          </p:blipFill>
          <p:spPr>
            <a:xfrm>
              <a:off x="12333" y="-10"/>
              <a:ext cx="809" cy="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t>2026/5/23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2" name="图片 1" descr="templete-01.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2" name="图片 1" descr="templete-02.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2" name="图片 1" descr="templete-03.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3" name="图片 2" descr="templete-04.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2" name="图片 1" descr="templete-05.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2" name="图片 1" descr="templete-06.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2" name="图片 1" descr="templete-07.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2" name="图片 1" descr="templete-08.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2" name="图片 1" descr="templete-09.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2" name="图片 1" descr="templete-10.jpg"/>
          <p:cNvPicPr>
            <a:picLocks noChangeAspect="1"/>
          </p:cNvPicPr>
          <p:nvPr userDrawn="1"/>
        </p:nvPicPr>
        <p:blipFill>
          <a:blip r:embed="rId2"/>
          <a:stretch>
            <a:fillRect/>
          </a:stretch>
        </p:blipFill>
        <p:spPr>
          <a:xfrm>
            <a:off x="2709"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5"/>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t>2026/5/23</a:t>
            </a:fld>
            <a:endParaRPr lang="zh-CN" altLang="en-US"/>
          </a:p>
        </p:txBody>
      </p:sp>
      <p:sp>
        <p:nvSpPr>
          <p:cNvPr id="5" name="页脚占位符 4"/>
          <p:cNvSpPr>
            <a:spLocks noGrp="1"/>
          </p:cNvSpPr>
          <p:nvPr>
            <p:ph type="ftr" sz="quarter" idx="3"/>
          </p:nvPr>
        </p:nvSpPr>
        <p:spPr>
          <a:xfrm>
            <a:off x="3028950" y="4767275"/>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457950" y="4767275"/>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wrap="square"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wrap="square" lIns="91440" tIns="45720" rIns="91440" bIns="45720" anchor="t"/>
          <a:lstStyle/>
          <a:p>
            <a:pPr lvl="0" indent="-22860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Lst>
  <mc:AlternateContent xmlns:mc="http://schemas.openxmlformats.org/markup-compatibility/2006" xmlns:p14="http://schemas.microsoft.com/office/powerpoint/2010/main">
    <mc:Choice Requires="p14">
      <p:transition p14:dur="0" advTm="34442"/>
    </mc:Choice>
    <mc:Fallback xmlns="">
      <p:transition advTm="34442"/>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7.xml"/><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hyperlink" Target="Functionality%20Video.mp4" TargetMode="Externa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7.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9.xml"/><Relationship Id="rId7" Type="http://schemas.openxmlformats.org/officeDocument/2006/relationships/image" Target="../media/image3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slideLayout" Target="../slideLayouts/slideLayout37.xml"/><Relationship Id="rId4" Type="http://schemas.openxmlformats.org/officeDocument/2006/relationships/tags" Target="../tags/tag20.xml"/></Relationships>
</file>

<file path=ppt/slides/_rels/slide8.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4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9.png"/><Relationship Id="rId5" Type="http://schemas.openxmlformats.org/officeDocument/2006/relationships/slideLayout" Target="../slideLayouts/slideLayout37.xml"/><Relationship Id="rId4"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1393825" y="913617"/>
            <a:ext cx="792066" cy="435126"/>
          </a:xfrm>
          <a:prstGeom prst="rect">
            <a:avLst/>
          </a:prstGeom>
        </p:spPr>
      </p:pic>
      <p:sp>
        <p:nvSpPr>
          <p:cNvPr id="8" name="文本框 7"/>
          <p:cNvSpPr txBox="1"/>
          <p:nvPr/>
        </p:nvSpPr>
        <p:spPr>
          <a:xfrm>
            <a:off x="3851920" y="908198"/>
            <a:ext cx="3985250" cy="430887"/>
          </a:xfrm>
          <a:prstGeom prst="rect">
            <a:avLst/>
          </a:prstGeom>
          <a:noFill/>
        </p:spPr>
        <p:txBody>
          <a:bodyPr wrap="square" rtlCol="0">
            <a:spAutoFit/>
          </a:bodyPr>
          <a:lstStyle/>
          <a:p>
            <a:pPr lvl="0" algn="r">
              <a:defRPr/>
            </a:pPr>
            <a:r>
              <a:rPr lang="zh-CN" altLang="en-US" sz="1200" b="1" spc="70" dirty="0">
                <a:solidFill>
                  <a:schemeClr val="tx1">
                    <a:lumMod val="75000"/>
                    <a:lumOff val="25000"/>
                  </a:schemeClr>
                </a:solidFill>
                <a:latin typeface="Calibri" panose="020F0502020204030204"/>
                <a:ea typeface="黑体" panose="02010609060101010101" charset="-122"/>
              </a:rPr>
              <a:t>浙江大学伊利诺伊大学厄巴纳香槟校区联合学院</a:t>
            </a:r>
          </a:p>
          <a:p>
            <a:pPr lvl="0" algn="r">
              <a:defRPr/>
            </a:pPr>
            <a:r>
              <a:rPr lang="en-US" altLang="zh-CN" sz="900" b="1" dirty="0">
                <a:solidFill>
                  <a:schemeClr val="tx1">
                    <a:lumMod val="75000"/>
                    <a:lumOff val="25000"/>
                  </a:schemeClr>
                </a:solidFill>
                <a:latin typeface="Calibri" panose="020F0502020204030204"/>
                <a:ea typeface="黑体" panose="02010609060101010101" charset="-122"/>
              </a:rPr>
              <a:t>Zhejiang University/University of Illinois at Urbana Champaign Institute</a:t>
            </a:r>
          </a:p>
        </p:txBody>
      </p:sp>
      <p:sp>
        <p:nvSpPr>
          <p:cNvPr id="10" name="文本框 9"/>
          <p:cNvSpPr txBox="1"/>
          <p:nvPr/>
        </p:nvSpPr>
        <p:spPr>
          <a:xfrm>
            <a:off x="897255" y="1442154"/>
            <a:ext cx="7365365" cy="416011"/>
          </a:xfrm>
          <a:prstGeom prst="rect">
            <a:avLst/>
          </a:prstGeom>
          <a:noFill/>
        </p:spPr>
        <p:txBody>
          <a:bodyPr wrap="square" rtlCol="0">
            <a:spAutoFit/>
          </a:bodyPr>
          <a:lstStyle/>
          <a:p>
            <a:pPr algn="ctr" eaLnBrk="1" latinLnBrk="0" hangingPunct="1">
              <a:lnSpc>
                <a:spcPct val="150000"/>
              </a:lnSpc>
            </a:pPr>
            <a:endParaRPr lang="en-US" altLang="zh-CN" sz="1600" dirty="0">
              <a:solidFill>
                <a:srgbClr val="0065CC"/>
              </a:solidFill>
              <a:ea typeface="黑体" panose="02010609060101010101" charset="-122"/>
              <a:sym typeface="+mn-ea"/>
            </a:endParaRPr>
          </a:p>
        </p:txBody>
      </p:sp>
      <p:sp>
        <p:nvSpPr>
          <p:cNvPr id="12" name="矩形 11"/>
          <p:cNvSpPr/>
          <p:nvPr/>
        </p:nvSpPr>
        <p:spPr>
          <a:xfrm>
            <a:off x="1393825" y="1655613"/>
            <a:ext cx="6443345" cy="936104"/>
          </a:xfrm>
          <a:prstGeom prst="rect">
            <a:avLst/>
          </a:prstGeom>
          <a:solidFill>
            <a:srgbClr val="0D5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文本框 8"/>
          <p:cNvSpPr txBox="1"/>
          <p:nvPr/>
        </p:nvSpPr>
        <p:spPr>
          <a:xfrm>
            <a:off x="932814" y="2643251"/>
            <a:ext cx="7365365" cy="1938020"/>
          </a:xfrm>
          <a:prstGeom prst="rect">
            <a:avLst/>
          </a:prstGeom>
          <a:noFill/>
        </p:spPr>
        <p:txBody>
          <a:bodyPr wrap="square" rtlCol="0">
            <a:spAutoFit/>
          </a:bodyPr>
          <a:lstStyle/>
          <a:p>
            <a:pPr algn="ctr">
              <a:lnSpc>
                <a:spcPct val="100000"/>
              </a:lnSpc>
            </a:pPr>
            <a:r>
              <a:rPr lang="en-US" altLang="zh-CN" sz="1200" b="1">
                <a:ea typeface="Arial" panose="020B0604020202020204" pitchFamily="34" charset="0"/>
                <a:cs typeface="Arial" panose="020B0604020202020204" pitchFamily="34" charset="0"/>
                <a:sym typeface="+mn-ea"/>
              </a:rPr>
              <a:t>Team </a:t>
            </a:r>
            <a:r>
              <a:rPr lang="zh-CN" altLang="en-US" sz="1200" b="1">
                <a:ea typeface="Arial" panose="020B0604020202020204" pitchFamily="34" charset="0"/>
                <a:cs typeface="Arial" panose="020B0604020202020204" pitchFamily="34" charset="0"/>
                <a:sym typeface="+mn-ea"/>
              </a:rPr>
              <a:t>#</a:t>
            </a:r>
            <a:r>
              <a:rPr lang="en-US" altLang="zh-CN" sz="1200" b="1">
                <a:ea typeface="Arial" panose="020B0604020202020204" pitchFamily="34" charset="0"/>
                <a:cs typeface="Arial" panose="020B0604020202020204" pitchFamily="34" charset="0"/>
                <a:sym typeface="+mn-ea"/>
              </a:rPr>
              <a:t>10</a:t>
            </a:r>
            <a:endParaRPr lang="en-US" altLang="zh-CN" sz="1200" b="1">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en-US" altLang="zh-CN" sz="1200">
                <a:ea typeface="Arial" panose="020B0604020202020204" pitchFamily="34" charset="0"/>
                <a:cs typeface="Arial" panose="020B0604020202020204" pitchFamily="34" charset="0"/>
                <a:sym typeface="+mn-ea"/>
              </a:rPr>
              <a:t>Yuhao Shen (yuhao8)</a:t>
            </a:r>
            <a:endParaRPr lang="en-US" altLang="zh-CN" sz="1200">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en-US" altLang="zh-CN" sz="1200">
                <a:ea typeface="Arial" panose="020B0604020202020204" pitchFamily="34" charset="0"/>
                <a:cs typeface="Arial" panose="020B0604020202020204" pitchFamily="34" charset="0"/>
                <a:sym typeface="+mn-ea"/>
              </a:rPr>
              <a:t>Yukang Lin (yl161)</a:t>
            </a:r>
            <a:endParaRPr lang="en-US" altLang="zh-CN" sz="1200">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en-US" altLang="zh-CN" sz="1200">
                <a:ea typeface="Arial" panose="020B0604020202020204" pitchFamily="34" charset="0"/>
                <a:cs typeface="Arial" panose="020B0604020202020204" pitchFamily="34" charset="0"/>
                <a:sym typeface="+mn-ea"/>
              </a:rPr>
              <a:t>Jingyang Cao (cao53)</a:t>
            </a:r>
            <a:endParaRPr lang="en-US" altLang="zh-CN" sz="1200">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en-US" altLang="zh-CN" sz="1200">
                <a:ea typeface="Arial" panose="020B0604020202020204" pitchFamily="34" charset="0"/>
                <a:cs typeface="Arial" panose="020B0604020202020204" pitchFamily="34" charset="0"/>
                <a:sym typeface="+mn-ea"/>
              </a:rPr>
              <a:t>Tianheng Wu (tw44)</a:t>
            </a:r>
          </a:p>
          <a:p>
            <a:pPr algn="ctr">
              <a:lnSpc>
                <a:spcPct val="100000"/>
              </a:lnSpc>
            </a:pPr>
            <a:endParaRPr lang="en-US" altLang="zh-CN" sz="1200">
              <a:ea typeface="Arial" panose="020B0604020202020204" pitchFamily="34" charset="0"/>
              <a:cs typeface="Arial" panose="020B0604020202020204" pitchFamily="34" charset="0"/>
              <a:sym typeface="+mn-ea"/>
            </a:endParaRPr>
          </a:p>
          <a:p>
            <a:pPr algn="ctr">
              <a:lnSpc>
                <a:spcPct val="100000"/>
              </a:lnSpc>
            </a:pPr>
            <a:r>
              <a:rPr lang="en-US" altLang="zh-CN" sz="1200" b="1">
                <a:ea typeface="Arial" panose="020B0604020202020204" pitchFamily="34" charset="0"/>
                <a:cs typeface="Arial" panose="020B0604020202020204" pitchFamily="34" charset="0"/>
                <a:sym typeface="+mn-ea"/>
              </a:rPr>
              <a:t>Advisor: Prof. Weeliat Ong</a:t>
            </a:r>
          </a:p>
          <a:p>
            <a:pPr algn="ctr">
              <a:lnSpc>
                <a:spcPct val="100000"/>
              </a:lnSpc>
            </a:pPr>
            <a:r>
              <a:rPr lang="en-US" altLang="zh-CN" sz="1200" b="1">
                <a:ea typeface="Arial" panose="020B0604020202020204" pitchFamily="34" charset="0"/>
                <a:cs typeface="Arial" panose="020B0604020202020204" pitchFamily="34" charset="0"/>
                <a:sym typeface="+mn-ea"/>
              </a:rPr>
              <a:t>TA:Ruolin Zhao</a:t>
            </a:r>
            <a:endParaRPr lang="en-US" altLang="zh-CN" sz="1200">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en-US" altLang="zh-CN" sz="1200">
                <a:ea typeface="Arial" panose="020B0604020202020204" pitchFamily="34" charset="0"/>
                <a:cs typeface="Arial" panose="020B0604020202020204" pitchFamily="34" charset="0"/>
                <a:sym typeface="+mn-ea"/>
              </a:rPr>
              <a:t>May 23, 2026</a:t>
            </a:r>
            <a:endParaRPr lang="en-US" altLang="zh-CN" sz="1200">
              <a:solidFill>
                <a:schemeClr val="tx1"/>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endParaRPr lang="en-US" altLang="zh-CN" sz="1200" b="1" spc="100" dirty="0">
              <a:solidFill>
                <a:srgbClr val="004080"/>
              </a:solidFill>
              <a:latin typeface="微软雅黑" panose="020B0503020204020204" pitchFamily="34" charset="-122"/>
              <a:ea typeface="Arial" panose="020B0604020202020204" pitchFamily="34" charset="0"/>
              <a:cs typeface="Arial" panose="020B0604020202020204" pitchFamily="34" charset="0"/>
              <a:sym typeface="+mn-ea"/>
            </a:endParaRPr>
          </a:p>
        </p:txBody>
      </p:sp>
      <p:sp>
        <p:nvSpPr>
          <p:cNvPr id="3" name="文本框 2"/>
          <p:cNvSpPr txBox="1"/>
          <p:nvPr/>
        </p:nvSpPr>
        <p:spPr>
          <a:xfrm>
            <a:off x="1043836" y="1851799"/>
            <a:ext cx="6969332" cy="553085"/>
          </a:xfrm>
          <a:prstGeom prst="rect">
            <a:avLst/>
          </a:prstGeom>
          <a:noFill/>
        </p:spPr>
        <p:txBody>
          <a:bodyPr wrap="square">
            <a:spAutoFit/>
          </a:bodyPr>
          <a:lstStyle/>
          <a:p>
            <a:pPr algn="ctr">
              <a:lnSpc>
                <a:spcPct val="150000"/>
              </a:lnSpc>
            </a:pPr>
            <a:r>
              <a:rPr lang="en-US" altLang="zh-CN" sz="2000" b="1">
                <a:solidFill>
                  <a:schemeClr val="bg1"/>
                </a:solidFill>
                <a:ea typeface="Arial" panose="020B0604020202020204" pitchFamily="34" charset="0"/>
                <a:cs typeface="Arial" panose="020B0604020202020204" pitchFamily="34" charset="0"/>
                <a:sym typeface="+mn-ea"/>
              </a:rPr>
              <a:t>Latte Art Coffee Machine</a:t>
            </a:r>
            <a:endParaRPr lang="en-US" altLang="zh-CN" sz="2000" b="1" dirty="0">
              <a:solidFill>
                <a:schemeClr val="bg1"/>
              </a:solidFill>
              <a:latin typeface="Microsoft YaHei UI" panose="020B0503020204020204" pitchFamily="34" charset="-122"/>
              <a:ea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23850" y="627380"/>
            <a:ext cx="7849870" cy="4184650"/>
          </a:xfrm>
          <a:prstGeom prst="rect">
            <a:avLst/>
          </a:prstGeom>
          <a:noFill/>
        </p:spPr>
        <p:txBody>
          <a:bodyPr wrap="square" rtlCol="0" anchor="t">
            <a:spAutoFit/>
          </a:bodyPr>
          <a:lstStyle/>
          <a:p>
            <a:r>
              <a:rPr lang="zh-CN" altLang="en-US" sz="1400"/>
              <a:t>1. User Interface</a:t>
            </a:r>
          </a:p>
          <a:p>
            <a:r>
              <a:rPr lang="zh-CN" altLang="en-US" sz="1400"/>
              <a:t>The user uploads a PNG image through a simple Flask web page. The interface allows the user to start the drawing process and shows the machine status, such as idle, processing, or drawing.</a:t>
            </a:r>
          </a:p>
          <a:p>
            <a:endParaRPr lang="zh-CN" altLang="en-US" sz="1400"/>
          </a:p>
          <a:p>
            <a:r>
              <a:rPr lang="zh-CN" altLang="en-US" sz="1400"/>
              <a:t>2. Image Processing</a:t>
            </a:r>
          </a:p>
          <a:p>
            <a:r>
              <a:rPr lang="zh-CN" altLang="en-US" sz="1400"/>
              <a:t>After upload, the backend normalizes the image to a fixed canvas size. It then converts the image into line art using edge detection and skeleton extraction, so the pattern can be simplified into drawable paths.</a:t>
            </a:r>
          </a:p>
          <a:p>
            <a:endParaRPr lang="zh-CN" altLang="en-US" sz="1400"/>
          </a:p>
          <a:p>
            <a:r>
              <a:rPr lang="zh-CN" altLang="en-US" sz="1400"/>
              <a:t>3. Route Planning</a:t>
            </a:r>
          </a:p>
          <a:p>
            <a:r>
              <a:rPr lang="zh-CN" altLang="en-US" sz="1400"/>
              <a:t>The software converts the extracted lines into an ordered route CSV with MOVE and DRAW commands. This route is also used to generate a preview, so the user can see the expected drawing path before or during execution.</a:t>
            </a:r>
          </a:p>
          <a:p>
            <a:endParaRPr lang="zh-CN" altLang="en-US" sz="1400"/>
          </a:p>
          <a:p>
            <a:r>
              <a:rPr lang="zh-CN" altLang="en-US" sz="1400"/>
              <a:t>4. Motion and Dispensing Control</a:t>
            </a:r>
          </a:p>
          <a:p>
            <a:r>
              <a:rPr lang="zh-CN" altLang="en-US" sz="1400"/>
              <a:t>The route is converted into G-code and sent to the GRBL controller. GRBL coordinates the CoreXY X–Y platform and the syringe motor, so the nozzle moves while the chocolate sauce is dispensed at the correct time. The server also uses a job lock to prevent multiple drawing tasks from running at once.</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873E-4396-F5ED-908B-3CBAF4CB5478}"/>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23009091-671E-35D4-8DBC-B6E53A040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940" y="3285592"/>
            <a:ext cx="1200330" cy="1200330"/>
          </a:xfrm>
          <a:prstGeom prst="rect">
            <a:avLst/>
          </a:prstGeom>
        </p:spPr>
      </p:pic>
      <p:sp>
        <p:nvSpPr>
          <p:cNvPr id="3" name="Rectangle 20">
            <a:extLst>
              <a:ext uri="{FF2B5EF4-FFF2-40B4-BE49-F238E27FC236}">
                <a16:creationId xmlns:a16="http://schemas.microsoft.com/office/drawing/2014/main" id="{EAD1C641-1207-2A47-4F0C-47FA165055E4}"/>
              </a:ext>
            </a:extLst>
          </p:cNvPr>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A4578AB3-601F-238E-0430-C3BCE7B9D9F0}"/>
              </a:ext>
            </a:extLst>
          </p:cNvPr>
          <p:cNvSpPr txBox="1"/>
          <p:nvPr/>
        </p:nvSpPr>
        <p:spPr>
          <a:xfrm>
            <a:off x="323850" y="627380"/>
            <a:ext cx="7849870" cy="830997"/>
          </a:xfrm>
          <a:prstGeom prst="rect">
            <a:avLst/>
          </a:prstGeom>
          <a:noFill/>
        </p:spPr>
        <p:txBody>
          <a:bodyPr wrap="square" rtlCol="0" anchor="t">
            <a:spAutoFit/>
          </a:bodyPr>
          <a:lstStyle/>
          <a:p>
            <a:r>
              <a:rPr lang="zh-CN" altLang="en-US" sz="2000" b="1" dirty="0"/>
              <a:t>User Interface</a:t>
            </a:r>
          </a:p>
          <a:p>
            <a:r>
              <a:rPr lang="en-US" altLang="zh-CN" sz="1400" dirty="0"/>
              <a:t>Users can scan a QR code to access a web UI hosted on the upper computer of the Lattice Art Machine.</a:t>
            </a:r>
            <a:endParaRPr lang="zh-CN" altLang="en-US" sz="1400" dirty="0"/>
          </a:p>
        </p:txBody>
      </p:sp>
      <p:pic>
        <p:nvPicPr>
          <p:cNvPr id="6" name="图片 5">
            <a:extLst>
              <a:ext uri="{FF2B5EF4-FFF2-40B4-BE49-F238E27FC236}">
                <a16:creationId xmlns:a16="http://schemas.microsoft.com/office/drawing/2014/main" id="{66D7BBDB-E33E-542B-6794-1CF2C360F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08" y="1480955"/>
            <a:ext cx="3186427" cy="3291830"/>
          </a:xfrm>
          <a:prstGeom prst="rect">
            <a:avLst/>
          </a:prstGeom>
        </p:spPr>
      </p:pic>
      <p:sp>
        <p:nvSpPr>
          <p:cNvPr id="8" name="文本框 7">
            <a:extLst>
              <a:ext uri="{FF2B5EF4-FFF2-40B4-BE49-F238E27FC236}">
                <a16:creationId xmlns:a16="http://schemas.microsoft.com/office/drawing/2014/main" id="{27C9A560-FF74-AB64-E22E-F8639BD64177}"/>
              </a:ext>
            </a:extLst>
          </p:cNvPr>
          <p:cNvSpPr txBox="1"/>
          <p:nvPr/>
        </p:nvSpPr>
        <p:spPr>
          <a:xfrm>
            <a:off x="4590450" y="2248584"/>
            <a:ext cx="4519186" cy="1200329"/>
          </a:xfrm>
          <a:prstGeom prst="rect">
            <a:avLst/>
          </a:prstGeom>
          <a:noFill/>
        </p:spPr>
        <p:txBody>
          <a:bodyPr wrap="none" rtlCol="0">
            <a:spAutoFit/>
          </a:bodyPr>
          <a:lstStyle/>
          <a:p>
            <a:r>
              <a:rPr kumimoji="1" lang="en-US" altLang="zh-CN" dirty="0"/>
              <a:t>Feel free to scan the code and see</a:t>
            </a:r>
          </a:p>
          <a:p>
            <a:r>
              <a:rPr kumimoji="1" lang="en-US" altLang="zh-CN" dirty="0"/>
              <a:t>how our Web UI looks like.</a:t>
            </a:r>
          </a:p>
          <a:p>
            <a:r>
              <a:rPr kumimoji="1" lang="en-US" altLang="zh-CN" dirty="0"/>
              <a:t>Submit image with simple background and</a:t>
            </a:r>
          </a:p>
          <a:p>
            <a:r>
              <a:rPr kumimoji="1" lang="en-US" altLang="zh-CN" dirty="0"/>
              <a:t>See how it works</a:t>
            </a:r>
            <a:endParaRPr kumimoji="1" lang="zh-CN" altLang="en-US" dirty="0"/>
          </a:p>
        </p:txBody>
      </p:sp>
      <p:sp>
        <p:nvSpPr>
          <p:cNvPr id="9" name="文本框 8">
            <a:extLst>
              <a:ext uri="{FF2B5EF4-FFF2-40B4-BE49-F238E27FC236}">
                <a16:creationId xmlns:a16="http://schemas.microsoft.com/office/drawing/2014/main" id="{50FF37B3-F3F9-11DF-DA87-83BA135786DE}"/>
              </a:ext>
            </a:extLst>
          </p:cNvPr>
          <p:cNvSpPr txBox="1"/>
          <p:nvPr/>
        </p:nvSpPr>
        <p:spPr>
          <a:xfrm>
            <a:off x="5550710" y="4443958"/>
            <a:ext cx="3563796" cy="507831"/>
          </a:xfrm>
          <a:prstGeom prst="rect">
            <a:avLst/>
          </a:prstGeom>
          <a:noFill/>
        </p:spPr>
        <p:txBody>
          <a:bodyPr wrap="none" rtlCol="0">
            <a:spAutoFit/>
          </a:bodyPr>
          <a:lstStyle/>
          <a:p>
            <a:r>
              <a:rPr kumimoji="1" lang="en-US" altLang="zh-CN" sz="900" dirty="0"/>
              <a:t>*Your uploaded image might be stored on our server. </a:t>
            </a:r>
          </a:p>
          <a:p>
            <a:r>
              <a:rPr kumimoji="1" lang="en-US" altLang="zh-CN" sz="900" dirty="0"/>
              <a:t>But it will be deleted automatically everyday for privacy</a:t>
            </a:r>
          </a:p>
          <a:p>
            <a:r>
              <a:rPr lang="zh-CN" altLang="en-US" sz="900" dirty="0"/>
              <a:t>*</a:t>
            </a:r>
            <a:r>
              <a:rPr lang="zh-CN" altLang="zh-CN" sz="900" dirty="0"/>
              <a:t>This algorithm performs well on images with simple backgrounds.</a:t>
            </a:r>
            <a:endParaRPr lang="en-US" altLang="zh-CN" sz="900" dirty="0"/>
          </a:p>
        </p:txBody>
      </p:sp>
      <p:pic>
        <p:nvPicPr>
          <p:cNvPr id="13" name="图片 12">
            <a:extLst>
              <a:ext uri="{FF2B5EF4-FFF2-40B4-BE49-F238E27FC236}">
                <a16:creationId xmlns:a16="http://schemas.microsoft.com/office/drawing/2014/main" id="{3E495215-F731-43D0-8506-A9EB654B0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779" y="3360290"/>
            <a:ext cx="1128322" cy="1128322"/>
          </a:xfrm>
          <a:prstGeom prst="rect">
            <a:avLst/>
          </a:prstGeom>
        </p:spPr>
      </p:pic>
      <p:pic>
        <p:nvPicPr>
          <p:cNvPr id="15" name="图片 14">
            <a:extLst>
              <a:ext uri="{FF2B5EF4-FFF2-40B4-BE49-F238E27FC236}">
                <a16:creationId xmlns:a16="http://schemas.microsoft.com/office/drawing/2014/main" id="{BE5D3638-3AFE-6D59-CBBA-BE321A1F0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649" y="3332935"/>
            <a:ext cx="1128321" cy="1128321"/>
          </a:xfrm>
          <a:prstGeom prst="rect">
            <a:avLst/>
          </a:prstGeom>
        </p:spPr>
      </p:pic>
      <p:pic>
        <p:nvPicPr>
          <p:cNvPr id="17" name="图片 16">
            <a:extLst>
              <a:ext uri="{FF2B5EF4-FFF2-40B4-BE49-F238E27FC236}">
                <a16:creationId xmlns:a16="http://schemas.microsoft.com/office/drawing/2014/main" id="{C0468C37-909B-500B-5745-5423377B6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2175" y="3452657"/>
            <a:ext cx="1009161" cy="1009161"/>
          </a:xfrm>
          <a:prstGeom prst="rect">
            <a:avLst/>
          </a:prstGeom>
        </p:spPr>
      </p:pic>
    </p:spTree>
    <p:extLst>
      <p:ext uri="{BB962C8B-B14F-4D97-AF65-F5344CB8AC3E}">
        <p14:creationId xmlns:p14="http://schemas.microsoft.com/office/powerpoint/2010/main" val="2604135239"/>
      </p:ext>
    </p:extLst>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BB8A3-189D-5D89-22ED-F3F693089324}"/>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761A9E29-D058-37BF-A75F-F49FC79DEA1A}"/>
              </a:ext>
            </a:extLst>
          </p:cNvPr>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6D2A757-17E0-86F7-9F5A-FDB868EE9C1C}"/>
              </a:ext>
            </a:extLst>
          </p:cNvPr>
          <p:cNvSpPr txBox="1"/>
          <p:nvPr/>
        </p:nvSpPr>
        <p:spPr>
          <a:xfrm>
            <a:off x="323850" y="627380"/>
            <a:ext cx="7849870" cy="1046440"/>
          </a:xfrm>
          <a:prstGeom prst="rect">
            <a:avLst/>
          </a:prstGeom>
          <a:noFill/>
        </p:spPr>
        <p:txBody>
          <a:bodyPr wrap="square" rtlCol="0" anchor="t">
            <a:spAutoFit/>
          </a:bodyPr>
          <a:lstStyle/>
          <a:p>
            <a:r>
              <a:rPr lang="zh-CN" altLang="en-US" sz="2000" b="1" dirty="0"/>
              <a:t>User Interface</a:t>
            </a:r>
          </a:p>
          <a:p>
            <a:r>
              <a:rPr lang="zh-CN" altLang="en-US" sz="1400" dirty="0"/>
              <a:t>The user uploads a PNG image through </a:t>
            </a:r>
            <a:r>
              <a:rPr lang="en-US" altLang="zh-CN" sz="1400" dirty="0"/>
              <a:t>the</a:t>
            </a:r>
            <a:r>
              <a:rPr lang="zh-CN" altLang="en-US" sz="1400" dirty="0"/>
              <a:t> web </a:t>
            </a:r>
            <a:r>
              <a:rPr lang="en-US" altLang="zh-CN" sz="1400" dirty="0"/>
              <a:t>UI</a:t>
            </a:r>
            <a:r>
              <a:rPr lang="zh-CN" altLang="en-US" sz="1400" dirty="0"/>
              <a:t>. The interface allows the user to start the drawing process and shows the machine status, such as idle, processing, or drawing.</a:t>
            </a:r>
          </a:p>
          <a:p>
            <a:endParaRPr lang="zh-CN" altLang="en-US" sz="1400" dirty="0"/>
          </a:p>
        </p:txBody>
      </p:sp>
      <p:pic>
        <p:nvPicPr>
          <p:cNvPr id="5" name="图片 4">
            <a:extLst>
              <a:ext uri="{FF2B5EF4-FFF2-40B4-BE49-F238E27FC236}">
                <a16:creationId xmlns:a16="http://schemas.microsoft.com/office/drawing/2014/main" id="{44DEF101-A7CC-8AE5-DBC5-A36727FEA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91630"/>
            <a:ext cx="3847530" cy="3469680"/>
          </a:xfrm>
          <a:prstGeom prst="rect">
            <a:avLst/>
          </a:prstGeom>
        </p:spPr>
      </p:pic>
      <p:pic>
        <p:nvPicPr>
          <p:cNvPr id="7" name="图片 6">
            <a:extLst>
              <a:ext uri="{FF2B5EF4-FFF2-40B4-BE49-F238E27FC236}">
                <a16:creationId xmlns:a16="http://schemas.microsoft.com/office/drawing/2014/main" id="{4575CDFE-1F7D-535A-F86D-DF785B8EF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082" y="1446082"/>
            <a:ext cx="3948546" cy="3560775"/>
          </a:xfrm>
          <a:prstGeom prst="rect">
            <a:avLst/>
          </a:prstGeom>
        </p:spPr>
      </p:pic>
    </p:spTree>
    <p:extLst>
      <p:ext uri="{BB962C8B-B14F-4D97-AF65-F5344CB8AC3E}">
        <p14:creationId xmlns:p14="http://schemas.microsoft.com/office/powerpoint/2010/main" val="2619039072"/>
      </p:ext>
    </p:extLst>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78B7-D0F5-DDEB-C092-97E17959799B}"/>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1E58FF40-D0AB-F843-AB92-ADE0D708C9CB}"/>
              </a:ext>
            </a:extLst>
          </p:cNvPr>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8DA2FB46-3690-195A-4D56-5714609A1CA8}"/>
              </a:ext>
            </a:extLst>
          </p:cNvPr>
          <p:cNvSpPr txBox="1"/>
          <p:nvPr/>
        </p:nvSpPr>
        <p:spPr>
          <a:xfrm>
            <a:off x="323850" y="627380"/>
            <a:ext cx="7849870" cy="1046440"/>
          </a:xfrm>
          <a:prstGeom prst="rect">
            <a:avLst/>
          </a:prstGeom>
          <a:noFill/>
        </p:spPr>
        <p:txBody>
          <a:bodyPr wrap="square" rtlCol="0" anchor="t">
            <a:spAutoFit/>
          </a:bodyPr>
          <a:lstStyle/>
          <a:p>
            <a:r>
              <a:rPr lang="zh-CN" altLang="en-US" sz="2000" b="1" dirty="0"/>
              <a:t>Image Processing</a:t>
            </a:r>
          </a:p>
          <a:p>
            <a:r>
              <a:rPr lang="zh-CN" altLang="en-US" sz="1400" dirty="0"/>
              <a:t>After upload, the backend normalizes the image to a fixed canvas size. It then converts the image into line art using edge detection and skeleton extraction, so the pattern can be simplified into drawable paths.</a:t>
            </a:r>
          </a:p>
        </p:txBody>
      </p:sp>
      <p:pic>
        <p:nvPicPr>
          <p:cNvPr id="5" name="图片 4">
            <a:extLst>
              <a:ext uri="{FF2B5EF4-FFF2-40B4-BE49-F238E27FC236}">
                <a16:creationId xmlns:a16="http://schemas.microsoft.com/office/drawing/2014/main" id="{62AC3B3D-A54E-2BEC-9ACF-1190648D1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34" y="2571750"/>
            <a:ext cx="1587500" cy="1587500"/>
          </a:xfrm>
          <a:prstGeom prst="rect">
            <a:avLst/>
          </a:prstGeom>
        </p:spPr>
      </p:pic>
      <p:pic>
        <p:nvPicPr>
          <p:cNvPr id="7" name="图片 6">
            <a:extLst>
              <a:ext uri="{FF2B5EF4-FFF2-40B4-BE49-F238E27FC236}">
                <a16:creationId xmlns:a16="http://schemas.microsoft.com/office/drawing/2014/main" id="{AA1EB1BF-BD22-1CE8-46AC-552E779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139" y="2508250"/>
            <a:ext cx="1651000" cy="1651000"/>
          </a:xfrm>
          <a:prstGeom prst="rect">
            <a:avLst/>
          </a:prstGeom>
        </p:spPr>
      </p:pic>
      <p:pic>
        <p:nvPicPr>
          <p:cNvPr id="9" name="图片 8">
            <a:extLst>
              <a:ext uri="{FF2B5EF4-FFF2-40B4-BE49-F238E27FC236}">
                <a16:creationId xmlns:a16="http://schemas.microsoft.com/office/drawing/2014/main" id="{E0BCD9EA-2DB7-30E2-0B1B-72B2839B2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122" y="2360642"/>
            <a:ext cx="1939032" cy="1939032"/>
          </a:xfrm>
          <a:prstGeom prst="rect">
            <a:avLst/>
          </a:prstGeom>
        </p:spPr>
      </p:pic>
    </p:spTree>
    <p:extLst>
      <p:ext uri="{BB962C8B-B14F-4D97-AF65-F5344CB8AC3E}">
        <p14:creationId xmlns:p14="http://schemas.microsoft.com/office/powerpoint/2010/main" val="686296753"/>
      </p:ext>
    </p:extLst>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205B-FB0B-AE82-32E3-E1BC7544C813}"/>
            </a:ext>
          </a:extLst>
        </p:cNvPr>
        <p:cNvGrpSpPr/>
        <p:nvPr/>
      </p:nvGrpSpPr>
      <p:grpSpPr>
        <a:xfrm>
          <a:off x="0" y="0"/>
          <a:ext cx="0" cy="0"/>
          <a:chOff x="0" y="0"/>
          <a:chExt cx="0" cy="0"/>
        </a:xfrm>
      </p:grpSpPr>
      <p:sp>
        <p:nvSpPr>
          <p:cNvPr id="3" name="Rectangle 20">
            <a:extLst>
              <a:ext uri="{FF2B5EF4-FFF2-40B4-BE49-F238E27FC236}">
                <a16:creationId xmlns:a16="http://schemas.microsoft.com/office/drawing/2014/main" id="{4187825E-C996-B49C-6472-73518DB03B76}"/>
              </a:ext>
            </a:extLst>
          </p:cNvPr>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9DD043F-0499-F1A7-A38E-4EAD6B91838C}"/>
              </a:ext>
            </a:extLst>
          </p:cNvPr>
          <p:cNvSpPr txBox="1"/>
          <p:nvPr/>
        </p:nvSpPr>
        <p:spPr>
          <a:xfrm>
            <a:off x="323850" y="627380"/>
            <a:ext cx="7849870" cy="1046440"/>
          </a:xfrm>
          <a:prstGeom prst="rect">
            <a:avLst/>
          </a:prstGeom>
          <a:noFill/>
        </p:spPr>
        <p:txBody>
          <a:bodyPr wrap="square" rtlCol="0" anchor="t">
            <a:spAutoFit/>
          </a:bodyPr>
          <a:lstStyle/>
          <a:p>
            <a:r>
              <a:rPr lang="zh-CN" altLang="en-US" sz="2000" b="1" dirty="0"/>
              <a:t>Route Planning</a:t>
            </a:r>
          </a:p>
          <a:p>
            <a:r>
              <a:rPr lang="zh-CN" altLang="en-US" sz="1400" dirty="0"/>
              <a:t>The software converts the extracted lines into an ordered route CSV with MOVE and DRAW commands. This route is also used to generate a preview, so the user can see the expected drawing path before or during execution.</a:t>
            </a:r>
          </a:p>
        </p:txBody>
      </p:sp>
      <p:pic>
        <p:nvPicPr>
          <p:cNvPr id="4" name="图片 3">
            <a:extLst>
              <a:ext uri="{FF2B5EF4-FFF2-40B4-BE49-F238E27FC236}">
                <a16:creationId xmlns:a16="http://schemas.microsoft.com/office/drawing/2014/main" id="{00400BBC-C4E2-3467-0F6C-7D5EB8386794}"/>
              </a:ext>
            </a:extLst>
          </p:cNvPr>
          <p:cNvPicPr>
            <a:picLocks noChangeAspect="1"/>
          </p:cNvPicPr>
          <p:nvPr/>
        </p:nvPicPr>
        <p:blipFill>
          <a:blip r:embed="rId2"/>
          <a:stretch>
            <a:fillRect/>
          </a:stretch>
        </p:blipFill>
        <p:spPr>
          <a:xfrm>
            <a:off x="4570883" y="1407701"/>
            <a:ext cx="3786188" cy="4123960"/>
          </a:xfrm>
          <a:prstGeom prst="rect">
            <a:avLst/>
          </a:prstGeom>
        </p:spPr>
      </p:pic>
      <p:pic>
        <p:nvPicPr>
          <p:cNvPr id="6" name="图片 5">
            <a:extLst>
              <a:ext uri="{FF2B5EF4-FFF2-40B4-BE49-F238E27FC236}">
                <a16:creationId xmlns:a16="http://schemas.microsoft.com/office/drawing/2014/main" id="{6686B40F-0931-33D2-9D0D-B155D65BE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85" y="1688144"/>
            <a:ext cx="3302000" cy="3302000"/>
          </a:xfrm>
          <a:prstGeom prst="rect">
            <a:avLst/>
          </a:prstGeom>
        </p:spPr>
      </p:pic>
    </p:spTree>
    <p:extLst>
      <p:ext uri="{BB962C8B-B14F-4D97-AF65-F5344CB8AC3E}">
        <p14:creationId xmlns:p14="http://schemas.microsoft.com/office/powerpoint/2010/main" val="525197171"/>
      </p:ext>
    </p:extLst>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Software</a:t>
            </a: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23850" y="627380"/>
            <a:ext cx="7849870" cy="1261884"/>
          </a:xfrm>
          <a:prstGeom prst="rect">
            <a:avLst/>
          </a:prstGeom>
          <a:noFill/>
        </p:spPr>
        <p:txBody>
          <a:bodyPr wrap="square" rtlCol="0" anchor="t">
            <a:spAutoFit/>
          </a:bodyPr>
          <a:lstStyle/>
          <a:p>
            <a:r>
              <a:rPr lang="zh-CN" altLang="en-US" sz="2000" b="1" dirty="0"/>
              <a:t>Motion and Dispensing Control</a:t>
            </a:r>
          </a:p>
          <a:p>
            <a:r>
              <a:rPr lang="zh-CN" altLang="en-US" sz="1400" dirty="0"/>
              <a:t>The route is converted into G-code and sent to the GRBL controller. GRBL coordinates the CoreXY X–Y platform and the syringe motor, so the nozzle moves while the chocolate sauce is dispensed at the correct time. The server also uses a job lock to prevent multiple drawing tasks from running at once.</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287588"/>
            <a:ext cx="1963420" cy="645160"/>
          </a:xfrm>
          <a:prstGeom prst="rect">
            <a:avLst/>
          </a:prstGeom>
          <a:noFill/>
        </p:spPr>
        <p:txBody>
          <a:bodyPr wrap="none" rtlCol="0">
            <a:spAutoFit/>
          </a:bodyPr>
          <a:lstStyle/>
          <a:p>
            <a:pPr algn="l"/>
            <a:r>
              <a:rPr kumimoji="1" lang="zh-CN" altLang="en-US" sz="3600" b="1" strike="noStrike" noProof="1">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Results </a:t>
            </a:r>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hlinkClick r:id="rId2" action="ppaction://hlinkfile"/>
          </p:cNvPr>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Result</a:t>
            </a:r>
          </a:p>
        </p:txBody>
      </p:sp>
      <p:sp>
        <p:nvSpPr>
          <p:cNvPr id="2" name="文本框 1"/>
          <p:cNvSpPr txBox="1"/>
          <p:nvPr/>
        </p:nvSpPr>
        <p:spPr>
          <a:xfrm>
            <a:off x="179705" y="699135"/>
            <a:ext cx="7840980" cy="5514340"/>
          </a:xfrm>
          <a:prstGeom prst="rect">
            <a:avLst/>
          </a:prstGeom>
          <a:noFill/>
        </p:spPr>
        <p:txBody>
          <a:bodyPr wrap="square" rtlCol="0" anchor="t">
            <a:noAutofit/>
          </a:bodyPr>
          <a:lstStyle/>
          <a:p>
            <a:r>
              <a:rPr lang="en-US" altLang="zh-CN" sz="1600"/>
              <a:t>    </a:t>
            </a:r>
            <a:r>
              <a:rPr lang="zh-CN" altLang="en-US" sz="1600"/>
              <a:t>The final system was able to complete the basic workflow from image upload to physical drawing. The software processed the uploaded image, generated a drawing route, and sent G-code commands to the GRBL controller. The CoreXY platform and syringe nozzle then worked together to draw simple patterns on the coffee surface using chocolate sauce.</a:t>
            </a:r>
          </a:p>
          <a:p>
            <a:endParaRPr lang="zh-CN" altLang="en-US" sz="1600"/>
          </a:p>
          <a:p>
            <a:r>
              <a:rPr lang="en-US" altLang="zh-CN" sz="1600"/>
              <a:t>    </a:t>
            </a:r>
            <a:r>
              <a:rPr lang="zh-CN" altLang="en-US" sz="1600"/>
              <a:t>In testing, the machine could produce basic shapes and simple latte-art patterns, but the drawing accuracy was still limited. Some lines were not smooth enough, and small details were difficult to reproduce because of belt tension, nozzle height, liquid surface disturbance, and delayed chocolate sauce flow.</a:t>
            </a:r>
          </a:p>
          <a:p>
            <a:endParaRPr lang="zh-CN" altLang="en-US" sz="1600"/>
          </a:p>
          <a:p>
            <a:r>
              <a:rPr lang="en-US" altLang="zh-CN" sz="1600"/>
              <a:t>    </a:t>
            </a:r>
            <a:r>
              <a:rPr lang="zh-CN" altLang="en-US" sz="1600"/>
              <a:t>After increasing the drawing frame size, the machine had more space to represent the same image path. This helped improve the visible detail and made the output look more precise. With better calibration and a larger drawing area, the system could potentially handle more complex patterns in future tests.</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287588"/>
            <a:ext cx="3482975" cy="645160"/>
          </a:xfrm>
          <a:prstGeom prst="rect">
            <a:avLst/>
          </a:prstGeom>
          <a:noFill/>
        </p:spPr>
        <p:txBody>
          <a:bodyPr wrap="none" rtlCol="0">
            <a:spAutoFit/>
          </a:bodyPr>
          <a:lstStyle/>
          <a:p>
            <a:pPr algn="l"/>
            <a:r>
              <a:rPr kumimoji="1" lang="zh-CN" altLang="en-US" sz="3600" b="1" noProof="1">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Error Analysis </a:t>
            </a:r>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zh-CN" altLang="en-US" sz="2250" b="1" dirty="0">
                <a:solidFill>
                  <a:schemeClr val="bg1"/>
                </a:solidFill>
                <a:latin typeface="微软雅黑" panose="020B0503020204020204" pitchFamily="34" charset="-122"/>
                <a:ea typeface="微软雅黑" panose="020B0503020204020204" pitchFamily="34" charset="-122"/>
              </a:rPr>
              <a:t>Error Analysis</a:t>
            </a:r>
          </a:p>
        </p:txBody>
      </p:sp>
      <p:sp>
        <p:nvSpPr>
          <p:cNvPr id="4" name="文本框 3"/>
          <p:cNvSpPr txBox="1"/>
          <p:nvPr/>
        </p:nvSpPr>
        <p:spPr>
          <a:xfrm>
            <a:off x="467995" y="620395"/>
            <a:ext cx="7418070" cy="4523105"/>
          </a:xfrm>
          <a:prstGeom prst="rect">
            <a:avLst/>
          </a:prstGeom>
          <a:noFill/>
        </p:spPr>
        <p:txBody>
          <a:bodyPr wrap="square" rtlCol="0" anchor="t">
            <a:spAutoFit/>
          </a:bodyPr>
          <a:lstStyle/>
          <a:p>
            <a:r>
              <a:rPr lang="zh-CN" altLang="en-US" sz="1600" b="1"/>
              <a:t>Chocolate sauce residue: </a:t>
            </a:r>
            <a:r>
              <a:rPr lang="zh-CN" altLang="en-US" sz="1600"/>
              <a:t>Chocolate sauce is thick and sticky, so some sauce remains on the nozzle tip after dispensing stops. This can cause unwanted dots or extra lines.</a:t>
            </a:r>
          </a:p>
          <a:p>
            <a:endParaRPr lang="zh-CN" altLang="en-US" sz="1600"/>
          </a:p>
          <a:p>
            <a:r>
              <a:rPr lang="zh-CN" altLang="en-US" sz="1600" b="1"/>
              <a:t>Air bubbles in syringe:</a:t>
            </a:r>
            <a:r>
              <a:rPr lang="zh-CN" altLang="en-US" sz="1600"/>
              <a:t> </a:t>
            </a:r>
            <a:r>
              <a:rPr lang="en-US" altLang="zh-CN" sz="1600"/>
              <a:t>Due to the presence of air bubbles, the chocolate sauce cannot be released instantly, resulting in delayed or uneven output.</a:t>
            </a:r>
          </a:p>
          <a:p>
            <a:endParaRPr lang="zh-CN" altLang="en-US" sz="1600"/>
          </a:p>
          <a:p>
            <a:r>
              <a:rPr sz="1600" b="1"/>
              <a:t>Nozzle needle limitation:</a:t>
            </a:r>
            <a:r>
              <a:rPr sz="1600"/>
              <a:t> The size of the pillow limits the precision of liquid ejection</a:t>
            </a:r>
            <a:r>
              <a:rPr lang="en-US" sz="1600"/>
              <a:t>. </a:t>
            </a:r>
            <a:r>
              <a:rPr lang="en-US" altLang="zh-CN" sz="1600"/>
              <a:t>When outputting complicated images, lines tend to overlap.</a:t>
            </a:r>
          </a:p>
          <a:p>
            <a:endParaRPr sz="1600"/>
          </a:p>
          <a:p>
            <a:r>
              <a:rPr lang="zh-CN" altLang="en-US" sz="1600" b="1"/>
              <a:t>Belt and pulley errors:</a:t>
            </a:r>
            <a:r>
              <a:rPr lang="zh-CN" altLang="en-US" sz="1600"/>
              <a:t> Loose belt tension or pulley misalignment can cause position errors on the X–Y platform.</a:t>
            </a:r>
          </a:p>
          <a:p>
            <a:endParaRPr lang="zh-CN" altLang="en-US" sz="1600"/>
          </a:p>
          <a:p>
            <a:r>
              <a:rPr lang="zh-CN" altLang="en-US" sz="1600" b="1"/>
              <a:t>Nozzle height error:</a:t>
            </a:r>
            <a:r>
              <a:rPr lang="zh-CN" altLang="en-US" sz="1600"/>
              <a:t> If the nozzle is too high, the chocolate line spreads before reaching the coffee surface. If it is too low, it may disturb the liquid surface.</a:t>
            </a:r>
          </a:p>
          <a:p>
            <a:endParaRPr lang="zh-CN" altLang="en-US" sz="1600"/>
          </a:p>
          <a:p>
            <a:r>
              <a:rPr lang="zh-CN" altLang="en-US" sz="1600" b="1"/>
              <a:t>Liquid surface disturbance:</a:t>
            </a:r>
            <a:r>
              <a:rPr lang="zh-CN" altLang="en-US" sz="1600"/>
              <a:t> Fast movement or vibration can shake the coffee surface, making the final pattern less clear.</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2"/>
          <p:cNvSpPr/>
          <p:nvPr>
            <p:custDataLst>
              <p:tags r:id="rId1"/>
            </p:custDataLst>
          </p:nvPr>
        </p:nvSpPr>
        <p:spPr>
          <a:xfrm>
            <a:off x="4790749" y="1037327"/>
            <a:ext cx="269985" cy="270000"/>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Entry_2"/>
          <p:cNvSpPr/>
          <p:nvPr>
            <p:custDataLst>
              <p:tags r:id="rId2"/>
            </p:custDataLst>
          </p:nvPr>
        </p:nvSpPr>
        <p:spPr>
          <a:xfrm>
            <a:off x="5292080" y="1060031"/>
            <a:ext cx="1753985" cy="2768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dirty="0">
                <a:solidFill>
                  <a:schemeClr val="accent2"/>
                </a:solidFill>
                <a:latin typeface="Arial" panose="020B0604020202020204" pitchFamily="34" charset="0"/>
                <a:ea typeface="微软雅黑" panose="020B0503020204020204" pitchFamily="34" charset="-122"/>
                <a:sym typeface="Arial" panose="020B0604020202020204" pitchFamily="34" charset="0"/>
              </a:rPr>
              <a:t>Introduction</a:t>
            </a:r>
          </a:p>
        </p:txBody>
      </p:sp>
      <p:sp>
        <p:nvSpPr>
          <p:cNvPr id="6" name="MH_Number_3"/>
          <p:cNvSpPr/>
          <p:nvPr>
            <p:custDataLst>
              <p:tags r:id="rId3"/>
            </p:custDataLst>
          </p:nvPr>
        </p:nvSpPr>
        <p:spPr>
          <a:xfrm>
            <a:off x="4790749" y="1578728"/>
            <a:ext cx="269985" cy="270000"/>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MH_Entry_3"/>
          <p:cNvSpPr/>
          <p:nvPr>
            <p:custDataLst>
              <p:tags r:id="rId4"/>
            </p:custDataLst>
          </p:nvPr>
        </p:nvSpPr>
        <p:spPr>
          <a:xfrm>
            <a:off x="5292079" y="1463743"/>
            <a:ext cx="1753985"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System Design and Hardware</a:t>
            </a:r>
          </a:p>
        </p:txBody>
      </p:sp>
      <p:sp>
        <p:nvSpPr>
          <p:cNvPr id="8" name="MH_Number_4"/>
          <p:cNvSpPr/>
          <p:nvPr>
            <p:custDataLst>
              <p:tags r:id="rId5"/>
            </p:custDataLst>
          </p:nvPr>
        </p:nvSpPr>
        <p:spPr>
          <a:xfrm>
            <a:off x="4790749" y="2122546"/>
            <a:ext cx="269985" cy="270000"/>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MH_Others_1"/>
          <p:cNvSpPr txBox="1"/>
          <p:nvPr>
            <p:custDataLst>
              <p:tags r:id="rId6"/>
            </p:custDataLst>
          </p:nvPr>
        </p:nvSpPr>
        <p:spPr>
          <a:xfrm rot="16200000">
            <a:off x="2167990" y="1174862"/>
            <a:ext cx="738505" cy="2698525"/>
          </a:xfrm>
          <a:prstGeom prst="rect">
            <a:avLst/>
          </a:prstGeom>
          <a:noFill/>
        </p:spPr>
        <p:txBody>
          <a:bodyPr vert="eaVert" wrap="square" lIns="0" tIns="0" rIns="0" bIns="0" rtlCol="0" anchor="ctr" anchorCtr="0">
            <a:spAutoFit/>
          </a:bodyPr>
          <a:lstStyle/>
          <a:p>
            <a:pPr algn="ctr"/>
            <a:r>
              <a:rPr lang="en-US" altLang="zh-CN" sz="48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Content</a:t>
            </a:r>
          </a:p>
        </p:txBody>
      </p:sp>
      <p:sp>
        <p:nvSpPr>
          <p:cNvPr id="12" name="MH_Number_4"/>
          <p:cNvSpPr/>
          <p:nvPr>
            <p:custDataLst>
              <p:tags r:id="rId7"/>
            </p:custDataLst>
          </p:nvPr>
        </p:nvSpPr>
        <p:spPr>
          <a:xfrm>
            <a:off x="4790749" y="3200380"/>
            <a:ext cx="269985" cy="270000"/>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5</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3" name="MH_Entry_4"/>
          <p:cNvSpPr/>
          <p:nvPr>
            <p:custDataLst>
              <p:tags r:id="rId8"/>
            </p:custDataLst>
          </p:nvPr>
        </p:nvSpPr>
        <p:spPr>
          <a:xfrm>
            <a:off x="5292077" y="2677715"/>
            <a:ext cx="1753985" cy="2768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Results </a:t>
            </a:r>
          </a:p>
        </p:txBody>
      </p:sp>
      <p:sp>
        <p:nvSpPr>
          <p:cNvPr id="14" name="MH_Number_1"/>
          <p:cNvSpPr/>
          <p:nvPr>
            <p:custDataLst>
              <p:tags r:id="rId9"/>
            </p:custDataLst>
          </p:nvPr>
        </p:nvSpPr>
        <p:spPr>
          <a:xfrm>
            <a:off x="4790749" y="2661463"/>
            <a:ext cx="269985" cy="270000"/>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5" name="MH_Entry_1"/>
          <p:cNvSpPr/>
          <p:nvPr>
            <p:custDataLst>
              <p:tags r:id="rId10"/>
            </p:custDataLst>
          </p:nvPr>
        </p:nvSpPr>
        <p:spPr>
          <a:xfrm>
            <a:off x="5292078" y="2139944"/>
            <a:ext cx="1753985" cy="2768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dirty="0">
                <a:solidFill>
                  <a:schemeClr val="accent2"/>
                </a:solidFill>
                <a:latin typeface="Arial" panose="020B0604020202020204" pitchFamily="34" charset="0"/>
                <a:ea typeface="微软雅黑" panose="020B0503020204020204" pitchFamily="34" charset="-122"/>
                <a:sym typeface="Arial" panose="020B0604020202020204" pitchFamily="34" charset="0"/>
              </a:rPr>
              <a:t>Software</a:t>
            </a:r>
          </a:p>
        </p:txBody>
      </p:sp>
      <p:sp>
        <p:nvSpPr>
          <p:cNvPr id="17" name="MH_Entry_1"/>
          <p:cNvSpPr/>
          <p:nvPr>
            <p:custDataLst>
              <p:tags r:id="rId11"/>
            </p:custDataLst>
          </p:nvPr>
        </p:nvSpPr>
        <p:spPr>
          <a:xfrm>
            <a:off x="5292076" y="3215486"/>
            <a:ext cx="1753985" cy="2768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dirty="0">
                <a:solidFill>
                  <a:schemeClr val="accent2"/>
                </a:solidFill>
                <a:latin typeface="Arial" panose="020B0604020202020204" pitchFamily="34" charset="0"/>
                <a:ea typeface="微软雅黑" panose="020B0503020204020204" pitchFamily="34" charset="-122"/>
                <a:sym typeface="Arial" panose="020B0604020202020204" pitchFamily="34" charset="0"/>
              </a:rPr>
              <a:t>Error Analysis </a:t>
            </a:r>
          </a:p>
        </p:txBody>
      </p:sp>
      <p:cxnSp>
        <p:nvCxnSpPr>
          <p:cNvPr id="19" name="直接连接符 18"/>
          <p:cNvCxnSpPr/>
          <p:nvPr/>
        </p:nvCxnSpPr>
        <p:spPr>
          <a:xfrm>
            <a:off x="4139952" y="889439"/>
            <a:ext cx="0" cy="3318294"/>
          </a:xfrm>
          <a:prstGeom prst="line">
            <a:avLst/>
          </a:prstGeom>
        </p:spPr>
        <p:style>
          <a:lnRef idx="1">
            <a:schemeClr val="accent1"/>
          </a:lnRef>
          <a:fillRef idx="0">
            <a:schemeClr val="accent1"/>
          </a:fillRef>
          <a:effectRef idx="0">
            <a:schemeClr val="accent1"/>
          </a:effectRef>
          <a:fontRef idx="minor">
            <a:schemeClr val="tx1"/>
          </a:fontRef>
        </p:style>
      </p:cxnSp>
      <p:sp>
        <p:nvSpPr>
          <p:cNvPr id="3" name="MH_Number_1"/>
          <p:cNvSpPr/>
          <p:nvPr>
            <p:custDataLst>
              <p:tags r:id="rId12"/>
            </p:custDataLst>
          </p:nvPr>
        </p:nvSpPr>
        <p:spPr>
          <a:xfrm>
            <a:off x="4788844" y="3707943"/>
            <a:ext cx="269985" cy="270000"/>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6</a:t>
            </a:r>
            <a:endParaRPr lang="zh-CN" altLang="en-US" sz="15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 name="MH_Entry_4"/>
          <p:cNvSpPr/>
          <p:nvPr>
            <p:custDataLst>
              <p:tags r:id="rId13"/>
            </p:custDataLst>
          </p:nvPr>
        </p:nvSpPr>
        <p:spPr>
          <a:xfrm>
            <a:off x="5292090" y="3698875"/>
            <a:ext cx="1931670" cy="27686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Acknowledgement</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287588"/>
            <a:ext cx="4496435" cy="645160"/>
          </a:xfrm>
          <a:prstGeom prst="rect">
            <a:avLst/>
          </a:prstGeom>
          <a:noFill/>
        </p:spPr>
        <p:txBody>
          <a:bodyPr wrap="none" rtlCol="0">
            <a:spAutoFit/>
          </a:bodyPr>
          <a:lstStyle/>
          <a:p>
            <a:pPr algn="l"/>
            <a:r>
              <a:rPr kumimoji="1" lang="zh-CN" altLang="en-US" sz="3600" b="1" noProof="1">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Acknowledgement</a:t>
            </a:r>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zh-CN" altLang="en-US" sz="2250" b="1" dirty="0">
                <a:solidFill>
                  <a:schemeClr val="bg1"/>
                </a:solidFill>
                <a:latin typeface="微软雅黑" panose="020B0503020204020204" pitchFamily="34" charset="-122"/>
                <a:ea typeface="微软雅黑" panose="020B0503020204020204" pitchFamily="34" charset="-122"/>
              </a:rPr>
              <a:t>Acknowledgement</a:t>
            </a:r>
          </a:p>
        </p:txBody>
      </p:sp>
      <p:sp>
        <p:nvSpPr>
          <p:cNvPr id="2" name="文本框 1"/>
          <p:cNvSpPr txBox="1"/>
          <p:nvPr/>
        </p:nvSpPr>
        <p:spPr>
          <a:xfrm>
            <a:off x="755650" y="1059180"/>
            <a:ext cx="7479665" cy="3600450"/>
          </a:xfrm>
          <a:prstGeom prst="rect">
            <a:avLst/>
          </a:prstGeom>
          <a:noFill/>
        </p:spPr>
        <p:txBody>
          <a:bodyPr wrap="square" rtlCol="0" anchor="t">
            <a:noAutofit/>
          </a:bodyPr>
          <a:lstStyle/>
          <a:p>
            <a:pPr marL="0" indent="457200">
              <a:lnSpc>
                <a:spcPct val="150000"/>
              </a:lnSpc>
              <a:buNone/>
            </a:pPr>
            <a:r>
              <a:rPr lang="en-US" altLang="zh-CN" sz="1800">
                <a:sym typeface="+mn-ea"/>
              </a:rPr>
              <a:t>We would like to express our sincere gratitude to our advisor, Prof. Weeliat Ong and our TA Ruolin Zhao, for their valuable guidance, feedback, and support throughout this project. We also thank the ECE 445 course staff for providing technical advice and resources during the design and implementation process. Finally, we appreciate the efforts of all team members in hardware design, software development, system integration, testing, and final presentation preparation.</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23980" y="2248788"/>
            <a:ext cx="4752528" cy="646331"/>
          </a:xfrm>
          <a:prstGeom prst="rect">
            <a:avLst/>
          </a:prstGeom>
          <a:noFill/>
        </p:spPr>
        <p:txBody>
          <a:bodyPr wrap="square" rtlCol="0">
            <a:spAutoFit/>
          </a:bodyPr>
          <a:lstStyle/>
          <a:p>
            <a:pPr algn="ctr"/>
            <a:r>
              <a:rPr lang="en-US" altLang="zh-CN" sz="3600" b="1" dirty="0">
                <a:solidFill>
                  <a:schemeClr val="accent5"/>
                </a:solidFill>
              </a:rPr>
              <a:t>Thanks for listening</a:t>
            </a:r>
            <a:endParaRPr lang="zh-CN" altLang="en-US" sz="3600" b="1" dirty="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287588"/>
            <a:ext cx="3071495" cy="922020"/>
          </a:xfrm>
          <a:prstGeom prst="rect">
            <a:avLst/>
          </a:prstGeom>
          <a:noFill/>
        </p:spPr>
        <p:txBody>
          <a:bodyPr wrap="none" rtlCol="0">
            <a:spAutoFit/>
          </a:bodyPr>
          <a:lstStyle/>
          <a:p>
            <a:pPr algn="l"/>
            <a:r>
              <a:rPr kumimoji="1" lang="en-US" altLang="zh-CN" sz="3600" b="1"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Introduction</a:t>
            </a:r>
            <a:endParaRPr lang="zh-CN" altLang="en-US" sz="3600" dirty="0"/>
          </a:p>
          <a:p>
            <a:endParaRPr kumimoji="1" lang="en-US" strike="noStrike" noProof="1"/>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endParaRPr lang="zh-CN" altLang="en-US" sz="225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39750" y="679450"/>
            <a:ext cx="7608570" cy="3784600"/>
          </a:xfrm>
          <a:prstGeom prst="rect">
            <a:avLst/>
          </a:prstGeom>
          <a:noFill/>
        </p:spPr>
        <p:txBody>
          <a:bodyPr wrap="square" rtlCol="0" anchor="t">
            <a:spAutoFit/>
          </a:bodyPr>
          <a:lstStyle/>
          <a:p>
            <a:pPr marL="0" indent="457200">
              <a:lnSpc>
                <a:spcPct val="150000"/>
              </a:lnSpc>
              <a:buNone/>
            </a:pPr>
            <a:r>
              <a:rPr lang="en-US" altLang="zh-CN" sz="2000">
                <a:cs typeface="Arial" panose="020B0604020202020204" pitchFamily="34" charset="0"/>
                <a:sym typeface="+mn-ea"/>
              </a:rPr>
              <a:t>Latte art traditionally relies on a barista’s manual control of hand motion, pouring speed, and timing. This makes it difficult to repeatedly reproduce the same pattern, especially when the desired design comes from a digital image.</a:t>
            </a:r>
            <a:endParaRPr lang="en-US" altLang="zh-CN" sz="2000">
              <a:solidFill>
                <a:schemeClr val="tx1"/>
              </a:solidFill>
              <a:latin typeface="Arial" panose="020B0604020202020204" pitchFamily="34" charset="0"/>
              <a:cs typeface="Arial" panose="020B0604020202020204" pitchFamily="34" charset="0"/>
            </a:endParaRPr>
          </a:p>
          <a:p>
            <a:pPr marL="0" indent="457200">
              <a:lnSpc>
                <a:spcPct val="150000"/>
              </a:lnSpc>
              <a:buNone/>
            </a:pPr>
            <a:r>
              <a:rPr lang="en-US" altLang="zh-CN" sz="2000">
                <a:cs typeface="Arial" panose="020B0604020202020204" pitchFamily="34" charset="0"/>
                <a:sym typeface="+mn-ea"/>
              </a:rPr>
              <a:t>Our project aims to solve this problem by developing a mechatronic system that can accept a user-uploaded image, convert it into a printable drawing path, and deposit patterning liquid onto a fixed beverage surface.</a:t>
            </a:r>
          </a:p>
        </p:txBody>
      </p:sp>
      <p:sp>
        <p:nvSpPr>
          <p:cNvPr id="4" name="Rectangle 20"/>
          <p:cNvSpPr>
            <a:spLocks noChangeArrowheads="1"/>
          </p:cNvSpPr>
          <p:nvPr>
            <p:custDataLst>
              <p:tags r:id="rId1"/>
            </p:custDataLst>
          </p:nvPr>
        </p:nvSpPr>
        <p:spPr bwMode="auto">
          <a:xfrm>
            <a:off x="108130" y="238"/>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Introduction</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427923"/>
            <a:ext cx="5439410" cy="521970"/>
          </a:xfrm>
          <a:prstGeom prst="rect">
            <a:avLst/>
          </a:prstGeom>
          <a:noFill/>
        </p:spPr>
        <p:txBody>
          <a:bodyPr wrap="none" rtlCol="0">
            <a:spAutoFit/>
          </a:bodyPr>
          <a:lstStyle/>
          <a:p>
            <a:pPr algn="l"/>
            <a:r>
              <a:rPr kumimoji="1" lang="zh-CN" altLang="en-US" sz="2800" b="1" noProof="1">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System Design and Hardware</a:t>
            </a:r>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sym typeface="+mn-ea"/>
              </a:rPr>
              <a:t>System Workflow</a:t>
            </a:r>
          </a:p>
        </p:txBody>
      </p:sp>
      <p:pic>
        <p:nvPicPr>
          <p:cNvPr id="2" name="图片 1"/>
          <p:cNvPicPr>
            <a:picLocks noChangeAspect="1"/>
          </p:cNvPicPr>
          <p:nvPr>
            <p:custDataLst>
              <p:tags r:id="rId1"/>
            </p:custDataLst>
          </p:nvPr>
        </p:nvPicPr>
        <p:blipFill>
          <a:blip r:embed="rId3"/>
          <a:stretch>
            <a:fillRect/>
          </a:stretch>
        </p:blipFill>
        <p:spPr>
          <a:xfrm>
            <a:off x="179705" y="443865"/>
            <a:ext cx="3074035" cy="4537075"/>
          </a:xfrm>
          <a:prstGeom prst="rect">
            <a:avLst/>
          </a:prstGeom>
        </p:spPr>
      </p:pic>
      <p:sp>
        <p:nvSpPr>
          <p:cNvPr id="4" name="文本框 3"/>
          <p:cNvSpPr txBox="1"/>
          <p:nvPr/>
        </p:nvSpPr>
        <p:spPr>
          <a:xfrm>
            <a:off x="3204210" y="699135"/>
            <a:ext cx="5189220" cy="3646170"/>
          </a:xfrm>
          <a:prstGeom prst="rect">
            <a:avLst/>
          </a:prstGeom>
          <a:noFill/>
        </p:spPr>
        <p:txBody>
          <a:bodyPr wrap="square" rtlCol="0" anchor="t">
            <a:spAutoFit/>
          </a:bodyPr>
          <a:lstStyle/>
          <a:p>
            <a:pPr indent="457200" algn="l" fontAlgn="auto">
              <a:lnSpc>
                <a:spcPct val="150000"/>
              </a:lnSpc>
            </a:pPr>
            <a:r>
              <a:rPr lang="en-US" altLang="zh-CN" sz="1400">
                <a:cs typeface="Arial" panose="020B0604020202020204" pitchFamily="34" charset="0"/>
                <a:sym typeface="+mn-ea"/>
              </a:rPr>
              <a:t>The system starts with the user uploading an image through the interface. The image is sent to a Flask server, where skeleton extraction is performed. The processed image is then converted into motion paths, saved as CSV, and sent to a GRBL controller on an Arduino-class board.</a:t>
            </a:r>
          </a:p>
          <a:p>
            <a:pPr indent="457200" algn="l" fontAlgn="auto">
              <a:lnSpc>
                <a:spcPct val="150000"/>
              </a:lnSpc>
            </a:pPr>
            <a:r>
              <a:rPr lang="en-US" altLang="zh-CN" sz="1400">
                <a:cs typeface="Arial" panose="020B0604020202020204" pitchFamily="34" charset="0"/>
                <a:sym typeface="+mn-ea"/>
              </a:rPr>
              <a:t>The GRBL controller drives the stepper motors through stepper drivers. These motors control both the X-Y platform and the syringe dispensing mechanism. By coordinating nozzle movement and liquid dispensing, the machine draws the planned pattern on the coffee surface, producing the final latte art output.</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XY-Platform</a:t>
            </a:r>
          </a:p>
        </p:txBody>
      </p:sp>
      <p:pic>
        <p:nvPicPr>
          <p:cNvPr id="4" name="图片 3" descr="ChatGPT Image 2026年5月22日 19_19_20"/>
          <p:cNvPicPr>
            <a:picLocks noChangeAspect="1"/>
          </p:cNvPicPr>
          <p:nvPr>
            <p:custDataLst>
              <p:tags r:id="rId1"/>
            </p:custDataLst>
          </p:nvPr>
        </p:nvPicPr>
        <p:blipFill>
          <a:blip r:embed="rId6"/>
          <a:stretch>
            <a:fillRect/>
          </a:stretch>
        </p:blipFill>
        <p:spPr>
          <a:xfrm>
            <a:off x="3204210" y="781685"/>
            <a:ext cx="2418715" cy="1814830"/>
          </a:xfrm>
          <a:prstGeom prst="rect">
            <a:avLst/>
          </a:prstGeom>
        </p:spPr>
      </p:pic>
      <p:pic>
        <p:nvPicPr>
          <p:cNvPr id="5" name="内容占位符 3"/>
          <p:cNvPicPr>
            <a:picLocks noChangeAspect="1"/>
          </p:cNvPicPr>
          <p:nvPr>
            <p:custDataLst>
              <p:tags r:id="rId2"/>
            </p:custDataLst>
          </p:nvPr>
        </p:nvPicPr>
        <p:blipFill>
          <a:blip r:embed="rId7"/>
          <a:stretch>
            <a:fillRect/>
          </a:stretch>
        </p:blipFill>
        <p:spPr>
          <a:xfrm>
            <a:off x="251460" y="781685"/>
            <a:ext cx="2442845" cy="1814195"/>
          </a:xfrm>
          <a:prstGeom prst="rect">
            <a:avLst/>
          </a:prstGeom>
        </p:spPr>
      </p:pic>
      <p:pic>
        <p:nvPicPr>
          <p:cNvPr id="7" name="图片 6"/>
          <p:cNvPicPr>
            <a:picLocks noChangeAspect="1"/>
          </p:cNvPicPr>
          <p:nvPr>
            <p:custDataLst>
              <p:tags r:id="rId3"/>
            </p:custDataLst>
          </p:nvPr>
        </p:nvPicPr>
        <p:blipFill>
          <a:blip r:embed="rId8"/>
          <a:stretch>
            <a:fillRect/>
          </a:stretch>
        </p:blipFill>
        <p:spPr>
          <a:xfrm>
            <a:off x="6026785" y="771525"/>
            <a:ext cx="2515870" cy="1822450"/>
          </a:xfrm>
          <a:prstGeom prst="rect">
            <a:avLst/>
          </a:prstGeom>
        </p:spPr>
      </p:pic>
      <p:sp>
        <p:nvSpPr>
          <p:cNvPr id="6" name="文本框 5"/>
          <p:cNvSpPr txBox="1"/>
          <p:nvPr>
            <p:custDataLst>
              <p:tags r:id="rId4"/>
            </p:custDataLst>
          </p:nvPr>
        </p:nvSpPr>
        <p:spPr>
          <a:xfrm>
            <a:off x="2412365" y="2687320"/>
            <a:ext cx="4702175" cy="369570"/>
          </a:xfrm>
          <a:prstGeom prst="rect">
            <a:avLst/>
          </a:prstGeom>
          <a:noFill/>
        </p:spPr>
        <p:txBody>
          <a:bodyPr wrap="square" rtlCol="0">
            <a:noAutofit/>
          </a:bodyPr>
          <a:lstStyle/>
          <a:p>
            <a:r>
              <a:rPr lang="en-US" altLang="zh-CN" b="1">
                <a:sym typeface="+mn-ea"/>
              </a:rPr>
              <a:t>Figure 2.1 </a:t>
            </a:r>
            <a:r>
              <a:rPr lang="en-US" altLang="zh-CN">
                <a:sym typeface="+mn-ea"/>
              </a:rPr>
              <a:t>CoreXY X–Y Platform </a:t>
            </a:r>
            <a:endParaRPr lang="zh-CN" altLang="en-US"/>
          </a:p>
        </p:txBody>
      </p:sp>
      <p:sp>
        <p:nvSpPr>
          <p:cNvPr id="8" name="文本框 7"/>
          <p:cNvSpPr txBox="1"/>
          <p:nvPr/>
        </p:nvSpPr>
        <p:spPr>
          <a:xfrm>
            <a:off x="252095" y="3147695"/>
            <a:ext cx="8549640" cy="1928495"/>
          </a:xfrm>
          <a:prstGeom prst="rect">
            <a:avLst/>
          </a:prstGeom>
          <a:noFill/>
        </p:spPr>
        <p:txBody>
          <a:bodyPr wrap="square" rtlCol="0" anchor="t">
            <a:noAutofit/>
          </a:bodyPr>
          <a:lstStyle/>
          <a:p>
            <a:r>
              <a:rPr lang="en-US" altLang="zh-CN"/>
              <a:t>     </a:t>
            </a:r>
            <a:r>
              <a:rPr lang="zh-CN" altLang="en-US"/>
              <a:t>The XY platform uses a CoreXY belt system to move the nozzle in two directions. It has two closed-loop belts driven by two fixed stepper motors. When both motors rotate in the same direction, the nozzle moves along the Y axis. When the motors rotate in opposite directions, the nozzle moves along the X axis. This design keeps the moving part light, improves stability, and allows the nozzle to follow the drawing path smoothly above the coffee surface.</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51640" y="-35322"/>
            <a:ext cx="7096998" cy="478972"/>
          </a:xfrm>
          <a:prstGeom prst="rect">
            <a:avLst/>
          </a:prstGeom>
          <a:noFill/>
          <a:ln w="9525">
            <a:noFill/>
            <a:miter lim="800000"/>
          </a:ln>
          <a:effectLst/>
        </p:spPr>
        <p:txBody>
          <a:bodyPr lIns="91440" tIns="45720" rIns="91440" bIns="45720" anchor="ctr"/>
          <a:lstStyle/>
          <a:p>
            <a:pPr>
              <a:buNone/>
            </a:pPr>
            <a:r>
              <a:rPr lang="en-US" altLang="zh-CN" sz="2250" b="1" dirty="0">
                <a:solidFill>
                  <a:schemeClr val="bg1"/>
                </a:solidFill>
                <a:latin typeface="微软雅黑" panose="020B0503020204020204" pitchFamily="34" charset="-122"/>
                <a:ea typeface="微软雅黑" panose="020B0503020204020204" pitchFamily="34" charset="-122"/>
              </a:rPr>
              <a:t>Nozzle</a:t>
            </a:r>
          </a:p>
        </p:txBody>
      </p:sp>
      <p:pic>
        <p:nvPicPr>
          <p:cNvPr id="2" name="图片 1"/>
          <p:cNvPicPr>
            <a:picLocks noChangeAspect="1"/>
          </p:cNvPicPr>
          <p:nvPr>
            <p:custDataLst>
              <p:tags r:id="rId1"/>
            </p:custDataLst>
          </p:nvPr>
        </p:nvPicPr>
        <p:blipFill>
          <a:blip r:embed="rId6"/>
          <a:stretch>
            <a:fillRect/>
          </a:stretch>
        </p:blipFill>
        <p:spPr>
          <a:xfrm>
            <a:off x="612140" y="699135"/>
            <a:ext cx="4086860" cy="1639570"/>
          </a:xfrm>
          <a:prstGeom prst="rect">
            <a:avLst/>
          </a:prstGeom>
        </p:spPr>
      </p:pic>
      <p:pic>
        <p:nvPicPr>
          <p:cNvPr id="4" name="图片 3"/>
          <p:cNvPicPr>
            <a:picLocks noChangeAspect="1"/>
          </p:cNvPicPr>
          <p:nvPr>
            <p:custDataLst>
              <p:tags r:id="rId2"/>
            </p:custDataLst>
          </p:nvPr>
        </p:nvPicPr>
        <p:blipFill>
          <a:blip r:embed="rId7"/>
          <a:stretch>
            <a:fillRect/>
          </a:stretch>
        </p:blipFill>
        <p:spPr>
          <a:xfrm>
            <a:off x="5431155" y="554990"/>
            <a:ext cx="2807335" cy="2012950"/>
          </a:xfrm>
          <a:prstGeom prst="rect">
            <a:avLst/>
          </a:prstGeom>
        </p:spPr>
      </p:pic>
      <p:sp>
        <p:nvSpPr>
          <p:cNvPr id="6" name="文本框 5"/>
          <p:cNvSpPr txBox="1"/>
          <p:nvPr/>
        </p:nvSpPr>
        <p:spPr>
          <a:xfrm>
            <a:off x="467995" y="3075305"/>
            <a:ext cx="5974080" cy="2098675"/>
          </a:xfrm>
          <a:prstGeom prst="rect">
            <a:avLst/>
          </a:prstGeom>
          <a:noFill/>
        </p:spPr>
        <p:txBody>
          <a:bodyPr wrap="square" rtlCol="0" anchor="t">
            <a:noAutofit/>
          </a:bodyPr>
          <a:lstStyle/>
          <a:p>
            <a:r>
              <a:rPr lang="zh-CN" altLang="en-US" sz="1600"/>
              <a:t>The nozzle uses a syringe-based mechanism driven by a stepper motor. The motor pushes the syringe plunger forward to release chocolate sauce, and the released amount is controlled by motor steps. An Arduino-based controller running GRBL receives G-code from the computer and coordinates both the CoreXY platform and syringe motor, allowing the sauce output to match the X–Y movement during drawing.</a:t>
            </a:r>
          </a:p>
        </p:txBody>
      </p:sp>
      <p:sp>
        <p:nvSpPr>
          <p:cNvPr id="7" name="文本框 6"/>
          <p:cNvSpPr txBox="1"/>
          <p:nvPr>
            <p:custDataLst>
              <p:tags r:id="rId3"/>
            </p:custDataLst>
          </p:nvPr>
        </p:nvSpPr>
        <p:spPr>
          <a:xfrm>
            <a:off x="1475740" y="2427605"/>
            <a:ext cx="4702175" cy="369570"/>
          </a:xfrm>
          <a:prstGeom prst="rect">
            <a:avLst/>
          </a:prstGeom>
          <a:noFill/>
        </p:spPr>
        <p:txBody>
          <a:bodyPr wrap="square" rtlCol="0">
            <a:noAutofit/>
          </a:bodyPr>
          <a:lstStyle/>
          <a:p>
            <a:r>
              <a:rPr lang="en-US" altLang="zh-CN" sz="1400" b="1">
                <a:sym typeface="+mn-ea"/>
              </a:rPr>
              <a:t>Figure 2.2 </a:t>
            </a:r>
            <a:r>
              <a:rPr lang="en-US" altLang="zh-CN" sz="1400">
                <a:sym typeface="+mn-ea"/>
              </a:rPr>
              <a:t>Nozzle</a:t>
            </a:r>
          </a:p>
        </p:txBody>
      </p:sp>
      <p:sp>
        <p:nvSpPr>
          <p:cNvPr id="8" name="文本框 7"/>
          <p:cNvSpPr txBox="1"/>
          <p:nvPr>
            <p:custDataLst>
              <p:tags r:id="rId4"/>
            </p:custDataLst>
          </p:nvPr>
        </p:nvSpPr>
        <p:spPr>
          <a:xfrm>
            <a:off x="5004435" y="2461260"/>
            <a:ext cx="4624070" cy="220980"/>
          </a:xfrm>
          <a:prstGeom prst="rect">
            <a:avLst/>
          </a:prstGeom>
          <a:noFill/>
        </p:spPr>
        <p:txBody>
          <a:bodyPr wrap="square" rtlCol="0">
            <a:noAutofit/>
          </a:bodyPr>
          <a:lstStyle/>
          <a:p>
            <a:r>
              <a:rPr lang="en-US" altLang="zh-CN" sz="1400" b="1"/>
              <a:t>Figure</a:t>
            </a:r>
            <a:r>
              <a:rPr lang="en-US" altLang="zh-CN" sz="1400" b="1">
                <a:sym typeface="+mn-ea"/>
              </a:rPr>
              <a:t> 2.3 </a:t>
            </a:r>
            <a:r>
              <a:rPr lang="en-US" altLang="zh-CN" sz="1400">
                <a:sym typeface="+mn-ea"/>
              </a:rPr>
              <a:t>The Diagram of </a:t>
            </a:r>
            <a:r>
              <a:rPr lang="en-US" altLang="zh-CN" sz="1400"/>
              <a:t>Arduino-class board</a:t>
            </a:r>
          </a:p>
        </p:txBody>
      </p:sp>
    </p:spTree>
  </p:cSld>
  <p:clrMapOvr>
    <a:masterClrMapping/>
  </p:clrMapOvr>
  <mc:AlternateContent xmlns:mc="http://schemas.openxmlformats.org/markup-compatibility/2006" xmlns:p14="http://schemas.microsoft.com/office/powerpoint/2010/main">
    <mc:Choice Requires="p14">
      <p:transition p14:dur="0" advTm="34442"/>
    </mc:Choice>
    <mc:Fallback xmlns="">
      <p:transition advTm="344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组 22"/>
          <p:cNvGrpSpPr/>
          <p:nvPr/>
        </p:nvGrpSpPr>
        <p:grpSpPr>
          <a:xfrm>
            <a:off x="7413625" y="1138238"/>
            <a:ext cx="1368425" cy="384175"/>
            <a:chOff x="7452320" y="295575"/>
            <a:chExt cx="1368152" cy="384810"/>
          </a:xfrm>
        </p:grpSpPr>
        <p:sp>
          <p:nvSpPr>
            <p:cNvPr id="13" name="剪去单角的矩形 12"/>
            <p:cNvSpPr/>
            <p:nvPr/>
          </p:nvSpPr>
          <p:spPr>
            <a:xfrm>
              <a:off x="7452320" y="304867"/>
              <a:ext cx="1368152" cy="360040"/>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3" name="文本框 13"/>
            <p:cNvSpPr txBox="1"/>
            <p:nvPr/>
          </p:nvSpPr>
          <p:spPr>
            <a:xfrm>
              <a:off x="7596336" y="295575"/>
              <a:ext cx="1104265" cy="384810"/>
            </a:xfrm>
            <a:prstGeom prst="rect">
              <a:avLst/>
            </a:prstGeom>
            <a:noFill/>
            <a:ln w="9525">
              <a:noFill/>
            </a:ln>
          </p:spPr>
          <p:txBody>
            <a:bodyPr wrap="none" anchor="t">
              <a:spAutoFit/>
            </a:bodyPr>
            <a:lstStyle/>
            <a:p>
              <a:pPr lvl="0"/>
              <a:r>
                <a:rPr lang="en-US" altLang="zh-CN" b="1">
                  <a:solidFill>
                    <a:srgbClr val="ED7D31"/>
                  </a:solidFill>
                  <a:latin typeface="微软雅黑" panose="020B0503020204020204" pitchFamily="34" charset="-122"/>
                  <a:ea typeface="微软雅黑" panose="020B0503020204020204" pitchFamily="34" charset="-122"/>
                </a:rPr>
                <a:t>Content</a:t>
              </a:r>
            </a:p>
          </p:txBody>
        </p:sp>
      </p:grpSp>
      <p:sp>
        <p:nvSpPr>
          <p:cNvPr id="4" name="文本框 3"/>
          <p:cNvSpPr txBox="1"/>
          <p:nvPr/>
        </p:nvSpPr>
        <p:spPr>
          <a:xfrm>
            <a:off x="1836419" y="2046605"/>
            <a:ext cx="1617345" cy="48323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fontAlgn="base"/>
            <a:r>
              <a:rPr kumimoji="1" lang="en-US" altLang="zh-CN" sz="2400" b="1" strike="noStrike" noProof="1">
                <a:solidFill>
                  <a:srgbClr val="ED7D31"/>
                </a:solidFill>
                <a:effectLst/>
                <a:latin typeface="微软雅黑" panose="020B0503020204020204" pitchFamily="34" charset="-122"/>
                <a:ea typeface="微软雅黑" panose="020B0503020204020204" pitchFamily="34" charset="-122"/>
                <a:cs typeface="微软雅黑" panose="020B0503020204020204" pitchFamily="34" charset="-122"/>
              </a:rPr>
              <a:t>About Us</a:t>
            </a:r>
          </a:p>
        </p:txBody>
      </p:sp>
      <p:sp>
        <p:nvSpPr>
          <p:cNvPr id="9" name="矩形 8"/>
          <p:cNvSpPr/>
          <p:nvPr/>
        </p:nvSpPr>
        <p:spPr>
          <a:xfrm rot="2700000">
            <a:off x="1004094" y="2007394"/>
            <a:ext cx="504825" cy="503238"/>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6" name="文本框 43"/>
          <p:cNvSpPr txBox="1"/>
          <p:nvPr/>
        </p:nvSpPr>
        <p:spPr>
          <a:xfrm>
            <a:off x="1055688" y="1974850"/>
            <a:ext cx="431800" cy="5222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rot="2700000">
            <a:off x="4635500" y="1997075"/>
            <a:ext cx="504825" cy="504825"/>
          </a:xfrm>
          <a:prstGeom prst="rect">
            <a:avLst/>
          </a:prstGeom>
          <a:solidFill>
            <a:srgbClr val="ED7D31">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endParaRPr kumimoji="1" lang="zh-CN" altLang="en-US" strike="noStrike" noProof="1"/>
          </a:p>
        </p:txBody>
      </p:sp>
      <p:sp>
        <p:nvSpPr>
          <p:cNvPr id="10248" name="文本框 32"/>
          <p:cNvSpPr txBox="1"/>
          <p:nvPr/>
        </p:nvSpPr>
        <p:spPr>
          <a:xfrm>
            <a:off x="5467350" y="2046288"/>
            <a:ext cx="2152650" cy="482600"/>
          </a:xfrm>
          <a:prstGeom prst="rect">
            <a:avLst/>
          </a:prstGeom>
          <a:noFill/>
          <a:ln w="9525">
            <a:noFill/>
          </a:ln>
        </p:spPr>
        <p:txBody>
          <a:bodyPr wrap="none" anchor="t">
            <a:spAutoFit/>
          </a:bodyPr>
          <a:lstStyle/>
          <a:p>
            <a:pPr lvl="0"/>
            <a:r>
              <a:rPr lang="en-US" altLang="zh-CN" sz="2400" b="1">
                <a:solidFill>
                  <a:srgbClr val="ED7D31"/>
                </a:solidFill>
                <a:latin typeface="微软雅黑" panose="020B0503020204020204" pitchFamily="34" charset="-122"/>
                <a:ea typeface="微软雅黑" panose="020B0503020204020204" pitchFamily="34" charset="-122"/>
                <a:sym typeface="宋体" panose="02010600030101010101" pitchFamily="2" charset="-122"/>
              </a:rPr>
              <a:t>Work Report</a:t>
            </a:r>
          </a:p>
        </p:txBody>
      </p:sp>
      <p:sp>
        <p:nvSpPr>
          <p:cNvPr id="10249" name="文本框 34"/>
          <p:cNvSpPr txBox="1"/>
          <p:nvPr/>
        </p:nvSpPr>
        <p:spPr>
          <a:xfrm>
            <a:off x="4702175" y="1974850"/>
            <a:ext cx="431800" cy="547688"/>
          </a:xfrm>
          <a:prstGeom prst="rect">
            <a:avLst/>
          </a:prstGeom>
          <a:noFill/>
          <a:ln w="9525">
            <a:noFill/>
          </a:ln>
        </p:spPr>
        <p:txBody>
          <a:bodyPr wrap="square" anchor="t">
            <a:spAutoFit/>
          </a:bodyPr>
          <a:lstStyle/>
          <a:p>
            <a:pPr lvl="0"/>
            <a:r>
              <a:rPr lang="en-US" altLang="zh-CN" sz="2800">
                <a:solidFill>
                  <a:schemeClr val="bg1"/>
                </a:solidFill>
                <a:latin typeface="微软雅黑" panose="020B0503020204020204" pitchFamily="34" charset="-122"/>
                <a:ea typeface="微软雅黑" panose="020B0503020204020204" pitchFamily="34" charset="-122"/>
              </a:rPr>
              <a:t>2</a:t>
            </a:r>
          </a:p>
        </p:txBody>
      </p:sp>
      <p:sp>
        <p:nvSpPr>
          <p:cNvPr id="10250" name="文本框 6"/>
          <p:cNvSpPr txBox="1"/>
          <p:nvPr/>
        </p:nvSpPr>
        <p:spPr>
          <a:xfrm>
            <a:off x="5227638" y="2662238"/>
            <a:ext cx="2362200" cy="658812"/>
          </a:xfrm>
          <a:prstGeom prst="rect">
            <a:avLst/>
          </a:prstGeom>
          <a:noFill/>
          <a:ln w="9525">
            <a:noFill/>
          </a:ln>
        </p:spPr>
        <p:txBody>
          <a:bodyPr wrap="none" anchor="t">
            <a:spAutoFit/>
          </a:bodyPr>
          <a:lstStyle/>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Enrollment</a:t>
            </a:r>
          </a:p>
          <a:p>
            <a:pPr marL="285750" lvl="0" indent="-285750">
              <a:buFont typeface="Arial" panose="020B0604020202020204" pitchFamily="34" charset="0"/>
              <a:buChar char="•"/>
            </a:pPr>
            <a:r>
              <a:rPr lang="en-US" altLang="zh-CN" b="1">
                <a:solidFill>
                  <a:srgbClr val="0065CC"/>
                </a:solidFill>
                <a:latin typeface="微软雅黑" panose="020B0503020204020204" pitchFamily="34" charset="-122"/>
                <a:ea typeface="微软雅黑" panose="020B0503020204020204" pitchFamily="34" charset="-122"/>
                <a:sym typeface="宋体" panose="02010600030101010101" pitchFamily="2" charset="-122"/>
              </a:rPr>
              <a:t>Recruitment</a:t>
            </a:r>
            <a:endParaRPr lang="zh-CN" altLang="en-US">
              <a:latin typeface="Arial" panose="020B0604020202020204" pitchFamily="34" charset="0"/>
              <a:ea typeface="宋体" panose="02010600030101010101" pitchFamily="2" charset="-122"/>
            </a:endParaRPr>
          </a:p>
        </p:txBody>
      </p:sp>
      <p:sp>
        <p:nvSpPr>
          <p:cNvPr id="8" name="文本框 7"/>
          <p:cNvSpPr txBox="1"/>
          <p:nvPr/>
        </p:nvSpPr>
        <p:spPr>
          <a:xfrm>
            <a:off x="1568450" y="2662238"/>
            <a:ext cx="3284538" cy="2854325"/>
          </a:xfrm>
          <a:prstGeom prst="rect">
            <a:avLst/>
          </a:prstGeom>
          <a:noFill/>
        </p:spPr>
        <p:txBody>
          <a:bodyPr wrap="none" rtlCol="0">
            <a:spAutoFit/>
          </a:bodyPr>
          <a:lstStyle/>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About the Institute</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Dean's Message</a:t>
            </a:r>
          </a:p>
          <a:p>
            <a:pPr marL="285750" indent="-285750" algn="l" fontAlgn="base">
              <a:buFont typeface="Arial" panose="020B0604020202020204" pitchFamily="34" charset="0"/>
              <a:buChar char="•"/>
            </a:pPr>
            <a:r>
              <a:rPr kumimoji="1" lang="en-US"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Undergraduate Program</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esearch </a:t>
            </a: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rea</a:t>
            </a:r>
          </a:p>
          <a:p>
            <a:pPr marL="285750" indent="-285750" algn="l" fontAlgn="base">
              <a:buFont typeface="Arial" panose="020B0604020202020204" pitchFamily="34" charset="0"/>
              <a:buChar char="•"/>
            </a:pPr>
            <a:r>
              <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Faculty</a:t>
            </a:r>
          </a:p>
          <a:p>
            <a:pPr marL="285750" indent="-285750" algn="l" fontAlgn="base">
              <a:buFont typeface="Arial" panose="020B0604020202020204" pitchFamily="34" charset="0"/>
              <a:buChar char="•"/>
            </a:pPr>
            <a:r>
              <a:rPr kumimoji="1"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Administration</a:t>
            </a:r>
          </a:p>
          <a:p>
            <a:pPr marL="285750" indent="-285750" algn="l" fontAlgn="base">
              <a:buFont typeface="Arial" panose="020B0604020202020204" pitchFamily="34" charset="0"/>
              <a:buChar char="•"/>
            </a:pPr>
            <a:r>
              <a:rPr kumimoji="1" lang="en-US" b="1" strike="noStrike" noProof="1">
                <a:solidFill>
                  <a:srgbClr val="0065CC"/>
                </a:solidFill>
                <a:latin typeface="微软雅黑" panose="020B0503020204020204" pitchFamily="34" charset="-122"/>
                <a:ea typeface="微软雅黑" panose="020B0503020204020204" pitchFamily="34" charset="-122"/>
                <a:cs typeface="微软雅黑" panose="020B0503020204020204" pitchFamily="34" charset="-122"/>
                <a:sym typeface="+mn-ea"/>
              </a:rPr>
              <a:t>Campus Scenery</a:t>
            </a:r>
          </a:p>
          <a:p>
            <a:pPr marL="0" indent="0" algn="l" fontAlgn="base">
              <a:buFont typeface="Arial" panose="020B0604020202020204" pitchFamily="34" charset="0"/>
              <a:buNone/>
            </a:pPr>
            <a:endParaRPr kumimoji="1" lang="en-US" alt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fontAlgn="base">
              <a:buFont typeface="Arial" panose="020B0604020202020204" pitchFamily="34" charset="0"/>
              <a:buChar char="•"/>
            </a:pPr>
            <a:endParaRPr kumimoji="1" lang="zh-CN" b="1" strike="noStrike" noProof="1">
              <a:solidFill>
                <a:srgbClr val="0065CC"/>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base"/>
            <a:endParaRPr lang="zh-CN" altLang="en-US" strike="noStrike" noProof="1"/>
          </a:p>
        </p:txBody>
      </p:sp>
      <p:pic>
        <p:nvPicPr>
          <p:cNvPr id="10252" name="图片 9"/>
          <p:cNvPicPr>
            <a:picLocks noChangeAspect="1"/>
          </p:cNvPicPr>
          <p:nvPr/>
        </p:nvPicPr>
        <p:blipFill>
          <a:blip r:embed="rId3"/>
          <a:stretch>
            <a:fillRect/>
          </a:stretch>
        </p:blipFill>
        <p:spPr>
          <a:xfrm>
            <a:off x="3175" y="392113"/>
            <a:ext cx="349250" cy="4325937"/>
          </a:xfrm>
          <a:prstGeom prst="rect">
            <a:avLst/>
          </a:prstGeom>
          <a:noFill/>
          <a:ln w="9525">
            <a:noFill/>
          </a:ln>
        </p:spPr>
      </p:pic>
      <p:sp>
        <p:nvSpPr>
          <p:cNvPr id="12" name="直角三角形 11"/>
          <p:cNvSpPr/>
          <p:nvPr/>
        </p:nvSpPr>
        <p:spPr>
          <a:xfrm rot="16200000">
            <a:off x="7266781" y="1194594"/>
            <a:ext cx="207963" cy="2222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255" name="图片 1" descr="PPT-02"/>
          <p:cNvPicPr>
            <a:picLocks noChangeAspect="1"/>
          </p:cNvPicPr>
          <p:nvPr/>
        </p:nvPicPr>
        <p:blipFill>
          <a:blip r:embed="rId4"/>
          <a:stretch>
            <a:fillRect/>
          </a:stretch>
        </p:blipFill>
        <p:spPr>
          <a:xfrm>
            <a:off x="7270750" y="217488"/>
            <a:ext cx="1524000" cy="919162"/>
          </a:xfrm>
          <a:prstGeom prst="rect">
            <a:avLst/>
          </a:prstGeom>
          <a:noFill/>
          <a:ln w="9525">
            <a:noFill/>
          </a:ln>
        </p:spPr>
      </p:pic>
      <p:pic>
        <p:nvPicPr>
          <p:cNvPr id="10256" name="图片 4" descr="PPT-04.jpg"/>
          <p:cNvPicPr>
            <a:picLocks noChangeAspect="1"/>
          </p:cNvPicPr>
          <p:nvPr/>
        </p:nvPicPr>
        <p:blipFill>
          <a:blip r:embed="rId5"/>
          <a:stretch>
            <a:fillRect/>
          </a:stretch>
        </p:blipFill>
        <p:spPr>
          <a:xfrm>
            <a:off x="-18192" y="0"/>
            <a:ext cx="9180384" cy="5143500"/>
          </a:xfrm>
          <a:prstGeom prst="rect">
            <a:avLst/>
          </a:prstGeom>
          <a:noFill/>
          <a:ln w="9525">
            <a:noFill/>
          </a:ln>
        </p:spPr>
      </p:pic>
      <p:sp>
        <p:nvSpPr>
          <p:cNvPr id="3" name="文本框 2"/>
          <p:cNvSpPr txBox="1"/>
          <p:nvPr/>
        </p:nvSpPr>
        <p:spPr>
          <a:xfrm>
            <a:off x="2021827" y="2287588"/>
            <a:ext cx="2245360" cy="645160"/>
          </a:xfrm>
          <a:prstGeom prst="rect">
            <a:avLst/>
          </a:prstGeom>
          <a:noFill/>
        </p:spPr>
        <p:txBody>
          <a:bodyPr wrap="none" rtlCol="0">
            <a:spAutoFit/>
          </a:bodyPr>
          <a:lstStyle/>
          <a:p>
            <a:pPr algn="l"/>
            <a:r>
              <a:rPr kumimoji="1" lang="zh-CN" altLang="en-US" sz="3600" b="1" strike="noStrike" noProof="1">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Software</a:t>
            </a:r>
          </a:p>
        </p:txBody>
      </p:sp>
      <p:pic>
        <p:nvPicPr>
          <p:cNvPr id="22" name="图片 21"/>
          <p:cNvPicPr>
            <a:picLocks noChangeAspect="1"/>
          </p:cNvPicPr>
          <p:nvPr/>
        </p:nvPicPr>
        <p:blipFill>
          <a:blip r:embed="rId6" cstate="screen"/>
          <a:stretch>
            <a:fillRect/>
          </a:stretch>
        </p:blipFill>
        <p:spPr>
          <a:xfrm>
            <a:off x="7073304" y="75643"/>
            <a:ext cx="1300801" cy="1120661"/>
          </a:xfrm>
          <a:prstGeom prst="rect">
            <a:avLst/>
          </a:prstGeom>
        </p:spPr>
      </p:pic>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kyZmNhZmMwYTRkMzdjNDc0ZDBiODA4ZTNmNjg2YzYifQ=="/>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1510</Words>
  <Application>Microsoft Macintosh PowerPoint</Application>
  <PresentationFormat>全屏显示(16:9)</PresentationFormat>
  <Paragraphs>195</Paragraphs>
  <Slides>22</Slides>
  <Notes>7</Notes>
  <HiddenSlides>0</HiddenSlides>
  <MMClips>0</MMClips>
  <ScaleCrop>false</ScaleCrop>
  <HeadingPairs>
    <vt:vector size="6" baseType="variant">
      <vt:variant>
        <vt:lpstr>已用的字体</vt:lpstr>
      </vt:variant>
      <vt:variant>
        <vt:i4>6</vt:i4>
      </vt:variant>
      <vt:variant>
        <vt:lpstr>主题</vt:lpstr>
      </vt:variant>
      <vt:variant>
        <vt:i4>6</vt:i4>
      </vt:variant>
      <vt:variant>
        <vt:lpstr>幻灯片标题</vt:lpstr>
      </vt:variant>
      <vt:variant>
        <vt:i4>22</vt:i4>
      </vt:variant>
    </vt:vector>
  </HeadingPairs>
  <TitlesOfParts>
    <vt:vector size="34" baseType="lpstr">
      <vt:lpstr>黑体</vt:lpstr>
      <vt:lpstr>微软雅黑</vt:lpstr>
      <vt:lpstr>Microsoft YaHei UI</vt:lpstr>
      <vt:lpstr>Arial</vt:lpstr>
      <vt:lpstr>Calibri</vt:lpstr>
      <vt:lpstr>Calibri Light</vt:lpstr>
      <vt:lpstr>自定义设计方案</vt:lpstr>
      <vt:lpstr>1_自定义设计方案</vt:lpstr>
      <vt:lpstr>4_自定义设计方案</vt:lpstr>
      <vt:lpstr>5_自定义设计方案</vt:lpstr>
      <vt:lpstr>6_自定义设计方案</vt:lpstr>
      <vt:lpstr>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寓言映画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陈于思</dc:creator>
  <cp:lastModifiedBy>Shen, Yuhao</cp:lastModifiedBy>
  <cp:revision>2370</cp:revision>
  <dcterms:created xsi:type="dcterms:W3CDTF">2010-04-25T05:01:00Z</dcterms:created>
  <dcterms:modified xsi:type="dcterms:W3CDTF">2026-05-22T17:45:55Z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ContentTypeId">
    <vt:lpwstr>0x0101001B4FABD3CA55EB4597ABDF15CF7175E5</vt:lpwstr>
  </property>
  <property fmtid="{D5CDD505-2E9C-101B-9397-08002B2CF9AE}" pid="4" name="ICV">
    <vt:lpwstr>789E974980F74E9ABFAF7C244F59C876_13</vt:lpwstr>
  </property>
</Properties>
</file>