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indent="0" algn="l" defTabSz="914400">
      <a:defRPr sz="1800" kern="1200">
        <a:solidFill>
          <a:schemeClr val="tx1"/>
        </a:solidFill>
        <a:latin typeface="+mn-lt"/>
        <a:ea typeface="+mn-ea"/>
        <a:cs typeface="+mn-cs"/>
      </a:defRPr>
    </a:lvl1pPr>
    <a:lvl2pPr marL="457200" indent="0" algn="l" defTabSz="914400">
      <a:defRPr sz="1800" kern="1200">
        <a:solidFill>
          <a:schemeClr val="tx1"/>
        </a:solidFill>
        <a:latin typeface="+mn-lt"/>
        <a:ea typeface="+mn-ea"/>
        <a:cs typeface="+mn-cs"/>
      </a:defRPr>
    </a:lvl2pPr>
    <a:lvl3pPr marL="914400" indent="0" algn="l" defTabSz="914400">
      <a:defRPr sz="1800" kern="1200">
        <a:solidFill>
          <a:schemeClr val="tx1"/>
        </a:solidFill>
        <a:latin typeface="+mn-lt"/>
        <a:ea typeface="+mn-ea"/>
        <a:cs typeface="+mn-cs"/>
      </a:defRPr>
    </a:lvl3pPr>
    <a:lvl4pPr marL="1371600" indent="0" algn="l" defTabSz="914400">
      <a:defRPr sz="1800" kern="1200">
        <a:solidFill>
          <a:schemeClr val="tx1"/>
        </a:solidFill>
        <a:latin typeface="+mn-lt"/>
        <a:ea typeface="+mn-ea"/>
        <a:cs typeface="+mn-cs"/>
      </a:defRPr>
    </a:lvl4pPr>
    <a:lvl5pPr marL="1828800" indent="0" algn="l" defTabSz="914400">
      <a:defRPr sz="1800" kern="1200">
        <a:solidFill>
          <a:schemeClr val="tx1"/>
        </a:solidFill>
        <a:latin typeface="+mn-lt"/>
        <a:ea typeface="+mn-ea"/>
        <a:cs typeface="+mn-cs"/>
      </a:defRPr>
    </a:lvl5pPr>
    <a:lvl6pPr marL="2286000" indent="0" algn="l" defTabSz="914400">
      <a:defRPr sz="1800" kern="1200">
        <a:solidFill>
          <a:schemeClr val="tx1"/>
        </a:solidFill>
        <a:latin typeface="+mn-lt"/>
        <a:ea typeface="+mn-ea"/>
        <a:cs typeface="+mn-cs"/>
      </a:defRPr>
    </a:lvl6pPr>
    <a:lvl7pPr marL="2743200" indent="0" algn="l" defTabSz="914400">
      <a:defRPr sz="1800" kern="1200">
        <a:solidFill>
          <a:schemeClr val="tx1"/>
        </a:solidFill>
        <a:latin typeface="+mn-lt"/>
        <a:ea typeface="+mn-ea"/>
        <a:cs typeface="+mn-cs"/>
      </a:defRPr>
    </a:lvl7pPr>
    <a:lvl8pPr marL="3200400" indent="0" algn="l" defTabSz="914400">
      <a:defRPr sz="1800" kern="1200">
        <a:solidFill>
          <a:schemeClr val="tx1"/>
        </a:solidFill>
        <a:latin typeface="+mn-lt"/>
        <a:ea typeface="+mn-ea"/>
        <a:cs typeface="+mn-cs"/>
      </a:defRPr>
    </a:lvl8pPr>
    <a:lvl9pPr marL="3657600" indent="0" algn="l" defTabSz="914400">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p:cNvSpPr>
            <a:spLocks noGrp="1"/>
          </p:cNvSpPr>
          <p:nvPr>
            <p:ph type="hdr" sz="quarter"/>
          </p:nvPr>
        </p:nvSpPr>
        <p:spPr>
          <a:prstGeom prst="rect">
            <a:avLst/>
          </a:prstGeom>
        </p:spPr>
        <p:txBody>
          <a:bodyPr/>
          <a:lstStyle/>
          <a:p>
            <a:endParaRPr/>
          </a:p>
        </p:txBody>
      </p:sp>
      <p:sp>
        <p:nvSpPr>
          <p:cNvPr id="3" name="Date Placeholder"/>
          <p:cNvSpPr>
            <a:spLocks noGrp="1"/>
          </p:cNvSpPr>
          <p:nvPr>
            <p:ph type="dt" sz="quarter" idx="1"/>
          </p:nvPr>
        </p:nvSpPr>
        <p:spPr>
          <a:prstGeom prst="rect">
            <a:avLst/>
          </a:prstGeom>
        </p:spPr>
        <p:txBody>
          <a:bodyPr/>
          <a:lstStyle/>
          <a:p>
            <a:endParaRPr/>
          </a:p>
        </p:txBody>
      </p:sp>
      <p:sp>
        <p:nvSpPr>
          <p:cNvPr id="4" name="Slide Image Placeholder"/>
          <p:cNvSpPr>
            <a:spLocks noGrp="1" noRot="1" noChangeAspect="1"/>
          </p:cNvSpPr>
          <p:nvPr>
            <p:ph type="sldImg" idx="2"/>
          </p:nvPr>
        </p:nvSpPr>
        <p:spPr>
          <a:prstGeom prst="rect">
            <a:avLst/>
          </a:prstGeom>
        </p:spPr>
        <p:txBody>
          <a:bodyPr/>
          <a:lstStyle/>
          <a:p>
            <a:endParaRPr/>
          </a:p>
        </p:txBody>
      </p:sp>
      <p:sp>
        <p:nvSpPr>
          <p:cNvPr id="5" name="Notes Placeholder"/>
          <p:cNvSpPr>
            <a:spLocks noGrp="1"/>
          </p:cNvSpPr>
          <p:nvPr>
            <p:ph type="body" sz="quarter" idx="3"/>
          </p:nvPr>
        </p:nvSpPr>
        <p:spPr>
          <a:prstGeom prst="rect">
            <a:avLst/>
          </a:prstGeom>
        </p:spPr>
        <p:txBody>
          <a:bodyPr/>
          <a:lstStyle/>
          <a:p>
            <a:endParaRPr/>
          </a:p>
        </p:txBody>
      </p:sp>
      <p:sp>
        <p:nvSpPr>
          <p:cNvPr id="6" name="Footer Placeholder"/>
          <p:cNvSpPr>
            <a:spLocks noGrp="1"/>
          </p:cNvSpPr>
          <p:nvPr>
            <p:ph type="ftr" sz="quarter" idx="4"/>
          </p:nvPr>
        </p:nvSpPr>
        <p:spPr>
          <a:prstGeom prst="rect">
            <a:avLst/>
          </a:prstGeom>
        </p:spPr>
        <p:txBody>
          <a:bodyPr/>
          <a:lstStyle/>
          <a:p>
            <a:endParaRPr/>
          </a:p>
        </p:txBody>
      </p:sp>
      <p:sp>
        <p:nvSpPr>
          <p:cNvPr id="7" name="Slide Number Placeholder"/>
          <p:cNvSpPr>
            <a:spLocks noGrp="1"/>
          </p:cNvSpPr>
          <p:nvPr>
            <p:ph type="sldNum" sz="quarter" idx="5"/>
          </p:nvPr>
        </p:nvSpPr>
        <p:spPr>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Siqi Pan</a:t>
            </a:r>
          </a:p>
          <a:p>
            <a:endParaRPr lang="en-US"/>
          </a:p>
          <a:p>
            <a:r>
              <a:rPr lang="en-US"/>
              <a:t>Introduce the project title, team number, and final verified result. State that the presentation focuses on the completed color-sorting prototype for white and yellow/orange table tennis balls.</a:t>
            </a: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Wu Xucheng</a:t>
            </a:r>
          </a:p>
          <a:p>
            <a:endParaRPr lang="en-US"/>
          </a:p>
          <a:p>
            <a:r>
              <a:rPr lang="en-US"/>
              <a:t>Explain the servo roles. D3 rotates the base, D6 opens and closes the gripper, and D9 is the continuous-rotation feeder servo. Mention that the verified feeder command is 510 ms. End by foreshadowing the main mechanical limitation: single-ball feeding reliability.</a:t>
            </a: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Siqi Pan</a:t>
            </a:r>
          </a:p>
          <a:p>
            <a:endParaRPr lang="en-US"/>
          </a:p>
          <a:p>
            <a:r>
              <a:rPr lang="en-US"/>
              <a:t>Explain the actual TCS34725 placement under the receiving arm. The point is that the ball is read at a repeatable short distance, which makes the simple threshold rules more reliable under the tested lighting.</a:t>
            </a: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Siqi Pan</a:t>
            </a:r>
          </a:p>
          <a:p>
            <a:endParaRPr lang="en-US"/>
          </a:p>
          <a:p>
            <a:r>
              <a:rPr lang="en-US"/>
              <a:t>Explain the TCS34725 color-sensing design. The sensor returns red, green, blue, and clear-channel readings. The clear channel is used as a brightness reference, so the software works with R/C, G/C, and B/C ratios rather than raw RGB alone.</a:t>
            </a: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Siqi Pan</a:t>
            </a:r>
          </a:p>
          <a:p>
            <a:endParaRPr lang="en-US"/>
          </a:p>
          <a:p>
            <a:r>
              <a:rPr lang="en-US"/>
              <a:t>Explain the classification thresholds. Yellow/orange has red greater than green greater than blue and enough red-blue separation. White has blue and green significantly higher than red in the tested geometry. Unknown readings are released instead of being forced into a color bin.</a:t>
            </a: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Siqi Pan</a:t>
            </a:r>
          </a:p>
          <a:p>
            <a:endParaRPr lang="en-US"/>
          </a:p>
          <a:p>
            <a:r>
              <a:rPr lang="en-US"/>
              <a:t>Walk through the control software flow: initialize, set ready pose, run feeder, wait for settling, read color values, classify, actuate the correct sorting action, and reset. Mention that this flow is what the live demo will run.</a:t>
            </a: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Siqi Pan</a:t>
            </a:r>
          </a:p>
          <a:p>
            <a:endParaRPr lang="en-US"/>
          </a:p>
          <a:p>
            <a:r>
              <a:rPr lang="en-US"/>
              <a:t>Explain the power wiring and regulation. Stable servo power was important because servo motion can cause voltage drops. The wiring and soldering route the 12 V source through the LM2596 to the regulated 5 V rail used by the controller and servos.</a:t>
            </a: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Zhonghao Wang</a:t>
            </a:r>
          </a:p>
          <a:p>
            <a:endParaRPr lang="en-US"/>
          </a:p>
          <a:p>
            <a:r>
              <a:rPr lang="en-US"/>
              <a:t>Introduce the verification setup. The tests measured the whole sorting process, not only the sensor. Each of the five trials used five yellow/orange and five white balls, and the recorded data included sorting result, run condition, timing, and voltage.</a:t>
            </a: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Zhonghao Wang</a:t>
            </a:r>
          </a:p>
          <a:p>
            <a:endParaRPr lang="en-US"/>
          </a:p>
          <a:p>
            <a:r>
              <a:rPr lang="en-US"/>
              <a:t>Present the trial-by-trial table. Emphasize that Runs 1 to 3 were perfect, Run 4 had a feeder jam but still sorted 10 out of 10 after intervention, and Run 5 completed without a jam but missed one ball.</a:t>
            </a: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Zhonghao Wang</a:t>
            </a:r>
          </a:p>
          <a:p>
            <a:endParaRPr lang="en-US"/>
          </a:p>
          <a:p>
            <a:r>
              <a:rPr lang="en-US"/>
              <a:t>Present the sorting and timing results. Three trials were perfect 10 out of 10 runs. One additional run completed without a jam but missed one ball, so it counts as completed but not perfect. One run had a feeder jam and required intervention. The total was 49 out of 50 balls correctly sorted.</a:t>
            </a: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Zhonghao Wang</a:t>
            </a:r>
          </a:p>
          <a:p>
            <a:endParaRPr lang="en-US"/>
          </a:p>
          <a:p>
            <a:r>
              <a:rPr lang="en-US"/>
              <a:t>Present the power verification. The measured LM2596 output was 5.028 V unloaded, 5.008 V idle, and about 4.997 V during servo motion. In the measured cases there was no controller reset, visible stall, or abnormal jitter. Note the DMM transient limitation.</a:t>
            </a: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Siqi Pan</a:t>
            </a:r>
          </a:p>
          <a:p>
            <a:endParaRPr lang="en-US"/>
          </a:p>
          <a:p>
            <a:r>
              <a:rPr lang="en-US"/>
              <a:t>Use this slide to make the division of labor explicit. Siqi covers sensing, software, and power wiring; Wu covers the mechanical structure; Zhonghao covers verification data, power measurements, and records.</a:t>
            </a: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Team</a:t>
            </a:r>
          </a:p>
          <a:p>
            <a:endParaRPr lang="en-US"/>
          </a:p>
          <a:p>
            <a:r>
              <a:rPr lang="en-US"/>
              <a:t>Close with limitations and future work. Wu can mention feeder redesign and the one jammed run, Zhonghao can mention the completed run with one missed ball and future oscilloscope checks, and Siqi can deliver the final takeaway. Transition directly into the live demo.</a:t>
            </a: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Team</a:t>
            </a:r>
          </a:p>
          <a:p>
            <a:endParaRPr lang="en-US"/>
          </a:p>
          <a:p>
            <a:r>
              <a:rPr lang="en-US"/>
              <a:t>Thank the audience and invite questions.</a:t>
            </a: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Siqi Pan</a:t>
            </a:r>
          </a:p>
          <a:p>
            <a:endParaRPr lang="en-US"/>
          </a:p>
          <a:p>
            <a:r>
              <a:rPr lang="en-US"/>
              <a:t>Explain the motivation: mixed balls create inconsistent visual contrast in training and require repetitive manual sorting. Emphasize that this is both a practical sorting problem and a compact embedded-systems demonstration.</a:t>
            </a: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Siqi Pan</a:t>
            </a:r>
          </a:p>
          <a:p>
            <a:endParaRPr lang="en-US"/>
          </a:p>
          <a:p>
            <a:r>
              <a:rPr lang="en-US"/>
              <a:t>Walk through the final objective as a four-stage process: feed one ball, sense color, classify using RGB/C ratios, and actuate the sorting mechanism. Mention the headline result, 49 out of 50 balls correctly sorted.</a:t>
            </a: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Siqi Pan</a:t>
            </a:r>
          </a:p>
          <a:p>
            <a:endParaRPr lang="en-US"/>
          </a:p>
          <a:p>
            <a:r>
              <a:rPr lang="en-US"/>
              <a:t>Define the final requirements used for verification. These are the requirements the final prototype actually demonstrates: classification, sorting action, timing, and power/motion reliability. Clarify the test protocol: five trials, each with five yellow/orange and five white balls.</a:t>
            </a: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Siqi Pan</a:t>
            </a:r>
          </a:p>
          <a:p>
            <a:endParaRPr lang="en-US"/>
          </a:p>
          <a:p>
            <a:r>
              <a:rPr lang="en-US"/>
              <a:t>Explain the main component choices. The project favors a simple and verifiable prototype: Arduino control, TCS34725 RGB/C sensing, servo actuation, and LM2596 voltage regulation.</a:t>
            </a: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Siqi Pan</a:t>
            </a:r>
          </a:p>
          <a:p>
            <a:endParaRPr lang="en-US"/>
          </a:p>
          <a:p>
            <a:r>
              <a:rPr lang="en-US"/>
              <a:t>Describe the system architecture. The 12 V input is regulated by the LM2596 to the 5 V rail. The Arduino reads the TCS34725 over I2C, drives the servos with PWM, and commands the final sorting action.</a:t>
            </a: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Wu Xucheng</a:t>
            </a:r>
          </a:p>
          <a:p>
            <a:endParaRPr lang="en-US"/>
          </a:p>
          <a:p>
            <a:r>
              <a:rPr lang="en-US"/>
              <a:t>Give a physical overview of the prototype. Point out the feeder tower, the TCS34725 sensor mounted under the receiving arm, the servo arm and gripper, and the two output bins. Keep this visual and concrete.</a:t>
            </a: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Wu Xucheng</a:t>
            </a:r>
          </a:p>
          <a:p>
            <a:endParaRPr lang="en-US"/>
          </a:p>
          <a:p>
            <a:r>
              <a:rPr lang="en-US"/>
              <a:t>Explain the mechanical structure. The frame uses acrylic support and 3D-printed fixtures. The feeder guides balls toward the receiving and release region, and the arm plus gripper releases each ball into an output region.</a:t>
            </a: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a:lnSpc>
          <a:spcPct val="90000"/>
        </a:lnSpc>
        <a:spcBef>
          <a:spcPts val="0"/>
        </a:spcBef>
        <a:buNone/>
        <a:defRPr sz="4400">
          <a:solidFill>
            <a:schemeClr val="tx1"/>
          </a:solidFill>
          <a:latin typeface="+mj-lt"/>
          <a:ea typeface="+mj-lt"/>
          <a:cs typeface="+mj-lt"/>
        </a:defRPr>
      </a:lvl1pPr>
    </p:titleStyle>
    <p:bodyStyle>
      <a:lvl1pPr marL="228600" indent="-228600" algn="l">
        <a:lnSpc>
          <a:spcPct val="90000"/>
        </a:lnSpc>
        <a:spcBef>
          <a:spcPts val="1000"/>
        </a:spcBef>
        <a:buChar char="•"/>
        <a:defRPr sz="2800">
          <a:solidFill>
            <a:schemeClr val="tx1"/>
          </a:solidFill>
          <a:latin typeface="+mn-lt"/>
          <a:ea typeface="+mn-lt"/>
          <a:cs typeface="+mn-lt"/>
        </a:defRPr>
      </a:lvl1pPr>
      <a:lvl2pPr marL="685800" indent="-228600" algn="l">
        <a:lnSpc>
          <a:spcPct val="90000"/>
        </a:lnSpc>
        <a:spcBef>
          <a:spcPts val="500"/>
        </a:spcBef>
        <a:buChar char="•"/>
        <a:defRPr sz="2400">
          <a:solidFill>
            <a:schemeClr val="tx1"/>
          </a:solidFill>
          <a:latin typeface="+mn-lt"/>
          <a:ea typeface="+mn-lt"/>
          <a:cs typeface="+mn-lt"/>
        </a:defRPr>
      </a:lvl2pPr>
      <a:lvl3pPr marL="1143000" indent="-228600" algn="l">
        <a:lnSpc>
          <a:spcPct val="90000"/>
        </a:lnSpc>
        <a:spcBef>
          <a:spcPts val="500"/>
        </a:spcBef>
        <a:buChar char="•"/>
        <a:defRPr sz="2000">
          <a:solidFill>
            <a:schemeClr val="tx1"/>
          </a:solidFill>
          <a:latin typeface="+mn-lt"/>
          <a:ea typeface="+mn-lt"/>
          <a:cs typeface="+mn-lt"/>
        </a:defRPr>
      </a:lvl3pPr>
      <a:lvl4pPr marL="1600200" indent="-228600" algn="l">
        <a:lnSpc>
          <a:spcPct val="90000"/>
        </a:lnSpc>
        <a:spcBef>
          <a:spcPts val="500"/>
        </a:spcBef>
        <a:buChar char="•"/>
        <a:defRPr sz="1800">
          <a:solidFill>
            <a:schemeClr val="tx1"/>
          </a:solidFill>
          <a:latin typeface="+mn-lt"/>
          <a:ea typeface="+mn-lt"/>
          <a:cs typeface="+mn-lt"/>
        </a:defRPr>
      </a:lvl4pPr>
      <a:lvl5pPr marL="2057400" indent="-228600" algn="l">
        <a:lnSpc>
          <a:spcPct val="90000"/>
        </a:lnSpc>
        <a:spcBef>
          <a:spcPts val="500"/>
        </a:spcBef>
        <a:buChar char="•"/>
        <a:defRPr sz="1800">
          <a:solidFill>
            <a:schemeClr val="tx1"/>
          </a:solidFill>
          <a:latin typeface="+mn-lt"/>
          <a:ea typeface="+mn-lt"/>
          <a:cs typeface="+mn-lt"/>
        </a:defRPr>
      </a:lvl5pPr>
      <a:lvl6pPr marL="2514600" indent="-228600" algn="l">
        <a:lnSpc>
          <a:spcPct val="90000"/>
        </a:lnSpc>
        <a:spcBef>
          <a:spcPts val="500"/>
        </a:spcBef>
        <a:buChar char="•"/>
        <a:defRPr sz="1800">
          <a:solidFill>
            <a:schemeClr val="tx1"/>
          </a:solidFill>
          <a:latin typeface="+mn-lt"/>
          <a:ea typeface="+mn-lt"/>
          <a:cs typeface="+mn-lt"/>
        </a:defRPr>
      </a:lvl6pPr>
      <a:lvl7pPr marL="2971800" indent="-228600" algn="l">
        <a:lnSpc>
          <a:spcPct val="90000"/>
        </a:lnSpc>
        <a:spcBef>
          <a:spcPts val="500"/>
        </a:spcBef>
        <a:buChar char="•"/>
        <a:defRPr sz="1800">
          <a:solidFill>
            <a:schemeClr val="tx1"/>
          </a:solidFill>
          <a:latin typeface="+mn-lt"/>
          <a:ea typeface="+mn-lt"/>
          <a:cs typeface="+mn-lt"/>
        </a:defRPr>
      </a:lvl7pPr>
      <a:lvl8pPr marL="3429000" indent="-228600" algn="l">
        <a:lnSpc>
          <a:spcPct val="90000"/>
        </a:lnSpc>
        <a:spcBef>
          <a:spcPts val="500"/>
        </a:spcBef>
        <a:buChar char="•"/>
        <a:defRPr sz="1800">
          <a:solidFill>
            <a:schemeClr val="tx1"/>
          </a:solidFill>
          <a:latin typeface="+mn-lt"/>
          <a:ea typeface="+mn-lt"/>
          <a:cs typeface="+mn-lt"/>
        </a:defRPr>
      </a:lvl8pPr>
      <a:lvl9pPr marL="3886200" indent="-228600" algn="l">
        <a:lnSpc>
          <a:spcPct val="90000"/>
        </a:lnSpc>
        <a:spcBef>
          <a:spcPts val="500"/>
        </a:spcBef>
        <a:buChar char="•"/>
        <a:defRPr sz="1800">
          <a:solidFill>
            <a:schemeClr val="tx1"/>
          </a:solidFill>
          <a:latin typeface="+mn-lt"/>
          <a:ea typeface="+mn-lt"/>
          <a:cs typeface="+mn-lt"/>
        </a:defRPr>
      </a:lvl9pPr>
    </p:bodyStyle>
    <p:otherStyle>
      <a:lvl1pPr marL="0" algn="l">
        <a:buNone/>
        <a:defRPr sz="1800">
          <a:solidFill>
            <a:schemeClr val="tx1"/>
          </a:solidFill>
          <a:latin typeface="+mn-lt"/>
          <a:ea typeface="+mn-lt"/>
          <a:cs typeface="+mn-lt"/>
        </a:defRPr>
      </a:lvl1pPr>
      <a:lvl2pPr marL="457200" algn="l">
        <a:buNone/>
        <a:defRPr sz="1800">
          <a:solidFill>
            <a:schemeClr val="tx1"/>
          </a:solidFill>
          <a:latin typeface="+mn-lt"/>
          <a:ea typeface="+mn-lt"/>
          <a:cs typeface="+mn-lt"/>
        </a:defRPr>
      </a:lvl2pPr>
      <a:lvl3pPr marL="914400" algn="l">
        <a:buNone/>
        <a:defRPr sz="1800">
          <a:solidFill>
            <a:schemeClr val="tx1"/>
          </a:solidFill>
          <a:latin typeface="+mn-lt"/>
          <a:ea typeface="+mn-lt"/>
          <a:cs typeface="+mn-lt"/>
        </a:defRPr>
      </a:lvl3pPr>
      <a:lvl4pPr marL="1371600" algn="l">
        <a:buNone/>
        <a:defRPr sz="1800">
          <a:solidFill>
            <a:schemeClr val="tx1"/>
          </a:solidFill>
          <a:latin typeface="+mn-lt"/>
          <a:ea typeface="+mn-lt"/>
          <a:cs typeface="+mn-lt"/>
        </a:defRPr>
      </a:lvl4pPr>
      <a:lvl5pPr marL="1828800" algn="l">
        <a:buNone/>
        <a:defRPr sz="1800">
          <a:solidFill>
            <a:schemeClr val="tx1"/>
          </a:solidFill>
          <a:latin typeface="+mn-lt"/>
          <a:ea typeface="+mn-lt"/>
          <a:cs typeface="+mn-lt"/>
        </a:defRPr>
      </a:lvl5pPr>
      <a:lvl6pPr marL="2286000" algn="l">
        <a:buNone/>
        <a:defRPr sz="1800">
          <a:solidFill>
            <a:schemeClr val="tx1"/>
          </a:solidFill>
          <a:latin typeface="+mn-lt"/>
          <a:ea typeface="+mn-lt"/>
          <a:cs typeface="+mn-lt"/>
        </a:defRPr>
      </a:lvl6pPr>
      <a:lvl7pPr marL="2743200" algn="l">
        <a:buNone/>
        <a:defRPr sz="1800">
          <a:solidFill>
            <a:schemeClr val="tx1"/>
          </a:solidFill>
          <a:latin typeface="+mn-lt"/>
          <a:ea typeface="+mn-lt"/>
          <a:cs typeface="+mn-lt"/>
        </a:defRPr>
      </a:lvl7pPr>
      <a:lvl8pPr marL="3200400" algn="l">
        <a:buNone/>
        <a:defRPr sz="1800">
          <a:solidFill>
            <a:schemeClr val="tx1"/>
          </a:solidFill>
          <a:latin typeface="+mn-lt"/>
          <a:ea typeface="+mn-lt"/>
          <a:cs typeface="+mn-lt"/>
        </a:defRPr>
      </a:lvl8pPr>
      <a:lvl9pPr marL="3657600" algn="l">
        <a:buNone/>
        <a:defRPr sz="1800">
          <a:solidFill>
            <a:schemeClr val="tx1"/>
          </a:solidFill>
          <a:latin typeface="+mn-lt"/>
          <a:ea typeface="+mn-lt"/>
          <a:cs typeface="+mn-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18" Type="http://schemas.openxmlformats.org/officeDocument/2006/relationships/notesSlide" Target="../notesSlides/notesSlide14.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slideLayout" Target="../slideLayouts/slideLayout1.xml"/><Relationship Id="rId2" Type="http://schemas.openxmlformats.org/officeDocument/2006/relationships/tags" Target="../tags/tag22.xml"/><Relationship Id="rId16" Type="http://schemas.openxmlformats.org/officeDocument/2006/relationships/tags" Target="../tags/tag36.xml"/><Relationship Id="rId20" Type="http://schemas.openxmlformats.org/officeDocument/2006/relationships/image" Target="../media/image8.png"/><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5" Type="http://schemas.openxmlformats.org/officeDocument/2006/relationships/tags" Target="../tags/tag35.xml"/><Relationship Id="rId10" Type="http://schemas.openxmlformats.org/officeDocument/2006/relationships/tags" Target="../tags/tag30.xml"/><Relationship Id="rId19" Type="http://schemas.openxmlformats.org/officeDocument/2006/relationships/image" Target="../media/image2.png"/><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slideLayout" Target="../slideLayouts/slideLayout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2.png"/><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Grp="1"/>
          </p:cNvSpPr>
          <p:nvPr/>
        </p:nvSpPr>
        <p:spPr>
          <a:xfrm>
            <a:off x="0" y="0"/>
            <a:ext cx="12192000" cy="6858000"/>
          </a:xfrm>
          <a:prstGeom prst="rect">
            <a:avLst/>
          </a:prstGeom>
          <a:solidFill>
            <a:srgbClr val="FFFFFF"/>
          </a:solidFill>
          <a:ln w="0">
            <a:solidFill>
              <a:srgbClr val="000000">
                <a:alpha val="0"/>
              </a:srgbClr>
            </a:solidFill>
            <a:prstDash val="solid"/>
          </a:ln>
        </p:spPr>
      </p:sp>
      <p:pic>
        <p:nvPicPr>
          <p:cNvPr id="2" name="Picture 1"/>
          <p:cNvPicPr>
            <a:picLocks noChangeAspect="1"/>
          </p:cNvPicPr>
          <p:nvPr/>
        </p:nvPicPr>
        <p:blipFill>
          <a:blip r:embed="rId3"/>
          <a:srcRect t="12255" b="12255"/>
          <a:stretch>
            <a:fillRect/>
          </a:stretch>
        </p:blipFill>
        <p:spPr>
          <a:xfrm>
            <a:off x="7334250" y="0"/>
            <a:ext cx="4857750" cy="6858000"/>
          </a:xfrm>
          <a:prstGeom prst="rect">
            <a:avLst/>
          </a:prstGeom>
        </p:spPr>
      </p:pic>
      <p:sp>
        <p:nvSpPr>
          <p:cNvPr id="3" name="Rectangle 2"/>
          <p:cNvSpPr>
            <a:spLocks noGrp="1"/>
          </p:cNvSpPr>
          <p:nvPr/>
        </p:nvSpPr>
        <p:spPr>
          <a:xfrm>
            <a:off x="590550" y="1600200"/>
            <a:ext cx="5905500" cy="3048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725" b="0">
                <a:solidFill>
                  <a:srgbClr val="2F80F6"/>
                </a:solidFill>
                <a:latin typeface="Aptos"/>
                <a:ea typeface="Aptos"/>
                <a:cs typeface="Aptos"/>
              </a:defRPr>
            </a:pPr>
            <a:r>
              <a:rPr sz="1725" b="0">
                <a:solidFill>
                  <a:srgbClr val="2F80F6"/>
                </a:solidFill>
                <a:latin typeface="Aptos"/>
                <a:ea typeface="Aptos"/>
                <a:cs typeface="Aptos"/>
              </a:rPr>
              <a:t>ECE 445  /  FINAL PRESENTATION  /  TEAM 50.2</a:t>
            </a:r>
          </a:p>
        </p:txBody>
      </p:sp>
      <p:sp>
        <p:nvSpPr>
          <p:cNvPr id="4" name="Rectangle 3"/>
          <p:cNvSpPr>
            <a:spLocks noGrp="1"/>
          </p:cNvSpPr>
          <p:nvPr/>
        </p:nvSpPr>
        <p:spPr>
          <a:xfrm>
            <a:off x="552450" y="2114550"/>
            <a:ext cx="6572250" cy="12573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4200" b="1">
                <a:solidFill>
                  <a:srgbClr val="2F80F6"/>
                </a:solidFill>
                <a:latin typeface="Aptos Display"/>
                <a:ea typeface="Aptos Display"/>
                <a:cs typeface="Aptos Display"/>
              </a:defRPr>
            </a:pPr>
            <a:r>
              <a:rPr sz="4200" b="1">
                <a:solidFill>
                  <a:srgbClr val="2F80F6"/>
                </a:solidFill>
                <a:latin typeface="Aptos Display"/>
                <a:ea typeface="Aptos Display"/>
                <a:cs typeface="Aptos Display"/>
              </a:rPr>
              <a:t>Automatic Sorting</a:t>
            </a:r>
          </a:p>
          <a:p>
            <a:pPr algn="l">
              <a:defRPr sz="4200" b="1">
                <a:solidFill>
                  <a:srgbClr val="2F80F6"/>
                </a:solidFill>
                <a:latin typeface="Aptos Display"/>
                <a:ea typeface="Aptos Display"/>
                <a:cs typeface="Aptos Display"/>
              </a:defRPr>
            </a:pPr>
            <a:r>
              <a:rPr sz="4200" b="1">
                <a:solidFill>
                  <a:srgbClr val="2F80F6"/>
                </a:solidFill>
                <a:latin typeface="Aptos Display"/>
                <a:ea typeface="Aptos Display"/>
                <a:cs typeface="Aptos Display"/>
              </a:rPr>
              <a:t>Robotic Arm</a:t>
            </a:r>
          </a:p>
        </p:txBody>
      </p:sp>
      <p:sp>
        <p:nvSpPr>
          <p:cNvPr id="5" name="Rectangle 4"/>
          <p:cNvSpPr>
            <a:spLocks noGrp="1"/>
          </p:cNvSpPr>
          <p:nvPr/>
        </p:nvSpPr>
        <p:spPr>
          <a:xfrm>
            <a:off x="590550" y="3543300"/>
            <a:ext cx="5334000" cy="4572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2625" b="1">
                <a:solidFill>
                  <a:srgbClr val="1E293B"/>
                </a:solidFill>
                <a:latin typeface="Aptos Display"/>
                <a:ea typeface="Aptos Display"/>
                <a:cs typeface="Aptos Display"/>
              </a:defRPr>
            </a:pPr>
            <a:r>
              <a:rPr sz="2625" b="1">
                <a:solidFill>
                  <a:srgbClr val="1E293B"/>
                </a:solidFill>
                <a:latin typeface="Aptos Display"/>
                <a:ea typeface="Aptos Display"/>
                <a:cs typeface="Aptos Display"/>
              </a:rPr>
              <a:t>for Table Tennis Balls</a:t>
            </a:r>
          </a:p>
        </p:txBody>
      </p:sp>
      <p:sp>
        <p:nvSpPr>
          <p:cNvPr id="6" name="Rectangle 5"/>
          <p:cNvSpPr>
            <a:spLocks noGrp="1"/>
          </p:cNvSpPr>
          <p:nvPr/>
        </p:nvSpPr>
        <p:spPr>
          <a:xfrm>
            <a:off x="590550" y="4229100"/>
            <a:ext cx="1600200" cy="38100"/>
          </a:xfrm>
          <a:prstGeom prst="rect">
            <a:avLst/>
          </a:prstGeom>
          <a:solidFill>
            <a:srgbClr val="2F80F6"/>
          </a:solidFill>
          <a:ln w="0">
            <a:solidFill>
              <a:srgbClr val="000000">
                <a:alpha val="0"/>
              </a:srgbClr>
            </a:solidFill>
            <a:prstDash val="solid"/>
          </a:ln>
        </p:spPr>
      </p:sp>
      <p:sp>
        <p:nvSpPr>
          <p:cNvPr id="7" name="Rectangle 6"/>
          <p:cNvSpPr>
            <a:spLocks noGrp="1"/>
          </p:cNvSpPr>
          <p:nvPr/>
        </p:nvSpPr>
        <p:spPr>
          <a:xfrm>
            <a:off x="590550" y="4457700"/>
            <a:ext cx="6191250" cy="3238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75" b="0">
                <a:solidFill>
                  <a:srgbClr val="64748B"/>
                </a:solidFill>
                <a:latin typeface="Aptos"/>
                <a:ea typeface="Aptos"/>
                <a:cs typeface="Aptos"/>
              </a:defRPr>
            </a:pPr>
            <a:r>
              <a:rPr sz="1575" b="0">
                <a:solidFill>
                  <a:srgbClr val="64748B"/>
                </a:solidFill>
                <a:latin typeface="Aptos"/>
                <a:ea typeface="Aptos"/>
                <a:cs typeface="Aptos"/>
              </a:rPr>
              <a:t>TCS34725 color sensing  |  Arduino control  |  five-servo sorting</a:t>
            </a:r>
          </a:p>
        </p:txBody>
      </p:sp>
      <p:sp>
        <p:nvSpPr>
          <p:cNvPr id="8" name="Rectangle 7"/>
          <p:cNvSpPr>
            <a:spLocks noGrp="1"/>
          </p:cNvSpPr>
          <p:nvPr/>
        </p:nvSpPr>
        <p:spPr>
          <a:xfrm>
            <a:off x="590550" y="5067300"/>
            <a:ext cx="2781300" cy="400050"/>
          </a:xfrm>
          <a:prstGeom prst="rect">
            <a:avLst/>
          </a:prstGeom>
          <a:solidFill>
            <a:srgbClr val="DBEAFE"/>
          </a:solidFill>
          <a:ln w="9525">
            <a:solidFill>
              <a:srgbClr val="2F80F6"/>
            </a:solidFill>
            <a:prstDash val="solid"/>
          </a:ln>
        </p:spPr>
      </p:sp>
      <p:sp>
        <p:nvSpPr>
          <p:cNvPr id="9" name="Rectangle 8"/>
          <p:cNvSpPr>
            <a:spLocks noGrp="1"/>
          </p:cNvSpPr>
          <p:nvPr/>
        </p:nvSpPr>
        <p:spPr>
          <a:xfrm>
            <a:off x="762000" y="5172075"/>
            <a:ext cx="243840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350" b="1">
                <a:solidFill>
                  <a:srgbClr val="2F80F6"/>
                </a:solidFill>
                <a:latin typeface="Aptos Display"/>
                <a:ea typeface="Aptos Display"/>
                <a:cs typeface="Aptos Display"/>
              </a:defRPr>
            </a:pPr>
            <a:r>
              <a:rPr sz="1350" b="1">
                <a:solidFill>
                  <a:srgbClr val="2F80F6"/>
                </a:solidFill>
                <a:latin typeface="Aptos Display"/>
                <a:ea typeface="Aptos Display"/>
                <a:cs typeface="Aptos Display"/>
              </a:rPr>
              <a:t>Verified result: 49 / 50 correct</a:t>
            </a:r>
          </a:p>
        </p:txBody>
      </p:sp>
      <p:sp>
        <p:nvSpPr>
          <p:cNvPr id="10" name="Rectangle 9"/>
          <p:cNvSpPr>
            <a:spLocks noGrp="1"/>
          </p:cNvSpPr>
          <p:nvPr/>
        </p:nvSpPr>
        <p:spPr>
          <a:xfrm>
            <a:off x="590550" y="5810250"/>
            <a:ext cx="5905500" cy="2667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425" b="0">
                <a:solidFill>
                  <a:srgbClr val="1E293B"/>
                </a:solidFill>
                <a:latin typeface="Aptos"/>
                <a:ea typeface="Aptos"/>
                <a:cs typeface="Aptos"/>
              </a:defRPr>
            </a:pPr>
            <a:r>
              <a:rPr sz="1425" b="0">
                <a:solidFill>
                  <a:srgbClr val="1E293B"/>
                </a:solidFill>
                <a:latin typeface="Aptos"/>
                <a:ea typeface="Aptos"/>
                <a:cs typeface="Aptos"/>
              </a:rPr>
              <a:t>Siqi Pan  |  Zhonghao Wang  |  Xucheng Wu</a:t>
            </a:r>
          </a:p>
        </p:txBody>
      </p:sp>
      <p:sp>
        <p:nvSpPr>
          <p:cNvPr id="11" name="Rectangle 10"/>
          <p:cNvSpPr>
            <a:spLocks noGrp="1"/>
          </p:cNvSpPr>
          <p:nvPr/>
        </p:nvSpPr>
        <p:spPr>
          <a:xfrm>
            <a:off x="590550" y="6115050"/>
            <a:ext cx="4381500" cy="2476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25" b="0">
                <a:solidFill>
                  <a:srgbClr val="64748B"/>
                </a:solidFill>
                <a:latin typeface="Aptos"/>
                <a:ea typeface="Aptos"/>
                <a:cs typeface="Aptos"/>
              </a:defRPr>
            </a:pPr>
            <a:r>
              <a:rPr sz="1125" b="0">
                <a:solidFill>
                  <a:srgbClr val="64748B"/>
                </a:solidFill>
                <a:latin typeface="Aptos"/>
                <a:ea typeface="Aptos"/>
                <a:cs typeface="Aptos"/>
              </a:rPr>
              <a:t>TA: Jianzu Zhang  |  May 2026</a:t>
            </a:r>
          </a:p>
        </p:txBody>
      </p:sp>
      <p:sp>
        <p:nvSpPr>
          <p:cNvPr id="12" name="Oval 11"/>
          <p:cNvSpPr>
            <a:spLocks noGrp="1"/>
          </p:cNvSpPr>
          <p:nvPr/>
        </p:nvSpPr>
        <p:spPr>
          <a:xfrm>
            <a:off x="704850" y="6515100"/>
            <a:ext cx="114300" cy="114300"/>
          </a:xfrm>
          <a:prstGeom prst="ellipse">
            <a:avLst/>
          </a:prstGeom>
          <a:solidFill>
            <a:srgbClr val="2F80F6"/>
          </a:solidFill>
          <a:ln w="9525">
            <a:solidFill>
              <a:srgbClr val="000000">
                <a:alpha val="0"/>
              </a:srgbClr>
            </a:solidFill>
            <a:prstDash val="solid"/>
          </a:ln>
        </p:spPr>
      </p:sp>
      <p:sp>
        <p:nvSpPr>
          <p:cNvPr id="13" name="Oval 12"/>
          <p:cNvSpPr>
            <a:spLocks noGrp="1"/>
          </p:cNvSpPr>
          <p:nvPr/>
        </p:nvSpPr>
        <p:spPr>
          <a:xfrm>
            <a:off x="914400" y="6515100"/>
            <a:ext cx="114300" cy="114300"/>
          </a:xfrm>
          <a:prstGeom prst="ellipse">
            <a:avLst/>
          </a:prstGeom>
          <a:solidFill>
            <a:srgbClr val="2F80F6"/>
          </a:solidFill>
          <a:ln w="9525">
            <a:solidFill>
              <a:srgbClr val="000000">
                <a:alpha val="0"/>
              </a:srgbClr>
            </a:solidFill>
            <a:prstDash val="solid"/>
          </a:ln>
        </p:spPr>
      </p:sp>
      <p:sp>
        <p:nvSpPr>
          <p:cNvPr id="14" name="Oval 13"/>
          <p:cNvSpPr>
            <a:spLocks noGrp="1"/>
          </p:cNvSpPr>
          <p:nvPr/>
        </p:nvSpPr>
        <p:spPr>
          <a:xfrm>
            <a:off x="1123950" y="6515100"/>
            <a:ext cx="114300" cy="114300"/>
          </a:xfrm>
          <a:prstGeom prst="ellipse">
            <a:avLst/>
          </a:prstGeom>
          <a:solidFill>
            <a:srgbClr val="2F80F6"/>
          </a:solidFill>
          <a:ln w="9525">
            <a:solidFill>
              <a:srgbClr val="000000">
                <a:alpha val="0"/>
              </a:srgbClr>
            </a:solidFill>
            <a:prstDash val="solid"/>
          </a:ln>
        </p:spPr>
      </p:sp>
      <p:sp>
        <p:nvSpPr>
          <p:cNvPr id="15" name="Oval 14"/>
          <p:cNvSpPr>
            <a:spLocks noGrp="1"/>
          </p:cNvSpPr>
          <p:nvPr/>
        </p:nvSpPr>
        <p:spPr>
          <a:xfrm>
            <a:off x="1333500" y="6515100"/>
            <a:ext cx="114300" cy="114300"/>
          </a:xfrm>
          <a:prstGeom prst="ellipse">
            <a:avLst/>
          </a:prstGeom>
          <a:solidFill>
            <a:srgbClr val="2F80F6"/>
          </a:solidFill>
          <a:ln w="9525">
            <a:solidFill>
              <a:srgbClr val="000000">
                <a:alpha val="0"/>
              </a:srgbClr>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a:spLocks noGrp="1"/>
          </p:cNvSpPr>
          <p:nvPr/>
        </p:nvSpPr>
        <p:spPr>
          <a:xfrm>
            <a:off x="0" y="0"/>
            <a:ext cx="12192000" cy="6858000"/>
          </a:xfrm>
          <a:prstGeom prst="rect">
            <a:avLst/>
          </a:prstGeom>
          <a:solidFill>
            <a:srgbClr val="FFFFFF"/>
          </a:solidFill>
          <a:ln w="0">
            <a:solidFill>
              <a:srgbClr val="000000">
                <a:alpha val="0"/>
              </a:srgbClr>
            </a:solidFill>
            <a:prstDash val="solid"/>
          </a:ln>
        </p:spPr>
      </p:sp>
      <p:pic>
        <p:nvPicPr>
          <p:cNvPr id="2" name="Picture 1"/>
          <p:cNvPicPr>
            <a:picLocks noChangeAspect="1"/>
          </p:cNvPicPr>
          <p:nvPr/>
        </p:nvPicPr>
        <p:blipFill>
          <a:blip r:embed="rId3"/>
          <a:srcRect l="127" r="127"/>
          <a:stretch>
            <a:fillRect/>
          </a:stretch>
        </p:blipFill>
        <p:spPr>
          <a:xfrm>
            <a:off x="9467850" y="0"/>
            <a:ext cx="2724150" cy="1581150"/>
          </a:xfrm>
          <a:prstGeom prst="rect">
            <a:avLst/>
          </a:prstGeom>
        </p:spPr>
      </p:pic>
      <p:sp>
        <p:nvSpPr>
          <p:cNvPr id="3" name="Rectangle 2"/>
          <p:cNvSpPr>
            <a:spLocks noGrp="1"/>
          </p:cNvSpPr>
          <p:nvPr/>
        </p:nvSpPr>
        <p:spPr>
          <a:xfrm>
            <a:off x="552450" y="485775"/>
            <a:ext cx="171450" cy="171450"/>
          </a:xfrm>
          <a:prstGeom prst="rect">
            <a:avLst/>
          </a:prstGeom>
          <a:solidFill>
            <a:srgbClr val="DBEAFE"/>
          </a:solidFill>
          <a:ln w="9525">
            <a:solidFill>
              <a:srgbClr val="2F80F6"/>
            </a:solidFill>
            <a:prstDash val="solid"/>
          </a:ln>
        </p:spPr>
      </p:sp>
      <p:sp>
        <p:nvSpPr>
          <p:cNvPr id="4" name="Rectangle 3"/>
          <p:cNvSpPr>
            <a:spLocks noGrp="1"/>
          </p:cNvSpPr>
          <p:nvPr/>
        </p:nvSpPr>
        <p:spPr>
          <a:xfrm>
            <a:off x="600075" y="533400"/>
            <a:ext cx="76200" cy="76200"/>
          </a:xfrm>
          <a:prstGeom prst="rect">
            <a:avLst/>
          </a:prstGeom>
          <a:solidFill>
            <a:srgbClr val="2F80F6"/>
          </a:solidFill>
          <a:ln w="0">
            <a:solidFill>
              <a:srgbClr val="000000">
                <a:alpha val="0"/>
              </a:srgbClr>
            </a:solidFill>
            <a:prstDash val="solid"/>
          </a:ln>
        </p:spPr>
      </p:sp>
      <p:sp>
        <p:nvSpPr>
          <p:cNvPr id="5" name="Rectangle 4"/>
          <p:cNvSpPr>
            <a:spLocks noGrp="1"/>
          </p:cNvSpPr>
          <p:nvPr/>
        </p:nvSpPr>
        <p:spPr>
          <a:xfrm>
            <a:off x="838200" y="400050"/>
            <a:ext cx="8267700" cy="590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2850" b="1">
                <a:solidFill>
                  <a:srgbClr val="2F80F6"/>
                </a:solidFill>
                <a:latin typeface="Aptos Display"/>
                <a:ea typeface="Aptos Display"/>
                <a:cs typeface="Aptos Display"/>
              </a:defRPr>
            </a:pPr>
            <a:r>
              <a:rPr sz="2850" b="1">
                <a:solidFill>
                  <a:srgbClr val="2F80F6"/>
                </a:solidFill>
                <a:latin typeface="Aptos Display"/>
                <a:ea typeface="Aptos Display"/>
                <a:cs typeface="Aptos Display"/>
              </a:rPr>
              <a:t>Feeder &amp; Sorting Motion</a:t>
            </a:r>
          </a:p>
        </p:txBody>
      </p:sp>
      <p:sp>
        <p:nvSpPr>
          <p:cNvPr id="6" name="Rectangle 5"/>
          <p:cNvSpPr>
            <a:spLocks noGrp="1"/>
          </p:cNvSpPr>
          <p:nvPr/>
        </p:nvSpPr>
        <p:spPr>
          <a:xfrm>
            <a:off x="9677400" y="400050"/>
            <a:ext cx="1962150" cy="323850"/>
          </a:xfrm>
          <a:prstGeom prst="rect">
            <a:avLst/>
          </a:prstGeom>
          <a:solidFill>
            <a:srgbClr val="FFFFFF"/>
          </a:solidFill>
          <a:ln w="9525">
            <a:solidFill>
              <a:srgbClr val="CBD5E1"/>
            </a:solidFill>
            <a:prstDash val="solid"/>
          </a:ln>
        </p:spPr>
      </p:sp>
      <p:sp>
        <p:nvSpPr>
          <p:cNvPr id="7" name="Rectangle 6"/>
          <p:cNvSpPr>
            <a:spLocks noGrp="1"/>
          </p:cNvSpPr>
          <p:nvPr/>
        </p:nvSpPr>
        <p:spPr>
          <a:xfrm>
            <a:off x="9810750" y="466725"/>
            <a:ext cx="169545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75" b="1">
                <a:solidFill>
                  <a:srgbClr val="64748B"/>
                </a:solidFill>
                <a:latin typeface="Aptos Display"/>
                <a:ea typeface="Aptos Display"/>
                <a:cs typeface="Aptos Display"/>
              </a:defRPr>
            </a:pPr>
            <a:r>
              <a:rPr sz="975" b="1">
                <a:solidFill>
                  <a:srgbClr val="64748B"/>
                </a:solidFill>
                <a:latin typeface="Aptos Display"/>
                <a:ea typeface="Aptos Display"/>
                <a:cs typeface="Aptos Display"/>
              </a:rPr>
              <a:t>Wu Xucheng</a:t>
            </a:r>
          </a:p>
        </p:txBody>
      </p:sp>
      <p:sp>
        <p:nvSpPr>
          <p:cNvPr id="8" name="Rectangle 7"/>
          <p:cNvSpPr>
            <a:spLocks noGrp="1"/>
          </p:cNvSpPr>
          <p:nvPr/>
        </p:nvSpPr>
        <p:spPr>
          <a:xfrm>
            <a:off x="533400" y="1000125"/>
            <a:ext cx="933450" cy="19050"/>
          </a:xfrm>
          <a:prstGeom prst="rect">
            <a:avLst/>
          </a:prstGeom>
          <a:solidFill>
            <a:srgbClr val="2F80F6"/>
          </a:solidFill>
          <a:ln w="0">
            <a:solidFill>
              <a:srgbClr val="000000">
                <a:alpha val="0"/>
              </a:srgbClr>
            </a:solidFill>
            <a:prstDash val="solid"/>
          </a:ln>
        </p:spPr>
      </p:sp>
      <p:sp>
        <p:nvSpPr>
          <p:cNvPr id="9" name="Rectangle 8"/>
          <p:cNvSpPr>
            <a:spLocks noGrp="1"/>
          </p:cNvSpPr>
          <p:nvPr/>
        </p:nvSpPr>
        <p:spPr>
          <a:xfrm>
            <a:off x="1466850" y="1000125"/>
            <a:ext cx="10191750" cy="19050"/>
          </a:xfrm>
          <a:prstGeom prst="rect">
            <a:avLst/>
          </a:prstGeom>
          <a:solidFill>
            <a:srgbClr val="CBD5E1"/>
          </a:solidFill>
          <a:ln w="0">
            <a:solidFill>
              <a:srgbClr val="000000">
                <a:alpha val="0"/>
              </a:srgbClr>
            </a:solidFill>
            <a:prstDash val="solid"/>
          </a:ln>
        </p:spPr>
      </p:sp>
      <p:sp>
        <p:nvSpPr>
          <p:cNvPr id="10" name="Rectangle 9"/>
          <p:cNvSpPr>
            <a:spLocks noGrp="1"/>
          </p:cNvSpPr>
          <p:nvPr/>
        </p:nvSpPr>
        <p:spPr>
          <a:xfrm>
            <a:off x="552450" y="1181100"/>
            <a:ext cx="9334500" cy="4191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650" b="0">
                <a:solidFill>
                  <a:srgbClr val="64748B"/>
                </a:solidFill>
                <a:latin typeface="Aptos"/>
                <a:ea typeface="Aptos"/>
                <a:cs typeface="Aptos"/>
              </a:defRPr>
            </a:pPr>
            <a:r>
              <a:rPr sz="1650" b="0">
                <a:solidFill>
                  <a:srgbClr val="64748B"/>
                </a:solidFill>
                <a:latin typeface="Aptos"/>
                <a:ea typeface="Aptos"/>
                <a:cs typeface="Aptos"/>
              </a:rPr>
              <a:t>The verified sequence keeps the arm simple: feed, settle, rotate base, open gripper, close, and reset.</a:t>
            </a:r>
          </a:p>
        </p:txBody>
      </p:sp>
      <p:sp>
        <p:nvSpPr>
          <p:cNvPr id="11" name="Rectangle 10"/>
          <p:cNvSpPr>
            <a:spLocks noGrp="1"/>
          </p:cNvSpPr>
          <p:nvPr/>
        </p:nvSpPr>
        <p:spPr>
          <a:xfrm>
            <a:off x="666750" y="1790700"/>
            <a:ext cx="5334000" cy="3143250"/>
          </a:xfrm>
          <a:prstGeom prst="rect">
            <a:avLst/>
          </a:prstGeom>
          <a:solidFill>
            <a:srgbClr val="FFFFFF"/>
          </a:solidFill>
          <a:ln w="9525">
            <a:solidFill>
              <a:srgbClr val="CBD5E1"/>
            </a:solidFill>
            <a:prstDash val="solid"/>
          </a:ln>
        </p:spPr>
      </p:sp>
      <p:sp>
        <p:nvSpPr>
          <p:cNvPr id="12" name="Rectangle 11"/>
          <p:cNvSpPr>
            <a:spLocks noGrp="1"/>
          </p:cNvSpPr>
          <p:nvPr/>
        </p:nvSpPr>
        <p:spPr>
          <a:xfrm>
            <a:off x="895350" y="2000250"/>
            <a:ext cx="228600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800" b="1">
                <a:solidFill>
                  <a:srgbClr val="1E293B"/>
                </a:solidFill>
                <a:latin typeface="Aptos Display"/>
                <a:ea typeface="Aptos Display"/>
                <a:cs typeface="Aptos Display"/>
              </a:defRPr>
            </a:pPr>
            <a:r>
              <a:rPr sz="1800" b="1">
                <a:solidFill>
                  <a:srgbClr val="1E293B"/>
                </a:solidFill>
                <a:latin typeface="Aptos Display"/>
                <a:ea typeface="Aptos Display"/>
                <a:cs typeface="Aptos Display"/>
              </a:rPr>
              <a:t>Servo mapping</a:t>
            </a:r>
          </a:p>
        </p:txBody>
      </p:sp>
      <p:sp>
        <p:nvSpPr>
          <p:cNvPr id="13" name="Rectangle 12"/>
          <p:cNvSpPr>
            <a:spLocks noGrp="1"/>
          </p:cNvSpPr>
          <p:nvPr/>
        </p:nvSpPr>
        <p:spPr>
          <a:xfrm>
            <a:off x="895350" y="2476500"/>
            <a:ext cx="45720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350" b="1">
                <a:solidFill>
                  <a:srgbClr val="2F80F6"/>
                </a:solidFill>
                <a:latin typeface="Aptos Display"/>
                <a:ea typeface="Aptos Display"/>
                <a:cs typeface="Aptos Display"/>
              </a:defRPr>
            </a:pPr>
            <a:r>
              <a:rPr sz="1350" b="1">
                <a:solidFill>
                  <a:srgbClr val="2F80F6"/>
                </a:solidFill>
                <a:latin typeface="Aptos Display"/>
                <a:ea typeface="Aptos Display"/>
                <a:cs typeface="Aptos Display"/>
              </a:rPr>
              <a:t>D3</a:t>
            </a:r>
          </a:p>
        </p:txBody>
      </p:sp>
      <p:sp>
        <p:nvSpPr>
          <p:cNvPr id="14" name="Rectangle 13"/>
          <p:cNvSpPr>
            <a:spLocks noGrp="1"/>
          </p:cNvSpPr>
          <p:nvPr/>
        </p:nvSpPr>
        <p:spPr>
          <a:xfrm>
            <a:off x="1466850" y="2476500"/>
            <a:ext cx="160020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350" b="1">
                <a:solidFill>
                  <a:srgbClr val="1E293B"/>
                </a:solidFill>
                <a:latin typeface="Aptos Display"/>
                <a:ea typeface="Aptos Display"/>
                <a:cs typeface="Aptos Display"/>
              </a:defRPr>
            </a:pPr>
            <a:r>
              <a:rPr sz="1350" b="1">
                <a:solidFill>
                  <a:srgbClr val="1E293B"/>
                </a:solidFill>
                <a:latin typeface="Aptos Display"/>
                <a:ea typeface="Aptos Display"/>
                <a:cs typeface="Aptos Display"/>
              </a:rPr>
              <a:t>Base rotation</a:t>
            </a:r>
          </a:p>
        </p:txBody>
      </p:sp>
      <p:sp>
        <p:nvSpPr>
          <p:cNvPr id="15" name="Rectangle 14"/>
          <p:cNvSpPr>
            <a:spLocks noGrp="1"/>
          </p:cNvSpPr>
          <p:nvPr/>
        </p:nvSpPr>
        <p:spPr>
          <a:xfrm>
            <a:off x="3219450" y="2476500"/>
            <a:ext cx="2381250" cy="2667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25" b="0">
                <a:solidFill>
                  <a:srgbClr val="64748B"/>
                </a:solidFill>
                <a:latin typeface="Aptos"/>
                <a:ea typeface="Aptos"/>
                <a:cs typeface="Aptos"/>
              </a:defRPr>
            </a:pPr>
            <a:r>
              <a:rPr sz="1125" b="0">
                <a:solidFill>
                  <a:srgbClr val="64748B"/>
                </a:solidFill>
                <a:latin typeface="Aptos"/>
                <a:ea typeface="Aptos"/>
                <a:cs typeface="Aptos"/>
              </a:rPr>
              <a:t>90 center; 45 one side; 135 other side</a:t>
            </a:r>
          </a:p>
        </p:txBody>
      </p:sp>
      <p:sp>
        <p:nvSpPr>
          <p:cNvPr id="16" name="Rectangle 15"/>
          <p:cNvSpPr>
            <a:spLocks noGrp="1"/>
          </p:cNvSpPr>
          <p:nvPr/>
        </p:nvSpPr>
        <p:spPr>
          <a:xfrm>
            <a:off x="895350" y="2933700"/>
            <a:ext cx="45720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350" b="1">
                <a:solidFill>
                  <a:srgbClr val="2F80F6"/>
                </a:solidFill>
                <a:latin typeface="Aptos Display"/>
                <a:ea typeface="Aptos Display"/>
                <a:cs typeface="Aptos Display"/>
              </a:defRPr>
            </a:pPr>
            <a:r>
              <a:rPr sz="1350" b="1">
                <a:solidFill>
                  <a:srgbClr val="2F80F6"/>
                </a:solidFill>
                <a:latin typeface="Aptos Display"/>
                <a:ea typeface="Aptos Display"/>
                <a:cs typeface="Aptos Display"/>
              </a:rPr>
              <a:t>D4</a:t>
            </a:r>
          </a:p>
        </p:txBody>
      </p:sp>
      <p:sp>
        <p:nvSpPr>
          <p:cNvPr id="17" name="Rectangle 16"/>
          <p:cNvSpPr>
            <a:spLocks noGrp="1"/>
          </p:cNvSpPr>
          <p:nvPr/>
        </p:nvSpPr>
        <p:spPr>
          <a:xfrm>
            <a:off x="1466850" y="2933700"/>
            <a:ext cx="160020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350" b="1">
                <a:solidFill>
                  <a:srgbClr val="1E293B"/>
                </a:solidFill>
                <a:latin typeface="Aptos Display"/>
                <a:ea typeface="Aptos Display"/>
                <a:cs typeface="Aptos Display"/>
              </a:defRPr>
            </a:pPr>
            <a:r>
              <a:rPr sz="1350" b="1">
                <a:solidFill>
                  <a:srgbClr val="1E293B"/>
                </a:solidFill>
                <a:latin typeface="Aptos Display"/>
                <a:ea typeface="Aptos Display"/>
                <a:cs typeface="Aptos Display"/>
              </a:rPr>
              <a:t>Upper arm</a:t>
            </a:r>
          </a:p>
        </p:txBody>
      </p:sp>
      <p:sp>
        <p:nvSpPr>
          <p:cNvPr id="18" name="Rectangle 17"/>
          <p:cNvSpPr>
            <a:spLocks noGrp="1"/>
          </p:cNvSpPr>
          <p:nvPr/>
        </p:nvSpPr>
        <p:spPr>
          <a:xfrm>
            <a:off x="3219450" y="2933700"/>
            <a:ext cx="2381250" cy="2667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25" b="0">
                <a:solidFill>
                  <a:srgbClr val="64748B"/>
                </a:solidFill>
                <a:latin typeface="Aptos"/>
                <a:ea typeface="Aptos"/>
                <a:cs typeface="Aptos"/>
              </a:defRPr>
            </a:pPr>
            <a:r>
              <a:rPr sz="1125" b="0">
                <a:solidFill>
                  <a:srgbClr val="64748B"/>
                </a:solidFill>
                <a:latin typeface="Aptos"/>
                <a:ea typeface="Aptos"/>
                <a:cs typeface="Aptos"/>
              </a:rPr>
              <a:t>Initialized and held for repeatability</a:t>
            </a:r>
          </a:p>
        </p:txBody>
      </p:sp>
      <p:sp>
        <p:nvSpPr>
          <p:cNvPr id="19" name="Rectangle 18"/>
          <p:cNvSpPr>
            <a:spLocks noGrp="1"/>
          </p:cNvSpPr>
          <p:nvPr/>
        </p:nvSpPr>
        <p:spPr>
          <a:xfrm>
            <a:off x="895350" y="3390900"/>
            <a:ext cx="45720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350" b="1">
                <a:solidFill>
                  <a:srgbClr val="2F80F6"/>
                </a:solidFill>
                <a:latin typeface="Aptos Display"/>
                <a:ea typeface="Aptos Display"/>
                <a:cs typeface="Aptos Display"/>
              </a:defRPr>
            </a:pPr>
            <a:r>
              <a:rPr sz="1350" b="1">
                <a:solidFill>
                  <a:srgbClr val="2F80F6"/>
                </a:solidFill>
                <a:latin typeface="Aptos Display"/>
                <a:ea typeface="Aptos Display"/>
                <a:cs typeface="Aptos Display"/>
              </a:rPr>
              <a:t>D5</a:t>
            </a:r>
          </a:p>
        </p:txBody>
      </p:sp>
      <p:sp>
        <p:nvSpPr>
          <p:cNvPr id="20" name="Rectangle 19"/>
          <p:cNvSpPr>
            <a:spLocks noGrp="1"/>
          </p:cNvSpPr>
          <p:nvPr/>
        </p:nvSpPr>
        <p:spPr>
          <a:xfrm>
            <a:off x="1466850" y="3390900"/>
            <a:ext cx="160020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350" b="1">
                <a:solidFill>
                  <a:srgbClr val="1E293B"/>
                </a:solidFill>
                <a:latin typeface="Aptos Display"/>
                <a:ea typeface="Aptos Display"/>
                <a:cs typeface="Aptos Display"/>
              </a:defRPr>
            </a:pPr>
            <a:r>
              <a:rPr sz="1350" b="1">
                <a:solidFill>
                  <a:srgbClr val="1E293B"/>
                </a:solidFill>
                <a:latin typeface="Aptos Display"/>
                <a:ea typeface="Aptos Display"/>
                <a:cs typeface="Aptos Display"/>
              </a:rPr>
              <a:t>Forearm</a:t>
            </a:r>
          </a:p>
        </p:txBody>
      </p:sp>
      <p:sp>
        <p:nvSpPr>
          <p:cNvPr id="21" name="Rectangle 20"/>
          <p:cNvSpPr>
            <a:spLocks noGrp="1"/>
          </p:cNvSpPr>
          <p:nvPr/>
        </p:nvSpPr>
        <p:spPr>
          <a:xfrm>
            <a:off x="3219450" y="3390900"/>
            <a:ext cx="2381250" cy="2667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25" b="0">
                <a:solidFill>
                  <a:srgbClr val="64748B"/>
                </a:solidFill>
                <a:latin typeface="Aptos"/>
                <a:ea typeface="Aptos"/>
                <a:cs typeface="Aptos"/>
              </a:defRPr>
            </a:pPr>
            <a:r>
              <a:rPr sz="1125" b="0">
                <a:solidFill>
                  <a:srgbClr val="64748B"/>
                </a:solidFill>
                <a:latin typeface="Aptos"/>
                <a:ea typeface="Aptos"/>
                <a:cs typeface="Aptos"/>
              </a:rPr>
              <a:t>Initialized and held for repeatability</a:t>
            </a:r>
          </a:p>
        </p:txBody>
      </p:sp>
      <p:sp>
        <p:nvSpPr>
          <p:cNvPr id="22" name="Rectangle 21"/>
          <p:cNvSpPr>
            <a:spLocks noGrp="1"/>
          </p:cNvSpPr>
          <p:nvPr/>
        </p:nvSpPr>
        <p:spPr>
          <a:xfrm>
            <a:off x="895350" y="3848100"/>
            <a:ext cx="45720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350" b="1">
                <a:solidFill>
                  <a:srgbClr val="2F80F6"/>
                </a:solidFill>
                <a:latin typeface="Aptos Display"/>
                <a:ea typeface="Aptos Display"/>
                <a:cs typeface="Aptos Display"/>
              </a:defRPr>
            </a:pPr>
            <a:r>
              <a:rPr sz="1350" b="1">
                <a:solidFill>
                  <a:srgbClr val="2F80F6"/>
                </a:solidFill>
                <a:latin typeface="Aptos Display"/>
                <a:ea typeface="Aptos Display"/>
                <a:cs typeface="Aptos Display"/>
              </a:rPr>
              <a:t>D6</a:t>
            </a:r>
          </a:p>
        </p:txBody>
      </p:sp>
      <p:sp>
        <p:nvSpPr>
          <p:cNvPr id="23" name="Rectangle 22"/>
          <p:cNvSpPr>
            <a:spLocks noGrp="1"/>
          </p:cNvSpPr>
          <p:nvPr/>
        </p:nvSpPr>
        <p:spPr>
          <a:xfrm>
            <a:off x="1466850" y="3848100"/>
            <a:ext cx="160020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350" b="1">
                <a:solidFill>
                  <a:srgbClr val="1E293B"/>
                </a:solidFill>
                <a:latin typeface="Aptos Display"/>
                <a:ea typeface="Aptos Display"/>
                <a:cs typeface="Aptos Display"/>
              </a:defRPr>
            </a:pPr>
            <a:r>
              <a:rPr sz="1350" b="1">
                <a:solidFill>
                  <a:srgbClr val="1E293B"/>
                </a:solidFill>
                <a:latin typeface="Aptos Display"/>
                <a:ea typeface="Aptos Display"/>
                <a:cs typeface="Aptos Display"/>
              </a:rPr>
              <a:t>Gripper</a:t>
            </a:r>
          </a:p>
        </p:txBody>
      </p:sp>
      <p:sp>
        <p:nvSpPr>
          <p:cNvPr id="24" name="Rectangle 23"/>
          <p:cNvSpPr>
            <a:spLocks noGrp="1"/>
          </p:cNvSpPr>
          <p:nvPr/>
        </p:nvSpPr>
        <p:spPr>
          <a:xfrm>
            <a:off x="3219450" y="3848100"/>
            <a:ext cx="2381250" cy="2667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25" b="0">
                <a:solidFill>
                  <a:srgbClr val="64748B"/>
                </a:solidFill>
                <a:latin typeface="Aptos"/>
                <a:ea typeface="Aptos"/>
                <a:cs typeface="Aptos"/>
              </a:defRPr>
            </a:pPr>
            <a:r>
              <a:rPr sz="1125" b="0">
                <a:solidFill>
                  <a:srgbClr val="64748B"/>
                </a:solidFill>
                <a:latin typeface="Aptos"/>
                <a:ea typeface="Aptos"/>
                <a:cs typeface="Aptos"/>
              </a:rPr>
              <a:t>100 closed; 45 open</a:t>
            </a:r>
          </a:p>
        </p:txBody>
      </p:sp>
      <p:sp>
        <p:nvSpPr>
          <p:cNvPr id="25" name="Rectangle 24"/>
          <p:cNvSpPr>
            <a:spLocks noGrp="1"/>
          </p:cNvSpPr>
          <p:nvPr/>
        </p:nvSpPr>
        <p:spPr>
          <a:xfrm>
            <a:off x="895350" y="4305300"/>
            <a:ext cx="45720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350" b="1">
                <a:solidFill>
                  <a:srgbClr val="2F80F6"/>
                </a:solidFill>
                <a:latin typeface="Aptos Display"/>
                <a:ea typeface="Aptos Display"/>
                <a:cs typeface="Aptos Display"/>
              </a:defRPr>
            </a:pPr>
            <a:r>
              <a:rPr sz="1350" b="1">
                <a:solidFill>
                  <a:srgbClr val="2F80F6"/>
                </a:solidFill>
                <a:latin typeface="Aptos Display"/>
                <a:ea typeface="Aptos Display"/>
                <a:cs typeface="Aptos Display"/>
              </a:rPr>
              <a:t>D9</a:t>
            </a:r>
          </a:p>
        </p:txBody>
      </p:sp>
      <p:sp>
        <p:nvSpPr>
          <p:cNvPr id="26" name="Rectangle 25"/>
          <p:cNvSpPr>
            <a:spLocks noGrp="1"/>
          </p:cNvSpPr>
          <p:nvPr/>
        </p:nvSpPr>
        <p:spPr>
          <a:xfrm>
            <a:off x="1466850" y="4305300"/>
            <a:ext cx="160020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350" b="1">
                <a:solidFill>
                  <a:srgbClr val="1E293B"/>
                </a:solidFill>
                <a:latin typeface="Aptos Display"/>
                <a:ea typeface="Aptos Display"/>
                <a:cs typeface="Aptos Display"/>
              </a:defRPr>
            </a:pPr>
            <a:r>
              <a:rPr sz="1350" b="1">
                <a:solidFill>
                  <a:srgbClr val="1E293B"/>
                </a:solidFill>
                <a:latin typeface="Aptos Display"/>
                <a:ea typeface="Aptos Display"/>
                <a:cs typeface="Aptos Display"/>
              </a:rPr>
              <a:t>Feeder</a:t>
            </a:r>
          </a:p>
        </p:txBody>
      </p:sp>
      <p:sp>
        <p:nvSpPr>
          <p:cNvPr id="27" name="Rectangle 26"/>
          <p:cNvSpPr>
            <a:spLocks noGrp="1"/>
          </p:cNvSpPr>
          <p:nvPr/>
        </p:nvSpPr>
        <p:spPr>
          <a:xfrm>
            <a:off x="3219450" y="4305300"/>
            <a:ext cx="2381250" cy="2667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25" b="0">
                <a:solidFill>
                  <a:srgbClr val="64748B"/>
                </a:solidFill>
                <a:latin typeface="Aptos"/>
                <a:ea typeface="Aptos"/>
                <a:cs typeface="Aptos"/>
              </a:defRPr>
            </a:pPr>
            <a:r>
              <a:rPr sz="1125" b="0">
                <a:solidFill>
                  <a:srgbClr val="64748B"/>
                </a:solidFill>
                <a:latin typeface="Aptos"/>
                <a:ea typeface="Aptos"/>
                <a:cs typeface="Aptos"/>
              </a:rPr>
              <a:t>Continuous rotation; run 510 ms then stop</a:t>
            </a:r>
          </a:p>
        </p:txBody>
      </p:sp>
      <p:sp>
        <p:nvSpPr>
          <p:cNvPr id="28" name="Oval 27"/>
          <p:cNvSpPr>
            <a:spLocks noGrp="1"/>
          </p:cNvSpPr>
          <p:nvPr/>
        </p:nvSpPr>
        <p:spPr>
          <a:xfrm>
            <a:off x="6991350" y="2305050"/>
            <a:ext cx="514350" cy="514350"/>
          </a:xfrm>
          <a:prstGeom prst="ellipse">
            <a:avLst/>
          </a:prstGeom>
          <a:solidFill>
            <a:srgbClr val="F59E0B"/>
          </a:solidFill>
          <a:ln w="9525">
            <a:solidFill>
              <a:srgbClr val="000000">
                <a:alpha val="0"/>
              </a:srgbClr>
            </a:solidFill>
            <a:prstDash val="solid"/>
          </a:ln>
        </p:spPr>
      </p:sp>
      <p:sp>
        <p:nvSpPr>
          <p:cNvPr id="29" name="Rectangle 28"/>
          <p:cNvSpPr>
            <a:spLocks noGrp="1"/>
          </p:cNvSpPr>
          <p:nvPr/>
        </p:nvSpPr>
        <p:spPr>
          <a:xfrm>
            <a:off x="6991350" y="2419350"/>
            <a:ext cx="5143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500" b="1">
                <a:solidFill>
                  <a:srgbClr val="FFFFFF"/>
                </a:solidFill>
                <a:latin typeface="Aptos Display"/>
                <a:ea typeface="Aptos Display"/>
                <a:cs typeface="Aptos Display"/>
              </a:defRPr>
            </a:pPr>
            <a:r>
              <a:rPr sz="1500" b="1">
                <a:solidFill>
                  <a:srgbClr val="FFFFFF"/>
                </a:solidFill>
                <a:latin typeface="Aptos Display"/>
                <a:ea typeface="Aptos Display"/>
                <a:cs typeface="Aptos Display"/>
              </a:rPr>
              <a:t>1</a:t>
            </a:r>
          </a:p>
        </p:txBody>
      </p:sp>
      <p:sp>
        <p:nvSpPr>
          <p:cNvPr id="30" name="Rectangle 29"/>
          <p:cNvSpPr>
            <a:spLocks noGrp="1"/>
          </p:cNvSpPr>
          <p:nvPr/>
        </p:nvSpPr>
        <p:spPr>
          <a:xfrm>
            <a:off x="6705600" y="3048000"/>
            <a:ext cx="1066800" cy="2476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500" b="1">
                <a:solidFill>
                  <a:srgbClr val="1E293B"/>
                </a:solidFill>
                <a:latin typeface="Aptos Display"/>
                <a:ea typeface="Aptos Display"/>
                <a:cs typeface="Aptos Display"/>
              </a:defRPr>
            </a:pPr>
            <a:r>
              <a:rPr sz="1500" b="1">
                <a:solidFill>
                  <a:srgbClr val="1E293B"/>
                </a:solidFill>
                <a:latin typeface="Aptos Display"/>
                <a:ea typeface="Aptos Display"/>
                <a:cs typeface="Aptos Display"/>
              </a:rPr>
              <a:t>Feed</a:t>
            </a:r>
          </a:p>
        </p:txBody>
      </p:sp>
      <p:sp>
        <p:nvSpPr>
          <p:cNvPr id="31" name="Rectangle 30"/>
          <p:cNvSpPr>
            <a:spLocks noGrp="1"/>
          </p:cNvSpPr>
          <p:nvPr/>
        </p:nvSpPr>
        <p:spPr>
          <a:xfrm>
            <a:off x="6591300" y="3352800"/>
            <a:ext cx="1295400" cy="4381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125" b="0">
                <a:solidFill>
                  <a:srgbClr val="64748B"/>
                </a:solidFill>
                <a:latin typeface="Aptos"/>
                <a:ea typeface="Aptos"/>
                <a:cs typeface="Aptos"/>
              </a:defRPr>
            </a:pPr>
            <a:r>
              <a:rPr sz="1125" b="0">
                <a:solidFill>
                  <a:srgbClr val="64748B"/>
                </a:solidFill>
                <a:latin typeface="Aptos"/>
                <a:ea typeface="Aptos"/>
                <a:cs typeface="Aptos"/>
              </a:rPr>
              <a:t>D9 runs 510 ms</a:t>
            </a:r>
          </a:p>
        </p:txBody>
      </p:sp>
      <p:sp>
        <p:nvSpPr>
          <p:cNvPr id="32" name="Rectangle 31"/>
          <p:cNvSpPr>
            <a:spLocks noGrp="1"/>
          </p:cNvSpPr>
          <p:nvPr/>
        </p:nvSpPr>
        <p:spPr>
          <a:xfrm>
            <a:off x="7820025" y="2457450"/>
            <a:ext cx="457200" cy="3048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800" b="1">
                <a:solidFill>
                  <a:srgbClr val="64748B"/>
                </a:solidFill>
                <a:latin typeface="Aptos Display"/>
                <a:ea typeface="Aptos Display"/>
                <a:cs typeface="Aptos Display"/>
              </a:defRPr>
            </a:pPr>
            <a:r>
              <a:rPr sz="1800" b="1">
                <a:solidFill>
                  <a:srgbClr val="64748B"/>
                </a:solidFill>
                <a:latin typeface="Aptos Display"/>
                <a:ea typeface="Aptos Display"/>
                <a:cs typeface="Aptos Display"/>
              </a:rPr>
              <a:t>-&gt;</a:t>
            </a:r>
          </a:p>
        </p:txBody>
      </p:sp>
      <p:sp>
        <p:nvSpPr>
          <p:cNvPr id="33" name="Oval 32"/>
          <p:cNvSpPr>
            <a:spLocks noGrp="1"/>
          </p:cNvSpPr>
          <p:nvPr/>
        </p:nvSpPr>
        <p:spPr>
          <a:xfrm>
            <a:off x="8420100" y="2305050"/>
            <a:ext cx="514350" cy="514350"/>
          </a:xfrm>
          <a:prstGeom prst="ellipse">
            <a:avLst/>
          </a:prstGeom>
          <a:solidFill>
            <a:srgbClr val="2F80F6"/>
          </a:solidFill>
          <a:ln w="9525">
            <a:solidFill>
              <a:srgbClr val="000000">
                <a:alpha val="0"/>
              </a:srgbClr>
            </a:solidFill>
            <a:prstDash val="solid"/>
          </a:ln>
        </p:spPr>
      </p:sp>
      <p:sp>
        <p:nvSpPr>
          <p:cNvPr id="34" name="Rectangle 33"/>
          <p:cNvSpPr>
            <a:spLocks noGrp="1"/>
          </p:cNvSpPr>
          <p:nvPr/>
        </p:nvSpPr>
        <p:spPr>
          <a:xfrm>
            <a:off x="8420100" y="2419350"/>
            <a:ext cx="5143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500" b="1">
                <a:solidFill>
                  <a:srgbClr val="FFFFFF"/>
                </a:solidFill>
                <a:latin typeface="Aptos Display"/>
                <a:ea typeface="Aptos Display"/>
                <a:cs typeface="Aptos Display"/>
              </a:defRPr>
            </a:pPr>
            <a:r>
              <a:rPr sz="1500" b="1">
                <a:solidFill>
                  <a:srgbClr val="FFFFFF"/>
                </a:solidFill>
                <a:latin typeface="Aptos Display"/>
                <a:ea typeface="Aptos Display"/>
                <a:cs typeface="Aptos Display"/>
              </a:rPr>
              <a:t>2</a:t>
            </a:r>
          </a:p>
        </p:txBody>
      </p:sp>
      <p:sp>
        <p:nvSpPr>
          <p:cNvPr id="35" name="Rectangle 34"/>
          <p:cNvSpPr>
            <a:spLocks noGrp="1"/>
          </p:cNvSpPr>
          <p:nvPr/>
        </p:nvSpPr>
        <p:spPr>
          <a:xfrm>
            <a:off x="8134350" y="3048000"/>
            <a:ext cx="1066800" cy="2476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500" b="1">
                <a:solidFill>
                  <a:srgbClr val="1E293B"/>
                </a:solidFill>
                <a:latin typeface="Aptos Display"/>
                <a:ea typeface="Aptos Display"/>
                <a:cs typeface="Aptos Display"/>
              </a:defRPr>
            </a:pPr>
            <a:r>
              <a:rPr sz="1500" b="1">
                <a:solidFill>
                  <a:srgbClr val="1E293B"/>
                </a:solidFill>
                <a:latin typeface="Aptos Display"/>
                <a:ea typeface="Aptos Display"/>
                <a:cs typeface="Aptos Display"/>
              </a:rPr>
              <a:t>Settle</a:t>
            </a:r>
          </a:p>
        </p:txBody>
      </p:sp>
      <p:sp>
        <p:nvSpPr>
          <p:cNvPr id="36" name="Rectangle 35"/>
          <p:cNvSpPr>
            <a:spLocks noGrp="1"/>
          </p:cNvSpPr>
          <p:nvPr/>
        </p:nvSpPr>
        <p:spPr>
          <a:xfrm>
            <a:off x="8020050" y="3352800"/>
            <a:ext cx="1295400" cy="4381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125" b="0">
                <a:solidFill>
                  <a:srgbClr val="64748B"/>
                </a:solidFill>
                <a:latin typeface="Aptos"/>
                <a:ea typeface="Aptos"/>
                <a:cs typeface="Aptos"/>
              </a:defRPr>
            </a:pPr>
            <a:r>
              <a:rPr sz="1125" b="0">
                <a:solidFill>
                  <a:srgbClr val="64748B"/>
                </a:solidFill>
                <a:latin typeface="Aptos"/>
                <a:ea typeface="Aptos"/>
                <a:cs typeface="Aptos"/>
              </a:rPr>
              <a:t>2 s wait</a:t>
            </a:r>
          </a:p>
        </p:txBody>
      </p:sp>
      <p:sp>
        <p:nvSpPr>
          <p:cNvPr id="37" name="Rectangle 36"/>
          <p:cNvSpPr>
            <a:spLocks noGrp="1"/>
          </p:cNvSpPr>
          <p:nvPr/>
        </p:nvSpPr>
        <p:spPr>
          <a:xfrm>
            <a:off x="9248775" y="2457450"/>
            <a:ext cx="457200" cy="3048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800" b="1">
                <a:solidFill>
                  <a:srgbClr val="64748B"/>
                </a:solidFill>
                <a:latin typeface="Aptos Display"/>
                <a:ea typeface="Aptos Display"/>
                <a:cs typeface="Aptos Display"/>
              </a:defRPr>
            </a:pPr>
            <a:r>
              <a:rPr sz="1800" b="1">
                <a:solidFill>
                  <a:srgbClr val="64748B"/>
                </a:solidFill>
                <a:latin typeface="Aptos Display"/>
                <a:ea typeface="Aptos Display"/>
                <a:cs typeface="Aptos Display"/>
              </a:rPr>
              <a:t>-&gt;</a:t>
            </a:r>
          </a:p>
        </p:txBody>
      </p:sp>
      <p:sp>
        <p:nvSpPr>
          <p:cNvPr id="38" name="Oval 37"/>
          <p:cNvSpPr>
            <a:spLocks noGrp="1"/>
          </p:cNvSpPr>
          <p:nvPr/>
        </p:nvSpPr>
        <p:spPr>
          <a:xfrm>
            <a:off x="9848850" y="2305050"/>
            <a:ext cx="514350" cy="514350"/>
          </a:xfrm>
          <a:prstGeom prst="ellipse">
            <a:avLst/>
          </a:prstGeom>
          <a:solidFill>
            <a:srgbClr val="059669"/>
          </a:solidFill>
          <a:ln w="9525">
            <a:solidFill>
              <a:srgbClr val="000000">
                <a:alpha val="0"/>
              </a:srgbClr>
            </a:solidFill>
            <a:prstDash val="solid"/>
          </a:ln>
        </p:spPr>
      </p:sp>
      <p:sp>
        <p:nvSpPr>
          <p:cNvPr id="39" name="Rectangle 38"/>
          <p:cNvSpPr>
            <a:spLocks noGrp="1"/>
          </p:cNvSpPr>
          <p:nvPr/>
        </p:nvSpPr>
        <p:spPr>
          <a:xfrm>
            <a:off x="9848850" y="2419350"/>
            <a:ext cx="5143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500" b="1">
                <a:solidFill>
                  <a:srgbClr val="FFFFFF"/>
                </a:solidFill>
                <a:latin typeface="Aptos Display"/>
                <a:ea typeface="Aptos Display"/>
                <a:cs typeface="Aptos Display"/>
              </a:defRPr>
            </a:pPr>
            <a:r>
              <a:rPr sz="1500" b="1">
                <a:solidFill>
                  <a:srgbClr val="FFFFFF"/>
                </a:solidFill>
                <a:latin typeface="Aptos Display"/>
                <a:ea typeface="Aptos Display"/>
                <a:cs typeface="Aptos Display"/>
              </a:rPr>
              <a:t>3</a:t>
            </a:r>
          </a:p>
        </p:txBody>
      </p:sp>
      <p:sp>
        <p:nvSpPr>
          <p:cNvPr id="40" name="Rectangle 39"/>
          <p:cNvSpPr>
            <a:spLocks noGrp="1"/>
          </p:cNvSpPr>
          <p:nvPr/>
        </p:nvSpPr>
        <p:spPr>
          <a:xfrm>
            <a:off x="9563100" y="3048000"/>
            <a:ext cx="1066800" cy="2476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500" b="1">
                <a:solidFill>
                  <a:srgbClr val="1E293B"/>
                </a:solidFill>
                <a:latin typeface="Aptos Display"/>
                <a:ea typeface="Aptos Display"/>
                <a:cs typeface="Aptos Display"/>
              </a:defRPr>
            </a:pPr>
            <a:r>
              <a:rPr sz="1500" b="1">
                <a:solidFill>
                  <a:srgbClr val="1E293B"/>
                </a:solidFill>
                <a:latin typeface="Aptos Display"/>
                <a:ea typeface="Aptos Display"/>
                <a:cs typeface="Aptos Display"/>
              </a:rPr>
              <a:t>Classify</a:t>
            </a:r>
          </a:p>
        </p:txBody>
      </p:sp>
      <p:sp>
        <p:nvSpPr>
          <p:cNvPr id="41" name="Rectangle 40"/>
          <p:cNvSpPr>
            <a:spLocks noGrp="1"/>
          </p:cNvSpPr>
          <p:nvPr/>
        </p:nvSpPr>
        <p:spPr>
          <a:xfrm>
            <a:off x="9448800" y="3352800"/>
            <a:ext cx="1295400" cy="4381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125" b="0">
                <a:solidFill>
                  <a:srgbClr val="64748B"/>
                </a:solidFill>
                <a:latin typeface="Aptos"/>
                <a:ea typeface="Aptos"/>
                <a:cs typeface="Aptos"/>
              </a:defRPr>
            </a:pPr>
            <a:r>
              <a:rPr sz="1125" b="0">
                <a:solidFill>
                  <a:srgbClr val="64748B"/>
                </a:solidFill>
                <a:latin typeface="Aptos"/>
                <a:ea typeface="Aptos"/>
                <a:cs typeface="Aptos"/>
              </a:rPr>
              <a:t>RGB/C rules</a:t>
            </a:r>
          </a:p>
        </p:txBody>
      </p:sp>
      <p:sp>
        <p:nvSpPr>
          <p:cNvPr id="42" name="Rectangle 41"/>
          <p:cNvSpPr>
            <a:spLocks noGrp="1"/>
          </p:cNvSpPr>
          <p:nvPr/>
        </p:nvSpPr>
        <p:spPr>
          <a:xfrm>
            <a:off x="10677525" y="2457450"/>
            <a:ext cx="457200" cy="3048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800" b="1">
                <a:solidFill>
                  <a:srgbClr val="64748B"/>
                </a:solidFill>
                <a:latin typeface="Aptos Display"/>
                <a:ea typeface="Aptos Display"/>
                <a:cs typeface="Aptos Display"/>
              </a:defRPr>
            </a:pPr>
            <a:r>
              <a:rPr sz="1800" b="1">
                <a:solidFill>
                  <a:srgbClr val="64748B"/>
                </a:solidFill>
                <a:latin typeface="Aptos Display"/>
                <a:ea typeface="Aptos Display"/>
                <a:cs typeface="Aptos Display"/>
              </a:rPr>
              <a:t>-&gt;</a:t>
            </a:r>
          </a:p>
        </p:txBody>
      </p:sp>
      <p:sp>
        <p:nvSpPr>
          <p:cNvPr id="43" name="Oval 42"/>
          <p:cNvSpPr>
            <a:spLocks noGrp="1"/>
          </p:cNvSpPr>
          <p:nvPr/>
        </p:nvSpPr>
        <p:spPr>
          <a:xfrm>
            <a:off x="11277600" y="2305050"/>
            <a:ext cx="514350" cy="514350"/>
          </a:xfrm>
          <a:prstGeom prst="ellipse">
            <a:avLst/>
          </a:prstGeom>
          <a:solidFill>
            <a:srgbClr val="7C3AED"/>
          </a:solidFill>
          <a:ln w="9525">
            <a:solidFill>
              <a:srgbClr val="000000">
                <a:alpha val="0"/>
              </a:srgbClr>
            </a:solidFill>
            <a:prstDash val="solid"/>
          </a:ln>
        </p:spPr>
      </p:sp>
      <p:sp>
        <p:nvSpPr>
          <p:cNvPr id="44" name="Rectangle 43"/>
          <p:cNvSpPr>
            <a:spLocks noGrp="1"/>
          </p:cNvSpPr>
          <p:nvPr/>
        </p:nvSpPr>
        <p:spPr>
          <a:xfrm>
            <a:off x="11277600" y="2419350"/>
            <a:ext cx="5143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500" b="1">
                <a:solidFill>
                  <a:srgbClr val="FFFFFF"/>
                </a:solidFill>
                <a:latin typeface="Aptos Display"/>
                <a:ea typeface="Aptos Display"/>
                <a:cs typeface="Aptos Display"/>
              </a:defRPr>
            </a:pPr>
            <a:r>
              <a:rPr sz="1500" b="1">
                <a:solidFill>
                  <a:srgbClr val="FFFFFF"/>
                </a:solidFill>
                <a:latin typeface="Aptos Display"/>
                <a:ea typeface="Aptos Display"/>
                <a:cs typeface="Aptos Display"/>
              </a:rPr>
              <a:t>4</a:t>
            </a:r>
          </a:p>
        </p:txBody>
      </p:sp>
      <p:sp>
        <p:nvSpPr>
          <p:cNvPr id="45" name="Rectangle 44"/>
          <p:cNvSpPr>
            <a:spLocks noGrp="1"/>
          </p:cNvSpPr>
          <p:nvPr/>
        </p:nvSpPr>
        <p:spPr>
          <a:xfrm>
            <a:off x="10991850" y="3048000"/>
            <a:ext cx="1066800" cy="2476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500" b="1">
                <a:solidFill>
                  <a:srgbClr val="1E293B"/>
                </a:solidFill>
                <a:latin typeface="Aptos Display"/>
                <a:ea typeface="Aptos Display"/>
                <a:cs typeface="Aptos Display"/>
              </a:defRPr>
            </a:pPr>
            <a:r>
              <a:rPr sz="1500" b="1">
                <a:solidFill>
                  <a:srgbClr val="1E293B"/>
                </a:solidFill>
                <a:latin typeface="Aptos Display"/>
                <a:ea typeface="Aptos Display"/>
                <a:cs typeface="Aptos Display"/>
              </a:rPr>
              <a:t>Release</a:t>
            </a:r>
          </a:p>
        </p:txBody>
      </p:sp>
      <p:sp>
        <p:nvSpPr>
          <p:cNvPr id="46" name="Rectangle 45"/>
          <p:cNvSpPr>
            <a:spLocks noGrp="1"/>
          </p:cNvSpPr>
          <p:nvPr/>
        </p:nvSpPr>
        <p:spPr>
          <a:xfrm>
            <a:off x="10877550" y="3352800"/>
            <a:ext cx="1295400" cy="4381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125" b="0">
                <a:solidFill>
                  <a:srgbClr val="64748B"/>
                </a:solidFill>
                <a:latin typeface="Aptos"/>
                <a:ea typeface="Aptos"/>
                <a:cs typeface="Aptos"/>
              </a:defRPr>
            </a:pPr>
            <a:r>
              <a:rPr sz="1125" b="0">
                <a:solidFill>
                  <a:srgbClr val="64748B"/>
                </a:solidFill>
                <a:latin typeface="Aptos"/>
                <a:ea typeface="Aptos"/>
                <a:cs typeface="Aptos"/>
              </a:rPr>
              <a:t>Base + gripper</a:t>
            </a:r>
          </a:p>
        </p:txBody>
      </p:sp>
      <p:sp>
        <p:nvSpPr>
          <p:cNvPr id="47" name="Rectangle 46"/>
          <p:cNvSpPr>
            <a:spLocks noGrp="1"/>
          </p:cNvSpPr>
          <p:nvPr/>
        </p:nvSpPr>
        <p:spPr>
          <a:xfrm>
            <a:off x="6629400" y="4476750"/>
            <a:ext cx="4400550" cy="751205"/>
          </a:xfrm>
          <a:prstGeom prst="rect">
            <a:avLst/>
          </a:prstGeom>
          <a:solidFill>
            <a:srgbClr val="FEE2E2"/>
          </a:solidFill>
          <a:ln w="9525">
            <a:solidFill>
              <a:srgbClr val="DC2626"/>
            </a:solidFill>
            <a:prstDash val="solid"/>
          </a:ln>
        </p:spPr>
        <p:txBody>
          <a:bodyPr lIns="114300" tIns="76200" rIns="114300" bIns="76200" anchor="t"/>
          <a:lstStyle/>
          <a:p>
            <a:pPr algn="ctr">
              <a:defRPr sz="1875" b="1">
                <a:solidFill>
                  <a:srgbClr val="DC2626"/>
                </a:solidFill>
                <a:latin typeface="Aptos Display"/>
                <a:ea typeface="Aptos Display"/>
                <a:cs typeface="Aptos Display"/>
              </a:defRPr>
            </a:pPr>
            <a:r>
              <a:rPr sz="1875" b="1">
                <a:solidFill>
                  <a:srgbClr val="DC2626"/>
                </a:solidFill>
                <a:latin typeface="Aptos Display"/>
                <a:ea typeface="Aptos Display"/>
                <a:cs typeface="Aptos Display"/>
              </a:rPr>
              <a:t>Primary mechanical limitation: single-ball feeding reliability.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a:spLocks noGrp="1"/>
          </p:cNvSpPr>
          <p:nvPr/>
        </p:nvSpPr>
        <p:spPr>
          <a:xfrm>
            <a:off x="0" y="0"/>
            <a:ext cx="12192000" cy="6858000"/>
          </a:xfrm>
          <a:prstGeom prst="rect">
            <a:avLst/>
          </a:prstGeom>
          <a:solidFill>
            <a:srgbClr val="FFFFFF"/>
          </a:solidFill>
          <a:ln w="0">
            <a:solidFill>
              <a:srgbClr val="000000">
                <a:alpha val="0"/>
              </a:srgbClr>
            </a:solidFill>
            <a:prstDash val="solid"/>
          </a:ln>
        </p:spPr>
      </p:sp>
      <p:pic>
        <p:nvPicPr>
          <p:cNvPr id="2" name="Picture 1"/>
          <p:cNvPicPr>
            <a:picLocks noChangeAspect="1"/>
          </p:cNvPicPr>
          <p:nvPr/>
        </p:nvPicPr>
        <p:blipFill>
          <a:blip r:embed="rId3"/>
          <a:srcRect l="127" r="127"/>
          <a:stretch>
            <a:fillRect/>
          </a:stretch>
        </p:blipFill>
        <p:spPr>
          <a:xfrm>
            <a:off x="9467850" y="0"/>
            <a:ext cx="2724150" cy="1581150"/>
          </a:xfrm>
          <a:prstGeom prst="rect">
            <a:avLst/>
          </a:prstGeom>
        </p:spPr>
      </p:pic>
      <p:sp>
        <p:nvSpPr>
          <p:cNvPr id="3" name="Rectangle 2"/>
          <p:cNvSpPr>
            <a:spLocks noGrp="1"/>
          </p:cNvSpPr>
          <p:nvPr/>
        </p:nvSpPr>
        <p:spPr>
          <a:xfrm>
            <a:off x="552450" y="485775"/>
            <a:ext cx="171450" cy="171450"/>
          </a:xfrm>
          <a:prstGeom prst="rect">
            <a:avLst/>
          </a:prstGeom>
          <a:solidFill>
            <a:srgbClr val="DBEAFE"/>
          </a:solidFill>
          <a:ln w="9525">
            <a:solidFill>
              <a:srgbClr val="2F80F6"/>
            </a:solidFill>
            <a:prstDash val="solid"/>
          </a:ln>
        </p:spPr>
      </p:sp>
      <p:sp>
        <p:nvSpPr>
          <p:cNvPr id="4" name="Rectangle 3"/>
          <p:cNvSpPr>
            <a:spLocks noGrp="1"/>
          </p:cNvSpPr>
          <p:nvPr/>
        </p:nvSpPr>
        <p:spPr>
          <a:xfrm>
            <a:off x="600075" y="533400"/>
            <a:ext cx="76200" cy="76200"/>
          </a:xfrm>
          <a:prstGeom prst="rect">
            <a:avLst/>
          </a:prstGeom>
          <a:solidFill>
            <a:srgbClr val="2F80F6"/>
          </a:solidFill>
          <a:ln w="0">
            <a:solidFill>
              <a:srgbClr val="000000">
                <a:alpha val="0"/>
              </a:srgbClr>
            </a:solidFill>
            <a:prstDash val="solid"/>
          </a:ln>
        </p:spPr>
      </p:sp>
      <p:sp>
        <p:nvSpPr>
          <p:cNvPr id="5" name="Rectangle 4"/>
          <p:cNvSpPr>
            <a:spLocks noGrp="1"/>
          </p:cNvSpPr>
          <p:nvPr/>
        </p:nvSpPr>
        <p:spPr>
          <a:xfrm>
            <a:off x="838200" y="400050"/>
            <a:ext cx="8267700" cy="590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2850" b="1">
                <a:solidFill>
                  <a:srgbClr val="2F80F6"/>
                </a:solidFill>
                <a:latin typeface="Aptos Display"/>
                <a:ea typeface="Aptos Display"/>
                <a:cs typeface="Aptos Display"/>
              </a:defRPr>
            </a:pPr>
            <a:r>
              <a:rPr sz="2850" b="1">
                <a:solidFill>
                  <a:srgbClr val="2F80F6"/>
                </a:solidFill>
                <a:latin typeface="Aptos Display"/>
                <a:ea typeface="Aptos Display"/>
                <a:cs typeface="Aptos Display"/>
              </a:rPr>
              <a:t>Sensor Placement &amp; Calibration</a:t>
            </a:r>
          </a:p>
        </p:txBody>
      </p:sp>
      <p:sp>
        <p:nvSpPr>
          <p:cNvPr id="6" name="Rectangle 5"/>
          <p:cNvSpPr>
            <a:spLocks noGrp="1"/>
          </p:cNvSpPr>
          <p:nvPr/>
        </p:nvSpPr>
        <p:spPr>
          <a:xfrm>
            <a:off x="9677400" y="400050"/>
            <a:ext cx="1962150" cy="323850"/>
          </a:xfrm>
          <a:prstGeom prst="rect">
            <a:avLst/>
          </a:prstGeom>
          <a:solidFill>
            <a:srgbClr val="FFFFFF"/>
          </a:solidFill>
          <a:ln w="9525">
            <a:solidFill>
              <a:srgbClr val="CBD5E1"/>
            </a:solidFill>
            <a:prstDash val="solid"/>
          </a:ln>
        </p:spPr>
      </p:sp>
      <p:sp>
        <p:nvSpPr>
          <p:cNvPr id="7" name="Rectangle 6"/>
          <p:cNvSpPr>
            <a:spLocks noGrp="1"/>
          </p:cNvSpPr>
          <p:nvPr/>
        </p:nvSpPr>
        <p:spPr>
          <a:xfrm>
            <a:off x="9810750" y="466725"/>
            <a:ext cx="169545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75" b="1">
                <a:solidFill>
                  <a:srgbClr val="64748B"/>
                </a:solidFill>
                <a:latin typeface="Aptos Display"/>
                <a:ea typeface="Aptos Display"/>
                <a:cs typeface="Aptos Display"/>
              </a:defRPr>
            </a:pPr>
            <a:r>
              <a:rPr sz="975" b="1">
                <a:solidFill>
                  <a:srgbClr val="64748B"/>
                </a:solidFill>
                <a:latin typeface="Aptos Display"/>
                <a:ea typeface="Aptos Display"/>
                <a:cs typeface="Aptos Display"/>
              </a:rPr>
              <a:t>Siqi Pan</a:t>
            </a:r>
          </a:p>
        </p:txBody>
      </p:sp>
      <p:sp>
        <p:nvSpPr>
          <p:cNvPr id="8" name="Rectangle 7"/>
          <p:cNvSpPr>
            <a:spLocks noGrp="1"/>
          </p:cNvSpPr>
          <p:nvPr/>
        </p:nvSpPr>
        <p:spPr>
          <a:xfrm>
            <a:off x="533400" y="1000125"/>
            <a:ext cx="933450" cy="19050"/>
          </a:xfrm>
          <a:prstGeom prst="rect">
            <a:avLst/>
          </a:prstGeom>
          <a:solidFill>
            <a:srgbClr val="2F80F6"/>
          </a:solidFill>
          <a:ln w="0">
            <a:solidFill>
              <a:srgbClr val="000000">
                <a:alpha val="0"/>
              </a:srgbClr>
            </a:solidFill>
            <a:prstDash val="solid"/>
          </a:ln>
        </p:spPr>
      </p:sp>
      <p:sp>
        <p:nvSpPr>
          <p:cNvPr id="9" name="Rectangle 8"/>
          <p:cNvSpPr>
            <a:spLocks noGrp="1"/>
          </p:cNvSpPr>
          <p:nvPr/>
        </p:nvSpPr>
        <p:spPr>
          <a:xfrm>
            <a:off x="1466850" y="1000125"/>
            <a:ext cx="10191750" cy="19050"/>
          </a:xfrm>
          <a:prstGeom prst="rect">
            <a:avLst/>
          </a:prstGeom>
          <a:solidFill>
            <a:srgbClr val="CBD5E1"/>
          </a:solidFill>
          <a:ln w="0">
            <a:solidFill>
              <a:srgbClr val="000000">
                <a:alpha val="0"/>
              </a:srgbClr>
            </a:solidFill>
            <a:prstDash val="solid"/>
          </a:ln>
        </p:spPr>
      </p:sp>
      <p:sp>
        <p:nvSpPr>
          <p:cNvPr id="10" name="Rectangle 9"/>
          <p:cNvSpPr>
            <a:spLocks noGrp="1"/>
          </p:cNvSpPr>
          <p:nvPr/>
        </p:nvSpPr>
        <p:spPr>
          <a:xfrm>
            <a:off x="552450" y="1181100"/>
            <a:ext cx="9334500" cy="4191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650" b="0">
                <a:solidFill>
                  <a:srgbClr val="64748B"/>
                </a:solidFill>
                <a:latin typeface="Aptos"/>
                <a:ea typeface="Aptos"/>
                <a:cs typeface="Aptos"/>
              </a:defRPr>
            </a:pPr>
            <a:r>
              <a:rPr sz="1650" b="0">
                <a:solidFill>
                  <a:srgbClr val="64748B"/>
                </a:solidFill>
                <a:latin typeface="Aptos"/>
                <a:ea typeface="Aptos"/>
                <a:cs typeface="Aptos"/>
              </a:rPr>
              <a:t>The TCS34725 is mounted under the receiving arm, so each ball is read at a repeatable short distance.</a:t>
            </a:r>
          </a:p>
        </p:txBody>
      </p:sp>
      <p:sp>
        <p:nvSpPr>
          <p:cNvPr id="11" name="Rectangle 10"/>
          <p:cNvSpPr>
            <a:spLocks noGrp="1"/>
          </p:cNvSpPr>
          <p:nvPr/>
        </p:nvSpPr>
        <p:spPr>
          <a:xfrm>
            <a:off x="628650" y="1619250"/>
            <a:ext cx="4953000" cy="3333750"/>
          </a:xfrm>
          <a:prstGeom prst="rect">
            <a:avLst/>
          </a:prstGeom>
          <a:solidFill>
            <a:srgbClr val="FFFFFF"/>
          </a:solidFill>
          <a:ln w="9525">
            <a:solidFill>
              <a:srgbClr val="CBD5E1"/>
            </a:solidFill>
            <a:prstDash val="solid"/>
          </a:ln>
        </p:spPr>
      </p:sp>
      <p:pic>
        <p:nvPicPr>
          <p:cNvPr id="12" name="Picture 11"/>
          <p:cNvPicPr>
            <a:picLocks noChangeAspect="1"/>
          </p:cNvPicPr>
          <p:nvPr/>
        </p:nvPicPr>
        <p:blipFill>
          <a:blip r:embed="rId4"/>
          <a:srcRect l="11590" r="11590"/>
          <a:stretch>
            <a:fillRect/>
          </a:stretch>
        </p:blipFill>
        <p:spPr>
          <a:xfrm>
            <a:off x="704850" y="1695450"/>
            <a:ext cx="4800600" cy="3181350"/>
          </a:xfrm>
          <a:prstGeom prst="rect">
            <a:avLst/>
          </a:prstGeom>
        </p:spPr>
      </p:pic>
      <p:sp>
        <p:nvSpPr>
          <p:cNvPr id="13" name="Rectangle 12"/>
          <p:cNvSpPr>
            <a:spLocks noGrp="1"/>
          </p:cNvSpPr>
          <p:nvPr/>
        </p:nvSpPr>
        <p:spPr>
          <a:xfrm>
            <a:off x="1524000" y="3695700"/>
            <a:ext cx="1866900" cy="323850"/>
          </a:xfrm>
          <a:prstGeom prst="rect">
            <a:avLst/>
          </a:prstGeom>
          <a:solidFill>
            <a:srgbClr val="D1FAE5"/>
          </a:solidFill>
          <a:ln w="9525">
            <a:solidFill>
              <a:srgbClr val="059669"/>
            </a:solidFill>
            <a:prstDash val="solid"/>
          </a:ln>
        </p:spPr>
      </p:sp>
      <p:sp>
        <p:nvSpPr>
          <p:cNvPr id="14" name="Rectangle 13"/>
          <p:cNvSpPr>
            <a:spLocks noGrp="1"/>
          </p:cNvSpPr>
          <p:nvPr/>
        </p:nvSpPr>
        <p:spPr>
          <a:xfrm>
            <a:off x="1619250" y="3771900"/>
            <a:ext cx="16764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75" b="1">
                <a:solidFill>
                  <a:srgbClr val="059669"/>
                </a:solidFill>
                <a:latin typeface="Aptos Display"/>
                <a:ea typeface="Aptos Display"/>
                <a:cs typeface="Aptos Display"/>
              </a:defRPr>
            </a:pPr>
            <a:r>
              <a:rPr sz="975" b="1">
                <a:solidFill>
                  <a:srgbClr val="059669"/>
                </a:solidFill>
                <a:latin typeface="Aptos Display"/>
                <a:ea typeface="Aptos Display"/>
                <a:cs typeface="Aptos Display"/>
              </a:rPr>
              <a:t>TCS34725 under arm</a:t>
            </a:r>
          </a:p>
        </p:txBody>
      </p:sp>
      <p:sp>
        <p:nvSpPr>
          <p:cNvPr id="15" name="Rectangle 14"/>
          <p:cNvSpPr>
            <a:spLocks noGrp="1"/>
          </p:cNvSpPr>
          <p:nvPr/>
        </p:nvSpPr>
        <p:spPr>
          <a:xfrm>
            <a:off x="3600450" y="1962150"/>
            <a:ext cx="1200150" cy="323850"/>
          </a:xfrm>
          <a:prstGeom prst="rect">
            <a:avLst/>
          </a:prstGeom>
          <a:solidFill>
            <a:srgbClr val="FEF3C7"/>
          </a:solidFill>
          <a:ln w="9525">
            <a:solidFill>
              <a:srgbClr val="F59E0B"/>
            </a:solidFill>
            <a:prstDash val="solid"/>
          </a:ln>
        </p:spPr>
      </p:sp>
      <p:sp>
        <p:nvSpPr>
          <p:cNvPr id="16" name="Rectangle 15"/>
          <p:cNvSpPr>
            <a:spLocks noGrp="1"/>
          </p:cNvSpPr>
          <p:nvPr/>
        </p:nvSpPr>
        <p:spPr>
          <a:xfrm>
            <a:off x="3695700" y="2038350"/>
            <a:ext cx="100965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75" b="1">
                <a:solidFill>
                  <a:srgbClr val="F59E0B"/>
                </a:solidFill>
                <a:latin typeface="Aptos Display"/>
                <a:ea typeface="Aptos Display"/>
                <a:cs typeface="Aptos Display"/>
              </a:defRPr>
            </a:pPr>
            <a:r>
              <a:rPr sz="975" b="1">
                <a:solidFill>
                  <a:srgbClr val="F59E0B"/>
                </a:solidFill>
                <a:latin typeface="Aptos Display"/>
                <a:ea typeface="Aptos Display"/>
                <a:cs typeface="Aptos Display"/>
              </a:rPr>
              <a:t>Feeder</a:t>
            </a:r>
          </a:p>
        </p:txBody>
      </p:sp>
      <p:sp>
        <p:nvSpPr>
          <p:cNvPr id="17" name="Rectangle 16"/>
          <p:cNvSpPr>
            <a:spLocks noGrp="1"/>
          </p:cNvSpPr>
          <p:nvPr/>
        </p:nvSpPr>
        <p:spPr>
          <a:xfrm>
            <a:off x="1009650" y="4362450"/>
            <a:ext cx="1257300" cy="323850"/>
          </a:xfrm>
          <a:prstGeom prst="rect">
            <a:avLst/>
          </a:prstGeom>
          <a:solidFill>
            <a:srgbClr val="DBEAFE"/>
          </a:solidFill>
          <a:ln w="9525">
            <a:solidFill>
              <a:srgbClr val="2F80F6"/>
            </a:solidFill>
            <a:prstDash val="solid"/>
          </a:ln>
        </p:spPr>
      </p:sp>
      <p:sp>
        <p:nvSpPr>
          <p:cNvPr id="18" name="Rectangle 17"/>
          <p:cNvSpPr>
            <a:spLocks noGrp="1"/>
          </p:cNvSpPr>
          <p:nvPr/>
        </p:nvSpPr>
        <p:spPr>
          <a:xfrm>
            <a:off x="1104900" y="4438650"/>
            <a:ext cx="10668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75" b="1">
                <a:solidFill>
                  <a:srgbClr val="2F80F6"/>
                </a:solidFill>
                <a:latin typeface="Aptos Display"/>
                <a:ea typeface="Aptos Display"/>
                <a:cs typeface="Aptos Display"/>
              </a:defRPr>
            </a:pPr>
            <a:r>
              <a:rPr sz="975" b="1">
                <a:solidFill>
                  <a:srgbClr val="2F80F6"/>
                </a:solidFill>
                <a:latin typeface="Aptos Display"/>
                <a:ea typeface="Aptos Display"/>
                <a:cs typeface="Aptos Display"/>
              </a:rPr>
              <a:t>Gripper arm</a:t>
            </a:r>
          </a:p>
        </p:txBody>
      </p:sp>
      <p:sp>
        <p:nvSpPr>
          <p:cNvPr id="19" name="Rectangle 18"/>
          <p:cNvSpPr>
            <a:spLocks noGrp="1"/>
          </p:cNvSpPr>
          <p:nvPr/>
        </p:nvSpPr>
        <p:spPr>
          <a:xfrm>
            <a:off x="6191250" y="1733550"/>
            <a:ext cx="4781550" cy="2952750"/>
          </a:xfrm>
          <a:prstGeom prst="rect">
            <a:avLst/>
          </a:prstGeom>
          <a:solidFill>
            <a:srgbClr val="FFFFFF"/>
          </a:solidFill>
          <a:ln w="9525">
            <a:solidFill>
              <a:srgbClr val="CBD5E1"/>
            </a:solidFill>
            <a:prstDash val="solid"/>
          </a:ln>
        </p:spPr>
      </p:sp>
      <p:pic>
        <p:nvPicPr>
          <p:cNvPr id="20" name="Picture 19"/>
          <p:cNvPicPr>
            <a:picLocks noChangeAspect="1"/>
          </p:cNvPicPr>
          <p:nvPr/>
        </p:nvPicPr>
        <p:blipFill>
          <a:blip r:embed="rId5"/>
          <a:stretch>
            <a:fillRect/>
          </a:stretch>
        </p:blipFill>
        <p:spPr>
          <a:xfrm>
            <a:off x="6572250" y="2152650"/>
            <a:ext cx="1333500" cy="1333500"/>
          </a:xfrm>
          <a:prstGeom prst="rect">
            <a:avLst/>
          </a:prstGeom>
        </p:spPr>
      </p:pic>
      <p:sp>
        <p:nvSpPr>
          <p:cNvPr id="21" name="Rectangle 20"/>
          <p:cNvSpPr>
            <a:spLocks noGrp="1"/>
          </p:cNvSpPr>
          <p:nvPr/>
        </p:nvSpPr>
        <p:spPr>
          <a:xfrm>
            <a:off x="8191500" y="2076450"/>
            <a:ext cx="2095500" cy="2667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800" b="1">
                <a:solidFill>
                  <a:srgbClr val="1E293B"/>
                </a:solidFill>
                <a:latin typeface="Aptos Display"/>
                <a:ea typeface="Aptos Display"/>
                <a:cs typeface="Aptos Display"/>
              </a:defRPr>
            </a:pPr>
            <a:r>
              <a:rPr sz="1800" b="1">
                <a:solidFill>
                  <a:srgbClr val="1E293B"/>
                </a:solidFill>
                <a:latin typeface="Aptos Display"/>
                <a:ea typeface="Aptos Display"/>
                <a:cs typeface="Aptos Display"/>
              </a:rPr>
              <a:t>Calibration logic</a:t>
            </a:r>
          </a:p>
        </p:txBody>
      </p:sp>
      <p:sp>
        <p:nvSpPr>
          <p:cNvPr id="22" name="Rectangle 21"/>
          <p:cNvSpPr>
            <a:spLocks noGrp="1"/>
          </p:cNvSpPr>
          <p:nvPr/>
        </p:nvSpPr>
        <p:spPr>
          <a:xfrm>
            <a:off x="8191500" y="2476500"/>
            <a:ext cx="2457450" cy="14859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350" b="0">
                <a:solidFill>
                  <a:srgbClr val="64748B"/>
                </a:solidFill>
                <a:latin typeface="Aptos"/>
                <a:ea typeface="Aptos"/>
                <a:cs typeface="Aptos"/>
              </a:defRPr>
            </a:pPr>
            <a:r>
              <a:rPr sz="1350" b="0">
                <a:solidFill>
                  <a:srgbClr val="64748B"/>
                </a:solidFill>
                <a:latin typeface="Aptos"/>
                <a:ea typeface="Aptos"/>
                <a:cs typeface="Aptos"/>
              </a:rPr>
              <a:t>- Use fixed ball-sensor geometry</a:t>
            </a:r>
          </a:p>
          <a:p>
            <a:pPr algn="l">
              <a:defRPr sz="1350" b="0">
                <a:solidFill>
                  <a:srgbClr val="64748B"/>
                </a:solidFill>
                <a:latin typeface="Aptos"/>
                <a:ea typeface="Aptos"/>
                <a:cs typeface="Aptos"/>
              </a:defRPr>
            </a:pPr>
            <a:r>
              <a:rPr sz="1350" b="0">
                <a:solidFill>
                  <a:srgbClr val="64748B"/>
                </a:solidFill>
                <a:latin typeface="Aptos"/>
                <a:ea typeface="Aptos"/>
                <a:cs typeface="Aptos"/>
              </a:rPr>
              <a:t>- Read raw R, G, B, and clear values</a:t>
            </a:r>
          </a:p>
          <a:p>
            <a:pPr algn="l">
              <a:defRPr sz="1350" b="0">
                <a:solidFill>
                  <a:srgbClr val="64748B"/>
                </a:solidFill>
                <a:latin typeface="Aptos"/>
                <a:ea typeface="Aptos"/>
                <a:cs typeface="Aptos"/>
              </a:defRPr>
            </a:pPr>
            <a:r>
              <a:rPr sz="1350" b="0">
                <a:solidFill>
                  <a:srgbClr val="64748B"/>
                </a:solidFill>
                <a:latin typeface="Aptos"/>
                <a:ea typeface="Aptos"/>
                <a:cs typeface="Aptos"/>
              </a:rPr>
              <a:t>- Normalize as R/C, G/C, and B/C</a:t>
            </a:r>
          </a:p>
          <a:p>
            <a:pPr algn="l">
              <a:defRPr sz="1350" b="0">
                <a:solidFill>
                  <a:srgbClr val="64748B"/>
                </a:solidFill>
                <a:latin typeface="Aptos"/>
                <a:ea typeface="Aptos"/>
                <a:cs typeface="Aptos"/>
              </a:defRPr>
            </a:pPr>
            <a:r>
              <a:rPr sz="1350" b="0">
                <a:solidFill>
                  <a:srgbClr val="64748B"/>
                </a:solidFill>
                <a:latin typeface="Aptos"/>
                <a:ea typeface="Aptos"/>
                <a:cs typeface="Aptos"/>
              </a:rPr>
              <a:t>- Tune thresholds under tested lighting</a:t>
            </a:r>
          </a:p>
          <a:p>
            <a:pPr algn="l">
              <a:defRPr sz="1350" b="0">
                <a:solidFill>
                  <a:srgbClr val="64748B"/>
                </a:solidFill>
                <a:latin typeface="Aptos"/>
                <a:ea typeface="Aptos"/>
                <a:cs typeface="Aptos"/>
              </a:defRPr>
            </a:pPr>
            <a:r>
              <a:rPr sz="1350" b="0">
                <a:solidFill>
                  <a:srgbClr val="64748B"/>
                </a:solidFill>
                <a:latin typeface="Aptos"/>
                <a:ea typeface="Aptos"/>
                <a:cs typeface="Aptos"/>
              </a:rPr>
              <a:t>- Release unknown readings instead of forcing a bin</a:t>
            </a:r>
          </a:p>
        </p:txBody>
      </p:sp>
      <p:sp>
        <p:nvSpPr>
          <p:cNvPr id="23" name="Rectangle 22"/>
          <p:cNvSpPr>
            <a:spLocks noGrp="1"/>
          </p:cNvSpPr>
          <p:nvPr/>
        </p:nvSpPr>
        <p:spPr>
          <a:xfrm>
            <a:off x="1409700" y="5334000"/>
            <a:ext cx="9372600" cy="438150"/>
          </a:xfrm>
          <a:prstGeom prst="rect">
            <a:avLst/>
          </a:prstGeom>
          <a:solidFill>
            <a:srgbClr val="D1FAE5"/>
          </a:solidFill>
          <a:ln w="9525">
            <a:solidFill>
              <a:srgbClr val="059669"/>
            </a:solidFill>
            <a:prstDash val="solid"/>
          </a:ln>
        </p:spPr>
      </p:sp>
      <p:sp>
        <p:nvSpPr>
          <p:cNvPr id="24" name="Rectangle 23"/>
          <p:cNvSpPr>
            <a:spLocks noGrp="1"/>
          </p:cNvSpPr>
          <p:nvPr/>
        </p:nvSpPr>
        <p:spPr>
          <a:xfrm>
            <a:off x="1714500" y="5448300"/>
            <a:ext cx="876300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500" b="1">
                <a:solidFill>
                  <a:srgbClr val="059669"/>
                </a:solidFill>
                <a:latin typeface="Aptos Display"/>
                <a:ea typeface="Aptos Display"/>
                <a:cs typeface="Aptos Display"/>
              </a:defRPr>
            </a:pPr>
            <a:r>
              <a:rPr sz="1500" b="1">
                <a:solidFill>
                  <a:srgbClr val="059669"/>
                </a:solidFill>
                <a:latin typeface="Aptos Display"/>
                <a:ea typeface="Aptos Display"/>
                <a:cs typeface="Aptos Display"/>
              </a:rPr>
              <a:t>Why it matters: stable placement makes simple threshold rules reliable enough for the final demo.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a:spLocks noGrp="1"/>
          </p:cNvSpPr>
          <p:nvPr/>
        </p:nvSpPr>
        <p:spPr>
          <a:xfrm>
            <a:off x="0" y="0"/>
            <a:ext cx="12192000" cy="6858000"/>
          </a:xfrm>
          <a:prstGeom prst="rect">
            <a:avLst/>
          </a:prstGeom>
          <a:solidFill>
            <a:srgbClr val="FFFFFF"/>
          </a:solidFill>
          <a:ln w="0">
            <a:solidFill>
              <a:srgbClr val="000000">
                <a:alpha val="0"/>
              </a:srgbClr>
            </a:solidFill>
            <a:prstDash val="solid"/>
          </a:ln>
        </p:spPr>
      </p:sp>
      <p:pic>
        <p:nvPicPr>
          <p:cNvPr id="2" name="Picture 1"/>
          <p:cNvPicPr>
            <a:picLocks noChangeAspect="1"/>
          </p:cNvPicPr>
          <p:nvPr/>
        </p:nvPicPr>
        <p:blipFill>
          <a:blip r:embed="rId3"/>
          <a:srcRect l="127" r="127"/>
          <a:stretch>
            <a:fillRect/>
          </a:stretch>
        </p:blipFill>
        <p:spPr>
          <a:xfrm>
            <a:off x="9467850" y="0"/>
            <a:ext cx="2724150" cy="1581150"/>
          </a:xfrm>
          <a:prstGeom prst="rect">
            <a:avLst/>
          </a:prstGeom>
        </p:spPr>
      </p:pic>
      <p:sp>
        <p:nvSpPr>
          <p:cNvPr id="3" name="Rectangle 2"/>
          <p:cNvSpPr>
            <a:spLocks noGrp="1"/>
          </p:cNvSpPr>
          <p:nvPr/>
        </p:nvSpPr>
        <p:spPr>
          <a:xfrm>
            <a:off x="552450" y="485775"/>
            <a:ext cx="171450" cy="171450"/>
          </a:xfrm>
          <a:prstGeom prst="rect">
            <a:avLst/>
          </a:prstGeom>
          <a:solidFill>
            <a:srgbClr val="DBEAFE"/>
          </a:solidFill>
          <a:ln w="9525">
            <a:solidFill>
              <a:srgbClr val="2F80F6"/>
            </a:solidFill>
            <a:prstDash val="solid"/>
          </a:ln>
        </p:spPr>
      </p:sp>
      <p:sp>
        <p:nvSpPr>
          <p:cNvPr id="4" name="Rectangle 3"/>
          <p:cNvSpPr>
            <a:spLocks noGrp="1"/>
          </p:cNvSpPr>
          <p:nvPr/>
        </p:nvSpPr>
        <p:spPr>
          <a:xfrm>
            <a:off x="600075" y="533400"/>
            <a:ext cx="76200" cy="76200"/>
          </a:xfrm>
          <a:prstGeom prst="rect">
            <a:avLst/>
          </a:prstGeom>
          <a:solidFill>
            <a:srgbClr val="2F80F6"/>
          </a:solidFill>
          <a:ln w="0">
            <a:solidFill>
              <a:srgbClr val="000000">
                <a:alpha val="0"/>
              </a:srgbClr>
            </a:solidFill>
            <a:prstDash val="solid"/>
          </a:ln>
        </p:spPr>
      </p:sp>
      <p:sp>
        <p:nvSpPr>
          <p:cNvPr id="5" name="Rectangle 4"/>
          <p:cNvSpPr>
            <a:spLocks noGrp="1"/>
          </p:cNvSpPr>
          <p:nvPr/>
        </p:nvSpPr>
        <p:spPr>
          <a:xfrm>
            <a:off x="838200" y="400050"/>
            <a:ext cx="8267700" cy="590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2850" b="1">
                <a:solidFill>
                  <a:srgbClr val="2F80F6"/>
                </a:solidFill>
                <a:latin typeface="Aptos Display"/>
                <a:ea typeface="Aptos Display"/>
                <a:cs typeface="Aptos Display"/>
              </a:defRPr>
            </a:pPr>
            <a:r>
              <a:rPr sz="2850" b="1">
                <a:solidFill>
                  <a:srgbClr val="2F80F6"/>
                </a:solidFill>
                <a:latin typeface="Aptos Display"/>
                <a:ea typeface="Aptos Display"/>
                <a:cs typeface="Aptos Display"/>
              </a:rPr>
              <a:t>Color Sensor Design</a:t>
            </a:r>
          </a:p>
        </p:txBody>
      </p:sp>
      <p:sp>
        <p:nvSpPr>
          <p:cNvPr id="6" name="Rectangle 5"/>
          <p:cNvSpPr>
            <a:spLocks noGrp="1"/>
          </p:cNvSpPr>
          <p:nvPr/>
        </p:nvSpPr>
        <p:spPr>
          <a:xfrm>
            <a:off x="9677400" y="400050"/>
            <a:ext cx="1962150" cy="323850"/>
          </a:xfrm>
          <a:prstGeom prst="rect">
            <a:avLst/>
          </a:prstGeom>
          <a:solidFill>
            <a:srgbClr val="FFFFFF"/>
          </a:solidFill>
          <a:ln w="9525">
            <a:solidFill>
              <a:srgbClr val="CBD5E1"/>
            </a:solidFill>
            <a:prstDash val="solid"/>
          </a:ln>
        </p:spPr>
      </p:sp>
      <p:sp>
        <p:nvSpPr>
          <p:cNvPr id="7" name="Rectangle 6"/>
          <p:cNvSpPr>
            <a:spLocks noGrp="1"/>
          </p:cNvSpPr>
          <p:nvPr/>
        </p:nvSpPr>
        <p:spPr>
          <a:xfrm>
            <a:off x="9810750" y="466725"/>
            <a:ext cx="169545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75" b="1">
                <a:solidFill>
                  <a:srgbClr val="64748B"/>
                </a:solidFill>
                <a:latin typeface="Aptos Display"/>
                <a:ea typeface="Aptos Display"/>
                <a:cs typeface="Aptos Display"/>
              </a:defRPr>
            </a:pPr>
            <a:r>
              <a:rPr sz="975" b="1">
                <a:solidFill>
                  <a:srgbClr val="64748B"/>
                </a:solidFill>
                <a:latin typeface="Aptos Display"/>
                <a:ea typeface="Aptos Display"/>
                <a:cs typeface="Aptos Display"/>
              </a:rPr>
              <a:t>Siqi Pan</a:t>
            </a:r>
          </a:p>
        </p:txBody>
      </p:sp>
      <p:sp>
        <p:nvSpPr>
          <p:cNvPr id="8" name="Rectangle 7"/>
          <p:cNvSpPr>
            <a:spLocks noGrp="1"/>
          </p:cNvSpPr>
          <p:nvPr/>
        </p:nvSpPr>
        <p:spPr>
          <a:xfrm>
            <a:off x="533400" y="1000125"/>
            <a:ext cx="933450" cy="19050"/>
          </a:xfrm>
          <a:prstGeom prst="rect">
            <a:avLst/>
          </a:prstGeom>
          <a:solidFill>
            <a:srgbClr val="2F80F6"/>
          </a:solidFill>
          <a:ln w="0">
            <a:solidFill>
              <a:srgbClr val="000000">
                <a:alpha val="0"/>
              </a:srgbClr>
            </a:solidFill>
            <a:prstDash val="solid"/>
          </a:ln>
        </p:spPr>
      </p:sp>
      <p:sp>
        <p:nvSpPr>
          <p:cNvPr id="9" name="Rectangle 8"/>
          <p:cNvSpPr>
            <a:spLocks noGrp="1"/>
          </p:cNvSpPr>
          <p:nvPr/>
        </p:nvSpPr>
        <p:spPr>
          <a:xfrm>
            <a:off x="1466850" y="1000125"/>
            <a:ext cx="10191750" cy="19050"/>
          </a:xfrm>
          <a:prstGeom prst="rect">
            <a:avLst/>
          </a:prstGeom>
          <a:solidFill>
            <a:srgbClr val="CBD5E1"/>
          </a:solidFill>
          <a:ln w="0">
            <a:solidFill>
              <a:srgbClr val="000000">
                <a:alpha val="0"/>
              </a:srgbClr>
            </a:solidFill>
            <a:prstDash val="solid"/>
          </a:ln>
        </p:spPr>
      </p:sp>
      <p:sp>
        <p:nvSpPr>
          <p:cNvPr id="10" name="Rectangle 9"/>
          <p:cNvSpPr>
            <a:spLocks noGrp="1"/>
          </p:cNvSpPr>
          <p:nvPr/>
        </p:nvSpPr>
        <p:spPr>
          <a:xfrm>
            <a:off x="552450" y="1181100"/>
            <a:ext cx="9334500" cy="4191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650" b="0">
                <a:solidFill>
                  <a:srgbClr val="64748B"/>
                </a:solidFill>
                <a:latin typeface="Aptos"/>
                <a:ea typeface="Aptos"/>
                <a:cs typeface="Aptos"/>
              </a:defRPr>
            </a:pPr>
            <a:r>
              <a:rPr sz="1650" b="0">
                <a:solidFill>
                  <a:srgbClr val="64748B"/>
                </a:solidFill>
                <a:latin typeface="Aptos"/>
                <a:ea typeface="Aptos"/>
                <a:cs typeface="Aptos"/>
              </a:rPr>
              <a:t>The TCS34725 provides red, green, blue, and clear-channel readings over I2C.</a:t>
            </a:r>
          </a:p>
        </p:txBody>
      </p:sp>
      <p:sp>
        <p:nvSpPr>
          <p:cNvPr id="11" name="Rectangle 10"/>
          <p:cNvSpPr>
            <a:spLocks noGrp="1"/>
          </p:cNvSpPr>
          <p:nvPr/>
        </p:nvSpPr>
        <p:spPr>
          <a:xfrm>
            <a:off x="685800" y="1638300"/>
            <a:ext cx="1485900" cy="1485900"/>
          </a:xfrm>
          <a:prstGeom prst="rect">
            <a:avLst/>
          </a:prstGeom>
          <a:solidFill>
            <a:srgbClr val="FFFFFF"/>
          </a:solidFill>
          <a:ln w="9525">
            <a:solidFill>
              <a:srgbClr val="CBD5E1"/>
            </a:solidFill>
            <a:prstDash val="solid"/>
          </a:ln>
        </p:spPr>
      </p:sp>
      <p:pic>
        <p:nvPicPr>
          <p:cNvPr id="12" name="Picture 11"/>
          <p:cNvPicPr>
            <a:picLocks noChangeAspect="1"/>
          </p:cNvPicPr>
          <p:nvPr/>
        </p:nvPicPr>
        <p:blipFill>
          <a:blip r:embed="rId4"/>
          <a:stretch>
            <a:fillRect/>
          </a:stretch>
        </p:blipFill>
        <p:spPr>
          <a:xfrm>
            <a:off x="762000" y="1714500"/>
            <a:ext cx="1333500" cy="1333500"/>
          </a:xfrm>
          <a:prstGeom prst="rect">
            <a:avLst/>
          </a:prstGeom>
        </p:spPr>
      </p:pic>
      <p:sp>
        <p:nvSpPr>
          <p:cNvPr id="13" name="Rectangle 12"/>
          <p:cNvSpPr>
            <a:spLocks noGrp="1"/>
          </p:cNvSpPr>
          <p:nvPr/>
        </p:nvSpPr>
        <p:spPr>
          <a:xfrm>
            <a:off x="723900" y="3181350"/>
            <a:ext cx="1428750" cy="4381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125" b="0">
                <a:solidFill>
                  <a:srgbClr val="64748B"/>
                </a:solidFill>
                <a:latin typeface="Aptos"/>
                <a:ea typeface="Aptos"/>
                <a:cs typeface="Aptos"/>
              </a:defRPr>
            </a:pPr>
            <a:r>
              <a:rPr sz="1125" b="0">
                <a:solidFill>
                  <a:srgbClr val="64748B"/>
                </a:solidFill>
                <a:latin typeface="Aptos"/>
                <a:ea typeface="Aptos"/>
                <a:cs typeface="Aptos"/>
              </a:rPr>
              <a:t>TCS34725 RGB color sensor module</a:t>
            </a:r>
          </a:p>
        </p:txBody>
      </p:sp>
      <p:sp>
        <p:nvSpPr>
          <p:cNvPr id="14" name="Rectangle 13"/>
          <p:cNvSpPr>
            <a:spLocks noGrp="1"/>
          </p:cNvSpPr>
          <p:nvPr/>
        </p:nvSpPr>
        <p:spPr>
          <a:xfrm>
            <a:off x="2457450" y="1771650"/>
            <a:ext cx="3429000" cy="3048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950" b="1">
                <a:solidFill>
                  <a:srgbClr val="1E293B"/>
                </a:solidFill>
                <a:latin typeface="Aptos Display"/>
                <a:ea typeface="Aptos Display"/>
                <a:cs typeface="Aptos Display"/>
              </a:defRPr>
            </a:pPr>
            <a:r>
              <a:rPr sz="1950" b="1">
                <a:solidFill>
                  <a:srgbClr val="1E293B"/>
                </a:solidFill>
                <a:latin typeface="Aptos Display"/>
                <a:ea typeface="Aptos Display"/>
                <a:cs typeface="Aptos Display"/>
              </a:rPr>
              <a:t>TCS34725 setup</a:t>
            </a:r>
          </a:p>
        </p:txBody>
      </p:sp>
      <p:sp>
        <p:nvSpPr>
          <p:cNvPr id="15" name="Rectangle 14"/>
          <p:cNvSpPr>
            <a:spLocks noGrp="1"/>
          </p:cNvSpPr>
          <p:nvPr/>
        </p:nvSpPr>
        <p:spPr>
          <a:xfrm>
            <a:off x="2457450" y="2266950"/>
            <a:ext cx="3676650" cy="15240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0">
                <a:solidFill>
                  <a:srgbClr val="64748B"/>
                </a:solidFill>
                <a:latin typeface="Aptos"/>
                <a:ea typeface="Aptos"/>
                <a:cs typeface="Aptos"/>
              </a:defRPr>
            </a:pPr>
            <a:r>
              <a:rPr sz="1500" b="0">
                <a:solidFill>
                  <a:srgbClr val="64748B"/>
                </a:solidFill>
                <a:latin typeface="Aptos"/>
                <a:ea typeface="Aptos"/>
                <a:cs typeface="Aptos"/>
              </a:rPr>
              <a:t>- 50 ms integration time</a:t>
            </a:r>
          </a:p>
          <a:p>
            <a:pPr algn="l">
              <a:defRPr sz="1500" b="0">
                <a:solidFill>
                  <a:srgbClr val="64748B"/>
                </a:solidFill>
                <a:latin typeface="Aptos"/>
                <a:ea typeface="Aptos"/>
                <a:cs typeface="Aptos"/>
              </a:defRPr>
            </a:pPr>
            <a:r>
              <a:rPr sz="1500" b="0">
                <a:solidFill>
                  <a:srgbClr val="64748B"/>
                </a:solidFill>
                <a:latin typeface="Aptos"/>
                <a:ea typeface="Aptos"/>
                <a:cs typeface="Aptos"/>
              </a:rPr>
              <a:t>- 4x gain</a:t>
            </a:r>
          </a:p>
          <a:p>
            <a:pPr algn="l">
              <a:defRPr sz="1500" b="0">
                <a:solidFill>
                  <a:srgbClr val="64748B"/>
                </a:solidFill>
                <a:latin typeface="Aptos"/>
                <a:ea typeface="Aptos"/>
                <a:cs typeface="Aptos"/>
              </a:defRPr>
            </a:pPr>
            <a:r>
              <a:rPr sz="1500" b="0">
                <a:solidFill>
                  <a:srgbClr val="64748B"/>
                </a:solidFill>
                <a:latin typeface="Aptos"/>
                <a:ea typeface="Aptos"/>
                <a:cs typeface="Aptos"/>
              </a:rPr>
              <a:t>- Arduino reads raw R, G, B, C values</a:t>
            </a:r>
          </a:p>
          <a:p>
            <a:pPr algn="l">
              <a:defRPr sz="1500" b="0">
                <a:solidFill>
                  <a:srgbClr val="64748B"/>
                </a:solidFill>
                <a:latin typeface="Aptos"/>
                <a:ea typeface="Aptos"/>
                <a:cs typeface="Aptos"/>
              </a:defRPr>
            </a:pPr>
            <a:r>
              <a:rPr sz="1500" b="0">
                <a:solidFill>
                  <a:srgbClr val="64748B"/>
                </a:solidFill>
                <a:latin typeface="Aptos"/>
                <a:ea typeface="Aptos"/>
                <a:cs typeface="Aptos"/>
              </a:rPr>
              <a:t>- Clear channel acts as brightness reference</a:t>
            </a:r>
          </a:p>
        </p:txBody>
      </p:sp>
      <p:sp>
        <p:nvSpPr>
          <p:cNvPr id="16" name="Rectangle 15"/>
          <p:cNvSpPr>
            <a:spLocks noGrp="1"/>
          </p:cNvSpPr>
          <p:nvPr/>
        </p:nvSpPr>
        <p:spPr>
          <a:xfrm>
            <a:off x="6705600" y="1952625"/>
            <a:ext cx="914400" cy="914400"/>
          </a:xfrm>
          <a:prstGeom prst="rect">
            <a:avLst/>
          </a:prstGeom>
          <a:solidFill>
            <a:srgbClr val="FEE2E2"/>
          </a:solidFill>
          <a:ln w="9525">
            <a:solidFill>
              <a:srgbClr val="DC2626"/>
            </a:solidFill>
            <a:prstDash val="solid"/>
          </a:ln>
        </p:spPr>
      </p:sp>
      <p:sp>
        <p:nvSpPr>
          <p:cNvPr id="17" name="Rectangle 16"/>
          <p:cNvSpPr>
            <a:spLocks noGrp="1"/>
          </p:cNvSpPr>
          <p:nvPr/>
        </p:nvSpPr>
        <p:spPr>
          <a:xfrm>
            <a:off x="6705600" y="2209800"/>
            <a:ext cx="914400" cy="3429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2100" b="1">
                <a:solidFill>
                  <a:srgbClr val="DC2626"/>
                </a:solidFill>
                <a:latin typeface="Aptos Display"/>
                <a:ea typeface="Aptos Display"/>
                <a:cs typeface="Aptos Display"/>
              </a:defRPr>
            </a:pPr>
            <a:r>
              <a:rPr sz="2100" b="1">
                <a:solidFill>
                  <a:srgbClr val="DC2626"/>
                </a:solidFill>
                <a:latin typeface="Aptos Display"/>
                <a:ea typeface="Aptos Display"/>
                <a:cs typeface="Aptos Display"/>
              </a:rPr>
              <a:t>R/C</a:t>
            </a:r>
          </a:p>
        </p:txBody>
      </p:sp>
      <p:sp>
        <p:nvSpPr>
          <p:cNvPr id="18" name="Rectangle 17"/>
          <p:cNvSpPr>
            <a:spLocks noGrp="1"/>
          </p:cNvSpPr>
          <p:nvPr/>
        </p:nvSpPr>
        <p:spPr>
          <a:xfrm>
            <a:off x="7867650" y="1952625"/>
            <a:ext cx="914400" cy="914400"/>
          </a:xfrm>
          <a:prstGeom prst="rect">
            <a:avLst/>
          </a:prstGeom>
          <a:solidFill>
            <a:srgbClr val="D1FAE5"/>
          </a:solidFill>
          <a:ln w="9525">
            <a:solidFill>
              <a:srgbClr val="059669"/>
            </a:solidFill>
            <a:prstDash val="solid"/>
          </a:ln>
        </p:spPr>
      </p:sp>
      <p:sp>
        <p:nvSpPr>
          <p:cNvPr id="19" name="Rectangle 18"/>
          <p:cNvSpPr>
            <a:spLocks noGrp="1"/>
          </p:cNvSpPr>
          <p:nvPr/>
        </p:nvSpPr>
        <p:spPr>
          <a:xfrm>
            <a:off x="7867650" y="2209800"/>
            <a:ext cx="914400" cy="3429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2100" b="1">
                <a:solidFill>
                  <a:srgbClr val="059669"/>
                </a:solidFill>
                <a:latin typeface="Aptos Display"/>
                <a:ea typeface="Aptos Display"/>
                <a:cs typeface="Aptos Display"/>
              </a:defRPr>
            </a:pPr>
            <a:r>
              <a:rPr sz="2100" b="1">
                <a:solidFill>
                  <a:srgbClr val="059669"/>
                </a:solidFill>
                <a:latin typeface="Aptos Display"/>
                <a:ea typeface="Aptos Display"/>
                <a:cs typeface="Aptos Display"/>
              </a:rPr>
              <a:t>G/C</a:t>
            </a:r>
          </a:p>
        </p:txBody>
      </p:sp>
      <p:sp>
        <p:nvSpPr>
          <p:cNvPr id="20" name="Rectangle 19"/>
          <p:cNvSpPr>
            <a:spLocks noGrp="1"/>
          </p:cNvSpPr>
          <p:nvPr/>
        </p:nvSpPr>
        <p:spPr>
          <a:xfrm>
            <a:off x="9029700" y="1952625"/>
            <a:ext cx="914400" cy="914400"/>
          </a:xfrm>
          <a:prstGeom prst="rect">
            <a:avLst/>
          </a:prstGeom>
          <a:solidFill>
            <a:srgbClr val="DBEAFE"/>
          </a:solidFill>
          <a:ln w="9525">
            <a:solidFill>
              <a:srgbClr val="2F80F6"/>
            </a:solidFill>
            <a:prstDash val="solid"/>
          </a:ln>
        </p:spPr>
      </p:sp>
      <p:sp>
        <p:nvSpPr>
          <p:cNvPr id="21" name="Rectangle 20"/>
          <p:cNvSpPr>
            <a:spLocks noGrp="1"/>
          </p:cNvSpPr>
          <p:nvPr/>
        </p:nvSpPr>
        <p:spPr>
          <a:xfrm>
            <a:off x="9029700" y="2209800"/>
            <a:ext cx="914400" cy="3429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2100" b="1">
                <a:solidFill>
                  <a:srgbClr val="2F80F6"/>
                </a:solidFill>
                <a:latin typeface="Aptos Display"/>
                <a:ea typeface="Aptos Display"/>
                <a:cs typeface="Aptos Display"/>
              </a:defRPr>
            </a:pPr>
            <a:r>
              <a:rPr sz="2100" b="1">
                <a:solidFill>
                  <a:srgbClr val="2F80F6"/>
                </a:solidFill>
                <a:latin typeface="Aptos Display"/>
                <a:ea typeface="Aptos Display"/>
                <a:cs typeface="Aptos Display"/>
              </a:rPr>
              <a:t>B/C</a:t>
            </a:r>
          </a:p>
        </p:txBody>
      </p:sp>
      <p:sp>
        <p:nvSpPr>
          <p:cNvPr id="22" name="Rectangle 21"/>
          <p:cNvSpPr>
            <a:spLocks noGrp="1"/>
          </p:cNvSpPr>
          <p:nvPr/>
        </p:nvSpPr>
        <p:spPr>
          <a:xfrm>
            <a:off x="10191750" y="1952625"/>
            <a:ext cx="914400" cy="914400"/>
          </a:xfrm>
          <a:prstGeom prst="rect">
            <a:avLst/>
          </a:prstGeom>
          <a:solidFill>
            <a:srgbClr val="E2E8F0"/>
          </a:solidFill>
          <a:ln w="9525">
            <a:solidFill>
              <a:srgbClr val="0F172A"/>
            </a:solidFill>
            <a:prstDash val="solid"/>
          </a:ln>
        </p:spPr>
      </p:sp>
      <p:sp>
        <p:nvSpPr>
          <p:cNvPr id="23" name="Rectangle 22"/>
          <p:cNvSpPr>
            <a:spLocks noGrp="1"/>
          </p:cNvSpPr>
          <p:nvPr/>
        </p:nvSpPr>
        <p:spPr>
          <a:xfrm>
            <a:off x="10191750" y="2209800"/>
            <a:ext cx="914400" cy="3429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2100" b="1">
                <a:solidFill>
                  <a:srgbClr val="0F172A"/>
                </a:solidFill>
                <a:latin typeface="Aptos Display"/>
                <a:ea typeface="Aptos Display"/>
                <a:cs typeface="Aptos Display"/>
              </a:defRPr>
            </a:pPr>
            <a:r>
              <a:rPr sz="2100" b="1">
                <a:solidFill>
                  <a:srgbClr val="0F172A"/>
                </a:solidFill>
                <a:latin typeface="Aptos Display"/>
                <a:ea typeface="Aptos Display"/>
                <a:cs typeface="Aptos Display"/>
              </a:rPr>
              <a:t>C</a:t>
            </a:r>
          </a:p>
        </p:txBody>
      </p:sp>
      <p:sp>
        <p:nvSpPr>
          <p:cNvPr id="24" name="Rectangle 23"/>
          <p:cNvSpPr>
            <a:spLocks noGrp="1"/>
          </p:cNvSpPr>
          <p:nvPr/>
        </p:nvSpPr>
        <p:spPr>
          <a:xfrm>
            <a:off x="6934200" y="3333750"/>
            <a:ext cx="2667000" cy="3048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800" b="1">
                <a:solidFill>
                  <a:srgbClr val="1E293B"/>
                </a:solidFill>
                <a:latin typeface="Aptos Display"/>
                <a:ea typeface="Aptos Display"/>
                <a:cs typeface="Aptos Display"/>
              </a:defRPr>
            </a:pPr>
            <a:r>
              <a:rPr sz="1800" b="1">
                <a:solidFill>
                  <a:srgbClr val="1E293B"/>
                </a:solidFill>
                <a:latin typeface="Aptos Display"/>
                <a:ea typeface="Aptos Display"/>
                <a:cs typeface="Aptos Display"/>
              </a:rPr>
              <a:t>Why ratios?</a:t>
            </a:r>
          </a:p>
        </p:txBody>
      </p:sp>
      <p:sp>
        <p:nvSpPr>
          <p:cNvPr id="25" name="Rectangle 24"/>
          <p:cNvSpPr>
            <a:spLocks noGrp="1"/>
          </p:cNvSpPr>
          <p:nvPr/>
        </p:nvSpPr>
        <p:spPr>
          <a:xfrm>
            <a:off x="6934200" y="3714750"/>
            <a:ext cx="3619500" cy="8572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0">
                <a:solidFill>
                  <a:srgbClr val="64748B"/>
                </a:solidFill>
                <a:latin typeface="Aptos"/>
                <a:ea typeface="Aptos"/>
                <a:cs typeface="Aptos"/>
              </a:defRPr>
            </a:pPr>
            <a:r>
              <a:rPr sz="1500" b="0">
                <a:solidFill>
                  <a:srgbClr val="64748B"/>
                </a:solidFill>
                <a:latin typeface="Aptos"/>
                <a:ea typeface="Aptos"/>
                <a:cs typeface="Aptos"/>
              </a:rPr>
              <a:t>Normalizing RGB by the clear channel makes the rule less sensitive to absolute brightness and distance changes.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a:spLocks noGrp="1"/>
          </p:cNvSpPr>
          <p:nvPr/>
        </p:nvSpPr>
        <p:spPr>
          <a:xfrm>
            <a:off x="0" y="0"/>
            <a:ext cx="12192000" cy="6858000"/>
          </a:xfrm>
          <a:prstGeom prst="rect">
            <a:avLst/>
          </a:prstGeom>
          <a:solidFill>
            <a:srgbClr val="FFFFFF"/>
          </a:solidFill>
          <a:ln w="0">
            <a:solidFill>
              <a:srgbClr val="000000">
                <a:alpha val="0"/>
              </a:srgbClr>
            </a:solidFill>
            <a:prstDash val="solid"/>
          </a:ln>
        </p:spPr>
      </p:sp>
      <p:pic>
        <p:nvPicPr>
          <p:cNvPr id="2" name="Picture 1"/>
          <p:cNvPicPr>
            <a:picLocks noChangeAspect="1"/>
          </p:cNvPicPr>
          <p:nvPr/>
        </p:nvPicPr>
        <p:blipFill>
          <a:blip r:embed="rId3"/>
          <a:srcRect l="127" r="127"/>
          <a:stretch>
            <a:fillRect/>
          </a:stretch>
        </p:blipFill>
        <p:spPr>
          <a:xfrm>
            <a:off x="9467850" y="0"/>
            <a:ext cx="2724150" cy="1581150"/>
          </a:xfrm>
          <a:prstGeom prst="rect">
            <a:avLst/>
          </a:prstGeom>
        </p:spPr>
      </p:pic>
      <p:sp>
        <p:nvSpPr>
          <p:cNvPr id="3" name="Rectangle 2"/>
          <p:cNvSpPr>
            <a:spLocks noGrp="1"/>
          </p:cNvSpPr>
          <p:nvPr/>
        </p:nvSpPr>
        <p:spPr>
          <a:xfrm>
            <a:off x="552450" y="485775"/>
            <a:ext cx="171450" cy="171450"/>
          </a:xfrm>
          <a:prstGeom prst="rect">
            <a:avLst/>
          </a:prstGeom>
          <a:solidFill>
            <a:srgbClr val="DBEAFE"/>
          </a:solidFill>
          <a:ln w="9525">
            <a:solidFill>
              <a:srgbClr val="2F80F6"/>
            </a:solidFill>
            <a:prstDash val="solid"/>
          </a:ln>
        </p:spPr>
      </p:sp>
      <p:sp>
        <p:nvSpPr>
          <p:cNvPr id="4" name="Rectangle 3"/>
          <p:cNvSpPr>
            <a:spLocks noGrp="1"/>
          </p:cNvSpPr>
          <p:nvPr/>
        </p:nvSpPr>
        <p:spPr>
          <a:xfrm>
            <a:off x="600075" y="533400"/>
            <a:ext cx="76200" cy="76200"/>
          </a:xfrm>
          <a:prstGeom prst="rect">
            <a:avLst/>
          </a:prstGeom>
          <a:solidFill>
            <a:srgbClr val="2F80F6"/>
          </a:solidFill>
          <a:ln w="0">
            <a:solidFill>
              <a:srgbClr val="000000">
                <a:alpha val="0"/>
              </a:srgbClr>
            </a:solidFill>
            <a:prstDash val="solid"/>
          </a:ln>
        </p:spPr>
      </p:sp>
      <p:sp>
        <p:nvSpPr>
          <p:cNvPr id="5" name="Rectangle 4"/>
          <p:cNvSpPr>
            <a:spLocks noGrp="1"/>
          </p:cNvSpPr>
          <p:nvPr/>
        </p:nvSpPr>
        <p:spPr>
          <a:xfrm>
            <a:off x="838200" y="400050"/>
            <a:ext cx="8267700" cy="590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2850" b="1">
                <a:solidFill>
                  <a:srgbClr val="2F80F6"/>
                </a:solidFill>
                <a:latin typeface="Aptos Display"/>
                <a:ea typeface="Aptos Display"/>
                <a:cs typeface="Aptos Display"/>
              </a:defRPr>
            </a:pPr>
            <a:r>
              <a:rPr sz="2850" b="1">
                <a:solidFill>
                  <a:srgbClr val="2F80F6"/>
                </a:solidFill>
                <a:latin typeface="Aptos Display"/>
                <a:ea typeface="Aptos Display"/>
                <a:cs typeface="Aptos Display"/>
              </a:rPr>
              <a:t>Classification Logic</a:t>
            </a:r>
          </a:p>
        </p:txBody>
      </p:sp>
      <p:sp>
        <p:nvSpPr>
          <p:cNvPr id="6" name="Rectangle 5"/>
          <p:cNvSpPr>
            <a:spLocks noGrp="1"/>
          </p:cNvSpPr>
          <p:nvPr/>
        </p:nvSpPr>
        <p:spPr>
          <a:xfrm>
            <a:off x="9677400" y="400050"/>
            <a:ext cx="1962150" cy="323850"/>
          </a:xfrm>
          <a:prstGeom prst="rect">
            <a:avLst/>
          </a:prstGeom>
          <a:solidFill>
            <a:srgbClr val="FFFFFF"/>
          </a:solidFill>
          <a:ln w="9525">
            <a:solidFill>
              <a:srgbClr val="CBD5E1"/>
            </a:solidFill>
            <a:prstDash val="solid"/>
          </a:ln>
        </p:spPr>
      </p:sp>
      <p:sp>
        <p:nvSpPr>
          <p:cNvPr id="7" name="Rectangle 6"/>
          <p:cNvSpPr>
            <a:spLocks noGrp="1"/>
          </p:cNvSpPr>
          <p:nvPr/>
        </p:nvSpPr>
        <p:spPr>
          <a:xfrm>
            <a:off x="9810750" y="466725"/>
            <a:ext cx="169545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75" b="1">
                <a:solidFill>
                  <a:srgbClr val="64748B"/>
                </a:solidFill>
                <a:latin typeface="Aptos Display"/>
                <a:ea typeface="Aptos Display"/>
                <a:cs typeface="Aptos Display"/>
              </a:defRPr>
            </a:pPr>
            <a:r>
              <a:rPr sz="975" b="1">
                <a:solidFill>
                  <a:srgbClr val="64748B"/>
                </a:solidFill>
                <a:latin typeface="Aptos Display"/>
                <a:ea typeface="Aptos Display"/>
                <a:cs typeface="Aptos Display"/>
              </a:rPr>
              <a:t>Siqi Pan</a:t>
            </a:r>
          </a:p>
        </p:txBody>
      </p:sp>
      <p:sp>
        <p:nvSpPr>
          <p:cNvPr id="8" name="Rectangle 7"/>
          <p:cNvSpPr>
            <a:spLocks noGrp="1"/>
          </p:cNvSpPr>
          <p:nvPr/>
        </p:nvSpPr>
        <p:spPr>
          <a:xfrm>
            <a:off x="533400" y="1000125"/>
            <a:ext cx="933450" cy="19050"/>
          </a:xfrm>
          <a:prstGeom prst="rect">
            <a:avLst/>
          </a:prstGeom>
          <a:solidFill>
            <a:srgbClr val="2F80F6"/>
          </a:solidFill>
          <a:ln w="0">
            <a:solidFill>
              <a:srgbClr val="000000">
                <a:alpha val="0"/>
              </a:srgbClr>
            </a:solidFill>
            <a:prstDash val="solid"/>
          </a:ln>
        </p:spPr>
      </p:sp>
      <p:sp>
        <p:nvSpPr>
          <p:cNvPr id="9" name="Rectangle 8"/>
          <p:cNvSpPr>
            <a:spLocks noGrp="1"/>
          </p:cNvSpPr>
          <p:nvPr/>
        </p:nvSpPr>
        <p:spPr>
          <a:xfrm>
            <a:off x="1466850" y="1000125"/>
            <a:ext cx="10191750" cy="19050"/>
          </a:xfrm>
          <a:prstGeom prst="rect">
            <a:avLst/>
          </a:prstGeom>
          <a:solidFill>
            <a:srgbClr val="CBD5E1"/>
          </a:solidFill>
          <a:ln w="0">
            <a:solidFill>
              <a:srgbClr val="000000">
                <a:alpha val="0"/>
              </a:srgbClr>
            </a:solidFill>
            <a:prstDash val="solid"/>
          </a:ln>
        </p:spPr>
      </p:sp>
      <p:sp>
        <p:nvSpPr>
          <p:cNvPr id="10" name="Rectangle 9"/>
          <p:cNvSpPr>
            <a:spLocks noGrp="1"/>
          </p:cNvSpPr>
          <p:nvPr/>
        </p:nvSpPr>
        <p:spPr>
          <a:xfrm>
            <a:off x="552450" y="1181100"/>
            <a:ext cx="9334500" cy="4191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650" b="0">
                <a:solidFill>
                  <a:srgbClr val="64748B"/>
                </a:solidFill>
                <a:latin typeface="Aptos"/>
                <a:ea typeface="Aptos"/>
                <a:cs typeface="Aptos"/>
              </a:defRPr>
            </a:pPr>
            <a:r>
              <a:rPr sz="1650" b="0">
                <a:solidFill>
                  <a:srgbClr val="64748B"/>
                </a:solidFill>
                <a:latin typeface="Aptos"/>
                <a:ea typeface="Aptos"/>
                <a:cs typeface="Aptos"/>
              </a:rPr>
              <a:t>The final Arduino logic uses threshold rules that were tuned for the tested lighting and sensor geometry.</a:t>
            </a:r>
          </a:p>
        </p:txBody>
      </p:sp>
      <p:sp>
        <p:nvSpPr>
          <p:cNvPr id="11" name="Rectangle 10"/>
          <p:cNvSpPr>
            <a:spLocks noGrp="1"/>
          </p:cNvSpPr>
          <p:nvPr/>
        </p:nvSpPr>
        <p:spPr>
          <a:xfrm>
            <a:off x="685800" y="1828800"/>
            <a:ext cx="4762500" cy="1428750"/>
          </a:xfrm>
          <a:prstGeom prst="rect">
            <a:avLst/>
          </a:prstGeom>
          <a:solidFill>
            <a:srgbClr val="FEF3C7"/>
          </a:solidFill>
          <a:ln w="9525">
            <a:solidFill>
              <a:srgbClr val="CBD5E1"/>
            </a:solidFill>
            <a:prstDash val="solid"/>
          </a:ln>
        </p:spPr>
      </p:sp>
      <p:sp>
        <p:nvSpPr>
          <p:cNvPr id="12" name="Rectangle 11"/>
          <p:cNvSpPr>
            <a:spLocks noGrp="1"/>
          </p:cNvSpPr>
          <p:nvPr/>
        </p:nvSpPr>
        <p:spPr>
          <a:xfrm>
            <a:off x="685800" y="1828800"/>
            <a:ext cx="76200" cy="1428750"/>
          </a:xfrm>
          <a:prstGeom prst="rect">
            <a:avLst/>
          </a:prstGeom>
          <a:solidFill>
            <a:srgbClr val="F59E0B"/>
          </a:solidFill>
          <a:ln w="0">
            <a:solidFill>
              <a:srgbClr val="000000">
                <a:alpha val="0"/>
              </a:srgbClr>
            </a:solidFill>
            <a:prstDash val="solid"/>
          </a:ln>
        </p:spPr>
      </p:sp>
      <p:sp>
        <p:nvSpPr>
          <p:cNvPr id="13" name="Rectangle 12"/>
          <p:cNvSpPr>
            <a:spLocks noGrp="1"/>
          </p:cNvSpPr>
          <p:nvPr/>
        </p:nvSpPr>
        <p:spPr>
          <a:xfrm>
            <a:off x="895350" y="2000250"/>
            <a:ext cx="434340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92400E"/>
                </a:solidFill>
                <a:latin typeface="Aptos Display"/>
                <a:ea typeface="Aptos Display"/>
                <a:cs typeface="Aptos Display"/>
              </a:defRPr>
            </a:pPr>
            <a:r>
              <a:rPr sz="1500" b="1">
                <a:solidFill>
                  <a:srgbClr val="92400E"/>
                </a:solidFill>
                <a:latin typeface="Aptos Display"/>
                <a:ea typeface="Aptos Display"/>
                <a:cs typeface="Aptos Display"/>
              </a:rPr>
              <a:t>Yellow/orange rule</a:t>
            </a:r>
          </a:p>
        </p:txBody>
      </p:sp>
      <p:sp>
        <p:nvSpPr>
          <p:cNvPr id="14" name="Rectangle 13"/>
          <p:cNvSpPr>
            <a:spLocks noGrp="1"/>
          </p:cNvSpPr>
          <p:nvPr/>
        </p:nvSpPr>
        <p:spPr>
          <a:xfrm>
            <a:off x="895350" y="2381250"/>
            <a:ext cx="4343400" cy="7429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875" b="0">
                <a:solidFill>
                  <a:srgbClr val="78350F"/>
                </a:solidFill>
                <a:latin typeface="Aptos"/>
                <a:ea typeface="Aptos"/>
                <a:cs typeface="Aptos"/>
              </a:defRPr>
            </a:pPr>
            <a:r>
              <a:rPr sz="1875" b="0">
                <a:solidFill>
                  <a:srgbClr val="78350F"/>
                </a:solidFill>
                <a:latin typeface="Aptos"/>
                <a:ea typeface="Aptos"/>
                <a:cs typeface="Aptos"/>
              </a:rPr>
              <a:t>R/C &gt; G/C &gt; B/C</a:t>
            </a:r>
          </a:p>
          <a:p>
            <a:pPr algn="l">
              <a:defRPr sz="1875" b="0">
                <a:solidFill>
                  <a:srgbClr val="78350F"/>
                </a:solidFill>
                <a:latin typeface="Aptos"/>
                <a:ea typeface="Aptos"/>
                <a:cs typeface="Aptos"/>
              </a:defRPr>
            </a:pPr>
            <a:r>
              <a:rPr sz="1875" b="0">
                <a:solidFill>
                  <a:srgbClr val="78350F"/>
                </a:solidFill>
                <a:latin typeface="Aptos"/>
                <a:ea typeface="Aptos"/>
                <a:cs typeface="Aptos"/>
              </a:rPr>
              <a:t>and</a:t>
            </a:r>
          </a:p>
          <a:p>
            <a:pPr algn="l">
              <a:defRPr sz="1875" b="0">
                <a:solidFill>
                  <a:srgbClr val="78350F"/>
                </a:solidFill>
                <a:latin typeface="Aptos"/>
                <a:ea typeface="Aptos"/>
                <a:cs typeface="Aptos"/>
              </a:defRPr>
            </a:pPr>
            <a:r>
              <a:rPr sz="1875" b="0">
                <a:solidFill>
                  <a:srgbClr val="78350F"/>
                </a:solidFill>
                <a:latin typeface="Aptos"/>
                <a:ea typeface="Aptos"/>
                <a:cs typeface="Aptos"/>
              </a:rPr>
              <a:t>R/C - B/C &gt; 0.055</a:t>
            </a:r>
          </a:p>
        </p:txBody>
      </p:sp>
      <p:sp>
        <p:nvSpPr>
          <p:cNvPr id="15" name="Rectangle 14"/>
          <p:cNvSpPr>
            <a:spLocks noGrp="1"/>
          </p:cNvSpPr>
          <p:nvPr/>
        </p:nvSpPr>
        <p:spPr>
          <a:xfrm>
            <a:off x="6743700" y="1828800"/>
            <a:ext cx="4762500" cy="1428750"/>
          </a:xfrm>
          <a:prstGeom prst="rect">
            <a:avLst/>
          </a:prstGeom>
          <a:solidFill>
            <a:srgbClr val="DBEAFE"/>
          </a:solidFill>
          <a:ln w="9525">
            <a:solidFill>
              <a:srgbClr val="CBD5E1"/>
            </a:solidFill>
            <a:prstDash val="solid"/>
          </a:ln>
        </p:spPr>
      </p:sp>
      <p:sp>
        <p:nvSpPr>
          <p:cNvPr id="16" name="Rectangle 15"/>
          <p:cNvSpPr>
            <a:spLocks noGrp="1"/>
          </p:cNvSpPr>
          <p:nvPr/>
        </p:nvSpPr>
        <p:spPr>
          <a:xfrm>
            <a:off x="6743700" y="1828800"/>
            <a:ext cx="76200" cy="1428750"/>
          </a:xfrm>
          <a:prstGeom prst="rect">
            <a:avLst/>
          </a:prstGeom>
          <a:solidFill>
            <a:srgbClr val="2F80F6"/>
          </a:solidFill>
          <a:ln w="0">
            <a:solidFill>
              <a:srgbClr val="000000">
                <a:alpha val="0"/>
              </a:srgbClr>
            </a:solidFill>
            <a:prstDash val="solid"/>
          </a:ln>
        </p:spPr>
      </p:sp>
      <p:sp>
        <p:nvSpPr>
          <p:cNvPr id="17" name="Rectangle 16"/>
          <p:cNvSpPr>
            <a:spLocks noGrp="1"/>
          </p:cNvSpPr>
          <p:nvPr/>
        </p:nvSpPr>
        <p:spPr>
          <a:xfrm>
            <a:off x="6953250" y="2000250"/>
            <a:ext cx="434340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1D4ED8"/>
                </a:solidFill>
                <a:latin typeface="Aptos Display"/>
                <a:ea typeface="Aptos Display"/>
                <a:cs typeface="Aptos Display"/>
              </a:defRPr>
            </a:pPr>
            <a:r>
              <a:rPr sz="1500" b="1">
                <a:solidFill>
                  <a:srgbClr val="1D4ED8"/>
                </a:solidFill>
                <a:latin typeface="Aptos Display"/>
                <a:ea typeface="Aptos Display"/>
                <a:cs typeface="Aptos Display"/>
              </a:rPr>
              <a:t>White rule</a:t>
            </a:r>
          </a:p>
        </p:txBody>
      </p:sp>
      <p:sp>
        <p:nvSpPr>
          <p:cNvPr id="18" name="Rectangle 17"/>
          <p:cNvSpPr>
            <a:spLocks noGrp="1"/>
          </p:cNvSpPr>
          <p:nvPr/>
        </p:nvSpPr>
        <p:spPr>
          <a:xfrm>
            <a:off x="6953250" y="2381250"/>
            <a:ext cx="4343400" cy="7429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875" b="0">
                <a:solidFill>
                  <a:srgbClr val="1E3A8A"/>
                </a:solidFill>
                <a:latin typeface="Aptos"/>
                <a:ea typeface="Aptos"/>
                <a:cs typeface="Aptos"/>
              </a:defRPr>
            </a:pPr>
            <a:r>
              <a:rPr sz="1875" b="0">
                <a:solidFill>
                  <a:srgbClr val="1E3A8A"/>
                </a:solidFill>
                <a:latin typeface="Aptos"/>
                <a:ea typeface="Aptos"/>
                <a:cs typeface="Aptos"/>
              </a:rPr>
              <a:t>B/C - R/C &gt; 0.20</a:t>
            </a:r>
          </a:p>
          <a:p>
            <a:pPr algn="l">
              <a:defRPr sz="1875" b="0">
                <a:solidFill>
                  <a:srgbClr val="1E3A8A"/>
                </a:solidFill>
                <a:latin typeface="Aptos"/>
                <a:ea typeface="Aptos"/>
                <a:cs typeface="Aptos"/>
              </a:defRPr>
            </a:pPr>
            <a:r>
              <a:rPr sz="1875" b="0">
                <a:solidFill>
                  <a:srgbClr val="1E3A8A"/>
                </a:solidFill>
                <a:latin typeface="Aptos"/>
                <a:ea typeface="Aptos"/>
                <a:cs typeface="Aptos"/>
              </a:rPr>
              <a:t>and</a:t>
            </a:r>
          </a:p>
          <a:p>
            <a:pPr algn="l">
              <a:defRPr sz="1875" b="0">
                <a:solidFill>
                  <a:srgbClr val="1E3A8A"/>
                </a:solidFill>
                <a:latin typeface="Aptos"/>
                <a:ea typeface="Aptos"/>
                <a:cs typeface="Aptos"/>
              </a:defRPr>
            </a:pPr>
            <a:r>
              <a:rPr sz="1875" b="0">
                <a:solidFill>
                  <a:srgbClr val="1E3A8A"/>
                </a:solidFill>
                <a:latin typeface="Aptos"/>
                <a:ea typeface="Aptos"/>
                <a:cs typeface="Aptos"/>
              </a:rPr>
              <a:t>G/C - R/C &gt; 0.12</a:t>
            </a:r>
          </a:p>
        </p:txBody>
      </p:sp>
      <p:sp>
        <p:nvSpPr>
          <p:cNvPr id="19" name="Rectangle 18"/>
          <p:cNvSpPr>
            <a:spLocks noGrp="1"/>
          </p:cNvSpPr>
          <p:nvPr/>
        </p:nvSpPr>
        <p:spPr>
          <a:xfrm>
            <a:off x="5448300" y="2533650"/>
            <a:ext cx="1295400" cy="19050"/>
          </a:xfrm>
          <a:prstGeom prst="rect">
            <a:avLst/>
          </a:prstGeom>
          <a:solidFill>
            <a:srgbClr val="64748B"/>
          </a:solidFill>
          <a:ln w="0">
            <a:solidFill>
              <a:srgbClr val="000000">
                <a:alpha val="0"/>
              </a:srgbClr>
            </a:solidFill>
            <a:prstDash val="solid"/>
          </a:ln>
        </p:spPr>
      </p:sp>
      <p:sp>
        <p:nvSpPr>
          <p:cNvPr id="20" name="Rectangle 19"/>
          <p:cNvSpPr>
            <a:spLocks noGrp="1"/>
          </p:cNvSpPr>
          <p:nvPr/>
        </p:nvSpPr>
        <p:spPr>
          <a:xfrm>
            <a:off x="5867400" y="2333625"/>
            <a:ext cx="457200" cy="266700"/>
          </a:xfrm>
          <a:prstGeom prst="rect">
            <a:avLst/>
          </a:prstGeom>
          <a:solidFill>
            <a:srgbClr val="FFFFFF"/>
          </a:solidFill>
          <a:ln w="0">
            <a:solidFill>
              <a:srgbClr val="000000">
                <a:alpha val="0"/>
              </a:srgbClr>
            </a:solidFill>
            <a:prstDash val="solid"/>
          </a:ln>
        </p:spPr>
        <p:txBody>
          <a:bodyPr lIns="0" tIns="0" rIns="0" bIns="0" anchor="t"/>
          <a:lstStyle/>
          <a:p>
            <a:pPr algn="ctr">
              <a:defRPr sz="1350" b="1">
                <a:solidFill>
                  <a:srgbClr val="64748B"/>
                </a:solidFill>
                <a:latin typeface="Aptos Display"/>
                <a:ea typeface="Aptos Display"/>
                <a:cs typeface="Aptos Display"/>
              </a:defRPr>
            </a:pPr>
            <a:r>
              <a:rPr sz="1350" b="1">
                <a:solidFill>
                  <a:srgbClr val="64748B"/>
                </a:solidFill>
                <a:latin typeface="Aptos Display"/>
                <a:ea typeface="Aptos Display"/>
                <a:cs typeface="Aptos Display"/>
              </a:rPr>
              <a:t>else</a:t>
            </a:r>
          </a:p>
        </p:txBody>
      </p:sp>
      <p:sp>
        <p:nvSpPr>
          <p:cNvPr id="21" name="Rectangle 20"/>
          <p:cNvSpPr>
            <a:spLocks noGrp="1"/>
          </p:cNvSpPr>
          <p:nvPr/>
        </p:nvSpPr>
        <p:spPr>
          <a:xfrm>
            <a:off x="4057650" y="4048125"/>
            <a:ext cx="4076700" cy="838200"/>
          </a:xfrm>
          <a:prstGeom prst="rect">
            <a:avLst/>
          </a:prstGeom>
          <a:solidFill>
            <a:srgbClr val="FFFFFF"/>
          </a:solidFill>
          <a:ln w="9525">
            <a:solidFill>
              <a:srgbClr val="CBD5E1"/>
            </a:solidFill>
            <a:prstDash val="solid"/>
          </a:ln>
        </p:spPr>
      </p:sp>
      <p:sp>
        <p:nvSpPr>
          <p:cNvPr id="22" name="Rectangle 21"/>
          <p:cNvSpPr>
            <a:spLocks noGrp="1"/>
          </p:cNvSpPr>
          <p:nvPr/>
        </p:nvSpPr>
        <p:spPr>
          <a:xfrm>
            <a:off x="4057650" y="4210050"/>
            <a:ext cx="4076700" cy="2667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800" b="1">
                <a:solidFill>
                  <a:srgbClr val="1E293B"/>
                </a:solidFill>
                <a:latin typeface="Aptos Display"/>
                <a:ea typeface="Aptos Display"/>
                <a:cs typeface="Aptos Display"/>
              </a:defRPr>
            </a:pPr>
            <a:r>
              <a:rPr sz="1800" b="1">
                <a:solidFill>
                  <a:srgbClr val="1E293B"/>
                </a:solidFill>
                <a:latin typeface="Aptos Display"/>
                <a:ea typeface="Aptos Display"/>
                <a:cs typeface="Aptos Display"/>
              </a:rPr>
              <a:t>Unknown reading</a:t>
            </a:r>
          </a:p>
        </p:txBody>
      </p:sp>
      <p:sp>
        <p:nvSpPr>
          <p:cNvPr id="23" name="Rectangle 22"/>
          <p:cNvSpPr>
            <a:spLocks noGrp="1"/>
          </p:cNvSpPr>
          <p:nvPr/>
        </p:nvSpPr>
        <p:spPr>
          <a:xfrm>
            <a:off x="4057650" y="4543425"/>
            <a:ext cx="407670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350" b="0">
                <a:solidFill>
                  <a:srgbClr val="64748B"/>
                </a:solidFill>
                <a:latin typeface="Aptos"/>
                <a:ea typeface="Aptos"/>
                <a:cs typeface="Aptos"/>
              </a:defRPr>
            </a:pPr>
            <a:r>
              <a:rPr sz="1350" b="0">
                <a:solidFill>
                  <a:srgbClr val="64748B"/>
                </a:solidFill>
                <a:latin typeface="Aptos"/>
                <a:ea typeface="Aptos"/>
                <a:cs typeface="Aptos"/>
              </a:rPr>
              <a:t>wait briefly, open gripper once, close clamp</a:t>
            </a:r>
          </a:p>
        </p:txBody>
      </p:sp>
      <p:sp>
        <p:nvSpPr>
          <p:cNvPr id="24" name="Rectangle 23"/>
          <p:cNvSpPr>
            <a:spLocks noGrp="1"/>
          </p:cNvSpPr>
          <p:nvPr/>
        </p:nvSpPr>
        <p:spPr>
          <a:xfrm>
            <a:off x="4305300" y="5505450"/>
            <a:ext cx="358140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200" b="0">
                <a:solidFill>
                  <a:srgbClr val="64748B"/>
                </a:solidFill>
                <a:latin typeface="Aptos"/>
                <a:ea typeface="Aptos"/>
                <a:cs typeface="Aptos"/>
              </a:defRPr>
            </a:pPr>
            <a:r>
              <a:rPr sz="1200" b="0">
                <a:solidFill>
                  <a:srgbClr val="64748B"/>
                </a:solidFill>
                <a:latin typeface="Aptos"/>
                <a:ea typeface="Aptos"/>
                <a:cs typeface="Aptos"/>
              </a:rPr>
              <a:t>Code source: move.ino detectColor()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a:spLocks noGrp="1"/>
          </p:cNvSpPr>
          <p:nvPr/>
        </p:nvSpPr>
        <p:spPr>
          <a:xfrm>
            <a:off x="0" y="0"/>
            <a:ext cx="12192000" cy="6858000"/>
          </a:xfrm>
          <a:prstGeom prst="rect">
            <a:avLst/>
          </a:prstGeom>
          <a:solidFill>
            <a:srgbClr val="FFFFFF"/>
          </a:solidFill>
          <a:ln w="0">
            <a:solidFill>
              <a:srgbClr val="000000">
                <a:alpha val="0"/>
              </a:srgbClr>
            </a:solidFill>
            <a:prstDash val="solid"/>
          </a:ln>
        </p:spPr>
      </p:sp>
      <p:pic>
        <p:nvPicPr>
          <p:cNvPr id="2" name="Picture 1"/>
          <p:cNvPicPr>
            <a:picLocks noChangeAspect="1"/>
          </p:cNvPicPr>
          <p:nvPr/>
        </p:nvPicPr>
        <p:blipFill>
          <a:blip r:embed="rId19"/>
          <a:srcRect l="127" r="127"/>
          <a:stretch>
            <a:fillRect/>
          </a:stretch>
        </p:blipFill>
        <p:spPr>
          <a:xfrm>
            <a:off x="9467850" y="0"/>
            <a:ext cx="2724150" cy="1581150"/>
          </a:xfrm>
          <a:prstGeom prst="rect">
            <a:avLst/>
          </a:prstGeom>
        </p:spPr>
      </p:pic>
      <p:sp>
        <p:nvSpPr>
          <p:cNvPr id="3" name="Rectangle 2"/>
          <p:cNvSpPr>
            <a:spLocks noGrp="1"/>
          </p:cNvSpPr>
          <p:nvPr/>
        </p:nvSpPr>
        <p:spPr>
          <a:xfrm>
            <a:off x="552450" y="485775"/>
            <a:ext cx="171450" cy="171450"/>
          </a:xfrm>
          <a:prstGeom prst="rect">
            <a:avLst/>
          </a:prstGeom>
          <a:solidFill>
            <a:srgbClr val="DBEAFE"/>
          </a:solidFill>
          <a:ln w="9525">
            <a:solidFill>
              <a:srgbClr val="2F80F6"/>
            </a:solidFill>
            <a:prstDash val="solid"/>
          </a:ln>
        </p:spPr>
      </p:sp>
      <p:sp>
        <p:nvSpPr>
          <p:cNvPr id="4" name="Rectangle 3"/>
          <p:cNvSpPr>
            <a:spLocks noGrp="1"/>
          </p:cNvSpPr>
          <p:nvPr/>
        </p:nvSpPr>
        <p:spPr>
          <a:xfrm>
            <a:off x="600075" y="533400"/>
            <a:ext cx="76200" cy="76200"/>
          </a:xfrm>
          <a:prstGeom prst="rect">
            <a:avLst/>
          </a:prstGeom>
          <a:solidFill>
            <a:srgbClr val="2F80F6"/>
          </a:solidFill>
          <a:ln w="0">
            <a:solidFill>
              <a:srgbClr val="000000">
                <a:alpha val="0"/>
              </a:srgbClr>
            </a:solidFill>
            <a:prstDash val="solid"/>
          </a:ln>
        </p:spPr>
      </p:sp>
      <p:sp>
        <p:nvSpPr>
          <p:cNvPr id="5" name="Rectangle 4"/>
          <p:cNvSpPr>
            <a:spLocks noGrp="1"/>
          </p:cNvSpPr>
          <p:nvPr/>
        </p:nvSpPr>
        <p:spPr>
          <a:xfrm>
            <a:off x="838200" y="400050"/>
            <a:ext cx="8267700" cy="590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2850" b="1">
                <a:solidFill>
                  <a:srgbClr val="2F80F6"/>
                </a:solidFill>
                <a:latin typeface="Aptos Display"/>
                <a:ea typeface="Aptos Display"/>
                <a:cs typeface="Aptos Display"/>
              </a:defRPr>
            </a:pPr>
            <a:r>
              <a:rPr sz="2850" b="1">
                <a:solidFill>
                  <a:srgbClr val="2F80F6"/>
                </a:solidFill>
                <a:latin typeface="Aptos Display"/>
                <a:ea typeface="Aptos Display"/>
                <a:cs typeface="Aptos Display"/>
              </a:rPr>
              <a:t>Control Software Flow</a:t>
            </a:r>
          </a:p>
        </p:txBody>
      </p:sp>
      <p:sp>
        <p:nvSpPr>
          <p:cNvPr id="6" name="Rectangle 5"/>
          <p:cNvSpPr>
            <a:spLocks noGrp="1"/>
          </p:cNvSpPr>
          <p:nvPr/>
        </p:nvSpPr>
        <p:spPr>
          <a:xfrm>
            <a:off x="9677400" y="400050"/>
            <a:ext cx="1962150" cy="323850"/>
          </a:xfrm>
          <a:prstGeom prst="rect">
            <a:avLst/>
          </a:prstGeom>
          <a:solidFill>
            <a:srgbClr val="FFFFFF"/>
          </a:solidFill>
          <a:ln w="9525">
            <a:solidFill>
              <a:srgbClr val="CBD5E1"/>
            </a:solidFill>
            <a:prstDash val="solid"/>
          </a:ln>
        </p:spPr>
      </p:sp>
      <p:sp>
        <p:nvSpPr>
          <p:cNvPr id="7" name="Rectangle 6"/>
          <p:cNvSpPr>
            <a:spLocks noGrp="1"/>
          </p:cNvSpPr>
          <p:nvPr/>
        </p:nvSpPr>
        <p:spPr>
          <a:xfrm>
            <a:off x="9810750" y="466725"/>
            <a:ext cx="169545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75" b="1">
                <a:solidFill>
                  <a:srgbClr val="64748B"/>
                </a:solidFill>
                <a:latin typeface="Aptos Display"/>
                <a:ea typeface="Aptos Display"/>
                <a:cs typeface="Aptos Display"/>
              </a:defRPr>
            </a:pPr>
            <a:r>
              <a:rPr sz="975" b="1">
                <a:solidFill>
                  <a:srgbClr val="64748B"/>
                </a:solidFill>
                <a:latin typeface="Aptos Display"/>
                <a:ea typeface="Aptos Display"/>
                <a:cs typeface="Aptos Display"/>
              </a:rPr>
              <a:t>Siqi Pan</a:t>
            </a:r>
          </a:p>
        </p:txBody>
      </p:sp>
      <p:sp>
        <p:nvSpPr>
          <p:cNvPr id="8" name="Rectangle 7"/>
          <p:cNvSpPr>
            <a:spLocks noGrp="1"/>
          </p:cNvSpPr>
          <p:nvPr/>
        </p:nvSpPr>
        <p:spPr>
          <a:xfrm>
            <a:off x="533400" y="1000125"/>
            <a:ext cx="933450" cy="19050"/>
          </a:xfrm>
          <a:prstGeom prst="rect">
            <a:avLst/>
          </a:prstGeom>
          <a:solidFill>
            <a:srgbClr val="2F80F6"/>
          </a:solidFill>
          <a:ln w="0">
            <a:solidFill>
              <a:srgbClr val="000000">
                <a:alpha val="0"/>
              </a:srgbClr>
            </a:solidFill>
            <a:prstDash val="solid"/>
          </a:ln>
        </p:spPr>
      </p:sp>
      <p:sp>
        <p:nvSpPr>
          <p:cNvPr id="9" name="Rectangle 8"/>
          <p:cNvSpPr>
            <a:spLocks noGrp="1"/>
          </p:cNvSpPr>
          <p:nvPr/>
        </p:nvSpPr>
        <p:spPr>
          <a:xfrm>
            <a:off x="1466850" y="1000125"/>
            <a:ext cx="10191750" cy="19050"/>
          </a:xfrm>
          <a:prstGeom prst="rect">
            <a:avLst/>
          </a:prstGeom>
          <a:solidFill>
            <a:srgbClr val="CBD5E1"/>
          </a:solidFill>
          <a:ln w="0">
            <a:solidFill>
              <a:srgbClr val="000000">
                <a:alpha val="0"/>
              </a:srgbClr>
            </a:solidFill>
            <a:prstDash val="solid"/>
          </a:ln>
        </p:spPr>
      </p:sp>
      <p:pic>
        <p:nvPicPr>
          <p:cNvPr id="10" name="Picture 9"/>
          <p:cNvPicPr>
            <a:picLocks noChangeAspect="1"/>
          </p:cNvPicPr>
          <p:nvPr/>
        </p:nvPicPr>
        <p:blipFill>
          <a:blip r:embed="rId20"/>
          <a:stretch>
            <a:fillRect/>
          </a:stretch>
        </p:blipFill>
        <p:spPr>
          <a:xfrm>
            <a:off x="708378" y="1257300"/>
            <a:ext cx="7422444" cy="5010150"/>
          </a:xfrm>
          <a:prstGeom prst="rect">
            <a:avLst/>
          </a:prstGeom>
        </p:spPr>
      </p:pic>
      <p:sp>
        <p:nvSpPr>
          <p:cNvPr id="11" name="Rectangle 10"/>
          <p:cNvSpPr>
            <a:spLocks noGrp="1"/>
          </p:cNvSpPr>
          <p:nvPr>
            <p:custDataLst>
              <p:tags r:id="rId1"/>
            </p:custDataLst>
          </p:nvPr>
        </p:nvSpPr>
        <p:spPr>
          <a:xfrm>
            <a:off x="8667750" y="1428750"/>
            <a:ext cx="2362200" cy="914400"/>
          </a:xfrm>
          <a:prstGeom prst="rect">
            <a:avLst/>
          </a:prstGeom>
          <a:solidFill>
            <a:srgbClr val="FFFFFF"/>
          </a:solidFill>
          <a:ln w="9525">
            <a:solidFill>
              <a:srgbClr val="CBD5E1"/>
            </a:solidFill>
            <a:prstDash val="solid"/>
          </a:ln>
        </p:spPr>
      </p:sp>
      <p:sp>
        <p:nvSpPr>
          <p:cNvPr id="12" name="Rectangle 11"/>
          <p:cNvSpPr>
            <a:spLocks noGrp="1"/>
          </p:cNvSpPr>
          <p:nvPr>
            <p:custDataLst>
              <p:tags r:id="rId2"/>
            </p:custDataLst>
          </p:nvPr>
        </p:nvSpPr>
        <p:spPr>
          <a:xfrm>
            <a:off x="8667750" y="1428750"/>
            <a:ext cx="76200" cy="914400"/>
          </a:xfrm>
          <a:prstGeom prst="rect">
            <a:avLst/>
          </a:prstGeom>
          <a:solidFill>
            <a:srgbClr val="2F80F6"/>
          </a:solidFill>
          <a:ln w="0">
            <a:solidFill>
              <a:srgbClr val="000000">
                <a:alpha val="0"/>
              </a:srgbClr>
            </a:solidFill>
            <a:prstDash val="solid"/>
          </a:ln>
        </p:spPr>
      </p:sp>
      <p:sp>
        <p:nvSpPr>
          <p:cNvPr id="13" name="Rectangle 12"/>
          <p:cNvSpPr>
            <a:spLocks noGrp="1"/>
          </p:cNvSpPr>
          <p:nvPr>
            <p:custDataLst>
              <p:tags r:id="rId3"/>
            </p:custDataLst>
          </p:nvPr>
        </p:nvSpPr>
        <p:spPr>
          <a:xfrm>
            <a:off x="8877300" y="1428750"/>
            <a:ext cx="194310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1E293B"/>
                </a:solidFill>
                <a:latin typeface="Aptos Display"/>
                <a:ea typeface="Aptos Display"/>
                <a:cs typeface="Aptos Display"/>
              </a:defRPr>
            </a:pPr>
            <a:r>
              <a:rPr sz="1500" b="1">
                <a:solidFill>
                  <a:srgbClr val="1E293B"/>
                </a:solidFill>
                <a:latin typeface="Aptos Display"/>
                <a:ea typeface="Aptos Display"/>
                <a:cs typeface="Aptos Display"/>
              </a:rPr>
              <a:t>Startup</a:t>
            </a:r>
          </a:p>
        </p:txBody>
      </p:sp>
      <p:sp>
        <p:nvSpPr>
          <p:cNvPr id="14" name="Rectangle 13"/>
          <p:cNvSpPr>
            <a:spLocks noGrp="1"/>
          </p:cNvSpPr>
          <p:nvPr>
            <p:custDataLst>
              <p:tags r:id="rId4"/>
            </p:custDataLst>
          </p:nvPr>
        </p:nvSpPr>
        <p:spPr>
          <a:xfrm>
            <a:off x="8877300" y="1733550"/>
            <a:ext cx="194310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00" b="0">
                <a:solidFill>
                  <a:srgbClr val="64748B"/>
                </a:solidFill>
                <a:latin typeface="Aptos"/>
                <a:ea typeface="Aptos"/>
                <a:cs typeface="Aptos"/>
              </a:defRPr>
            </a:pPr>
            <a:r>
              <a:rPr sz="1200" b="0">
                <a:solidFill>
                  <a:srgbClr val="64748B"/>
                </a:solidFill>
                <a:latin typeface="Aptos"/>
                <a:ea typeface="Aptos"/>
                <a:cs typeface="Aptos"/>
              </a:rPr>
              <a:t>Initialize TCS34725 and servos; move to ready pose and wait 5 s.</a:t>
            </a:r>
          </a:p>
        </p:txBody>
      </p:sp>
      <p:sp>
        <p:nvSpPr>
          <p:cNvPr id="15" name="Rectangle 14"/>
          <p:cNvSpPr>
            <a:spLocks noGrp="1"/>
          </p:cNvSpPr>
          <p:nvPr>
            <p:custDataLst>
              <p:tags r:id="rId5"/>
            </p:custDataLst>
          </p:nvPr>
        </p:nvSpPr>
        <p:spPr>
          <a:xfrm>
            <a:off x="8667750" y="2609850"/>
            <a:ext cx="2362200" cy="914400"/>
          </a:xfrm>
          <a:prstGeom prst="rect">
            <a:avLst/>
          </a:prstGeom>
          <a:solidFill>
            <a:srgbClr val="FFFFFF"/>
          </a:solidFill>
          <a:ln w="9525">
            <a:solidFill>
              <a:srgbClr val="CBD5E1"/>
            </a:solidFill>
            <a:prstDash val="solid"/>
          </a:ln>
        </p:spPr>
      </p:sp>
      <p:sp>
        <p:nvSpPr>
          <p:cNvPr id="16" name="Rectangle 15"/>
          <p:cNvSpPr>
            <a:spLocks noGrp="1"/>
          </p:cNvSpPr>
          <p:nvPr>
            <p:custDataLst>
              <p:tags r:id="rId6"/>
            </p:custDataLst>
          </p:nvPr>
        </p:nvSpPr>
        <p:spPr>
          <a:xfrm>
            <a:off x="8667750" y="2609850"/>
            <a:ext cx="76200" cy="914400"/>
          </a:xfrm>
          <a:prstGeom prst="rect">
            <a:avLst/>
          </a:prstGeom>
          <a:solidFill>
            <a:srgbClr val="F59E0B"/>
          </a:solidFill>
          <a:ln w="0">
            <a:solidFill>
              <a:srgbClr val="000000">
                <a:alpha val="0"/>
              </a:srgbClr>
            </a:solidFill>
            <a:prstDash val="solid"/>
          </a:ln>
        </p:spPr>
      </p:sp>
      <p:sp>
        <p:nvSpPr>
          <p:cNvPr id="17" name="Rectangle 16"/>
          <p:cNvSpPr>
            <a:spLocks noGrp="1"/>
          </p:cNvSpPr>
          <p:nvPr>
            <p:custDataLst>
              <p:tags r:id="rId7"/>
            </p:custDataLst>
          </p:nvPr>
        </p:nvSpPr>
        <p:spPr>
          <a:xfrm>
            <a:off x="8822690" y="2671445"/>
            <a:ext cx="194310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1E293B"/>
                </a:solidFill>
                <a:latin typeface="Aptos Display"/>
                <a:ea typeface="Aptos Display"/>
                <a:cs typeface="Aptos Display"/>
              </a:defRPr>
            </a:pPr>
            <a:r>
              <a:rPr sz="1500" b="1">
                <a:solidFill>
                  <a:srgbClr val="1E293B"/>
                </a:solidFill>
                <a:latin typeface="Aptos Display"/>
                <a:ea typeface="Aptos Display"/>
                <a:cs typeface="Aptos Display"/>
              </a:rPr>
              <a:t>Cycle timing</a:t>
            </a:r>
          </a:p>
        </p:txBody>
      </p:sp>
      <p:sp>
        <p:nvSpPr>
          <p:cNvPr id="18" name="Rectangle 17"/>
          <p:cNvSpPr>
            <a:spLocks noGrp="1"/>
          </p:cNvSpPr>
          <p:nvPr>
            <p:custDataLst>
              <p:tags r:id="rId8"/>
            </p:custDataLst>
          </p:nvPr>
        </p:nvSpPr>
        <p:spPr>
          <a:xfrm>
            <a:off x="8822690" y="3009900"/>
            <a:ext cx="194310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00" b="0">
                <a:solidFill>
                  <a:srgbClr val="64748B"/>
                </a:solidFill>
                <a:latin typeface="Aptos"/>
                <a:ea typeface="Aptos"/>
                <a:cs typeface="Aptos"/>
              </a:defRPr>
            </a:pPr>
            <a:r>
              <a:rPr sz="1200" b="0">
                <a:solidFill>
                  <a:srgbClr val="64748B"/>
                </a:solidFill>
                <a:latin typeface="Aptos"/>
                <a:ea typeface="Aptos"/>
                <a:cs typeface="Aptos"/>
              </a:rPr>
              <a:t>Feeder runs 510 ms, then the ball settles for 2 s.</a:t>
            </a:r>
          </a:p>
        </p:txBody>
      </p:sp>
      <p:sp>
        <p:nvSpPr>
          <p:cNvPr id="19" name="Rectangle 18"/>
          <p:cNvSpPr>
            <a:spLocks noGrp="1"/>
          </p:cNvSpPr>
          <p:nvPr>
            <p:custDataLst>
              <p:tags r:id="rId9"/>
            </p:custDataLst>
          </p:nvPr>
        </p:nvSpPr>
        <p:spPr>
          <a:xfrm>
            <a:off x="8667750" y="3790950"/>
            <a:ext cx="2362200" cy="914400"/>
          </a:xfrm>
          <a:prstGeom prst="rect">
            <a:avLst/>
          </a:prstGeom>
          <a:solidFill>
            <a:srgbClr val="FFFFFF"/>
          </a:solidFill>
          <a:ln w="9525">
            <a:solidFill>
              <a:srgbClr val="CBD5E1"/>
            </a:solidFill>
            <a:prstDash val="solid"/>
          </a:ln>
        </p:spPr>
      </p:sp>
      <p:sp>
        <p:nvSpPr>
          <p:cNvPr id="20" name="Rectangle 19"/>
          <p:cNvSpPr>
            <a:spLocks noGrp="1"/>
          </p:cNvSpPr>
          <p:nvPr>
            <p:custDataLst>
              <p:tags r:id="rId10"/>
            </p:custDataLst>
          </p:nvPr>
        </p:nvSpPr>
        <p:spPr>
          <a:xfrm>
            <a:off x="8667750" y="3790950"/>
            <a:ext cx="76200" cy="914400"/>
          </a:xfrm>
          <a:prstGeom prst="rect">
            <a:avLst/>
          </a:prstGeom>
          <a:solidFill>
            <a:srgbClr val="059669"/>
          </a:solidFill>
          <a:ln w="0">
            <a:solidFill>
              <a:srgbClr val="000000">
                <a:alpha val="0"/>
              </a:srgbClr>
            </a:solidFill>
            <a:prstDash val="solid"/>
          </a:ln>
        </p:spPr>
      </p:sp>
      <p:sp>
        <p:nvSpPr>
          <p:cNvPr id="21" name="Rectangle 20"/>
          <p:cNvSpPr>
            <a:spLocks noGrp="1"/>
          </p:cNvSpPr>
          <p:nvPr>
            <p:custDataLst>
              <p:tags r:id="rId11"/>
            </p:custDataLst>
          </p:nvPr>
        </p:nvSpPr>
        <p:spPr>
          <a:xfrm>
            <a:off x="8877300" y="3822065"/>
            <a:ext cx="194310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1E293B"/>
                </a:solidFill>
                <a:latin typeface="Aptos Display"/>
                <a:ea typeface="Aptos Display"/>
                <a:cs typeface="Aptos Display"/>
              </a:defRPr>
            </a:pPr>
            <a:r>
              <a:rPr sz="1500" b="1">
                <a:solidFill>
                  <a:srgbClr val="1E293B"/>
                </a:solidFill>
                <a:latin typeface="Aptos Display"/>
                <a:ea typeface="Aptos Display"/>
                <a:cs typeface="Aptos Display"/>
              </a:rPr>
              <a:t>Decision</a:t>
            </a:r>
          </a:p>
        </p:txBody>
      </p:sp>
      <p:sp>
        <p:nvSpPr>
          <p:cNvPr id="22" name="Rectangle 21"/>
          <p:cNvSpPr>
            <a:spLocks noGrp="1"/>
          </p:cNvSpPr>
          <p:nvPr>
            <p:custDataLst>
              <p:tags r:id="rId12"/>
            </p:custDataLst>
          </p:nvPr>
        </p:nvSpPr>
        <p:spPr>
          <a:xfrm>
            <a:off x="8877300" y="4126230"/>
            <a:ext cx="194310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00" b="0">
                <a:solidFill>
                  <a:srgbClr val="64748B"/>
                </a:solidFill>
                <a:latin typeface="Aptos"/>
                <a:ea typeface="Aptos"/>
                <a:cs typeface="Aptos"/>
              </a:defRPr>
            </a:pPr>
            <a:r>
              <a:rPr sz="1200" b="0">
                <a:solidFill>
                  <a:srgbClr val="64748B"/>
                </a:solidFill>
                <a:latin typeface="Aptos"/>
                <a:ea typeface="Aptos"/>
                <a:cs typeface="Aptos"/>
              </a:rPr>
              <a:t>Run color thresholds, then actuate the matching sorting action.</a:t>
            </a:r>
          </a:p>
        </p:txBody>
      </p:sp>
      <p:sp>
        <p:nvSpPr>
          <p:cNvPr id="23" name="Rectangle 22"/>
          <p:cNvSpPr>
            <a:spLocks noGrp="1"/>
          </p:cNvSpPr>
          <p:nvPr>
            <p:custDataLst>
              <p:tags r:id="rId13"/>
            </p:custDataLst>
          </p:nvPr>
        </p:nvSpPr>
        <p:spPr>
          <a:xfrm>
            <a:off x="8667750" y="4972050"/>
            <a:ext cx="2362200" cy="914400"/>
          </a:xfrm>
          <a:prstGeom prst="rect">
            <a:avLst/>
          </a:prstGeom>
          <a:solidFill>
            <a:srgbClr val="FFFFFF"/>
          </a:solidFill>
          <a:ln w="9525">
            <a:solidFill>
              <a:srgbClr val="CBD5E1"/>
            </a:solidFill>
            <a:prstDash val="solid"/>
          </a:ln>
        </p:spPr>
      </p:sp>
      <p:sp>
        <p:nvSpPr>
          <p:cNvPr id="24" name="Rectangle 23"/>
          <p:cNvSpPr>
            <a:spLocks noGrp="1"/>
          </p:cNvSpPr>
          <p:nvPr>
            <p:custDataLst>
              <p:tags r:id="rId14"/>
            </p:custDataLst>
          </p:nvPr>
        </p:nvSpPr>
        <p:spPr>
          <a:xfrm>
            <a:off x="8667750" y="4972050"/>
            <a:ext cx="76200" cy="914400"/>
          </a:xfrm>
          <a:prstGeom prst="rect">
            <a:avLst/>
          </a:prstGeom>
          <a:solidFill>
            <a:srgbClr val="7C3AED"/>
          </a:solidFill>
          <a:ln w="0">
            <a:solidFill>
              <a:srgbClr val="000000">
                <a:alpha val="0"/>
              </a:srgbClr>
            </a:solidFill>
            <a:prstDash val="solid"/>
          </a:ln>
        </p:spPr>
      </p:sp>
      <p:sp>
        <p:nvSpPr>
          <p:cNvPr id="25" name="Rectangle 24"/>
          <p:cNvSpPr>
            <a:spLocks noGrp="1"/>
          </p:cNvSpPr>
          <p:nvPr>
            <p:custDataLst>
              <p:tags r:id="rId15"/>
            </p:custDataLst>
          </p:nvPr>
        </p:nvSpPr>
        <p:spPr>
          <a:xfrm>
            <a:off x="8877300" y="4972685"/>
            <a:ext cx="194310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1E293B"/>
                </a:solidFill>
                <a:latin typeface="Aptos Display"/>
                <a:ea typeface="Aptos Display"/>
                <a:cs typeface="Aptos Display"/>
              </a:defRPr>
            </a:pPr>
            <a:r>
              <a:rPr sz="1500" b="1">
                <a:solidFill>
                  <a:srgbClr val="1E293B"/>
                </a:solidFill>
                <a:latin typeface="Aptos Display"/>
                <a:ea typeface="Aptos Display"/>
                <a:cs typeface="Aptos Display"/>
              </a:rPr>
              <a:t>Reset</a:t>
            </a:r>
          </a:p>
        </p:txBody>
      </p:sp>
      <p:sp>
        <p:nvSpPr>
          <p:cNvPr id="26" name="Rectangle 25"/>
          <p:cNvSpPr>
            <a:spLocks noGrp="1"/>
          </p:cNvSpPr>
          <p:nvPr>
            <p:custDataLst>
              <p:tags r:id="rId16"/>
            </p:custDataLst>
          </p:nvPr>
        </p:nvSpPr>
        <p:spPr>
          <a:xfrm>
            <a:off x="8877300" y="5314950"/>
            <a:ext cx="194310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00" b="0">
                <a:solidFill>
                  <a:srgbClr val="64748B"/>
                </a:solidFill>
                <a:latin typeface="Aptos"/>
                <a:ea typeface="Aptos"/>
                <a:cs typeface="Aptos"/>
              </a:defRPr>
            </a:pPr>
            <a:r>
              <a:rPr sz="1200" b="0">
                <a:solidFill>
                  <a:srgbClr val="64748B"/>
                </a:solidFill>
                <a:latin typeface="Aptos"/>
                <a:ea typeface="Aptos"/>
                <a:cs typeface="Aptos"/>
              </a:rPr>
              <a:t>Close gripper and return base servo to the center pose.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a:spLocks noGrp="1"/>
          </p:cNvSpPr>
          <p:nvPr/>
        </p:nvSpPr>
        <p:spPr>
          <a:xfrm>
            <a:off x="0" y="0"/>
            <a:ext cx="12192000" cy="6858000"/>
          </a:xfrm>
          <a:prstGeom prst="rect">
            <a:avLst/>
          </a:prstGeom>
          <a:solidFill>
            <a:srgbClr val="FFFFFF"/>
          </a:solidFill>
          <a:ln w="0">
            <a:solidFill>
              <a:srgbClr val="000000">
                <a:alpha val="0"/>
              </a:srgbClr>
            </a:solidFill>
            <a:prstDash val="solid"/>
          </a:ln>
        </p:spPr>
      </p:sp>
      <p:pic>
        <p:nvPicPr>
          <p:cNvPr id="2" name="Picture 1"/>
          <p:cNvPicPr>
            <a:picLocks noChangeAspect="1"/>
          </p:cNvPicPr>
          <p:nvPr/>
        </p:nvPicPr>
        <p:blipFill>
          <a:blip r:embed="rId3"/>
          <a:srcRect l="127" r="127"/>
          <a:stretch>
            <a:fillRect/>
          </a:stretch>
        </p:blipFill>
        <p:spPr>
          <a:xfrm>
            <a:off x="9467850" y="0"/>
            <a:ext cx="2724150" cy="1581150"/>
          </a:xfrm>
          <a:prstGeom prst="rect">
            <a:avLst/>
          </a:prstGeom>
        </p:spPr>
      </p:pic>
      <p:sp>
        <p:nvSpPr>
          <p:cNvPr id="3" name="Rectangle 2"/>
          <p:cNvSpPr>
            <a:spLocks noGrp="1"/>
          </p:cNvSpPr>
          <p:nvPr/>
        </p:nvSpPr>
        <p:spPr>
          <a:xfrm>
            <a:off x="552450" y="485775"/>
            <a:ext cx="171450" cy="171450"/>
          </a:xfrm>
          <a:prstGeom prst="rect">
            <a:avLst/>
          </a:prstGeom>
          <a:solidFill>
            <a:srgbClr val="DBEAFE"/>
          </a:solidFill>
          <a:ln w="9525">
            <a:solidFill>
              <a:srgbClr val="2F80F6"/>
            </a:solidFill>
            <a:prstDash val="solid"/>
          </a:ln>
        </p:spPr>
      </p:sp>
      <p:sp>
        <p:nvSpPr>
          <p:cNvPr id="4" name="Rectangle 3"/>
          <p:cNvSpPr>
            <a:spLocks noGrp="1"/>
          </p:cNvSpPr>
          <p:nvPr/>
        </p:nvSpPr>
        <p:spPr>
          <a:xfrm>
            <a:off x="600075" y="533400"/>
            <a:ext cx="76200" cy="76200"/>
          </a:xfrm>
          <a:prstGeom prst="rect">
            <a:avLst/>
          </a:prstGeom>
          <a:solidFill>
            <a:srgbClr val="2F80F6"/>
          </a:solidFill>
          <a:ln w="0">
            <a:solidFill>
              <a:srgbClr val="000000">
                <a:alpha val="0"/>
              </a:srgbClr>
            </a:solidFill>
            <a:prstDash val="solid"/>
          </a:ln>
        </p:spPr>
      </p:sp>
      <p:sp>
        <p:nvSpPr>
          <p:cNvPr id="5" name="Rectangle 4"/>
          <p:cNvSpPr>
            <a:spLocks noGrp="1"/>
          </p:cNvSpPr>
          <p:nvPr/>
        </p:nvSpPr>
        <p:spPr>
          <a:xfrm>
            <a:off x="838200" y="400050"/>
            <a:ext cx="8267700" cy="590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2850" b="1">
                <a:solidFill>
                  <a:srgbClr val="2F80F6"/>
                </a:solidFill>
                <a:latin typeface="Aptos Display"/>
                <a:ea typeface="Aptos Display"/>
                <a:cs typeface="Aptos Display"/>
              </a:defRPr>
            </a:pPr>
            <a:r>
              <a:rPr sz="2850" b="1">
                <a:solidFill>
                  <a:srgbClr val="2F80F6"/>
                </a:solidFill>
                <a:latin typeface="Aptos Display"/>
                <a:ea typeface="Aptos Display"/>
                <a:cs typeface="Aptos Display"/>
              </a:rPr>
              <a:t>Power Wiring &amp; Regulation</a:t>
            </a:r>
          </a:p>
        </p:txBody>
      </p:sp>
      <p:sp>
        <p:nvSpPr>
          <p:cNvPr id="6" name="Rectangle 5"/>
          <p:cNvSpPr>
            <a:spLocks noGrp="1"/>
          </p:cNvSpPr>
          <p:nvPr/>
        </p:nvSpPr>
        <p:spPr>
          <a:xfrm>
            <a:off x="9677400" y="400050"/>
            <a:ext cx="1962150" cy="323850"/>
          </a:xfrm>
          <a:prstGeom prst="rect">
            <a:avLst/>
          </a:prstGeom>
          <a:solidFill>
            <a:srgbClr val="FFFFFF"/>
          </a:solidFill>
          <a:ln w="9525">
            <a:solidFill>
              <a:srgbClr val="CBD5E1"/>
            </a:solidFill>
            <a:prstDash val="solid"/>
          </a:ln>
        </p:spPr>
      </p:sp>
      <p:sp>
        <p:nvSpPr>
          <p:cNvPr id="7" name="Rectangle 6"/>
          <p:cNvSpPr>
            <a:spLocks noGrp="1"/>
          </p:cNvSpPr>
          <p:nvPr/>
        </p:nvSpPr>
        <p:spPr>
          <a:xfrm>
            <a:off x="9810750" y="466725"/>
            <a:ext cx="169545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75" b="1">
                <a:solidFill>
                  <a:srgbClr val="64748B"/>
                </a:solidFill>
                <a:latin typeface="Aptos Display"/>
                <a:ea typeface="Aptos Display"/>
                <a:cs typeface="Aptos Display"/>
              </a:defRPr>
            </a:pPr>
            <a:r>
              <a:rPr lang="en-US" sz="975" b="1">
                <a:solidFill>
                  <a:srgbClr val="64748B"/>
                </a:solidFill>
                <a:latin typeface="Aptos Display"/>
                <a:ea typeface="Aptos Display"/>
                <a:cs typeface="Aptos Display"/>
              </a:rPr>
              <a:t>Zhonghao Wang</a:t>
            </a:r>
          </a:p>
        </p:txBody>
      </p:sp>
      <p:sp>
        <p:nvSpPr>
          <p:cNvPr id="8" name="Rectangle 7"/>
          <p:cNvSpPr>
            <a:spLocks noGrp="1"/>
          </p:cNvSpPr>
          <p:nvPr/>
        </p:nvSpPr>
        <p:spPr>
          <a:xfrm>
            <a:off x="533400" y="1000125"/>
            <a:ext cx="933450" cy="19050"/>
          </a:xfrm>
          <a:prstGeom prst="rect">
            <a:avLst/>
          </a:prstGeom>
          <a:solidFill>
            <a:srgbClr val="2F80F6"/>
          </a:solidFill>
          <a:ln w="0">
            <a:solidFill>
              <a:srgbClr val="000000">
                <a:alpha val="0"/>
              </a:srgbClr>
            </a:solidFill>
            <a:prstDash val="solid"/>
          </a:ln>
        </p:spPr>
      </p:sp>
      <p:sp>
        <p:nvSpPr>
          <p:cNvPr id="9" name="Rectangle 8"/>
          <p:cNvSpPr>
            <a:spLocks noGrp="1"/>
          </p:cNvSpPr>
          <p:nvPr/>
        </p:nvSpPr>
        <p:spPr>
          <a:xfrm>
            <a:off x="1466850" y="1000125"/>
            <a:ext cx="10191750" cy="19050"/>
          </a:xfrm>
          <a:prstGeom prst="rect">
            <a:avLst/>
          </a:prstGeom>
          <a:solidFill>
            <a:srgbClr val="CBD5E1"/>
          </a:solidFill>
          <a:ln w="0">
            <a:solidFill>
              <a:srgbClr val="000000">
                <a:alpha val="0"/>
              </a:srgbClr>
            </a:solidFill>
            <a:prstDash val="solid"/>
          </a:ln>
        </p:spPr>
      </p:sp>
      <p:sp>
        <p:nvSpPr>
          <p:cNvPr id="10" name="Rectangle 9"/>
          <p:cNvSpPr>
            <a:spLocks noGrp="1"/>
          </p:cNvSpPr>
          <p:nvPr/>
        </p:nvSpPr>
        <p:spPr>
          <a:xfrm>
            <a:off x="552450" y="1181100"/>
            <a:ext cx="9334500" cy="4191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650" b="0">
                <a:solidFill>
                  <a:srgbClr val="64748B"/>
                </a:solidFill>
                <a:latin typeface="Aptos"/>
                <a:ea typeface="Aptos"/>
                <a:cs typeface="Aptos"/>
              </a:defRPr>
            </a:pPr>
            <a:r>
              <a:rPr sz="1650" b="0">
                <a:solidFill>
                  <a:srgbClr val="64748B"/>
                </a:solidFill>
                <a:latin typeface="Aptos"/>
                <a:ea typeface="Aptos"/>
                <a:cs typeface="Aptos"/>
              </a:rPr>
              <a:t>Servo transients made the regulated supply rail a first-order reliability concern.</a:t>
            </a:r>
          </a:p>
        </p:txBody>
      </p:sp>
      <p:pic>
        <p:nvPicPr>
          <p:cNvPr id="11" name="Picture 10"/>
          <p:cNvPicPr>
            <a:picLocks noChangeAspect="1"/>
          </p:cNvPicPr>
          <p:nvPr/>
        </p:nvPicPr>
        <p:blipFill>
          <a:blip r:embed="rId4"/>
          <a:stretch>
            <a:fillRect/>
          </a:stretch>
        </p:blipFill>
        <p:spPr>
          <a:xfrm>
            <a:off x="704850" y="1790700"/>
            <a:ext cx="3390900" cy="2543175"/>
          </a:xfrm>
          <a:prstGeom prst="rect">
            <a:avLst/>
          </a:prstGeom>
        </p:spPr>
      </p:pic>
      <p:sp>
        <p:nvSpPr>
          <p:cNvPr id="12" name="Rectangle 11"/>
          <p:cNvSpPr>
            <a:spLocks noGrp="1"/>
          </p:cNvSpPr>
          <p:nvPr/>
        </p:nvSpPr>
        <p:spPr>
          <a:xfrm>
            <a:off x="4905375" y="1714500"/>
            <a:ext cx="2000250" cy="895350"/>
          </a:xfrm>
          <a:prstGeom prst="rect">
            <a:avLst/>
          </a:prstGeom>
          <a:solidFill>
            <a:srgbClr val="FEF3C7"/>
          </a:solidFill>
          <a:ln w="9525">
            <a:solidFill>
              <a:srgbClr val="F59E0B"/>
            </a:solidFill>
            <a:prstDash val="solid"/>
          </a:ln>
        </p:spPr>
      </p:sp>
      <p:sp>
        <p:nvSpPr>
          <p:cNvPr id="13" name="Rectangle 12"/>
          <p:cNvSpPr>
            <a:spLocks noGrp="1"/>
          </p:cNvSpPr>
          <p:nvPr/>
        </p:nvSpPr>
        <p:spPr>
          <a:xfrm>
            <a:off x="4905375" y="2019300"/>
            <a:ext cx="200025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875" b="1">
                <a:solidFill>
                  <a:srgbClr val="92400E"/>
                </a:solidFill>
                <a:latin typeface="Aptos Display"/>
                <a:ea typeface="Aptos Display"/>
                <a:cs typeface="Aptos Display"/>
              </a:defRPr>
            </a:pPr>
            <a:r>
              <a:rPr sz="1875" b="1">
                <a:solidFill>
                  <a:srgbClr val="92400E"/>
                </a:solidFill>
                <a:latin typeface="Aptos Display"/>
                <a:ea typeface="Aptos Display"/>
                <a:cs typeface="Aptos Display"/>
              </a:rPr>
              <a:t>12 V input</a:t>
            </a:r>
          </a:p>
        </p:txBody>
      </p:sp>
      <p:sp>
        <p:nvSpPr>
          <p:cNvPr id="14" name="Rectangle 13"/>
          <p:cNvSpPr>
            <a:spLocks noGrp="1"/>
          </p:cNvSpPr>
          <p:nvPr/>
        </p:nvSpPr>
        <p:spPr>
          <a:xfrm>
            <a:off x="7105650" y="1962150"/>
            <a:ext cx="438150" cy="3238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2100" b="1">
                <a:solidFill>
                  <a:srgbClr val="64748B"/>
                </a:solidFill>
                <a:latin typeface="Aptos Display"/>
                <a:ea typeface="Aptos Display"/>
                <a:cs typeface="Aptos Display"/>
              </a:defRPr>
            </a:pPr>
            <a:r>
              <a:rPr sz="2100" b="1">
                <a:solidFill>
                  <a:srgbClr val="64748B"/>
                </a:solidFill>
                <a:latin typeface="Aptos Display"/>
                <a:ea typeface="Aptos Display"/>
                <a:cs typeface="Aptos Display"/>
              </a:rPr>
              <a:t>-&gt;</a:t>
            </a:r>
          </a:p>
        </p:txBody>
      </p:sp>
      <p:sp>
        <p:nvSpPr>
          <p:cNvPr id="15" name="Rectangle 14"/>
          <p:cNvSpPr>
            <a:spLocks noGrp="1"/>
          </p:cNvSpPr>
          <p:nvPr/>
        </p:nvSpPr>
        <p:spPr>
          <a:xfrm>
            <a:off x="7762875" y="1714500"/>
            <a:ext cx="2000250" cy="895350"/>
          </a:xfrm>
          <a:prstGeom prst="rect">
            <a:avLst/>
          </a:prstGeom>
          <a:solidFill>
            <a:srgbClr val="D1FAE5"/>
          </a:solidFill>
          <a:ln w="9525">
            <a:solidFill>
              <a:srgbClr val="059669"/>
            </a:solidFill>
            <a:prstDash val="solid"/>
          </a:ln>
        </p:spPr>
      </p:sp>
      <p:sp>
        <p:nvSpPr>
          <p:cNvPr id="16" name="Rectangle 15"/>
          <p:cNvSpPr>
            <a:spLocks noGrp="1"/>
          </p:cNvSpPr>
          <p:nvPr/>
        </p:nvSpPr>
        <p:spPr>
          <a:xfrm>
            <a:off x="7762875" y="1885950"/>
            <a:ext cx="2000250" cy="2667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800" b="1">
                <a:solidFill>
                  <a:srgbClr val="059669"/>
                </a:solidFill>
                <a:latin typeface="Aptos Display"/>
                <a:ea typeface="Aptos Display"/>
                <a:cs typeface="Aptos Display"/>
              </a:defRPr>
            </a:pPr>
            <a:r>
              <a:rPr sz="1800" b="1">
                <a:solidFill>
                  <a:srgbClr val="059669"/>
                </a:solidFill>
                <a:latin typeface="Aptos Display"/>
                <a:ea typeface="Aptos Display"/>
                <a:cs typeface="Aptos Display"/>
              </a:rPr>
              <a:t>LM2596</a:t>
            </a:r>
          </a:p>
        </p:txBody>
      </p:sp>
      <p:sp>
        <p:nvSpPr>
          <p:cNvPr id="17" name="Rectangle 16"/>
          <p:cNvSpPr>
            <a:spLocks noGrp="1"/>
          </p:cNvSpPr>
          <p:nvPr/>
        </p:nvSpPr>
        <p:spPr>
          <a:xfrm>
            <a:off x="7762875" y="2209800"/>
            <a:ext cx="20002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350" b="0">
                <a:solidFill>
                  <a:srgbClr val="1E293B"/>
                </a:solidFill>
                <a:latin typeface="Aptos"/>
                <a:ea typeface="Aptos"/>
                <a:cs typeface="Aptos"/>
              </a:defRPr>
            </a:pPr>
            <a:r>
              <a:rPr sz="1350" b="0">
                <a:solidFill>
                  <a:srgbClr val="1E293B"/>
                </a:solidFill>
                <a:latin typeface="Aptos"/>
                <a:ea typeface="Aptos"/>
                <a:cs typeface="Aptos"/>
              </a:rPr>
              <a:t>regulated 5 V rail</a:t>
            </a:r>
          </a:p>
        </p:txBody>
      </p:sp>
      <p:sp>
        <p:nvSpPr>
          <p:cNvPr id="18" name="Rectangle 17"/>
          <p:cNvSpPr>
            <a:spLocks noGrp="1"/>
          </p:cNvSpPr>
          <p:nvPr/>
        </p:nvSpPr>
        <p:spPr>
          <a:xfrm>
            <a:off x="9982200" y="1962150"/>
            <a:ext cx="438150" cy="3238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2100" b="1">
                <a:solidFill>
                  <a:srgbClr val="64748B"/>
                </a:solidFill>
                <a:latin typeface="Aptos Display"/>
                <a:ea typeface="Aptos Display"/>
                <a:cs typeface="Aptos Display"/>
              </a:defRPr>
            </a:pPr>
            <a:r>
              <a:rPr sz="2100" b="1">
                <a:solidFill>
                  <a:srgbClr val="64748B"/>
                </a:solidFill>
                <a:latin typeface="Aptos Display"/>
                <a:ea typeface="Aptos Display"/>
                <a:cs typeface="Aptos Display"/>
              </a:rPr>
              <a:t>-&gt;</a:t>
            </a:r>
          </a:p>
        </p:txBody>
      </p:sp>
      <p:sp>
        <p:nvSpPr>
          <p:cNvPr id="19" name="Rectangle 18"/>
          <p:cNvSpPr>
            <a:spLocks noGrp="1"/>
          </p:cNvSpPr>
          <p:nvPr/>
        </p:nvSpPr>
        <p:spPr>
          <a:xfrm>
            <a:off x="10477500" y="1714500"/>
            <a:ext cx="1143000" cy="895350"/>
          </a:xfrm>
          <a:prstGeom prst="rect">
            <a:avLst/>
          </a:prstGeom>
          <a:solidFill>
            <a:srgbClr val="DBEAFE"/>
          </a:solidFill>
          <a:ln w="9525">
            <a:solidFill>
              <a:srgbClr val="2F80F6"/>
            </a:solidFill>
            <a:prstDash val="solid"/>
          </a:ln>
        </p:spPr>
      </p:sp>
      <p:sp>
        <p:nvSpPr>
          <p:cNvPr id="20" name="Rectangle 19"/>
          <p:cNvSpPr>
            <a:spLocks noGrp="1"/>
          </p:cNvSpPr>
          <p:nvPr/>
        </p:nvSpPr>
        <p:spPr>
          <a:xfrm>
            <a:off x="10477500" y="1962150"/>
            <a:ext cx="1143000" cy="4191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500" b="1">
                <a:solidFill>
                  <a:srgbClr val="2F80F6"/>
                </a:solidFill>
                <a:latin typeface="Aptos Display"/>
                <a:ea typeface="Aptos Display"/>
                <a:cs typeface="Aptos Display"/>
              </a:defRPr>
            </a:pPr>
            <a:r>
              <a:rPr sz="1500" b="1">
                <a:solidFill>
                  <a:srgbClr val="2F80F6"/>
                </a:solidFill>
                <a:latin typeface="Aptos Display"/>
                <a:ea typeface="Aptos Display"/>
                <a:cs typeface="Aptos Display"/>
              </a:rPr>
              <a:t>Arduino</a:t>
            </a:r>
          </a:p>
          <a:p>
            <a:pPr algn="ctr">
              <a:defRPr sz="1500" b="1">
                <a:solidFill>
                  <a:srgbClr val="2F80F6"/>
                </a:solidFill>
                <a:latin typeface="Aptos Display"/>
                <a:ea typeface="Aptos Display"/>
                <a:cs typeface="Aptos Display"/>
              </a:defRPr>
            </a:pPr>
            <a:r>
              <a:rPr sz="1500" b="1">
                <a:solidFill>
                  <a:srgbClr val="2F80F6"/>
                </a:solidFill>
                <a:latin typeface="Aptos Display"/>
                <a:ea typeface="Aptos Display"/>
                <a:cs typeface="Aptos Display"/>
              </a:rPr>
              <a:t>+ servos</a:t>
            </a:r>
          </a:p>
        </p:txBody>
      </p:sp>
      <p:sp>
        <p:nvSpPr>
          <p:cNvPr id="21" name="Rectangle 20"/>
          <p:cNvSpPr>
            <a:spLocks noGrp="1"/>
          </p:cNvSpPr>
          <p:nvPr/>
        </p:nvSpPr>
        <p:spPr>
          <a:xfrm>
            <a:off x="4895850" y="3143250"/>
            <a:ext cx="3124200" cy="1162050"/>
          </a:xfrm>
          <a:prstGeom prst="rect">
            <a:avLst/>
          </a:prstGeom>
          <a:solidFill>
            <a:srgbClr val="FFFFFF"/>
          </a:solidFill>
          <a:ln w="9525">
            <a:solidFill>
              <a:srgbClr val="CBD5E1"/>
            </a:solidFill>
            <a:prstDash val="solid"/>
          </a:ln>
        </p:spPr>
      </p:sp>
      <p:sp>
        <p:nvSpPr>
          <p:cNvPr id="22" name="Rectangle 21"/>
          <p:cNvSpPr>
            <a:spLocks noGrp="1"/>
          </p:cNvSpPr>
          <p:nvPr/>
        </p:nvSpPr>
        <p:spPr>
          <a:xfrm>
            <a:off x="4895850" y="3143250"/>
            <a:ext cx="76200" cy="1162050"/>
          </a:xfrm>
          <a:prstGeom prst="rect">
            <a:avLst/>
          </a:prstGeom>
          <a:solidFill>
            <a:srgbClr val="2F80F6"/>
          </a:solidFill>
          <a:ln w="0">
            <a:solidFill>
              <a:srgbClr val="000000">
                <a:alpha val="0"/>
              </a:srgbClr>
            </a:solidFill>
            <a:prstDash val="solid"/>
          </a:ln>
        </p:spPr>
      </p:sp>
      <p:sp>
        <p:nvSpPr>
          <p:cNvPr id="23" name="Rectangle 22"/>
          <p:cNvSpPr>
            <a:spLocks noGrp="1"/>
          </p:cNvSpPr>
          <p:nvPr/>
        </p:nvSpPr>
        <p:spPr>
          <a:xfrm>
            <a:off x="5105400" y="3314700"/>
            <a:ext cx="270510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1E293B"/>
                </a:solidFill>
                <a:latin typeface="Aptos Display"/>
                <a:ea typeface="Aptos Display"/>
                <a:cs typeface="Aptos Display"/>
              </a:defRPr>
            </a:pPr>
            <a:r>
              <a:rPr sz="1500" b="1">
                <a:solidFill>
                  <a:srgbClr val="1E293B"/>
                </a:solidFill>
                <a:latin typeface="Aptos Display"/>
                <a:ea typeface="Aptos Display"/>
                <a:cs typeface="Aptos Display"/>
              </a:rPr>
              <a:t>Wiring and soldering</a:t>
            </a:r>
          </a:p>
        </p:txBody>
      </p:sp>
      <p:sp>
        <p:nvSpPr>
          <p:cNvPr id="24" name="Rectangle 23"/>
          <p:cNvSpPr>
            <a:spLocks noGrp="1"/>
          </p:cNvSpPr>
          <p:nvPr/>
        </p:nvSpPr>
        <p:spPr>
          <a:xfrm>
            <a:off x="5105400" y="3695700"/>
            <a:ext cx="2705100" cy="4762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75" b="0">
                <a:solidFill>
                  <a:srgbClr val="64748B"/>
                </a:solidFill>
                <a:latin typeface="Aptos"/>
                <a:ea typeface="Aptos"/>
                <a:cs typeface="Aptos"/>
              </a:defRPr>
            </a:pPr>
            <a:r>
              <a:rPr sz="1275" b="0">
                <a:solidFill>
                  <a:srgbClr val="64748B"/>
                </a:solidFill>
                <a:latin typeface="Aptos"/>
                <a:ea typeface="Aptos"/>
                <a:cs typeface="Aptos"/>
              </a:rPr>
              <a:t>Power distribution was wired and debugged around the LM2596 rail to avoid servo-induced reset.</a:t>
            </a:r>
          </a:p>
        </p:txBody>
      </p:sp>
      <p:sp>
        <p:nvSpPr>
          <p:cNvPr id="25" name="Rectangle 24"/>
          <p:cNvSpPr>
            <a:spLocks noGrp="1"/>
          </p:cNvSpPr>
          <p:nvPr/>
        </p:nvSpPr>
        <p:spPr>
          <a:xfrm>
            <a:off x="8420100" y="3143250"/>
            <a:ext cx="3124200" cy="1162050"/>
          </a:xfrm>
          <a:prstGeom prst="rect">
            <a:avLst/>
          </a:prstGeom>
          <a:solidFill>
            <a:srgbClr val="FFFFFF"/>
          </a:solidFill>
          <a:ln w="9525">
            <a:solidFill>
              <a:srgbClr val="CBD5E1"/>
            </a:solidFill>
            <a:prstDash val="solid"/>
          </a:ln>
        </p:spPr>
      </p:sp>
      <p:sp>
        <p:nvSpPr>
          <p:cNvPr id="26" name="Rectangle 25"/>
          <p:cNvSpPr>
            <a:spLocks noGrp="1"/>
          </p:cNvSpPr>
          <p:nvPr/>
        </p:nvSpPr>
        <p:spPr>
          <a:xfrm>
            <a:off x="8420100" y="3143250"/>
            <a:ext cx="76200" cy="1162050"/>
          </a:xfrm>
          <a:prstGeom prst="rect">
            <a:avLst/>
          </a:prstGeom>
          <a:solidFill>
            <a:srgbClr val="059669"/>
          </a:solidFill>
          <a:ln w="0">
            <a:solidFill>
              <a:srgbClr val="000000">
                <a:alpha val="0"/>
              </a:srgbClr>
            </a:solidFill>
            <a:prstDash val="solid"/>
          </a:ln>
        </p:spPr>
      </p:sp>
      <p:sp>
        <p:nvSpPr>
          <p:cNvPr id="27" name="Rectangle 26"/>
          <p:cNvSpPr>
            <a:spLocks noGrp="1"/>
          </p:cNvSpPr>
          <p:nvPr/>
        </p:nvSpPr>
        <p:spPr>
          <a:xfrm>
            <a:off x="8629650" y="3314700"/>
            <a:ext cx="270510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1E293B"/>
                </a:solidFill>
                <a:latin typeface="Aptos Display"/>
                <a:ea typeface="Aptos Display"/>
                <a:cs typeface="Aptos Display"/>
              </a:defRPr>
            </a:pPr>
            <a:r>
              <a:rPr sz="1500" b="1">
                <a:solidFill>
                  <a:srgbClr val="1E293B"/>
                </a:solidFill>
                <a:latin typeface="Aptos Display"/>
                <a:ea typeface="Aptos Display"/>
                <a:cs typeface="Aptos Display"/>
              </a:rPr>
              <a:t>What mattered</a:t>
            </a:r>
          </a:p>
        </p:txBody>
      </p:sp>
      <p:sp>
        <p:nvSpPr>
          <p:cNvPr id="28" name="Rectangle 27"/>
          <p:cNvSpPr>
            <a:spLocks noGrp="1"/>
          </p:cNvSpPr>
          <p:nvPr/>
        </p:nvSpPr>
        <p:spPr>
          <a:xfrm>
            <a:off x="8629650" y="3695700"/>
            <a:ext cx="2705100" cy="4762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75" b="0">
                <a:solidFill>
                  <a:srgbClr val="64748B"/>
                </a:solidFill>
                <a:latin typeface="Aptos"/>
                <a:ea typeface="Aptos"/>
                <a:cs typeface="Aptos"/>
              </a:defRPr>
            </a:pPr>
            <a:r>
              <a:rPr sz="1275" b="0">
                <a:solidFill>
                  <a:srgbClr val="64748B"/>
                </a:solidFill>
                <a:latin typeface="Aptos"/>
                <a:ea typeface="Aptos"/>
                <a:cs typeface="Aptos"/>
              </a:rPr>
              <a:t>Stable voltage under servo motion, no visible stall, and no controller reset during normal cycles.</a:t>
            </a:r>
          </a:p>
        </p:txBody>
      </p:sp>
      <p:sp>
        <p:nvSpPr>
          <p:cNvPr id="29" name="Rectangle 28"/>
          <p:cNvSpPr>
            <a:spLocks noGrp="1"/>
          </p:cNvSpPr>
          <p:nvPr/>
        </p:nvSpPr>
        <p:spPr>
          <a:xfrm>
            <a:off x="4857750" y="5105400"/>
            <a:ext cx="6572250" cy="2667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350" b="0">
                <a:solidFill>
                  <a:srgbClr val="64748B"/>
                </a:solidFill>
                <a:latin typeface="Aptos"/>
                <a:ea typeface="Aptos"/>
                <a:cs typeface="Aptos"/>
              </a:defRPr>
            </a:pPr>
            <a:r>
              <a:rPr sz="1350" b="0">
                <a:solidFill>
                  <a:srgbClr val="64748B"/>
                </a:solidFill>
                <a:latin typeface="Aptos"/>
                <a:ea typeface="Aptos"/>
                <a:cs typeface="Aptos"/>
              </a:rPr>
              <a:t>Verification is separated from wiring: the next slides report measured voltage and sorting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a:spLocks noGrp="1"/>
          </p:cNvSpPr>
          <p:nvPr/>
        </p:nvSpPr>
        <p:spPr>
          <a:xfrm>
            <a:off x="0" y="0"/>
            <a:ext cx="12192000" cy="6858000"/>
          </a:xfrm>
          <a:prstGeom prst="rect">
            <a:avLst/>
          </a:prstGeom>
          <a:solidFill>
            <a:srgbClr val="FFFFFF"/>
          </a:solidFill>
          <a:ln w="0">
            <a:solidFill>
              <a:srgbClr val="000000">
                <a:alpha val="0"/>
              </a:srgbClr>
            </a:solidFill>
            <a:prstDash val="solid"/>
          </a:ln>
        </p:spPr>
      </p:sp>
      <p:pic>
        <p:nvPicPr>
          <p:cNvPr id="2" name="Picture 1"/>
          <p:cNvPicPr>
            <a:picLocks noChangeAspect="1"/>
          </p:cNvPicPr>
          <p:nvPr/>
        </p:nvPicPr>
        <p:blipFill>
          <a:blip r:embed="rId3"/>
          <a:srcRect l="127" r="127"/>
          <a:stretch>
            <a:fillRect/>
          </a:stretch>
        </p:blipFill>
        <p:spPr>
          <a:xfrm>
            <a:off x="9467850" y="0"/>
            <a:ext cx="2724150" cy="1581150"/>
          </a:xfrm>
          <a:prstGeom prst="rect">
            <a:avLst/>
          </a:prstGeom>
        </p:spPr>
      </p:pic>
      <p:sp>
        <p:nvSpPr>
          <p:cNvPr id="3" name="Rectangle 2"/>
          <p:cNvSpPr>
            <a:spLocks noGrp="1"/>
          </p:cNvSpPr>
          <p:nvPr/>
        </p:nvSpPr>
        <p:spPr>
          <a:xfrm>
            <a:off x="552450" y="485775"/>
            <a:ext cx="171450" cy="171450"/>
          </a:xfrm>
          <a:prstGeom prst="rect">
            <a:avLst/>
          </a:prstGeom>
          <a:solidFill>
            <a:srgbClr val="DBEAFE"/>
          </a:solidFill>
          <a:ln w="9525">
            <a:solidFill>
              <a:srgbClr val="2F80F6"/>
            </a:solidFill>
            <a:prstDash val="solid"/>
          </a:ln>
        </p:spPr>
      </p:sp>
      <p:sp>
        <p:nvSpPr>
          <p:cNvPr id="4" name="Rectangle 3"/>
          <p:cNvSpPr>
            <a:spLocks noGrp="1"/>
          </p:cNvSpPr>
          <p:nvPr/>
        </p:nvSpPr>
        <p:spPr>
          <a:xfrm>
            <a:off x="600075" y="533400"/>
            <a:ext cx="76200" cy="76200"/>
          </a:xfrm>
          <a:prstGeom prst="rect">
            <a:avLst/>
          </a:prstGeom>
          <a:solidFill>
            <a:srgbClr val="2F80F6"/>
          </a:solidFill>
          <a:ln w="0">
            <a:solidFill>
              <a:srgbClr val="000000">
                <a:alpha val="0"/>
              </a:srgbClr>
            </a:solidFill>
            <a:prstDash val="solid"/>
          </a:ln>
        </p:spPr>
      </p:sp>
      <p:sp>
        <p:nvSpPr>
          <p:cNvPr id="5" name="Rectangle 4"/>
          <p:cNvSpPr>
            <a:spLocks noGrp="1"/>
          </p:cNvSpPr>
          <p:nvPr/>
        </p:nvSpPr>
        <p:spPr>
          <a:xfrm>
            <a:off x="838200" y="400050"/>
            <a:ext cx="8267700" cy="590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2850" b="1">
                <a:solidFill>
                  <a:srgbClr val="2F80F6"/>
                </a:solidFill>
                <a:latin typeface="Aptos Display"/>
                <a:ea typeface="Aptos Display"/>
                <a:cs typeface="Aptos Display"/>
              </a:defRPr>
            </a:pPr>
            <a:r>
              <a:rPr sz="2850" b="1">
                <a:solidFill>
                  <a:srgbClr val="2F80F6"/>
                </a:solidFill>
                <a:latin typeface="Aptos Display"/>
                <a:ea typeface="Aptos Display"/>
                <a:cs typeface="Aptos Display"/>
              </a:rPr>
              <a:t>Verification Setup</a:t>
            </a:r>
          </a:p>
        </p:txBody>
      </p:sp>
      <p:sp>
        <p:nvSpPr>
          <p:cNvPr id="6" name="Rectangle 5"/>
          <p:cNvSpPr>
            <a:spLocks noGrp="1"/>
          </p:cNvSpPr>
          <p:nvPr/>
        </p:nvSpPr>
        <p:spPr>
          <a:xfrm>
            <a:off x="9677400" y="400050"/>
            <a:ext cx="1962150" cy="323850"/>
          </a:xfrm>
          <a:prstGeom prst="rect">
            <a:avLst/>
          </a:prstGeom>
          <a:solidFill>
            <a:srgbClr val="FFFFFF"/>
          </a:solidFill>
          <a:ln w="9525">
            <a:solidFill>
              <a:srgbClr val="CBD5E1"/>
            </a:solidFill>
            <a:prstDash val="solid"/>
          </a:ln>
        </p:spPr>
      </p:sp>
      <p:sp>
        <p:nvSpPr>
          <p:cNvPr id="7" name="Rectangle 6"/>
          <p:cNvSpPr>
            <a:spLocks noGrp="1"/>
          </p:cNvSpPr>
          <p:nvPr/>
        </p:nvSpPr>
        <p:spPr>
          <a:xfrm>
            <a:off x="9810750" y="466725"/>
            <a:ext cx="169545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75" b="1">
                <a:solidFill>
                  <a:srgbClr val="64748B"/>
                </a:solidFill>
                <a:latin typeface="Aptos Display"/>
                <a:ea typeface="Aptos Display"/>
                <a:cs typeface="Aptos Display"/>
              </a:defRPr>
            </a:pPr>
            <a:r>
              <a:rPr sz="975" b="1">
                <a:solidFill>
                  <a:srgbClr val="64748B"/>
                </a:solidFill>
                <a:latin typeface="Aptos Display"/>
                <a:ea typeface="Aptos Display"/>
                <a:cs typeface="Aptos Display"/>
              </a:rPr>
              <a:t>Zhonghao Wang</a:t>
            </a:r>
          </a:p>
        </p:txBody>
      </p:sp>
      <p:sp>
        <p:nvSpPr>
          <p:cNvPr id="8" name="Rectangle 7"/>
          <p:cNvSpPr>
            <a:spLocks noGrp="1"/>
          </p:cNvSpPr>
          <p:nvPr/>
        </p:nvSpPr>
        <p:spPr>
          <a:xfrm>
            <a:off x="533400" y="1000125"/>
            <a:ext cx="933450" cy="19050"/>
          </a:xfrm>
          <a:prstGeom prst="rect">
            <a:avLst/>
          </a:prstGeom>
          <a:solidFill>
            <a:srgbClr val="2F80F6"/>
          </a:solidFill>
          <a:ln w="0">
            <a:solidFill>
              <a:srgbClr val="000000">
                <a:alpha val="0"/>
              </a:srgbClr>
            </a:solidFill>
            <a:prstDash val="solid"/>
          </a:ln>
        </p:spPr>
      </p:sp>
      <p:sp>
        <p:nvSpPr>
          <p:cNvPr id="9" name="Rectangle 8"/>
          <p:cNvSpPr>
            <a:spLocks noGrp="1"/>
          </p:cNvSpPr>
          <p:nvPr/>
        </p:nvSpPr>
        <p:spPr>
          <a:xfrm>
            <a:off x="1466850" y="1000125"/>
            <a:ext cx="10191750" cy="19050"/>
          </a:xfrm>
          <a:prstGeom prst="rect">
            <a:avLst/>
          </a:prstGeom>
          <a:solidFill>
            <a:srgbClr val="CBD5E1"/>
          </a:solidFill>
          <a:ln w="0">
            <a:solidFill>
              <a:srgbClr val="000000">
                <a:alpha val="0"/>
              </a:srgbClr>
            </a:solidFill>
            <a:prstDash val="solid"/>
          </a:ln>
        </p:spPr>
      </p:sp>
      <p:sp>
        <p:nvSpPr>
          <p:cNvPr id="10" name="Rectangle 9"/>
          <p:cNvSpPr>
            <a:spLocks noGrp="1"/>
          </p:cNvSpPr>
          <p:nvPr/>
        </p:nvSpPr>
        <p:spPr>
          <a:xfrm>
            <a:off x="552450" y="1181100"/>
            <a:ext cx="9334500" cy="4191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650" b="0">
                <a:solidFill>
                  <a:srgbClr val="64748B"/>
                </a:solidFill>
                <a:latin typeface="Aptos"/>
                <a:ea typeface="Aptos"/>
                <a:cs typeface="Aptos"/>
              </a:defRPr>
            </a:pPr>
            <a:r>
              <a:rPr sz="1650" b="0">
                <a:solidFill>
                  <a:srgbClr val="64748B"/>
                </a:solidFill>
                <a:latin typeface="Aptos"/>
                <a:ea typeface="Aptos"/>
                <a:cs typeface="Aptos"/>
              </a:rPr>
              <a:t>Testing measured the complete process, not only isolated color readings.</a:t>
            </a:r>
          </a:p>
        </p:txBody>
      </p:sp>
      <p:sp>
        <p:nvSpPr>
          <p:cNvPr id="11" name="Rectangle 10"/>
          <p:cNvSpPr>
            <a:spLocks noGrp="1"/>
          </p:cNvSpPr>
          <p:nvPr/>
        </p:nvSpPr>
        <p:spPr>
          <a:xfrm>
            <a:off x="819150" y="1695450"/>
            <a:ext cx="2190750" cy="3429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2250" b="1">
                <a:solidFill>
                  <a:srgbClr val="1E293B"/>
                </a:solidFill>
                <a:latin typeface="Aptos Display"/>
                <a:ea typeface="Aptos Display"/>
                <a:cs typeface="Aptos Display"/>
              </a:defRPr>
            </a:pPr>
            <a:r>
              <a:rPr sz="2250" b="1">
                <a:solidFill>
                  <a:srgbClr val="1E293B"/>
                </a:solidFill>
                <a:latin typeface="Aptos Display"/>
                <a:ea typeface="Aptos Display"/>
                <a:cs typeface="Aptos Display"/>
              </a:rPr>
              <a:t>Five trials</a:t>
            </a:r>
          </a:p>
        </p:txBody>
      </p:sp>
      <p:sp>
        <p:nvSpPr>
          <p:cNvPr id="12" name="Oval 11"/>
          <p:cNvSpPr>
            <a:spLocks noGrp="1"/>
          </p:cNvSpPr>
          <p:nvPr/>
        </p:nvSpPr>
        <p:spPr>
          <a:xfrm>
            <a:off x="990600" y="2324100"/>
            <a:ext cx="381000" cy="381000"/>
          </a:xfrm>
          <a:prstGeom prst="ellipse">
            <a:avLst/>
          </a:prstGeom>
          <a:solidFill>
            <a:srgbClr val="F59E0B"/>
          </a:solidFill>
          <a:ln w="9525">
            <a:solidFill>
              <a:srgbClr val="B45309"/>
            </a:solidFill>
            <a:prstDash val="solid"/>
          </a:ln>
        </p:spPr>
      </p:sp>
      <p:sp>
        <p:nvSpPr>
          <p:cNvPr id="13" name="Oval 12"/>
          <p:cNvSpPr>
            <a:spLocks noGrp="1"/>
          </p:cNvSpPr>
          <p:nvPr/>
        </p:nvSpPr>
        <p:spPr>
          <a:xfrm>
            <a:off x="1504950" y="2324100"/>
            <a:ext cx="381000" cy="381000"/>
          </a:xfrm>
          <a:prstGeom prst="ellipse">
            <a:avLst/>
          </a:prstGeom>
          <a:solidFill>
            <a:srgbClr val="F59E0B"/>
          </a:solidFill>
          <a:ln w="9525">
            <a:solidFill>
              <a:srgbClr val="B45309"/>
            </a:solidFill>
            <a:prstDash val="solid"/>
          </a:ln>
        </p:spPr>
      </p:sp>
      <p:sp>
        <p:nvSpPr>
          <p:cNvPr id="14" name="Oval 13"/>
          <p:cNvSpPr>
            <a:spLocks noGrp="1"/>
          </p:cNvSpPr>
          <p:nvPr/>
        </p:nvSpPr>
        <p:spPr>
          <a:xfrm>
            <a:off x="2019300" y="2324100"/>
            <a:ext cx="381000" cy="381000"/>
          </a:xfrm>
          <a:prstGeom prst="ellipse">
            <a:avLst/>
          </a:prstGeom>
          <a:solidFill>
            <a:srgbClr val="F59E0B"/>
          </a:solidFill>
          <a:ln w="9525">
            <a:solidFill>
              <a:srgbClr val="B45309"/>
            </a:solidFill>
            <a:prstDash val="solid"/>
          </a:ln>
        </p:spPr>
      </p:sp>
      <p:sp>
        <p:nvSpPr>
          <p:cNvPr id="15" name="Oval 14"/>
          <p:cNvSpPr>
            <a:spLocks noGrp="1"/>
          </p:cNvSpPr>
          <p:nvPr/>
        </p:nvSpPr>
        <p:spPr>
          <a:xfrm>
            <a:off x="2533650" y="2324100"/>
            <a:ext cx="381000" cy="381000"/>
          </a:xfrm>
          <a:prstGeom prst="ellipse">
            <a:avLst/>
          </a:prstGeom>
          <a:solidFill>
            <a:srgbClr val="F59E0B"/>
          </a:solidFill>
          <a:ln w="9525">
            <a:solidFill>
              <a:srgbClr val="B45309"/>
            </a:solidFill>
            <a:prstDash val="solid"/>
          </a:ln>
        </p:spPr>
      </p:sp>
      <p:sp>
        <p:nvSpPr>
          <p:cNvPr id="16" name="Oval 15"/>
          <p:cNvSpPr>
            <a:spLocks noGrp="1"/>
          </p:cNvSpPr>
          <p:nvPr/>
        </p:nvSpPr>
        <p:spPr>
          <a:xfrm>
            <a:off x="3048000" y="2324100"/>
            <a:ext cx="381000" cy="381000"/>
          </a:xfrm>
          <a:prstGeom prst="ellipse">
            <a:avLst/>
          </a:prstGeom>
          <a:solidFill>
            <a:srgbClr val="F59E0B"/>
          </a:solidFill>
          <a:ln w="9525">
            <a:solidFill>
              <a:srgbClr val="B45309"/>
            </a:solidFill>
            <a:prstDash val="solid"/>
          </a:ln>
        </p:spPr>
      </p:sp>
      <p:sp>
        <p:nvSpPr>
          <p:cNvPr id="17" name="Oval 16"/>
          <p:cNvSpPr>
            <a:spLocks noGrp="1"/>
          </p:cNvSpPr>
          <p:nvPr/>
        </p:nvSpPr>
        <p:spPr>
          <a:xfrm>
            <a:off x="990600" y="3067050"/>
            <a:ext cx="381000" cy="381000"/>
          </a:xfrm>
          <a:prstGeom prst="ellipse">
            <a:avLst/>
          </a:prstGeom>
          <a:solidFill>
            <a:srgbClr val="FFFFFF"/>
          </a:solidFill>
          <a:ln w="9525">
            <a:solidFill>
              <a:srgbClr val="CBD5E1"/>
            </a:solidFill>
            <a:prstDash val="solid"/>
          </a:ln>
        </p:spPr>
      </p:sp>
      <p:sp>
        <p:nvSpPr>
          <p:cNvPr id="18" name="Oval 17"/>
          <p:cNvSpPr>
            <a:spLocks noGrp="1"/>
          </p:cNvSpPr>
          <p:nvPr/>
        </p:nvSpPr>
        <p:spPr>
          <a:xfrm>
            <a:off x="1504950" y="3067050"/>
            <a:ext cx="381000" cy="381000"/>
          </a:xfrm>
          <a:prstGeom prst="ellipse">
            <a:avLst/>
          </a:prstGeom>
          <a:solidFill>
            <a:srgbClr val="FFFFFF"/>
          </a:solidFill>
          <a:ln w="9525">
            <a:solidFill>
              <a:srgbClr val="CBD5E1"/>
            </a:solidFill>
            <a:prstDash val="solid"/>
          </a:ln>
        </p:spPr>
      </p:sp>
      <p:sp>
        <p:nvSpPr>
          <p:cNvPr id="19" name="Oval 18"/>
          <p:cNvSpPr>
            <a:spLocks noGrp="1"/>
          </p:cNvSpPr>
          <p:nvPr/>
        </p:nvSpPr>
        <p:spPr>
          <a:xfrm>
            <a:off x="2019300" y="3067050"/>
            <a:ext cx="381000" cy="381000"/>
          </a:xfrm>
          <a:prstGeom prst="ellipse">
            <a:avLst/>
          </a:prstGeom>
          <a:solidFill>
            <a:srgbClr val="FFFFFF"/>
          </a:solidFill>
          <a:ln w="9525">
            <a:solidFill>
              <a:srgbClr val="CBD5E1"/>
            </a:solidFill>
            <a:prstDash val="solid"/>
          </a:ln>
        </p:spPr>
      </p:sp>
      <p:sp>
        <p:nvSpPr>
          <p:cNvPr id="20" name="Oval 19"/>
          <p:cNvSpPr>
            <a:spLocks noGrp="1"/>
          </p:cNvSpPr>
          <p:nvPr/>
        </p:nvSpPr>
        <p:spPr>
          <a:xfrm>
            <a:off x="2533650" y="3067050"/>
            <a:ext cx="381000" cy="381000"/>
          </a:xfrm>
          <a:prstGeom prst="ellipse">
            <a:avLst/>
          </a:prstGeom>
          <a:solidFill>
            <a:srgbClr val="FFFFFF"/>
          </a:solidFill>
          <a:ln w="9525">
            <a:solidFill>
              <a:srgbClr val="CBD5E1"/>
            </a:solidFill>
            <a:prstDash val="solid"/>
          </a:ln>
        </p:spPr>
      </p:sp>
      <p:sp>
        <p:nvSpPr>
          <p:cNvPr id="21" name="Oval 20"/>
          <p:cNvSpPr>
            <a:spLocks noGrp="1"/>
          </p:cNvSpPr>
          <p:nvPr/>
        </p:nvSpPr>
        <p:spPr>
          <a:xfrm>
            <a:off x="3048000" y="3067050"/>
            <a:ext cx="381000" cy="381000"/>
          </a:xfrm>
          <a:prstGeom prst="ellipse">
            <a:avLst/>
          </a:prstGeom>
          <a:solidFill>
            <a:srgbClr val="FFFFFF"/>
          </a:solidFill>
          <a:ln w="9525">
            <a:solidFill>
              <a:srgbClr val="CBD5E1"/>
            </a:solidFill>
            <a:prstDash val="solid"/>
          </a:ln>
        </p:spPr>
      </p:sp>
      <p:sp>
        <p:nvSpPr>
          <p:cNvPr id="22" name="Rectangle 21"/>
          <p:cNvSpPr>
            <a:spLocks noGrp="1"/>
          </p:cNvSpPr>
          <p:nvPr/>
        </p:nvSpPr>
        <p:spPr>
          <a:xfrm>
            <a:off x="762000" y="4095750"/>
            <a:ext cx="3619500" cy="3048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650" b="1">
                <a:solidFill>
                  <a:srgbClr val="1E293B"/>
                </a:solidFill>
                <a:latin typeface="Aptos Display"/>
                <a:ea typeface="Aptos Display"/>
                <a:cs typeface="Aptos Display"/>
              </a:defRPr>
            </a:pPr>
            <a:r>
              <a:rPr sz="1650" b="1">
                <a:solidFill>
                  <a:srgbClr val="1E293B"/>
                </a:solidFill>
                <a:latin typeface="Aptos Display"/>
                <a:ea typeface="Aptos Display"/>
                <a:cs typeface="Aptos Display"/>
              </a:rPr>
              <a:t>Each trial: 5 yellow/orange + 5 white balls</a:t>
            </a:r>
          </a:p>
        </p:txBody>
      </p:sp>
      <p:sp>
        <p:nvSpPr>
          <p:cNvPr id="23" name="Rectangle 22"/>
          <p:cNvSpPr>
            <a:spLocks noGrp="1"/>
          </p:cNvSpPr>
          <p:nvPr/>
        </p:nvSpPr>
        <p:spPr>
          <a:xfrm>
            <a:off x="5467350" y="1695450"/>
            <a:ext cx="3810000" cy="2667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950" b="1">
                <a:solidFill>
                  <a:srgbClr val="1E293B"/>
                </a:solidFill>
                <a:latin typeface="Aptos Display"/>
                <a:ea typeface="Aptos Display"/>
                <a:cs typeface="Aptos Display"/>
              </a:defRPr>
            </a:pPr>
            <a:r>
              <a:rPr sz="1950" b="1">
                <a:solidFill>
                  <a:srgbClr val="1E293B"/>
                </a:solidFill>
                <a:latin typeface="Aptos Display"/>
                <a:ea typeface="Aptos Display"/>
                <a:cs typeface="Aptos Display"/>
              </a:rPr>
              <a:t>Recorded for each run:</a:t>
            </a:r>
          </a:p>
        </p:txBody>
      </p:sp>
      <p:sp>
        <p:nvSpPr>
          <p:cNvPr id="24" name="Rectangle 23"/>
          <p:cNvSpPr>
            <a:spLocks noGrp="1"/>
          </p:cNvSpPr>
          <p:nvPr/>
        </p:nvSpPr>
        <p:spPr>
          <a:xfrm>
            <a:off x="5467350" y="2190750"/>
            <a:ext cx="2571750" cy="838200"/>
          </a:xfrm>
          <a:prstGeom prst="rect">
            <a:avLst/>
          </a:prstGeom>
          <a:solidFill>
            <a:srgbClr val="FFFFFF"/>
          </a:solidFill>
          <a:ln w="9525">
            <a:solidFill>
              <a:srgbClr val="CBD5E1"/>
            </a:solidFill>
            <a:prstDash val="solid"/>
          </a:ln>
        </p:spPr>
      </p:sp>
      <p:sp>
        <p:nvSpPr>
          <p:cNvPr id="25" name="Rectangle 24"/>
          <p:cNvSpPr>
            <a:spLocks noGrp="1"/>
          </p:cNvSpPr>
          <p:nvPr/>
        </p:nvSpPr>
        <p:spPr>
          <a:xfrm>
            <a:off x="5467350" y="2190750"/>
            <a:ext cx="76200" cy="838200"/>
          </a:xfrm>
          <a:prstGeom prst="rect">
            <a:avLst/>
          </a:prstGeom>
          <a:solidFill>
            <a:srgbClr val="2F80F6"/>
          </a:solidFill>
          <a:ln w="0">
            <a:solidFill>
              <a:srgbClr val="000000">
                <a:alpha val="0"/>
              </a:srgbClr>
            </a:solidFill>
            <a:prstDash val="solid"/>
          </a:ln>
        </p:spPr>
      </p:sp>
      <p:sp>
        <p:nvSpPr>
          <p:cNvPr id="26" name="Rectangle 25"/>
          <p:cNvSpPr>
            <a:spLocks noGrp="1"/>
          </p:cNvSpPr>
          <p:nvPr/>
        </p:nvSpPr>
        <p:spPr>
          <a:xfrm>
            <a:off x="5676900" y="2362200"/>
            <a:ext cx="215265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1E293B"/>
                </a:solidFill>
                <a:latin typeface="Aptos Display"/>
                <a:ea typeface="Aptos Display"/>
                <a:cs typeface="Aptos Display"/>
              </a:defRPr>
            </a:pPr>
            <a:r>
              <a:rPr sz="1500" b="1">
                <a:solidFill>
                  <a:srgbClr val="1E293B"/>
                </a:solidFill>
                <a:latin typeface="Aptos Display"/>
                <a:ea typeface="Aptos Display"/>
                <a:cs typeface="Aptos Display"/>
              </a:rPr>
              <a:t>Sorting result</a:t>
            </a:r>
          </a:p>
        </p:txBody>
      </p:sp>
      <p:sp>
        <p:nvSpPr>
          <p:cNvPr id="27" name="Rectangle 26"/>
          <p:cNvSpPr>
            <a:spLocks noGrp="1"/>
          </p:cNvSpPr>
          <p:nvPr/>
        </p:nvSpPr>
        <p:spPr>
          <a:xfrm>
            <a:off x="5676900" y="2743200"/>
            <a:ext cx="2152650" cy="1524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00" b="0">
                <a:solidFill>
                  <a:srgbClr val="64748B"/>
                </a:solidFill>
                <a:latin typeface="Aptos"/>
                <a:ea typeface="Aptos"/>
                <a:cs typeface="Aptos"/>
              </a:defRPr>
            </a:pPr>
            <a:r>
              <a:rPr sz="1200" b="0">
                <a:solidFill>
                  <a:srgbClr val="64748B"/>
                </a:solidFill>
                <a:latin typeface="Aptos"/>
                <a:ea typeface="Aptos"/>
                <a:cs typeface="Aptos"/>
              </a:rPr>
              <a:t>Correct / attempted balls</a:t>
            </a:r>
          </a:p>
        </p:txBody>
      </p:sp>
      <p:sp>
        <p:nvSpPr>
          <p:cNvPr id="28" name="Rectangle 27"/>
          <p:cNvSpPr>
            <a:spLocks noGrp="1"/>
          </p:cNvSpPr>
          <p:nvPr/>
        </p:nvSpPr>
        <p:spPr>
          <a:xfrm>
            <a:off x="8420100" y="2190750"/>
            <a:ext cx="2571750" cy="838200"/>
          </a:xfrm>
          <a:prstGeom prst="rect">
            <a:avLst/>
          </a:prstGeom>
          <a:solidFill>
            <a:srgbClr val="FFFFFF"/>
          </a:solidFill>
          <a:ln w="9525">
            <a:solidFill>
              <a:srgbClr val="CBD5E1"/>
            </a:solidFill>
            <a:prstDash val="solid"/>
          </a:ln>
        </p:spPr>
      </p:sp>
      <p:sp>
        <p:nvSpPr>
          <p:cNvPr id="29" name="Rectangle 28"/>
          <p:cNvSpPr>
            <a:spLocks noGrp="1"/>
          </p:cNvSpPr>
          <p:nvPr/>
        </p:nvSpPr>
        <p:spPr>
          <a:xfrm>
            <a:off x="8420100" y="2190750"/>
            <a:ext cx="76200" cy="838200"/>
          </a:xfrm>
          <a:prstGeom prst="rect">
            <a:avLst/>
          </a:prstGeom>
          <a:solidFill>
            <a:srgbClr val="F59E0B"/>
          </a:solidFill>
          <a:ln w="0">
            <a:solidFill>
              <a:srgbClr val="000000">
                <a:alpha val="0"/>
              </a:srgbClr>
            </a:solidFill>
            <a:prstDash val="solid"/>
          </a:ln>
        </p:spPr>
      </p:sp>
      <p:sp>
        <p:nvSpPr>
          <p:cNvPr id="30" name="Rectangle 29"/>
          <p:cNvSpPr>
            <a:spLocks noGrp="1"/>
          </p:cNvSpPr>
          <p:nvPr/>
        </p:nvSpPr>
        <p:spPr>
          <a:xfrm>
            <a:off x="8629650" y="2295525"/>
            <a:ext cx="215265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1E293B"/>
                </a:solidFill>
                <a:latin typeface="Aptos Display"/>
                <a:ea typeface="Aptos Display"/>
                <a:cs typeface="Aptos Display"/>
              </a:defRPr>
            </a:pPr>
            <a:r>
              <a:rPr sz="1500" b="1">
                <a:solidFill>
                  <a:srgbClr val="1E293B"/>
                </a:solidFill>
                <a:latin typeface="Aptos Display"/>
                <a:ea typeface="Aptos Display"/>
                <a:cs typeface="Aptos Display"/>
              </a:rPr>
              <a:t>Run condition</a:t>
            </a:r>
          </a:p>
        </p:txBody>
      </p:sp>
      <p:sp>
        <p:nvSpPr>
          <p:cNvPr id="31" name="Rectangle 30"/>
          <p:cNvSpPr>
            <a:spLocks noGrp="1"/>
          </p:cNvSpPr>
          <p:nvPr/>
        </p:nvSpPr>
        <p:spPr>
          <a:xfrm>
            <a:off x="8610600" y="2638425"/>
            <a:ext cx="2152650" cy="1524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00" b="0">
                <a:solidFill>
                  <a:srgbClr val="64748B"/>
                </a:solidFill>
                <a:latin typeface="Aptos"/>
                <a:ea typeface="Aptos"/>
                <a:cs typeface="Aptos"/>
              </a:defRPr>
            </a:pPr>
            <a:r>
              <a:rPr sz="1200" b="0">
                <a:solidFill>
                  <a:srgbClr val="64748B"/>
                </a:solidFill>
                <a:latin typeface="Aptos"/>
                <a:ea typeface="Aptos"/>
                <a:cs typeface="Aptos"/>
              </a:rPr>
              <a:t>Perfect, missed ball, or jam/assisted</a:t>
            </a:r>
          </a:p>
        </p:txBody>
      </p:sp>
      <p:sp>
        <p:nvSpPr>
          <p:cNvPr id="32" name="Rectangle 31"/>
          <p:cNvSpPr>
            <a:spLocks noGrp="1"/>
          </p:cNvSpPr>
          <p:nvPr/>
        </p:nvSpPr>
        <p:spPr>
          <a:xfrm>
            <a:off x="5467350" y="3333750"/>
            <a:ext cx="2571750" cy="838200"/>
          </a:xfrm>
          <a:prstGeom prst="rect">
            <a:avLst/>
          </a:prstGeom>
          <a:solidFill>
            <a:srgbClr val="FFFFFF"/>
          </a:solidFill>
          <a:ln w="9525">
            <a:solidFill>
              <a:srgbClr val="CBD5E1"/>
            </a:solidFill>
            <a:prstDash val="solid"/>
          </a:ln>
        </p:spPr>
      </p:sp>
      <p:sp>
        <p:nvSpPr>
          <p:cNvPr id="33" name="Rectangle 32"/>
          <p:cNvSpPr>
            <a:spLocks noGrp="1"/>
          </p:cNvSpPr>
          <p:nvPr/>
        </p:nvSpPr>
        <p:spPr>
          <a:xfrm>
            <a:off x="5467350" y="3333750"/>
            <a:ext cx="76200" cy="838200"/>
          </a:xfrm>
          <a:prstGeom prst="rect">
            <a:avLst/>
          </a:prstGeom>
          <a:solidFill>
            <a:srgbClr val="059669"/>
          </a:solidFill>
          <a:ln w="0">
            <a:solidFill>
              <a:srgbClr val="000000">
                <a:alpha val="0"/>
              </a:srgbClr>
            </a:solidFill>
            <a:prstDash val="solid"/>
          </a:ln>
        </p:spPr>
      </p:sp>
      <p:sp>
        <p:nvSpPr>
          <p:cNvPr id="34" name="Rectangle 33"/>
          <p:cNvSpPr>
            <a:spLocks noGrp="1"/>
          </p:cNvSpPr>
          <p:nvPr/>
        </p:nvSpPr>
        <p:spPr>
          <a:xfrm>
            <a:off x="5676900" y="3505200"/>
            <a:ext cx="215265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1E293B"/>
                </a:solidFill>
                <a:latin typeface="Aptos Display"/>
                <a:ea typeface="Aptos Display"/>
                <a:cs typeface="Aptos Display"/>
              </a:defRPr>
            </a:pPr>
            <a:r>
              <a:rPr sz="1500" b="1">
                <a:solidFill>
                  <a:srgbClr val="1E293B"/>
                </a:solidFill>
                <a:latin typeface="Aptos Display"/>
                <a:ea typeface="Aptos Display"/>
                <a:cs typeface="Aptos Display"/>
              </a:rPr>
              <a:t>Timing</a:t>
            </a:r>
          </a:p>
        </p:txBody>
      </p:sp>
      <p:sp>
        <p:nvSpPr>
          <p:cNvPr id="35" name="Rectangle 34"/>
          <p:cNvSpPr>
            <a:spLocks noGrp="1"/>
          </p:cNvSpPr>
          <p:nvPr/>
        </p:nvSpPr>
        <p:spPr>
          <a:xfrm>
            <a:off x="5676900" y="3886200"/>
            <a:ext cx="2152650" cy="1524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00" b="0">
                <a:solidFill>
                  <a:srgbClr val="64748B"/>
                </a:solidFill>
                <a:latin typeface="Aptos"/>
                <a:ea typeface="Aptos"/>
                <a:cs typeface="Aptos"/>
              </a:defRPr>
            </a:pPr>
            <a:r>
              <a:rPr sz="1200" b="0">
                <a:solidFill>
                  <a:srgbClr val="64748B"/>
                </a:solidFill>
                <a:latin typeface="Aptos"/>
                <a:ea typeface="Aptos"/>
                <a:cs typeface="Aptos"/>
              </a:rPr>
              <a:t>10-ball completion time</a:t>
            </a:r>
          </a:p>
        </p:txBody>
      </p:sp>
      <p:sp>
        <p:nvSpPr>
          <p:cNvPr id="36" name="Rectangle 35"/>
          <p:cNvSpPr>
            <a:spLocks noGrp="1"/>
          </p:cNvSpPr>
          <p:nvPr/>
        </p:nvSpPr>
        <p:spPr>
          <a:xfrm>
            <a:off x="8420100" y="3333750"/>
            <a:ext cx="2571750" cy="838200"/>
          </a:xfrm>
          <a:prstGeom prst="rect">
            <a:avLst/>
          </a:prstGeom>
          <a:solidFill>
            <a:srgbClr val="FFFFFF"/>
          </a:solidFill>
          <a:ln w="9525">
            <a:solidFill>
              <a:srgbClr val="CBD5E1"/>
            </a:solidFill>
            <a:prstDash val="solid"/>
          </a:ln>
        </p:spPr>
      </p:sp>
      <p:sp>
        <p:nvSpPr>
          <p:cNvPr id="37" name="Rectangle 36"/>
          <p:cNvSpPr>
            <a:spLocks noGrp="1"/>
          </p:cNvSpPr>
          <p:nvPr/>
        </p:nvSpPr>
        <p:spPr>
          <a:xfrm>
            <a:off x="8420100" y="3333750"/>
            <a:ext cx="76200" cy="838200"/>
          </a:xfrm>
          <a:prstGeom prst="rect">
            <a:avLst/>
          </a:prstGeom>
          <a:solidFill>
            <a:srgbClr val="7C3AED"/>
          </a:solidFill>
          <a:ln w="0">
            <a:solidFill>
              <a:srgbClr val="000000">
                <a:alpha val="0"/>
              </a:srgbClr>
            </a:solidFill>
            <a:prstDash val="solid"/>
          </a:ln>
        </p:spPr>
      </p:sp>
      <p:sp>
        <p:nvSpPr>
          <p:cNvPr id="38" name="Rectangle 37"/>
          <p:cNvSpPr>
            <a:spLocks noGrp="1"/>
          </p:cNvSpPr>
          <p:nvPr/>
        </p:nvSpPr>
        <p:spPr>
          <a:xfrm>
            <a:off x="8629650" y="3505200"/>
            <a:ext cx="215265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1E293B"/>
                </a:solidFill>
                <a:latin typeface="Aptos Display"/>
                <a:ea typeface="Aptos Display"/>
                <a:cs typeface="Aptos Display"/>
              </a:defRPr>
            </a:pPr>
            <a:r>
              <a:rPr sz="1500" b="1">
                <a:solidFill>
                  <a:srgbClr val="1E293B"/>
                </a:solidFill>
                <a:latin typeface="Aptos Display"/>
                <a:ea typeface="Aptos Display"/>
                <a:cs typeface="Aptos Display"/>
              </a:rPr>
              <a:t>Power rail</a:t>
            </a:r>
          </a:p>
        </p:txBody>
      </p:sp>
      <p:sp>
        <p:nvSpPr>
          <p:cNvPr id="39" name="Rectangle 38"/>
          <p:cNvSpPr>
            <a:spLocks noGrp="1"/>
          </p:cNvSpPr>
          <p:nvPr/>
        </p:nvSpPr>
        <p:spPr>
          <a:xfrm>
            <a:off x="8629650" y="3886200"/>
            <a:ext cx="2152650" cy="1524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00" b="0">
                <a:solidFill>
                  <a:srgbClr val="64748B"/>
                </a:solidFill>
                <a:latin typeface="Aptos"/>
                <a:ea typeface="Aptos"/>
                <a:cs typeface="Aptos"/>
              </a:defRPr>
            </a:pPr>
            <a:r>
              <a:rPr sz="1200" b="0">
                <a:solidFill>
                  <a:srgbClr val="64748B"/>
                </a:solidFill>
                <a:latin typeface="Aptos"/>
                <a:ea typeface="Aptos"/>
                <a:cs typeface="Aptos"/>
              </a:rPr>
              <a:t>DMM voltage readings</a:t>
            </a:r>
          </a:p>
        </p:txBody>
      </p:sp>
      <p:sp>
        <p:nvSpPr>
          <p:cNvPr id="40" name="Rectangle 39"/>
          <p:cNvSpPr>
            <a:spLocks noGrp="1"/>
          </p:cNvSpPr>
          <p:nvPr/>
        </p:nvSpPr>
        <p:spPr>
          <a:xfrm>
            <a:off x="5467350" y="5000625"/>
            <a:ext cx="5524500" cy="5143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0">
                <a:solidFill>
                  <a:srgbClr val="64748B"/>
                </a:solidFill>
                <a:latin typeface="Aptos"/>
                <a:ea typeface="Aptos"/>
                <a:cs typeface="Aptos"/>
              </a:defRPr>
            </a:pPr>
            <a:r>
              <a:rPr sz="1500" b="0">
                <a:solidFill>
                  <a:srgbClr val="64748B"/>
                </a:solidFill>
                <a:latin typeface="Aptos"/>
                <a:ea typeface="Aptos"/>
                <a:cs typeface="Aptos"/>
              </a:rPr>
              <a:t>End-to-end means feeder advance, settle, sensing, classification, actuation, and return to ready pose.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a:spLocks noGrp="1"/>
          </p:cNvSpPr>
          <p:nvPr/>
        </p:nvSpPr>
        <p:spPr>
          <a:xfrm>
            <a:off x="0" y="0"/>
            <a:ext cx="12192000" cy="6858000"/>
          </a:xfrm>
          <a:prstGeom prst="rect">
            <a:avLst/>
          </a:prstGeom>
          <a:solidFill>
            <a:srgbClr val="FFFFFF"/>
          </a:solidFill>
          <a:ln w="0">
            <a:solidFill>
              <a:srgbClr val="000000">
                <a:alpha val="0"/>
              </a:srgbClr>
            </a:solidFill>
            <a:prstDash val="solid"/>
          </a:ln>
        </p:spPr>
      </p:sp>
      <p:pic>
        <p:nvPicPr>
          <p:cNvPr id="2" name="Picture 1"/>
          <p:cNvPicPr>
            <a:picLocks noChangeAspect="1"/>
          </p:cNvPicPr>
          <p:nvPr/>
        </p:nvPicPr>
        <p:blipFill>
          <a:blip r:embed="rId3"/>
          <a:srcRect l="127" r="127"/>
          <a:stretch>
            <a:fillRect/>
          </a:stretch>
        </p:blipFill>
        <p:spPr>
          <a:xfrm>
            <a:off x="9467850" y="0"/>
            <a:ext cx="2724150" cy="1581150"/>
          </a:xfrm>
          <a:prstGeom prst="rect">
            <a:avLst/>
          </a:prstGeom>
        </p:spPr>
      </p:pic>
      <p:sp>
        <p:nvSpPr>
          <p:cNvPr id="3" name="Rectangle 2"/>
          <p:cNvSpPr>
            <a:spLocks noGrp="1"/>
          </p:cNvSpPr>
          <p:nvPr/>
        </p:nvSpPr>
        <p:spPr>
          <a:xfrm>
            <a:off x="552450" y="485775"/>
            <a:ext cx="171450" cy="171450"/>
          </a:xfrm>
          <a:prstGeom prst="rect">
            <a:avLst/>
          </a:prstGeom>
          <a:solidFill>
            <a:srgbClr val="DBEAFE"/>
          </a:solidFill>
          <a:ln w="9525">
            <a:solidFill>
              <a:srgbClr val="2F80F6"/>
            </a:solidFill>
            <a:prstDash val="solid"/>
          </a:ln>
        </p:spPr>
      </p:sp>
      <p:sp>
        <p:nvSpPr>
          <p:cNvPr id="4" name="Rectangle 3"/>
          <p:cNvSpPr>
            <a:spLocks noGrp="1"/>
          </p:cNvSpPr>
          <p:nvPr/>
        </p:nvSpPr>
        <p:spPr>
          <a:xfrm>
            <a:off x="600075" y="533400"/>
            <a:ext cx="76200" cy="76200"/>
          </a:xfrm>
          <a:prstGeom prst="rect">
            <a:avLst/>
          </a:prstGeom>
          <a:solidFill>
            <a:srgbClr val="2F80F6"/>
          </a:solidFill>
          <a:ln w="0">
            <a:solidFill>
              <a:srgbClr val="000000">
                <a:alpha val="0"/>
              </a:srgbClr>
            </a:solidFill>
            <a:prstDash val="solid"/>
          </a:ln>
        </p:spPr>
      </p:sp>
      <p:sp>
        <p:nvSpPr>
          <p:cNvPr id="5" name="Rectangle 4"/>
          <p:cNvSpPr>
            <a:spLocks noGrp="1"/>
          </p:cNvSpPr>
          <p:nvPr/>
        </p:nvSpPr>
        <p:spPr>
          <a:xfrm>
            <a:off x="838200" y="400050"/>
            <a:ext cx="8267700" cy="590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2850" b="1">
                <a:solidFill>
                  <a:srgbClr val="2F80F6"/>
                </a:solidFill>
                <a:latin typeface="Aptos Display"/>
                <a:ea typeface="Aptos Display"/>
                <a:cs typeface="Aptos Display"/>
              </a:defRPr>
            </a:pPr>
            <a:r>
              <a:rPr sz="2850" b="1">
                <a:solidFill>
                  <a:srgbClr val="2F80F6"/>
                </a:solidFill>
                <a:latin typeface="Aptos Display"/>
                <a:ea typeface="Aptos Display"/>
                <a:cs typeface="Aptos Display"/>
              </a:rPr>
              <a:t>Trial-by-Trial Results</a:t>
            </a:r>
          </a:p>
        </p:txBody>
      </p:sp>
      <p:sp>
        <p:nvSpPr>
          <p:cNvPr id="6" name="Rectangle 5"/>
          <p:cNvSpPr>
            <a:spLocks noGrp="1"/>
          </p:cNvSpPr>
          <p:nvPr/>
        </p:nvSpPr>
        <p:spPr>
          <a:xfrm>
            <a:off x="9677400" y="400050"/>
            <a:ext cx="1962150" cy="323850"/>
          </a:xfrm>
          <a:prstGeom prst="rect">
            <a:avLst/>
          </a:prstGeom>
          <a:solidFill>
            <a:srgbClr val="FFFFFF"/>
          </a:solidFill>
          <a:ln w="9525">
            <a:solidFill>
              <a:srgbClr val="CBD5E1"/>
            </a:solidFill>
            <a:prstDash val="solid"/>
          </a:ln>
        </p:spPr>
      </p:sp>
      <p:sp>
        <p:nvSpPr>
          <p:cNvPr id="7" name="Rectangle 6"/>
          <p:cNvSpPr>
            <a:spLocks noGrp="1"/>
          </p:cNvSpPr>
          <p:nvPr/>
        </p:nvSpPr>
        <p:spPr>
          <a:xfrm>
            <a:off x="9810750" y="466725"/>
            <a:ext cx="169545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75" b="1">
                <a:solidFill>
                  <a:srgbClr val="64748B"/>
                </a:solidFill>
                <a:latin typeface="Aptos Display"/>
                <a:ea typeface="Aptos Display"/>
                <a:cs typeface="Aptos Display"/>
              </a:defRPr>
            </a:pPr>
            <a:r>
              <a:rPr sz="975" b="1">
                <a:solidFill>
                  <a:srgbClr val="64748B"/>
                </a:solidFill>
                <a:latin typeface="Aptos Display"/>
                <a:ea typeface="Aptos Display"/>
                <a:cs typeface="Aptos Display"/>
              </a:rPr>
              <a:t>Zhonghao Wang</a:t>
            </a:r>
          </a:p>
        </p:txBody>
      </p:sp>
      <p:sp>
        <p:nvSpPr>
          <p:cNvPr id="8" name="Rectangle 7"/>
          <p:cNvSpPr>
            <a:spLocks noGrp="1"/>
          </p:cNvSpPr>
          <p:nvPr/>
        </p:nvSpPr>
        <p:spPr>
          <a:xfrm>
            <a:off x="533400" y="1000125"/>
            <a:ext cx="933450" cy="19050"/>
          </a:xfrm>
          <a:prstGeom prst="rect">
            <a:avLst/>
          </a:prstGeom>
          <a:solidFill>
            <a:srgbClr val="2F80F6"/>
          </a:solidFill>
          <a:ln w="0">
            <a:solidFill>
              <a:srgbClr val="000000">
                <a:alpha val="0"/>
              </a:srgbClr>
            </a:solidFill>
            <a:prstDash val="solid"/>
          </a:ln>
        </p:spPr>
      </p:sp>
      <p:sp>
        <p:nvSpPr>
          <p:cNvPr id="9" name="Rectangle 8"/>
          <p:cNvSpPr>
            <a:spLocks noGrp="1"/>
          </p:cNvSpPr>
          <p:nvPr/>
        </p:nvSpPr>
        <p:spPr>
          <a:xfrm>
            <a:off x="1466850" y="1000125"/>
            <a:ext cx="10191750" cy="19050"/>
          </a:xfrm>
          <a:prstGeom prst="rect">
            <a:avLst/>
          </a:prstGeom>
          <a:solidFill>
            <a:srgbClr val="CBD5E1"/>
          </a:solidFill>
          <a:ln w="0">
            <a:solidFill>
              <a:srgbClr val="000000">
                <a:alpha val="0"/>
              </a:srgbClr>
            </a:solidFill>
            <a:prstDash val="solid"/>
          </a:ln>
        </p:spPr>
      </p:sp>
      <p:sp>
        <p:nvSpPr>
          <p:cNvPr id="10" name="Rectangle 9"/>
          <p:cNvSpPr>
            <a:spLocks noGrp="1"/>
          </p:cNvSpPr>
          <p:nvPr/>
        </p:nvSpPr>
        <p:spPr>
          <a:xfrm>
            <a:off x="552450" y="1181100"/>
            <a:ext cx="9334500" cy="4191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650" b="0">
                <a:solidFill>
                  <a:srgbClr val="64748B"/>
                </a:solidFill>
                <a:latin typeface="Aptos"/>
                <a:ea typeface="Aptos"/>
                <a:cs typeface="Aptos"/>
              </a:defRPr>
            </a:pPr>
            <a:r>
              <a:rPr sz="1650" b="0">
                <a:solidFill>
                  <a:srgbClr val="64748B"/>
                </a:solidFill>
                <a:latin typeface="Aptos"/>
                <a:ea typeface="Aptos"/>
                <a:cs typeface="Aptos"/>
              </a:rPr>
              <a:t>Each run used 10 balls: 5 yellow/orange and 5 white.</a:t>
            </a:r>
          </a:p>
        </p:txBody>
      </p:sp>
      <p:sp>
        <p:nvSpPr>
          <p:cNvPr id="11" name="Rectangle 10"/>
          <p:cNvSpPr>
            <a:spLocks noGrp="1"/>
          </p:cNvSpPr>
          <p:nvPr/>
        </p:nvSpPr>
        <p:spPr>
          <a:xfrm>
            <a:off x="666750" y="1638300"/>
            <a:ext cx="1066800" cy="457200"/>
          </a:xfrm>
          <a:prstGeom prst="rect">
            <a:avLst/>
          </a:prstGeom>
          <a:solidFill>
            <a:srgbClr val="DBEAFE"/>
          </a:solidFill>
          <a:ln w="9525">
            <a:solidFill>
              <a:srgbClr val="2F80F6"/>
            </a:solidFill>
            <a:prstDash val="solid"/>
          </a:ln>
        </p:spPr>
      </p:sp>
      <p:sp>
        <p:nvSpPr>
          <p:cNvPr id="12" name="Rectangle 11"/>
          <p:cNvSpPr>
            <a:spLocks noGrp="1"/>
          </p:cNvSpPr>
          <p:nvPr/>
        </p:nvSpPr>
        <p:spPr>
          <a:xfrm>
            <a:off x="762000" y="1781175"/>
            <a:ext cx="8763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200" b="1">
                <a:solidFill>
                  <a:srgbClr val="2F80F6"/>
                </a:solidFill>
                <a:latin typeface="Aptos Display"/>
                <a:ea typeface="Aptos Display"/>
                <a:cs typeface="Aptos Display"/>
              </a:defRPr>
            </a:pPr>
            <a:r>
              <a:rPr sz="1200" b="1">
                <a:solidFill>
                  <a:srgbClr val="2F80F6"/>
                </a:solidFill>
                <a:latin typeface="Aptos Display"/>
                <a:ea typeface="Aptos Display"/>
                <a:cs typeface="Aptos Display"/>
              </a:rPr>
              <a:t>Run</a:t>
            </a:r>
          </a:p>
        </p:txBody>
      </p:sp>
      <p:sp>
        <p:nvSpPr>
          <p:cNvPr id="13" name="Rectangle 12"/>
          <p:cNvSpPr>
            <a:spLocks noGrp="1"/>
          </p:cNvSpPr>
          <p:nvPr/>
        </p:nvSpPr>
        <p:spPr>
          <a:xfrm>
            <a:off x="1733550" y="1638300"/>
            <a:ext cx="1257300" cy="457200"/>
          </a:xfrm>
          <a:prstGeom prst="rect">
            <a:avLst/>
          </a:prstGeom>
          <a:solidFill>
            <a:srgbClr val="DBEAFE"/>
          </a:solidFill>
          <a:ln w="9525">
            <a:solidFill>
              <a:srgbClr val="2F80F6"/>
            </a:solidFill>
            <a:prstDash val="solid"/>
          </a:ln>
        </p:spPr>
      </p:sp>
      <p:sp>
        <p:nvSpPr>
          <p:cNvPr id="14" name="Rectangle 13"/>
          <p:cNvSpPr>
            <a:spLocks noGrp="1"/>
          </p:cNvSpPr>
          <p:nvPr/>
        </p:nvSpPr>
        <p:spPr>
          <a:xfrm>
            <a:off x="1828800" y="1781175"/>
            <a:ext cx="10668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200" b="1">
                <a:solidFill>
                  <a:srgbClr val="2F80F6"/>
                </a:solidFill>
                <a:latin typeface="Aptos Display"/>
                <a:ea typeface="Aptos Display"/>
                <a:cs typeface="Aptos Display"/>
              </a:defRPr>
            </a:pPr>
            <a:r>
              <a:rPr sz="1200" b="1">
                <a:solidFill>
                  <a:srgbClr val="2F80F6"/>
                </a:solidFill>
                <a:latin typeface="Aptos Display"/>
                <a:ea typeface="Aptos Display"/>
                <a:cs typeface="Aptos Display"/>
              </a:rPr>
              <a:t>Result</a:t>
            </a:r>
          </a:p>
        </p:txBody>
      </p:sp>
      <p:sp>
        <p:nvSpPr>
          <p:cNvPr id="15" name="Rectangle 14"/>
          <p:cNvSpPr>
            <a:spLocks noGrp="1"/>
          </p:cNvSpPr>
          <p:nvPr/>
        </p:nvSpPr>
        <p:spPr>
          <a:xfrm>
            <a:off x="2990850" y="1638300"/>
            <a:ext cx="1066800" cy="457200"/>
          </a:xfrm>
          <a:prstGeom prst="rect">
            <a:avLst/>
          </a:prstGeom>
          <a:solidFill>
            <a:srgbClr val="DBEAFE"/>
          </a:solidFill>
          <a:ln w="9525">
            <a:solidFill>
              <a:srgbClr val="2F80F6"/>
            </a:solidFill>
            <a:prstDash val="solid"/>
          </a:ln>
        </p:spPr>
      </p:sp>
      <p:sp>
        <p:nvSpPr>
          <p:cNvPr id="16" name="Rectangle 15"/>
          <p:cNvSpPr>
            <a:spLocks noGrp="1"/>
          </p:cNvSpPr>
          <p:nvPr/>
        </p:nvSpPr>
        <p:spPr>
          <a:xfrm>
            <a:off x="3086100" y="1781175"/>
            <a:ext cx="8763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200" b="1">
                <a:solidFill>
                  <a:srgbClr val="2F80F6"/>
                </a:solidFill>
                <a:latin typeface="Aptos Display"/>
                <a:ea typeface="Aptos Display"/>
                <a:cs typeface="Aptos Display"/>
              </a:defRPr>
            </a:pPr>
            <a:r>
              <a:rPr sz="1200" b="1">
                <a:solidFill>
                  <a:srgbClr val="2F80F6"/>
                </a:solidFill>
                <a:latin typeface="Aptos Display"/>
                <a:ea typeface="Aptos Display"/>
                <a:cs typeface="Aptos Display"/>
              </a:rPr>
              <a:t>Time</a:t>
            </a:r>
          </a:p>
        </p:txBody>
      </p:sp>
      <p:sp>
        <p:nvSpPr>
          <p:cNvPr id="17" name="Rectangle 16"/>
          <p:cNvSpPr>
            <a:spLocks noGrp="1"/>
          </p:cNvSpPr>
          <p:nvPr/>
        </p:nvSpPr>
        <p:spPr>
          <a:xfrm>
            <a:off x="4057650" y="1638300"/>
            <a:ext cx="2076450" cy="457200"/>
          </a:xfrm>
          <a:prstGeom prst="rect">
            <a:avLst/>
          </a:prstGeom>
          <a:solidFill>
            <a:srgbClr val="DBEAFE"/>
          </a:solidFill>
          <a:ln w="9525">
            <a:solidFill>
              <a:srgbClr val="2F80F6"/>
            </a:solidFill>
            <a:prstDash val="solid"/>
          </a:ln>
        </p:spPr>
      </p:sp>
      <p:sp>
        <p:nvSpPr>
          <p:cNvPr id="18" name="Rectangle 17"/>
          <p:cNvSpPr>
            <a:spLocks noGrp="1"/>
          </p:cNvSpPr>
          <p:nvPr/>
        </p:nvSpPr>
        <p:spPr>
          <a:xfrm>
            <a:off x="4152900" y="1781175"/>
            <a:ext cx="188595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200" b="1">
                <a:solidFill>
                  <a:srgbClr val="2F80F6"/>
                </a:solidFill>
                <a:latin typeface="Aptos Display"/>
                <a:ea typeface="Aptos Display"/>
                <a:cs typeface="Aptos Display"/>
              </a:defRPr>
            </a:pPr>
            <a:r>
              <a:rPr sz="1200" b="1">
                <a:solidFill>
                  <a:srgbClr val="2F80F6"/>
                </a:solidFill>
                <a:latin typeface="Aptos Display"/>
                <a:ea typeface="Aptos Display"/>
                <a:cs typeface="Aptos Display"/>
              </a:rPr>
              <a:t>Condition</a:t>
            </a:r>
          </a:p>
        </p:txBody>
      </p:sp>
      <p:sp>
        <p:nvSpPr>
          <p:cNvPr id="19" name="Rectangle 18"/>
          <p:cNvSpPr>
            <a:spLocks noGrp="1"/>
          </p:cNvSpPr>
          <p:nvPr/>
        </p:nvSpPr>
        <p:spPr>
          <a:xfrm>
            <a:off x="6134100" y="1638300"/>
            <a:ext cx="4400550" cy="457200"/>
          </a:xfrm>
          <a:prstGeom prst="rect">
            <a:avLst/>
          </a:prstGeom>
          <a:solidFill>
            <a:srgbClr val="DBEAFE"/>
          </a:solidFill>
          <a:ln w="9525">
            <a:solidFill>
              <a:srgbClr val="2F80F6"/>
            </a:solidFill>
            <a:prstDash val="solid"/>
          </a:ln>
        </p:spPr>
      </p:sp>
      <p:sp>
        <p:nvSpPr>
          <p:cNvPr id="20" name="Rectangle 19"/>
          <p:cNvSpPr>
            <a:spLocks noGrp="1"/>
          </p:cNvSpPr>
          <p:nvPr/>
        </p:nvSpPr>
        <p:spPr>
          <a:xfrm>
            <a:off x="6229350" y="1781175"/>
            <a:ext cx="421005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200" b="1">
                <a:solidFill>
                  <a:srgbClr val="2F80F6"/>
                </a:solidFill>
                <a:latin typeface="Aptos Display"/>
                <a:ea typeface="Aptos Display"/>
                <a:cs typeface="Aptos Display"/>
              </a:defRPr>
            </a:pPr>
            <a:r>
              <a:rPr sz="1200" b="1">
                <a:solidFill>
                  <a:srgbClr val="2F80F6"/>
                </a:solidFill>
                <a:latin typeface="Aptos Display"/>
                <a:ea typeface="Aptos Display"/>
                <a:cs typeface="Aptos Display"/>
              </a:rPr>
              <a:t>Interpretation</a:t>
            </a:r>
          </a:p>
        </p:txBody>
      </p:sp>
      <p:sp>
        <p:nvSpPr>
          <p:cNvPr id="21" name="Rectangle 20"/>
          <p:cNvSpPr>
            <a:spLocks noGrp="1"/>
          </p:cNvSpPr>
          <p:nvPr/>
        </p:nvSpPr>
        <p:spPr>
          <a:xfrm>
            <a:off x="666750" y="2095500"/>
            <a:ext cx="1066800" cy="628650"/>
          </a:xfrm>
          <a:prstGeom prst="rect">
            <a:avLst/>
          </a:prstGeom>
          <a:solidFill>
            <a:srgbClr val="FFFFFF"/>
          </a:solidFill>
          <a:ln w="9525">
            <a:solidFill>
              <a:srgbClr val="CBD5E1"/>
            </a:solidFill>
            <a:prstDash val="solid"/>
          </a:ln>
        </p:spPr>
      </p:sp>
      <p:sp>
        <p:nvSpPr>
          <p:cNvPr id="22" name="Rectangle 21"/>
          <p:cNvSpPr>
            <a:spLocks noGrp="1"/>
          </p:cNvSpPr>
          <p:nvPr/>
        </p:nvSpPr>
        <p:spPr>
          <a:xfrm>
            <a:off x="781050" y="2295525"/>
            <a:ext cx="838200" cy="2095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350" b="1">
                <a:solidFill>
                  <a:srgbClr val="1E293B"/>
                </a:solidFill>
                <a:latin typeface="Aptos Display"/>
                <a:ea typeface="Aptos Display"/>
                <a:cs typeface="Aptos Display"/>
              </a:defRPr>
            </a:pPr>
            <a:r>
              <a:rPr sz="1350" b="1">
                <a:solidFill>
                  <a:srgbClr val="1E293B"/>
                </a:solidFill>
                <a:latin typeface="Aptos Display"/>
                <a:ea typeface="Aptos Display"/>
                <a:cs typeface="Aptos Display"/>
              </a:rPr>
              <a:t>1</a:t>
            </a:r>
          </a:p>
        </p:txBody>
      </p:sp>
      <p:sp>
        <p:nvSpPr>
          <p:cNvPr id="23" name="Rectangle 22"/>
          <p:cNvSpPr>
            <a:spLocks noGrp="1"/>
          </p:cNvSpPr>
          <p:nvPr/>
        </p:nvSpPr>
        <p:spPr>
          <a:xfrm>
            <a:off x="1733550" y="2095500"/>
            <a:ext cx="1257300" cy="628650"/>
          </a:xfrm>
          <a:prstGeom prst="rect">
            <a:avLst/>
          </a:prstGeom>
          <a:solidFill>
            <a:srgbClr val="FFFFFF"/>
          </a:solidFill>
          <a:ln w="9525">
            <a:solidFill>
              <a:srgbClr val="CBD5E1"/>
            </a:solidFill>
            <a:prstDash val="solid"/>
          </a:ln>
        </p:spPr>
      </p:sp>
      <p:sp>
        <p:nvSpPr>
          <p:cNvPr id="24" name="Rectangle 23"/>
          <p:cNvSpPr>
            <a:spLocks noGrp="1"/>
          </p:cNvSpPr>
          <p:nvPr/>
        </p:nvSpPr>
        <p:spPr>
          <a:xfrm>
            <a:off x="1847850" y="2295525"/>
            <a:ext cx="1028700" cy="2095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350" b="1">
                <a:solidFill>
                  <a:srgbClr val="1E293B"/>
                </a:solidFill>
                <a:latin typeface="Aptos Display"/>
                <a:ea typeface="Aptos Display"/>
                <a:cs typeface="Aptos Display"/>
              </a:defRPr>
            </a:pPr>
            <a:r>
              <a:rPr sz="1350" b="1">
                <a:solidFill>
                  <a:srgbClr val="1E293B"/>
                </a:solidFill>
                <a:latin typeface="Aptos Display"/>
                <a:ea typeface="Aptos Display"/>
                <a:cs typeface="Aptos Display"/>
              </a:rPr>
              <a:t>10 / 10</a:t>
            </a:r>
          </a:p>
        </p:txBody>
      </p:sp>
      <p:sp>
        <p:nvSpPr>
          <p:cNvPr id="25" name="Rectangle 24"/>
          <p:cNvSpPr>
            <a:spLocks noGrp="1"/>
          </p:cNvSpPr>
          <p:nvPr/>
        </p:nvSpPr>
        <p:spPr>
          <a:xfrm>
            <a:off x="2990850" y="2095500"/>
            <a:ext cx="1066800" cy="628650"/>
          </a:xfrm>
          <a:prstGeom prst="rect">
            <a:avLst/>
          </a:prstGeom>
          <a:solidFill>
            <a:srgbClr val="FFFFFF"/>
          </a:solidFill>
          <a:ln w="9525">
            <a:solidFill>
              <a:srgbClr val="CBD5E1"/>
            </a:solidFill>
            <a:prstDash val="solid"/>
          </a:ln>
        </p:spPr>
      </p:sp>
      <p:sp>
        <p:nvSpPr>
          <p:cNvPr id="26" name="Rectangle 25"/>
          <p:cNvSpPr>
            <a:spLocks noGrp="1"/>
          </p:cNvSpPr>
          <p:nvPr/>
        </p:nvSpPr>
        <p:spPr>
          <a:xfrm>
            <a:off x="3105150" y="2295525"/>
            <a:ext cx="838200" cy="2095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350" b="1">
                <a:solidFill>
                  <a:srgbClr val="1E293B"/>
                </a:solidFill>
                <a:latin typeface="Aptos Display"/>
                <a:ea typeface="Aptos Display"/>
                <a:cs typeface="Aptos Display"/>
              </a:defRPr>
            </a:pPr>
            <a:r>
              <a:rPr sz="1350" b="1">
                <a:solidFill>
                  <a:srgbClr val="1E293B"/>
                </a:solidFill>
                <a:latin typeface="Aptos Display"/>
                <a:ea typeface="Aptos Display"/>
                <a:cs typeface="Aptos Display"/>
              </a:rPr>
              <a:t>71 s</a:t>
            </a:r>
          </a:p>
        </p:txBody>
      </p:sp>
      <p:sp>
        <p:nvSpPr>
          <p:cNvPr id="27" name="Rectangle 26"/>
          <p:cNvSpPr>
            <a:spLocks noGrp="1"/>
          </p:cNvSpPr>
          <p:nvPr/>
        </p:nvSpPr>
        <p:spPr>
          <a:xfrm>
            <a:off x="4057650" y="2095500"/>
            <a:ext cx="2076450" cy="628650"/>
          </a:xfrm>
          <a:prstGeom prst="rect">
            <a:avLst/>
          </a:prstGeom>
          <a:solidFill>
            <a:srgbClr val="FFFFFF"/>
          </a:solidFill>
          <a:ln w="9525">
            <a:solidFill>
              <a:srgbClr val="CBD5E1"/>
            </a:solidFill>
            <a:prstDash val="solid"/>
          </a:ln>
        </p:spPr>
      </p:sp>
      <p:sp>
        <p:nvSpPr>
          <p:cNvPr id="28" name="Rectangle 27"/>
          <p:cNvSpPr>
            <a:spLocks noGrp="1"/>
          </p:cNvSpPr>
          <p:nvPr/>
        </p:nvSpPr>
        <p:spPr>
          <a:xfrm>
            <a:off x="4171950" y="2228850"/>
            <a:ext cx="1847850" cy="3619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25" b="1">
                <a:solidFill>
                  <a:srgbClr val="1E293B"/>
                </a:solidFill>
                <a:latin typeface="Aptos Display"/>
                <a:ea typeface="Aptos Display"/>
                <a:cs typeface="Aptos Display"/>
              </a:defRPr>
            </a:pPr>
            <a:r>
              <a:rPr sz="1125" b="1">
                <a:solidFill>
                  <a:srgbClr val="1E293B"/>
                </a:solidFill>
                <a:latin typeface="Aptos Display"/>
                <a:ea typeface="Aptos Display"/>
                <a:cs typeface="Aptos Display"/>
              </a:rPr>
              <a:t>Perfect</a:t>
            </a:r>
          </a:p>
        </p:txBody>
      </p:sp>
      <p:sp>
        <p:nvSpPr>
          <p:cNvPr id="29" name="Rectangle 28"/>
          <p:cNvSpPr>
            <a:spLocks noGrp="1"/>
          </p:cNvSpPr>
          <p:nvPr/>
        </p:nvSpPr>
        <p:spPr>
          <a:xfrm>
            <a:off x="6134100" y="2095500"/>
            <a:ext cx="4400550" cy="628650"/>
          </a:xfrm>
          <a:prstGeom prst="rect">
            <a:avLst/>
          </a:prstGeom>
          <a:solidFill>
            <a:srgbClr val="FFFFFF"/>
          </a:solidFill>
          <a:ln w="9525">
            <a:solidFill>
              <a:srgbClr val="CBD5E1"/>
            </a:solidFill>
            <a:prstDash val="solid"/>
          </a:ln>
        </p:spPr>
      </p:sp>
      <p:sp>
        <p:nvSpPr>
          <p:cNvPr id="30" name="Rectangle 29"/>
          <p:cNvSpPr>
            <a:spLocks noGrp="1"/>
          </p:cNvSpPr>
          <p:nvPr/>
        </p:nvSpPr>
        <p:spPr>
          <a:xfrm>
            <a:off x="6248400" y="2228850"/>
            <a:ext cx="4171950" cy="3619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25" b="0">
                <a:solidFill>
                  <a:srgbClr val="64748B"/>
                </a:solidFill>
                <a:latin typeface="Aptos"/>
                <a:ea typeface="Aptos"/>
                <a:cs typeface="Aptos"/>
              </a:defRPr>
            </a:pPr>
            <a:r>
              <a:rPr sz="1125" b="0">
                <a:solidFill>
                  <a:srgbClr val="64748B"/>
                </a:solidFill>
                <a:latin typeface="Aptos"/>
                <a:ea typeface="Aptos"/>
                <a:cs typeface="Aptos"/>
              </a:rPr>
              <a:t>Fully completed and correctly sorted all balls.</a:t>
            </a:r>
          </a:p>
        </p:txBody>
      </p:sp>
      <p:sp>
        <p:nvSpPr>
          <p:cNvPr id="31" name="Rectangle 30"/>
          <p:cNvSpPr>
            <a:spLocks noGrp="1"/>
          </p:cNvSpPr>
          <p:nvPr/>
        </p:nvSpPr>
        <p:spPr>
          <a:xfrm>
            <a:off x="666750" y="2724150"/>
            <a:ext cx="1066800" cy="628650"/>
          </a:xfrm>
          <a:prstGeom prst="rect">
            <a:avLst/>
          </a:prstGeom>
          <a:solidFill>
            <a:srgbClr val="F8FAFC"/>
          </a:solidFill>
          <a:ln w="9525">
            <a:solidFill>
              <a:srgbClr val="CBD5E1"/>
            </a:solidFill>
            <a:prstDash val="solid"/>
          </a:ln>
        </p:spPr>
      </p:sp>
      <p:sp>
        <p:nvSpPr>
          <p:cNvPr id="32" name="Rectangle 31"/>
          <p:cNvSpPr>
            <a:spLocks noGrp="1"/>
          </p:cNvSpPr>
          <p:nvPr/>
        </p:nvSpPr>
        <p:spPr>
          <a:xfrm>
            <a:off x="781050" y="2924175"/>
            <a:ext cx="838200" cy="2095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350" b="1">
                <a:solidFill>
                  <a:srgbClr val="1E293B"/>
                </a:solidFill>
                <a:latin typeface="Aptos Display"/>
                <a:ea typeface="Aptos Display"/>
                <a:cs typeface="Aptos Display"/>
              </a:defRPr>
            </a:pPr>
            <a:r>
              <a:rPr sz="1350" b="1">
                <a:solidFill>
                  <a:srgbClr val="1E293B"/>
                </a:solidFill>
                <a:latin typeface="Aptos Display"/>
                <a:ea typeface="Aptos Display"/>
                <a:cs typeface="Aptos Display"/>
              </a:rPr>
              <a:t>2</a:t>
            </a:r>
          </a:p>
        </p:txBody>
      </p:sp>
      <p:sp>
        <p:nvSpPr>
          <p:cNvPr id="33" name="Rectangle 32"/>
          <p:cNvSpPr>
            <a:spLocks noGrp="1"/>
          </p:cNvSpPr>
          <p:nvPr/>
        </p:nvSpPr>
        <p:spPr>
          <a:xfrm>
            <a:off x="1733550" y="2724150"/>
            <a:ext cx="1257300" cy="628650"/>
          </a:xfrm>
          <a:prstGeom prst="rect">
            <a:avLst/>
          </a:prstGeom>
          <a:solidFill>
            <a:srgbClr val="F8FAFC"/>
          </a:solidFill>
          <a:ln w="9525">
            <a:solidFill>
              <a:srgbClr val="CBD5E1"/>
            </a:solidFill>
            <a:prstDash val="solid"/>
          </a:ln>
        </p:spPr>
      </p:sp>
      <p:sp>
        <p:nvSpPr>
          <p:cNvPr id="34" name="Rectangle 33"/>
          <p:cNvSpPr>
            <a:spLocks noGrp="1"/>
          </p:cNvSpPr>
          <p:nvPr/>
        </p:nvSpPr>
        <p:spPr>
          <a:xfrm>
            <a:off x="1847850" y="2924175"/>
            <a:ext cx="1028700" cy="2095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350" b="1">
                <a:solidFill>
                  <a:srgbClr val="1E293B"/>
                </a:solidFill>
                <a:latin typeface="Aptos Display"/>
                <a:ea typeface="Aptos Display"/>
                <a:cs typeface="Aptos Display"/>
              </a:defRPr>
            </a:pPr>
            <a:r>
              <a:rPr sz="1350" b="1">
                <a:solidFill>
                  <a:srgbClr val="1E293B"/>
                </a:solidFill>
                <a:latin typeface="Aptos Display"/>
                <a:ea typeface="Aptos Display"/>
                <a:cs typeface="Aptos Display"/>
              </a:rPr>
              <a:t>10 / 10</a:t>
            </a:r>
          </a:p>
        </p:txBody>
      </p:sp>
      <p:sp>
        <p:nvSpPr>
          <p:cNvPr id="35" name="Rectangle 34"/>
          <p:cNvSpPr>
            <a:spLocks noGrp="1"/>
          </p:cNvSpPr>
          <p:nvPr/>
        </p:nvSpPr>
        <p:spPr>
          <a:xfrm>
            <a:off x="2990850" y="2724150"/>
            <a:ext cx="1066800" cy="628650"/>
          </a:xfrm>
          <a:prstGeom prst="rect">
            <a:avLst/>
          </a:prstGeom>
          <a:solidFill>
            <a:srgbClr val="F8FAFC"/>
          </a:solidFill>
          <a:ln w="9525">
            <a:solidFill>
              <a:srgbClr val="CBD5E1"/>
            </a:solidFill>
            <a:prstDash val="solid"/>
          </a:ln>
        </p:spPr>
      </p:sp>
      <p:sp>
        <p:nvSpPr>
          <p:cNvPr id="36" name="Rectangle 35"/>
          <p:cNvSpPr>
            <a:spLocks noGrp="1"/>
          </p:cNvSpPr>
          <p:nvPr/>
        </p:nvSpPr>
        <p:spPr>
          <a:xfrm>
            <a:off x="3105150" y="2924175"/>
            <a:ext cx="838200" cy="2095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350" b="1">
                <a:solidFill>
                  <a:srgbClr val="1E293B"/>
                </a:solidFill>
                <a:latin typeface="Aptos Display"/>
                <a:ea typeface="Aptos Display"/>
                <a:cs typeface="Aptos Display"/>
              </a:defRPr>
            </a:pPr>
            <a:r>
              <a:rPr sz="1350" b="1">
                <a:solidFill>
                  <a:srgbClr val="1E293B"/>
                </a:solidFill>
                <a:latin typeface="Aptos Display"/>
                <a:ea typeface="Aptos Display"/>
                <a:cs typeface="Aptos Display"/>
              </a:rPr>
              <a:t>71 s</a:t>
            </a:r>
          </a:p>
        </p:txBody>
      </p:sp>
      <p:sp>
        <p:nvSpPr>
          <p:cNvPr id="37" name="Rectangle 36"/>
          <p:cNvSpPr>
            <a:spLocks noGrp="1"/>
          </p:cNvSpPr>
          <p:nvPr/>
        </p:nvSpPr>
        <p:spPr>
          <a:xfrm>
            <a:off x="4057650" y="2724150"/>
            <a:ext cx="2076450" cy="628650"/>
          </a:xfrm>
          <a:prstGeom prst="rect">
            <a:avLst/>
          </a:prstGeom>
          <a:solidFill>
            <a:srgbClr val="F8FAFC"/>
          </a:solidFill>
          <a:ln w="9525">
            <a:solidFill>
              <a:srgbClr val="CBD5E1"/>
            </a:solidFill>
            <a:prstDash val="solid"/>
          </a:ln>
        </p:spPr>
      </p:sp>
      <p:sp>
        <p:nvSpPr>
          <p:cNvPr id="38" name="Rectangle 37"/>
          <p:cNvSpPr>
            <a:spLocks noGrp="1"/>
          </p:cNvSpPr>
          <p:nvPr/>
        </p:nvSpPr>
        <p:spPr>
          <a:xfrm>
            <a:off x="4171950" y="2857500"/>
            <a:ext cx="1847850" cy="3619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25" b="1">
                <a:solidFill>
                  <a:srgbClr val="1E293B"/>
                </a:solidFill>
                <a:latin typeface="Aptos Display"/>
                <a:ea typeface="Aptos Display"/>
                <a:cs typeface="Aptos Display"/>
              </a:defRPr>
            </a:pPr>
            <a:r>
              <a:rPr sz="1125" b="1">
                <a:solidFill>
                  <a:srgbClr val="1E293B"/>
                </a:solidFill>
                <a:latin typeface="Aptos Display"/>
                <a:ea typeface="Aptos Display"/>
                <a:cs typeface="Aptos Display"/>
              </a:rPr>
              <a:t>Perfect</a:t>
            </a:r>
          </a:p>
        </p:txBody>
      </p:sp>
      <p:sp>
        <p:nvSpPr>
          <p:cNvPr id="39" name="Rectangle 38"/>
          <p:cNvSpPr>
            <a:spLocks noGrp="1"/>
          </p:cNvSpPr>
          <p:nvPr/>
        </p:nvSpPr>
        <p:spPr>
          <a:xfrm>
            <a:off x="6134100" y="2724150"/>
            <a:ext cx="4400550" cy="628650"/>
          </a:xfrm>
          <a:prstGeom prst="rect">
            <a:avLst/>
          </a:prstGeom>
          <a:solidFill>
            <a:srgbClr val="F8FAFC"/>
          </a:solidFill>
          <a:ln w="9525">
            <a:solidFill>
              <a:srgbClr val="CBD5E1"/>
            </a:solidFill>
            <a:prstDash val="solid"/>
          </a:ln>
        </p:spPr>
      </p:sp>
      <p:sp>
        <p:nvSpPr>
          <p:cNvPr id="40" name="Rectangle 39"/>
          <p:cNvSpPr>
            <a:spLocks noGrp="1"/>
          </p:cNvSpPr>
          <p:nvPr/>
        </p:nvSpPr>
        <p:spPr>
          <a:xfrm>
            <a:off x="6248400" y="2857500"/>
            <a:ext cx="4171950" cy="3619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25" b="0">
                <a:solidFill>
                  <a:srgbClr val="64748B"/>
                </a:solidFill>
                <a:latin typeface="Aptos"/>
                <a:ea typeface="Aptos"/>
                <a:cs typeface="Aptos"/>
              </a:defRPr>
            </a:pPr>
            <a:r>
              <a:rPr sz="1125" b="0">
                <a:solidFill>
                  <a:srgbClr val="64748B"/>
                </a:solidFill>
                <a:latin typeface="Aptos"/>
                <a:ea typeface="Aptos"/>
                <a:cs typeface="Aptos"/>
              </a:rPr>
              <a:t>Repeatable timing and sorting behavior.</a:t>
            </a:r>
          </a:p>
        </p:txBody>
      </p:sp>
      <p:sp>
        <p:nvSpPr>
          <p:cNvPr id="41" name="Rectangle 40"/>
          <p:cNvSpPr>
            <a:spLocks noGrp="1"/>
          </p:cNvSpPr>
          <p:nvPr/>
        </p:nvSpPr>
        <p:spPr>
          <a:xfrm>
            <a:off x="666750" y="3352800"/>
            <a:ext cx="1066800" cy="628650"/>
          </a:xfrm>
          <a:prstGeom prst="rect">
            <a:avLst/>
          </a:prstGeom>
          <a:solidFill>
            <a:srgbClr val="FFFFFF"/>
          </a:solidFill>
          <a:ln w="9525">
            <a:solidFill>
              <a:srgbClr val="CBD5E1"/>
            </a:solidFill>
            <a:prstDash val="solid"/>
          </a:ln>
        </p:spPr>
      </p:sp>
      <p:sp>
        <p:nvSpPr>
          <p:cNvPr id="42" name="Rectangle 41"/>
          <p:cNvSpPr>
            <a:spLocks noGrp="1"/>
          </p:cNvSpPr>
          <p:nvPr/>
        </p:nvSpPr>
        <p:spPr>
          <a:xfrm>
            <a:off x="781050" y="3552825"/>
            <a:ext cx="838200" cy="2095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350" b="1">
                <a:solidFill>
                  <a:srgbClr val="1E293B"/>
                </a:solidFill>
                <a:latin typeface="Aptos Display"/>
                <a:ea typeface="Aptos Display"/>
                <a:cs typeface="Aptos Display"/>
              </a:defRPr>
            </a:pPr>
            <a:r>
              <a:rPr sz="1350" b="1">
                <a:solidFill>
                  <a:srgbClr val="1E293B"/>
                </a:solidFill>
                <a:latin typeface="Aptos Display"/>
                <a:ea typeface="Aptos Display"/>
                <a:cs typeface="Aptos Display"/>
              </a:rPr>
              <a:t>3</a:t>
            </a:r>
          </a:p>
        </p:txBody>
      </p:sp>
      <p:sp>
        <p:nvSpPr>
          <p:cNvPr id="43" name="Rectangle 42"/>
          <p:cNvSpPr>
            <a:spLocks noGrp="1"/>
          </p:cNvSpPr>
          <p:nvPr/>
        </p:nvSpPr>
        <p:spPr>
          <a:xfrm>
            <a:off x="1733550" y="3352800"/>
            <a:ext cx="1257300" cy="628650"/>
          </a:xfrm>
          <a:prstGeom prst="rect">
            <a:avLst/>
          </a:prstGeom>
          <a:solidFill>
            <a:srgbClr val="FFFFFF"/>
          </a:solidFill>
          <a:ln w="9525">
            <a:solidFill>
              <a:srgbClr val="CBD5E1"/>
            </a:solidFill>
            <a:prstDash val="solid"/>
          </a:ln>
        </p:spPr>
      </p:sp>
      <p:sp>
        <p:nvSpPr>
          <p:cNvPr id="44" name="Rectangle 43"/>
          <p:cNvSpPr>
            <a:spLocks noGrp="1"/>
          </p:cNvSpPr>
          <p:nvPr/>
        </p:nvSpPr>
        <p:spPr>
          <a:xfrm>
            <a:off x="1847850" y="3552825"/>
            <a:ext cx="1028700" cy="2095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350" b="1">
                <a:solidFill>
                  <a:srgbClr val="1E293B"/>
                </a:solidFill>
                <a:latin typeface="Aptos Display"/>
                <a:ea typeface="Aptos Display"/>
                <a:cs typeface="Aptos Display"/>
              </a:defRPr>
            </a:pPr>
            <a:r>
              <a:rPr sz="1350" b="1">
                <a:solidFill>
                  <a:srgbClr val="1E293B"/>
                </a:solidFill>
                <a:latin typeface="Aptos Display"/>
                <a:ea typeface="Aptos Display"/>
                <a:cs typeface="Aptos Display"/>
              </a:rPr>
              <a:t>10 / 10</a:t>
            </a:r>
          </a:p>
        </p:txBody>
      </p:sp>
      <p:sp>
        <p:nvSpPr>
          <p:cNvPr id="45" name="Rectangle 44"/>
          <p:cNvSpPr>
            <a:spLocks noGrp="1"/>
          </p:cNvSpPr>
          <p:nvPr/>
        </p:nvSpPr>
        <p:spPr>
          <a:xfrm>
            <a:off x="2990850" y="3352800"/>
            <a:ext cx="1066800" cy="628650"/>
          </a:xfrm>
          <a:prstGeom prst="rect">
            <a:avLst/>
          </a:prstGeom>
          <a:solidFill>
            <a:srgbClr val="FFFFFF"/>
          </a:solidFill>
          <a:ln w="9525">
            <a:solidFill>
              <a:srgbClr val="CBD5E1"/>
            </a:solidFill>
            <a:prstDash val="solid"/>
          </a:ln>
        </p:spPr>
      </p:sp>
      <p:sp>
        <p:nvSpPr>
          <p:cNvPr id="46" name="Rectangle 45"/>
          <p:cNvSpPr>
            <a:spLocks noGrp="1"/>
          </p:cNvSpPr>
          <p:nvPr/>
        </p:nvSpPr>
        <p:spPr>
          <a:xfrm>
            <a:off x="3105150" y="3552825"/>
            <a:ext cx="838200" cy="2095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350" b="1">
                <a:solidFill>
                  <a:srgbClr val="1E293B"/>
                </a:solidFill>
                <a:latin typeface="Aptos Display"/>
                <a:ea typeface="Aptos Display"/>
                <a:cs typeface="Aptos Display"/>
              </a:defRPr>
            </a:pPr>
            <a:r>
              <a:rPr sz="1350" b="1">
                <a:solidFill>
                  <a:srgbClr val="1E293B"/>
                </a:solidFill>
                <a:latin typeface="Aptos Display"/>
                <a:ea typeface="Aptos Display"/>
                <a:cs typeface="Aptos Display"/>
              </a:rPr>
              <a:t>73 s</a:t>
            </a:r>
          </a:p>
        </p:txBody>
      </p:sp>
      <p:sp>
        <p:nvSpPr>
          <p:cNvPr id="47" name="Rectangle 46"/>
          <p:cNvSpPr>
            <a:spLocks noGrp="1"/>
          </p:cNvSpPr>
          <p:nvPr/>
        </p:nvSpPr>
        <p:spPr>
          <a:xfrm>
            <a:off x="4057650" y="3352800"/>
            <a:ext cx="2076450" cy="628650"/>
          </a:xfrm>
          <a:prstGeom prst="rect">
            <a:avLst/>
          </a:prstGeom>
          <a:solidFill>
            <a:srgbClr val="FFFFFF"/>
          </a:solidFill>
          <a:ln w="9525">
            <a:solidFill>
              <a:srgbClr val="CBD5E1"/>
            </a:solidFill>
            <a:prstDash val="solid"/>
          </a:ln>
        </p:spPr>
      </p:sp>
      <p:sp>
        <p:nvSpPr>
          <p:cNvPr id="48" name="Rectangle 47"/>
          <p:cNvSpPr>
            <a:spLocks noGrp="1"/>
          </p:cNvSpPr>
          <p:nvPr/>
        </p:nvSpPr>
        <p:spPr>
          <a:xfrm>
            <a:off x="4171950" y="3486150"/>
            <a:ext cx="1847850" cy="3619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25" b="1">
                <a:solidFill>
                  <a:srgbClr val="1E293B"/>
                </a:solidFill>
                <a:latin typeface="Aptos Display"/>
                <a:ea typeface="Aptos Display"/>
                <a:cs typeface="Aptos Display"/>
              </a:defRPr>
            </a:pPr>
            <a:r>
              <a:rPr sz="1125" b="1">
                <a:solidFill>
                  <a:srgbClr val="1E293B"/>
                </a:solidFill>
                <a:latin typeface="Aptos Display"/>
                <a:ea typeface="Aptos Display"/>
                <a:cs typeface="Aptos Display"/>
              </a:rPr>
              <a:t>Perfect</a:t>
            </a:r>
          </a:p>
        </p:txBody>
      </p:sp>
      <p:sp>
        <p:nvSpPr>
          <p:cNvPr id="49" name="Rectangle 48"/>
          <p:cNvSpPr>
            <a:spLocks noGrp="1"/>
          </p:cNvSpPr>
          <p:nvPr/>
        </p:nvSpPr>
        <p:spPr>
          <a:xfrm>
            <a:off x="6134100" y="3352800"/>
            <a:ext cx="4400550" cy="628650"/>
          </a:xfrm>
          <a:prstGeom prst="rect">
            <a:avLst/>
          </a:prstGeom>
          <a:solidFill>
            <a:srgbClr val="FFFFFF"/>
          </a:solidFill>
          <a:ln w="9525">
            <a:solidFill>
              <a:srgbClr val="CBD5E1"/>
            </a:solidFill>
            <a:prstDash val="solid"/>
          </a:ln>
        </p:spPr>
      </p:sp>
      <p:sp>
        <p:nvSpPr>
          <p:cNvPr id="50" name="Rectangle 49"/>
          <p:cNvSpPr>
            <a:spLocks noGrp="1"/>
          </p:cNvSpPr>
          <p:nvPr/>
        </p:nvSpPr>
        <p:spPr>
          <a:xfrm>
            <a:off x="6248400" y="3486150"/>
            <a:ext cx="4171950" cy="3619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25" b="0">
                <a:solidFill>
                  <a:srgbClr val="64748B"/>
                </a:solidFill>
                <a:latin typeface="Aptos"/>
                <a:ea typeface="Aptos"/>
                <a:cs typeface="Aptos"/>
              </a:defRPr>
            </a:pPr>
            <a:r>
              <a:rPr sz="1125" b="0">
                <a:solidFill>
                  <a:srgbClr val="64748B"/>
                </a:solidFill>
                <a:latin typeface="Aptos"/>
                <a:ea typeface="Aptos"/>
                <a:cs typeface="Aptos"/>
              </a:rPr>
              <a:t>Third complete autonomous 10/10 run.</a:t>
            </a:r>
          </a:p>
        </p:txBody>
      </p:sp>
      <p:sp>
        <p:nvSpPr>
          <p:cNvPr id="51" name="Rectangle 50"/>
          <p:cNvSpPr>
            <a:spLocks noGrp="1"/>
          </p:cNvSpPr>
          <p:nvPr/>
        </p:nvSpPr>
        <p:spPr>
          <a:xfrm>
            <a:off x="666750" y="3981450"/>
            <a:ext cx="1066800" cy="628650"/>
          </a:xfrm>
          <a:prstGeom prst="rect">
            <a:avLst/>
          </a:prstGeom>
          <a:solidFill>
            <a:srgbClr val="F8FAFC"/>
          </a:solidFill>
          <a:ln w="9525">
            <a:solidFill>
              <a:srgbClr val="CBD5E1"/>
            </a:solidFill>
            <a:prstDash val="solid"/>
          </a:ln>
        </p:spPr>
      </p:sp>
      <p:sp>
        <p:nvSpPr>
          <p:cNvPr id="52" name="Rectangle 51"/>
          <p:cNvSpPr>
            <a:spLocks noGrp="1"/>
          </p:cNvSpPr>
          <p:nvPr/>
        </p:nvSpPr>
        <p:spPr>
          <a:xfrm>
            <a:off x="781050" y="4181475"/>
            <a:ext cx="838200" cy="2095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350" b="1">
                <a:solidFill>
                  <a:srgbClr val="1E293B"/>
                </a:solidFill>
                <a:latin typeface="Aptos Display"/>
                <a:ea typeface="Aptos Display"/>
                <a:cs typeface="Aptos Display"/>
              </a:defRPr>
            </a:pPr>
            <a:r>
              <a:rPr sz="1350" b="1">
                <a:solidFill>
                  <a:srgbClr val="1E293B"/>
                </a:solidFill>
                <a:latin typeface="Aptos Display"/>
                <a:ea typeface="Aptos Display"/>
                <a:cs typeface="Aptos Display"/>
              </a:rPr>
              <a:t>4</a:t>
            </a:r>
          </a:p>
        </p:txBody>
      </p:sp>
      <p:sp>
        <p:nvSpPr>
          <p:cNvPr id="53" name="Rectangle 52"/>
          <p:cNvSpPr>
            <a:spLocks noGrp="1"/>
          </p:cNvSpPr>
          <p:nvPr/>
        </p:nvSpPr>
        <p:spPr>
          <a:xfrm>
            <a:off x="1733550" y="3981450"/>
            <a:ext cx="1257300" cy="628650"/>
          </a:xfrm>
          <a:prstGeom prst="rect">
            <a:avLst/>
          </a:prstGeom>
          <a:solidFill>
            <a:srgbClr val="F8FAFC"/>
          </a:solidFill>
          <a:ln w="9525">
            <a:solidFill>
              <a:srgbClr val="CBD5E1"/>
            </a:solidFill>
            <a:prstDash val="solid"/>
          </a:ln>
        </p:spPr>
      </p:sp>
      <p:sp>
        <p:nvSpPr>
          <p:cNvPr id="54" name="Rectangle 53"/>
          <p:cNvSpPr>
            <a:spLocks noGrp="1"/>
          </p:cNvSpPr>
          <p:nvPr/>
        </p:nvSpPr>
        <p:spPr>
          <a:xfrm>
            <a:off x="1847850" y="4181475"/>
            <a:ext cx="1028700" cy="2095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350" b="1">
                <a:solidFill>
                  <a:srgbClr val="1E293B"/>
                </a:solidFill>
                <a:latin typeface="Aptos Display"/>
                <a:ea typeface="Aptos Display"/>
                <a:cs typeface="Aptos Display"/>
              </a:defRPr>
            </a:pPr>
            <a:r>
              <a:rPr sz="1350" b="1">
                <a:solidFill>
                  <a:srgbClr val="1E293B"/>
                </a:solidFill>
                <a:latin typeface="Aptos Display"/>
                <a:ea typeface="Aptos Display"/>
                <a:cs typeface="Aptos Display"/>
              </a:rPr>
              <a:t>10 / 10</a:t>
            </a:r>
          </a:p>
        </p:txBody>
      </p:sp>
      <p:sp>
        <p:nvSpPr>
          <p:cNvPr id="55" name="Rectangle 54"/>
          <p:cNvSpPr>
            <a:spLocks noGrp="1"/>
          </p:cNvSpPr>
          <p:nvPr/>
        </p:nvSpPr>
        <p:spPr>
          <a:xfrm>
            <a:off x="2990850" y="3981450"/>
            <a:ext cx="1066800" cy="628650"/>
          </a:xfrm>
          <a:prstGeom prst="rect">
            <a:avLst/>
          </a:prstGeom>
          <a:solidFill>
            <a:srgbClr val="F8FAFC"/>
          </a:solidFill>
          <a:ln w="9525">
            <a:solidFill>
              <a:srgbClr val="CBD5E1"/>
            </a:solidFill>
            <a:prstDash val="solid"/>
          </a:ln>
        </p:spPr>
      </p:sp>
      <p:sp>
        <p:nvSpPr>
          <p:cNvPr id="56" name="Rectangle 55"/>
          <p:cNvSpPr>
            <a:spLocks noGrp="1"/>
          </p:cNvSpPr>
          <p:nvPr/>
        </p:nvSpPr>
        <p:spPr>
          <a:xfrm>
            <a:off x="3105150" y="4181475"/>
            <a:ext cx="838200" cy="2095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350" b="1">
                <a:solidFill>
                  <a:srgbClr val="1E293B"/>
                </a:solidFill>
                <a:latin typeface="Aptos Display"/>
                <a:ea typeface="Aptos Display"/>
                <a:cs typeface="Aptos Display"/>
              </a:defRPr>
            </a:pPr>
            <a:r>
              <a:rPr sz="1350" b="1">
                <a:solidFill>
                  <a:srgbClr val="1E293B"/>
                </a:solidFill>
                <a:latin typeface="Aptos Display"/>
                <a:ea typeface="Aptos Display"/>
                <a:cs typeface="Aptos Display"/>
              </a:rPr>
              <a:t>79 s</a:t>
            </a:r>
          </a:p>
        </p:txBody>
      </p:sp>
      <p:sp>
        <p:nvSpPr>
          <p:cNvPr id="57" name="Rectangle 56"/>
          <p:cNvSpPr>
            <a:spLocks noGrp="1"/>
          </p:cNvSpPr>
          <p:nvPr/>
        </p:nvSpPr>
        <p:spPr>
          <a:xfrm>
            <a:off x="4057650" y="3981450"/>
            <a:ext cx="2076450" cy="628650"/>
          </a:xfrm>
          <a:prstGeom prst="rect">
            <a:avLst/>
          </a:prstGeom>
          <a:solidFill>
            <a:srgbClr val="F8FAFC"/>
          </a:solidFill>
          <a:ln w="9525">
            <a:solidFill>
              <a:srgbClr val="CBD5E1"/>
            </a:solidFill>
            <a:prstDash val="solid"/>
          </a:ln>
        </p:spPr>
      </p:sp>
      <p:sp>
        <p:nvSpPr>
          <p:cNvPr id="58" name="Rectangle 57"/>
          <p:cNvSpPr>
            <a:spLocks noGrp="1"/>
          </p:cNvSpPr>
          <p:nvPr/>
        </p:nvSpPr>
        <p:spPr>
          <a:xfrm>
            <a:off x="4171950" y="4114800"/>
            <a:ext cx="1847850" cy="3619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25" b="1">
                <a:solidFill>
                  <a:srgbClr val="F59E0B"/>
                </a:solidFill>
                <a:latin typeface="Aptos Display"/>
                <a:ea typeface="Aptos Display"/>
                <a:cs typeface="Aptos Display"/>
              </a:defRPr>
            </a:pPr>
            <a:r>
              <a:rPr sz="1125" b="1">
                <a:solidFill>
                  <a:srgbClr val="F59E0B"/>
                </a:solidFill>
                <a:latin typeface="Aptos Display"/>
                <a:ea typeface="Aptos Display"/>
                <a:cs typeface="Aptos Display"/>
              </a:rPr>
              <a:t>Feeder jam / assisted</a:t>
            </a:r>
          </a:p>
        </p:txBody>
      </p:sp>
      <p:sp>
        <p:nvSpPr>
          <p:cNvPr id="59" name="Rectangle 58"/>
          <p:cNvSpPr>
            <a:spLocks noGrp="1"/>
          </p:cNvSpPr>
          <p:nvPr/>
        </p:nvSpPr>
        <p:spPr>
          <a:xfrm>
            <a:off x="6134100" y="3981450"/>
            <a:ext cx="4400550" cy="628650"/>
          </a:xfrm>
          <a:prstGeom prst="rect">
            <a:avLst/>
          </a:prstGeom>
          <a:solidFill>
            <a:srgbClr val="F8FAFC"/>
          </a:solidFill>
          <a:ln w="9525">
            <a:solidFill>
              <a:srgbClr val="CBD5E1"/>
            </a:solidFill>
            <a:prstDash val="solid"/>
          </a:ln>
        </p:spPr>
      </p:sp>
      <p:sp>
        <p:nvSpPr>
          <p:cNvPr id="60" name="Rectangle 59"/>
          <p:cNvSpPr>
            <a:spLocks noGrp="1"/>
          </p:cNvSpPr>
          <p:nvPr/>
        </p:nvSpPr>
        <p:spPr>
          <a:xfrm>
            <a:off x="6248400" y="4114800"/>
            <a:ext cx="4171950" cy="3619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25" b="0">
                <a:solidFill>
                  <a:srgbClr val="64748B"/>
                </a:solidFill>
                <a:latin typeface="Aptos"/>
                <a:ea typeface="Aptos"/>
                <a:cs typeface="Aptos"/>
              </a:defRPr>
            </a:pPr>
            <a:r>
              <a:rPr sz="1125" b="0">
                <a:solidFill>
                  <a:srgbClr val="64748B"/>
                </a:solidFill>
                <a:latin typeface="Aptos"/>
                <a:ea typeface="Aptos"/>
                <a:cs typeface="Aptos"/>
              </a:rPr>
              <a:t>Sorted all balls after intervention; feeder reliability issue.</a:t>
            </a:r>
          </a:p>
        </p:txBody>
      </p:sp>
      <p:sp>
        <p:nvSpPr>
          <p:cNvPr id="61" name="Rectangle 60"/>
          <p:cNvSpPr>
            <a:spLocks noGrp="1"/>
          </p:cNvSpPr>
          <p:nvPr/>
        </p:nvSpPr>
        <p:spPr>
          <a:xfrm>
            <a:off x="666750" y="4610100"/>
            <a:ext cx="1066800" cy="628650"/>
          </a:xfrm>
          <a:prstGeom prst="rect">
            <a:avLst/>
          </a:prstGeom>
          <a:solidFill>
            <a:srgbClr val="FFFFFF"/>
          </a:solidFill>
          <a:ln w="9525">
            <a:solidFill>
              <a:srgbClr val="CBD5E1"/>
            </a:solidFill>
            <a:prstDash val="solid"/>
          </a:ln>
        </p:spPr>
      </p:sp>
      <p:sp>
        <p:nvSpPr>
          <p:cNvPr id="62" name="Rectangle 61"/>
          <p:cNvSpPr>
            <a:spLocks noGrp="1"/>
          </p:cNvSpPr>
          <p:nvPr/>
        </p:nvSpPr>
        <p:spPr>
          <a:xfrm>
            <a:off x="781050" y="4810125"/>
            <a:ext cx="838200" cy="2095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350" b="1">
                <a:solidFill>
                  <a:srgbClr val="1E293B"/>
                </a:solidFill>
                <a:latin typeface="Aptos Display"/>
                <a:ea typeface="Aptos Display"/>
                <a:cs typeface="Aptos Display"/>
              </a:defRPr>
            </a:pPr>
            <a:r>
              <a:rPr sz="1350" b="1">
                <a:solidFill>
                  <a:srgbClr val="1E293B"/>
                </a:solidFill>
                <a:latin typeface="Aptos Display"/>
                <a:ea typeface="Aptos Display"/>
                <a:cs typeface="Aptos Display"/>
              </a:rPr>
              <a:t>5</a:t>
            </a:r>
          </a:p>
        </p:txBody>
      </p:sp>
      <p:sp>
        <p:nvSpPr>
          <p:cNvPr id="63" name="Rectangle 62"/>
          <p:cNvSpPr>
            <a:spLocks noGrp="1"/>
          </p:cNvSpPr>
          <p:nvPr/>
        </p:nvSpPr>
        <p:spPr>
          <a:xfrm>
            <a:off x="1733550" y="4610100"/>
            <a:ext cx="1257300" cy="628650"/>
          </a:xfrm>
          <a:prstGeom prst="rect">
            <a:avLst/>
          </a:prstGeom>
          <a:solidFill>
            <a:srgbClr val="FFFFFF"/>
          </a:solidFill>
          <a:ln w="9525">
            <a:solidFill>
              <a:srgbClr val="CBD5E1"/>
            </a:solidFill>
            <a:prstDash val="solid"/>
          </a:ln>
        </p:spPr>
      </p:sp>
      <p:sp>
        <p:nvSpPr>
          <p:cNvPr id="64" name="Rectangle 63"/>
          <p:cNvSpPr>
            <a:spLocks noGrp="1"/>
          </p:cNvSpPr>
          <p:nvPr/>
        </p:nvSpPr>
        <p:spPr>
          <a:xfrm>
            <a:off x="1847850" y="4810125"/>
            <a:ext cx="1028700" cy="2095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350" b="1">
                <a:solidFill>
                  <a:srgbClr val="DC2626"/>
                </a:solidFill>
                <a:latin typeface="Aptos Display"/>
                <a:ea typeface="Aptos Display"/>
                <a:cs typeface="Aptos Display"/>
              </a:defRPr>
            </a:pPr>
            <a:r>
              <a:rPr sz="1350" b="1">
                <a:solidFill>
                  <a:srgbClr val="DC2626"/>
                </a:solidFill>
                <a:latin typeface="Aptos Display"/>
                <a:ea typeface="Aptos Display"/>
                <a:cs typeface="Aptos Display"/>
              </a:rPr>
              <a:t>9 / 10</a:t>
            </a:r>
          </a:p>
        </p:txBody>
      </p:sp>
      <p:sp>
        <p:nvSpPr>
          <p:cNvPr id="65" name="Rectangle 64"/>
          <p:cNvSpPr>
            <a:spLocks noGrp="1"/>
          </p:cNvSpPr>
          <p:nvPr/>
        </p:nvSpPr>
        <p:spPr>
          <a:xfrm>
            <a:off x="2990850" y="4610100"/>
            <a:ext cx="1066800" cy="628650"/>
          </a:xfrm>
          <a:prstGeom prst="rect">
            <a:avLst/>
          </a:prstGeom>
          <a:solidFill>
            <a:srgbClr val="FFFFFF"/>
          </a:solidFill>
          <a:ln w="9525">
            <a:solidFill>
              <a:srgbClr val="CBD5E1"/>
            </a:solidFill>
            <a:prstDash val="solid"/>
          </a:ln>
        </p:spPr>
      </p:sp>
      <p:sp>
        <p:nvSpPr>
          <p:cNvPr id="66" name="Rectangle 65"/>
          <p:cNvSpPr>
            <a:spLocks noGrp="1"/>
          </p:cNvSpPr>
          <p:nvPr/>
        </p:nvSpPr>
        <p:spPr>
          <a:xfrm>
            <a:off x="3105150" y="4810125"/>
            <a:ext cx="838200" cy="2095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350" b="1">
                <a:solidFill>
                  <a:srgbClr val="1E293B"/>
                </a:solidFill>
                <a:latin typeface="Aptos Display"/>
                <a:ea typeface="Aptos Display"/>
                <a:cs typeface="Aptos Display"/>
              </a:defRPr>
            </a:pPr>
            <a:r>
              <a:rPr sz="1350" b="1">
                <a:solidFill>
                  <a:srgbClr val="1E293B"/>
                </a:solidFill>
                <a:latin typeface="Aptos Display"/>
                <a:ea typeface="Aptos Display"/>
                <a:cs typeface="Aptos Display"/>
              </a:rPr>
              <a:t>completed</a:t>
            </a:r>
          </a:p>
        </p:txBody>
      </p:sp>
      <p:sp>
        <p:nvSpPr>
          <p:cNvPr id="67" name="Rectangle 66"/>
          <p:cNvSpPr>
            <a:spLocks noGrp="1"/>
          </p:cNvSpPr>
          <p:nvPr/>
        </p:nvSpPr>
        <p:spPr>
          <a:xfrm>
            <a:off x="4057650" y="4610100"/>
            <a:ext cx="2076450" cy="628650"/>
          </a:xfrm>
          <a:prstGeom prst="rect">
            <a:avLst/>
          </a:prstGeom>
          <a:solidFill>
            <a:srgbClr val="FFFFFF"/>
          </a:solidFill>
          <a:ln w="9525">
            <a:solidFill>
              <a:srgbClr val="CBD5E1"/>
            </a:solidFill>
            <a:prstDash val="solid"/>
          </a:ln>
        </p:spPr>
      </p:sp>
      <p:sp>
        <p:nvSpPr>
          <p:cNvPr id="68" name="Rectangle 67"/>
          <p:cNvSpPr>
            <a:spLocks noGrp="1"/>
          </p:cNvSpPr>
          <p:nvPr/>
        </p:nvSpPr>
        <p:spPr>
          <a:xfrm>
            <a:off x="4171950" y="4743450"/>
            <a:ext cx="1847850" cy="3619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25" b="1">
                <a:solidFill>
                  <a:srgbClr val="1E293B"/>
                </a:solidFill>
                <a:latin typeface="Aptos Display"/>
                <a:ea typeface="Aptos Display"/>
                <a:cs typeface="Aptos Display"/>
              </a:defRPr>
            </a:pPr>
            <a:r>
              <a:rPr sz="1125" b="1">
                <a:solidFill>
                  <a:srgbClr val="1E293B"/>
                </a:solidFill>
                <a:latin typeface="Aptos Display"/>
                <a:ea typeface="Aptos Display"/>
                <a:cs typeface="Aptos Display"/>
              </a:rPr>
              <a:t>One missed ball</a:t>
            </a:r>
          </a:p>
        </p:txBody>
      </p:sp>
      <p:sp>
        <p:nvSpPr>
          <p:cNvPr id="69" name="Rectangle 68"/>
          <p:cNvSpPr>
            <a:spLocks noGrp="1"/>
          </p:cNvSpPr>
          <p:nvPr/>
        </p:nvSpPr>
        <p:spPr>
          <a:xfrm>
            <a:off x="6134100" y="4610100"/>
            <a:ext cx="4400550" cy="628650"/>
          </a:xfrm>
          <a:prstGeom prst="rect">
            <a:avLst/>
          </a:prstGeom>
          <a:solidFill>
            <a:srgbClr val="FFFFFF"/>
          </a:solidFill>
          <a:ln w="9525">
            <a:solidFill>
              <a:srgbClr val="CBD5E1"/>
            </a:solidFill>
            <a:prstDash val="solid"/>
          </a:ln>
        </p:spPr>
      </p:sp>
      <p:sp>
        <p:nvSpPr>
          <p:cNvPr id="70" name="Rectangle 69"/>
          <p:cNvSpPr>
            <a:spLocks noGrp="1"/>
          </p:cNvSpPr>
          <p:nvPr/>
        </p:nvSpPr>
        <p:spPr>
          <a:xfrm>
            <a:off x="6248400" y="4743450"/>
            <a:ext cx="4171950" cy="3619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25" b="0">
                <a:solidFill>
                  <a:srgbClr val="64748B"/>
                </a:solidFill>
                <a:latin typeface="Aptos"/>
                <a:ea typeface="Aptos"/>
                <a:cs typeface="Aptos"/>
              </a:defRPr>
            </a:pPr>
            <a:r>
              <a:rPr sz="1125" b="0">
                <a:solidFill>
                  <a:srgbClr val="64748B"/>
                </a:solidFill>
                <a:latin typeface="Aptos"/>
                <a:ea typeface="Aptos"/>
                <a:cs typeface="Aptos"/>
              </a:rPr>
              <a:t>Trial completed, but one ball was missed; not a color-threshold failure.</a:t>
            </a:r>
          </a:p>
        </p:txBody>
      </p:sp>
      <p:sp>
        <p:nvSpPr>
          <p:cNvPr id="71" name="Rectangle 70"/>
          <p:cNvSpPr>
            <a:spLocks noGrp="1"/>
          </p:cNvSpPr>
          <p:nvPr/>
        </p:nvSpPr>
        <p:spPr>
          <a:xfrm>
            <a:off x="1257300" y="5467350"/>
            <a:ext cx="9696450" cy="400050"/>
          </a:xfrm>
          <a:prstGeom prst="rect">
            <a:avLst/>
          </a:prstGeom>
          <a:solidFill>
            <a:srgbClr val="FEF3C7"/>
          </a:solidFill>
          <a:ln w="9525">
            <a:solidFill>
              <a:srgbClr val="F59E0B"/>
            </a:solidFill>
            <a:prstDash val="solid"/>
          </a:ln>
        </p:spPr>
      </p:sp>
      <p:sp>
        <p:nvSpPr>
          <p:cNvPr id="72" name="Rectangle 71"/>
          <p:cNvSpPr>
            <a:spLocks noGrp="1"/>
          </p:cNvSpPr>
          <p:nvPr/>
        </p:nvSpPr>
        <p:spPr>
          <a:xfrm>
            <a:off x="1543050" y="5572125"/>
            <a:ext cx="9124950" cy="2095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350" b="1">
                <a:solidFill>
                  <a:srgbClr val="92400E"/>
                </a:solidFill>
                <a:latin typeface="Aptos Display"/>
                <a:ea typeface="Aptos Display"/>
                <a:cs typeface="Aptos Display"/>
              </a:defRPr>
            </a:pPr>
            <a:r>
              <a:rPr sz="1350" b="1">
                <a:solidFill>
                  <a:srgbClr val="92400E"/>
                </a:solidFill>
                <a:latin typeface="Aptos Display"/>
                <a:ea typeface="Aptos Display"/>
                <a:cs typeface="Aptos Display"/>
              </a:rPr>
              <a:t>Summary: 4/5 trials completed without a jam, 3/5 were perfect 10/10, and 49/50 balls were correctly sorted.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Grp="1"/>
          </p:cNvSpPr>
          <p:nvPr/>
        </p:nvSpPr>
        <p:spPr>
          <a:xfrm>
            <a:off x="0" y="0"/>
            <a:ext cx="12192000" cy="6858000"/>
          </a:xfrm>
          <a:prstGeom prst="rect">
            <a:avLst/>
          </a:prstGeom>
          <a:solidFill>
            <a:srgbClr val="FFFFFF"/>
          </a:solidFill>
          <a:ln w="0">
            <a:solidFill>
              <a:srgbClr val="000000">
                <a:alpha val="0"/>
              </a:srgbClr>
            </a:solidFill>
            <a:prstDash val="solid"/>
          </a:ln>
        </p:spPr>
      </p:sp>
      <p:pic>
        <p:nvPicPr>
          <p:cNvPr id="2" name="Picture 1"/>
          <p:cNvPicPr>
            <a:picLocks noChangeAspect="1"/>
          </p:cNvPicPr>
          <p:nvPr/>
        </p:nvPicPr>
        <p:blipFill>
          <a:blip r:embed="rId3"/>
          <a:srcRect l="127" r="127"/>
          <a:stretch>
            <a:fillRect/>
          </a:stretch>
        </p:blipFill>
        <p:spPr>
          <a:xfrm>
            <a:off x="9467850" y="0"/>
            <a:ext cx="2724150" cy="1581150"/>
          </a:xfrm>
          <a:prstGeom prst="rect">
            <a:avLst/>
          </a:prstGeom>
        </p:spPr>
      </p:pic>
      <p:sp>
        <p:nvSpPr>
          <p:cNvPr id="3" name="Rectangle 2"/>
          <p:cNvSpPr>
            <a:spLocks noGrp="1"/>
          </p:cNvSpPr>
          <p:nvPr/>
        </p:nvSpPr>
        <p:spPr>
          <a:xfrm>
            <a:off x="552450" y="485775"/>
            <a:ext cx="171450" cy="171450"/>
          </a:xfrm>
          <a:prstGeom prst="rect">
            <a:avLst/>
          </a:prstGeom>
          <a:solidFill>
            <a:srgbClr val="DBEAFE"/>
          </a:solidFill>
          <a:ln w="9525">
            <a:solidFill>
              <a:srgbClr val="2F80F6"/>
            </a:solidFill>
            <a:prstDash val="solid"/>
          </a:ln>
        </p:spPr>
      </p:sp>
      <p:sp>
        <p:nvSpPr>
          <p:cNvPr id="4" name="Rectangle 3"/>
          <p:cNvSpPr>
            <a:spLocks noGrp="1"/>
          </p:cNvSpPr>
          <p:nvPr/>
        </p:nvSpPr>
        <p:spPr>
          <a:xfrm>
            <a:off x="600075" y="533400"/>
            <a:ext cx="76200" cy="76200"/>
          </a:xfrm>
          <a:prstGeom prst="rect">
            <a:avLst/>
          </a:prstGeom>
          <a:solidFill>
            <a:srgbClr val="2F80F6"/>
          </a:solidFill>
          <a:ln w="0">
            <a:solidFill>
              <a:srgbClr val="000000">
                <a:alpha val="0"/>
              </a:srgbClr>
            </a:solidFill>
            <a:prstDash val="solid"/>
          </a:ln>
        </p:spPr>
      </p:sp>
      <p:sp>
        <p:nvSpPr>
          <p:cNvPr id="5" name="Rectangle 4"/>
          <p:cNvSpPr>
            <a:spLocks noGrp="1"/>
          </p:cNvSpPr>
          <p:nvPr/>
        </p:nvSpPr>
        <p:spPr>
          <a:xfrm>
            <a:off x="838200" y="400050"/>
            <a:ext cx="8267700" cy="590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2850" b="1">
                <a:solidFill>
                  <a:srgbClr val="2F80F6"/>
                </a:solidFill>
                <a:latin typeface="Aptos Display"/>
                <a:ea typeface="Aptos Display"/>
                <a:cs typeface="Aptos Display"/>
              </a:defRPr>
            </a:pPr>
            <a:r>
              <a:rPr sz="2850" b="1">
                <a:solidFill>
                  <a:srgbClr val="2F80F6"/>
                </a:solidFill>
                <a:latin typeface="Aptos Display"/>
                <a:ea typeface="Aptos Display"/>
                <a:cs typeface="Aptos Display"/>
              </a:rPr>
              <a:t>Sorting Accuracy &amp; Timing</a:t>
            </a:r>
          </a:p>
        </p:txBody>
      </p:sp>
      <p:sp>
        <p:nvSpPr>
          <p:cNvPr id="6" name="Rectangle 5"/>
          <p:cNvSpPr>
            <a:spLocks noGrp="1"/>
          </p:cNvSpPr>
          <p:nvPr/>
        </p:nvSpPr>
        <p:spPr>
          <a:xfrm>
            <a:off x="9677400" y="400050"/>
            <a:ext cx="1962150" cy="323850"/>
          </a:xfrm>
          <a:prstGeom prst="rect">
            <a:avLst/>
          </a:prstGeom>
          <a:solidFill>
            <a:srgbClr val="FFFFFF"/>
          </a:solidFill>
          <a:ln w="9525">
            <a:solidFill>
              <a:srgbClr val="CBD5E1"/>
            </a:solidFill>
            <a:prstDash val="solid"/>
          </a:ln>
        </p:spPr>
      </p:sp>
      <p:sp>
        <p:nvSpPr>
          <p:cNvPr id="7" name="Rectangle 6"/>
          <p:cNvSpPr>
            <a:spLocks noGrp="1"/>
          </p:cNvSpPr>
          <p:nvPr/>
        </p:nvSpPr>
        <p:spPr>
          <a:xfrm>
            <a:off x="9810750" y="466725"/>
            <a:ext cx="169545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75" b="1">
                <a:solidFill>
                  <a:srgbClr val="64748B"/>
                </a:solidFill>
                <a:latin typeface="Aptos Display"/>
                <a:ea typeface="Aptos Display"/>
                <a:cs typeface="Aptos Display"/>
              </a:defRPr>
            </a:pPr>
            <a:r>
              <a:rPr sz="975" b="1">
                <a:solidFill>
                  <a:srgbClr val="64748B"/>
                </a:solidFill>
                <a:latin typeface="Aptos Display"/>
                <a:ea typeface="Aptos Display"/>
                <a:cs typeface="Aptos Display"/>
              </a:rPr>
              <a:t>Zhonghao Wang</a:t>
            </a:r>
          </a:p>
        </p:txBody>
      </p:sp>
      <p:sp>
        <p:nvSpPr>
          <p:cNvPr id="8" name="Rectangle 7"/>
          <p:cNvSpPr>
            <a:spLocks noGrp="1"/>
          </p:cNvSpPr>
          <p:nvPr/>
        </p:nvSpPr>
        <p:spPr>
          <a:xfrm>
            <a:off x="533400" y="1000125"/>
            <a:ext cx="933450" cy="19050"/>
          </a:xfrm>
          <a:prstGeom prst="rect">
            <a:avLst/>
          </a:prstGeom>
          <a:solidFill>
            <a:srgbClr val="2F80F6"/>
          </a:solidFill>
          <a:ln w="0">
            <a:solidFill>
              <a:srgbClr val="000000">
                <a:alpha val="0"/>
              </a:srgbClr>
            </a:solidFill>
            <a:prstDash val="solid"/>
          </a:ln>
        </p:spPr>
      </p:sp>
      <p:sp>
        <p:nvSpPr>
          <p:cNvPr id="9" name="Rectangle 8"/>
          <p:cNvSpPr>
            <a:spLocks noGrp="1"/>
          </p:cNvSpPr>
          <p:nvPr/>
        </p:nvSpPr>
        <p:spPr>
          <a:xfrm>
            <a:off x="1466850" y="1000125"/>
            <a:ext cx="10191750" cy="19050"/>
          </a:xfrm>
          <a:prstGeom prst="rect">
            <a:avLst/>
          </a:prstGeom>
          <a:solidFill>
            <a:srgbClr val="CBD5E1"/>
          </a:solidFill>
          <a:ln w="0">
            <a:solidFill>
              <a:srgbClr val="000000">
                <a:alpha val="0"/>
              </a:srgbClr>
            </a:solidFill>
            <a:prstDash val="solid"/>
          </a:ln>
        </p:spPr>
      </p:sp>
      <p:pic>
        <p:nvPicPr>
          <p:cNvPr id="10" name="Picture 9"/>
          <p:cNvPicPr>
            <a:picLocks noChangeAspect="1"/>
          </p:cNvPicPr>
          <p:nvPr/>
        </p:nvPicPr>
        <p:blipFill>
          <a:blip r:embed="rId4"/>
          <a:stretch>
            <a:fillRect/>
          </a:stretch>
        </p:blipFill>
        <p:spPr>
          <a:xfrm>
            <a:off x="590550" y="1518285"/>
            <a:ext cx="7096125" cy="3973830"/>
          </a:xfrm>
          <a:prstGeom prst="rect">
            <a:avLst/>
          </a:prstGeom>
        </p:spPr>
      </p:pic>
      <p:sp>
        <p:nvSpPr>
          <p:cNvPr id="11" name="Rectangle 10"/>
          <p:cNvSpPr>
            <a:spLocks noGrp="1"/>
          </p:cNvSpPr>
          <p:nvPr/>
        </p:nvSpPr>
        <p:spPr>
          <a:xfrm>
            <a:off x="8172450" y="1524000"/>
            <a:ext cx="2571750" cy="914400"/>
          </a:xfrm>
          <a:prstGeom prst="rect">
            <a:avLst/>
          </a:prstGeom>
          <a:solidFill>
            <a:srgbClr val="FFFFFF"/>
          </a:solidFill>
          <a:ln w="9525">
            <a:solidFill>
              <a:srgbClr val="CBD5E1"/>
            </a:solidFill>
            <a:prstDash val="solid"/>
          </a:ln>
        </p:spPr>
      </p:sp>
      <p:sp>
        <p:nvSpPr>
          <p:cNvPr id="12" name="Rectangle 11"/>
          <p:cNvSpPr>
            <a:spLocks noGrp="1"/>
          </p:cNvSpPr>
          <p:nvPr/>
        </p:nvSpPr>
        <p:spPr>
          <a:xfrm>
            <a:off x="8343900" y="1638300"/>
            <a:ext cx="2228850" cy="3810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2475" b="1">
                <a:solidFill>
                  <a:srgbClr val="059669"/>
                </a:solidFill>
                <a:latin typeface="Aptos Display"/>
                <a:ea typeface="Aptos Display"/>
                <a:cs typeface="Aptos Display"/>
              </a:defRPr>
            </a:pPr>
            <a:r>
              <a:rPr sz="2475" b="1">
                <a:solidFill>
                  <a:srgbClr val="059669"/>
                </a:solidFill>
                <a:latin typeface="Aptos Display"/>
                <a:ea typeface="Aptos Display"/>
                <a:cs typeface="Aptos Display"/>
              </a:rPr>
              <a:t>49 / 50</a:t>
            </a:r>
          </a:p>
        </p:txBody>
      </p:sp>
      <p:sp>
        <p:nvSpPr>
          <p:cNvPr id="13" name="Rectangle 12"/>
          <p:cNvSpPr>
            <a:spLocks noGrp="1"/>
          </p:cNvSpPr>
          <p:nvPr/>
        </p:nvSpPr>
        <p:spPr>
          <a:xfrm>
            <a:off x="8343900" y="2076450"/>
            <a:ext cx="2228850" cy="2476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125" b="0">
                <a:solidFill>
                  <a:srgbClr val="64748B"/>
                </a:solidFill>
                <a:latin typeface="Aptos"/>
                <a:ea typeface="Aptos"/>
                <a:cs typeface="Aptos"/>
              </a:defRPr>
            </a:pPr>
            <a:r>
              <a:rPr sz="1125" b="0">
                <a:solidFill>
                  <a:srgbClr val="64748B"/>
                </a:solidFill>
                <a:latin typeface="Aptos"/>
                <a:ea typeface="Aptos"/>
                <a:cs typeface="Aptos"/>
              </a:rPr>
              <a:t>balls correctly sorted</a:t>
            </a:r>
          </a:p>
        </p:txBody>
      </p:sp>
      <p:sp>
        <p:nvSpPr>
          <p:cNvPr id="14" name="Rectangle 13"/>
          <p:cNvSpPr>
            <a:spLocks noGrp="1"/>
          </p:cNvSpPr>
          <p:nvPr/>
        </p:nvSpPr>
        <p:spPr>
          <a:xfrm>
            <a:off x="8172450" y="2724150"/>
            <a:ext cx="2571750" cy="914400"/>
          </a:xfrm>
          <a:prstGeom prst="rect">
            <a:avLst/>
          </a:prstGeom>
          <a:solidFill>
            <a:srgbClr val="FFFFFF"/>
          </a:solidFill>
          <a:ln w="9525">
            <a:solidFill>
              <a:srgbClr val="CBD5E1"/>
            </a:solidFill>
            <a:prstDash val="solid"/>
          </a:ln>
        </p:spPr>
      </p:sp>
      <p:sp>
        <p:nvSpPr>
          <p:cNvPr id="15" name="Rectangle 14"/>
          <p:cNvSpPr>
            <a:spLocks noGrp="1"/>
          </p:cNvSpPr>
          <p:nvPr/>
        </p:nvSpPr>
        <p:spPr>
          <a:xfrm>
            <a:off x="8343900" y="2838450"/>
            <a:ext cx="2228850" cy="3810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2475" b="1">
                <a:solidFill>
                  <a:srgbClr val="2F80F6"/>
                </a:solidFill>
                <a:latin typeface="Aptos Display"/>
                <a:ea typeface="Aptos Display"/>
                <a:cs typeface="Aptos Display"/>
              </a:defRPr>
            </a:pPr>
            <a:r>
              <a:rPr sz="2475" b="1">
                <a:solidFill>
                  <a:srgbClr val="2F80F6"/>
                </a:solidFill>
                <a:latin typeface="Aptos Display"/>
                <a:ea typeface="Aptos Display"/>
                <a:cs typeface="Aptos Display"/>
              </a:rPr>
              <a:t>4 / 5</a:t>
            </a:r>
          </a:p>
        </p:txBody>
      </p:sp>
      <p:sp>
        <p:nvSpPr>
          <p:cNvPr id="16" name="Rectangle 15"/>
          <p:cNvSpPr>
            <a:spLocks noGrp="1"/>
          </p:cNvSpPr>
          <p:nvPr/>
        </p:nvSpPr>
        <p:spPr>
          <a:xfrm>
            <a:off x="8343900" y="3276600"/>
            <a:ext cx="2228850" cy="2476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125" b="0">
                <a:solidFill>
                  <a:srgbClr val="64748B"/>
                </a:solidFill>
                <a:latin typeface="Aptos"/>
                <a:ea typeface="Aptos"/>
                <a:cs typeface="Aptos"/>
              </a:defRPr>
            </a:pPr>
            <a:r>
              <a:rPr sz="1125" b="0">
                <a:solidFill>
                  <a:srgbClr val="64748B"/>
                </a:solidFill>
                <a:latin typeface="Aptos"/>
                <a:ea typeface="Aptos"/>
                <a:cs typeface="Aptos"/>
              </a:rPr>
              <a:t>completed without jam</a:t>
            </a:r>
          </a:p>
        </p:txBody>
      </p:sp>
      <p:sp>
        <p:nvSpPr>
          <p:cNvPr id="17" name="Rectangle 16"/>
          <p:cNvSpPr>
            <a:spLocks noGrp="1"/>
          </p:cNvSpPr>
          <p:nvPr/>
        </p:nvSpPr>
        <p:spPr>
          <a:xfrm>
            <a:off x="8172450" y="3924300"/>
            <a:ext cx="2571750" cy="914400"/>
          </a:xfrm>
          <a:prstGeom prst="rect">
            <a:avLst/>
          </a:prstGeom>
          <a:solidFill>
            <a:srgbClr val="FFFFFF"/>
          </a:solidFill>
          <a:ln w="9525">
            <a:solidFill>
              <a:srgbClr val="CBD5E1"/>
            </a:solidFill>
            <a:prstDash val="solid"/>
          </a:ln>
        </p:spPr>
      </p:sp>
      <p:sp>
        <p:nvSpPr>
          <p:cNvPr id="18" name="Rectangle 17"/>
          <p:cNvSpPr>
            <a:spLocks noGrp="1"/>
          </p:cNvSpPr>
          <p:nvPr/>
        </p:nvSpPr>
        <p:spPr>
          <a:xfrm>
            <a:off x="8343900" y="4038600"/>
            <a:ext cx="2228850" cy="3810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2475" b="1">
                <a:solidFill>
                  <a:srgbClr val="F59E0B"/>
                </a:solidFill>
                <a:latin typeface="Aptos Display"/>
                <a:ea typeface="Aptos Display"/>
                <a:cs typeface="Aptos Display"/>
              </a:defRPr>
            </a:pPr>
            <a:r>
              <a:rPr sz="2475" b="1">
                <a:solidFill>
                  <a:srgbClr val="F59E0B"/>
                </a:solidFill>
                <a:latin typeface="Aptos Display"/>
                <a:ea typeface="Aptos Display"/>
                <a:cs typeface="Aptos Display"/>
              </a:rPr>
              <a:t>3 / 5</a:t>
            </a:r>
          </a:p>
        </p:txBody>
      </p:sp>
      <p:sp>
        <p:nvSpPr>
          <p:cNvPr id="19" name="Rectangle 18"/>
          <p:cNvSpPr>
            <a:spLocks noGrp="1"/>
          </p:cNvSpPr>
          <p:nvPr/>
        </p:nvSpPr>
        <p:spPr>
          <a:xfrm>
            <a:off x="8343900" y="4476750"/>
            <a:ext cx="2228850" cy="2476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125" b="0">
                <a:solidFill>
                  <a:srgbClr val="64748B"/>
                </a:solidFill>
                <a:latin typeface="Aptos"/>
                <a:ea typeface="Aptos"/>
                <a:cs typeface="Aptos"/>
              </a:defRPr>
            </a:pPr>
            <a:r>
              <a:rPr sz="1125" b="0">
                <a:solidFill>
                  <a:srgbClr val="64748B"/>
                </a:solidFill>
                <a:latin typeface="Aptos"/>
                <a:ea typeface="Aptos"/>
                <a:cs typeface="Aptos"/>
              </a:rPr>
              <a:t>perfect 10/10 trials</a:t>
            </a:r>
          </a:p>
        </p:txBody>
      </p:sp>
      <p:sp>
        <p:nvSpPr>
          <p:cNvPr id="20" name="Rectangle 19"/>
          <p:cNvSpPr>
            <a:spLocks noGrp="1"/>
          </p:cNvSpPr>
          <p:nvPr/>
        </p:nvSpPr>
        <p:spPr>
          <a:xfrm>
            <a:off x="8039100" y="5286375"/>
            <a:ext cx="2933700" cy="7048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350" b="0">
                <a:solidFill>
                  <a:srgbClr val="64748B"/>
                </a:solidFill>
                <a:latin typeface="Aptos"/>
                <a:ea typeface="Aptos"/>
                <a:cs typeface="Aptos"/>
              </a:defRPr>
            </a:pPr>
            <a:r>
              <a:rPr sz="1350" b="0">
                <a:solidFill>
                  <a:srgbClr val="64748B"/>
                </a:solidFill>
                <a:latin typeface="Aptos"/>
                <a:ea typeface="Aptos"/>
                <a:cs typeface="Aptos"/>
              </a:rPr>
              <a:t>Trial summary: 3 perfect runs, 1 completed run with one missed ball, and 1 feeder jam that required intervention.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a:spLocks noGrp="1"/>
          </p:cNvSpPr>
          <p:nvPr/>
        </p:nvSpPr>
        <p:spPr>
          <a:xfrm>
            <a:off x="0" y="0"/>
            <a:ext cx="12192000" cy="6858000"/>
          </a:xfrm>
          <a:prstGeom prst="rect">
            <a:avLst/>
          </a:prstGeom>
          <a:solidFill>
            <a:srgbClr val="FFFFFF"/>
          </a:solidFill>
          <a:ln w="0">
            <a:solidFill>
              <a:srgbClr val="000000">
                <a:alpha val="0"/>
              </a:srgbClr>
            </a:solidFill>
            <a:prstDash val="solid"/>
          </a:ln>
        </p:spPr>
      </p:sp>
      <p:pic>
        <p:nvPicPr>
          <p:cNvPr id="2" name="Picture 1"/>
          <p:cNvPicPr>
            <a:picLocks noChangeAspect="1"/>
          </p:cNvPicPr>
          <p:nvPr/>
        </p:nvPicPr>
        <p:blipFill>
          <a:blip r:embed="rId3"/>
          <a:srcRect l="127" r="127"/>
          <a:stretch>
            <a:fillRect/>
          </a:stretch>
        </p:blipFill>
        <p:spPr>
          <a:xfrm>
            <a:off x="9467850" y="0"/>
            <a:ext cx="2724150" cy="1581150"/>
          </a:xfrm>
          <a:prstGeom prst="rect">
            <a:avLst/>
          </a:prstGeom>
        </p:spPr>
      </p:pic>
      <p:sp>
        <p:nvSpPr>
          <p:cNvPr id="3" name="Rectangle 2"/>
          <p:cNvSpPr>
            <a:spLocks noGrp="1"/>
          </p:cNvSpPr>
          <p:nvPr/>
        </p:nvSpPr>
        <p:spPr>
          <a:xfrm>
            <a:off x="552450" y="485775"/>
            <a:ext cx="171450" cy="171450"/>
          </a:xfrm>
          <a:prstGeom prst="rect">
            <a:avLst/>
          </a:prstGeom>
          <a:solidFill>
            <a:srgbClr val="DBEAFE"/>
          </a:solidFill>
          <a:ln w="9525">
            <a:solidFill>
              <a:srgbClr val="2F80F6"/>
            </a:solidFill>
            <a:prstDash val="solid"/>
          </a:ln>
        </p:spPr>
      </p:sp>
      <p:sp>
        <p:nvSpPr>
          <p:cNvPr id="4" name="Rectangle 3"/>
          <p:cNvSpPr>
            <a:spLocks noGrp="1"/>
          </p:cNvSpPr>
          <p:nvPr/>
        </p:nvSpPr>
        <p:spPr>
          <a:xfrm>
            <a:off x="600075" y="533400"/>
            <a:ext cx="76200" cy="76200"/>
          </a:xfrm>
          <a:prstGeom prst="rect">
            <a:avLst/>
          </a:prstGeom>
          <a:solidFill>
            <a:srgbClr val="2F80F6"/>
          </a:solidFill>
          <a:ln w="0">
            <a:solidFill>
              <a:srgbClr val="000000">
                <a:alpha val="0"/>
              </a:srgbClr>
            </a:solidFill>
            <a:prstDash val="solid"/>
          </a:ln>
        </p:spPr>
      </p:sp>
      <p:sp>
        <p:nvSpPr>
          <p:cNvPr id="5" name="Rectangle 4"/>
          <p:cNvSpPr>
            <a:spLocks noGrp="1"/>
          </p:cNvSpPr>
          <p:nvPr/>
        </p:nvSpPr>
        <p:spPr>
          <a:xfrm>
            <a:off x="838200" y="400050"/>
            <a:ext cx="8267700" cy="590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2850" b="1">
                <a:solidFill>
                  <a:srgbClr val="2F80F6"/>
                </a:solidFill>
                <a:latin typeface="Aptos Display"/>
                <a:ea typeface="Aptos Display"/>
                <a:cs typeface="Aptos Display"/>
              </a:defRPr>
            </a:pPr>
            <a:r>
              <a:rPr sz="2850" b="1">
                <a:solidFill>
                  <a:srgbClr val="2F80F6"/>
                </a:solidFill>
                <a:latin typeface="Aptos Display"/>
                <a:ea typeface="Aptos Display"/>
                <a:cs typeface="Aptos Display"/>
              </a:rPr>
              <a:t>Power Verification</a:t>
            </a:r>
          </a:p>
        </p:txBody>
      </p:sp>
      <p:sp>
        <p:nvSpPr>
          <p:cNvPr id="6" name="Rectangle 5"/>
          <p:cNvSpPr>
            <a:spLocks noGrp="1"/>
          </p:cNvSpPr>
          <p:nvPr/>
        </p:nvSpPr>
        <p:spPr>
          <a:xfrm>
            <a:off x="9677400" y="400050"/>
            <a:ext cx="1962150" cy="323850"/>
          </a:xfrm>
          <a:prstGeom prst="rect">
            <a:avLst/>
          </a:prstGeom>
          <a:solidFill>
            <a:srgbClr val="FFFFFF"/>
          </a:solidFill>
          <a:ln w="9525">
            <a:solidFill>
              <a:srgbClr val="CBD5E1"/>
            </a:solidFill>
            <a:prstDash val="solid"/>
          </a:ln>
        </p:spPr>
      </p:sp>
      <p:sp>
        <p:nvSpPr>
          <p:cNvPr id="7" name="Rectangle 6"/>
          <p:cNvSpPr>
            <a:spLocks noGrp="1"/>
          </p:cNvSpPr>
          <p:nvPr/>
        </p:nvSpPr>
        <p:spPr>
          <a:xfrm>
            <a:off x="9810750" y="466725"/>
            <a:ext cx="169545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75" b="1">
                <a:solidFill>
                  <a:srgbClr val="64748B"/>
                </a:solidFill>
                <a:latin typeface="Aptos Display"/>
                <a:ea typeface="Aptos Display"/>
                <a:cs typeface="Aptos Display"/>
              </a:defRPr>
            </a:pPr>
            <a:r>
              <a:rPr sz="975" b="1">
                <a:solidFill>
                  <a:srgbClr val="64748B"/>
                </a:solidFill>
                <a:latin typeface="Aptos Display"/>
                <a:ea typeface="Aptos Display"/>
                <a:cs typeface="Aptos Display"/>
              </a:rPr>
              <a:t>Zhonghao Wang</a:t>
            </a:r>
          </a:p>
        </p:txBody>
      </p:sp>
      <p:sp>
        <p:nvSpPr>
          <p:cNvPr id="8" name="Rectangle 7"/>
          <p:cNvSpPr>
            <a:spLocks noGrp="1"/>
          </p:cNvSpPr>
          <p:nvPr/>
        </p:nvSpPr>
        <p:spPr>
          <a:xfrm>
            <a:off x="533400" y="1000125"/>
            <a:ext cx="933450" cy="19050"/>
          </a:xfrm>
          <a:prstGeom prst="rect">
            <a:avLst/>
          </a:prstGeom>
          <a:solidFill>
            <a:srgbClr val="2F80F6"/>
          </a:solidFill>
          <a:ln w="0">
            <a:solidFill>
              <a:srgbClr val="000000">
                <a:alpha val="0"/>
              </a:srgbClr>
            </a:solidFill>
            <a:prstDash val="solid"/>
          </a:ln>
        </p:spPr>
      </p:sp>
      <p:sp>
        <p:nvSpPr>
          <p:cNvPr id="9" name="Rectangle 8"/>
          <p:cNvSpPr>
            <a:spLocks noGrp="1"/>
          </p:cNvSpPr>
          <p:nvPr/>
        </p:nvSpPr>
        <p:spPr>
          <a:xfrm>
            <a:off x="1466850" y="1000125"/>
            <a:ext cx="10191750" cy="19050"/>
          </a:xfrm>
          <a:prstGeom prst="rect">
            <a:avLst/>
          </a:prstGeom>
          <a:solidFill>
            <a:srgbClr val="CBD5E1"/>
          </a:solidFill>
          <a:ln w="0">
            <a:solidFill>
              <a:srgbClr val="000000">
                <a:alpha val="0"/>
              </a:srgbClr>
            </a:solidFill>
            <a:prstDash val="solid"/>
          </a:ln>
        </p:spPr>
      </p:sp>
      <p:pic>
        <p:nvPicPr>
          <p:cNvPr id="10" name="Picture 9"/>
          <p:cNvPicPr>
            <a:picLocks noChangeAspect="1"/>
          </p:cNvPicPr>
          <p:nvPr/>
        </p:nvPicPr>
        <p:blipFill>
          <a:blip r:embed="rId4"/>
          <a:stretch>
            <a:fillRect/>
          </a:stretch>
        </p:blipFill>
        <p:spPr>
          <a:xfrm>
            <a:off x="553851" y="1381125"/>
            <a:ext cx="6093199" cy="3571875"/>
          </a:xfrm>
          <a:prstGeom prst="rect">
            <a:avLst/>
          </a:prstGeom>
        </p:spPr>
      </p:pic>
      <p:pic>
        <p:nvPicPr>
          <p:cNvPr id="11" name="Picture 10"/>
          <p:cNvPicPr>
            <a:picLocks noChangeAspect="1"/>
          </p:cNvPicPr>
          <p:nvPr/>
        </p:nvPicPr>
        <p:blipFill>
          <a:blip r:embed="rId5"/>
          <a:srcRect t="222" b="222"/>
          <a:stretch>
            <a:fillRect/>
          </a:stretch>
        </p:blipFill>
        <p:spPr>
          <a:xfrm>
            <a:off x="7000875" y="1447800"/>
            <a:ext cx="1428750" cy="1066800"/>
          </a:xfrm>
          <a:prstGeom prst="rect">
            <a:avLst/>
          </a:prstGeom>
        </p:spPr>
      </p:pic>
      <p:pic>
        <p:nvPicPr>
          <p:cNvPr id="12" name="Picture 11"/>
          <p:cNvPicPr>
            <a:picLocks noChangeAspect="1"/>
          </p:cNvPicPr>
          <p:nvPr/>
        </p:nvPicPr>
        <p:blipFill>
          <a:blip r:embed="rId6"/>
          <a:srcRect t="222" b="222"/>
          <a:stretch>
            <a:fillRect/>
          </a:stretch>
        </p:blipFill>
        <p:spPr>
          <a:xfrm>
            <a:off x="8620125" y="1447800"/>
            <a:ext cx="1428750" cy="1066800"/>
          </a:xfrm>
          <a:prstGeom prst="rect">
            <a:avLst/>
          </a:prstGeom>
        </p:spPr>
      </p:pic>
      <p:pic>
        <p:nvPicPr>
          <p:cNvPr id="13" name="Picture 12"/>
          <p:cNvPicPr>
            <a:picLocks noChangeAspect="1"/>
          </p:cNvPicPr>
          <p:nvPr/>
        </p:nvPicPr>
        <p:blipFill>
          <a:blip r:embed="rId7"/>
          <a:srcRect t="222" b="222"/>
          <a:stretch>
            <a:fillRect/>
          </a:stretch>
        </p:blipFill>
        <p:spPr>
          <a:xfrm>
            <a:off x="10239375" y="1447800"/>
            <a:ext cx="1428750" cy="1066800"/>
          </a:xfrm>
          <a:prstGeom prst="rect">
            <a:avLst/>
          </a:prstGeom>
        </p:spPr>
      </p:pic>
      <p:sp>
        <p:nvSpPr>
          <p:cNvPr id="14" name="Rectangle 13"/>
          <p:cNvSpPr>
            <a:spLocks noGrp="1"/>
          </p:cNvSpPr>
          <p:nvPr/>
        </p:nvSpPr>
        <p:spPr>
          <a:xfrm>
            <a:off x="7000875" y="2647950"/>
            <a:ext cx="1428750" cy="4572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350" b="1">
                <a:solidFill>
                  <a:srgbClr val="059669"/>
                </a:solidFill>
                <a:latin typeface="Aptos Display"/>
                <a:ea typeface="Aptos Display"/>
                <a:cs typeface="Aptos Display"/>
              </a:defRPr>
            </a:pPr>
            <a:r>
              <a:rPr sz="1350" b="1">
                <a:solidFill>
                  <a:srgbClr val="059669"/>
                </a:solidFill>
                <a:latin typeface="Aptos Display"/>
                <a:ea typeface="Aptos Display"/>
                <a:cs typeface="Aptos Display"/>
              </a:rPr>
              <a:t>5.028 V</a:t>
            </a:r>
          </a:p>
          <a:p>
            <a:pPr algn="ctr">
              <a:defRPr sz="1350" b="1">
                <a:solidFill>
                  <a:srgbClr val="059669"/>
                </a:solidFill>
                <a:latin typeface="Aptos Display"/>
                <a:ea typeface="Aptos Display"/>
                <a:cs typeface="Aptos Display"/>
              </a:defRPr>
            </a:pPr>
            <a:r>
              <a:rPr sz="1350" b="1">
                <a:solidFill>
                  <a:srgbClr val="059669"/>
                </a:solidFill>
                <a:latin typeface="Aptos Display"/>
                <a:ea typeface="Aptos Display"/>
                <a:cs typeface="Aptos Display"/>
              </a:rPr>
              <a:t>unloaded</a:t>
            </a:r>
          </a:p>
        </p:txBody>
      </p:sp>
      <p:sp>
        <p:nvSpPr>
          <p:cNvPr id="15" name="Rectangle 14"/>
          <p:cNvSpPr>
            <a:spLocks noGrp="1"/>
          </p:cNvSpPr>
          <p:nvPr/>
        </p:nvSpPr>
        <p:spPr>
          <a:xfrm>
            <a:off x="8620125" y="2647950"/>
            <a:ext cx="1428750" cy="4572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350" b="1">
                <a:solidFill>
                  <a:srgbClr val="059669"/>
                </a:solidFill>
                <a:latin typeface="Aptos Display"/>
                <a:ea typeface="Aptos Display"/>
                <a:cs typeface="Aptos Display"/>
              </a:defRPr>
            </a:pPr>
            <a:r>
              <a:rPr sz="1350" b="1">
                <a:solidFill>
                  <a:srgbClr val="059669"/>
                </a:solidFill>
                <a:latin typeface="Aptos Display"/>
                <a:ea typeface="Aptos Display"/>
                <a:cs typeface="Aptos Display"/>
              </a:rPr>
              <a:t>5.008 V</a:t>
            </a:r>
          </a:p>
          <a:p>
            <a:pPr algn="ctr">
              <a:defRPr sz="1350" b="1">
                <a:solidFill>
                  <a:srgbClr val="059669"/>
                </a:solidFill>
                <a:latin typeface="Aptos Display"/>
                <a:ea typeface="Aptos Display"/>
                <a:cs typeface="Aptos Display"/>
              </a:defRPr>
            </a:pPr>
            <a:r>
              <a:rPr sz="1350" b="1">
                <a:solidFill>
                  <a:srgbClr val="059669"/>
                </a:solidFill>
                <a:latin typeface="Aptos Display"/>
                <a:ea typeface="Aptos Display"/>
                <a:cs typeface="Aptos Display"/>
              </a:rPr>
              <a:t>idle</a:t>
            </a:r>
          </a:p>
        </p:txBody>
      </p:sp>
      <p:sp>
        <p:nvSpPr>
          <p:cNvPr id="16" name="Rectangle 15"/>
          <p:cNvSpPr>
            <a:spLocks noGrp="1"/>
          </p:cNvSpPr>
          <p:nvPr/>
        </p:nvSpPr>
        <p:spPr>
          <a:xfrm>
            <a:off x="10239375" y="2647950"/>
            <a:ext cx="1428750" cy="4572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350" b="1">
                <a:solidFill>
                  <a:srgbClr val="059669"/>
                </a:solidFill>
                <a:latin typeface="Aptos Display"/>
                <a:ea typeface="Aptos Display"/>
                <a:cs typeface="Aptos Display"/>
              </a:defRPr>
            </a:pPr>
            <a:r>
              <a:rPr sz="1350" b="1">
                <a:solidFill>
                  <a:srgbClr val="059669"/>
                </a:solidFill>
                <a:latin typeface="Aptos Display"/>
                <a:ea typeface="Aptos Display"/>
                <a:cs typeface="Aptos Display"/>
              </a:rPr>
              <a:t>4.997 V</a:t>
            </a:r>
          </a:p>
          <a:p>
            <a:pPr algn="ctr">
              <a:defRPr sz="1350" b="1">
                <a:solidFill>
                  <a:srgbClr val="059669"/>
                </a:solidFill>
                <a:latin typeface="Aptos Display"/>
                <a:ea typeface="Aptos Display"/>
                <a:cs typeface="Aptos Display"/>
              </a:defRPr>
            </a:pPr>
            <a:r>
              <a:rPr sz="1350" b="1">
                <a:solidFill>
                  <a:srgbClr val="059669"/>
                </a:solidFill>
                <a:latin typeface="Aptos Display"/>
                <a:ea typeface="Aptos Display"/>
                <a:cs typeface="Aptos Display"/>
              </a:rPr>
              <a:t>servo motion</a:t>
            </a:r>
          </a:p>
        </p:txBody>
      </p:sp>
      <p:sp>
        <p:nvSpPr>
          <p:cNvPr id="17" name="Rectangle 16"/>
          <p:cNvSpPr>
            <a:spLocks noGrp="1"/>
          </p:cNvSpPr>
          <p:nvPr/>
        </p:nvSpPr>
        <p:spPr>
          <a:xfrm>
            <a:off x="7067550" y="3638550"/>
            <a:ext cx="4171950" cy="1162050"/>
          </a:xfrm>
          <a:prstGeom prst="rect">
            <a:avLst/>
          </a:prstGeom>
          <a:solidFill>
            <a:srgbClr val="FFFFFF"/>
          </a:solidFill>
          <a:ln w="9525">
            <a:solidFill>
              <a:srgbClr val="CBD5E1"/>
            </a:solidFill>
            <a:prstDash val="solid"/>
          </a:ln>
        </p:spPr>
      </p:sp>
      <p:sp>
        <p:nvSpPr>
          <p:cNvPr id="18" name="Rectangle 17"/>
          <p:cNvSpPr>
            <a:spLocks noGrp="1"/>
          </p:cNvSpPr>
          <p:nvPr/>
        </p:nvSpPr>
        <p:spPr>
          <a:xfrm>
            <a:off x="7067550" y="3638550"/>
            <a:ext cx="76200" cy="1162050"/>
          </a:xfrm>
          <a:prstGeom prst="rect">
            <a:avLst/>
          </a:prstGeom>
          <a:solidFill>
            <a:srgbClr val="059669"/>
          </a:solidFill>
          <a:ln w="0">
            <a:solidFill>
              <a:srgbClr val="000000">
                <a:alpha val="0"/>
              </a:srgbClr>
            </a:solidFill>
            <a:prstDash val="solid"/>
          </a:ln>
        </p:spPr>
      </p:sp>
      <p:sp>
        <p:nvSpPr>
          <p:cNvPr id="19" name="Rectangle 18"/>
          <p:cNvSpPr>
            <a:spLocks noGrp="1"/>
          </p:cNvSpPr>
          <p:nvPr/>
        </p:nvSpPr>
        <p:spPr>
          <a:xfrm>
            <a:off x="7277100" y="3810000"/>
            <a:ext cx="375285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1E293B"/>
                </a:solidFill>
                <a:latin typeface="Aptos Display"/>
                <a:ea typeface="Aptos Display"/>
                <a:cs typeface="Aptos Display"/>
              </a:defRPr>
            </a:pPr>
            <a:r>
              <a:rPr sz="1500" b="1">
                <a:solidFill>
                  <a:srgbClr val="1E293B"/>
                </a:solidFill>
                <a:latin typeface="Aptos Display"/>
                <a:ea typeface="Aptos Display"/>
                <a:cs typeface="Aptos Display"/>
              </a:rPr>
              <a:t>Observed behavior</a:t>
            </a:r>
          </a:p>
        </p:txBody>
      </p:sp>
      <p:sp>
        <p:nvSpPr>
          <p:cNvPr id="20" name="Rectangle 19"/>
          <p:cNvSpPr>
            <a:spLocks noGrp="1"/>
          </p:cNvSpPr>
          <p:nvPr/>
        </p:nvSpPr>
        <p:spPr>
          <a:xfrm>
            <a:off x="7277100" y="4191000"/>
            <a:ext cx="3752850" cy="4762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75" b="0">
                <a:solidFill>
                  <a:srgbClr val="64748B"/>
                </a:solidFill>
                <a:latin typeface="Aptos"/>
                <a:ea typeface="Aptos"/>
                <a:cs typeface="Aptos"/>
              </a:defRPr>
            </a:pPr>
            <a:r>
              <a:rPr sz="1275" b="0">
                <a:solidFill>
                  <a:srgbClr val="64748B"/>
                </a:solidFill>
                <a:latin typeface="Aptos"/>
                <a:ea typeface="Aptos"/>
                <a:cs typeface="Aptos"/>
              </a:rPr>
              <a:t>No controller reset, visible servo stall, or abnormal jitter in the measured normal-operation cases.</a:t>
            </a:r>
          </a:p>
        </p:txBody>
      </p:sp>
      <p:sp>
        <p:nvSpPr>
          <p:cNvPr id="21" name="Rectangle 20"/>
          <p:cNvSpPr>
            <a:spLocks noGrp="1"/>
          </p:cNvSpPr>
          <p:nvPr/>
        </p:nvSpPr>
        <p:spPr>
          <a:xfrm>
            <a:off x="7067550" y="5067300"/>
            <a:ext cx="4171950" cy="1105535"/>
          </a:xfrm>
          <a:prstGeom prst="rect">
            <a:avLst/>
          </a:prstGeom>
          <a:solidFill>
            <a:srgbClr val="FFFFFF"/>
          </a:solidFill>
          <a:ln w="9525">
            <a:solidFill>
              <a:srgbClr val="CBD5E1"/>
            </a:solidFill>
            <a:prstDash val="solid"/>
          </a:ln>
        </p:spPr>
      </p:sp>
      <p:sp>
        <p:nvSpPr>
          <p:cNvPr id="22" name="Rectangle 21"/>
          <p:cNvSpPr>
            <a:spLocks noGrp="1"/>
          </p:cNvSpPr>
          <p:nvPr/>
        </p:nvSpPr>
        <p:spPr>
          <a:xfrm>
            <a:off x="7067550" y="5067300"/>
            <a:ext cx="76200" cy="1105535"/>
          </a:xfrm>
          <a:prstGeom prst="rect">
            <a:avLst/>
          </a:prstGeom>
          <a:solidFill>
            <a:srgbClr val="F59E0B"/>
          </a:solidFill>
          <a:ln w="0">
            <a:solidFill>
              <a:srgbClr val="000000">
                <a:alpha val="0"/>
              </a:srgbClr>
            </a:solidFill>
            <a:prstDash val="solid"/>
          </a:ln>
        </p:spPr>
      </p:sp>
      <p:sp>
        <p:nvSpPr>
          <p:cNvPr id="23" name="Rectangle 22"/>
          <p:cNvSpPr>
            <a:spLocks noGrp="1"/>
          </p:cNvSpPr>
          <p:nvPr/>
        </p:nvSpPr>
        <p:spPr>
          <a:xfrm>
            <a:off x="7277100" y="5238750"/>
            <a:ext cx="375285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1E293B"/>
                </a:solidFill>
                <a:latin typeface="Aptos Display"/>
                <a:ea typeface="Aptos Display"/>
                <a:cs typeface="Aptos Display"/>
              </a:defRPr>
            </a:pPr>
            <a:r>
              <a:rPr sz="1500" b="1">
                <a:solidFill>
                  <a:srgbClr val="1E293B"/>
                </a:solidFill>
                <a:latin typeface="Aptos Display"/>
                <a:ea typeface="Aptos Display"/>
                <a:cs typeface="Aptos Display"/>
              </a:rPr>
              <a:t>Measurement caveat</a:t>
            </a:r>
          </a:p>
        </p:txBody>
      </p:sp>
      <p:sp>
        <p:nvSpPr>
          <p:cNvPr id="24" name="Rectangle 23"/>
          <p:cNvSpPr>
            <a:spLocks noGrp="1"/>
          </p:cNvSpPr>
          <p:nvPr/>
        </p:nvSpPr>
        <p:spPr>
          <a:xfrm>
            <a:off x="7277100" y="5619750"/>
            <a:ext cx="3752850" cy="381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00" b="0">
                <a:solidFill>
                  <a:srgbClr val="64748B"/>
                </a:solidFill>
                <a:latin typeface="Aptos"/>
                <a:ea typeface="Aptos"/>
                <a:cs typeface="Aptos"/>
              </a:defRPr>
            </a:pPr>
            <a:r>
              <a:rPr sz="1200" b="0">
                <a:solidFill>
                  <a:srgbClr val="64748B"/>
                </a:solidFill>
                <a:latin typeface="Aptos"/>
                <a:ea typeface="Aptos"/>
                <a:cs typeface="Aptos"/>
              </a:rPr>
              <a:t>DMM readings do not capture very short transient dips; oscilloscope checks are future work.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a:spLocks noGrp="1"/>
          </p:cNvSpPr>
          <p:nvPr/>
        </p:nvSpPr>
        <p:spPr>
          <a:xfrm>
            <a:off x="0" y="0"/>
            <a:ext cx="12192000" cy="6858000"/>
          </a:xfrm>
          <a:prstGeom prst="rect">
            <a:avLst/>
          </a:prstGeom>
          <a:solidFill>
            <a:srgbClr val="FFFFFF"/>
          </a:solidFill>
          <a:ln w="0">
            <a:solidFill>
              <a:srgbClr val="000000">
                <a:alpha val="0"/>
              </a:srgbClr>
            </a:solidFill>
            <a:prstDash val="solid"/>
          </a:ln>
        </p:spPr>
      </p:sp>
      <p:pic>
        <p:nvPicPr>
          <p:cNvPr id="2" name="Picture 1"/>
          <p:cNvPicPr>
            <a:picLocks noChangeAspect="1"/>
          </p:cNvPicPr>
          <p:nvPr/>
        </p:nvPicPr>
        <p:blipFill>
          <a:blip r:embed="rId3"/>
          <a:srcRect l="127" r="127"/>
          <a:stretch>
            <a:fillRect/>
          </a:stretch>
        </p:blipFill>
        <p:spPr>
          <a:xfrm>
            <a:off x="9467850" y="0"/>
            <a:ext cx="2724150" cy="1581150"/>
          </a:xfrm>
          <a:prstGeom prst="rect">
            <a:avLst/>
          </a:prstGeom>
        </p:spPr>
      </p:pic>
      <p:sp>
        <p:nvSpPr>
          <p:cNvPr id="3" name="Rectangle 2"/>
          <p:cNvSpPr>
            <a:spLocks noGrp="1"/>
          </p:cNvSpPr>
          <p:nvPr/>
        </p:nvSpPr>
        <p:spPr>
          <a:xfrm>
            <a:off x="552450" y="485775"/>
            <a:ext cx="171450" cy="171450"/>
          </a:xfrm>
          <a:prstGeom prst="rect">
            <a:avLst/>
          </a:prstGeom>
          <a:solidFill>
            <a:srgbClr val="DBEAFE"/>
          </a:solidFill>
          <a:ln w="9525">
            <a:solidFill>
              <a:srgbClr val="2F80F6"/>
            </a:solidFill>
            <a:prstDash val="solid"/>
          </a:ln>
        </p:spPr>
      </p:sp>
      <p:sp>
        <p:nvSpPr>
          <p:cNvPr id="4" name="Rectangle 3"/>
          <p:cNvSpPr>
            <a:spLocks noGrp="1"/>
          </p:cNvSpPr>
          <p:nvPr/>
        </p:nvSpPr>
        <p:spPr>
          <a:xfrm>
            <a:off x="600075" y="533400"/>
            <a:ext cx="76200" cy="76200"/>
          </a:xfrm>
          <a:prstGeom prst="rect">
            <a:avLst/>
          </a:prstGeom>
          <a:solidFill>
            <a:srgbClr val="2F80F6"/>
          </a:solidFill>
          <a:ln w="0">
            <a:solidFill>
              <a:srgbClr val="000000">
                <a:alpha val="0"/>
              </a:srgbClr>
            </a:solidFill>
            <a:prstDash val="solid"/>
          </a:ln>
        </p:spPr>
      </p:sp>
      <p:sp>
        <p:nvSpPr>
          <p:cNvPr id="5" name="Rectangle 4"/>
          <p:cNvSpPr>
            <a:spLocks noGrp="1"/>
          </p:cNvSpPr>
          <p:nvPr/>
        </p:nvSpPr>
        <p:spPr>
          <a:xfrm>
            <a:off x="838200" y="400050"/>
            <a:ext cx="8267700" cy="590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2850" b="1">
                <a:solidFill>
                  <a:srgbClr val="2F80F6"/>
                </a:solidFill>
                <a:latin typeface="Aptos Display"/>
                <a:ea typeface="Aptos Display"/>
                <a:cs typeface="Aptos Display"/>
              </a:defRPr>
            </a:pPr>
            <a:r>
              <a:rPr sz="2850" b="1">
                <a:solidFill>
                  <a:srgbClr val="2F80F6"/>
                </a:solidFill>
                <a:latin typeface="Aptos Display"/>
                <a:ea typeface="Aptos Display"/>
                <a:cs typeface="Aptos Display"/>
              </a:rPr>
              <a:t>Team Roles &amp; Roadmap</a:t>
            </a:r>
          </a:p>
        </p:txBody>
      </p:sp>
      <p:sp>
        <p:nvSpPr>
          <p:cNvPr id="6" name="Rectangle 5"/>
          <p:cNvSpPr>
            <a:spLocks noGrp="1"/>
          </p:cNvSpPr>
          <p:nvPr/>
        </p:nvSpPr>
        <p:spPr>
          <a:xfrm>
            <a:off x="9677400" y="400050"/>
            <a:ext cx="1962150" cy="323850"/>
          </a:xfrm>
          <a:prstGeom prst="rect">
            <a:avLst/>
          </a:prstGeom>
          <a:solidFill>
            <a:srgbClr val="FFFFFF"/>
          </a:solidFill>
          <a:ln w="9525">
            <a:solidFill>
              <a:srgbClr val="CBD5E1"/>
            </a:solidFill>
            <a:prstDash val="solid"/>
          </a:ln>
        </p:spPr>
      </p:sp>
      <p:sp>
        <p:nvSpPr>
          <p:cNvPr id="7" name="Rectangle 6"/>
          <p:cNvSpPr>
            <a:spLocks noGrp="1"/>
          </p:cNvSpPr>
          <p:nvPr/>
        </p:nvSpPr>
        <p:spPr>
          <a:xfrm>
            <a:off x="9810750" y="466725"/>
            <a:ext cx="169545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75" b="1">
                <a:solidFill>
                  <a:srgbClr val="64748B"/>
                </a:solidFill>
                <a:latin typeface="Aptos Display"/>
                <a:ea typeface="Aptos Display"/>
                <a:cs typeface="Aptos Display"/>
              </a:defRPr>
            </a:pPr>
            <a:r>
              <a:rPr lang="en-US" sz="975" b="1">
                <a:solidFill>
                  <a:srgbClr val="64748B"/>
                </a:solidFill>
                <a:latin typeface="Aptos Display"/>
                <a:ea typeface="Aptos Display"/>
                <a:cs typeface="Aptos Display"/>
              </a:rPr>
              <a:t>Xucheng Wu</a:t>
            </a:r>
          </a:p>
        </p:txBody>
      </p:sp>
      <p:sp>
        <p:nvSpPr>
          <p:cNvPr id="8" name="Rectangle 7"/>
          <p:cNvSpPr>
            <a:spLocks noGrp="1"/>
          </p:cNvSpPr>
          <p:nvPr/>
        </p:nvSpPr>
        <p:spPr>
          <a:xfrm>
            <a:off x="533400" y="1000125"/>
            <a:ext cx="933450" cy="19050"/>
          </a:xfrm>
          <a:prstGeom prst="rect">
            <a:avLst/>
          </a:prstGeom>
          <a:solidFill>
            <a:srgbClr val="2F80F6"/>
          </a:solidFill>
          <a:ln w="0">
            <a:solidFill>
              <a:srgbClr val="000000">
                <a:alpha val="0"/>
              </a:srgbClr>
            </a:solidFill>
            <a:prstDash val="solid"/>
          </a:ln>
        </p:spPr>
      </p:sp>
      <p:sp>
        <p:nvSpPr>
          <p:cNvPr id="9" name="Rectangle 8"/>
          <p:cNvSpPr>
            <a:spLocks noGrp="1"/>
          </p:cNvSpPr>
          <p:nvPr/>
        </p:nvSpPr>
        <p:spPr>
          <a:xfrm>
            <a:off x="1466850" y="1000125"/>
            <a:ext cx="10191750" cy="19050"/>
          </a:xfrm>
          <a:prstGeom prst="rect">
            <a:avLst/>
          </a:prstGeom>
          <a:solidFill>
            <a:srgbClr val="CBD5E1"/>
          </a:solidFill>
          <a:ln w="0">
            <a:solidFill>
              <a:srgbClr val="000000">
                <a:alpha val="0"/>
              </a:srgbClr>
            </a:solidFill>
            <a:prstDash val="solid"/>
          </a:ln>
        </p:spPr>
      </p:sp>
      <p:sp>
        <p:nvSpPr>
          <p:cNvPr id="10" name="Rectangle 9"/>
          <p:cNvSpPr>
            <a:spLocks noGrp="1"/>
          </p:cNvSpPr>
          <p:nvPr/>
        </p:nvSpPr>
        <p:spPr>
          <a:xfrm>
            <a:off x="552450" y="1181100"/>
            <a:ext cx="9334500" cy="4191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650" b="0">
                <a:solidFill>
                  <a:srgbClr val="64748B"/>
                </a:solidFill>
                <a:latin typeface="Aptos"/>
                <a:ea typeface="Aptos"/>
                <a:cs typeface="Aptos"/>
              </a:defRPr>
            </a:pPr>
            <a:r>
              <a:rPr sz="1650" b="0">
                <a:solidFill>
                  <a:srgbClr val="64748B"/>
                </a:solidFill>
                <a:latin typeface="Aptos"/>
                <a:ea typeface="Aptos"/>
                <a:cs typeface="Aptos"/>
              </a:rPr>
              <a:t>The 12-minute talk divides the system by ownership: structure, sensing/software, power, and verification.</a:t>
            </a:r>
          </a:p>
        </p:txBody>
      </p:sp>
      <p:sp>
        <p:nvSpPr>
          <p:cNvPr id="11" name="Rectangle 10"/>
          <p:cNvSpPr>
            <a:spLocks noGrp="1"/>
          </p:cNvSpPr>
          <p:nvPr/>
        </p:nvSpPr>
        <p:spPr>
          <a:xfrm>
            <a:off x="666750" y="1847850"/>
            <a:ext cx="3238500" cy="2781300"/>
          </a:xfrm>
          <a:prstGeom prst="rect">
            <a:avLst/>
          </a:prstGeom>
          <a:solidFill>
            <a:srgbClr val="FFFFFF"/>
          </a:solidFill>
          <a:ln w="9525">
            <a:solidFill>
              <a:srgbClr val="CBD5E1"/>
            </a:solidFill>
            <a:prstDash val="solid"/>
          </a:ln>
        </p:spPr>
      </p:sp>
      <p:sp>
        <p:nvSpPr>
          <p:cNvPr id="12" name="Rectangle 11"/>
          <p:cNvSpPr>
            <a:spLocks noGrp="1"/>
          </p:cNvSpPr>
          <p:nvPr/>
        </p:nvSpPr>
        <p:spPr>
          <a:xfrm>
            <a:off x="666750" y="1847850"/>
            <a:ext cx="3238500" cy="552450"/>
          </a:xfrm>
          <a:prstGeom prst="rect">
            <a:avLst/>
          </a:prstGeom>
          <a:solidFill>
            <a:srgbClr val="DBEAFE"/>
          </a:solidFill>
          <a:ln w="9525">
            <a:solidFill>
              <a:srgbClr val="2F80F6"/>
            </a:solidFill>
            <a:prstDash val="solid"/>
          </a:ln>
        </p:spPr>
      </p:sp>
      <p:sp>
        <p:nvSpPr>
          <p:cNvPr id="13" name="Rectangle 12"/>
          <p:cNvSpPr>
            <a:spLocks noGrp="1"/>
          </p:cNvSpPr>
          <p:nvPr/>
        </p:nvSpPr>
        <p:spPr>
          <a:xfrm>
            <a:off x="876300" y="2000250"/>
            <a:ext cx="2819400" cy="2476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800" b="1">
                <a:solidFill>
                  <a:srgbClr val="2F80F6"/>
                </a:solidFill>
                <a:latin typeface="Aptos Display"/>
                <a:ea typeface="Aptos Display"/>
                <a:cs typeface="Aptos Display"/>
              </a:defRPr>
            </a:pPr>
            <a:r>
              <a:rPr sz="1800" b="1">
                <a:solidFill>
                  <a:srgbClr val="2F80F6"/>
                </a:solidFill>
                <a:latin typeface="Aptos Display"/>
                <a:ea typeface="Aptos Display"/>
                <a:cs typeface="Aptos Display"/>
              </a:rPr>
              <a:t>Siqi Pan</a:t>
            </a:r>
          </a:p>
        </p:txBody>
      </p:sp>
      <p:sp>
        <p:nvSpPr>
          <p:cNvPr id="14" name="Rectangle 13"/>
          <p:cNvSpPr>
            <a:spLocks noGrp="1"/>
          </p:cNvSpPr>
          <p:nvPr/>
        </p:nvSpPr>
        <p:spPr>
          <a:xfrm>
            <a:off x="876300" y="2686050"/>
            <a:ext cx="1524000" cy="209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75" b="1">
                <a:solidFill>
                  <a:srgbClr val="1E293B"/>
                </a:solidFill>
                <a:latin typeface="Aptos Display"/>
                <a:ea typeface="Aptos Display"/>
                <a:cs typeface="Aptos Display"/>
              </a:defRPr>
            </a:pPr>
            <a:r>
              <a:rPr sz="1275" b="1">
                <a:solidFill>
                  <a:srgbClr val="1E293B"/>
                </a:solidFill>
                <a:latin typeface="Aptos Display"/>
                <a:ea typeface="Aptos Display"/>
                <a:cs typeface="Aptos Display"/>
              </a:rPr>
              <a:t>Ownership</a:t>
            </a:r>
          </a:p>
        </p:txBody>
      </p:sp>
      <p:sp>
        <p:nvSpPr>
          <p:cNvPr id="15" name="Rectangle 14"/>
          <p:cNvSpPr>
            <a:spLocks noGrp="1"/>
          </p:cNvSpPr>
          <p:nvPr/>
        </p:nvSpPr>
        <p:spPr>
          <a:xfrm>
            <a:off x="876300" y="2971800"/>
            <a:ext cx="2781300" cy="590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350" b="0">
                <a:solidFill>
                  <a:srgbClr val="64748B"/>
                </a:solidFill>
                <a:latin typeface="Aptos"/>
                <a:ea typeface="Aptos"/>
                <a:cs typeface="Aptos"/>
              </a:defRPr>
            </a:pPr>
            <a:r>
              <a:rPr sz="1350" b="0">
                <a:solidFill>
                  <a:srgbClr val="64748B"/>
                </a:solidFill>
                <a:latin typeface="Aptos"/>
                <a:ea typeface="Aptos"/>
                <a:cs typeface="Aptos"/>
              </a:rPr>
              <a:t>Color sensor, software, power wiring and soldering</a:t>
            </a:r>
          </a:p>
        </p:txBody>
      </p:sp>
      <p:sp>
        <p:nvSpPr>
          <p:cNvPr id="16" name="Rectangle 15"/>
          <p:cNvSpPr>
            <a:spLocks noGrp="1"/>
          </p:cNvSpPr>
          <p:nvPr/>
        </p:nvSpPr>
        <p:spPr>
          <a:xfrm>
            <a:off x="876300" y="3771900"/>
            <a:ext cx="2095500" cy="209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75" b="1">
                <a:solidFill>
                  <a:srgbClr val="1E293B"/>
                </a:solidFill>
                <a:latin typeface="Aptos Display"/>
                <a:ea typeface="Aptos Display"/>
                <a:cs typeface="Aptos Display"/>
              </a:defRPr>
            </a:pPr>
            <a:r>
              <a:rPr sz="1275" b="1">
                <a:solidFill>
                  <a:srgbClr val="1E293B"/>
                </a:solidFill>
                <a:latin typeface="Aptos Display"/>
                <a:ea typeface="Aptos Display"/>
                <a:cs typeface="Aptos Display"/>
              </a:rPr>
              <a:t>Presentation coverage</a:t>
            </a:r>
          </a:p>
        </p:txBody>
      </p:sp>
      <p:sp>
        <p:nvSpPr>
          <p:cNvPr id="17" name="Rectangle 16"/>
          <p:cNvSpPr>
            <a:spLocks noGrp="1"/>
          </p:cNvSpPr>
          <p:nvPr/>
        </p:nvSpPr>
        <p:spPr>
          <a:xfrm>
            <a:off x="876300" y="4057650"/>
            <a:ext cx="2781300" cy="4953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00" b="0">
                <a:solidFill>
                  <a:srgbClr val="64748B"/>
                </a:solidFill>
                <a:latin typeface="Aptos"/>
                <a:ea typeface="Aptos"/>
                <a:cs typeface="Aptos"/>
              </a:defRPr>
            </a:pPr>
            <a:r>
              <a:rPr sz="1200" b="0">
                <a:solidFill>
                  <a:srgbClr val="64748B"/>
                </a:solidFill>
                <a:latin typeface="Aptos"/>
                <a:ea typeface="Aptos"/>
                <a:cs typeface="Aptos"/>
              </a:rPr>
              <a:t>Intro, architecture, TCS34725 design, classification logic, software flow, power wiring</a:t>
            </a:r>
          </a:p>
        </p:txBody>
      </p:sp>
      <p:sp>
        <p:nvSpPr>
          <p:cNvPr id="18" name="Rectangle 17"/>
          <p:cNvSpPr>
            <a:spLocks noGrp="1"/>
          </p:cNvSpPr>
          <p:nvPr/>
        </p:nvSpPr>
        <p:spPr>
          <a:xfrm>
            <a:off x="4362450" y="1847850"/>
            <a:ext cx="3238500" cy="2781300"/>
          </a:xfrm>
          <a:prstGeom prst="rect">
            <a:avLst/>
          </a:prstGeom>
          <a:solidFill>
            <a:srgbClr val="FFFFFF"/>
          </a:solidFill>
          <a:ln w="9525">
            <a:solidFill>
              <a:srgbClr val="CBD5E1"/>
            </a:solidFill>
            <a:prstDash val="solid"/>
          </a:ln>
        </p:spPr>
      </p:sp>
      <p:sp>
        <p:nvSpPr>
          <p:cNvPr id="19" name="Rectangle 18"/>
          <p:cNvSpPr>
            <a:spLocks noGrp="1"/>
          </p:cNvSpPr>
          <p:nvPr/>
        </p:nvSpPr>
        <p:spPr>
          <a:xfrm>
            <a:off x="4362450" y="1847850"/>
            <a:ext cx="3238500" cy="552450"/>
          </a:xfrm>
          <a:prstGeom prst="rect">
            <a:avLst/>
          </a:prstGeom>
          <a:solidFill>
            <a:srgbClr val="FEF3C7"/>
          </a:solidFill>
          <a:ln w="9525">
            <a:solidFill>
              <a:srgbClr val="F59E0B"/>
            </a:solidFill>
            <a:prstDash val="solid"/>
          </a:ln>
        </p:spPr>
      </p:sp>
      <p:sp>
        <p:nvSpPr>
          <p:cNvPr id="20" name="Rectangle 19"/>
          <p:cNvSpPr>
            <a:spLocks noGrp="1"/>
          </p:cNvSpPr>
          <p:nvPr/>
        </p:nvSpPr>
        <p:spPr>
          <a:xfrm>
            <a:off x="4572000" y="2000250"/>
            <a:ext cx="2819400" cy="2476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800" b="1">
                <a:solidFill>
                  <a:srgbClr val="F59E0B"/>
                </a:solidFill>
                <a:latin typeface="Aptos Display"/>
                <a:ea typeface="Aptos Display"/>
                <a:cs typeface="Aptos Display"/>
              </a:defRPr>
            </a:pPr>
            <a:r>
              <a:rPr sz="1800" b="1">
                <a:solidFill>
                  <a:srgbClr val="F59E0B"/>
                </a:solidFill>
                <a:latin typeface="Aptos Display"/>
                <a:ea typeface="Aptos Display"/>
                <a:cs typeface="Aptos Display"/>
              </a:rPr>
              <a:t>Wu Xucheng</a:t>
            </a:r>
          </a:p>
        </p:txBody>
      </p:sp>
      <p:sp>
        <p:nvSpPr>
          <p:cNvPr id="21" name="Rectangle 20"/>
          <p:cNvSpPr>
            <a:spLocks noGrp="1"/>
          </p:cNvSpPr>
          <p:nvPr/>
        </p:nvSpPr>
        <p:spPr>
          <a:xfrm>
            <a:off x="4572000" y="2686050"/>
            <a:ext cx="1524000" cy="209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75" b="1">
                <a:solidFill>
                  <a:srgbClr val="1E293B"/>
                </a:solidFill>
                <a:latin typeface="Aptos Display"/>
                <a:ea typeface="Aptos Display"/>
                <a:cs typeface="Aptos Display"/>
              </a:defRPr>
            </a:pPr>
            <a:r>
              <a:rPr sz="1275" b="1">
                <a:solidFill>
                  <a:srgbClr val="1E293B"/>
                </a:solidFill>
                <a:latin typeface="Aptos Display"/>
                <a:ea typeface="Aptos Display"/>
                <a:cs typeface="Aptos Display"/>
              </a:rPr>
              <a:t>Ownership</a:t>
            </a:r>
          </a:p>
        </p:txBody>
      </p:sp>
      <p:sp>
        <p:nvSpPr>
          <p:cNvPr id="22" name="Rectangle 21"/>
          <p:cNvSpPr>
            <a:spLocks noGrp="1"/>
          </p:cNvSpPr>
          <p:nvPr/>
        </p:nvSpPr>
        <p:spPr>
          <a:xfrm>
            <a:off x="4572000" y="2971800"/>
            <a:ext cx="2781300" cy="590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350" b="0">
                <a:solidFill>
                  <a:srgbClr val="64748B"/>
                </a:solidFill>
                <a:latin typeface="Aptos"/>
                <a:ea typeface="Aptos"/>
                <a:cs typeface="Aptos"/>
              </a:defRPr>
            </a:pPr>
            <a:r>
              <a:rPr sz="1350" b="0">
                <a:solidFill>
                  <a:srgbClr val="64748B"/>
                </a:solidFill>
                <a:latin typeface="Aptos"/>
                <a:ea typeface="Aptos"/>
                <a:cs typeface="Aptos"/>
              </a:rPr>
              <a:t>Mechanical structure</a:t>
            </a:r>
          </a:p>
        </p:txBody>
      </p:sp>
      <p:sp>
        <p:nvSpPr>
          <p:cNvPr id="23" name="Rectangle 22"/>
          <p:cNvSpPr>
            <a:spLocks noGrp="1"/>
          </p:cNvSpPr>
          <p:nvPr/>
        </p:nvSpPr>
        <p:spPr>
          <a:xfrm>
            <a:off x="4572000" y="3771900"/>
            <a:ext cx="2095500" cy="209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75" b="1">
                <a:solidFill>
                  <a:srgbClr val="1E293B"/>
                </a:solidFill>
                <a:latin typeface="Aptos Display"/>
                <a:ea typeface="Aptos Display"/>
                <a:cs typeface="Aptos Display"/>
              </a:defRPr>
            </a:pPr>
            <a:r>
              <a:rPr sz="1275" b="1">
                <a:solidFill>
                  <a:srgbClr val="1E293B"/>
                </a:solidFill>
                <a:latin typeface="Aptos Display"/>
                <a:ea typeface="Aptos Display"/>
                <a:cs typeface="Aptos Display"/>
              </a:rPr>
              <a:t>Presentation coverage</a:t>
            </a:r>
          </a:p>
        </p:txBody>
      </p:sp>
      <p:sp>
        <p:nvSpPr>
          <p:cNvPr id="24" name="Rectangle 23"/>
          <p:cNvSpPr>
            <a:spLocks noGrp="1"/>
          </p:cNvSpPr>
          <p:nvPr/>
        </p:nvSpPr>
        <p:spPr>
          <a:xfrm>
            <a:off x="4572000" y="4057650"/>
            <a:ext cx="2781300" cy="4953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00" b="0">
                <a:solidFill>
                  <a:srgbClr val="64748B"/>
                </a:solidFill>
                <a:latin typeface="Aptos"/>
                <a:ea typeface="Aptos"/>
                <a:cs typeface="Aptos"/>
              </a:defRPr>
            </a:pPr>
            <a:r>
              <a:rPr sz="1200" b="0">
                <a:solidFill>
                  <a:srgbClr val="64748B"/>
                </a:solidFill>
                <a:latin typeface="Aptos"/>
                <a:ea typeface="Aptos"/>
                <a:cs typeface="Aptos"/>
              </a:rPr>
              <a:t>Prototype overview, feeder tower, arm geometry, servo motion and mechanical limitation</a:t>
            </a:r>
          </a:p>
        </p:txBody>
      </p:sp>
      <p:sp>
        <p:nvSpPr>
          <p:cNvPr id="25" name="Rectangle 24"/>
          <p:cNvSpPr>
            <a:spLocks noGrp="1"/>
          </p:cNvSpPr>
          <p:nvPr/>
        </p:nvSpPr>
        <p:spPr>
          <a:xfrm>
            <a:off x="8058150" y="1847850"/>
            <a:ext cx="3238500" cy="2781300"/>
          </a:xfrm>
          <a:prstGeom prst="rect">
            <a:avLst/>
          </a:prstGeom>
          <a:solidFill>
            <a:srgbClr val="FFFFFF"/>
          </a:solidFill>
          <a:ln w="9525">
            <a:solidFill>
              <a:srgbClr val="CBD5E1"/>
            </a:solidFill>
            <a:prstDash val="solid"/>
          </a:ln>
        </p:spPr>
      </p:sp>
      <p:sp>
        <p:nvSpPr>
          <p:cNvPr id="26" name="Rectangle 25"/>
          <p:cNvSpPr>
            <a:spLocks noGrp="1"/>
          </p:cNvSpPr>
          <p:nvPr/>
        </p:nvSpPr>
        <p:spPr>
          <a:xfrm>
            <a:off x="8058150" y="1847850"/>
            <a:ext cx="3238500" cy="552450"/>
          </a:xfrm>
          <a:prstGeom prst="rect">
            <a:avLst/>
          </a:prstGeom>
          <a:solidFill>
            <a:srgbClr val="D1FAE5"/>
          </a:solidFill>
          <a:ln w="9525">
            <a:solidFill>
              <a:srgbClr val="059669"/>
            </a:solidFill>
            <a:prstDash val="solid"/>
          </a:ln>
        </p:spPr>
      </p:sp>
      <p:sp>
        <p:nvSpPr>
          <p:cNvPr id="27" name="Rectangle 26"/>
          <p:cNvSpPr>
            <a:spLocks noGrp="1"/>
          </p:cNvSpPr>
          <p:nvPr/>
        </p:nvSpPr>
        <p:spPr>
          <a:xfrm>
            <a:off x="8267700" y="2000250"/>
            <a:ext cx="2819400" cy="2476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800" b="1">
                <a:solidFill>
                  <a:srgbClr val="059669"/>
                </a:solidFill>
                <a:latin typeface="Aptos Display"/>
                <a:ea typeface="Aptos Display"/>
                <a:cs typeface="Aptos Display"/>
              </a:defRPr>
            </a:pPr>
            <a:r>
              <a:rPr sz="1800" b="1">
                <a:solidFill>
                  <a:srgbClr val="059669"/>
                </a:solidFill>
                <a:latin typeface="Aptos Display"/>
                <a:ea typeface="Aptos Display"/>
                <a:cs typeface="Aptos Display"/>
              </a:rPr>
              <a:t>Zhonghao Wang</a:t>
            </a:r>
          </a:p>
        </p:txBody>
      </p:sp>
      <p:sp>
        <p:nvSpPr>
          <p:cNvPr id="28" name="Rectangle 27"/>
          <p:cNvSpPr>
            <a:spLocks noGrp="1"/>
          </p:cNvSpPr>
          <p:nvPr/>
        </p:nvSpPr>
        <p:spPr>
          <a:xfrm>
            <a:off x="8267700" y="2686050"/>
            <a:ext cx="1524000" cy="209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75" b="1">
                <a:solidFill>
                  <a:srgbClr val="1E293B"/>
                </a:solidFill>
                <a:latin typeface="Aptos Display"/>
                <a:ea typeface="Aptos Display"/>
                <a:cs typeface="Aptos Display"/>
              </a:defRPr>
            </a:pPr>
            <a:r>
              <a:rPr sz="1275" b="1">
                <a:solidFill>
                  <a:srgbClr val="1E293B"/>
                </a:solidFill>
                <a:latin typeface="Aptos Display"/>
                <a:ea typeface="Aptos Display"/>
                <a:cs typeface="Aptos Display"/>
              </a:rPr>
              <a:t>Ownership</a:t>
            </a:r>
          </a:p>
        </p:txBody>
      </p:sp>
      <p:sp>
        <p:nvSpPr>
          <p:cNvPr id="29" name="Rectangle 28"/>
          <p:cNvSpPr>
            <a:spLocks noGrp="1"/>
          </p:cNvSpPr>
          <p:nvPr/>
        </p:nvSpPr>
        <p:spPr>
          <a:xfrm>
            <a:off x="8267700" y="2971800"/>
            <a:ext cx="2781300" cy="590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350" b="0">
                <a:solidFill>
                  <a:srgbClr val="64748B"/>
                </a:solidFill>
                <a:latin typeface="Aptos"/>
                <a:ea typeface="Aptos"/>
                <a:cs typeface="Aptos"/>
              </a:defRPr>
            </a:pPr>
            <a:r>
              <a:rPr sz="1350" b="0">
                <a:solidFill>
                  <a:srgbClr val="64748B"/>
                </a:solidFill>
                <a:latin typeface="Aptos"/>
                <a:ea typeface="Aptos"/>
                <a:cs typeface="Aptos"/>
              </a:rPr>
              <a:t>Power verification and testing records</a:t>
            </a:r>
          </a:p>
        </p:txBody>
      </p:sp>
      <p:sp>
        <p:nvSpPr>
          <p:cNvPr id="30" name="Rectangle 29"/>
          <p:cNvSpPr>
            <a:spLocks noGrp="1"/>
          </p:cNvSpPr>
          <p:nvPr/>
        </p:nvSpPr>
        <p:spPr>
          <a:xfrm>
            <a:off x="8267700" y="3771900"/>
            <a:ext cx="2095500" cy="209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75" b="1">
                <a:solidFill>
                  <a:srgbClr val="1E293B"/>
                </a:solidFill>
                <a:latin typeface="Aptos Display"/>
                <a:ea typeface="Aptos Display"/>
                <a:cs typeface="Aptos Display"/>
              </a:defRPr>
            </a:pPr>
            <a:r>
              <a:rPr sz="1275" b="1">
                <a:solidFill>
                  <a:srgbClr val="1E293B"/>
                </a:solidFill>
                <a:latin typeface="Aptos Display"/>
                <a:ea typeface="Aptos Display"/>
                <a:cs typeface="Aptos Display"/>
              </a:rPr>
              <a:t>Presentation coverage</a:t>
            </a:r>
          </a:p>
        </p:txBody>
      </p:sp>
      <p:sp>
        <p:nvSpPr>
          <p:cNvPr id="31" name="Rectangle 30"/>
          <p:cNvSpPr>
            <a:spLocks noGrp="1"/>
          </p:cNvSpPr>
          <p:nvPr/>
        </p:nvSpPr>
        <p:spPr>
          <a:xfrm>
            <a:off x="8267700" y="4057650"/>
            <a:ext cx="2781300" cy="4953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00" b="0">
                <a:solidFill>
                  <a:srgbClr val="64748B"/>
                </a:solidFill>
                <a:latin typeface="Aptos"/>
                <a:ea typeface="Aptos"/>
                <a:cs typeface="Aptos"/>
              </a:defRPr>
            </a:pPr>
            <a:r>
              <a:rPr sz="1200" b="0">
                <a:solidFill>
                  <a:srgbClr val="64748B"/>
                </a:solidFill>
                <a:latin typeface="Aptos"/>
                <a:ea typeface="Aptos"/>
                <a:cs typeface="Aptos"/>
              </a:rPr>
              <a:t>Verification setup, trial-by-trial results, voltage measurements, data interpretation</a:t>
            </a:r>
          </a:p>
        </p:txBody>
      </p:sp>
      <p:sp>
        <p:nvSpPr>
          <p:cNvPr id="32" name="Rectangle 31"/>
          <p:cNvSpPr>
            <a:spLocks noGrp="1"/>
          </p:cNvSpPr>
          <p:nvPr/>
        </p:nvSpPr>
        <p:spPr>
          <a:xfrm>
            <a:off x="1562100" y="5219700"/>
            <a:ext cx="9067800" cy="457200"/>
          </a:xfrm>
          <a:prstGeom prst="rect">
            <a:avLst/>
          </a:prstGeom>
          <a:solidFill>
            <a:srgbClr val="DBEAFE"/>
          </a:solidFill>
          <a:ln w="9525">
            <a:solidFill>
              <a:srgbClr val="2F80F6"/>
            </a:solidFill>
            <a:prstDash val="solid"/>
          </a:ln>
        </p:spPr>
      </p:sp>
      <p:sp>
        <p:nvSpPr>
          <p:cNvPr id="33" name="Rectangle 32"/>
          <p:cNvSpPr>
            <a:spLocks noGrp="1"/>
          </p:cNvSpPr>
          <p:nvPr/>
        </p:nvSpPr>
        <p:spPr>
          <a:xfrm>
            <a:off x="1847850" y="5353050"/>
            <a:ext cx="849630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650" b="1">
                <a:solidFill>
                  <a:srgbClr val="2F80F6"/>
                </a:solidFill>
                <a:latin typeface="Aptos Display"/>
                <a:ea typeface="Aptos Display"/>
                <a:cs typeface="Aptos Display"/>
              </a:defRPr>
            </a:pPr>
            <a:r>
              <a:rPr sz="1650" b="1">
                <a:solidFill>
                  <a:srgbClr val="2F80F6"/>
                </a:solidFill>
                <a:latin typeface="Aptos Display"/>
                <a:ea typeface="Aptos Display"/>
                <a:cs typeface="Aptos Display"/>
              </a:rPr>
              <a:t>Flow: project goal -&gt; design -&gt; implementation -&gt; verification -&gt; demo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a:spLocks noGrp="1"/>
          </p:cNvSpPr>
          <p:nvPr/>
        </p:nvSpPr>
        <p:spPr>
          <a:xfrm>
            <a:off x="0" y="0"/>
            <a:ext cx="12192000" cy="6858000"/>
          </a:xfrm>
          <a:prstGeom prst="rect">
            <a:avLst/>
          </a:prstGeom>
          <a:solidFill>
            <a:srgbClr val="FFFFFF"/>
          </a:solidFill>
          <a:ln w="0">
            <a:solidFill>
              <a:srgbClr val="000000">
                <a:alpha val="0"/>
              </a:srgbClr>
            </a:solidFill>
            <a:prstDash val="solid"/>
          </a:ln>
        </p:spPr>
      </p:sp>
      <p:pic>
        <p:nvPicPr>
          <p:cNvPr id="2" name="Picture 1"/>
          <p:cNvPicPr>
            <a:picLocks noChangeAspect="1"/>
          </p:cNvPicPr>
          <p:nvPr/>
        </p:nvPicPr>
        <p:blipFill>
          <a:blip r:embed="rId3"/>
          <a:srcRect l="127" r="127"/>
          <a:stretch>
            <a:fillRect/>
          </a:stretch>
        </p:blipFill>
        <p:spPr>
          <a:xfrm>
            <a:off x="9467850" y="0"/>
            <a:ext cx="2724150" cy="1581150"/>
          </a:xfrm>
          <a:prstGeom prst="rect">
            <a:avLst/>
          </a:prstGeom>
        </p:spPr>
      </p:pic>
      <p:sp>
        <p:nvSpPr>
          <p:cNvPr id="3" name="Rectangle 2"/>
          <p:cNvSpPr>
            <a:spLocks noGrp="1"/>
          </p:cNvSpPr>
          <p:nvPr/>
        </p:nvSpPr>
        <p:spPr>
          <a:xfrm>
            <a:off x="552450" y="485775"/>
            <a:ext cx="171450" cy="171450"/>
          </a:xfrm>
          <a:prstGeom prst="rect">
            <a:avLst/>
          </a:prstGeom>
          <a:solidFill>
            <a:srgbClr val="DBEAFE"/>
          </a:solidFill>
          <a:ln w="9525">
            <a:solidFill>
              <a:srgbClr val="2F80F6"/>
            </a:solidFill>
            <a:prstDash val="solid"/>
          </a:ln>
        </p:spPr>
      </p:sp>
      <p:sp>
        <p:nvSpPr>
          <p:cNvPr id="4" name="Rectangle 3"/>
          <p:cNvSpPr>
            <a:spLocks noGrp="1"/>
          </p:cNvSpPr>
          <p:nvPr/>
        </p:nvSpPr>
        <p:spPr>
          <a:xfrm>
            <a:off x="600075" y="533400"/>
            <a:ext cx="76200" cy="76200"/>
          </a:xfrm>
          <a:prstGeom prst="rect">
            <a:avLst/>
          </a:prstGeom>
          <a:solidFill>
            <a:srgbClr val="2F80F6"/>
          </a:solidFill>
          <a:ln w="0">
            <a:solidFill>
              <a:srgbClr val="000000">
                <a:alpha val="0"/>
              </a:srgbClr>
            </a:solidFill>
            <a:prstDash val="solid"/>
          </a:ln>
        </p:spPr>
      </p:sp>
      <p:sp>
        <p:nvSpPr>
          <p:cNvPr id="5" name="Rectangle 4"/>
          <p:cNvSpPr>
            <a:spLocks noGrp="1"/>
          </p:cNvSpPr>
          <p:nvPr/>
        </p:nvSpPr>
        <p:spPr>
          <a:xfrm>
            <a:off x="838200" y="400050"/>
            <a:ext cx="8267700" cy="590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2850" b="1">
                <a:solidFill>
                  <a:srgbClr val="2F80F6"/>
                </a:solidFill>
                <a:latin typeface="Aptos Display"/>
                <a:ea typeface="Aptos Display"/>
                <a:cs typeface="Aptos Display"/>
              </a:defRPr>
            </a:pPr>
            <a:r>
              <a:rPr sz="2850" b="1">
                <a:solidFill>
                  <a:srgbClr val="2F80F6"/>
                </a:solidFill>
                <a:latin typeface="Aptos Display"/>
                <a:ea typeface="Aptos Display"/>
                <a:cs typeface="Aptos Display"/>
              </a:rPr>
              <a:t>Limitations, Future Work &amp; Demo</a:t>
            </a:r>
          </a:p>
        </p:txBody>
      </p:sp>
      <p:sp>
        <p:nvSpPr>
          <p:cNvPr id="6" name="Rectangle 5"/>
          <p:cNvSpPr>
            <a:spLocks noGrp="1"/>
          </p:cNvSpPr>
          <p:nvPr/>
        </p:nvSpPr>
        <p:spPr>
          <a:xfrm>
            <a:off x="9677400" y="400050"/>
            <a:ext cx="1962150" cy="323850"/>
          </a:xfrm>
          <a:prstGeom prst="rect">
            <a:avLst/>
          </a:prstGeom>
          <a:solidFill>
            <a:srgbClr val="FFFFFF"/>
          </a:solidFill>
          <a:ln w="9525">
            <a:solidFill>
              <a:srgbClr val="CBD5E1"/>
            </a:solidFill>
            <a:prstDash val="solid"/>
          </a:ln>
        </p:spPr>
      </p:sp>
      <p:sp>
        <p:nvSpPr>
          <p:cNvPr id="7" name="Rectangle 6"/>
          <p:cNvSpPr>
            <a:spLocks noGrp="1"/>
          </p:cNvSpPr>
          <p:nvPr/>
        </p:nvSpPr>
        <p:spPr>
          <a:xfrm>
            <a:off x="9810750" y="466725"/>
            <a:ext cx="169545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75" b="1">
                <a:solidFill>
                  <a:srgbClr val="64748B"/>
                </a:solidFill>
                <a:latin typeface="Aptos Display"/>
                <a:ea typeface="Aptos Display"/>
                <a:cs typeface="Aptos Display"/>
              </a:defRPr>
            </a:pPr>
            <a:r>
              <a:rPr sz="975" b="1">
                <a:solidFill>
                  <a:srgbClr val="64748B"/>
                </a:solidFill>
                <a:latin typeface="Aptos Display"/>
                <a:ea typeface="Aptos Display"/>
                <a:cs typeface="Aptos Display"/>
              </a:rPr>
              <a:t>Team</a:t>
            </a:r>
          </a:p>
        </p:txBody>
      </p:sp>
      <p:sp>
        <p:nvSpPr>
          <p:cNvPr id="8" name="Rectangle 7"/>
          <p:cNvSpPr>
            <a:spLocks noGrp="1"/>
          </p:cNvSpPr>
          <p:nvPr/>
        </p:nvSpPr>
        <p:spPr>
          <a:xfrm>
            <a:off x="533400" y="1000125"/>
            <a:ext cx="933450" cy="19050"/>
          </a:xfrm>
          <a:prstGeom prst="rect">
            <a:avLst/>
          </a:prstGeom>
          <a:solidFill>
            <a:srgbClr val="2F80F6"/>
          </a:solidFill>
          <a:ln w="0">
            <a:solidFill>
              <a:srgbClr val="000000">
                <a:alpha val="0"/>
              </a:srgbClr>
            </a:solidFill>
            <a:prstDash val="solid"/>
          </a:ln>
        </p:spPr>
      </p:sp>
      <p:sp>
        <p:nvSpPr>
          <p:cNvPr id="9" name="Rectangle 8"/>
          <p:cNvSpPr>
            <a:spLocks noGrp="1"/>
          </p:cNvSpPr>
          <p:nvPr/>
        </p:nvSpPr>
        <p:spPr>
          <a:xfrm>
            <a:off x="1466850" y="1000125"/>
            <a:ext cx="10191750" cy="19050"/>
          </a:xfrm>
          <a:prstGeom prst="rect">
            <a:avLst/>
          </a:prstGeom>
          <a:solidFill>
            <a:srgbClr val="CBD5E1"/>
          </a:solidFill>
          <a:ln w="0">
            <a:solidFill>
              <a:srgbClr val="000000">
                <a:alpha val="0"/>
              </a:srgbClr>
            </a:solidFill>
            <a:prstDash val="solid"/>
          </a:ln>
        </p:spPr>
      </p:sp>
      <p:sp>
        <p:nvSpPr>
          <p:cNvPr id="10" name="Rectangle 9"/>
          <p:cNvSpPr>
            <a:spLocks noGrp="1"/>
          </p:cNvSpPr>
          <p:nvPr/>
        </p:nvSpPr>
        <p:spPr>
          <a:xfrm>
            <a:off x="552450" y="1181100"/>
            <a:ext cx="9334500" cy="4191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650" b="0">
                <a:solidFill>
                  <a:srgbClr val="64748B"/>
                </a:solidFill>
                <a:latin typeface="Aptos"/>
                <a:ea typeface="Aptos"/>
                <a:cs typeface="Aptos"/>
              </a:defRPr>
            </a:pPr>
            <a:r>
              <a:rPr sz="1650" b="0">
                <a:solidFill>
                  <a:srgbClr val="64748B"/>
                </a:solidFill>
                <a:latin typeface="Aptos"/>
                <a:ea typeface="Aptos"/>
                <a:cs typeface="Aptos"/>
              </a:rPr>
              <a:t>The prototype met the final requirements, with feeder reliability as the main remaining constraint.</a:t>
            </a:r>
          </a:p>
        </p:txBody>
      </p:sp>
      <p:sp>
        <p:nvSpPr>
          <p:cNvPr id="11" name="Rectangle 10"/>
          <p:cNvSpPr>
            <a:spLocks noGrp="1"/>
          </p:cNvSpPr>
          <p:nvPr/>
        </p:nvSpPr>
        <p:spPr>
          <a:xfrm>
            <a:off x="685800" y="1809750"/>
            <a:ext cx="3238500" cy="1764665"/>
          </a:xfrm>
          <a:prstGeom prst="rect">
            <a:avLst/>
          </a:prstGeom>
          <a:solidFill>
            <a:srgbClr val="FFFFFF"/>
          </a:solidFill>
          <a:ln w="9525">
            <a:solidFill>
              <a:srgbClr val="CBD5E1"/>
            </a:solidFill>
            <a:prstDash val="solid"/>
          </a:ln>
        </p:spPr>
      </p:sp>
      <p:sp>
        <p:nvSpPr>
          <p:cNvPr id="12" name="Rectangle 11"/>
          <p:cNvSpPr>
            <a:spLocks noGrp="1"/>
          </p:cNvSpPr>
          <p:nvPr/>
        </p:nvSpPr>
        <p:spPr>
          <a:xfrm>
            <a:off x="685800" y="1809750"/>
            <a:ext cx="76835" cy="1763395"/>
          </a:xfrm>
          <a:prstGeom prst="rect">
            <a:avLst/>
          </a:prstGeom>
          <a:solidFill>
            <a:srgbClr val="F59E0B"/>
          </a:solidFill>
          <a:ln w="0">
            <a:solidFill>
              <a:srgbClr val="000000">
                <a:alpha val="0"/>
              </a:srgbClr>
            </a:solidFill>
            <a:prstDash val="solid"/>
          </a:ln>
        </p:spPr>
      </p:sp>
      <p:sp>
        <p:nvSpPr>
          <p:cNvPr id="13" name="Rectangle 12"/>
          <p:cNvSpPr>
            <a:spLocks noGrp="1"/>
          </p:cNvSpPr>
          <p:nvPr/>
        </p:nvSpPr>
        <p:spPr>
          <a:xfrm>
            <a:off x="895350" y="1981200"/>
            <a:ext cx="281940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1E293B"/>
                </a:solidFill>
                <a:latin typeface="Aptos Display"/>
                <a:ea typeface="Aptos Display"/>
                <a:cs typeface="Aptos Display"/>
              </a:defRPr>
            </a:pPr>
            <a:r>
              <a:rPr sz="1500" b="1">
                <a:solidFill>
                  <a:srgbClr val="1E293B"/>
                </a:solidFill>
                <a:latin typeface="Aptos Display"/>
                <a:ea typeface="Aptos Display"/>
                <a:cs typeface="Aptos Display"/>
              </a:rPr>
              <a:t>Mechanical feeder</a:t>
            </a:r>
          </a:p>
        </p:txBody>
      </p:sp>
      <p:sp>
        <p:nvSpPr>
          <p:cNvPr id="14" name="Rectangle 13"/>
          <p:cNvSpPr>
            <a:spLocks noGrp="1"/>
          </p:cNvSpPr>
          <p:nvPr/>
        </p:nvSpPr>
        <p:spPr>
          <a:xfrm>
            <a:off x="895350" y="2362200"/>
            <a:ext cx="2819400" cy="8953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75" b="0">
                <a:solidFill>
                  <a:srgbClr val="64748B"/>
                </a:solidFill>
                <a:latin typeface="Aptos"/>
                <a:ea typeface="Aptos"/>
                <a:cs typeface="Aptos"/>
              </a:defRPr>
            </a:pPr>
            <a:r>
              <a:rPr sz="1275" b="0">
                <a:solidFill>
                  <a:srgbClr val="64748B"/>
                </a:solidFill>
                <a:latin typeface="Aptos"/>
                <a:ea typeface="Aptos"/>
                <a:cs typeface="Aptos"/>
              </a:rPr>
              <a:t>Jam in one run; one missed ball in another completed run.</a:t>
            </a:r>
          </a:p>
          <a:p>
            <a:endParaRPr sz="1275" b="0">
              <a:solidFill>
                <a:srgbClr val="64748B"/>
              </a:solidFill>
              <a:latin typeface="Aptos"/>
              <a:ea typeface="Aptos"/>
              <a:cs typeface="Aptos"/>
            </a:endParaRPr>
          </a:p>
          <a:p>
            <a:pPr algn="l">
              <a:defRPr sz="1275" b="0">
                <a:solidFill>
                  <a:srgbClr val="64748B"/>
                </a:solidFill>
                <a:latin typeface="Aptos"/>
                <a:ea typeface="Aptos"/>
                <a:cs typeface="Aptos"/>
              </a:defRPr>
            </a:pPr>
            <a:r>
              <a:rPr sz="1275" b="0">
                <a:solidFill>
                  <a:srgbClr val="64748B"/>
                </a:solidFill>
                <a:latin typeface="Aptos"/>
                <a:ea typeface="Aptos"/>
                <a:cs typeface="Aptos"/>
              </a:rPr>
              <a:t>Future: constrained single-ball escapement and better guide geometry.</a:t>
            </a:r>
          </a:p>
        </p:txBody>
      </p:sp>
      <p:sp>
        <p:nvSpPr>
          <p:cNvPr id="15" name="Rectangle 14"/>
          <p:cNvSpPr>
            <a:spLocks noGrp="1"/>
          </p:cNvSpPr>
          <p:nvPr/>
        </p:nvSpPr>
        <p:spPr>
          <a:xfrm>
            <a:off x="4476750" y="1809750"/>
            <a:ext cx="3238500" cy="1581150"/>
          </a:xfrm>
          <a:prstGeom prst="rect">
            <a:avLst/>
          </a:prstGeom>
          <a:solidFill>
            <a:srgbClr val="FFFFFF"/>
          </a:solidFill>
          <a:ln w="9525">
            <a:solidFill>
              <a:srgbClr val="CBD5E1"/>
            </a:solidFill>
            <a:prstDash val="solid"/>
          </a:ln>
        </p:spPr>
      </p:sp>
      <p:sp>
        <p:nvSpPr>
          <p:cNvPr id="16" name="Rectangle 15"/>
          <p:cNvSpPr>
            <a:spLocks noGrp="1"/>
          </p:cNvSpPr>
          <p:nvPr/>
        </p:nvSpPr>
        <p:spPr>
          <a:xfrm>
            <a:off x="4476750" y="1809750"/>
            <a:ext cx="76200" cy="1581150"/>
          </a:xfrm>
          <a:prstGeom prst="rect">
            <a:avLst/>
          </a:prstGeom>
          <a:solidFill>
            <a:srgbClr val="059669"/>
          </a:solidFill>
          <a:ln w="0">
            <a:solidFill>
              <a:srgbClr val="000000">
                <a:alpha val="0"/>
              </a:srgbClr>
            </a:solidFill>
            <a:prstDash val="solid"/>
          </a:ln>
        </p:spPr>
      </p:sp>
      <p:sp>
        <p:nvSpPr>
          <p:cNvPr id="17" name="Rectangle 16"/>
          <p:cNvSpPr>
            <a:spLocks noGrp="1"/>
          </p:cNvSpPr>
          <p:nvPr/>
        </p:nvSpPr>
        <p:spPr>
          <a:xfrm>
            <a:off x="4686300" y="1981200"/>
            <a:ext cx="281940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1E293B"/>
                </a:solidFill>
                <a:latin typeface="Aptos Display"/>
                <a:ea typeface="Aptos Display"/>
                <a:cs typeface="Aptos Display"/>
              </a:defRPr>
            </a:pPr>
            <a:r>
              <a:rPr sz="1500" b="1">
                <a:solidFill>
                  <a:srgbClr val="1E293B"/>
                </a:solidFill>
                <a:latin typeface="Aptos Display"/>
                <a:ea typeface="Aptos Display"/>
                <a:cs typeface="Aptos Display"/>
              </a:rPr>
              <a:t>Color sensing</a:t>
            </a:r>
          </a:p>
        </p:txBody>
      </p:sp>
      <p:sp>
        <p:nvSpPr>
          <p:cNvPr id="18" name="Rectangle 17"/>
          <p:cNvSpPr>
            <a:spLocks noGrp="1"/>
          </p:cNvSpPr>
          <p:nvPr/>
        </p:nvSpPr>
        <p:spPr>
          <a:xfrm>
            <a:off x="4686300" y="2362200"/>
            <a:ext cx="2819400" cy="8953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75" b="0">
                <a:solidFill>
                  <a:srgbClr val="64748B"/>
                </a:solidFill>
                <a:latin typeface="Aptos"/>
                <a:ea typeface="Aptos"/>
                <a:cs typeface="Aptos"/>
              </a:defRPr>
            </a:pPr>
            <a:r>
              <a:rPr sz="1275" b="0">
                <a:solidFill>
                  <a:srgbClr val="64748B"/>
                </a:solidFill>
                <a:latin typeface="Aptos"/>
                <a:ea typeface="Aptos"/>
                <a:cs typeface="Aptos"/>
              </a:rPr>
              <a:t>Current thresholds worked under tested lighting.</a:t>
            </a:r>
          </a:p>
          <a:p>
            <a:endParaRPr sz="1275" b="0">
              <a:solidFill>
                <a:srgbClr val="64748B"/>
              </a:solidFill>
              <a:latin typeface="Aptos"/>
              <a:ea typeface="Aptos"/>
              <a:cs typeface="Aptos"/>
            </a:endParaRPr>
          </a:p>
          <a:p>
            <a:pPr algn="l">
              <a:defRPr sz="1275" b="0">
                <a:solidFill>
                  <a:srgbClr val="64748B"/>
                </a:solidFill>
                <a:latin typeface="Aptos"/>
                <a:ea typeface="Aptos"/>
                <a:cs typeface="Aptos"/>
              </a:defRPr>
            </a:pPr>
            <a:r>
              <a:rPr sz="1275" b="0">
                <a:solidFill>
                  <a:srgbClr val="64748B"/>
                </a:solidFill>
                <a:latin typeface="Aptos"/>
                <a:ea typeface="Aptos"/>
                <a:cs typeface="Aptos"/>
              </a:rPr>
              <a:t>Future: larger raw RGB/C dataset and controlled lighting tests.</a:t>
            </a:r>
          </a:p>
        </p:txBody>
      </p:sp>
      <p:sp>
        <p:nvSpPr>
          <p:cNvPr id="19" name="Rectangle 18"/>
          <p:cNvSpPr>
            <a:spLocks noGrp="1"/>
          </p:cNvSpPr>
          <p:nvPr/>
        </p:nvSpPr>
        <p:spPr>
          <a:xfrm>
            <a:off x="8267700" y="1809750"/>
            <a:ext cx="3238500" cy="1581150"/>
          </a:xfrm>
          <a:prstGeom prst="rect">
            <a:avLst/>
          </a:prstGeom>
          <a:solidFill>
            <a:srgbClr val="FFFFFF"/>
          </a:solidFill>
          <a:ln w="9525">
            <a:solidFill>
              <a:srgbClr val="CBD5E1"/>
            </a:solidFill>
            <a:prstDash val="solid"/>
          </a:ln>
        </p:spPr>
      </p:sp>
      <p:sp>
        <p:nvSpPr>
          <p:cNvPr id="20" name="Rectangle 19"/>
          <p:cNvSpPr>
            <a:spLocks noGrp="1"/>
          </p:cNvSpPr>
          <p:nvPr/>
        </p:nvSpPr>
        <p:spPr>
          <a:xfrm>
            <a:off x="8267700" y="1809750"/>
            <a:ext cx="76200" cy="1581150"/>
          </a:xfrm>
          <a:prstGeom prst="rect">
            <a:avLst/>
          </a:prstGeom>
          <a:solidFill>
            <a:srgbClr val="2F80F6"/>
          </a:solidFill>
          <a:ln w="0">
            <a:solidFill>
              <a:srgbClr val="000000">
                <a:alpha val="0"/>
              </a:srgbClr>
            </a:solidFill>
            <a:prstDash val="solid"/>
          </a:ln>
        </p:spPr>
      </p:sp>
      <p:sp>
        <p:nvSpPr>
          <p:cNvPr id="21" name="Rectangle 20"/>
          <p:cNvSpPr>
            <a:spLocks noGrp="1"/>
          </p:cNvSpPr>
          <p:nvPr/>
        </p:nvSpPr>
        <p:spPr>
          <a:xfrm>
            <a:off x="8477250" y="1981200"/>
            <a:ext cx="281940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1E293B"/>
                </a:solidFill>
                <a:latin typeface="Aptos Display"/>
                <a:ea typeface="Aptos Display"/>
                <a:cs typeface="Aptos Display"/>
              </a:defRPr>
            </a:pPr>
            <a:r>
              <a:rPr sz="1500" b="1">
                <a:solidFill>
                  <a:srgbClr val="1E293B"/>
                </a:solidFill>
                <a:latin typeface="Aptos Display"/>
                <a:ea typeface="Aptos Display"/>
                <a:cs typeface="Aptos Display"/>
              </a:rPr>
              <a:t>Power rail</a:t>
            </a:r>
          </a:p>
        </p:txBody>
      </p:sp>
      <p:sp>
        <p:nvSpPr>
          <p:cNvPr id="22" name="Rectangle 21"/>
          <p:cNvSpPr>
            <a:spLocks noGrp="1"/>
          </p:cNvSpPr>
          <p:nvPr/>
        </p:nvSpPr>
        <p:spPr>
          <a:xfrm>
            <a:off x="8477250" y="2362200"/>
            <a:ext cx="2819400" cy="8953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75" b="0">
                <a:solidFill>
                  <a:srgbClr val="64748B"/>
                </a:solidFill>
                <a:latin typeface="Aptos"/>
                <a:ea typeface="Aptos"/>
                <a:cs typeface="Aptos"/>
              </a:defRPr>
            </a:pPr>
            <a:r>
              <a:rPr sz="1275" b="0">
                <a:solidFill>
                  <a:srgbClr val="64748B"/>
                </a:solidFill>
                <a:latin typeface="Aptos"/>
                <a:ea typeface="Aptos"/>
                <a:cs typeface="Aptos"/>
              </a:rPr>
              <a:t>Steady DMM values were stable.</a:t>
            </a:r>
          </a:p>
          <a:p>
            <a:endParaRPr sz="1275" b="0">
              <a:solidFill>
                <a:srgbClr val="64748B"/>
              </a:solidFill>
              <a:latin typeface="Aptos"/>
              <a:ea typeface="Aptos"/>
              <a:cs typeface="Aptos"/>
            </a:endParaRPr>
          </a:p>
          <a:p>
            <a:pPr algn="l">
              <a:defRPr sz="1275" b="0">
                <a:solidFill>
                  <a:srgbClr val="64748B"/>
                </a:solidFill>
                <a:latin typeface="Aptos"/>
                <a:ea typeface="Aptos"/>
                <a:cs typeface="Aptos"/>
              </a:defRPr>
            </a:pPr>
            <a:r>
              <a:rPr sz="1275" b="0">
                <a:solidFill>
                  <a:srgbClr val="64748B"/>
                </a:solidFill>
                <a:latin typeface="Aptos"/>
                <a:ea typeface="Aptos"/>
                <a:cs typeface="Aptos"/>
              </a:rPr>
              <a:t>Future: oscilloscope validation for short servo transients.</a:t>
            </a:r>
          </a:p>
        </p:txBody>
      </p:sp>
      <p:sp>
        <p:nvSpPr>
          <p:cNvPr id="23" name="Rectangle 22"/>
          <p:cNvSpPr>
            <a:spLocks noGrp="1"/>
          </p:cNvSpPr>
          <p:nvPr/>
        </p:nvSpPr>
        <p:spPr>
          <a:xfrm>
            <a:off x="1200150" y="4305300"/>
            <a:ext cx="9791700" cy="838200"/>
          </a:xfrm>
          <a:prstGeom prst="rect">
            <a:avLst/>
          </a:prstGeom>
          <a:solidFill>
            <a:srgbClr val="0F172A"/>
          </a:solidFill>
          <a:ln w="0">
            <a:solidFill>
              <a:srgbClr val="000000">
                <a:alpha val="0"/>
              </a:srgbClr>
            </a:solidFill>
            <a:prstDash val="solid"/>
          </a:ln>
        </p:spPr>
      </p:sp>
      <p:sp>
        <p:nvSpPr>
          <p:cNvPr id="24" name="Rectangle 23"/>
          <p:cNvSpPr>
            <a:spLocks noGrp="1"/>
          </p:cNvSpPr>
          <p:nvPr/>
        </p:nvSpPr>
        <p:spPr>
          <a:xfrm>
            <a:off x="1562100" y="4524375"/>
            <a:ext cx="9067800" cy="3429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800" b="1">
                <a:solidFill>
                  <a:srgbClr val="FFFFFF"/>
                </a:solidFill>
                <a:latin typeface="Aptos Display"/>
                <a:ea typeface="Aptos Display"/>
                <a:cs typeface="Aptos Display"/>
              </a:defRPr>
            </a:pPr>
            <a:r>
              <a:rPr sz="1800" b="1">
                <a:solidFill>
                  <a:srgbClr val="FFFFFF"/>
                </a:solidFill>
                <a:latin typeface="Aptos Display"/>
                <a:ea typeface="Aptos Display"/>
                <a:cs typeface="Aptos Display"/>
              </a:rPr>
              <a:t>Final takeaway: 49/50 balls were sorted correctly, with 4/5 trials completed without a jam and 3 perfect runs.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Grp="1"/>
          </p:cNvSpPr>
          <p:nvPr/>
        </p:nvSpPr>
        <p:spPr>
          <a:xfrm>
            <a:off x="0" y="0"/>
            <a:ext cx="12192000" cy="6858000"/>
          </a:xfrm>
          <a:prstGeom prst="rect">
            <a:avLst/>
          </a:prstGeom>
          <a:solidFill>
            <a:srgbClr val="FFFFFF"/>
          </a:solidFill>
          <a:ln w="0">
            <a:solidFill>
              <a:srgbClr val="000000">
                <a:alpha val="0"/>
              </a:srgbClr>
            </a:solidFill>
            <a:prstDash val="solid"/>
          </a:ln>
        </p:spPr>
      </p:sp>
      <p:pic>
        <p:nvPicPr>
          <p:cNvPr id="2" name="Picture 1"/>
          <p:cNvPicPr>
            <a:picLocks noChangeAspect="1"/>
          </p:cNvPicPr>
          <p:nvPr/>
        </p:nvPicPr>
        <p:blipFill>
          <a:blip r:embed="rId3"/>
          <a:srcRect t="12255" b="12255"/>
          <a:stretch>
            <a:fillRect/>
          </a:stretch>
        </p:blipFill>
        <p:spPr>
          <a:xfrm>
            <a:off x="7334250" y="0"/>
            <a:ext cx="4857750" cy="6858000"/>
          </a:xfrm>
          <a:prstGeom prst="rect">
            <a:avLst/>
          </a:prstGeom>
        </p:spPr>
      </p:pic>
      <p:sp>
        <p:nvSpPr>
          <p:cNvPr id="12" name="Oval 11"/>
          <p:cNvSpPr>
            <a:spLocks noGrp="1"/>
          </p:cNvSpPr>
          <p:nvPr/>
        </p:nvSpPr>
        <p:spPr>
          <a:xfrm>
            <a:off x="704850" y="6515100"/>
            <a:ext cx="114300" cy="114300"/>
          </a:xfrm>
          <a:prstGeom prst="ellipse">
            <a:avLst/>
          </a:prstGeom>
          <a:solidFill>
            <a:srgbClr val="2F80F6"/>
          </a:solidFill>
          <a:ln w="9525">
            <a:solidFill>
              <a:srgbClr val="000000">
                <a:alpha val="0"/>
              </a:srgbClr>
            </a:solidFill>
            <a:prstDash val="solid"/>
          </a:ln>
        </p:spPr>
      </p:sp>
      <p:sp>
        <p:nvSpPr>
          <p:cNvPr id="13" name="Oval 12"/>
          <p:cNvSpPr>
            <a:spLocks noGrp="1"/>
          </p:cNvSpPr>
          <p:nvPr/>
        </p:nvSpPr>
        <p:spPr>
          <a:xfrm>
            <a:off x="914400" y="6515100"/>
            <a:ext cx="114300" cy="114300"/>
          </a:xfrm>
          <a:prstGeom prst="ellipse">
            <a:avLst/>
          </a:prstGeom>
          <a:solidFill>
            <a:srgbClr val="2F80F6"/>
          </a:solidFill>
          <a:ln w="9525">
            <a:solidFill>
              <a:srgbClr val="000000">
                <a:alpha val="0"/>
              </a:srgbClr>
            </a:solidFill>
            <a:prstDash val="solid"/>
          </a:ln>
        </p:spPr>
      </p:sp>
      <p:sp>
        <p:nvSpPr>
          <p:cNvPr id="14" name="Oval 13"/>
          <p:cNvSpPr>
            <a:spLocks noGrp="1"/>
          </p:cNvSpPr>
          <p:nvPr/>
        </p:nvSpPr>
        <p:spPr>
          <a:xfrm>
            <a:off x="1123950" y="6515100"/>
            <a:ext cx="114300" cy="114300"/>
          </a:xfrm>
          <a:prstGeom prst="ellipse">
            <a:avLst/>
          </a:prstGeom>
          <a:solidFill>
            <a:srgbClr val="2F80F6"/>
          </a:solidFill>
          <a:ln w="9525">
            <a:solidFill>
              <a:srgbClr val="000000">
                <a:alpha val="0"/>
              </a:srgbClr>
            </a:solidFill>
            <a:prstDash val="solid"/>
          </a:ln>
        </p:spPr>
      </p:sp>
      <p:sp>
        <p:nvSpPr>
          <p:cNvPr id="15" name="Oval 14"/>
          <p:cNvSpPr>
            <a:spLocks noGrp="1"/>
          </p:cNvSpPr>
          <p:nvPr/>
        </p:nvSpPr>
        <p:spPr>
          <a:xfrm>
            <a:off x="1333500" y="6515100"/>
            <a:ext cx="114300" cy="114300"/>
          </a:xfrm>
          <a:prstGeom prst="ellipse">
            <a:avLst/>
          </a:prstGeom>
          <a:solidFill>
            <a:srgbClr val="2F80F6"/>
          </a:solidFill>
          <a:ln w="9525">
            <a:solidFill>
              <a:srgbClr val="000000">
                <a:alpha val="0"/>
              </a:srgbClr>
            </a:solidFill>
            <a:prstDash val="solid"/>
          </a:ln>
        </p:spPr>
      </p:sp>
      <p:sp>
        <p:nvSpPr>
          <p:cNvPr id="17" name="TextBox 16">
            <a:extLst>
              <a:ext uri="{FF2B5EF4-FFF2-40B4-BE49-F238E27FC236}">
                <a16:creationId xmlns:a16="http://schemas.microsoft.com/office/drawing/2014/main" id="{835A8D58-D134-5824-4EC8-B3636C8AA07D}"/>
              </a:ext>
            </a:extLst>
          </p:cNvPr>
          <p:cNvSpPr txBox="1"/>
          <p:nvPr/>
        </p:nvSpPr>
        <p:spPr>
          <a:xfrm>
            <a:off x="590550" y="1955800"/>
            <a:ext cx="6477000" cy="692497"/>
          </a:xfrm>
          <a:prstGeom prst="rect">
            <a:avLst/>
          </a:prstGeom>
          <a:noFill/>
        </p:spPr>
        <p:txBody>
          <a:bodyPr vert="horz" rtlCol="0">
            <a:spAutoFit/>
          </a:bodyPr>
          <a:lstStyle/>
          <a:p>
            <a:r>
              <a:rPr lang="en-US" altLang="zh-CN" sz="3900" b="1">
                <a:solidFill>
                  <a:srgbClr val="2F80F6"/>
                </a:solidFill>
                <a:latin typeface="Aptos Display" panose="020B0004020202020204" pitchFamily="34" charset="0"/>
              </a:rPr>
              <a:t>Thanks for listening</a:t>
            </a:r>
            <a:endParaRPr lang="zh-CN" altLang="en-US" sz="3900" b="1">
              <a:solidFill>
                <a:srgbClr val="2F80F6"/>
              </a:solidFill>
              <a:latin typeface="Aptos Display" panose="020B0004020202020204" pitchFamily="34" charset="0"/>
            </a:endParaRPr>
          </a:p>
        </p:txBody>
      </p:sp>
      <p:sp>
        <p:nvSpPr>
          <p:cNvPr id="18" name="TextBox 17">
            <a:extLst>
              <a:ext uri="{FF2B5EF4-FFF2-40B4-BE49-F238E27FC236}">
                <a16:creationId xmlns:a16="http://schemas.microsoft.com/office/drawing/2014/main" id="{B8551CC5-CDD8-96DE-3147-24BF972D4897}"/>
              </a:ext>
            </a:extLst>
          </p:cNvPr>
          <p:cNvSpPr txBox="1"/>
          <p:nvPr/>
        </p:nvSpPr>
        <p:spPr>
          <a:xfrm>
            <a:off x="590550" y="3073400"/>
            <a:ext cx="5461000" cy="1015663"/>
          </a:xfrm>
          <a:prstGeom prst="rect">
            <a:avLst/>
          </a:prstGeom>
          <a:noFill/>
        </p:spPr>
        <p:txBody>
          <a:bodyPr vert="horz" rtlCol="0">
            <a:spAutoFit/>
          </a:bodyPr>
          <a:lstStyle/>
          <a:p>
            <a:r>
              <a:rPr lang="en-US" altLang="zh-CN" sz="6000" b="1">
                <a:solidFill>
                  <a:srgbClr val="2F80F6"/>
                </a:solidFill>
                <a:latin typeface="Aptos Display" panose="020B0004020202020204" pitchFamily="34" charset="0"/>
              </a:rPr>
              <a:t>Q&amp;A</a:t>
            </a:r>
            <a:endParaRPr lang="zh-CN" altLang="en-US" sz="6000" b="1">
              <a:solidFill>
                <a:srgbClr val="2F80F6"/>
              </a:solidFill>
              <a:latin typeface="Aptos Display" panose="020B0004020202020204" pitchFamily="34" charset="0"/>
            </a:endParaRPr>
          </a:p>
        </p:txBody>
      </p:sp>
      <p:sp>
        <p:nvSpPr>
          <p:cNvPr id="19" name="Rectangle 18">
            <a:extLst>
              <a:ext uri="{FF2B5EF4-FFF2-40B4-BE49-F238E27FC236}">
                <a16:creationId xmlns:a16="http://schemas.microsoft.com/office/drawing/2014/main" id="{D1B4095D-5C4C-9BBA-A2F5-BFA4345BA8B3}"/>
              </a:ext>
            </a:extLst>
          </p:cNvPr>
          <p:cNvSpPr/>
          <p:nvPr/>
        </p:nvSpPr>
        <p:spPr>
          <a:xfrm>
            <a:off x="590550" y="4140200"/>
            <a:ext cx="1600200" cy="38100"/>
          </a:xfrm>
          <a:prstGeom prst="rect">
            <a:avLst/>
          </a:prstGeom>
          <a:solidFill>
            <a:srgbClr val="2F80F6"/>
          </a:solidFill>
          <a:ln w="19050">
            <a:noFill/>
            <a:prstDash val="solid"/>
          </a:ln>
          <a:effectLst/>
          <a:extLst>
            <a:ext uri="{91240B29-F687-4F45-9708-019B960494DF}">
              <a14:hiddenLine xmlns:a14="http://schemas.microsoft.com/office/drawing/2010/main" w="19050">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a:extLst>
              <a:ext uri="{FF2B5EF4-FFF2-40B4-BE49-F238E27FC236}">
                <a16:creationId xmlns:a16="http://schemas.microsoft.com/office/drawing/2014/main" id="{2FF850F9-93B2-E0A0-F0E9-A3143C840F57}"/>
              </a:ext>
            </a:extLst>
          </p:cNvPr>
          <p:cNvSpPr txBox="1"/>
          <p:nvPr/>
        </p:nvSpPr>
        <p:spPr>
          <a:xfrm>
            <a:off x="590550" y="4572000"/>
            <a:ext cx="6858000" cy="369332"/>
          </a:xfrm>
          <a:prstGeom prst="rect">
            <a:avLst/>
          </a:prstGeom>
          <a:noFill/>
        </p:spPr>
        <p:txBody>
          <a:bodyPr vert="horz" rtlCol="0">
            <a:spAutoFit/>
          </a:bodyPr>
          <a:lstStyle/>
          <a:p>
            <a:r>
              <a:rPr lang="en-US" altLang="zh-CN">
                <a:solidFill>
                  <a:srgbClr val="64748B"/>
                </a:solidFill>
                <a:latin typeface="Aptos" panose="020B0004020202020204" pitchFamily="34" charset="0"/>
              </a:rPr>
              <a:t>Automatic Sorting Robotic Arm for Table Tennis Balls</a:t>
            </a:r>
            <a:endParaRPr lang="zh-CN" altLang="en-US">
              <a:solidFill>
                <a:srgbClr val="64748B"/>
              </a:solidFill>
              <a:latin typeface="Aptos" panose="020B0004020202020204" pitchFamily="34" charset="0"/>
            </a:endParaRPr>
          </a:p>
        </p:txBody>
      </p:sp>
      <p:sp>
        <p:nvSpPr>
          <p:cNvPr id="21" name="TextBox 20">
            <a:extLst>
              <a:ext uri="{FF2B5EF4-FFF2-40B4-BE49-F238E27FC236}">
                <a16:creationId xmlns:a16="http://schemas.microsoft.com/office/drawing/2014/main" id="{7EA5DA8B-36FB-645E-ADD8-9E182E56DE45}"/>
              </a:ext>
            </a:extLst>
          </p:cNvPr>
          <p:cNvSpPr txBox="1"/>
          <p:nvPr/>
        </p:nvSpPr>
        <p:spPr>
          <a:xfrm>
            <a:off x="590550" y="5562600"/>
            <a:ext cx="6604000" cy="307777"/>
          </a:xfrm>
          <a:prstGeom prst="rect">
            <a:avLst/>
          </a:prstGeom>
          <a:noFill/>
        </p:spPr>
        <p:txBody>
          <a:bodyPr vert="horz" rtlCol="0">
            <a:spAutoFit/>
          </a:bodyPr>
          <a:lstStyle/>
          <a:p>
            <a:r>
              <a:rPr lang="en-US" altLang="zh-CN" sz="1400">
                <a:solidFill>
                  <a:srgbClr val="1E2937"/>
                </a:solidFill>
                <a:latin typeface="Aptos" panose="020B0004020202020204" pitchFamily="34" charset="0"/>
              </a:rPr>
              <a:t>Team 50.2 | Siqi Pan | Zhonghao Wang | Xucheng Wu</a:t>
            </a:r>
            <a:endParaRPr lang="zh-CN" altLang="en-US" sz="1400">
              <a:solidFill>
                <a:srgbClr val="1E2937"/>
              </a:solidFill>
              <a:latin typeface="Aptos" panose="020B0004020202020204" pitchFamily="34" charset="0"/>
            </a:endParaRPr>
          </a:p>
        </p:txBody>
      </p:sp>
    </p:spTree>
    <p:extLst>
      <p:ext uri="{BB962C8B-B14F-4D97-AF65-F5344CB8AC3E}">
        <p14:creationId xmlns:p14="http://schemas.microsoft.com/office/powerpoint/2010/main" val="3290195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a:spLocks noGrp="1"/>
          </p:cNvSpPr>
          <p:nvPr/>
        </p:nvSpPr>
        <p:spPr>
          <a:xfrm>
            <a:off x="0" y="0"/>
            <a:ext cx="12192000" cy="6858000"/>
          </a:xfrm>
          <a:prstGeom prst="rect">
            <a:avLst/>
          </a:prstGeom>
          <a:solidFill>
            <a:srgbClr val="FFFFFF"/>
          </a:solidFill>
          <a:ln w="0">
            <a:solidFill>
              <a:srgbClr val="000000">
                <a:alpha val="0"/>
              </a:srgbClr>
            </a:solidFill>
            <a:prstDash val="solid"/>
          </a:ln>
        </p:spPr>
      </p:sp>
      <p:pic>
        <p:nvPicPr>
          <p:cNvPr id="2" name="Picture 1"/>
          <p:cNvPicPr>
            <a:picLocks noChangeAspect="1"/>
          </p:cNvPicPr>
          <p:nvPr/>
        </p:nvPicPr>
        <p:blipFill>
          <a:blip r:embed="rId3"/>
          <a:srcRect l="127" r="127"/>
          <a:stretch>
            <a:fillRect/>
          </a:stretch>
        </p:blipFill>
        <p:spPr>
          <a:xfrm>
            <a:off x="9467850" y="0"/>
            <a:ext cx="2724150" cy="1581150"/>
          </a:xfrm>
          <a:prstGeom prst="rect">
            <a:avLst/>
          </a:prstGeom>
        </p:spPr>
      </p:pic>
      <p:sp>
        <p:nvSpPr>
          <p:cNvPr id="3" name="Rectangle 2"/>
          <p:cNvSpPr>
            <a:spLocks noGrp="1"/>
          </p:cNvSpPr>
          <p:nvPr/>
        </p:nvSpPr>
        <p:spPr>
          <a:xfrm>
            <a:off x="552450" y="485775"/>
            <a:ext cx="171450" cy="171450"/>
          </a:xfrm>
          <a:prstGeom prst="rect">
            <a:avLst/>
          </a:prstGeom>
          <a:solidFill>
            <a:srgbClr val="DBEAFE"/>
          </a:solidFill>
          <a:ln w="9525">
            <a:solidFill>
              <a:srgbClr val="2F80F6"/>
            </a:solidFill>
            <a:prstDash val="solid"/>
          </a:ln>
        </p:spPr>
      </p:sp>
      <p:sp>
        <p:nvSpPr>
          <p:cNvPr id="4" name="Rectangle 3"/>
          <p:cNvSpPr>
            <a:spLocks noGrp="1"/>
          </p:cNvSpPr>
          <p:nvPr/>
        </p:nvSpPr>
        <p:spPr>
          <a:xfrm>
            <a:off x="600075" y="533400"/>
            <a:ext cx="76200" cy="76200"/>
          </a:xfrm>
          <a:prstGeom prst="rect">
            <a:avLst/>
          </a:prstGeom>
          <a:solidFill>
            <a:srgbClr val="2F80F6"/>
          </a:solidFill>
          <a:ln w="0">
            <a:solidFill>
              <a:srgbClr val="000000">
                <a:alpha val="0"/>
              </a:srgbClr>
            </a:solidFill>
            <a:prstDash val="solid"/>
          </a:ln>
        </p:spPr>
      </p:sp>
      <p:sp>
        <p:nvSpPr>
          <p:cNvPr id="5" name="Rectangle 4"/>
          <p:cNvSpPr>
            <a:spLocks noGrp="1"/>
          </p:cNvSpPr>
          <p:nvPr/>
        </p:nvSpPr>
        <p:spPr>
          <a:xfrm>
            <a:off x="838200" y="400050"/>
            <a:ext cx="8267700" cy="590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2850" b="1">
                <a:solidFill>
                  <a:srgbClr val="2F80F6"/>
                </a:solidFill>
                <a:latin typeface="Aptos Display"/>
                <a:ea typeface="Aptos Display"/>
                <a:cs typeface="Aptos Display"/>
              </a:defRPr>
            </a:pPr>
            <a:r>
              <a:rPr sz="2850" b="1">
                <a:solidFill>
                  <a:srgbClr val="2F80F6"/>
                </a:solidFill>
                <a:latin typeface="Aptos Display"/>
                <a:ea typeface="Aptos Display"/>
                <a:cs typeface="Aptos Display"/>
              </a:rPr>
              <a:t>Problem &amp; Motivation</a:t>
            </a:r>
          </a:p>
        </p:txBody>
      </p:sp>
      <p:sp>
        <p:nvSpPr>
          <p:cNvPr id="6" name="Rectangle 5"/>
          <p:cNvSpPr>
            <a:spLocks noGrp="1"/>
          </p:cNvSpPr>
          <p:nvPr/>
        </p:nvSpPr>
        <p:spPr>
          <a:xfrm>
            <a:off x="9677400" y="400050"/>
            <a:ext cx="1962150" cy="323850"/>
          </a:xfrm>
          <a:prstGeom prst="rect">
            <a:avLst/>
          </a:prstGeom>
          <a:solidFill>
            <a:srgbClr val="FFFFFF"/>
          </a:solidFill>
          <a:ln w="9525">
            <a:solidFill>
              <a:srgbClr val="CBD5E1"/>
            </a:solidFill>
            <a:prstDash val="solid"/>
          </a:ln>
        </p:spPr>
      </p:sp>
      <p:sp>
        <p:nvSpPr>
          <p:cNvPr id="7" name="Rectangle 6"/>
          <p:cNvSpPr>
            <a:spLocks noGrp="1"/>
          </p:cNvSpPr>
          <p:nvPr/>
        </p:nvSpPr>
        <p:spPr>
          <a:xfrm>
            <a:off x="9810750" y="466725"/>
            <a:ext cx="169545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75" b="1">
                <a:solidFill>
                  <a:srgbClr val="64748B"/>
                </a:solidFill>
                <a:latin typeface="Aptos Display"/>
                <a:ea typeface="Aptos Display"/>
                <a:cs typeface="Aptos Display"/>
              </a:defRPr>
            </a:pPr>
            <a:r>
              <a:rPr lang="en-US" sz="975" b="1">
                <a:solidFill>
                  <a:srgbClr val="64748B"/>
                </a:solidFill>
                <a:latin typeface="Aptos Display"/>
                <a:ea typeface="Aptos Display"/>
                <a:cs typeface="Aptos Display"/>
              </a:rPr>
              <a:t>Xucheng Wu</a:t>
            </a:r>
          </a:p>
        </p:txBody>
      </p:sp>
      <p:sp>
        <p:nvSpPr>
          <p:cNvPr id="8" name="Rectangle 7"/>
          <p:cNvSpPr>
            <a:spLocks noGrp="1"/>
          </p:cNvSpPr>
          <p:nvPr/>
        </p:nvSpPr>
        <p:spPr>
          <a:xfrm>
            <a:off x="533400" y="1000125"/>
            <a:ext cx="933450" cy="19050"/>
          </a:xfrm>
          <a:prstGeom prst="rect">
            <a:avLst/>
          </a:prstGeom>
          <a:solidFill>
            <a:srgbClr val="2F80F6"/>
          </a:solidFill>
          <a:ln w="0">
            <a:solidFill>
              <a:srgbClr val="000000">
                <a:alpha val="0"/>
              </a:srgbClr>
            </a:solidFill>
            <a:prstDash val="solid"/>
          </a:ln>
        </p:spPr>
      </p:sp>
      <p:sp>
        <p:nvSpPr>
          <p:cNvPr id="9" name="Rectangle 8"/>
          <p:cNvSpPr>
            <a:spLocks noGrp="1"/>
          </p:cNvSpPr>
          <p:nvPr/>
        </p:nvSpPr>
        <p:spPr>
          <a:xfrm>
            <a:off x="1466850" y="1000125"/>
            <a:ext cx="10191750" cy="19050"/>
          </a:xfrm>
          <a:prstGeom prst="rect">
            <a:avLst/>
          </a:prstGeom>
          <a:solidFill>
            <a:srgbClr val="CBD5E1"/>
          </a:solidFill>
          <a:ln w="0">
            <a:solidFill>
              <a:srgbClr val="000000">
                <a:alpha val="0"/>
              </a:srgbClr>
            </a:solidFill>
            <a:prstDash val="solid"/>
          </a:ln>
        </p:spPr>
      </p:sp>
      <p:sp>
        <p:nvSpPr>
          <p:cNvPr id="10" name="Rectangle 9"/>
          <p:cNvSpPr>
            <a:spLocks noGrp="1"/>
          </p:cNvSpPr>
          <p:nvPr/>
        </p:nvSpPr>
        <p:spPr>
          <a:xfrm>
            <a:off x="552450" y="1181100"/>
            <a:ext cx="9334500" cy="4191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650" b="0">
                <a:solidFill>
                  <a:srgbClr val="64748B"/>
                </a:solidFill>
                <a:latin typeface="Aptos"/>
                <a:ea typeface="Aptos"/>
                <a:cs typeface="Aptos"/>
              </a:defRPr>
            </a:pPr>
            <a:r>
              <a:rPr sz="1650" b="0">
                <a:solidFill>
                  <a:srgbClr val="64748B"/>
                </a:solidFill>
                <a:latin typeface="Aptos"/>
                <a:ea typeface="Aptos"/>
                <a:cs typeface="Aptos"/>
              </a:rPr>
              <a:t>Mixed table tennis balls create inconsistent visibility and repetitive manual sorting work.</a:t>
            </a:r>
          </a:p>
        </p:txBody>
      </p:sp>
      <p:sp>
        <p:nvSpPr>
          <p:cNvPr id="11" name="Oval 10"/>
          <p:cNvSpPr>
            <a:spLocks noGrp="1"/>
          </p:cNvSpPr>
          <p:nvPr/>
        </p:nvSpPr>
        <p:spPr>
          <a:xfrm>
            <a:off x="7239000" y="1666875"/>
            <a:ext cx="990600" cy="990600"/>
          </a:xfrm>
          <a:prstGeom prst="ellipse">
            <a:avLst/>
          </a:prstGeom>
          <a:solidFill>
            <a:srgbClr val="FFFFFF"/>
          </a:solidFill>
          <a:ln w="9525">
            <a:solidFill>
              <a:srgbClr val="CBD5E1"/>
            </a:solidFill>
            <a:prstDash val="solid"/>
          </a:ln>
        </p:spPr>
      </p:sp>
      <p:sp>
        <p:nvSpPr>
          <p:cNvPr id="12" name="Oval 11"/>
          <p:cNvSpPr>
            <a:spLocks noGrp="1"/>
          </p:cNvSpPr>
          <p:nvPr/>
        </p:nvSpPr>
        <p:spPr>
          <a:xfrm>
            <a:off x="8429625" y="1981200"/>
            <a:ext cx="990600" cy="990600"/>
          </a:xfrm>
          <a:prstGeom prst="ellipse">
            <a:avLst/>
          </a:prstGeom>
          <a:solidFill>
            <a:srgbClr val="F59E0B"/>
          </a:solidFill>
          <a:ln w="9525">
            <a:solidFill>
              <a:srgbClr val="B45309"/>
            </a:solidFill>
            <a:prstDash val="solid"/>
          </a:ln>
        </p:spPr>
      </p:sp>
      <p:sp>
        <p:nvSpPr>
          <p:cNvPr id="13" name="Oval 12"/>
          <p:cNvSpPr>
            <a:spLocks noGrp="1"/>
          </p:cNvSpPr>
          <p:nvPr/>
        </p:nvSpPr>
        <p:spPr>
          <a:xfrm>
            <a:off x="9620250" y="1666875"/>
            <a:ext cx="990600" cy="990600"/>
          </a:xfrm>
          <a:prstGeom prst="ellipse">
            <a:avLst/>
          </a:prstGeom>
          <a:solidFill>
            <a:srgbClr val="FFFFFF"/>
          </a:solidFill>
          <a:ln w="9525">
            <a:solidFill>
              <a:srgbClr val="CBD5E1"/>
            </a:solidFill>
            <a:prstDash val="solid"/>
          </a:ln>
        </p:spPr>
      </p:sp>
      <p:sp>
        <p:nvSpPr>
          <p:cNvPr id="14" name="Rectangle 13"/>
          <p:cNvSpPr>
            <a:spLocks noGrp="1"/>
          </p:cNvSpPr>
          <p:nvPr/>
        </p:nvSpPr>
        <p:spPr>
          <a:xfrm>
            <a:off x="7086600" y="3143250"/>
            <a:ext cx="3905250" cy="8191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800" b="1">
                <a:solidFill>
                  <a:srgbClr val="1E293B"/>
                </a:solidFill>
                <a:latin typeface="Aptos Display"/>
                <a:ea typeface="Aptos Display"/>
                <a:cs typeface="Aptos Display"/>
              </a:defRPr>
            </a:pPr>
            <a:r>
              <a:rPr sz="1800" b="1">
                <a:solidFill>
                  <a:srgbClr val="1E293B"/>
                </a:solidFill>
                <a:latin typeface="Aptos Display"/>
                <a:ea typeface="Aptos Display"/>
                <a:cs typeface="Aptos Display"/>
              </a:rPr>
              <a:t>White / yellow-orange balls</a:t>
            </a:r>
          </a:p>
          <a:p>
            <a:pPr algn="ctr">
              <a:defRPr sz="1800" b="1">
                <a:solidFill>
                  <a:srgbClr val="1E293B"/>
                </a:solidFill>
                <a:latin typeface="Aptos Display"/>
                <a:ea typeface="Aptos Display"/>
                <a:cs typeface="Aptos Display"/>
              </a:defRPr>
            </a:pPr>
            <a:r>
              <a:rPr sz="1800" b="1">
                <a:solidFill>
                  <a:srgbClr val="1E293B"/>
                </a:solidFill>
                <a:latin typeface="Aptos Display"/>
                <a:ea typeface="Aptos Display"/>
                <a:cs typeface="Aptos Display"/>
              </a:rPr>
              <a:t>are both official, but contrast</a:t>
            </a:r>
          </a:p>
          <a:p>
            <a:pPr algn="ctr">
              <a:defRPr sz="1800" b="1">
                <a:solidFill>
                  <a:srgbClr val="1E293B"/>
                </a:solidFill>
                <a:latin typeface="Aptos Display"/>
                <a:ea typeface="Aptos Display"/>
                <a:cs typeface="Aptos Display"/>
              </a:defRPr>
            </a:pPr>
            <a:r>
              <a:rPr sz="1800" b="1">
                <a:solidFill>
                  <a:srgbClr val="1E293B"/>
                </a:solidFill>
                <a:latin typeface="Aptos Display"/>
                <a:ea typeface="Aptos Display"/>
                <a:cs typeface="Aptos Display"/>
              </a:rPr>
              <a:t>changes with environment.</a:t>
            </a:r>
          </a:p>
        </p:txBody>
      </p:sp>
      <p:sp>
        <p:nvSpPr>
          <p:cNvPr id="15" name="Rectangle 14"/>
          <p:cNvSpPr>
            <a:spLocks noGrp="1"/>
          </p:cNvSpPr>
          <p:nvPr/>
        </p:nvSpPr>
        <p:spPr>
          <a:xfrm>
            <a:off x="685800" y="1809750"/>
            <a:ext cx="5295900" cy="971550"/>
          </a:xfrm>
          <a:prstGeom prst="rect">
            <a:avLst/>
          </a:prstGeom>
          <a:solidFill>
            <a:srgbClr val="FFFFFF"/>
          </a:solidFill>
          <a:ln w="9525">
            <a:solidFill>
              <a:srgbClr val="CBD5E1"/>
            </a:solidFill>
            <a:prstDash val="solid"/>
          </a:ln>
        </p:spPr>
      </p:sp>
      <p:sp>
        <p:nvSpPr>
          <p:cNvPr id="16" name="Rectangle 15"/>
          <p:cNvSpPr>
            <a:spLocks noGrp="1"/>
          </p:cNvSpPr>
          <p:nvPr/>
        </p:nvSpPr>
        <p:spPr>
          <a:xfrm>
            <a:off x="685800" y="1809750"/>
            <a:ext cx="76200" cy="971550"/>
          </a:xfrm>
          <a:prstGeom prst="rect">
            <a:avLst/>
          </a:prstGeom>
          <a:solidFill>
            <a:srgbClr val="2F80F6"/>
          </a:solidFill>
          <a:ln w="0">
            <a:solidFill>
              <a:srgbClr val="000000">
                <a:alpha val="0"/>
              </a:srgbClr>
            </a:solidFill>
            <a:prstDash val="solid"/>
          </a:ln>
        </p:spPr>
      </p:sp>
      <p:sp>
        <p:nvSpPr>
          <p:cNvPr id="17" name="Rectangle 16"/>
          <p:cNvSpPr>
            <a:spLocks noGrp="1"/>
          </p:cNvSpPr>
          <p:nvPr/>
        </p:nvSpPr>
        <p:spPr>
          <a:xfrm>
            <a:off x="895350" y="1981200"/>
            <a:ext cx="487680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1E293B"/>
                </a:solidFill>
                <a:latin typeface="Aptos Display"/>
                <a:ea typeface="Aptos Display"/>
                <a:cs typeface="Aptos Display"/>
              </a:defRPr>
            </a:pPr>
            <a:r>
              <a:rPr sz="1500" b="1">
                <a:solidFill>
                  <a:srgbClr val="1E293B"/>
                </a:solidFill>
                <a:latin typeface="Aptos Display"/>
                <a:ea typeface="Aptos Display"/>
                <a:cs typeface="Aptos Display"/>
              </a:rPr>
              <a:t>Training consistency</a:t>
            </a:r>
          </a:p>
        </p:txBody>
      </p:sp>
      <p:sp>
        <p:nvSpPr>
          <p:cNvPr id="18" name="Rectangle 17"/>
          <p:cNvSpPr>
            <a:spLocks noGrp="1"/>
          </p:cNvSpPr>
          <p:nvPr/>
        </p:nvSpPr>
        <p:spPr>
          <a:xfrm>
            <a:off x="895350" y="2362200"/>
            <a:ext cx="487680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75" b="0">
                <a:solidFill>
                  <a:srgbClr val="64748B"/>
                </a:solidFill>
                <a:latin typeface="Aptos"/>
                <a:ea typeface="Aptos"/>
                <a:cs typeface="Aptos"/>
              </a:defRPr>
            </a:pPr>
            <a:r>
              <a:rPr sz="1275" b="0">
                <a:solidFill>
                  <a:srgbClr val="64748B"/>
                </a:solidFill>
                <a:latin typeface="Aptos"/>
                <a:ea typeface="Aptos"/>
                <a:cs typeface="Aptos"/>
              </a:rPr>
              <a:t>Players and coaches may want one controlled ball color for a drill.</a:t>
            </a:r>
          </a:p>
        </p:txBody>
      </p:sp>
      <p:sp>
        <p:nvSpPr>
          <p:cNvPr id="19" name="Rectangle 18"/>
          <p:cNvSpPr>
            <a:spLocks noGrp="1"/>
          </p:cNvSpPr>
          <p:nvPr/>
        </p:nvSpPr>
        <p:spPr>
          <a:xfrm>
            <a:off x="685800" y="3067050"/>
            <a:ext cx="5295900" cy="971550"/>
          </a:xfrm>
          <a:prstGeom prst="rect">
            <a:avLst/>
          </a:prstGeom>
          <a:solidFill>
            <a:srgbClr val="FFFFFF"/>
          </a:solidFill>
          <a:ln w="9525">
            <a:solidFill>
              <a:srgbClr val="CBD5E1"/>
            </a:solidFill>
            <a:prstDash val="solid"/>
          </a:ln>
        </p:spPr>
      </p:sp>
      <p:sp>
        <p:nvSpPr>
          <p:cNvPr id="20" name="Rectangle 19"/>
          <p:cNvSpPr>
            <a:spLocks noGrp="1"/>
          </p:cNvSpPr>
          <p:nvPr/>
        </p:nvSpPr>
        <p:spPr>
          <a:xfrm>
            <a:off x="685800" y="3067050"/>
            <a:ext cx="76200" cy="971550"/>
          </a:xfrm>
          <a:prstGeom prst="rect">
            <a:avLst/>
          </a:prstGeom>
          <a:solidFill>
            <a:srgbClr val="F59E0B"/>
          </a:solidFill>
          <a:ln w="0">
            <a:solidFill>
              <a:srgbClr val="000000">
                <a:alpha val="0"/>
              </a:srgbClr>
            </a:solidFill>
            <a:prstDash val="solid"/>
          </a:ln>
        </p:spPr>
      </p:sp>
      <p:sp>
        <p:nvSpPr>
          <p:cNvPr id="21" name="Rectangle 20"/>
          <p:cNvSpPr>
            <a:spLocks noGrp="1"/>
          </p:cNvSpPr>
          <p:nvPr/>
        </p:nvSpPr>
        <p:spPr>
          <a:xfrm>
            <a:off x="895350" y="3238500"/>
            <a:ext cx="487680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1E293B"/>
                </a:solidFill>
                <a:latin typeface="Aptos Display"/>
                <a:ea typeface="Aptos Display"/>
                <a:cs typeface="Aptos Display"/>
              </a:defRPr>
            </a:pPr>
            <a:r>
              <a:rPr sz="1500" b="1">
                <a:solidFill>
                  <a:srgbClr val="1E293B"/>
                </a:solidFill>
                <a:latin typeface="Aptos Display"/>
                <a:ea typeface="Aptos Display"/>
                <a:cs typeface="Aptos Display"/>
              </a:rPr>
              <a:t>Manual sorting overhead</a:t>
            </a:r>
          </a:p>
        </p:txBody>
      </p:sp>
      <p:sp>
        <p:nvSpPr>
          <p:cNvPr id="22" name="Rectangle 21"/>
          <p:cNvSpPr>
            <a:spLocks noGrp="1"/>
          </p:cNvSpPr>
          <p:nvPr/>
        </p:nvSpPr>
        <p:spPr>
          <a:xfrm>
            <a:off x="895350" y="3619500"/>
            <a:ext cx="487680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75" b="0">
                <a:solidFill>
                  <a:srgbClr val="64748B"/>
                </a:solidFill>
                <a:latin typeface="Aptos"/>
                <a:ea typeface="Aptos"/>
                <a:cs typeface="Aptos"/>
              </a:defRPr>
            </a:pPr>
            <a:r>
              <a:rPr sz="1275" b="0">
                <a:solidFill>
                  <a:srgbClr val="64748B"/>
                </a:solidFill>
                <a:latin typeface="Aptos"/>
                <a:ea typeface="Aptos"/>
                <a:cs typeface="Aptos"/>
              </a:rPr>
              <a:t>After repeated use, mixed balls must be separated before the next session.</a:t>
            </a:r>
          </a:p>
        </p:txBody>
      </p:sp>
      <p:sp>
        <p:nvSpPr>
          <p:cNvPr id="23" name="Rectangle 22"/>
          <p:cNvSpPr>
            <a:spLocks noGrp="1"/>
          </p:cNvSpPr>
          <p:nvPr/>
        </p:nvSpPr>
        <p:spPr>
          <a:xfrm>
            <a:off x="685800" y="4324350"/>
            <a:ext cx="5295900" cy="971550"/>
          </a:xfrm>
          <a:prstGeom prst="rect">
            <a:avLst/>
          </a:prstGeom>
          <a:solidFill>
            <a:srgbClr val="FFFFFF"/>
          </a:solidFill>
          <a:ln w="9525">
            <a:solidFill>
              <a:srgbClr val="CBD5E1"/>
            </a:solidFill>
            <a:prstDash val="solid"/>
          </a:ln>
        </p:spPr>
      </p:sp>
      <p:sp>
        <p:nvSpPr>
          <p:cNvPr id="24" name="Rectangle 23"/>
          <p:cNvSpPr>
            <a:spLocks noGrp="1"/>
          </p:cNvSpPr>
          <p:nvPr/>
        </p:nvSpPr>
        <p:spPr>
          <a:xfrm>
            <a:off x="685800" y="4324350"/>
            <a:ext cx="76200" cy="971550"/>
          </a:xfrm>
          <a:prstGeom prst="rect">
            <a:avLst/>
          </a:prstGeom>
          <a:solidFill>
            <a:srgbClr val="059669"/>
          </a:solidFill>
          <a:ln w="0">
            <a:solidFill>
              <a:srgbClr val="000000">
                <a:alpha val="0"/>
              </a:srgbClr>
            </a:solidFill>
            <a:prstDash val="solid"/>
          </a:ln>
        </p:spPr>
      </p:sp>
      <p:sp>
        <p:nvSpPr>
          <p:cNvPr id="25" name="Rectangle 24"/>
          <p:cNvSpPr>
            <a:spLocks noGrp="1"/>
          </p:cNvSpPr>
          <p:nvPr/>
        </p:nvSpPr>
        <p:spPr>
          <a:xfrm>
            <a:off x="895350" y="4495800"/>
            <a:ext cx="487680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1E293B"/>
                </a:solidFill>
                <a:latin typeface="Aptos Display"/>
                <a:ea typeface="Aptos Display"/>
                <a:cs typeface="Aptos Display"/>
              </a:defRPr>
            </a:pPr>
            <a:r>
              <a:rPr sz="1500" b="1">
                <a:solidFill>
                  <a:srgbClr val="1E293B"/>
                </a:solidFill>
                <a:latin typeface="Aptos Display"/>
                <a:ea typeface="Aptos Display"/>
                <a:cs typeface="Aptos Display"/>
              </a:rPr>
              <a:t>Embedded-system opportunity</a:t>
            </a:r>
          </a:p>
        </p:txBody>
      </p:sp>
      <p:sp>
        <p:nvSpPr>
          <p:cNvPr id="26" name="Rectangle 25"/>
          <p:cNvSpPr>
            <a:spLocks noGrp="1"/>
          </p:cNvSpPr>
          <p:nvPr/>
        </p:nvSpPr>
        <p:spPr>
          <a:xfrm>
            <a:off x="895350" y="4876800"/>
            <a:ext cx="487680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75" b="0">
                <a:solidFill>
                  <a:srgbClr val="64748B"/>
                </a:solidFill>
                <a:latin typeface="Aptos"/>
                <a:ea typeface="Aptos"/>
                <a:cs typeface="Aptos"/>
              </a:defRPr>
            </a:pPr>
            <a:r>
              <a:rPr sz="1275" b="0">
                <a:solidFill>
                  <a:srgbClr val="64748B"/>
                </a:solidFill>
                <a:latin typeface="Aptos"/>
                <a:ea typeface="Aptos"/>
                <a:cs typeface="Aptos"/>
              </a:rPr>
              <a:t>A compact sorter demonstrates sensing, control, actuation, and verification in one system.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a:spLocks noGrp="1"/>
          </p:cNvSpPr>
          <p:nvPr/>
        </p:nvSpPr>
        <p:spPr>
          <a:xfrm>
            <a:off x="0" y="0"/>
            <a:ext cx="12192000" cy="6858000"/>
          </a:xfrm>
          <a:prstGeom prst="rect">
            <a:avLst/>
          </a:prstGeom>
          <a:solidFill>
            <a:srgbClr val="FFFFFF"/>
          </a:solidFill>
          <a:ln w="0">
            <a:solidFill>
              <a:srgbClr val="000000">
                <a:alpha val="0"/>
              </a:srgbClr>
            </a:solidFill>
            <a:prstDash val="solid"/>
          </a:ln>
        </p:spPr>
      </p:sp>
      <p:pic>
        <p:nvPicPr>
          <p:cNvPr id="2" name="Picture 1"/>
          <p:cNvPicPr>
            <a:picLocks noChangeAspect="1"/>
          </p:cNvPicPr>
          <p:nvPr/>
        </p:nvPicPr>
        <p:blipFill>
          <a:blip r:embed="rId3"/>
          <a:srcRect l="127" r="127"/>
          <a:stretch>
            <a:fillRect/>
          </a:stretch>
        </p:blipFill>
        <p:spPr>
          <a:xfrm>
            <a:off x="9467850" y="0"/>
            <a:ext cx="2724150" cy="1581150"/>
          </a:xfrm>
          <a:prstGeom prst="rect">
            <a:avLst/>
          </a:prstGeom>
        </p:spPr>
      </p:pic>
      <p:sp>
        <p:nvSpPr>
          <p:cNvPr id="3" name="Rectangle 2"/>
          <p:cNvSpPr>
            <a:spLocks noGrp="1"/>
          </p:cNvSpPr>
          <p:nvPr/>
        </p:nvSpPr>
        <p:spPr>
          <a:xfrm>
            <a:off x="552450" y="485775"/>
            <a:ext cx="171450" cy="171450"/>
          </a:xfrm>
          <a:prstGeom prst="rect">
            <a:avLst/>
          </a:prstGeom>
          <a:solidFill>
            <a:srgbClr val="DBEAFE"/>
          </a:solidFill>
          <a:ln w="9525">
            <a:solidFill>
              <a:srgbClr val="2F80F6"/>
            </a:solidFill>
            <a:prstDash val="solid"/>
          </a:ln>
        </p:spPr>
      </p:sp>
      <p:sp>
        <p:nvSpPr>
          <p:cNvPr id="4" name="Rectangle 3"/>
          <p:cNvSpPr>
            <a:spLocks noGrp="1"/>
          </p:cNvSpPr>
          <p:nvPr/>
        </p:nvSpPr>
        <p:spPr>
          <a:xfrm>
            <a:off x="600075" y="533400"/>
            <a:ext cx="76200" cy="76200"/>
          </a:xfrm>
          <a:prstGeom prst="rect">
            <a:avLst/>
          </a:prstGeom>
          <a:solidFill>
            <a:srgbClr val="2F80F6"/>
          </a:solidFill>
          <a:ln w="0">
            <a:solidFill>
              <a:srgbClr val="000000">
                <a:alpha val="0"/>
              </a:srgbClr>
            </a:solidFill>
            <a:prstDash val="solid"/>
          </a:ln>
        </p:spPr>
      </p:sp>
      <p:sp>
        <p:nvSpPr>
          <p:cNvPr id="5" name="Rectangle 4"/>
          <p:cNvSpPr>
            <a:spLocks noGrp="1"/>
          </p:cNvSpPr>
          <p:nvPr/>
        </p:nvSpPr>
        <p:spPr>
          <a:xfrm>
            <a:off x="838200" y="400050"/>
            <a:ext cx="8267700" cy="590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2850" b="1">
                <a:solidFill>
                  <a:srgbClr val="2F80F6"/>
                </a:solidFill>
                <a:latin typeface="Aptos Display"/>
                <a:ea typeface="Aptos Display"/>
                <a:cs typeface="Aptos Display"/>
              </a:defRPr>
            </a:pPr>
            <a:r>
              <a:rPr sz="2850" b="1">
                <a:solidFill>
                  <a:srgbClr val="2F80F6"/>
                </a:solidFill>
                <a:latin typeface="Aptos Display"/>
                <a:ea typeface="Aptos Display"/>
                <a:cs typeface="Aptos Display"/>
              </a:rPr>
              <a:t>Final Objective</a:t>
            </a:r>
          </a:p>
        </p:txBody>
      </p:sp>
      <p:sp>
        <p:nvSpPr>
          <p:cNvPr id="6" name="Rectangle 5"/>
          <p:cNvSpPr>
            <a:spLocks noGrp="1"/>
          </p:cNvSpPr>
          <p:nvPr/>
        </p:nvSpPr>
        <p:spPr>
          <a:xfrm>
            <a:off x="9677400" y="400050"/>
            <a:ext cx="1962150" cy="323850"/>
          </a:xfrm>
          <a:prstGeom prst="rect">
            <a:avLst/>
          </a:prstGeom>
          <a:solidFill>
            <a:srgbClr val="FFFFFF"/>
          </a:solidFill>
          <a:ln w="9525">
            <a:solidFill>
              <a:srgbClr val="CBD5E1"/>
            </a:solidFill>
            <a:prstDash val="solid"/>
          </a:ln>
        </p:spPr>
      </p:sp>
      <p:sp>
        <p:nvSpPr>
          <p:cNvPr id="7" name="Rectangle 6"/>
          <p:cNvSpPr>
            <a:spLocks noGrp="1"/>
          </p:cNvSpPr>
          <p:nvPr/>
        </p:nvSpPr>
        <p:spPr>
          <a:xfrm>
            <a:off x="9810750" y="466725"/>
            <a:ext cx="169545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75" b="1">
                <a:solidFill>
                  <a:srgbClr val="64748B"/>
                </a:solidFill>
                <a:latin typeface="Aptos Display"/>
                <a:ea typeface="Aptos Display"/>
                <a:cs typeface="Aptos Display"/>
              </a:defRPr>
            </a:pPr>
            <a:r>
              <a:rPr lang="en-US" sz="975" b="1">
                <a:solidFill>
                  <a:srgbClr val="64748B"/>
                </a:solidFill>
                <a:latin typeface="Aptos Display"/>
                <a:ea typeface="Aptos Display"/>
                <a:cs typeface="Aptos Display"/>
              </a:rPr>
              <a:t>Xucheng Wu</a:t>
            </a:r>
          </a:p>
        </p:txBody>
      </p:sp>
      <p:sp>
        <p:nvSpPr>
          <p:cNvPr id="8" name="Rectangle 7"/>
          <p:cNvSpPr>
            <a:spLocks noGrp="1"/>
          </p:cNvSpPr>
          <p:nvPr/>
        </p:nvSpPr>
        <p:spPr>
          <a:xfrm>
            <a:off x="533400" y="1000125"/>
            <a:ext cx="933450" cy="19050"/>
          </a:xfrm>
          <a:prstGeom prst="rect">
            <a:avLst/>
          </a:prstGeom>
          <a:solidFill>
            <a:srgbClr val="2F80F6"/>
          </a:solidFill>
          <a:ln w="0">
            <a:solidFill>
              <a:srgbClr val="000000">
                <a:alpha val="0"/>
              </a:srgbClr>
            </a:solidFill>
            <a:prstDash val="solid"/>
          </a:ln>
        </p:spPr>
      </p:sp>
      <p:sp>
        <p:nvSpPr>
          <p:cNvPr id="9" name="Rectangle 8"/>
          <p:cNvSpPr>
            <a:spLocks noGrp="1"/>
          </p:cNvSpPr>
          <p:nvPr/>
        </p:nvSpPr>
        <p:spPr>
          <a:xfrm>
            <a:off x="1466850" y="1000125"/>
            <a:ext cx="10191750" cy="19050"/>
          </a:xfrm>
          <a:prstGeom prst="rect">
            <a:avLst/>
          </a:prstGeom>
          <a:solidFill>
            <a:srgbClr val="CBD5E1"/>
          </a:solidFill>
          <a:ln w="0">
            <a:solidFill>
              <a:srgbClr val="000000">
                <a:alpha val="0"/>
              </a:srgbClr>
            </a:solidFill>
            <a:prstDash val="solid"/>
          </a:ln>
        </p:spPr>
      </p:sp>
      <p:sp>
        <p:nvSpPr>
          <p:cNvPr id="10" name="Rectangle 9"/>
          <p:cNvSpPr>
            <a:spLocks noGrp="1"/>
          </p:cNvSpPr>
          <p:nvPr/>
        </p:nvSpPr>
        <p:spPr>
          <a:xfrm>
            <a:off x="552450" y="1181100"/>
            <a:ext cx="9334500" cy="4191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650" b="0">
                <a:solidFill>
                  <a:srgbClr val="64748B"/>
                </a:solidFill>
                <a:latin typeface="Aptos"/>
                <a:ea typeface="Aptos"/>
                <a:cs typeface="Aptos"/>
              </a:defRPr>
            </a:pPr>
            <a:r>
              <a:rPr sz="1650" b="0">
                <a:solidFill>
                  <a:srgbClr val="64748B"/>
                </a:solidFill>
                <a:latin typeface="Aptos"/>
                <a:ea typeface="Aptos"/>
                <a:cs typeface="Aptos"/>
              </a:rPr>
              <a:t>Build a low-cost prototype that sorts common white and yellow/orange table tennis balls by color.</a:t>
            </a:r>
          </a:p>
        </p:txBody>
      </p:sp>
      <p:sp>
        <p:nvSpPr>
          <p:cNvPr id="11" name="Rectangle 10"/>
          <p:cNvSpPr>
            <a:spLocks noGrp="1"/>
          </p:cNvSpPr>
          <p:nvPr/>
        </p:nvSpPr>
        <p:spPr>
          <a:xfrm>
            <a:off x="742950" y="2190750"/>
            <a:ext cx="2381250" cy="1676400"/>
          </a:xfrm>
          <a:prstGeom prst="rect">
            <a:avLst/>
          </a:prstGeom>
          <a:solidFill>
            <a:srgbClr val="FFFFFF"/>
          </a:solidFill>
          <a:ln w="9525">
            <a:solidFill>
              <a:srgbClr val="CBD5E1"/>
            </a:solidFill>
            <a:prstDash val="solid"/>
          </a:ln>
        </p:spPr>
      </p:sp>
      <p:sp>
        <p:nvSpPr>
          <p:cNvPr id="12" name="Rectangle 11"/>
          <p:cNvSpPr>
            <a:spLocks noGrp="1"/>
          </p:cNvSpPr>
          <p:nvPr/>
        </p:nvSpPr>
        <p:spPr>
          <a:xfrm>
            <a:off x="742950" y="2190750"/>
            <a:ext cx="76200" cy="1676400"/>
          </a:xfrm>
          <a:prstGeom prst="rect">
            <a:avLst/>
          </a:prstGeom>
          <a:solidFill>
            <a:srgbClr val="2F80F6"/>
          </a:solidFill>
          <a:ln w="0">
            <a:solidFill>
              <a:srgbClr val="000000">
                <a:alpha val="0"/>
              </a:srgbClr>
            </a:solidFill>
            <a:prstDash val="solid"/>
          </a:ln>
        </p:spPr>
      </p:sp>
      <p:sp>
        <p:nvSpPr>
          <p:cNvPr id="13" name="Rectangle 12"/>
          <p:cNvSpPr>
            <a:spLocks noGrp="1"/>
          </p:cNvSpPr>
          <p:nvPr/>
        </p:nvSpPr>
        <p:spPr>
          <a:xfrm>
            <a:off x="952500" y="2362200"/>
            <a:ext cx="196215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1E293B"/>
                </a:solidFill>
                <a:latin typeface="Aptos Display"/>
                <a:ea typeface="Aptos Display"/>
                <a:cs typeface="Aptos Display"/>
              </a:defRPr>
            </a:pPr>
            <a:r>
              <a:rPr sz="1500" b="1">
                <a:solidFill>
                  <a:srgbClr val="1E293B"/>
                </a:solidFill>
                <a:latin typeface="Aptos Display"/>
                <a:ea typeface="Aptos Display"/>
                <a:cs typeface="Aptos Display"/>
              </a:rPr>
              <a:t>Feed</a:t>
            </a:r>
          </a:p>
        </p:txBody>
      </p:sp>
      <p:sp>
        <p:nvSpPr>
          <p:cNvPr id="14" name="Rectangle 13"/>
          <p:cNvSpPr>
            <a:spLocks noGrp="1"/>
          </p:cNvSpPr>
          <p:nvPr/>
        </p:nvSpPr>
        <p:spPr>
          <a:xfrm>
            <a:off x="952500" y="2743200"/>
            <a:ext cx="1962150" cy="990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350" b="0">
                <a:solidFill>
                  <a:srgbClr val="64748B"/>
                </a:solidFill>
                <a:latin typeface="Aptos"/>
                <a:ea typeface="Aptos"/>
                <a:cs typeface="Aptos"/>
              </a:defRPr>
            </a:pPr>
            <a:r>
              <a:rPr sz="1350" b="0">
                <a:solidFill>
                  <a:srgbClr val="64748B"/>
                </a:solidFill>
                <a:latin typeface="Aptos"/>
                <a:ea typeface="Aptos"/>
                <a:cs typeface="Aptos"/>
              </a:rPr>
              <a:t>Advance one ball into the sensing region</a:t>
            </a:r>
          </a:p>
        </p:txBody>
      </p:sp>
      <p:sp>
        <p:nvSpPr>
          <p:cNvPr id="15" name="Rectangle 14"/>
          <p:cNvSpPr>
            <a:spLocks noGrp="1"/>
          </p:cNvSpPr>
          <p:nvPr/>
        </p:nvSpPr>
        <p:spPr>
          <a:xfrm>
            <a:off x="3124200" y="3019425"/>
            <a:ext cx="400050" cy="19050"/>
          </a:xfrm>
          <a:prstGeom prst="rect">
            <a:avLst/>
          </a:prstGeom>
          <a:solidFill>
            <a:srgbClr val="64748B"/>
          </a:solidFill>
          <a:ln w="0">
            <a:solidFill>
              <a:srgbClr val="000000">
                <a:alpha val="0"/>
              </a:srgbClr>
            </a:solidFill>
            <a:prstDash val="solid"/>
          </a:ln>
        </p:spPr>
      </p:sp>
      <p:sp>
        <p:nvSpPr>
          <p:cNvPr id="16" name="Rectangle 15"/>
          <p:cNvSpPr>
            <a:spLocks noGrp="1"/>
          </p:cNvSpPr>
          <p:nvPr/>
        </p:nvSpPr>
        <p:spPr>
          <a:xfrm>
            <a:off x="3238500" y="2876550"/>
            <a:ext cx="34290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650" b="1">
                <a:solidFill>
                  <a:srgbClr val="64748B"/>
                </a:solidFill>
                <a:latin typeface="Aptos Display"/>
                <a:ea typeface="Aptos Display"/>
                <a:cs typeface="Aptos Display"/>
              </a:defRPr>
            </a:pPr>
            <a:r>
              <a:rPr sz="1650" b="1">
                <a:solidFill>
                  <a:srgbClr val="64748B"/>
                </a:solidFill>
                <a:latin typeface="Aptos Display"/>
                <a:ea typeface="Aptos Display"/>
                <a:cs typeface="Aptos Display"/>
              </a:rPr>
              <a:t>-&gt;</a:t>
            </a:r>
          </a:p>
        </p:txBody>
      </p:sp>
      <p:sp>
        <p:nvSpPr>
          <p:cNvPr id="17" name="Rectangle 16"/>
          <p:cNvSpPr>
            <a:spLocks noGrp="1"/>
          </p:cNvSpPr>
          <p:nvPr/>
        </p:nvSpPr>
        <p:spPr>
          <a:xfrm>
            <a:off x="3524250" y="2190750"/>
            <a:ext cx="2381250" cy="1676400"/>
          </a:xfrm>
          <a:prstGeom prst="rect">
            <a:avLst/>
          </a:prstGeom>
          <a:solidFill>
            <a:srgbClr val="FFFFFF"/>
          </a:solidFill>
          <a:ln w="9525">
            <a:solidFill>
              <a:srgbClr val="CBD5E1"/>
            </a:solidFill>
            <a:prstDash val="solid"/>
          </a:ln>
        </p:spPr>
      </p:sp>
      <p:sp>
        <p:nvSpPr>
          <p:cNvPr id="18" name="Rectangle 17"/>
          <p:cNvSpPr>
            <a:spLocks noGrp="1"/>
          </p:cNvSpPr>
          <p:nvPr/>
        </p:nvSpPr>
        <p:spPr>
          <a:xfrm>
            <a:off x="3524250" y="2190750"/>
            <a:ext cx="76200" cy="1676400"/>
          </a:xfrm>
          <a:prstGeom prst="rect">
            <a:avLst/>
          </a:prstGeom>
          <a:solidFill>
            <a:srgbClr val="059669"/>
          </a:solidFill>
          <a:ln w="0">
            <a:solidFill>
              <a:srgbClr val="000000">
                <a:alpha val="0"/>
              </a:srgbClr>
            </a:solidFill>
            <a:prstDash val="solid"/>
          </a:ln>
        </p:spPr>
      </p:sp>
      <p:sp>
        <p:nvSpPr>
          <p:cNvPr id="19" name="Rectangle 18"/>
          <p:cNvSpPr>
            <a:spLocks noGrp="1"/>
          </p:cNvSpPr>
          <p:nvPr/>
        </p:nvSpPr>
        <p:spPr>
          <a:xfrm>
            <a:off x="3733800" y="2362200"/>
            <a:ext cx="196215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1E293B"/>
                </a:solidFill>
                <a:latin typeface="Aptos Display"/>
                <a:ea typeface="Aptos Display"/>
                <a:cs typeface="Aptos Display"/>
              </a:defRPr>
            </a:pPr>
            <a:r>
              <a:rPr sz="1500" b="1">
                <a:solidFill>
                  <a:srgbClr val="1E293B"/>
                </a:solidFill>
                <a:latin typeface="Aptos Display"/>
                <a:ea typeface="Aptos Display"/>
                <a:cs typeface="Aptos Display"/>
              </a:rPr>
              <a:t>Sense</a:t>
            </a:r>
          </a:p>
        </p:txBody>
      </p:sp>
      <p:sp>
        <p:nvSpPr>
          <p:cNvPr id="20" name="Rectangle 19"/>
          <p:cNvSpPr>
            <a:spLocks noGrp="1"/>
          </p:cNvSpPr>
          <p:nvPr/>
        </p:nvSpPr>
        <p:spPr>
          <a:xfrm>
            <a:off x="3733800" y="2743200"/>
            <a:ext cx="1962150" cy="990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350" b="0">
                <a:solidFill>
                  <a:srgbClr val="64748B"/>
                </a:solidFill>
                <a:latin typeface="Aptos"/>
                <a:ea typeface="Aptos"/>
                <a:cs typeface="Aptos"/>
              </a:defRPr>
            </a:pPr>
            <a:r>
              <a:rPr sz="1350" b="0">
                <a:solidFill>
                  <a:srgbClr val="64748B"/>
                </a:solidFill>
                <a:latin typeface="Aptos"/>
                <a:ea typeface="Aptos"/>
                <a:cs typeface="Aptos"/>
              </a:rPr>
              <a:t>Read TCS34725 red, green, blue, and clear values</a:t>
            </a:r>
          </a:p>
        </p:txBody>
      </p:sp>
      <p:sp>
        <p:nvSpPr>
          <p:cNvPr id="21" name="Rectangle 20"/>
          <p:cNvSpPr>
            <a:spLocks noGrp="1"/>
          </p:cNvSpPr>
          <p:nvPr/>
        </p:nvSpPr>
        <p:spPr>
          <a:xfrm>
            <a:off x="5905500" y="3019425"/>
            <a:ext cx="400050" cy="19050"/>
          </a:xfrm>
          <a:prstGeom prst="rect">
            <a:avLst/>
          </a:prstGeom>
          <a:solidFill>
            <a:srgbClr val="64748B"/>
          </a:solidFill>
          <a:ln w="0">
            <a:solidFill>
              <a:srgbClr val="000000">
                <a:alpha val="0"/>
              </a:srgbClr>
            </a:solidFill>
            <a:prstDash val="solid"/>
          </a:ln>
        </p:spPr>
      </p:sp>
      <p:sp>
        <p:nvSpPr>
          <p:cNvPr id="22" name="Rectangle 21"/>
          <p:cNvSpPr>
            <a:spLocks noGrp="1"/>
          </p:cNvSpPr>
          <p:nvPr/>
        </p:nvSpPr>
        <p:spPr>
          <a:xfrm>
            <a:off x="6019800" y="2876550"/>
            <a:ext cx="34290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650" b="1">
                <a:solidFill>
                  <a:srgbClr val="64748B"/>
                </a:solidFill>
                <a:latin typeface="Aptos Display"/>
                <a:ea typeface="Aptos Display"/>
                <a:cs typeface="Aptos Display"/>
              </a:defRPr>
            </a:pPr>
            <a:r>
              <a:rPr sz="1650" b="1">
                <a:solidFill>
                  <a:srgbClr val="64748B"/>
                </a:solidFill>
                <a:latin typeface="Aptos Display"/>
                <a:ea typeface="Aptos Display"/>
                <a:cs typeface="Aptos Display"/>
              </a:rPr>
              <a:t>-&gt;</a:t>
            </a:r>
          </a:p>
        </p:txBody>
      </p:sp>
      <p:sp>
        <p:nvSpPr>
          <p:cNvPr id="23" name="Rectangle 22"/>
          <p:cNvSpPr>
            <a:spLocks noGrp="1"/>
          </p:cNvSpPr>
          <p:nvPr/>
        </p:nvSpPr>
        <p:spPr>
          <a:xfrm>
            <a:off x="6305550" y="2190750"/>
            <a:ext cx="2381250" cy="1676400"/>
          </a:xfrm>
          <a:prstGeom prst="rect">
            <a:avLst/>
          </a:prstGeom>
          <a:solidFill>
            <a:srgbClr val="FFFFFF"/>
          </a:solidFill>
          <a:ln w="9525">
            <a:solidFill>
              <a:srgbClr val="CBD5E1"/>
            </a:solidFill>
            <a:prstDash val="solid"/>
          </a:ln>
        </p:spPr>
      </p:sp>
      <p:sp>
        <p:nvSpPr>
          <p:cNvPr id="24" name="Rectangle 23"/>
          <p:cNvSpPr>
            <a:spLocks noGrp="1"/>
          </p:cNvSpPr>
          <p:nvPr/>
        </p:nvSpPr>
        <p:spPr>
          <a:xfrm>
            <a:off x="6305550" y="2190750"/>
            <a:ext cx="76200" cy="1676400"/>
          </a:xfrm>
          <a:prstGeom prst="rect">
            <a:avLst/>
          </a:prstGeom>
          <a:solidFill>
            <a:srgbClr val="F59E0B"/>
          </a:solidFill>
          <a:ln w="0">
            <a:solidFill>
              <a:srgbClr val="000000">
                <a:alpha val="0"/>
              </a:srgbClr>
            </a:solidFill>
            <a:prstDash val="solid"/>
          </a:ln>
        </p:spPr>
      </p:sp>
      <p:sp>
        <p:nvSpPr>
          <p:cNvPr id="25" name="Rectangle 24"/>
          <p:cNvSpPr>
            <a:spLocks noGrp="1"/>
          </p:cNvSpPr>
          <p:nvPr/>
        </p:nvSpPr>
        <p:spPr>
          <a:xfrm>
            <a:off x="6515100" y="2362200"/>
            <a:ext cx="196215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1E293B"/>
                </a:solidFill>
                <a:latin typeface="Aptos Display"/>
                <a:ea typeface="Aptos Display"/>
                <a:cs typeface="Aptos Display"/>
              </a:defRPr>
            </a:pPr>
            <a:r>
              <a:rPr sz="1500" b="1">
                <a:solidFill>
                  <a:srgbClr val="1E293B"/>
                </a:solidFill>
                <a:latin typeface="Aptos Display"/>
                <a:ea typeface="Aptos Display"/>
                <a:cs typeface="Aptos Display"/>
              </a:rPr>
              <a:t>Classify</a:t>
            </a:r>
          </a:p>
        </p:txBody>
      </p:sp>
      <p:sp>
        <p:nvSpPr>
          <p:cNvPr id="26" name="Rectangle 25"/>
          <p:cNvSpPr>
            <a:spLocks noGrp="1"/>
          </p:cNvSpPr>
          <p:nvPr/>
        </p:nvSpPr>
        <p:spPr>
          <a:xfrm>
            <a:off x="6515100" y="2743200"/>
            <a:ext cx="1962150" cy="990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350" b="0">
                <a:solidFill>
                  <a:srgbClr val="64748B"/>
                </a:solidFill>
                <a:latin typeface="Aptos"/>
                <a:ea typeface="Aptos"/>
                <a:cs typeface="Aptos"/>
              </a:defRPr>
            </a:pPr>
            <a:r>
              <a:rPr sz="1350" b="0">
                <a:solidFill>
                  <a:srgbClr val="64748B"/>
                </a:solidFill>
                <a:latin typeface="Aptos"/>
                <a:ea typeface="Aptos"/>
                <a:cs typeface="Aptos"/>
              </a:rPr>
              <a:t>Use RGB/C ratios to decide white, yellow/orange, or unknown</a:t>
            </a:r>
          </a:p>
        </p:txBody>
      </p:sp>
      <p:sp>
        <p:nvSpPr>
          <p:cNvPr id="27" name="Rectangle 26"/>
          <p:cNvSpPr>
            <a:spLocks noGrp="1"/>
          </p:cNvSpPr>
          <p:nvPr/>
        </p:nvSpPr>
        <p:spPr>
          <a:xfrm>
            <a:off x="8686800" y="3019425"/>
            <a:ext cx="400050" cy="19050"/>
          </a:xfrm>
          <a:prstGeom prst="rect">
            <a:avLst/>
          </a:prstGeom>
          <a:solidFill>
            <a:srgbClr val="64748B"/>
          </a:solidFill>
          <a:ln w="0">
            <a:solidFill>
              <a:srgbClr val="000000">
                <a:alpha val="0"/>
              </a:srgbClr>
            </a:solidFill>
            <a:prstDash val="solid"/>
          </a:ln>
        </p:spPr>
      </p:sp>
      <p:sp>
        <p:nvSpPr>
          <p:cNvPr id="28" name="Rectangle 27"/>
          <p:cNvSpPr>
            <a:spLocks noGrp="1"/>
          </p:cNvSpPr>
          <p:nvPr/>
        </p:nvSpPr>
        <p:spPr>
          <a:xfrm>
            <a:off x="8801100" y="2876550"/>
            <a:ext cx="34290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650" b="1">
                <a:solidFill>
                  <a:srgbClr val="64748B"/>
                </a:solidFill>
                <a:latin typeface="Aptos Display"/>
                <a:ea typeface="Aptos Display"/>
                <a:cs typeface="Aptos Display"/>
              </a:defRPr>
            </a:pPr>
            <a:r>
              <a:rPr sz="1650" b="1">
                <a:solidFill>
                  <a:srgbClr val="64748B"/>
                </a:solidFill>
                <a:latin typeface="Aptos Display"/>
                <a:ea typeface="Aptos Display"/>
                <a:cs typeface="Aptos Display"/>
              </a:rPr>
              <a:t>-&gt;</a:t>
            </a:r>
          </a:p>
        </p:txBody>
      </p:sp>
      <p:sp>
        <p:nvSpPr>
          <p:cNvPr id="29" name="Rectangle 28"/>
          <p:cNvSpPr>
            <a:spLocks noGrp="1"/>
          </p:cNvSpPr>
          <p:nvPr/>
        </p:nvSpPr>
        <p:spPr>
          <a:xfrm>
            <a:off x="9086850" y="2190750"/>
            <a:ext cx="2381250" cy="1676400"/>
          </a:xfrm>
          <a:prstGeom prst="rect">
            <a:avLst/>
          </a:prstGeom>
          <a:solidFill>
            <a:srgbClr val="FFFFFF"/>
          </a:solidFill>
          <a:ln w="9525">
            <a:solidFill>
              <a:srgbClr val="CBD5E1"/>
            </a:solidFill>
            <a:prstDash val="solid"/>
          </a:ln>
        </p:spPr>
      </p:sp>
      <p:sp>
        <p:nvSpPr>
          <p:cNvPr id="30" name="Rectangle 29"/>
          <p:cNvSpPr>
            <a:spLocks noGrp="1"/>
          </p:cNvSpPr>
          <p:nvPr/>
        </p:nvSpPr>
        <p:spPr>
          <a:xfrm>
            <a:off x="9086850" y="2190750"/>
            <a:ext cx="76200" cy="1676400"/>
          </a:xfrm>
          <a:prstGeom prst="rect">
            <a:avLst/>
          </a:prstGeom>
          <a:solidFill>
            <a:srgbClr val="7C3AED"/>
          </a:solidFill>
          <a:ln w="0">
            <a:solidFill>
              <a:srgbClr val="000000">
                <a:alpha val="0"/>
              </a:srgbClr>
            </a:solidFill>
            <a:prstDash val="solid"/>
          </a:ln>
        </p:spPr>
      </p:sp>
      <p:sp>
        <p:nvSpPr>
          <p:cNvPr id="31" name="Rectangle 30"/>
          <p:cNvSpPr>
            <a:spLocks noGrp="1"/>
          </p:cNvSpPr>
          <p:nvPr/>
        </p:nvSpPr>
        <p:spPr>
          <a:xfrm>
            <a:off x="9296400" y="2362200"/>
            <a:ext cx="196215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1E293B"/>
                </a:solidFill>
                <a:latin typeface="Aptos Display"/>
                <a:ea typeface="Aptos Display"/>
                <a:cs typeface="Aptos Display"/>
              </a:defRPr>
            </a:pPr>
            <a:r>
              <a:rPr sz="1500" b="1">
                <a:solidFill>
                  <a:srgbClr val="1E293B"/>
                </a:solidFill>
                <a:latin typeface="Aptos Display"/>
                <a:ea typeface="Aptos Display"/>
                <a:cs typeface="Aptos Display"/>
              </a:rPr>
              <a:t>Sort</a:t>
            </a:r>
          </a:p>
        </p:txBody>
      </p:sp>
      <p:sp>
        <p:nvSpPr>
          <p:cNvPr id="32" name="Rectangle 31"/>
          <p:cNvSpPr>
            <a:spLocks noGrp="1"/>
          </p:cNvSpPr>
          <p:nvPr/>
        </p:nvSpPr>
        <p:spPr>
          <a:xfrm>
            <a:off x="9296400" y="2743200"/>
            <a:ext cx="1962150" cy="990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350" b="0">
                <a:solidFill>
                  <a:srgbClr val="64748B"/>
                </a:solidFill>
                <a:latin typeface="Aptos"/>
                <a:ea typeface="Aptos"/>
                <a:cs typeface="Aptos"/>
              </a:defRPr>
            </a:pPr>
            <a:r>
              <a:rPr sz="1350" b="0">
                <a:solidFill>
                  <a:srgbClr val="64748B"/>
                </a:solidFill>
                <a:latin typeface="Aptos"/>
                <a:ea typeface="Aptos"/>
                <a:cs typeface="Aptos"/>
              </a:rPr>
              <a:t>Actuate the servo arm and release into the target output region</a:t>
            </a:r>
          </a:p>
        </p:txBody>
      </p:sp>
      <p:sp>
        <p:nvSpPr>
          <p:cNvPr id="33" name="Rectangle 32"/>
          <p:cNvSpPr>
            <a:spLocks noGrp="1"/>
          </p:cNvSpPr>
          <p:nvPr/>
        </p:nvSpPr>
        <p:spPr>
          <a:xfrm>
            <a:off x="1504950" y="4762500"/>
            <a:ext cx="9182100" cy="742950"/>
          </a:xfrm>
          <a:prstGeom prst="rect">
            <a:avLst/>
          </a:prstGeom>
          <a:solidFill>
            <a:srgbClr val="0F172A"/>
          </a:solidFill>
          <a:ln w="0">
            <a:solidFill>
              <a:srgbClr val="000000">
                <a:alpha val="0"/>
              </a:srgbClr>
            </a:solidFill>
            <a:prstDash val="solid"/>
          </a:ln>
        </p:spPr>
      </p:sp>
      <p:sp>
        <p:nvSpPr>
          <p:cNvPr id="34" name="Rectangle 33"/>
          <p:cNvSpPr>
            <a:spLocks noGrp="1"/>
          </p:cNvSpPr>
          <p:nvPr/>
        </p:nvSpPr>
        <p:spPr>
          <a:xfrm>
            <a:off x="1828800" y="4981575"/>
            <a:ext cx="8534400" cy="3048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800" b="1">
                <a:solidFill>
                  <a:srgbClr val="FFFFFF"/>
                </a:solidFill>
                <a:latin typeface="Aptos Display"/>
                <a:ea typeface="Aptos Display"/>
                <a:cs typeface="Aptos Display"/>
              </a:defRPr>
            </a:pPr>
            <a:r>
              <a:rPr sz="1800" b="1">
                <a:solidFill>
                  <a:srgbClr val="FFFFFF"/>
                </a:solidFill>
                <a:latin typeface="Aptos Display"/>
                <a:ea typeface="Aptos Display"/>
                <a:cs typeface="Aptos Display"/>
              </a:rPr>
              <a:t>Verified result: 49 of 50 balls were correctly sorted across five 10-ball trials.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a:spLocks noGrp="1"/>
          </p:cNvSpPr>
          <p:nvPr/>
        </p:nvSpPr>
        <p:spPr>
          <a:xfrm>
            <a:off x="0" y="0"/>
            <a:ext cx="12192000" cy="6858000"/>
          </a:xfrm>
          <a:prstGeom prst="rect">
            <a:avLst/>
          </a:prstGeom>
          <a:solidFill>
            <a:srgbClr val="FFFFFF"/>
          </a:solidFill>
          <a:ln w="0">
            <a:solidFill>
              <a:srgbClr val="000000">
                <a:alpha val="0"/>
              </a:srgbClr>
            </a:solidFill>
            <a:prstDash val="solid"/>
          </a:ln>
        </p:spPr>
      </p:sp>
      <p:pic>
        <p:nvPicPr>
          <p:cNvPr id="2" name="Picture 1"/>
          <p:cNvPicPr>
            <a:picLocks noChangeAspect="1"/>
          </p:cNvPicPr>
          <p:nvPr/>
        </p:nvPicPr>
        <p:blipFill>
          <a:blip r:embed="rId3"/>
          <a:srcRect l="127" r="127"/>
          <a:stretch>
            <a:fillRect/>
          </a:stretch>
        </p:blipFill>
        <p:spPr>
          <a:xfrm>
            <a:off x="9467850" y="0"/>
            <a:ext cx="2724150" cy="1581150"/>
          </a:xfrm>
          <a:prstGeom prst="rect">
            <a:avLst/>
          </a:prstGeom>
        </p:spPr>
      </p:pic>
      <p:sp>
        <p:nvSpPr>
          <p:cNvPr id="3" name="Rectangle 2"/>
          <p:cNvSpPr>
            <a:spLocks noGrp="1"/>
          </p:cNvSpPr>
          <p:nvPr/>
        </p:nvSpPr>
        <p:spPr>
          <a:xfrm>
            <a:off x="552450" y="485775"/>
            <a:ext cx="171450" cy="171450"/>
          </a:xfrm>
          <a:prstGeom prst="rect">
            <a:avLst/>
          </a:prstGeom>
          <a:solidFill>
            <a:srgbClr val="DBEAFE"/>
          </a:solidFill>
          <a:ln w="9525">
            <a:solidFill>
              <a:srgbClr val="2F80F6"/>
            </a:solidFill>
            <a:prstDash val="solid"/>
          </a:ln>
        </p:spPr>
      </p:sp>
      <p:sp>
        <p:nvSpPr>
          <p:cNvPr id="4" name="Rectangle 3"/>
          <p:cNvSpPr>
            <a:spLocks noGrp="1"/>
          </p:cNvSpPr>
          <p:nvPr/>
        </p:nvSpPr>
        <p:spPr>
          <a:xfrm>
            <a:off x="600075" y="533400"/>
            <a:ext cx="76200" cy="76200"/>
          </a:xfrm>
          <a:prstGeom prst="rect">
            <a:avLst/>
          </a:prstGeom>
          <a:solidFill>
            <a:srgbClr val="2F80F6"/>
          </a:solidFill>
          <a:ln w="0">
            <a:solidFill>
              <a:srgbClr val="000000">
                <a:alpha val="0"/>
              </a:srgbClr>
            </a:solidFill>
            <a:prstDash val="solid"/>
          </a:ln>
        </p:spPr>
      </p:sp>
      <p:sp>
        <p:nvSpPr>
          <p:cNvPr id="5" name="Rectangle 4"/>
          <p:cNvSpPr>
            <a:spLocks noGrp="1"/>
          </p:cNvSpPr>
          <p:nvPr/>
        </p:nvSpPr>
        <p:spPr>
          <a:xfrm>
            <a:off x="838200" y="400050"/>
            <a:ext cx="8267700" cy="590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2850" b="1">
                <a:solidFill>
                  <a:srgbClr val="2F80F6"/>
                </a:solidFill>
                <a:latin typeface="Aptos Display"/>
                <a:ea typeface="Aptos Display"/>
                <a:cs typeface="Aptos Display"/>
              </a:defRPr>
            </a:pPr>
            <a:r>
              <a:rPr sz="2850" b="1">
                <a:solidFill>
                  <a:srgbClr val="2F80F6"/>
                </a:solidFill>
                <a:latin typeface="Aptos Display"/>
                <a:ea typeface="Aptos Display"/>
                <a:cs typeface="Aptos Display"/>
              </a:rPr>
              <a:t>High-Level Requirements</a:t>
            </a:r>
          </a:p>
        </p:txBody>
      </p:sp>
      <p:sp>
        <p:nvSpPr>
          <p:cNvPr id="6" name="Rectangle 5"/>
          <p:cNvSpPr>
            <a:spLocks noGrp="1"/>
          </p:cNvSpPr>
          <p:nvPr/>
        </p:nvSpPr>
        <p:spPr>
          <a:xfrm>
            <a:off x="9677400" y="400050"/>
            <a:ext cx="1962150" cy="323850"/>
          </a:xfrm>
          <a:prstGeom prst="rect">
            <a:avLst/>
          </a:prstGeom>
          <a:solidFill>
            <a:srgbClr val="FFFFFF"/>
          </a:solidFill>
          <a:ln w="9525">
            <a:solidFill>
              <a:srgbClr val="CBD5E1"/>
            </a:solidFill>
            <a:prstDash val="solid"/>
          </a:ln>
        </p:spPr>
      </p:sp>
      <p:sp>
        <p:nvSpPr>
          <p:cNvPr id="7" name="Rectangle 6"/>
          <p:cNvSpPr>
            <a:spLocks noGrp="1"/>
          </p:cNvSpPr>
          <p:nvPr/>
        </p:nvSpPr>
        <p:spPr>
          <a:xfrm>
            <a:off x="9810750" y="466725"/>
            <a:ext cx="169545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75" b="1">
                <a:solidFill>
                  <a:srgbClr val="64748B"/>
                </a:solidFill>
                <a:latin typeface="Aptos Display"/>
                <a:ea typeface="Aptos Display"/>
                <a:cs typeface="Aptos Display"/>
              </a:defRPr>
            </a:pPr>
            <a:r>
              <a:rPr sz="975" b="1">
                <a:solidFill>
                  <a:srgbClr val="64748B"/>
                </a:solidFill>
                <a:latin typeface="Aptos Display"/>
                <a:ea typeface="Aptos Display"/>
                <a:cs typeface="Aptos Display"/>
              </a:rPr>
              <a:t>Siqi Pan</a:t>
            </a:r>
          </a:p>
        </p:txBody>
      </p:sp>
      <p:sp>
        <p:nvSpPr>
          <p:cNvPr id="8" name="Rectangle 7"/>
          <p:cNvSpPr>
            <a:spLocks noGrp="1"/>
          </p:cNvSpPr>
          <p:nvPr/>
        </p:nvSpPr>
        <p:spPr>
          <a:xfrm>
            <a:off x="533400" y="1000125"/>
            <a:ext cx="933450" cy="19050"/>
          </a:xfrm>
          <a:prstGeom prst="rect">
            <a:avLst/>
          </a:prstGeom>
          <a:solidFill>
            <a:srgbClr val="2F80F6"/>
          </a:solidFill>
          <a:ln w="0">
            <a:solidFill>
              <a:srgbClr val="000000">
                <a:alpha val="0"/>
              </a:srgbClr>
            </a:solidFill>
            <a:prstDash val="solid"/>
          </a:ln>
        </p:spPr>
      </p:sp>
      <p:sp>
        <p:nvSpPr>
          <p:cNvPr id="9" name="Rectangle 8"/>
          <p:cNvSpPr>
            <a:spLocks noGrp="1"/>
          </p:cNvSpPr>
          <p:nvPr/>
        </p:nvSpPr>
        <p:spPr>
          <a:xfrm>
            <a:off x="1466850" y="1000125"/>
            <a:ext cx="10191750" cy="19050"/>
          </a:xfrm>
          <a:prstGeom prst="rect">
            <a:avLst/>
          </a:prstGeom>
          <a:solidFill>
            <a:srgbClr val="CBD5E1"/>
          </a:solidFill>
          <a:ln w="0">
            <a:solidFill>
              <a:srgbClr val="000000">
                <a:alpha val="0"/>
              </a:srgbClr>
            </a:solidFill>
            <a:prstDash val="solid"/>
          </a:ln>
        </p:spPr>
      </p:sp>
      <p:sp>
        <p:nvSpPr>
          <p:cNvPr id="10" name="Rectangle 9"/>
          <p:cNvSpPr>
            <a:spLocks noGrp="1"/>
          </p:cNvSpPr>
          <p:nvPr/>
        </p:nvSpPr>
        <p:spPr>
          <a:xfrm>
            <a:off x="552450" y="1181100"/>
            <a:ext cx="9334500" cy="4191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650" b="0">
                <a:solidFill>
                  <a:srgbClr val="64748B"/>
                </a:solidFill>
                <a:latin typeface="Aptos"/>
                <a:ea typeface="Aptos"/>
                <a:cs typeface="Aptos"/>
              </a:defRPr>
            </a:pPr>
            <a:r>
              <a:rPr sz="1650" b="0">
                <a:solidFill>
                  <a:srgbClr val="64748B"/>
                </a:solidFill>
                <a:latin typeface="Aptos"/>
                <a:ea typeface="Aptos"/>
                <a:cs typeface="Aptos"/>
              </a:rPr>
              <a:t>Requirements were narrowed to the final demonstrable prototype: color sorting, repeatable timing, and stable motion.</a:t>
            </a:r>
          </a:p>
        </p:txBody>
      </p:sp>
      <p:sp>
        <p:nvSpPr>
          <p:cNvPr id="11" name="Rectangle 10"/>
          <p:cNvSpPr>
            <a:spLocks noGrp="1"/>
          </p:cNvSpPr>
          <p:nvPr/>
        </p:nvSpPr>
        <p:spPr>
          <a:xfrm>
            <a:off x="685800" y="1733550"/>
            <a:ext cx="5143500" cy="1257300"/>
          </a:xfrm>
          <a:prstGeom prst="rect">
            <a:avLst/>
          </a:prstGeom>
          <a:solidFill>
            <a:srgbClr val="FFFFFF"/>
          </a:solidFill>
          <a:ln w="9525">
            <a:solidFill>
              <a:srgbClr val="CBD5E1"/>
            </a:solidFill>
            <a:prstDash val="solid"/>
          </a:ln>
        </p:spPr>
      </p:sp>
      <p:sp>
        <p:nvSpPr>
          <p:cNvPr id="12" name="Rectangle 11"/>
          <p:cNvSpPr>
            <a:spLocks noGrp="1"/>
          </p:cNvSpPr>
          <p:nvPr/>
        </p:nvSpPr>
        <p:spPr>
          <a:xfrm>
            <a:off x="685800" y="1733550"/>
            <a:ext cx="76200" cy="1257300"/>
          </a:xfrm>
          <a:prstGeom prst="rect">
            <a:avLst/>
          </a:prstGeom>
          <a:solidFill>
            <a:srgbClr val="2F80F6"/>
          </a:solidFill>
          <a:ln w="0">
            <a:solidFill>
              <a:srgbClr val="000000">
                <a:alpha val="0"/>
              </a:srgbClr>
            </a:solidFill>
            <a:prstDash val="solid"/>
          </a:ln>
        </p:spPr>
      </p:sp>
      <p:sp>
        <p:nvSpPr>
          <p:cNvPr id="13" name="Rectangle 12"/>
          <p:cNvSpPr>
            <a:spLocks noGrp="1"/>
          </p:cNvSpPr>
          <p:nvPr/>
        </p:nvSpPr>
        <p:spPr>
          <a:xfrm>
            <a:off x="895350" y="1905000"/>
            <a:ext cx="472440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1E293B"/>
                </a:solidFill>
                <a:latin typeface="Aptos Display"/>
                <a:ea typeface="Aptos Display"/>
                <a:cs typeface="Aptos Display"/>
              </a:defRPr>
            </a:pPr>
            <a:r>
              <a:rPr sz="1500" b="1">
                <a:solidFill>
                  <a:srgbClr val="1E293B"/>
                </a:solidFill>
                <a:latin typeface="Aptos Display"/>
                <a:ea typeface="Aptos Display"/>
                <a:cs typeface="Aptos Display"/>
              </a:rPr>
              <a:t>Color classification</a:t>
            </a:r>
          </a:p>
        </p:txBody>
      </p:sp>
      <p:sp>
        <p:nvSpPr>
          <p:cNvPr id="14" name="Rectangle 13"/>
          <p:cNvSpPr>
            <a:spLocks noGrp="1"/>
          </p:cNvSpPr>
          <p:nvPr/>
        </p:nvSpPr>
        <p:spPr>
          <a:xfrm>
            <a:off x="895350" y="2286000"/>
            <a:ext cx="4724400" cy="5715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75" b="0">
                <a:solidFill>
                  <a:srgbClr val="64748B"/>
                </a:solidFill>
                <a:latin typeface="Aptos"/>
                <a:ea typeface="Aptos"/>
                <a:cs typeface="Aptos"/>
              </a:defRPr>
            </a:pPr>
            <a:r>
              <a:rPr sz="1275" b="0">
                <a:solidFill>
                  <a:srgbClr val="64748B"/>
                </a:solidFill>
                <a:latin typeface="Aptos"/>
                <a:ea typeface="Aptos"/>
                <a:cs typeface="Aptos"/>
              </a:rPr>
              <a:t>Classify balls as white, yellow/orange, or unknown; achieve at least 90% sorting accuracy over the mixed test set.</a:t>
            </a:r>
          </a:p>
        </p:txBody>
      </p:sp>
      <p:sp>
        <p:nvSpPr>
          <p:cNvPr id="15" name="Rectangle 14"/>
          <p:cNvSpPr>
            <a:spLocks noGrp="1"/>
          </p:cNvSpPr>
          <p:nvPr/>
        </p:nvSpPr>
        <p:spPr>
          <a:xfrm>
            <a:off x="6362700" y="1733550"/>
            <a:ext cx="5143500" cy="1257300"/>
          </a:xfrm>
          <a:prstGeom prst="rect">
            <a:avLst/>
          </a:prstGeom>
          <a:solidFill>
            <a:srgbClr val="FFFFFF"/>
          </a:solidFill>
          <a:ln w="9525">
            <a:solidFill>
              <a:srgbClr val="CBD5E1"/>
            </a:solidFill>
            <a:prstDash val="solid"/>
          </a:ln>
        </p:spPr>
      </p:sp>
      <p:sp>
        <p:nvSpPr>
          <p:cNvPr id="16" name="Rectangle 15"/>
          <p:cNvSpPr>
            <a:spLocks noGrp="1"/>
          </p:cNvSpPr>
          <p:nvPr/>
        </p:nvSpPr>
        <p:spPr>
          <a:xfrm>
            <a:off x="6362700" y="1733550"/>
            <a:ext cx="76200" cy="1257300"/>
          </a:xfrm>
          <a:prstGeom prst="rect">
            <a:avLst/>
          </a:prstGeom>
          <a:solidFill>
            <a:srgbClr val="F59E0B"/>
          </a:solidFill>
          <a:ln w="0">
            <a:solidFill>
              <a:srgbClr val="000000">
                <a:alpha val="0"/>
              </a:srgbClr>
            </a:solidFill>
            <a:prstDash val="solid"/>
          </a:ln>
        </p:spPr>
      </p:sp>
      <p:sp>
        <p:nvSpPr>
          <p:cNvPr id="17" name="Rectangle 16"/>
          <p:cNvSpPr>
            <a:spLocks noGrp="1"/>
          </p:cNvSpPr>
          <p:nvPr/>
        </p:nvSpPr>
        <p:spPr>
          <a:xfrm>
            <a:off x="6572250" y="1905000"/>
            <a:ext cx="472440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1E293B"/>
                </a:solidFill>
                <a:latin typeface="Aptos Display"/>
                <a:ea typeface="Aptos Display"/>
                <a:cs typeface="Aptos Display"/>
              </a:defRPr>
            </a:pPr>
            <a:r>
              <a:rPr sz="1500" b="1">
                <a:solidFill>
                  <a:srgbClr val="1E293B"/>
                </a:solidFill>
                <a:latin typeface="Aptos Display"/>
                <a:ea typeface="Aptos Display"/>
                <a:cs typeface="Aptos Display"/>
              </a:rPr>
              <a:t>Sorting action</a:t>
            </a:r>
          </a:p>
        </p:txBody>
      </p:sp>
      <p:sp>
        <p:nvSpPr>
          <p:cNvPr id="18" name="Rectangle 17"/>
          <p:cNvSpPr>
            <a:spLocks noGrp="1"/>
          </p:cNvSpPr>
          <p:nvPr/>
        </p:nvSpPr>
        <p:spPr>
          <a:xfrm>
            <a:off x="6572250" y="2286000"/>
            <a:ext cx="4724400" cy="5715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75" b="0">
                <a:solidFill>
                  <a:srgbClr val="64748B"/>
                </a:solidFill>
                <a:latin typeface="Aptos"/>
                <a:ea typeface="Aptos"/>
                <a:cs typeface="Aptos"/>
              </a:defRPr>
            </a:pPr>
            <a:r>
              <a:rPr sz="1275" b="0">
                <a:solidFill>
                  <a:srgbClr val="64748B"/>
                </a:solidFill>
                <a:latin typeface="Aptos"/>
                <a:ea typeface="Aptos"/>
                <a:cs typeface="Aptos"/>
              </a:rPr>
              <a:t>Route white and yellow/orange balls to their output regions; release unknown readings instead of forcing a color bin.</a:t>
            </a:r>
          </a:p>
        </p:txBody>
      </p:sp>
      <p:sp>
        <p:nvSpPr>
          <p:cNvPr id="19" name="Rectangle 18"/>
          <p:cNvSpPr>
            <a:spLocks noGrp="1"/>
          </p:cNvSpPr>
          <p:nvPr/>
        </p:nvSpPr>
        <p:spPr>
          <a:xfrm>
            <a:off x="685800" y="3371850"/>
            <a:ext cx="5143500" cy="1257300"/>
          </a:xfrm>
          <a:prstGeom prst="rect">
            <a:avLst/>
          </a:prstGeom>
          <a:solidFill>
            <a:srgbClr val="FFFFFF"/>
          </a:solidFill>
          <a:ln w="9525">
            <a:solidFill>
              <a:srgbClr val="CBD5E1"/>
            </a:solidFill>
            <a:prstDash val="solid"/>
          </a:ln>
        </p:spPr>
      </p:sp>
      <p:sp>
        <p:nvSpPr>
          <p:cNvPr id="20" name="Rectangle 19"/>
          <p:cNvSpPr>
            <a:spLocks noGrp="1"/>
          </p:cNvSpPr>
          <p:nvPr/>
        </p:nvSpPr>
        <p:spPr>
          <a:xfrm>
            <a:off x="685800" y="3371850"/>
            <a:ext cx="76200" cy="1257300"/>
          </a:xfrm>
          <a:prstGeom prst="rect">
            <a:avLst/>
          </a:prstGeom>
          <a:solidFill>
            <a:srgbClr val="059669"/>
          </a:solidFill>
          <a:ln w="0">
            <a:solidFill>
              <a:srgbClr val="000000">
                <a:alpha val="0"/>
              </a:srgbClr>
            </a:solidFill>
            <a:prstDash val="solid"/>
          </a:ln>
        </p:spPr>
      </p:sp>
      <p:sp>
        <p:nvSpPr>
          <p:cNvPr id="21" name="Rectangle 20"/>
          <p:cNvSpPr>
            <a:spLocks noGrp="1"/>
          </p:cNvSpPr>
          <p:nvPr/>
        </p:nvSpPr>
        <p:spPr>
          <a:xfrm>
            <a:off x="895350" y="3543300"/>
            <a:ext cx="472440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1E293B"/>
                </a:solidFill>
                <a:latin typeface="Aptos Display"/>
                <a:ea typeface="Aptos Display"/>
                <a:cs typeface="Aptos Display"/>
              </a:defRPr>
            </a:pPr>
            <a:r>
              <a:rPr sz="1500" b="1">
                <a:solidFill>
                  <a:srgbClr val="1E293B"/>
                </a:solidFill>
                <a:latin typeface="Aptos Display"/>
                <a:ea typeface="Aptos Display"/>
                <a:cs typeface="Aptos Display"/>
              </a:rPr>
              <a:t>Timing</a:t>
            </a:r>
          </a:p>
        </p:txBody>
      </p:sp>
      <p:sp>
        <p:nvSpPr>
          <p:cNvPr id="22" name="Rectangle 21"/>
          <p:cNvSpPr>
            <a:spLocks noGrp="1"/>
          </p:cNvSpPr>
          <p:nvPr/>
        </p:nvSpPr>
        <p:spPr>
          <a:xfrm>
            <a:off x="895350" y="3924300"/>
            <a:ext cx="4724400" cy="5715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75" b="0">
                <a:solidFill>
                  <a:srgbClr val="64748B"/>
                </a:solidFill>
                <a:latin typeface="Aptos"/>
                <a:ea typeface="Aptos"/>
                <a:cs typeface="Aptos"/>
              </a:defRPr>
            </a:pPr>
            <a:r>
              <a:rPr sz="1275" b="0">
                <a:solidFill>
                  <a:srgbClr val="64748B"/>
                </a:solidFill>
                <a:latin typeface="Aptos"/>
                <a:ea typeface="Aptos"/>
                <a:cs typeface="Aptos"/>
              </a:rPr>
              <a:t>Complete a 10-ball trial in approximately 70-80 seconds after initialization during normal operation.</a:t>
            </a:r>
          </a:p>
        </p:txBody>
      </p:sp>
      <p:sp>
        <p:nvSpPr>
          <p:cNvPr id="23" name="Rectangle 22"/>
          <p:cNvSpPr>
            <a:spLocks noGrp="1"/>
          </p:cNvSpPr>
          <p:nvPr/>
        </p:nvSpPr>
        <p:spPr>
          <a:xfrm>
            <a:off x="6362700" y="3371850"/>
            <a:ext cx="5143500" cy="1257300"/>
          </a:xfrm>
          <a:prstGeom prst="rect">
            <a:avLst/>
          </a:prstGeom>
          <a:solidFill>
            <a:srgbClr val="FFFFFF"/>
          </a:solidFill>
          <a:ln w="9525">
            <a:solidFill>
              <a:srgbClr val="CBD5E1"/>
            </a:solidFill>
            <a:prstDash val="solid"/>
          </a:ln>
        </p:spPr>
      </p:sp>
      <p:sp>
        <p:nvSpPr>
          <p:cNvPr id="24" name="Rectangle 23"/>
          <p:cNvSpPr>
            <a:spLocks noGrp="1"/>
          </p:cNvSpPr>
          <p:nvPr/>
        </p:nvSpPr>
        <p:spPr>
          <a:xfrm>
            <a:off x="6362700" y="3371850"/>
            <a:ext cx="76200" cy="1257300"/>
          </a:xfrm>
          <a:prstGeom prst="rect">
            <a:avLst/>
          </a:prstGeom>
          <a:solidFill>
            <a:srgbClr val="7C3AED"/>
          </a:solidFill>
          <a:ln w="0">
            <a:solidFill>
              <a:srgbClr val="000000">
                <a:alpha val="0"/>
              </a:srgbClr>
            </a:solidFill>
            <a:prstDash val="solid"/>
          </a:ln>
        </p:spPr>
      </p:sp>
      <p:sp>
        <p:nvSpPr>
          <p:cNvPr id="25" name="Rectangle 24"/>
          <p:cNvSpPr>
            <a:spLocks noGrp="1"/>
          </p:cNvSpPr>
          <p:nvPr/>
        </p:nvSpPr>
        <p:spPr>
          <a:xfrm>
            <a:off x="6572250" y="3543300"/>
            <a:ext cx="4724400" cy="2857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1E293B"/>
                </a:solidFill>
                <a:latin typeface="Aptos Display"/>
                <a:ea typeface="Aptos Display"/>
                <a:cs typeface="Aptos Display"/>
              </a:defRPr>
            </a:pPr>
            <a:r>
              <a:rPr sz="1500" b="1">
                <a:solidFill>
                  <a:srgbClr val="1E293B"/>
                </a:solidFill>
                <a:latin typeface="Aptos Display"/>
                <a:ea typeface="Aptos Display"/>
                <a:cs typeface="Aptos Display"/>
              </a:rPr>
              <a:t>Power and motion reliability</a:t>
            </a:r>
          </a:p>
        </p:txBody>
      </p:sp>
      <p:sp>
        <p:nvSpPr>
          <p:cNvPr id="26" name="Rectangle 25"/>
          <p:cNvSpPr>
            <a:spLocks noGrp="1"/>
          </p:cNvSpPr>
          <p:nvPr/>
        </p:nvSpPr>
        <p:spPr>
          <a:xfrm>
            <a:off x="6572250" y="3924300"/>
            <a:ext cx="4724400" cy="5715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75" b="0">
                <a:solidFill>
                  <a:srgbClr val="64748B"/>
                </a:solidFill>
                <a:latin typeface="Aptos"/>
                <a:ea typeface="Aptos"/>
                <a:cs typeface="Aptos"/>
              </a:defRPr>
            </a:pPr>
            <a:r>
              <a:rPr sz="1275" b="0">
                <a:solidFill>
                  <a:srgbClr val="64748B"/>
                </a:solidFill>
                <a:latin typeface="Aptos"/>
                <a:ea typeface="Aptos"/>
                <a:cs typeface="Aptos"/>
              </a:rPr>
              <a:t>Run from the LM2596-regulated rail without visible servo stall, abnormal jitter, or controller reset.</a:t>
            </a:r>
          </a:p>
        </p:txBody>
      </p:sp>
      <p:sp>
        <p:nvSpPr>
          <p:cNvPr id="27" name="Rectangle 26"/>
          <p:cNvSpPr>
            <a:spLocks noGrp="1"/>
          </p:cNvSpPr>
          <p:nvPr/>
        </p:nvSpPr>
        <p:spPr>
          <a:xfrm>
            <a:off x="1676400" y="5429250"/>
            <a:ext cx="8839200" cy="323850"/>
          </a:xfrm>
          <a:prstGeom prst="rect">
            <a:avLst/>
          </a:prstGeom>
          <a:solidFill>
            <a:srgbClr val="FEF3C7"/>
          </a:solidFill>
          <a:ln w="9525">
            <a:solidFill>
              <a:srgbClr val="F59E0B"/>
            </a:solidFill>
            <a:prstDash val="solid"/>
          </a:ln>
        </p:spPr>
        <p:txBody>
          <a:bodyPr lIns="95250" tIns="38100" rIns="95250" bIns="38100" anchor="t"/>
          <a:lstStyle/>
          <a:p>
            <a:pPr algn="ctr">
              <a:defRPr sz="1800" b="1">
                <a:solidFill>
                  <a:srgbClr val="1E293B"/>
                </a:solidFill>
                <a:latin typeface="Aptos Display"/>
                <a:ea typeface="Aptos Display"/>
                <a:cs typeface="Aptos Display"/>
              </a:defRPr>
            </a:pPr>
            <a:r>
              <a:rPr sz="1800" b="1">
                <a:solidFill>
                  <a:srgbClr val="1E293B"/>
                </a:solidFill>
                <a:latin typeface="Aptos Display"/>
                <a:ea typeface="Aptos Display"/>
                <a:cs typeface="Aptos Display"/>
              </a:rPr>
              <a:t>Test protocol: five trials; each trial used 5 yellow/orange + 5 white balls.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a:spLocks noGrp="1"/>
          </p:cNvSpPr>
          <p:nvPr/>
        </p:nvSpPr>
        <p:spPr>
          <a:xfrm>
            <a:off x="0" y="0"/>
            <a:ext cx="12192000" cy="6858000"/>
          </a:xfrm>
          <a:prstGeom prst="rect">
            <a:avLst/>
          </a:prstGeom>
          <a:solidFill>
            <a:srgbClr val="FFFFFF"/>
          </a:solidFill>
          <a:ln w="0">
            <a:solidFill>
              <a:srgbClr val="000000">
                <a:alpha val="0"/>
              </a:srgbClr>
            </a:solidFill>
            <a:prstDash val="solid"/>
          </a:ln>
        </p:spPr>
      </p:sp>
      <p:pic>
        <p:nvPicPr>
          <p:cNvPr id="2" name="Picture 1"/>
          <p:cNvPicPr>
            <a:picLocks noChangeAspect="1"/>
          </p:cNvPicPr>
          <p:nvPr/>
        </p:nvPicPr>
        <p:blipFill>
          <a:blip r:embed="rId23"/>
          <a:srcRect l="127" r="127"/>
          <a:stretch>
            <a:fillRect/>
          </a:stretch>
        </p:blipFill>
        <p:spPr>
          <a:xfrm>
            <a:off x="9467850" y="0"/>
            <a:ext cx="2724150" cy="1581150"/>
          </a:xfrm>
          <a:prstGeom prst="rect">
            <a:avLst/>
          </a:prstGeom>
        </p:spPr>
      </p:pic>
      <p:sp>
        <p:nvSpPr>
          <p:cNvPr id="3" name="Rectangle 2"/>
          <p:cNvSpPr>
            <a:spLocks noGrp="1"/>
          </p:cNvSpPr>
          <p:nvPr/>
        </p:nvSpPr>
        <p:spPr>
          <a:xfrm>
            <a:off x="552450" y="485775"/>
            <a:ext cx="171450" cy="171450"/>
          </a:xfrm>
          <a:prstGeom prst="rect">
            <a:avLst/>
          </a:prstGeom>
          <a:solidFill>
            <a:srgbClr val="DBEAFE"/>
          </a:solidFill>
          <a:ln w="9525">
            <a:solidFill>
              <a:srgbClr val="2F80F6"/>
            </a:solidFill>
            <a:prstDash val="solid"/>
          </a:ln>
        </p:spPr>
      </p:sp>
      <p:sp>
        <p:nvSpPr>
          <p:cNvPr id="4" name="Rectangle 3"/>
          <p:cNvSpPr>
            <a:spLocks noGrp="1"/>
          </p:cNvSpPr>
          <p:nvPr/>
        </p:nvSpPr>
        <p:spPr>
          <a:xfrm>
            <a:off x="600075" y="533400"/>
            <a:ext cx="76200" cy="76200"/>
          </a:xfrm>
          <a:prstGeom prst="rect">
            <a:avLst/>
          </a:prstGeom>
          <a:solidFill>
            <a:srgbClr val="2F80F6"/>
          </a:solidFill>
          <a:ln w="0">
            <a:solidFill>
              <a:srgbClr val="000000">
                <a:alpha val="0"/>
              </a:srgbClr>
            </a:solidFill>
            <a:prstDash val="solid"/>
          </a:ln>
        </p:spPr>
      </p:sp>
      <p:sp>
        <p:nvSpPr>
          <p:cNvPr id="5" name="Rectangle 4"/>
          <p:cNvSpPr>
            <a:spLocks noGrp="1"/>
          </p:cNvSpPr>
          <p:nvPr/>
        </p:nvSpPr>
        <p:spPr>
          <a:xfrm>
            <a:off x="838200" y="400050"/>
            <a:ext cx="8267700" cy="590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2850" b="1">
                <a:solidFill>
                  <a:srgbClr val="2F80F6"/>
                </a:solidFill>
                <a:latin typeface="Aptos Display"/>
                <a:ea typeface="Aptos Display"/>
                <a:cs typeface="Aptos Display"/>
              </a:defRPr>
            </a:pPr>
            <a:r>
              <a:rPr sz="2850" b="1">
                <a:solidFill>
                  <a:srgbClr val="2F80F6"/>
                </a:solidFill>
                <a:latin typeface="Aptos Display"/>
                <a:ea typeface="Aptos Display"/>
                <a:cs typeface="Aptos Display"/>
              </a:rPr>
              <a:t>Design Choices</a:t>
            </a:r>
          </a:p>
        </p:txBody>
      </p:sp>
      <p:sp>
        <p:nvSpPr>
          <p:cNvPr id="6" name="Rectangle 5"/>
          <p:cNvSpPr>
            <a:spLocks noGrp="1"/>
          </p:cNvSpPr>
          <p:nvPr/>
        </p:nvSpPr>
        <p:spPr>
          <a:xfrm>
            <a:off x="9677400" y="400050"/>
            <a:ext cx="1962150" cy="323850"/>
          </a:xfrm>
          <a:prstGeom prst="rect">
            <a:avLst/>
          </a:prstGeom>
          <a:solidFill>
            <a:srgbClr val="FFFFFF"/>
          </a:solidFill>
          <a:ln w="9525">
            <a:solidFill>
              <a:srgbClr val="CBD5E1"/>
            </a:solidFill>
            <a:prstDash val="solid"/>
          </a:ln>
        </p:spPr>
      </p:sp>
      <p:sp>
        <p:nvSpPr>
          <p:cNvPr id="7" name="Rectangle 6"/>
          <p:cNvSpPr>
            <a:spLocks noGrp="1"/>
          </p:cNvSpPr>
          <p:nvPr/>
        </p:nvSpPr>
        <p:spPr>
          <a:xfrm>
            <a:off x="9810750" y="466725"/>
            <a:ext cx="169545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75" b="1">
                <a:solidFill>
                  <a:srgbClr val="64748B"/>
                </a:solidFill>
                <a:latin typeface="Aptos Display"/>
                <a:ea typeface="Aptos Display"/>
                <a:cs typeface="Aptos Display"/>
              </a:defRPr>
            </a:pPr>
            <a:r>
              <a:rPr sz="975" b="1">
                <a:solidFill>
                  <a:srgbClr val="64748B"/>
                </a:solidFill>
                <a:latin typeface="Aptos Display"/>
                <a:ea typeface="Aptos Display"/>
                <a:cs typeface="Aptos Display"/>
              </a:rPr>
              <a:t>Siqi Pan</a:t>
            </a:r>
          </a:p>
        </p:txBody>
      </p:sp>
      <p:sp>
        <p:nvSpPr>
          <p:cNvPr id="8" name="Rectangle 7"/>
          <p:cNvSpPr>
            <a:spLocks noGrp="1"/>
          </p:cNvSpPr>
          <p:nvPr/>
        </p:nvSpPr>
        <p:spPr>
          <a:xfrm>
            <a:off x="533400" y="1000125"/>
            <a:ext cx="933450" cy="19050"/>
          </a:xfrm>
          <a:prstGeom prst="rect">
            <a:avLst/>
          </a:prstGeom>
          <a:solidFill>
            <a:srgbClr val="2F80F6"/>
          </a:solidFill>
          <a:ln w="0">
            <a:solidFill>
              <a:srgbClr val="000000">
                <a:alpha val="0"/>
              </a:srgbClr>
            </a:solidFill>
            <a:prstDash val="solid"/>
          </a:ln>
        </p:spPr>
      </p:sp>
      <p:sp>
        <p:nvSpPr>
          <p:cNvPr id="9" name="Rectangle 8"/>
          <p:cNvSpPr>
            <a:spLocks noGrp="1"/>
          </p:cNvSpPr>
          <p:nvPr/>
        </p:nvSpPr>
        <p:spPr>
          <a:xfrm>
            <a:off x="1466850" y="1000125"/>
            <a:ext cx="10191750" cy="19050"/>
          </a:xfrm>
          <a:prstGeom prst="rect">
            <a:avLst/>
          </a:prstGeom>
          <a:solidFill>
            <a:srgbClr val="CBD5E1"/>
          </a:solidFill>
          <a:ln w="0">
            <a:solidFill>
              <a:srgbClr val="000000">
                <a:alpha val="0"/>
              </a:srgbClr>
            </a:solidFill>
            <a:prstDash val="solid"/>
          </a:ln>
        </p:spPr>
      </p:sp>
      <p:sp>
        <p:nvSpPr>
          <p:cNvPr id="10" name="Rectangle 9"/>
          <p:cNvSpPr>
            <a:spLocks noGrp="1"/>
          </p:cNvSpPr>
          <p:nvPr/>
        </p:nvSpPr>
        <p:spPr>
          <a:xfrm>
            <a:off x="552450" y="1181100"/>
            <a:ext cx="9334500" cy="4191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650" b="0">
                <a:solidFill>
                  <a:srgbClr val="64748B"/>
                </a:solidFill>
                <a:latin typeface="Aptos"/>
                <a:ea typeface="Aptos"/>
                <a:cs typeface="Aptos"/>
              </a:defRPr>
            </a:pPr>
            <a:r>
              <a:rPr sz="1650" b="0">
                <a:solidFill>
                  <a:srgbClr val="64748B"/>
                </a:solidFill>
                <a:latin typeface="Aptos"/>
                <a:ea typeface="Aptos"/>
                <a:cs typeface="Aptos"/>
              </a:rPr>
              <a:t>Component choices were kept simple, low-cost, and easy to verify in a live tabletop prototype.</a:t>
            </a:r>
          </a:p>
        </p:txBody>
      </p:sp>
      <p:sp>
        <p:nvSpPr>
          <p:cNvPr id="11" name="Rectangle 10"/>
          <p:cNvSpPr>
            <a:spLocks noGrp="1"/>
          </p:cNvSpPr>
          <p:nvPr>
            <p:custDataLst>
              <p:tags r:id="rId1"/>
            </p:custDataLst>
          </p:nvPr>
        </p:nvSpPr>
        <p:spPr>
          <a:xfrm>
            <a:off x="723900" y="1790700"/>
            <a:ext cx="4724400" cy="1181100"/>
          </a:xfrm>
          <a:prstGeom prst="rect">
            <a:avLst/>
          </a:prstGeom>
          <a:solidFill>
            <a:srgbClr val="FFFFFF"/>
          </a:solidFill>
          <a:ln w="9525">
            <a:solidFill>
              <a:srgbClr val="CBD5E1"/>
            </a:solidFill>
            <a:prstDash val="solid"/>
          </a:ln>
        </p:spPr>
      </p:sp>
      <p:sp>
        <p:nvSpPr>
          <p:cNvPr id="12" name="Rectangle 11"/>
          <p:cNvSpPr>
            <a:spLocks noGrp="1"/>
          </p:cNvSpPr>
          <p:nvPr>
            <p:custDataLst>
              <p:tags r:id="rId2"/>
            </p:custDataLst>
          </p:nvPr>
        </p:nvSpPr>
        <p:spPr>
          <a:xfrm>
            <a:off x="723900" y="1790700"/>
            <a:ext cx="876300" cy="1181100"/>
          </a:xfrm>
          <a:prstGeom prst="rect">
            <a:avLst/>
          </a:prstGeom>
          <a:solidFill>
            <a:srgbClr val="DBEAFE"/>
          </a:solidFill>
          <a:ln w="9525">
            <a:solidFill>
              <a:srgbClr val="2F80F6"/>
            </a:solidFill>
            <a:prstDash val="solid"/>
          </a:ln>
        </p:spPr>
      </p:sp>
      <p:sp>
        <p:nvSpPr>
          <p:cNvPr id="13" name="Rectangle 12"/>
          <p:cNvSpPr>
            <a:spLocks noGrp="1"/>
          </p:cNvSpPr>
          <p:nvPr>
            <p:custDataLst>
              <p:tags r:id="rId3"/>
            </p:custDataLst>
          </p:nvPr>
        </p:nvSpPr>
        <p:spPr>
          <a:xfrm>
            <a:off x="838200" y="2209800"/>
            <a:ext cx="647700" cy="2667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125" b="1">
                <a:solidFill>
                  <a:srgbClr val="2F80F6"/>
                </a:solidFill>
                <a:latin typeface="Aptos Display"/>
                <a:ea typeface="Aptos Display"/>
                <a:cs typeface="Aptos Display"/>
              </a:defRPr>
            </a:pPr>
            <a:r>
              <a:rPr sz="1125" b="1">
                <a:solidFill>
                  <a:srgbClr val="2F80F6"/>
                </a:solidFill>
                <a:latin typeface="Aptos Display"/>
                <a:ea typeface="Aptos Display"/>
                <a:cs typeface="Aptos Display"/>
              </a:rPr>
              <a:t>Controller</a:t>
            </a:r>
          </a:p>
        </p:txBody>
      </p:sp>
      <p:sp>
        <p:nvSpPr>
          <p:cNvPr id="14" name="Rectangle 13"/>
          <p:cNvSpPr>
            <a:spLocks noGrp="1"/>
          </p:cNvSpPr>
          <p:nvPr>
            <p:custDataLst>
              <p:tags r:id="rId4"/>
            </p:custDataLst>
          </p:nvPr>
        </p:nvSpPr>
        <p:spPr>
          <a:xfrm>
            <a:off x="1847850" y="2000250"/>
            <a:ext cx="3181350" cy="2667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800" b="1">
                <a:solidFill>
                  <a:srgbClr val="1E293B"/>
                </a:solidFill>
                <a:latin typeface="Aptos Display"/>
                <a:ea typeface="Aptos Display"/>
                <a:cs typeface="Aptos Display"/>
              </a:defRPr>
            </a:pPr>
            <a:r>
              <a:rPr sz="1800" b="1">
                <a:solidFill>
                  <a:srgbClr val="1E293B"/>
                </a:solidFill>
                <a:latin typeface="Aptos Display"/>
                <a:ea typeface="Aptos Display"/>
                <a:cs typeface="Aptos Display"/>
              </a:rPr>
              <a:t>Arduino Uno R3</a:t>
            </a:r>
          </a:p>
        </p:txBody>
      </p:sp>
      <p:sp>
        <p:nvSpPr>
          <p:cNvPr id="15" name="Rectangle 14"/>
          <p:cNvSpPr>
            <a:spLocks noGrp="1"/>
          </p:cNvSpPr>
          <p:nvPr>
            <p:custDataLst>
              <p:tags r:id="rId5"/>
            </p:custDataLst>
          </p:nvPr>
        </p:nvSpPr>
        <p:spPr>
          <a:xfrm>
            <a:off x="1847850" y="2381250"/>
            <a:ext cx="3181350" cy="4191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75" b="0">
                <a:solidFill>
                  <a:srgbClr val="64748B"/>
                </a:solidFill>
                <a:latin typeface="Aptos"/>
                <a:ea typeface="Aptos"/>
                <a:cs typeface="Aptos"/>
              </a:defRPr>
            </a:pPr>
            <a:r>
              <a:rPr sz="1275" b="0">
                <a:solidFill>
                  <a:srgbClr val="64748B"/>
                </a:solidFill>
                <a:latin typeface="Aptos"/>
                <a:ea typeface="Aptos"/>
                <a:cs typeface="Aptos"/>
              </a:rPr>
              <a:t>Enough PWM outputs for servos and I2C support for the color sensor.</a:t>
            </a:r>
          </a:p>
        </p:txBody>
      </p:sp>
      <p:sp>
        <p:nvSpPr>
          <p:cNvPr id="16" name="Rectangle 15"/>
          <p:cNvSpPr>
            <a:spLocks noGrp="1"/>
          </p:cNvSpPr>
          <p:nvPr>
            <p:custDataLst>
              <p:tags r:id="rId6"/>
            </p:custDataLst>
          </p:nvPr>
        </p:nvSpPr>
        <p:spPr>
          <a:xfrm>
            <a:off x="6191250" y="1790700"/>
            <a:ext cx="4724400" cy="1181100"/>
          </a:xfrm>
          <a:prstGeom prst="rect">
            <a:avLst/>
          </a:prstGeom>
          <a:solidFill>
            <a:srgbClr val="FFFFFF"/>
          </a:solidFill>
          <a:ln w="9525">
            <a:solidFill>
              <a:srgbClr val="CBD5E1"/>
            </a:solidFill>
            <a:prstDash val="solid"/>
          </a:ln>
        </p:spPr>
      </p:sp>
      <p:sp>
        <p:nvSpPr>
          <p:cNvPr id="17" name="Rectangle 16"/>
          <p:cNvSpPr>
            <a:spLocks noGrp="1"/>
          </p:cNvSpPr>
          <p:nvPr>
            <p:custDataLst>
              <p:tags r:id="rId7"/>
            </p:custDataLst>
          </p:nvPr>
        </p:nvSpPr>
        <p:spPr>
          <a:xfrm>
            <a:off x="6191250" y="1790700"/>
            <a:ext cx="876300" cy="1181100"/>
          </a:xfrm>
          <a:prstGeom prst="rect">
            <a:avLst/>
          </a:prstGeom>
          <a:solidFill>
            <a:srgbClr val="D1FAE5"/>
          </a:solidFill>
          <a:ln w="9525">
            <a:solidFill>
              <a:srgbClr val="059669"/>
            </a:solidFill>
            <a:prstDash val="solid"/>
          </a:ln>
        </p:spPr>
      </p:sp>
      <p:sp>
        <p:nvSpPr>
          <p:cNvPr id="18" name="Rectangle 17"/>
          <p:cNvSpPr>
            <a:spLocks noGrp="1"/>
          </p:cNvSpPr>
          <p:nvPr>
            <p:custDataLst>
              <p:tags r:id="rId8"/>
            </p:custDataLst>
          </p:nvPr>
        </p:nvSpPr>
        <p:spPr>
          <a:xfrm>
            <a:off x="6305550" y="2209800"/>
            <a:ext cx="647700" cy="2667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125" b="1">
                <a:solidFill>
                  <a:srgbClr val="059669"/>
                </a:solidFill>
                <a:latin typeface="Aptos Display"/>
                <a:ea typeface="Aptos Display"/>
                <a:cs typeface="Aptos Display"/>
              </a:defRPr>
            </a:pPr>
            <a:r>
              <a:rPr sz="1125" b="1">
                <a:solidFill>
                  <a:srgbClr val="059669"/>
                </a:solidFill>
                <a:latin typeface="Aptos Display"/>
                <a:ea typeface="Aptos Display"/>
                <a:cs typeface="Aptos Display"/>
              </a:rPr>
              <a:t>Color sensing</a:t>
            </a:r>
          </a:p>
        </p:txBody>
      </p:sp>
      <p:sp>
        <p:nvSpPr>
          <p:cNvPr id="19" name="Rectangle 18"/>
          <p:cNvSpPr>
            <a:spLocks noGrp="1"/>
          </p:cNvSpPr>
          <p:nvPr>
            <p:custDataLst>
              <p:tags r:id="rId9"/>
            </p:custDataLst>
          </p:nvPr>
        </p:nvSpPr>
        <p:spPr>
          <a:xfrm>
            <a:off x="7315200" y="2000250"/>
            <a:ext cx="3181350" cy="2667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800" b="1">
                <a:solidFill>
                  <a:srgbClr val="1E293B"/>
                </a:solidFill>
                <a:latin typeface="Aptos Display"/>
                <a:ea typeface="Aptos Display"/>
                <a:cs typeface="Aptos Display"/>
              </a:defRPr>
            </a:pPr>
            <a:r>
              <a:rPr sz="1800" b="1">
                <a:solidFill>
                  <a:srgbClr val="1E293B"/>
                </a:solidFill>
                <a:latin typeface="Aptos Display"/>
                <a:ea typeface="Aptos Display"/>
                <a:cs typeface="Aptos Display"/>
              </a:rPr>
              <a:t>TCS34725 RGB/C</a:t>
            </a:r>
          </a:p>
        </p:txBody>
      </p:sp>
      <p:sp>
        <p:nvSpPr>
          <p:cNvPr id="20" name="Rectangle 19"/>
          <p:cNvSpPr>
            <a:spLocks noGrp="1"/>
          </p:cNvSpPr>
          <p:nvPr>
            <p:custDataLst>
              <p:tags r:id="rId10"/>
            </p:custDataLst>
          </p:nvPr>
        </p:nvSpPr>
        <p:spPr>
          <a:xfrm>
            <a:off x="7315200" y="2381250"/>
            <a:ext cx="3181350" cy="4191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75" b="0">
                <a:solidFill>
                  <a:srgbClr val="64748B"/>
                </a:solidFill>
                <a:latin typeface="Aptos"/>
                <a:ea typeface="Aptos"/>
                <a:cs typeface="Aptos"/>
              </a:defRPr>
            </a:pPr>
            <a:r>
              <a:rPr sz="1275" b="0">
                <a:solidFill>
                  <a:srgbClr val="64748B"/>
                </a:solidFill>
                <a:latin typeface="Aptos"/>
                <a:ea typeface="Aptos"/>
                <a:cs typeface="Aptos"/>
              </a:rPr>
              <a:t>Clear channel enables normalized ratios, reducing brightness sensitivity.</a:t>
            </a:r>
          </a:p>
        </p:txBody>
      </p:sp>
      <p:sp>
        <p:nvSpPr>
          <p:cNvPr id="21" name="Rectangle 20"/>
          <p:cNvSpPr>
            <a:spLocks noGrp="1"/>
          </p:cNvSpPr>
          <p:nvPr>
            <p:custDataLst>
              <p:tags r:id="rId11"/>
            </p:custDataLst>
          </p:nvPr>
        </p:nvSpPr>
        <p:spPr>
          <a:xfrm>
            <a:off x="723900" y="3429000"/>
            <a:ext cx="4724400" cy="1181100"/>
          </a:xfrm>
          <a:prstGeom prst="rect">
            <a:avLst/>
          </a:prstGeom>
          <a:solidFill>
            <a:srgbClr val="FFFFFF"/>
          </a:solidFill>
          <a:ln w="9525">
            <a:solidFill>
              <a:srgbClr val="CBD5E1"/>
            </a:solidFill>
            <a:prstDash val="solid"/>
          </a:ln>
        </p:spPr>
      </p:sp>
      <p:sp>
        <p:nvSpPr>
          <p:cNvPr id="22" name="Rectangle 21"/>
          <p:cNvSpPr>
            <a:spLocks noGrp="1"/>
          </p:cNvSpPr>
          <p:nvPr>
            <p:custDataLst>
              <p:tags r:id="rId12"/>
            </p:custDataLst>
          </p:nvPr>
        </p:nvSpPr>
        <p:spPr>
          <a:xfrm>
            <a:off x="723900" y="3429000"/>
            <a:ext cx="876300" cy="1181100"/>
          </a:xfrm>
          <a:prstGeom prst="rect">
            <a:avLst/>
          </a:prstGeom>
          <a:solidFill>
            <a:srgbClr val="EDE9FE"/>
          </a:solidFill>
          <a:ln w="9525">
            <a:solidFill>
              <a:srgbClr val="7C3AED"/>
            </a:solidFill>
            <a:prstDash val="solid"/>
          </a:ln>
        </p:spPr>
      </p:sp>
      <p:sp>
        <p:nvSpPr>
          <p:cNvPr id="23" name="Rectangle 22"/>
          <p:cNvSpPr>
            <a:spLocks noGrp="1"/>
          </p:cNvSpPr>
          <p:nvPr>
            <p:custDataLst>
              <p:tags r:id="rId13"/>
            </p:custDataLst>
          </p:nvPr>
        </p:nvSpPr>
        <p:spPr>
          <a:xfrm>
            <a:off x="838200" y="3848100"/>
            <a:ext cx="647700" cy="2667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125" b="1">
                <a:solidFill>
                  <a:srgbClr val="7C3AED"/>
                </a:solidFill>
                <a:latin typeface="Aptos Display"/>
                <a:ea typeface="Aptos Display"/>
                <a:cs typeface="Aptos Display"/>
              </a:defRPr>
            </a:pPr>
            <a:r>
              <a:rPr sz="1125" b="1">
                <a:solidFill>
                  <a:srgbClr val="7C3AED"/>
                </a:solidFill>
                <a:latin typeface="Aptos Display"/>
                <a:ea typeface="Aptos Display"/>
                <a:cs typeface="Aptos Display"/>
              </a:rPr>
              <a:t>Actuation</a:t>
            </a:r>
          </a:p>
        </p:txBody>
      </p:sp>
      <p:sp>
        <p:nvSpPr>
          <p:cNvPr id="24" name="Rectangle 23"/>
          <p:cNvSpPr>
            <a:spLocks noGrp="1"/>
          </p:cNvSpPr>
          <p:nvPr>
            <p:custDataLst>
              <p:tags r:id="rId14"/>
            </p:custDataLst>
          </p:nvPr>
        </p:nvSpPr>
        <p:spPr>
          <a:xfrm>
            <a:off x="1847850" y="3429000"/>
            <a:ext cx="3181350" cy="2667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800" b="1">
                <a:solidFill>
                  <a:srgbClr val="1E293B"/>
                </a:solidFill>
                <a:latin typeface="Aptos Display"/>
                <a:ea typeface="Aptos Display"/>
                <a:cs typeface="Aptos Display"/>
              </a:defRPr>
            </a:pPr>
            <a:r>
              <a:rPr sz="1800" b="1">
                <a:solidFill>
                  <a:srgbClr val="1E293B"/>
                </a:solidFill>
                <a:latin typeface="Aptos Display"/>
                <a:ea typeface="Aptos Display"/>
                <a:cs typeface="Aptos Display"/>
              </a:rPr>
              <a:t>4 positional + 1 continuous servo</a:t>
            </a:r>
          </a:p>
        </p:txBody>
      </p:sp>
      <p:sp>
        <p:nvSpPr>
          <p:cNvPr id="25" name="Rectangle 24"/>
          <p:cNvSpPr>
            <a:spLocks noGrp="1"/>
          </p:cNvSpPr>
          <p:nvPr>
            <p:custDataLst>
              <p:tags r:id="rId15"/>
            </p:custDataLst>
          </p:nvPr>
        </p:nvSpPr>
        <p:spPr>
          <a:xfrm>
            <a:off x="1847850" y="4019550"/>
            <a:ext cx="3181350" cy="4191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75" b="0">
                <a:solidFill>
                  <a:srgbClr val="64748B"/>
                </a:solidFill>
                <a:latin typeface="Aptos"/>
                <a:ea typeface="Aptos"/>
                <a:cs typeface="Aptos"/>
              </a:defRPr>
            </a:pPr>
            <a:r>
              <a:rPr sz="1275" b="0">
                <a:solidFill>
                  <a:srgbClr val="64748B"/>
                </a:solidFill>
                <a:latin typeface="Aptos"/>
                <a:ea typeface="Aptos"/>
                <a:cs typeface="Aptos"/>
              </a:rPr>
              <a:t>Separates sorting motion from feeder advance while keeping control logic simple.</a:t>
            </a:r>
          </a:p>
        </p:txBody>
      </p:sp>
      <p:sp>
        <p:nvSpPr>
          <p:cNvPr id="26" name="Rectangle 25"/>
          <p:cNvSpPr>
            <a:spLocks noGrp="1"/>
          </p:cNvSpPr>
          <p:nvPr>
            <p:custDataLst>
              <p:tags r:id="rId16"/>
            </p:custDataLst>
          </p:nvPr>
        </p:nvSpPr>
        <p:spPr>
          <a:xfrm>
            <a:off x="6191250" y="3429000"/>
            <a:ext cx="4724400" cy="1181100"/>
          </a:xfrm>
          <a:prstGeom prst="rect">
            <a:avLst/>
          </a:prstGeom>
          <a:solidFill>
            <a:srgbClr val="FFFFFF"/>
          </a:solidFill>
          <a:ln w="9525">
            <a:solidFill>
              <a:srgbClr val="CBD5E1"/>
            </a:solidFill>
            <a:prstDash val="solid"/>
          </a:ln>
        </p:spPr>
      </p:sp>
      <p:sp>
        <p:nvSpPr>
          <p:cNvPr id="27" name="Rectangle 26"/>
          <p:cNvSpPr>
            <a:spLocks noGrp="1"/>
          </p:cNvSpPr>
          <p:nvPr>
            <p:custDataLst>
              <p:tags r:id="rId17"/>
            </p:custDataLst>
          </p:nvPr>
        </p:nvSpPr>
        <p:spPr>
          <a:xfrm>
            <a:off x="6191250" y="3429000"/>
            <a:ext cx="876300" cy="1181100"/>
          </a:xfrm>
          <a:prstGeom prst="rect">
            <a:avLst/>
          </a:prstGeom>
          <a:solidFill>
            <a:srgbClr val="FEF3C7"/>
          </a:solidFill>
          <a:ln w="9525">
            <a:solidFill>
              <a:srgbClr val="F59E0B"/>
            </a:solidFill>
            <a:prstDash val="solid"/>
          </a:ln>
        </p:spPr>
      </p:sp>
      <p:sp>
        <p:nvSpPr>
          <p:cNvPr id="28" name="Rectangle 27"/>
          <p:cNvSpPr>
            <a:spLocks noGrp="1"/>
          </p:cNvSpPr>
          <p:nvPr>
            <p:custDataLst>
              <p:tags r:id="rId18"/>
            </p:custDataLst>
          </p:nvPr>
        </p:nvSpPr>
        <p:spPr>
          <a:xfrm>
            <a:off x="6305550" y="3848100"/>
            <a:ext cx="647700" cy="2667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125" b="1">
                <a:solidFill>
                  <a:srgbClr val="F59E0B"/>
                </a:solidFill>
                <a:latin typeface="Aptos Display"/>
                <a:ea typeface="Aptos Display"/>
                <a:cs typeface="Aptos Display"/>
              </a:defRPr>
            </a:pPr>
            <a:r>
              <a:rPr sz="1125" b="1">
                <a:solidFill>
                  <a:srgbClr val="F59E0B"/>
                </a:solidFill>
                <a:latin typeface="Aptos Display"/>
                <a:ea typeface="Aptos Display"/>
                <a:cs typeface="Aptos Display"/>
              </a:rPr>
              <a:t>Power rail</a:t>
            </a:r>
          </a:p>
        </p:txBody>
      </p:sp>
      <p:sp>
        <p:nvSpPr>
          <p:cNvPr id="29" name="Rectangle 28"/>
          <p:cNvSpPr>
            <a:spLocks noGrp="1"/>
          </p:cNvSpPr>
          <p:nvPr>
            <p:custDataLst>
              <p:tags r:id="rId19"/>
            </p:custDataLst>
          </p:nvPr>
        </p:nvSpPr>
        <p:spPr>
          <a:xfrm>
            <a:off x="7315200" y="3638550"/>
            <a:ext cx="3181350" cy="2667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800" b="1">
                <a:solidFill>
                  <a:srgbClr val="1E293B"/>
                </a:solidFill>
                <a:latin typeface="Aptos Display"/>
                <a:ea typeface="Aptos Display"/>
                <a:cs typeface="Aptos Display"/>
              </a:defRPr>
            </a:pPr>
            <a:r>
              <a:rPr sz="1800" b="1">
                <a:solidFill>
                  <a:srgbClr val="1E293B"/>
                </a:solidFill>
                <a:latin typeface="Aptos Display"/>
                <a:ea typeface="Aptos Display"/>
                <a:cs typeface="Aptos Display"/>
              </a:rPr>
              <a:t>LM2596 buck module</a:t>
            </a:r>
          </a:p>
        </p:txBody>
      </p:sp>
      <p:sp>
        <p:nvSpPr>
          <p:cNvPr id="30" name="Rectangle 29"/>
          <p:cNvSpPr>
            <a:spLocks noGrp="1"/>
          </p:cNvSpPr>
          <p:nvPr>
            <p:custDataLst>
              <p:tags r:id="rId20"/>
            </p:custDataLst>
          </p:nvPr>
        </p:nvSpPr>
        <p:spPr>
          <a:xfrm>
            <a:off x="7315200" y="4019550"/>
            <a:ext cx="3181350" cy="4191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75" b="0">
                <a:solidFill>
                  <a:srgbClr val="64748B"/>
                </a:solidFill>
                <a:latin typeface="Aptos"/>
                <a:ea typeface="Aptos"/>
                <a:cs typeface="Aptos"/>
              </a:defRPr>
            </a:pPr>
            <a:r>
              <a:rPr sz="1275" b="0">
                <a:solidFill>
                  <a:srgbClr val="64748B"/>
                </a:solidFill>
                <a:latin typeface="Aptos"/>
                <a:ea typeface="Aptos"/>
                <a:cs typeface="Aptos"/>
              </a:rPr>
              <a:t>Regulates the 12 V input to a stable 5 V rail for controller and servos.</a:t>
            </a:r>
          </a:p>
        </p:txBody>
      </p:sp>
      <p:sp>
        <p:nvSpPr>
          <p:cNvPr id="31" name="Rectangle 30"/>
          <p:cNvSpPr>
            <a:spLocks noGrp="1"/>
          </p:cNvSpPr>
          <p:nvPr/>
        </p:nvSpPr>
        <p:spPr>
          <a:xfrm>
            <a:off x="1809750" y="5581650"/>
            <a:ext cx="8572500" cy="2667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650" b="1">
                <a:solidFill>
                  <a:srgbClr val="2F80F6"/>
                </a:solidFill>
                <a:latin typeface="Aptos Display"/>
                <a:ea typeface="Aptos Display"/>
                <a:cs typeface="Aptos Display"/>
              </a:defRPr>
            </a:pPr>
            <a:r>
              <a:rPr sz="1650" b="1">
                <a:solidFill>
                  <a:srgbClr val="2F80F6"/>
                </a:solidFill>
                <a:latin typeface="Aptos Display"/>
                <a:ea typeface="Aptos Display"/>
                <a:cs typeface="Aptos Display"/>
              </a:rPr>
              <a:t>Design emphasis: repeatable demo behavior over unnecessary mechanical or software complexity.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a:spLocks noGrp="1"/>
          </p:cNvSpPr>
          <p:nvPr/>
        </p:nvSpPr>
        <p:spPr>
          <a:xfrm>
            <a:off x="0" y="0"/>
            <a:ext cx="12192000" cy="6858000"/>
          </a:xfrm>
          <a:prstGeom prst="rect">
            <a:avLst/>
          </a:prstGeom>
          <a:solidFill>
            <a:srgbClr val="FFFFFF"/>
          </a:solidFill>
          <a:ln w="0">
            <a:solidFill>
              <a:srgbClr val="000000">
                <a:alpha val="0"/>
              </a:srgbClr>
            </a:solidFill>
            <a:prstDash val="solid"/>
          </a:ln>
        </p:spPr>
      </p:sp>
      <p:pic>
        <p:nvPicPr>
          <p:cNvPr id="2" name="Picture 1"/>
          <p:cNvPicPr>
            <a:picLocks noChangeAspect="1"/>
          </p:cNvPicPr>
          <p:nvPr/>
        </p:nvPicPr>
        <p:blipFill>
          <a:blip r:embed="rId3"/>
          <a:srcRect l="127" r="127"/>
          <a:stretch>
            <a:fillRect/>
          </a:stretch>
        </p:blipFill>
        <p:spPr>
          <a:xfrm>
            <a:off x="9467850" y="0"/>
            <a:ext cx="2724150" cy="1581150"/>
          </a:xfrm>
          <a:prstGeom prst="rect">
            <a:avLst/>
          </a:prstGeom>
        </p:spPr>
      </p:pic>
      <p:sp>
        <p:nvSpPr>
          <p:cNvPr id="3" name="Rectangle 2"/>
          <p:cNvSpPr>
            <a:spLocks noGrp="1"/>
          </p:cNvSpPr>
          <p:nvPr/>
        </p:nvSpPr>
        <p:spPr>
          <a:xfrm>
            <a:off x="552450" y="485775"/>
            <a:ext cx="171450" cy="171450"/>
          </a:xfrm>
          <a:prstGeom prst="rect">
            <a:avLst/>
          </a:prstGeom>
          <a:solidFill>
            <a:srgbClr val="DBEAFE"/>
          </a:solidFill>
          <a:ln w="9525">
            <a:solidFill>
              <a:srgbClr val="2F80F6"/>
            </a:solidFill>
            <a:prstDash val="solid"/>
          </a:ln>
        </p:spPr>
      </p:sp>
      <p:sp>
        <p:nvSpPr>
          <p:cNvPr id="4" name="Rectangle 3"/>
          <p:cNvSpPr>
            <a:spLocks noGrp="1"/>
          </p:cNvSpPr>
          <p:nvPr/>
        </p:nvSpPr>
        <p:spPr>
          <a:xfrm>
            <a:off x="600075" y="533400"/>
            <a:ext cx="76200" cy="76200"/>
          </a:xfrm>
          <a:prstGeom prst="rect">
            <a:avLst/>
          </a:prstGeom>
          <a:solidFill>
            <a:srgbClr val="2F80F6"/>
          </a:solidFill>
          <a:ln w="0">
            <a:solidFill>
              <a:srgbClr val="000000">
                <a:alpha val="0"/>
              </a:srgbClr>
            </a:solidFill>
            <a:prstDash val="solid"/>
          </a:ln>
        </p:spPr>
      </p:sp>
      <p:sp>
        <p:nvSpPr>
          <p:cNvPr id="5" name="Rectangle 4"/>
          <p:cNvSpPr>
            <a:spLocks noGrp="1"/>
          </p:cNvSpPr>
          <p:nvPr/>
        </p:nvSpPr>
        <p:spPr>
          <a:xfrm>
            <a:off x="838200" y="400050"/>
            <a:ext cx="8267700" cy="590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2850" b="1">
                <a:solidFill>
                  <a:srgbClr val="2F80F6"/>
                </a:solidFill>
                <a:latin typeface="Aptos Display"/>
                <a:ea typeface="Aptos Display"/>
                <a:cs typeface="Aptos Display"/>
              </a:defRPr>
            </a:pPr>
            <a:r>
              <a:rPr sz="2850" b="1">
                <a:solidFill>
                  <a:srgbClr val="2F80F6"/>
                </a:solidFill>
                <a:latin typeface="Aptos Display"/>
                <a:ea typeface="Aptos Display"/>
                <a:cs typeface="Aptos Display"/>
              </a:rPr>
              <a:t>System Architecture</a:t>
            </a:r>
          </a:p>
        </p:txBody>
      </p:sp>
      <p:sp>
        <p:nvSpPr>
          <p:cNvPr id="6" name="Rectangle 5"/>
          <p:cNvSpPr>
            <a:spLocks noGrp="1"/>
          </p:cNvSpPr>
          <p:nvPr/>
        </p:nvSpPr>
        <p:spPr>
          <a:xfrm>
            <a:off x="9677400" y="400050"/>
            <a:ext cx="1962150" cy="323850"/>
          </a:xfrm>
          <a:prstGeom prst="rect">
            <a:avLst/>
          </a:prstGeom>
          <a:solidFill>
            <a:srgbClr val="FFFFFF"/>
          </a:solidFill>
          <a:ln w="9525">
            <a:solidFill>
              <a:srgbClr val="CBD5E1"/>
            </a:solidFill>
            <a:prstDash val="solid"/>
          </a:ln>
        </p:spPr>
      </p:sp>
      <p:sp>
        <p:nvSpPr>
          <p:cNvPr id="7" name="Rectangle 6"/>
          <p:cNvSpPr>
            <a:spLocks noGrp="1"/>
          </p:cNvSpPr>
          <p:nvPr/>
        </p:nvSpPr>
        <p:spPr>
          <a:xfrm>
            <a:off x="9810750" y="466725"/>
            <a:ext cx="169545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75" b="1">
                <a:solidFill>
                  <a:srgbClr val="64748B"/>
                </a:solidFill>
                <a:latin typeface="Aptos Display"/>
                <a:ea typeface="Aptos Display"/>
                <a:cs typeface="Aptos Display"/>
              </a:defRPr>
            </a:pPr>
            <a:r>
              <a:rPr sz="975" b="1">
                <a:solidFill>
                  <a:srgbClr val="64748B"/>
                </a:solidFill>
                <a:latin typeface="Aptos Display"/>
                <a:ea typeface="Aptos Display"/>
                <a:cs typeface="Aptos Display"/>
              </a:rPr>
              <a:t>Siqi Pan</a:t>
            </a:r>
          </a:p>
        </p:txBody>
      </p:sp>
      <p:sp>
        <p:nvSpPr>
          <p:cNvPr id="8" name="Rectangle 7"/>
          <p:cNvSpPr>
            <a:spLocks noGrp="1"/>
          </p:cNvSpPr>
          <p:nvPr/>
        </p:nvSpPr>
        <p:spPr>
          <a:xfrm>
            <a:off x="533400" y="1000125"/>
            <a:ext cx="933450" cy="19050"/>
          </a:xfrm>
          <a:prstGeom prst="rect">
            <a:avLst/>
          </a:prstGeom>
          <a:solidFill>
            <a:srgbClr val="2F80F6"/>
          </a:solidFill>
          <a:ln w="0">
            <a:solidFill>
              <a:srgbClr val="000000">
                <a:alpha val="0"/>
              </a:srgbClr>
            </a:solidFill>
            <a:prstDash val="solid"/>
          </a:ln>
        </p:spPr>
      </p:sp>
      <p:sp>
        <p:nvSpPr>
          <p:cNvPr id="9" name="Rectangle 8"/>
          <p:cNvSpPr>
            <a:spLocks noGrp="1"/>
          </p:cNvSpPr>
          <p:nvPr/>
        </p:nvSpPr>
        <p:spPr>
          <a:xfrm>
            <a:off x="1466850" y="1000125"/>
            <a:ext cx="10191750" cy="19050"/>
          </a:xfrm>
          <a:prstGeom prst="rect">
            <a:avLst/>
          </a:prstGeom>
          <a:solidFill>
            <a:srgbClr val="CBD5E1"/>
          </a:solidFill>
          <a:ln w="0">
            <a:solidFill>
              <a:srgbClr val="000000">
                <a:alpha val="0"/>
              </a:srgbClr>
            </a:solidFill>
            <a:prstDash val="solid"/>
          </a:ln>
        </p:spPr>
      </p:sp>
      <p:sp>
        <p:nvSpPr>
          <p:cNvPr id="10" name="Rectangle 9"/>
          <p:cNvSpPr>
            <a:spLocks noGrp="1"/>
          </p:cNvSpPr>
          <p:nvPr/>
        </p:nvSpPr>
        <p:spPr>
          <a:xfrm>
            <a:off x="552450" y="1190625"/>
            <a:ext cx="8667750" cy="3429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650" b="0">
                <a:solidFill>
                  <a:srgbClr val="64748B"/>
                </a:solidFill>
                <a:latin typeface="Aptos"/>
                <a:ea typeface="Aptos"/>
                <a:cs typeface="Aptos"/>
              </a:defRPr>
            </a:pPr>
            <a:r>
              <a:rPr sz="1650" b="0">
                <a:solidFill>
                  <a:srgbClr val="64748B"/>
                </a:solidFill>
                <a:latin typeface="Aptos"/>
                <a:ea typeface="Aptos"/>
                <a:cs typeface="Aptos"/>
              </a:rPr>
              <a:t>One Arduino controller coordinates color sensing, servo motion, and the regulated 5 V power rail.</a:t>
            </a:r>
          </a:p>
        </p:txBody>
      </p:sp>
      <p:pic>
        <p:nvPicPr>
          <p:cNvPr id="11" name="Picture 10"/>
          <p:cNvPicPr>
            <a:picLocks noChangeAspect="1"/>
          </p:cNvPicPr>
          <p:nvPr/>
        </p:nvPicPr>
        <p:blipFill>
          <a:blip r:embed="rId4"/>
          <a:stretch>
            <a:fillRect/>
          </a:stretch>
        </p:blipFill>
        <p:spPr>
          <a:xfrm>
            <a:off x="2342736" y="1619250"/>
            <a:ext cx="7487478" cy="4305300"/>
          </a:xfrm>
          <a:prstGeom prst="rect">
            <a:avLst/>
          </a:prstGeom>
        </p:spPr>
      </p:pic>
      <p:sp>
        <p:nvSpPr>
          <p:cNvPr id="12" name="Rectangle 11"/>
          <p:cNvSpPr>
            <a:spLocks noGrp="1"/>
          </p:cNvSpPr>
          <p:nvPr/>
        </p:nvSpPr>
        <p:spPr>
          <a:xfrm>
            <a:off x="857250" y="6029325"/>
            <a:ext cx="1752600" cy="323850"/>
          </a:xfrm>
          <a:prstGeom prst="rect">
            <a:avLst/>
          </a:prstGeom>
          <a:solidFill>
            <a:srgbClr val="D1FAE5"/>
          </a:solidFill>
          <a:ln w="9525">
            <a:solidFill>
              <a:srgbClr val="059669"/>
            </a:solidFill>
            <a:prstDash val="solid"/>
          </a:ln>
        </p:spPr>
      </p:sp>
      <p:sp>
        <p:nvSpPr>
          <p:cNvPr id="13" name="Rectangle 12"/>
          <p:cNvSpPr>
            <a:spLocks noGrp="1"/>
          </p:cNvSpPr>
          <p:nvPr/>
        </p:nvSpPr>
        <p:spPr>
          <a:xfrm>
            <a:off x="952500" y="6105525"/>
            <a:ext cx="15621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75" b="1">
                <a:solidFill>
                  <a:srgbClr val="059669"/>
                </a:solidFill>
                <a:latin typeface="Aptos Display"/>
                <a:ea typeface="Aptos Display"/>
                <a:cs typeface="Aptos Display"/>
              </a:defRPr>
            </a:pPr>
            <a:r>
              <a:rPr sz="975" b="1">
                <a:solidFill>
                  <a:srgbClr val="059669"/>
                </a:solidFill>
                <a:latin typeface="Aptos Display"/>
                <a:ea typeface="Aptos Display"/>
                <a:cs typeface="Aptos Display"/>
              </a:rPr>
              <a:t>TCS34725 I2C</a:t>
            </a:r>
          </a:p>
        </p:txBody>
      </p:sp>
      <p:sp>
        <p:nvSpPr>
          <p:cNvPr id="14" name="Rectangle 13"/>
          <p:cNvSpPr>
            <a:spLocks noGrp="1"/>
          </p:cNvSpPr>
          <p:nvPr/>
        </p:nvSpPr>
        <p:spPr>
          <a:xfrm>
            <a:off x="2800350" y="6029325"/>
            <a:ext cx="1752600" cy="323850"/>
          </a:xfrm>
          <a:prstGeom prst="rect">
            <a:avLst/>
          </a:prstGeom>
          <a:solidFill>
            <a:srgbClr val="DBEAFE"/>
          </a:solidFill>
          <a:ln w="9525">
            <a:solidFill>
              <a:srgbClr val="2F80F6"/>
            </a:solidFill>
            <a:prstDash val="solid"/>
          </a:ln>
        </p:spPr>
      </p:sp>
      <p:sp>
        <p:nvSpPr>
          <p:cNvPr id="15" name="Rectangle 14"/>
          <p:cNvSpPr>
            <a:spLocks noGrp="1"/>
          </p:cNvSpPr>
          <p:nvPr/>
        </p:nvSpPr>
        <p:spPr>
          <a:xfrm>
            <a:off x="2895600" y="6105525"/>
            <a:ext cx="15621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75" b="1">
                <a:solidFill>
                  <a:srgbClr val="2F80F6"/>
                </a:solidFill>
                <a:latin typeface="Aptos Display"/>
                <a:ea typeface="Aptos Display"/>
                <a:cs typeface="Aptos Display"/>
              </a:defRPr>
            </a:pPr>
            <a:r>
              <a:rPr sz="975" b="1">
                <a:solidFill>
                  <a:srgbClr val="2F80F6"/>
                </a:solidFill>
                <a:latin typeface="Aptos Display"/>
                <a:ea typeface="Aptos Display"/>
                <a:cs typeface="Aptos Display"/>
              </a:rPr>
              <a:t>Arduino PWM</a:t>
            </a:r>
          </a:p>
        </p:txBody>
      </p:sp>
      <p:sp>
        <p:nvSpPr>
          <p:cNvPr id="16" name="Rectangle 15"/>
          <p:cNvSpPr>
            <a:spLocks noGrp="1"/>
          </p:cNvSpPr>
          <p:nvPr/>
        </p:nvSpPr>
        <p:spPr>
          <a:xfrm>
            <a:off x="4743450" y="6029325"/>
            <a:ext cx="1752600" cy="323850"/>
          </a:xfrm>
          <a:prstGeom prst="rect">
            <a:avLst/>
          </a:prstGeom>
          <a:solidFill>
            <a:srgbClr val="EDE9FE"/>
          </a:solidFill>
          <a:ln w="9525">
            <a:solidFill>
              <a:srgbClr val="7C3AED"/>
            </a:solidFill>
            <a:prstDash val="solid"/>
          </a:ln>
        </p:spPr>
      </p:sp>
      <p:sp>
        <p:nvSpPr>
          <p:cNvPr id="17" name="Rectangle 16"/>
          <p:cNvSpPr>
            <a:spLocks noGrp="1"/>
          </p:cNvSpPr>
          <p:nvPr/>
        </p:nvSpPr>
        <p:spPr>
          <a:xfrm>
            <a:off x="4838700" y="6105525"/>
            <a:ext cx="15621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75" b="1">
                <a:solidFill>
                  <a:srgbClr val="7C3AED"/>
                </a:solidFill>
                <a:latin typeface="Aptos Display"/>
                <a:ea typeface="Aptos Display"/>
                <a:cs typeface="Aptos Display"/>
              </a:defRPr>
            </a:pPr>
            <a:r>
              <a:rPr sz="975" b="1">
                <a:solidFill>
                  <a:srgbClr val="7C3AED"/>
                </a:solidFill>
                <a:latin typeface="Aptos Display"/>
                <a:ea typeface="Aptos Display"/>
                <a:cs typeface="Aptos Display"/>
              </a:rPr>
              <a:t>5-servo motion</a:t>
            </a:r>
          </a:p>
        </p:txBody>
      </p:sp>
      <p:sp>
        <p:nvSpPr>
          <p:cNvPr id="18" name="Rectangle 17"/>
          <p:cNvSpPr>
            <a:spLocks noGrp="1"/>
          </p:cNvSpPr>
          <p:nvPr/>
        </p:nvSpPr>
        <p:spPr>
          <a:xfrm>
            <a:off x="6686550" y="6029325"/>
            <a:ext cx="1752600" cy="323850"/>
          </a:xfrm>
          <a:prstGeom prst="rect">
            <a:avLst/>
          </a:prstGeom>
          <a:solidFill>
            <a:srgbClr val="FEF3C7"/>
          </a:solidFill>
          <a:ln w="9525">
            <a:solidFill>
              <a:srgbClr val="F59E0B"/>
            </a:solidFill>
            <a:prstDash val="solid"/>
          </a:ln>
        </p:spPr>
      </p:sp>
      <p:sp>
        <p:nvSpPr>
          <p:cNvPr id="19" name="Rectangle 18"/>
          <p:cNvSpPr>
            <a:spLocks noGrp="1"/>
          </p:cNvSpPr>
          <p:nvPr/>
        </p:nvSpPr>
        <p:spPr>
          <a:xfrm>
            <a:off x="6781800" y="6105525"/>
            <a:ext cx="15621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75" b="1">
                <a:solidFill>
                  <a:srgbClr val="F59E0B"/>
                </a:solidFill>
                <a:latin typeface="Aptos Display"/>
                <a:ea typeface="Aptos Display"/>
                <a:cs typeface="Aptos Display"/>
              </a:defRPr>
            </a:pPr>
            <a:r>
              <a:rPr sz="975" b="1">
                <a:solidFill>
                  <a:srgbClr val="F59E0B"/>
                </a:solidFill>
                <a:latin typeface="Aptos Display"/>
                <a:ea typeface="Aptos Display"/>
                <a:cs typeface="Aptos Display"/>
              </a:rPr>
              <a:t>LM2596 5 V rail</a:t>
            </a:r>
          </a:p>
        </p:txBody>
      </p:sp>
      <p:sp>
        <p:nvSpPr>
          <p:cNvPr id="20" name="Rectangle 19"/>
          <p:cNvSpPr>
            <a:spLocks noGrp="1"/>
          </p:cNvSpPr>
          <p:nvPr/>
        </p:nvSpPr>
        <p:spPr>
          <a:xfrm>
            <a:off x="8629650" y="6029325"/>
            <a:ext cx="1752600" cy="323850"/>
          </a:xfrm>
          <a:prstGeom prst="rect">
            <a:avLst/>
          </a:prstGeom>
          <a:solidFill>
            <a:srgbClr val="FEE2E2"/>
          </a:solidFill>
          <a:ln w="9525">
            <a:solidFill>
              <a:srgbClr val="DC2626"/>
            </a:solidFill>
            <a:prstDash val="solid"/>
          </a:ln>
        </p:spPr>
      </p:sp>
      <p:sp>
        <p:nvSpPr>
          <p:cNvPr id="21" name="Rectangle 20"/>
          <p:cNvSpPr>
            <a:spLocks noGrp="1"/>
          </p:cNvSpPr>
          <p:nvPr/>
        </p:nvSpPr>
        <p:spPr>
          <a:xfrm>
            <a:off x="8724900" y="6105525"/>
            <a:ext cx="15621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75" b="1">
                <a:solidFill>
                  <a:srgbClr val="DC2626"/>
                </a:solidFill>
                <a:latin typeface="Aptos Display"/>
                <a:ea typeface="Aptos Display"/>
                <a:cs typeface="Aptos Display"/>
              </a:defRPr>
            </a:pPr>
            <a:r>
              <a:rPr sz="975" b="1">
                <a:solidFill>
                  <a:srgbClr val="DC2626"/>
                </a:solidFill>
                <a:latin typeface="Aptos Display"/>
                <a:ea typeface="Aptos Display"/>
                <a:cs typeface="Aptos Display"/>
              </a:rPr>
              <a:t>Unknown release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a:spLocks noGrp="1"/>
          </p:cNvSpPr>
          <p:nvPr/>
        </p:nvSpPr>
        <p:spPr>
          <a:xfrm>
            <a:off x="0" y="0"/>
            <a:ext cx="12192000" cy="6858000"/>
          </a:xfrm>
          <a:prstGeom prst="rect">
            <a:avLst/>
          </a:prstGeom>
          <a:solidFill>
            <a:srgbClr val="FFFFFF"/>
          </a:solidFill>
          <a:ln w="0">
            <a:solidFill>
              <a:srgbClr val="000000">
                <a:alpha val="0"/>
              </a:srgbClr>
            </a:solidFill>
            <a:prstDash val="solid"/>
          </a:ln>
        </p:spPr>
      </p:sp>
      <p:pic>
        <p:nvPicPr>
          <p:cNvPr id="2" name="Picture 1"/>
          <p:cNvPicPr>
            <a:picLocks noChangeAspect="1"/>
          </p:cNvPicPr>
          <p:nvPr/>
        </p:nvPicPr>
        <p:blipFill>
          <a:blip r:embed="rId3"/>
          <a:srcRect l="127" r="127"/>
          <a:stretch>
            <a:fillRect/>
          </a:stretch>
        </p:blipFill>
        <p:spPr>
          <a:xfrm>
            <a:off x="9467850" y="0"/>
            <a:ext cx="2724150" cy="1581150"/>
          </a:xfrm>
          <a:prstGeom prst="rect">
            <a:avLst/>
          </a:prstGeom>
        </p:spPr>
      </p:pic>
      <p:sp>
        <p:nvSpPr>
          <p:cNvPr id="3" name="Rectangle 2"/>
          <p:cNvSpPr>
            <a:spLocks noGrp="1"/>
          </p:cNvSpPr>
          <p:nvPr/>
        </p:nvSpPr>
        <p:spPr>
          <a:xfrm>
            <a:off x="552450" y="485775"/>
            <a:ext cx="171450" cy="171450"/>
          </a:xfrm>
          <a:prstGeom prst="rect">
            <a:avLst/>
          </a:prstGeom>
          <a:solidFill>
            <a:srgbClr val="DBEAFE"/>
          </a:solidFill>
          <a:ln w="9525">
            <a:solidFill>
              <a:srgbClr val="2F80F6"/>
            </a:solidFill>
            <a:prstDash val="solid"/>
          </a:ln>
        </p:spPr>
      </p:sp>
      <p:sp>
        <p:nvSpPr>
          <p:cNvPr id="4" name="Rectangle 3"/>
          <p:cNvSpPr>
            <a:spLocks noGrp="1"/>
          </p:cNvSpPr>
          <p:nvPr/>
        </p:nvSpPr>
        <p:spPr>
          <a:xfrm>
            <a:off x="600075" y="533400"/>
            <a:ext cx="76200" cy="76200"/>
          </a:xfrm>
          <a:prstGeom prst="rect">
            <a:avLst/>
          </a:prstGeom>
          <a:solidFill>
            <a:srgbClr val="2F80F6"/>
          </a:solidFill>
          <a:ln w="0">
            <a:solidFill>
              <a:srgbClr val="000000">
                <a:alpha val="0"/>
              </a:srgbClr>
            </a:solidFill>
            <a:prstDash val="solid"/>
          </a:ln>
        </p:spPr>
      </p:sp>
      <p:sp>
        <p:nvSpPr>
          <p:cNvPr id="5" name="Rectangle 4"/>
          <p:cNvSpPr>
            <a:spLocks noGrp="1"/>
          </p:cNvSpPr>
          <p:nvPr/>
        </p:nvSpPr>
        <p:spPr>
          <a:xfrm>
            <a:off x="838200" y="400050"/>
            <a:ext cx="8267700" cy="590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2850" b="1">
                <a:solidFill>
                  <a:srgbClr val="2F80F6"/>
                </a:solidFill>
                <a:latin typeface="Aptos Display"/>
                <a:ea typeface="Aptos Display"/>
                <a:cs typeface="Aptos Display"/>
              </a:defRPr>
            </a:pPr>
            <a:r>
              <a:rPr sz="2850" b="1">
                <a:solidFill>
                  <a:srgbClr val="2F80F6"/>
                </a:solidFill>
                <a:latin typeface="Aptos Display"/>
                <a:ea typeface="Aptos Display"/>
                <a:cs typeface="Aptos Display"/>
              </a:rPr>
              <a:t>Prototype Overview</a:t>
            </a:r>
          </a:p>
        </p:txBody>
      </p:sp>
      <p:sp>
        <p:nvSpPr>
          <p:cNvPr id="6" name="Rectangle 5"/>
          <p:cNvSpPr>
            <a:spLocks noGrp="1"/>
          </p:cNvSpPr>
          <p:nvPr/>
        </p:nvSpPr>
        <p:spPr>
          <a:xfrm>
            <a:off x="9677400" y="400050"/>
            <a:ext cx="1962150" cy="323850"/>
          </a:xfrm>
          <a:prstGeom prst="rect">
            <a:avLst/>
          </a:prstGeom>
          <a:solidFill>
            <a:srgbClr val="FFFFFF"/>
          </a:solidFill>
          <a:ln w="9525">
            <a:solidFill>
              <a:srgbClr val="CBD5E1"/>
            </a:solidFill>
            <a:prstDash val="solid"/>
          </a:ln>
        </p:spPr>
      </p:sp>
      <p:sp>
        <p:nvSpPr>
          <p:cNvPr id="7" name="Rectangle 6"/>
          <p:cNvSpPr>
            <a:spLocks noGrp="1"/>
          </p:cNvSpPr>
          <p:nvPr/>
        </p:nvSpPr>
        <p:spPr>
          <a:xfrm>
            <a:off x="9810750" y="466725"/>
            <a:ext cx="169545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75" b="1">
                <a:solidFill>
                  <a:srgbClr val="64748B"/>
                </a:solidFill>
                <a:latin typeface="Aptos Display"/>
                <a:ea typeface="Aptos Display"/>
                <a:cs typeface="Aptos Display"/>
              </a:defRPr>
            </a:pPr>
            <a:r>
              <a:rPr sz="975" b="1">
                <a:solidFill>
                  <a:srgbClr val="64748B"/>
                </a:solidFill>
                <a:latin typeface="Aptos Display"/>
                <a:ea typeface="Aptos Display"/>
                <a:cs typeface="Aptos Display"/>
              </a:rPr>
              <a:t>Wu Xucheng</a:t>
            </a:r>
          </a:p>
        </p:txBody>
      </p:sp>
      <p:sp>
        <p:nvSpPr>
          <p:cNvPr id="8" name="Rectangle 7"/>
          <p:cNvSpPr>
            <a:spLocks noGrp="1"/>
          </p:cNvSpPr>
          <p:nvPr/>
        </p:nvSpPr>
        <p:spPr>
          <a:xfrm>
            <a:off x="533400" y="1000125"/>
            <a:ext cx="933450" cy="19050"/>
          </a:xfrm>
          <a:prstGeom prst="rect">
            <a:avLst/>
          </a:prstGeom>
          <a:solidFill>
            <a:srgbClr val="2F80F6"/>
          </a:solidFill>
          <a:ln w="0">
            <a:solidFill>
              <a:srgbClr val="000000">
                <a:alpha val="0"/>
              </a:srgbClr>
            </a:solidFill>
            <a:prstDash val="solid"/>
          </a:ln>
        </p:spPr>
      </p:sp>
      <p:sp>
        <p:nvSpPr>
          <p:cNvPr id="9" name="Rectangle 8"/>
          <p:cNvSpPr>
            <a:spLocks noGrp="1"/>
          </p:cNvSpPr>
          <p:nvPr/>
        </p:nvSpPr>
        <p:spPr>
          <a:xfrm>
            <a:off x="1466850" y="1000125"/>
            <a:ext cx="10191750" cy="19050"/>
          </a:xfrm>
          <a:prstGeom prst="rect">
            <a:avLst/>
          </a:prstGeom>
          <a:solidFill>
            <a:srgbClr val="CBD5E1"/>
          </a:solidFill>
          <a:ln w="0">
            <a:solidFill>
              <a:srgbClr val="000000">
                <a:alpha val="0"/>
              </a:srgbClr>
            </a:solidFill>
            <a:prstDash val="solid"/>
          </a:ln>
        </p:spPr>
      </p:sp>
      <p:sp>
        <p:nvSpPr>
          <p:cNvPr id="10" name="Rectangle 9"/>
          <p:cNvSpPr>
            <a:spLocks noGrp="1"/>
          </p:cNvSpPr>
          <p:nvPr/>
        </p:nvSpPr>
        <p:spPr>
          <a:xfrm>
            <a:off x="552450" y="1181100"/>
            <a:ext cx="9334500" cy="4191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650" b="0">
                <a:solidFill>
                  <a:srgbClr val="64748B"/>
                </a:solidFill>
                <a:latin typeface="Aptos"/>
                <a:ea typeface="Aptos"/>
                <a:cs typeface="Aptos"/>
              </a:defRPr>
            </a:pPr>
            <a:r>
              <a:rPr sz="1650" b="0">
                <a:solidFill>
                  <a:srgbClr val="64748B"/>
                </a:solidFill>
                <a:latin typeface="Aptos"/>
                <a:ea typeface="Aptos"/>
                <a:cs typeface="Aptos"/>
              </a:rPr>
              <a:t>The final prototype integrates ball feeding, color sensing, servo sorting, and two collection bins.</a:t>
            </a:r>
          </a:p>
        </p:txBody>
      </p:sp>
      <p:sp>
        <p:nvSpPr>
          <p:cNvPr id="11" name="Rectangle 10"/>
          <p:cNvSpPr>
            <a:spLocks noGrp="1"/>
          </p:cNvSpPr>
          <p:nvPr/>
        </p:nvSpPr>
        <p:spPr>
          <a:xfrm>
            <a:off x="533400" y="1638300"/>
            <a:ext cx="7239000" cy="4000500"/>
          </a:xfrm>
          <a:prstGeom prst="rect">
            <a:avLst/>
          </a:prstGeom>
          <a:solidFill>
            <a:srgbClr val="FFFFFF"/>
          </a:solidFill>
          <a:ln w="9525">
            <a:solidFill>
              <a:srgbClr val="CBD5E1"/>
            </a:solidFill>
            <a:prstDash val="solid"/>
          </a:ln>
        </p:spPr>
      </p:sp>
      <p:pic>
        <p:nvPicPr>
          <p:cNvPr id="12" name="Picture 11"/>
          <p:cNvPicPr>
            <a:picLocks noChangeAspect="1"/>
          </p:cNvPicPr>
          <p:nvPr/>
        </p:nvPicPr>
        <p:blipFill>
          <a:blip r:embed="rId4"/>
          <a:srcRect l="3123" r="3123"/>
          <a:stretch>
            <a:fillRect/>
          </a:stretch>
        </p:blipFill>
        <p:spPr>
          <a:xfrm>
            <a:off x="609600" y="1714500"/>
            <a:ext cx="7086600" cy="3848100"/>
          </a:xfrm>
          <a:prstGeom prst="rect">
            <a:avLst/>
          </a:prstGeom>
        </p:spPr>
      </p:pic>
      <p:sp>
        <p:nvSpPr>
          <p:cNvPr id="13" name="Rectangle 12"/>
          <p:cNvSpPr>
            <a:spLocks noGrp="1"/>
          </p:cNvSpPr>
          <p:nvPr/>
        </p:nvSpPr>
        <p:spPr>
          <a:xfrm>
            <a:off x="3638550" y="1790700"/>
            <a:ext cx="1219200" cy="323850"/>
          </a:xfrm>
          <a:prstGeom prst="rect">
            <a:avLst/>
          </a:prstGeom>
          <a:solidFill>
            <a:srgbClr val="FEF3C7"/>
          </a:solidFill>
          <a:ln w="9525">
            <a:solidFill>
              <a:srgbClr val="F59E0B"/>
            </a:solidFill>
            <a:prstDash val="solid"/>
          </a:ln>
        </p:spPr>
      </p:sp>
      <p:sp>
        <p:nvSpPr>
          <p:cNvPr id="14" name="Rectangle 13"/>
          <p:cNvSpPr>
            <a:spLocks noGrp="1"/>
          </p:cNvSpPr>
          <p:nvPr/>
        </p:nvSpPr>
        <p:spPr>
          <a:xfrm>
            <a:off x="3733800" y="1866900"/>
            <a:ext cx="10287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75" b="1">
                <a:solidFill>
                  <a:srgbClr val="F59E0B"/>
                </a:solidFill>
                <a:latin typeface="Aptos Display"/>
                <a:ea typeface="Aptos Display"/>
                <a:cs typeface="Aptos Display"/>
              </a:defRPr>
            </a:pPr>
            <a:r>
              <a:rPr sz="975" b="1">
                <a:solidFill>
                  <a:srgbClr val="F59E0B"/>
                </a:solidFill>
                <a:latin typeface="Aptos Display"/>
                <a:ea typeface="Aptos Display"/>
                <a:cs typeface="Aptos Display"/>
              </a:rPr>
              <a:t>Feeder</a:t>
            </a:r>
          </a:p>
        </p:txBody>
      </p:sp>
      <p:sp>
        <p:nvSpPr>
          <p:cNvPr id="15" name="Rectangle 14"/>
          <p:cNvSpPr>
            <a:spLocks noGrp="1"/>
          </p:cNvSpPr>
          <p:nvPr/>
        </p:nvSpPr>
        <p:spPr>
          <a:xfrm>
            <a:off x="1600200" y="3924300"/>
            <a:ext cx="1657350" cy="323850"/>
          </a:xfrm>
          <a:prstGeom prst="rect">
            <a:avLst/>
          </a:prstGeom>
          <a:solidFill>
            <a:srgbClr val="D1FAE5"/>
          </a:solidFill>
          <a:ln w="9525">
            <a:solidFill>
              <a:srgbClr val="059669"/>
            </a:solidFill>
            <a:prstDash val="solid"/>
          </a:ln>
        </p:spPr>
      </p:sp>
      <p:sp>
        <p:nvSpPr>
          <p:cNvPr id="16" name="Rectangle 15"/>
          <p:cNvSpPr>
            <a:spLocks noGrp="1"/>
          </p:cNvSpPr>
          <p:nvPr/>
        </p:nvSpPr>
        <p:spPr>
          <a:xfrm>
            <a:off x="1695450" y="4000500"/>
            <a:ext cx="146685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75" b="1">
                <a:solidFill>
                  <a:srgbClr val="059669"/>
                </a:solidFill>
                <a:latin typeface="Aptos Display"/>
                <a:ea typeface="Aptos Display"/>
                <a:cs typeface="Aptos Display"/>
              </a:defRPr>
            </a:pPr>
            <a:r>
              <a:rPr sz="975" b="1">
                <a:solidFill>
                  <a:srgbClr val="059669"/>
                </a:solidFill>
                <a:latin typeface="Aptos Display"/>
                <a:ea typeface="Aptos Display"/>
                <a:cs typeface="Aptos Display"/>
              </a:rPr>
              <a:t>TCS34725 sensor</a:t>
            </a:r>
          </a:p>
        </p:txBody>
      </p:sp>
      <p:sp>
        <p:nvSpPr>
          <p:cNvPr id="17" name="Rectangle 16"/>
          <p:cNvSpPr>
            <a:spLocks noGrp="1"/>
          </p:cNvSpPr>
          <p:nvPr/>
        </p:nvSpPr>
        <p:spPr>
          <a:xfrm>
            <a:off x="914400" y="4457700"/>
            <a:ext cx="1257300" cy="323850"/>
          </a:xfrm>
          <a:prstGeom prst="rect">
            <a:avLst/>
          </a:prstGeom>
          <a:solidFill>
            <a:srgbClr val="DBEAFE"/>
          </a:solidFill>
          <a:ln w="9525">
            <a:solidFill>
              <a:srgbClr val="2F80F6"/>
            </a:solidFill>
            <a:prstDash val="solid"/>
          </a:ln>
        </p:spPr>
      </p:sp>
      <p:sp>
        <p:nvSpPr>
          <p:cNvPr id="18" name="Rectangle 17"/>
          <p:cNvSpPr>
            <a:spLocks noGrp="1"/>
          </p:cNvSpPr>
          <p:nvPr/>
        </p:nvSpPr>
        <p:spPr>
          <a:xfrm>
            <a:off x="1009650" y="4533900"/>
            <a:ext cx="10668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75" b="1">
                <a:solidFill>
                  <a:srgbClr val="2F80F6"/>
                </a:solidFill>
                <a:latin typeface="Aptos Display"/>
                <a:ea typeface="Aptos Display"/>
                <a:cs typeface="Aptos Display"/>
              </a:defRPr>
            </a:pPr>
            <a:r>
              <a:rPr sz="975" b="1">
                <a:solidFill>
                  <a:srgbClr val="2F80F6"/>
                </a:solidFill>
                <a:latin typeface="Aptos Display"/>
                <a:ea typeface="Aptos Display"/>
                <a:cs typeface="Aptos Display"/>
              </a:rPr>
              <a:t>Servo arm</a:t>
            </a:r>
          </a:p>
        </p:txBody>
      </p:sp>
      <p:sp>
        <p:nvSpPr>
          <p:cNvPr id="19" name="Rectangle 18"/>
          <p:cNvSpPr>
            <a:spLocks noGrp="1"/>
          </p:cNvSpPr>
          <p:nvPr/>
        </p:nvSpPr>
        <p:spPr>
          <a:xfrm>
            <a:off x="5067300" y="4838700"/>
            <a:ext cx="1276350" cy="323850"/>
          </a:xfrm>
          <a:prstGeom prst="rect">
            <a:avLst/>
          </a:prstGeom>
          <a:solidFill>
            <a:srgbClr val="EDE9FE"/>
          </a:solidFill>
          <a:ln w="9525">
            <a:solidFill>
              <a:srgbClr val="7C3AED"/>
            </a:solidFill>
            <a:prstDash val="solid"/>
          </a:ln>
        </p:spPr>
      </p:sp>
      <p:sp>
        <p:nvSpPr>
          <p:cNvPr id="20" name="Rectangle 19"/>
          <p:cNvSpPr>
            <a:spLocks noGrp="1"/>
          </p:cNvSpPr>
          <p:nvPr/>
        </p:nvSpPr>
        <p:spPr>
          <a:xfrm>
            <a:off x="5162550" y="4914900"/>
            <a:ext cx="108585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75" b="1">
                <a:solidFill>
                  <a:srgbClr val="7C3AED"/>
                </a:solidFill>
                <a:latin typeface="Aptos Display"/>
                <a:ea typeface="Aptos Display"/>
                <a:cs typeface="Aptos Display"/>
              </a:defRPr>
            </a:pPr>
            <a:r>
              <a:rPr sz="975" b="1">
                <a:solidFill>
                  <a:srgbClr val="7C3AED"/>
                </a:solidFill>
                <a:latin typeface="Aptos Display"/>
                <a:ea typeface="Aptos Display"/>
                <a:cs typeface="Aptos Display"/>
              </a:rPr>
              <a:t>Output bin</a:t>
            </a:r>
          </a:p>
        </p:txBody>
      </p:sp>
      <p:sp>
        <p:nvSpPr>
          <p:cNvPr id="21" name="Rectangle 20"/>
          <p:cNvSpPr>
            <a:spLocks noGrp="1"/>
          </p:cNvSpPr>
          <p:nvPr/>
        </p:nvSpPr>
        <p:spPr>
          <a:xfrm>
            <a:off x="8020050" y="1638300"/>
            <a:ext cx="3638550" cy="4000500"/>
          </a:xfrm>
          <a:prstGeom prst="rect">
            <a:avLst/>
          </a:prstGeom>
          <a:solidFill>
            <a:srgbClr val="FFFFFF"/>
          </a:solidFill>
          <a:ln w="9525">
            <a:solidFill>
              <a:srgbClr val="CBD5E1"/>
            </a:solidFill>
            <a:prstDash val="solid"/>
          </a:ln>
        </p:spPr>
      </p:sp>
      <p:sp>
        <p:nvSpPr>
          <p:cNvPr id="22" name="Rectangle 21"/>
          <p:cNvSpPr>
            <a:spLocks noGrp="1"/>
          </p:cNvSpPr>
          <p:nvPr/>
        </p:nvSpPr>
        <p:spPr>
          <a:xfrm>
            <a:off x="8248650" y="1847850"/>
            <a:ext cx="3048000" cy="2667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725" b="1">
                <a:solidFill>
                  <a:srgbClr val="1E293B"/>
                </a:solidFill>
                <a:latin typeface="Aptos Display"/>
                <a:ea typeface="Aptos Display"/>
                <a:cs typeface="Aptos Display"/>
              </a:defRPr>
            </a:pPr>
            <a:r>
              <a:rPr sz="1725" b="1">
                <a:solidFill>
                  <a:srgbClr val="1E293B"/>
                </a:solidFill>
                <a:latin typeface="Aptos Display"/>
                <a:ea typeface="Aptos Display"/>
                <a:cs typeface="Aptos Display"/>
              </a:rPr>
              <a:t>End-to-end path</a:t>
            </a:r>
          </a:p>
        </p:txBody>
      </p:sp>
      <p:sp>
        <p:nvSpPr>
          <p:cNvPr id="23" name="Rectangle 22"/>
          <p:cNvSpPr>
            <a:spLocks noGrp="1"/>
          </p:cNvSpPr>
          <p:nvPr/>
        </p:nvSpPr>
        <p:spPr>
          <a:xfrm>
            <a:off x="8391525" y="2495550"/>
            <a:ext cx="19050" cy="2362200"/>
          </a:xfrm>
          <a:prstGeom prst="rect">
            <a:avLst/>
          </a:prstGeom>
          <a:solidFill>
            <a:srgbClr val="CBD5E1"/>
          </a:solidFill>
          <a:ln w="0">
            <a:solidFill>
              <a:srgbClr val="000000">
                <a:alpha val="0"/>
              </a:srgbClr>
            </a:solidFill>
            <a:prstDash val="solid"/>
          </a:ln>
        </p:spPr>
      </p:sp>
      <p:sp>
        <p:nvSpPr>
          <p:cNvPr id="24" name="Oval 23"/>
          <p:cNvSpPr>
            <a:spLocks noGrp="1"/>
          </p:cNvSpPr>
          <p:nvPr/>
        </p:nvSpPr>
        <p:spPr>
          <a:xfrm>
            <a:off x="8248650" y="2362200"/>
            <a:ext cx="304800" cy="304800"/>
          </a:xfrm>
          <a:prstGeom prst="ellipse">
            <a:avLst/>
          </a:prstGeom>
          <a:solidFill>
            <a:srgbClr val="FEF3C7"/>
          </a:solidFill>
          <a:ln w="9525">
            <a:solidFill>
              <a:srgbClr val="F59E0B"/>
            </a:solidFill>
            <a:prstDash val="solid"/>
          </a:ln>
        </p:spPr>
      </p:sp>
      <p:sp>
        <p:nvSpPr>
          <p:cNvPr id="25" name="Rectangle 24"/>
          <p:cNvSpPr>
            <a:spLocks noGrp="1"/>
          </p:cNvSpPr>
          <p:nvPr/>
        </p:nvSpPr>
        <p:spPr>
          <a:xfrm>
            <a:off x="8248650" y="2428875"/>
            <a:ext cx="3048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050" b="1">
                <a:solidFill>
                  <a:srgbClr val="F59E0B"/>
                </a:solidFill>
                <a:latin typeface="Aptos Display"/>
                <a:ea typeface="Aptos Display"/>
                <a:cs typeface="Aptos Display"/>
              </a:defRPr>
            </a:pPr>
            <a:r>
              <a:rPr sz="1050" b="1">
                <a:solidFill>
                  <a:srgbClr val="F59E0B"/>
                </a:solidFill>
                <a:latin typeface="Aptos Display"/>
                <a:ea typeface="Aptos Display"/>
                <a:cs typeface="Aptos Display"/>
              </a:rPr>
              <a:t>1</a:t>
            </a:r>
          </a:p>
        </p:txBody>
      </p:sp>
      <p:sp>
        <p:nvSpPr>
          <p:cNvPr id="26" name="Rectangle 25"/>
          <p:cNvSpPr>
            <a:spLocks noGrp="1"/>
          </p:cNvSpPr>
          <p:nvPr/>
        </p:nvSpPr>
        <p:spPr>
          <a:xfrm>
            <a:off x="8724900" y="2343150"/>
            <a:ext cx="23812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1E293B"/>
                </a:solidFill>
                <a:latin typeface="Aptos Display"/>
                <a:ea typeface="Aptos Display"/>
                <a:cs typeface="Aptos Display"/>
              </a:defRPr>
            </a:pPr>
            <a:r>
              <a:rPr sz="1500" b="1">
                <a:solidFill>
                  <a:srgbClr val="1E293B"/>
                </a:solidFill>
                <a:latin typeface="Aptos Display"/>
                <a:ea typeface="Aptos Display"/>
                <a:cs typeface="Aptos Display"/>
              </a:rPr>
              <a:t>Feed</a:t>
            </a:r>
          </a:p>
        </p:txBody>
      </p:sp>
      <p:sp>
        <p:nvSpPr>
          <p:cNvPr id="27" name="Rectangle 26"/>
          <p:cNvSpPr>
            <a:spLocks noGrp="1"/>
          </p:cNvSpPr>
          <p:nvPr/>
        </p:nvSpPr>
        <p:spPr>
          <a:xfrm>
            <a:off x="8724900" y="2628900"/>
            <a:ext cx="2381250" cy="3810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00" b="0">
                <a:solidFill>
                  <a:srgbClr val="64748B"/>
                </a:solidFill>
                <a:latin typeface="Aptos"/>
                <a:ea typeface="Aptos"/>
                <a:cs typeface="Aptos"/>
              </a:defRPr>
            </a:pPr>
            <a:r>
              <a:rPr sz="1200" b="0">
                <a:solidFill>
                  <a:srgbClr val="64748B"/>
                </a:solidFill>
                <a:latin typeface="Aptos"/>
                <a:ea typeface="Aptos"/>
                <a:cs typeface="Aptos"/>
              </a:rPr>
              <a:t>Vertical tube presents one ball.</a:t>
            </a:r>
          </a:p>
        </p:txBody>
      </p:sp>
      <p:sp>
        <p:nvSpPr>
          <p:cNvPr id="28" name="Oval 27"/>
          <p:cNvSpPr>
            <a:spLocks noGrp="1"/>
          </p:cNvSpPr>
          <p:nvPr/>
        </p:nvSpPr>
        <p:spPr>
          <a:xfrm>
            <a:off x="8248650" y="3105150"/>
            <a:ext cx="304800" cy="304800"/>
          </a:xfrm>
          <a:prstGeom prst="ellipse">
            <a:avLst/>
          </a:prstGeom>
          <a:solidFill>
            <a:srgbClr val="D1FAE5"/>
          </a:solidFill>
          <a:ln w="9525">
            <a:solidFill>
              <a:srgbClr val="059669"/>
            </a:solidFill>
            <a:prstDash val="solid"/>
          </a:ln>
        </p:spPr>
      </p:sp>
      <p:sp>
        <p:nvSpPr>
          <p:cNvPr id="29" name="Rectangle 28"/>
          <p:cNvSpPr>
            <a:spLocks noGrp="1"/>
          </p:cNvSpPr>
          <p:nvPr/>
        </p:nvSpPr>
        <p:spPr>
          <a:xfrm>
            <a:off x="8248650" y="3171825"/>
            <a:ext cx="3048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050" b="1">
                <a:solidFill>
                  <a:srgbClr val="059669"/>
                </a:solidFill>
                <a:latin typeface="Aptos Display"/>
                <a:ea typeface="Aptos Display"/>
                <a:cs typeface="Aptos Display"/>
              </a:defRPr>
            </a:pPr>
            <a:r>
              <a:rPr sz="1050" b="1">
                <a:solidFill>
                  <a:srgbClr val="059669"/>
                </a:solidFill>
                <a:latin typeface="Aptos Display"/>
                <a:ea typeface="Aptos Display"/>
                <a:cs typeface="Aptos Display"/>
              </a:rPr>
              <a:t>2</a:t>
            </a:r>
          </a:p>
        </p:txBody>
      </p:sp>
      <p:sp>
        <p:nvSpPr>
          <p:cNvPr id="30" name="Rectangle 29"/>
          <p:cNvSpPr>
            <a:spLocks noGrp="1"/>
          </p:cNvSpPr>
          <p:nvPr/>
        </p:nvSpPr>
        <p:spPr>
          <a:xfrm>
            <a:off x="8724900" y="3086100"/>
            <a:ext cx="23812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1E293B"/>
                </a:solidFill>
                <a:latin typeface="Aptos Display"/>
                <a:ea typeface="Aptos Display"/>
                <a:cs typeface="Aptos Display"/>
              </a:defRPr>
            </a:pPr>
            <a:r>
              <a:rPr sz="1500" b="1">
                <a:solidFill>
                  <a:srgbClr val="1E293B"/>
                </a:solidFill>
                <a:latin typeface="Aptos Display"/>
                <a:ea typeface="Aptos Display"/>
                <a:cs typeface="Aptos Display"/>
              </a:rPr>
              <a:t>Sense</a:t>
            </a:r>
          </a:p>
        </p:txBody>
      </p:sp>
      <p:sp>
        <p:nvSpPr>
          <p:cNvPr id="31" name="Rectangle 30"/>
          <p:cNvSpPr>
            <a:spLocks noGrp="1"/>
          </p:cNvSpPr>
          <p:nvPr/>
        </p:nvSpPr>
        <p:spPr>
          <a:xfrm>
            <a:off x="8724900" y="3371850"/>
            <a:ext cx="2381250" cy="3810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00" b="0">
                <a:solidFill>
                  <a:srgbClr val="64748B"/>
                </a:solidFill>
                <a:latin typeface="Aptos"/>
                <a:ea typeface="Aptos"/>
                <a:cs typeface="Aptos"/>
              </a:defRPr>
            </a:pPr>
            <a:r>
              <a:rPr sz="1200" b="0">
                <a:solidFill>
                  <a:srgbClr val="64748B"/>
                </a:solidFill>
                <a:latin typeface="Aptos"/>
                <a:ea typeface="Aptos"/>
                <a:cs typeface="Aptos"/>
              </a:rPr>
              <a:t>Arm-mounted TCS34725 reads color.</a:t>
            </a:r>
          </a:p>
        </p:txBody>
      </p:sp>
      <p:sp>
        <p:nvSpPr>
          <p:cNvPr id="32" name="Oval 31"/>
          <p:cNvSpPr>
            <a:spLocks noGrp="1"/>
          </p:cNvSpPr>
          <p:nvPr/>
        </p:nvSpPr>
        <p:spPr>
          <a:xfrm>
            <a:off x="8248650" y="3848100"/>
            <a:ext cx="304800" cy="304800"/>
          </a:xfrm>
          <a:prstGeom prst="ellipse">
            <a:avLst/>
          </a:prstGeom>
          <a:solidFill>
            <a:srgbClr val="DBEAFE"/>
          </a:solidFill>
          <a:ln w="9525">
            <a:solidFill>
              <a:srgbClr val="2F80F6"/>
            </a:solidFill>
            <a:prstDash val="solid"/>
          </a:ln>
        </p:spPr>
      </p:sp>
      <p:sp>
        <p:nvSpPr>
          <p:cNvPr id="33" name="Rectangle 32"/>
          <p:cNvSpPr>
            <a:spLocks noGrp="1"/>
          </p:cNvSpPr>
          <p:nvPr/>
        </p:nvSpPr>
        <p:spPr>
          <a:xfrm>
            <a:off x="8248650" y="3914775"/>
            <a:ext cx="3048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050" b="1">
                <a:solidFill>
                  <a:srgbClr val="2F80F6"/>
                </a:solidFill>
                <a:latin typeface="Aptos Display"/>
                <a:ea typeface="Aptos Display"/>
                <a:cs typeface="Aptos Display"/>
              </a:defRPr>
            </a:pPr>
            <a:r>
              <a:rPr sz="1050" b="1">
                <a:solidFill>
                  <a:srgbClr val="2F80F6"/>
                </a:solidFill>
                <a:latin typeface="Aptos Display"/>
                <a:ea typeface="Aptos Display"/>
                <a:cs typeface="Aptos Display"/>
              </a:rPr>
              <a:t>3</a:t>
            </a:r>
          </a:p>
        </p:txBody>
      </p:sp>
      <p:sp>
        <p:nvSpPr>
          <p:cNvPr id="34" name="Rectangle 33"/>
          <p:cNvSpPr>
            <a:spLocks noGrp="1"/>
          </p:cNvSpPr>
          <p:nvPr/>
        </p:nvSpPr>
        <p:spPr>
          <a:xfrm>
            <a:off x="8724900" y="3829050"/>
            <a:ext cx="23812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1E293B"/>
                </a:solidFill>
                <a:latin typeface="Aptos Display"/>
                <a:ea typeface="Aptos Display"/>
                <a:cs typeface="Aptos Display"/>
              </a:defRPr>
            </a:pPr>
            <a:r>
              <a:rPr sz="1500" b="1">
                <a:solidFill>
                  <a:srgbClr val="1E293B"/>
                </a:solidFill>
                <a:latin typeface="Aptos Display"/>
                <a:ea typeface="Aptos Display"/>
                <a:cs typeface="Aptos Display"/>
              </a:rPr>
              <a:t>Sort</a:t>
            </a:r>
          </a:p>
        </p:txBody>
      </p:sp>
      <p:sp>
        <p:nvSpPr>
          <p:cNvPr id="35" name="Rectangle 34"/>
          <p:cNvSpPr>
            <a:spLocks noGrp="1"/>
          </p:cNvSpPr>
          <p:nvPr/>
        </p:nvSpPr>
        <p:spPr>
          <a:xfrm>
            <a:off x="8724900" y="4114800"/>
            <a:ext cx="2381250" cy="3810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00" b="0">
                <a:solidFill>
                  <a:srgbClr val="64748B"/>
                </a:solidFill>
                <a:latin typeface="Aptos"/>
                <a:ea typeface="Aptos"/>
                <a:cs typeface="Aptos"/>
              </a:defRPr>
            </a:pPr>
            <a:r>
              <a:rPr sz="1200" b="0">
                <a:solidFill>
                  <a:srgbClr val="64748B"/>
                </a:solidFill>
                <a:latin typeface="Aptos"/>
                <a:ea typeface="Aptos"/>
                <a:cs typeface="Aptos"/>
              </a:rPr>
              <a:t>Servo arm selects the output side.</a:t>
            </a:r>
          </a:p>
        </p:txBody>
      </p:sp>
      <p:sp>
        <p:nvSpPr>
          <p:cNvPr id="36" name="Oval 35"/>
          <p:cNvSpPr>
            <a:spLocks noGrp="1"/>
          </p:cNvSpPr>
          <p:nvPr/>
        </p:nvSpPr>
        <p:spPr>
          <a:xfrm>
            <a:off x="8248650" y="4591050"/>
            <a:ext cx="304800" cy="304800"/>
          </a:xfrm>
          <a:prstGeom prst="ellipse">
            <a:avLst/>
          </a:prstGeom>
          <a:solidFill>
            <a:srgbClr val="EDE9FE"/>
          </a:solidFill>
          <a:ln w="9525">
            <a:solidFill>
              <a:srgbClr val="7C3AED"/>
            </a:solidFill>
            <a:prstDash val="solid"/>
          </a:ln>
        </p:spPr>
      </p:sp>
      <p:sp>
        <p:nvSpPr>
          <p:cNvPr id="37" name="Rectangle 36"/>
          <p:cNvSpPr>
            <a:spLocks noGrp="1"/>
          </p:cNvSpPr>
          <p:nvPr/>
        </p:nvSpPr>
        <p:spPr>
          <a:xfrm>
            <a:off x="8248650" y="4657725"/>
            <a:ext cx="3048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050" b="1">
                <a:solidFill>
                  <a:srgbClr val="7C3AED"/>
                </a:solidFill>
                <a:latin typeface="Aptos Display"/>
                <a:ea typeface="Aptos Display"/>
                <a:cs typeface="Aptos Display"/>
              </a:defRPr>
            </a:pPr>
            <a:r>
              <a:rPr sz="1050" b="1">
                <a:solidFill>
                  <a:srgbClr val="7C3AED"/>
                </a:solidFill>
                <a:latin typeface="Aptos Display"/>
                <a:ea typeface="Aptos Display"/>
                <a:cs typeface="Aptos Display"/>
              </a:rPr>
              <a:t>4</a:t>
            </a:r>
          </a:p>
        </p:txBody>
      </p:sp>
      <p:sp>
        <p:nvSpPr>
          <p:cNvPr id="38" name="Rectangle 37"/>
          <p:cNvSpPr>
            <a:spLocks noGrp="1"/>
          </p:cNvSpPr>
          <p:nvPr/>
        </p:nvSpPr>
        <p:spPr>
          <a:xfrm>
            <a:off x="8724900" y="4572000"/>
            <a:ext cx="23812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1E293B"/>
                </a:solidFill>
                <a:latin typeface="Aptos Display"/>
                <a:ea typeface="Aptos Display"/>
                <a:cs typeface="Aptos Display"/>
              </a:defRPr>
            </a:pPr>
            <a:r>
              <a:rPr sz="1500" b="1">
                <a:solidFill>
                  <a:srgbClr val="1E293B"/>
                </a:solidFill>
                <a:latin typeface="Aptos Display"/>
                <a:ea typeface="Aptos Display"/>
                <a:cs typeface="Aptos Display"/>
              </a:rPr>
              <a:t>Collect</a:t>
            </a:r>
          </a:p>
        </p:txBody>
      </p:sp>
      <p:sp>
        <p:nvSpPr>
          <p:cNvPr id="39" name="Rectangle 38"/>
          <p:cNvSpPr>
            <a:spLocks noGrp="1"/>
          </p:cNvSpPr>
          <p:nvPr/>
        </p:nvSpPr>
        <p:spPr>
          <a:xfrm>
            <a:off x="8724900" y="4857750"/>
            <a:ext cx="2381250" cy="3810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00" b="0">
                <a:solidFill>
                  <a:srgbClr val="64748B"/>
                </a:solidFill>
                <a:latin typeface="Aptos"/>
                <a:ea typeface="Aptos"/>
                <a:cs typeface="Aptos"/>
              </a:defRPr>
            </a:pPr>
            <a:r>
              <a:rPr sz="1200" b="0">
                <a:solidFill>
                  <a:srgbClr val="64748B"/>
                </a:solidFill>
                <a:latin typeface="Aptos"/>
                <a:ea typeface="Aptos"/>
                <a:cs typeface="Aptos"/>
              </a:rPr>
              <a:t>Two bins separate the color classes.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a:spLocks noGrp="1"/>
          </p:cNvSpPr>
          <p:nvPr/>
        </p:nvSpPr>
        <p:spPr>
          <a:xfrm>
            <a:off x="0" y="0"/>
            <a:ext cx="12192000" cy="6858000"/>
          </a:xfrm>
          <a:prstGeom prst="rect">
            <a:avLst/>
          </a:prstGeom>
          <a:solidFill>
            <a:srgbClr val="FFFFFF"/>
          </a:solidFill>
          <a:ln w="0">
            <a:solidFill>
              <a:srgbClr val="000000">
                <a:alpha val="0"/>
              </a:srgbClr>
            </a:solidFill>
            <a:prstDash val="solid"/>
          </a:ln>
        </p:spPr>
      </p:sp>
      <p:pic>
        <p:nvPicPr>
          <p:cNvPr id="2" name="Picture 1"/>
          <p:cNvPicPr>
            <a:picLocks noChangeAspect="1"/>
          </p:cNvPicPr>
          <p:nvPr/>
        </p:nvPicPr>
        <p:blipFill>
          <a:blip r:embed="rId3"/>
          <a:srcRect l="127" r="127"/>
          <a:stretch>
            <a:fillRect/>
          </a:stretch>
        </p:blipFill>
        <p:spPr>
          <a:xfrm>
            <a:off x="9467850" y="0"/>
            <a:ext cx="2724150" cy="1581150"/>
          </a:xfrm>
          <a:prstGeom prst="rect">
            <a:avLst/>
          </a:prstGeom>
        </p:spPr>
      </p:pic>
      <p:sp>
        <p:nvSpPr>
          <p:cNvPr id="3" name="Rectangle 2"/>
          <p:cNvSpPr>
            <a:spLocks noGrp="1"/>
          </p:cNvSpPr>
          <p:nvPr/>
        </p:nvSpPr>
        <p:spPr>
          <a:xfrm>
            <a:off x="552450" y="485775"/>
            <a:ext cx="171450" cy="171450"/>
          </a:xfrm>
          <a:prstGeom prst="rect">
            <a:avLst/>
          </a:prstGeom>
          <a:solidFill>
            <a:srgbClr val="DBEAFE"/>
          </a:solidFill>
          <a:ln w="9525">
            <a:solidFill>
              <a:srgbClr val="2F80F6"/>
            </a:solidFill>
            <a:prstDash val="solid"/>
          </a:ln>
        </p:spPr>
      </p:sp>
      <p:sp>
        <p:nvSpPr>
          <p:cNvPr id="4" name="Rectangle 3"/>
          <p:cNvSpPr>
            <a:spLocks noGrp="1"/>
          </p:cNvSpPr>
          <p:nvPr/>
        </p:nvSpPr>
        <p:spPr>
          <a:xfrm>
            <a:off x="600075" y="533400"/>
            <a:ext cx="76200" cy="76200"/>
          </a:xfrm>
          <a:prstGeom prst="rect">
            <a:avLst/>
          </a:prstGeom>
          <a:solidFill>
            <a:srgbClr val="2F80F6"/>
          </a:solidFill>
          <a:ln w="0">
            <a:solidFill>
              <a:srgbClr val="000000">
                <a:alpha val="0"/>
              </a:srgbClr>
            </a:solidFill>
            <a:prstDash val="solid"/>
          </a:ln>
        </p:spPr>
      </p:sp>
      <p:sp>
        <p:nvSpPr>
          <p:cNvPr id="5" name="Rectangle 4"/>
          <p:cNvSpPr>
            <a:spLocks noGrp="1"/>
          </p:cNvSpPr>
          <p:nvPr/>
        </p:nvSpPr>
        <p:spPr>
          <a:xfrm>
            <a:off x="838200" y="400050"/>
            <a:ext cx="8267700" cy="590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2850" b="1">
                <a:solidFill>
                  <a:srgbClr val="2F80F6"/>
                </a:solidFill>
                <a:latin typeface="Aptos Display"/>
                <a:ea typeface="Aptos Display"/>
                <a:cs typeface="Aptos Display"/>
              </a:defRPr>
            </a:pPr>
            <a:r>
              <a:rPr sz="2850" b="1">
                <a:solidFill>
                  <a:srgbClr val="2F80F6"/>
                </a:solidFill>
                <a:latin typeface="Aptos Display"/>
                <a:ea typeface="Aptos Display"/>
                <a:cs typeface="Aptos Display"/>
              </a:rPr>
              <a:t>Mechanical Structure</a:t>
            </a:r>
          </a:p>
        </p:txBody>
      </p:sp>
      <p:sp>
        <p:nvSpPr>
          <p:cNvPr id="6" name="Rectangle 5"/>
          <p:cNvSpPr>
            <a:spLocks noGrp="1"/>
          </p:cNvSpPr>
          <p:nvPr/>
        </p:nvSpPr>
        <p:spPr>
          <a:xfrm>
            <a:off x="9677400" y="400050"/>
            <a:ext cx="1962150" cy="323850"/>
          </a:xfrm>
          <a:prstGeom prst="rect">
            <a:avLst/>
          </a:prstGeom>
          <a:solidFill>
            <a:srgbClr val="FFFFFF"/>
          </a:solidFill>
          <a:ln w="9525">
            <a:solidFill>
              <a:srgbClr val="CBD5E1"/>
            </a:solidFill>
            <a:prstDash val="solid"/>
          </a:ln>
        </p:spPr>
      </p:sp>
      <p:sp>
        <p:nvSpPr>
          <p:cNvPr id="7" name="Rectangle 6"/>
          <p:cNvSpPr>
            <a:spLocks noGrp="1"/>
          </p:cNvSpPr>
          <p:nvPr/>
        </p:nvSpPr>
        <p:spPr>
          <a:xfrm>
            <a:off x="9810750" y="466725"/>
            <a:ext cx="169545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75" b="1">
                <a:solidFill>
                  <a:srgbClr val="64748B"/>
                </a:solidFill>
                <a:latin typeface="Aptos Display"/>
                <a:ea typeface="Aptos Display"/>
                <a:cs typeface="Aptos Display"/>
              </a:defRPr>
            </a:pPr>
            <a:r>
              <a:rPr sz="975" b="1">
                <a:solidFill>
                  <a:srgbClr val="64748B"/>
                </a:solidFill>
                <a:latin typeface="Aptos Display"/>
                <a:ea typeface="Aptos Display"/>
                <a:cs typeface="Aptos Display"/>
              </a:rPr>
              <a:t>Wu Xucheng</a:t>
            </a:r>
          </a:p>
        </p:txBody>
      </p:sp>
      <p:sp>
        <p:nvSpPr>
          <p:cNvPr id="8" name="Rectangle 7"/>
          <p:cNvSpPr>
            <a:spLocks noGrp="1"/>
          </p:cNvSpPr>
          <p:nvPr/>
        </p:nvSpPr>
        <p:spPr>
          <a:xfrm>
            <a:off x="533400" y="1000125"/>
            <a:ext cx="933450" cy="19050"/>
          </a:xfrm>
          <a:prstGeom prst="rect">
            <a:avLst/>
          </a:prstGeom>
          <a:solidFill>
            <a:srgbClr val="2F80F6"/>
          </a:solidFill>
          <a:ln w="0">
            <a:solidFill>
              <a:srgbClr val="000000">
                <a:alpha val="0"/>
              </a:srgbClr>
            </a:solidFill>
            <a:prstDash val="solid"/>
          </a:ln>
        </p:spPr>
      </p:sp>
      <p:sp>
        <p:nvSpPr>
          <p:cNvPr id="9" name="Rectangle 8"/>
          <p:cNvSpPr>
            <a:spLocks noGrp="1"/>
          </p:cNvSpPr>
          <p:nvPr/>
        </p:nvSpPr>
        <p:spPr>
          <a:xfrm>
            <a:off x="1466850" y="1000125"/>
            <a:ext cx="10191750" cy="19050"/>
          </a:xfrm>
          <a:prstGeom prst="rect">
            <a:avLst/>
          </a:prstGeom>
          <a:solidFill>
            <a:srgbClr val="CBD5E1"/>
          </a:solidFill>
          <a:ln w="0">
            <a:solidFill>
              <a:srgbClr val="000000">
                <a:alpha val="0"/>
              </a:srgbClr>
            </a:solidFill>
            <a:prstDash val="solid"/>
          </a:ln>
        </p:spPr>
      </p:sp>
      <p:pic>
        <p:nvPicPr>
          <p:cNvPr id="10" name="Picture 9"/>
          <p:cNvPicPr>
            <a:picLocks noChangeAspect="1"/>
          </p:cNvPicPr>
          <p:nvPr/>
        </p:nvPicPr>
        <p:blipFill>
          <a:blip r:embed="rId4"/>
          <a:srcRect l="1852" r="1852"/>
          <a:stretch>
            <a:fillRect/>
          </a:stretch>
        </p:blipFill>
        <p:spPr>
          <a:xfrm>
            <a:off x="609600" y="1476375"/>
            <a:ext cx="4953000" cy="3429000"/>
          </a:xfrm>
          <a:prstGeom prst="rect">
            <a:avLst/>
          </a:prstGeom>
        </p:spPr>
      </p:pic>
      <p:pic>
        <p:nvPicPr>
          <p:cNvPr id="11" name="Picture 10"/>
          <p:cNvPicPr>
            <a:picLocks noChangeAspect="1"/>
          </p:cNvPicPr>
          <p:nvPr/>
        </p:nvPicPr>
        <p:blipFill>
          <a:blip r:embed="rId5"/>
          <a:srcRect l="1852" r="1852"/>
          <a:stretch>
            <a:fillRect/>
          </a:stretch>
        </p:blipFill>
        <p:spPr>
          <a:xfrm>
            <a:off x="6057900" y="1476375"/>
            <a:ext cx="4953000" cy="3429000"/>
          </a:xfrm>
          <a:prstGeom prst="rect">
            <a:avLst/>
          </a:prstGeom>
        </p:spPr>
      </p:pic>
      <p:sp>
        <p:nvSpPr>
          <p:cNvPr id="12" name="Rectangle 11"/>
          <p:cNvSpPr>
            <a:spLocks noGrp="1"/>
          </p:cNvSpPr>
          <p:nvPr/>
        </p:nvSpPr>
        <p:spPr>
          <a:xfrm>
            <a:off x="685800" y="5048250"/>
            <a:ext cx="21907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1E293B"/>
                </a:solidFill>
                <a:latin typeface="Aptos Display"/>
                <a:ea typeface="Aptos Display"/>
                <a:cs typeface="Aptos Display"/>
              </a:defRPr>
            </a:pPr>
            <a:r>
              <a:rPr sz="1500" b="1">
                <a:solidFill>
                  <a:srgbClr val="1E293B"/>
                </a:solidFill>
                <a:latin typeface="Aptos Display"/>
                <a:ea typeface="Aptos Display"/>
                <a:cs typeface="Aptos Display"/>
              </a:rPr>
              <a:t>Feeder tower</a:t>
            </a:r>
          </a:p>
        </p:txBody>
      </p:sp>
      <p:sp>
        <p:nvSpPr>
          <p:cNvPr id="13" name="Rectangle 12"/>
          <p:cNvSpPr>
            <a:spLocks noGrp="1"/>
          </p:cNvSpPr>
          <p:nvPr/>
        </p:nvSpPr>
        <p:spPr>
          <a:xfrm>
            <a:off x="685800" y="5334000"/>
            <a:ext cx="4000500" cy="4762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75" b="0">
                <a:solidFill>
                  <a:srgbClr val="64748B"/>
                </a:solidFill>
                <a:latin typeface="Aptos"/>
                <a:ea typeface="Aptos"/>
                <a:cs typeface="Aptos"/>
              </a:defRPr>
            </a:pPr>
            <a:r>
              <a:rPr sz="1275" b="0">
                <a:solidFill>
                  <a:srgbClr val="64748B"/>
                </a:solidFill>
                <a:latin typeface="Aptos"/>
                <a:ea typeface="Aptos"/>
                <a:cs typeface="Aptos"/>
              </a:rPr>
              <a:t>Guides the next ball toward the sensing and release region.</a:t>
            </a:r>
          </a:p>
        </p:txBody>
      </p:sp>
      <p:sp>
        <p:nvSpPr>
          <p:cNvPr id="14" name="Rectangle 13"/>
          <p:cNvSpPr>
            <a:spLocks noGrp="1"/>
          </p:cNvSpPr>
          <p:nvPr/>
        </p:nvSpPr>
        <p:spPr>
          <a:xfrm>
            <a:off x="6134100" y="5048250"/>
            <a:ext cx="21907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1E293B"/>
                </a:solidFill>
                <a:latin typeface="Aptos Display"/>
                <a:ea typeface="Aptos Display"/>
                <a:cs typeface="Aptos Display"/>
              </a:defRPr>
            </a:pPr>
            <a:r>
              <a:rPr sz="1500" b="1">
                <a:solidFill>
                  <a:srgbClr val="1E293B"/>
                </a:solidFill>
                <a:latin typeface="Aptos Display"/>
                <a:ea typeface="Aptos Display"/>
                <a:cs typeface="Aptos Display"/>
              </a:rPr>
              <a:t>Arm + output bins</a:t>
            </a:r>
          </a:p>
        </p:txBody>
      </p:sp>
      <p:sp>
        <p:nvSpPr>
          <p:cNvPr id="15" name="Rectangle 14"/>
          <p:cNvSpPr>
            <a:spLocks noGrp="1"/>
          </p:cNvSpPr>
          <p:nvPr/>
        </p:nvSpPr>
        <p:spPr>
          <a:xfrm>
            <a:off x="6134100" y="5334000"/>
            <a:ext cx="4000500" cy="4762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75" b="0">
                <a:solidFill>
                  <a:srgbClr val="64748B"/>
                </a:solidFill>
                <a:latin typeface="Aptos"/>
                <a:ea typeface="Aptos"/>
                <a:cs typeface="Aptos"/>
              </a:defRPr>
            </a:pPr>
            <a:r>
              <a:rPr sz="1275" b="0">
                <a:solidFill>
                  <a:srgbClr val="64748B"/>
                </a:solidFill>
                <a:latin typeface="Aptos"/>
                <a:ea typeface="Aptos"/>
                <a:cs typeface="Aptos"/>
              </a:rPr>
              <a:t>Servo arm opens the gripper after selecting the target side.</a:t>
            </a:r>
          </a:p>
        </p:txBody>
      </p:sp>
      <p:sp>
        <p:nvSpPr>
          <p:cNvPr id="16" name="Rectangle 15"/>
          <p:cNvSpPr>
            <a:spLocks noGrp="1"/>
          </p:cNvSpPr>
          <p:nvPr/>
        </p:nvSpPr>
        <p:spPr>
          <a:xfrm>
            <a:off x="2095500" y="1123950"/>
            <a:ext cx="1428750" cy="323850"/>
          </a:xfrm>
          <a:prstGeom prst="rect">
            <a:avLst/>
          </a:prstGeom>
          <a:solidFill>
            <a:srgbClr val="DBEAFE"/>
          </a:solidFill>
          <a:ln w="9525">
            <a:solidFill>
              <a:srgbClr val="2F80F6"/>
            </a:solidFill>
            <a:prstDash val="solid"/>
          </a:ln>
        </p:spPr>
      </p:sp>
      <p:sp>
        <p:nvSpPr>
          <p:cNvPr id="17" name="Rectangle 16"/>
          <p:cNvSpPr>
            <a:spLocks noGrp="1"/>
          </p:cNvSpPr>
          <p:nvPr/>
        </p:nvSpPr>
        <p:spPr>
          <a:xfrm>
            <a:off x="2190750" y="1200150"/>
            <a:ext cx="123825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75" b="1">
                <a:solidFill>
                  <a:srgbClr val="2F80F6"/>
                </a:solidFill>
                <a:latin typeface="Aptos Display"/>
                <a:ea typeface="Aptos Display"/>
                <a:cs typeface="Aptos Display"/>
              </a:defRPr>
            </a:pPr>
            <a:r>
              <a:rPr sz="975" b="1">
                <a:solidFill>
                  <a:srgbClr val="2F80F6"/>
                </a:solidFill>
                <a:latin typeface="Aptos Display"/>
                <a:ea typeface="Aptos Display"/>
                <a:cs typeface="Aptos Display"/>
              </a:rPr>
              <a:t>3D-printed mounts</a:t>
            </a:r>
          </a:p>
        </p:txBody>
      </p:sp>
      <p:sp>
        <p:nvSpPr>
          <p:cNvPr id="18" name="Rectangle 17"/>
          <p:cNvSpPr>
            <a:spLocks noGrp="1"/>
          </p:cNvSpPr>
          <p:nvPr/>
        </p:nvSpPr>
        <p:spPr>
          <a:xfrm>
            <a:off x="7543800" y="1123950"/>
            <a:ext cx="1428750" cy="323850"/>
          </a:xfrm>
          <a:prstGeom prst="rect">
            <a:avLst/>
          </a:prstGeom>
          <a:solidFill>
            <a:srgbClr val="D1FAE5"/>
          </a:solidFill>
          <a:ln w="9525">
            <a:solidFill>
              <a:srgbClr val="059669"/>
            </a:solidFill>
            <a:prstDash val="solid"/>
          </a:ln>
        </p:spPr>
      </p:sp>
      <p:sp>
        <p:nvSpPr>
          <p:cNvPr id="19" name="Rectangle 18"/>
          <p:cNvSpPr>
            <a:spLocks noGrp="1"/>
          </p:cNvSpPr>
          <p:nvPr/>
        </p:nvSpPr>
        <p:spPr>
          <a:xfrm>
            <a:off x="7639050" y="1200150"/>
            <a:ext cx="123825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75" b="1">
                <a:solidFill>
                  <a:srgbClr val="059669"/>
                </a:solidFill>
                <a:latin typeface="Aptos Display"/>
                <a:ea typeface="Aptos Display"/>
                <a:cs typeface="Aptos Display"/>
              </a:defRPr>
            </a:pPr>
            <a:r>
              <a:rPr sz="975" b="1">
                <a:solidFill>
                  <a:srgbClr val="059669"/>
                </a:solidFill>
                <a:latin typeface="Aptos Display"/>
                <a:ea typeface="Aptos Display"/>
                <a:cs typeface="Aptos Display"/>
              </a:rPr>
              <a:t>Acrylic support</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IAGRAM_VIRTUALLY_FRAME" val="{&quot;height&quot;:222,&quot;left&quot;:57,&quot;top&quot;:141,&quot;width&quot;:802.5}"/>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222,&quot;left&quot;:57,&quot;top&quot;:141,&quot;width&quot;:802.5}"/>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222,&quot;left&quot;:57,&quot;top&quot;:141,&quot;width&quot;:802.5}"/>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222,&quot;left&quot;:57,&quot;top&quot;:141,&quot;width&quot;:802.5}"/>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222,&quot;left&quot;:57,&quot;top&quot;:141,&quot;width&quot;:802.5}"/>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222,&quot;left&quot;:57,&quot;top&quot;:141,&quot;width&quot;:802.5}"/>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222,&quot;left&quot;:57,&quot;top&quot;:141,&quot;width&quot;:802.5}"/>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222,&quot;left&quot;:57,&quot;top&quot;:141,&quot;width&quot;:802.5}"/>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222,&quot;left&quot;:57,&quot;top&quot;:141,&quot;width&quot;:802.5}"/>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222,&quot;left&quot;:57,&quot;top&quot;:141,&quot;width&quot;:802.5}"/>
</p:tagLst>
</file>

<file path=ppt/tags/tag19.xml><?xml version="1.0" encoding="utf-8"?>
<p:tagLst xmlns:a="http://schemas.openxmlformats.org/drawingml/2006/main" xmlns:r="http://schemas.openxmlformats.org/officeDocument/2006/relationships" xmlns:p="http://schemas.openxmlformats.org/presentationml/2006/main">
  <p:tag name="KSO_WM_DIAGRAM_VIRTUALLY_FRAME" val="{&quot;height&quot;:222,&quot;left&quot;:57,&quot;top&quot;:141,&quot;width&quot;:802.5}"/>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222,&quot;left&quot;:57,&quot;top&quot;:141,&quot;width&quot;:802.5}"/>
</p:tagLst>
</file>

<file path=ppt/tags/tag20.xml><?xml version="1.0" encoding="utf-8"?>
<p:tagLst xmlns:a="http://schemas.openxmlformats.org/drawingml/2006/main" xmlns:r="http://schemas.openxmlformats.org/officeDocument/2006/relationships" xmlns:p="http://schemas.openxmlformats.org/presentationml/2006/main">
  <p:tag name="KSO_WM_DIAGRAM_VIRTUALLY_FRAME" val="{&quot;height&quot;:222,&quot;left&quot;:57,&quot;top&quot;:141,&quot;width&quot;:802.5}"/>
</p:tagLst>
</file>

<file path=ppt/tags/tag21.xml><?xml version="1.0" encoding="utf-8"?>
<p:tagLst xmlns:a="http://schemas.openxmlformats.org/drawingml/2006/main" xmlns:r="http://schemas.openxmlformats.org/officeDocument/2006/relationships" xmlns:p="http://schemas.openxmlformats.org/presentationml/2006/main">
  <p:tag name="KSO_WM_DIAGRAM_VIRTUALLY_FRAME" val="{&quot;height&quot;:351,&quot;left&quot;:682.5,&quot;top&quot;:112.5,&quot;width&quot;:186}"/>
</p:tagLst>
</file>

<file path=ppt/tags/tag22.xml><?xml version="1.0" encoding="utf-8"?>
<p:tagLst xmlns:a="http://schemas.openxmlformats.org/drawingml/2006/main" xmlns:r="http://schemas.openxmlformats.org/officeDocument/2006/relationships" xmlns:p="http://schemas.openxmlformats.org/presentationml/2006/main">
  <p:tag name="KSO_WM_DIAGRAM_VIRTUALLY_FRAME" val="{&quot;height&quot;:351,&quot;left&quot;:682.5,&quot;top&quot;:112.5,&quot;width&quot;:186}"/>
</p:tagLst>
</file>

<file path=ppt/tags/tag23.xml><?xml version="1.0" encoding="utf-8"?>
<p:tagLst xmlns:a="http://schemas.openxmlformats.org/drawingml/2006/main" xmlns:r="http://schemas.openxmlformats.org/officeDocument/2006/relationships" xmlns:p="http://schemas.openxmlformats.org/presentationml/2006/main">
  <p:tag name="KSO_WM_DIAGRAM_VIRTUALLY_FRAME" val="{&quot;height&quot;:351,&quot;left&quot;:682.5,&quot;top&quot;:112.5,&quot;width&quot;:186}"/>
</p:tagLst>
</file>

<file path=ppt/tags/tag24.xml><?xml version="1.0" encoding="utf-8"?>
<p:tagLst xmlns:a="http://schemas.openxmlformats.org/drawingml/2006/main" xmlns:r="http://schemas.openxmlformats.org/officeDocument/2006/relationships" xmlns:p="http://schemas.openxmlformats.org/presentationml/2006/main">
  <p:tag name="KSO_WM_DIAGRAM_VIRTUALLY_FRAME" val="{&quot;height&quot;:351,&quot;left&quot;:682.5,&quot;top&quot;:112.5,&quot;width&quot;:186}"/>
</p:tagLst>
</file>

<file path=ppt/tags/tag25.xml><?xml version="1.0" encoding="utf-8"?>
<p:tagLst xmlns:a="http://schemas.openxmlformats.org/drawingml/2006/main" xmlns:r="http://schemas.openxmlformats.org/officeDocument/2006/relationships" xmlns:p="http://schemas.openxmlformats.org/presentationml/2006/main">
  <p:tag name="KSO_WM_DIAGRAM_VIRTUALLY_FRAME" val="{&quot;height&quot;:351,&quot;left&quot;:682.5,&quot;top&quot;:112.5,&quot;width&quot;:186}"/>
</p:tagLst>
</file>

<file path=ppt/tags/tag26.xml><?xml version="1.0" encoding="utf-8"?>
<p:tagLst xmlns:a="http://schemas.openxmlformats.org/drawingml/2006/main" xmlns:r="http://schemas.openxmlformats.org/officeDocument/2006/relationships" xmlns:p="http://schemas.openxmlformats.org/presentationml/2006/main">
  <p:tag name="KSO_WM_DIAGRAM_VIRTUALLY_FRAME" val="{&quot;height&quot;:351,&quot;left&quot;:682.5,&quot;top&quot;:112.5,&quot;width&quot;:186}"/>
</p:tagLst>
</file>

<file path=ppt/tags/tag27.xml><?xml version="1.0" encoding="utf-8"?>
<p:tagLst xmlns:a="http://schemas.openxmlformats.org/drawingml/2006/main" xmlns:r="http://schemas.openxmlformats.org/officeDocument/2006/relationships" xmlns:p="http://schemas.openxmlformats.org/presentationml/2006/main">
  <p:tag name="KSO_WM_DIAGRAM_VIRTUALLY_FRAME" val="{&quot;height&quot;:351,&quot;left&quot;:682.5,&quot;top&quot;:112.5,&quot;width&quot;:186}"/>
</p:tagLst>
</file>

<file path=ppt/tags/tag28.xml><?xml version="1.0" encoding="utf-8"?>
<p:tagLst xmlns:a="http://schemas.openxmlformats.org/drawingml/2006/main" xmlns:r="http://schemas.openxmlformats.org/officeDocument/2006/relationships" xmlns:p="http://schemas.openxmlformats.org/presentationml/2006/main">
  <p:tag name="KSO_WM_DIAGRAM_VIRTUALLY_FRAME" val="{&quot;height&quot;:351,&quot;left&quot;:682.5,&quot;top&quot;:112.5,&quot;width&quot;:186}"/>
</p:tagLst>
</file>

<file path=ppt/tags/tag29.xml><?xml version="1.0" encoding="utf-8"?>
<p:tagLst xmlns:a="http://schemas.openxmlformats.org/drawingml/2006/main" xmlns:r="http://schemas.openxmlformats.org/officeDocument/2006/relationships" xmlns:p="http://schemas.openxmlformats.org/presentationml/2006/main">
  <p:tag name="KSO_WM_DIAGRAM_VIRTUALLY_FRAME" val="{&quot;height&quot;:351,&quot;left&quot;:682.5,&quot;top&quot;:112.5,&quot;width&quot;:186}"/>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222,&quot;left&quot;:57,&quot;top&quot;:141,&quot;width&quot;:802.5}"/>
</p:tagLst>
</file>

<file path=ppt/tags/tag30.xml><?xml version="1.0" encoding="utf-8"?>
<p:tagLst xmlns:a="http://schemas.openxmlformats.org/drawingml/2006/main" xmlns:r="http://schemas.openxmlformats.org/officeDocument/2006/relationships" xmlns:p="http://schemas.openxmlformats.org/presentationml/2006/main">
  <p:tag name="KSO_WM_DIAGRAM_VIRTUALLY_FRAME" val="{&quot;height&quot;:351,&quot;left&quot;:682.5,&quot;top&quot;:112.5,&quot;width&quot;:186}"/>
</p:tagLst>
</file>

<file path=ppt/tags/tag31.xml><?xml version="1.0" encoding="utf-8"?>
<p:tagLst xmlns:a="http://schemas.openxmlformats.org/drawingml/2006/main" xmlns:r="http://schemas.openxmlformats.org/officeDocument/2006/relationships" xmlns:p="http://schemas.openxmlformats.org/presentationml/2006/main">
  <p:tag name="KSO_WM_DIAGRAM_VIRTUALLY_FRAME" val="{&quot;height&quot;:351,&quot;left&quot;:682.5,&quot;top&quot;:112.5,&quot;width&quot;:186}"/>
</p:tagLst>
</file>

<file path=ppt/tags/tag32.xml><?xml version="1.0" encoding="utf-8"?>
<p:tagLst xmlns:a="http://schemas.openxmlformats.org/drawingml/2006/main" xmlns:r="http://schemas.openxmlformats.org/officeDocument/2006/relationships" xmlns:p="http://schemas.openxmlformats.org/presentationml/2006/main">
  <p:tag name="KSO_WM_DIAGRAM_VIRTUALLY_FRAME" val="{&quot;height&quot;:351,&quot;left&quot;:682.5,&quot;top&quot;:112.5,&quot;width&quot;:186}"/>
</p:tagLst>
</file>

<file path=ppt/tags/tag33.xml><?xml version="1.0" encoding="utf-8"?>
<p:tagLst xmlns:a="http://schemas.openxmlformats.org/drawingml/2006/main" xmlns:r="http://schemas.openxmlformats.org/officeDocument/2006/relationships" xmlns:p="http://schemas.openxmlformats.org/presentationml/2006/main">
  <p:tag name="KSO_WM_DIAGRAM_VIRTUALLY_FRAME" val="{&quot;height&quot;:351,&quot;left&quot;:682.5,&quot;top&quot;:112.5,&quot;width&quot;:186}"/>
</p:tagLst>
</file>

<file path=ppt/tags/tag34.xml><?xml version="1.0" encoding="utf-8"?>
<p:tagLst xmlns:a="http://schemas.openxmlformats.org/drawingml/2006/main" xmlns:r="http://schemas.openxmlformats.org/officeDocument/2006/relationships" xmlns:p="http://schemas.openxmlformats.org/presentationml/2006/main">
  <p:tag name="KSO_WM_DIAGRAM_VIRTUALLY_FRAME" val="{&quot;height&quot;:351,&quot;left&quot;:682.5,&quot;top&quot;:112.5,&quot;width&quot;:186}"/>
</p:tagLst>
</file>

<file path=ppt/tags/tag35.xml><?xml version="1.0" encoding="utf-8"?>
<p:tagLst xmlns:a="http://schemas.openxmlformats.org/drawingml/2006/main" xmlns:r="http://schemas.openxmlformats.org/officeDocument/2006/relationships" xmlns:p="http://schemas.openxmlformats.org/presentationml/2006/main">
  <p:tag name="KSO_WM_DIAGRAM_VIRTUALLY_FRAME" val="{&quot;height&quot;:351,&quot;left&quot;:682.5,&quot;top&quot;:112.5,&quot;width&quot;:186}"/>
</p:tagLst>
</file>

<file path=ppt/tags/tag36.xml><?xml version="1.0" encoding="utf-8"?>
<p:tagLst xmlns:a="http://schemas.openxmlformats.org/drawingml/2006/main" xmlns:r="http://schemas.openxmlformats.org/officeDocument/2006/relationships" xmlns:p="http://schemas.openxmlformats.org/presentationml/2006/main">
  <p:tag name="KSO_WM_DIAGRAM_VIRTUALLY_FRAME" val="{&quot;height&quot;:351,&quot;left&quot;:682.5,&quot;top&quot;:112.5,&quot;width&quot;:186}"/>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222,&quot;left&quot;:57,&quot;top&quot;:141,&quot;width&quot;:802.5}"/>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222,&quot;left&quot;:57,&quot;top&quot;:141,&quot;width&quot;:802.5}"/>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222,&quot;left&quot;:57,&quot;top&quot;:141,&quot;width&quot;:802.5}"/>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222,&quot;left&quot;:57,&quot;top&quot;:141,&quot;width&quot;:802.5}"/>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222,&quot;left&quot;:57,&quot;top&quot;:141,&quot;width&quot;:802.5}"/>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222,&quot;left&quot;:57,&quot;top&quot;:141,&quot;width&quot;:802.5}"/>
</p:tagLst>
</file>

<file path=ppt/theme/theme1.xml><?xml version="1.0" encoding="utf-8"?>
<a:theme xmlns:a="http://schemas.openxmlformats.org/drawingml/2006/main" name="ChatGPT">
  <a:themeElements>
    <a:clrScheme name="ChatGPT">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a:ea typeface="Calibri Light"/>
        <a:cs typeface="Calibri Light"/>
      </a:majorFont>
      <a:minorFont>
        <a:latin typeface="Calibri"/>
        <a:ea typeface="Calibri"/>
        <a:cs typeface="Calibri"/>
      </a:minorFont>
    </a:fontScheme>
    <a:fmtScheme name="ChatGPT">
      <a:fillStyleLst>
        <a:solidFill>
          <a:schemeClr val="phClr"/>
        </a:solidFill>
        <a:solidFill>
          <a:schemeClr val="dk1"/>
        </a:solidFill>
        <a:solidFill>
          <a:schemeClr val="accent1"/>
        </a:solidFill>
      </a:fillStyleLst>
      <a:lnStyleLst>
        <a:ln w="12700">
          <a:solidFill>
            <a:schemeClr val="phClr"/>
          </a:solidFill>
          <a:prstDash val="solid"/>
        </a:ln>
        <a:ln w="19050">
          <a:solidFill>
            <a:schemeClr val="phClr"/>
          </a:solidFill>
          <a:prstDash val="solid"/>
        </a:ln>
        <a:ln w="25400">
          <a:solidFill>
            <a:schemeClr val="phClr"/>
          </a:solidFill>
          <a:prstDash val="solid"/>
        </a:ln>
      </a:lnStyleLst>
      <a:effectStyleLst>
        <a:effectStyle>
          <a:effectLst/>
        </a:effectStyle>
        <a:effectStyle>
          <a:effectLst/>
        </a:effectStyle>
        <a:effectStyle>
          <a:effectLst>
            <a:outerShdw blurRad="57150" dist="19050" dir="5400000">
              <a:srgbClr val="000000">
                <a:alpha val="16000"/>
              </a:srgbClr>
            </a:outerShdw>
          </a:effectLst>
        </a:effectStyle>
        <a:effectStyle>
          <a:effectLst>
            <a:outerShdw blurRad="19050" dist="9525" dir="5400000">
              <a:srgbClr val="000000">
                <a:alpha val="6000"/>
              </a:srgbClr>
            </a:outerShdw>
          </a:effectLst>
        </a:effectStyle>
        <a:effectStyle>
          <a:effectLst>
            <a:outerShdw blurRad="28575" dist="9525" dir="5400000">
              <a:srgbClr val="000000">
                <a:alpha val="8000"/>
              </a:srgbClr>
            </a:outerShdw>
          </a:effectLst>
        </a:effectStyle>
        <a:effectStyle>
          <a:effectLst>
            <a:outerShdw blurRad="57150" dist="19050" dir="5400000">
              <a:srgbClr val="000000">
                <a:alpha val="10000"/>
              </a:srgbClr>
            </a:outerShdw>
          </a:effectLst>
        </a:effectStyle>
        <a:effectStyle>
          <a:effectLst>
            <a:outerShdw blurRad="114300" dist="38100" dir="5400000">
              <a:srgbClr val="000000">
                <a:alpha val="12000"/>
              </a:srgbClr>
            </a:outerShdw>
          </a:effectLst>
        </a:effectStyle>
        <a:effectStyle>
          <a:effectLst>
            <a:outerShdw blurRad="171450" dist="57150" dir="5400000">
              <a:srgbClr val="000000">
                <a:alpha val="16000"/>
              </a:srgbClr>
            </a:outerShdw>
          </a:effectLst>
        </a:effectStyle>
        <a:effectStyle>
          <a:effectLst>
            <a:outerShdw blurRad="266700" dist="95250" dir="5400000">
              <a:srgbClr val="000000">
                <a:alpha val="24000"/>
              </a:srgbClr>
            </a:outerShdw>
          </a:effectLst>
        </a:effectStyle>
      </a:effectStyleLst>
      <a:bgFillStyleLst>
        <a:solidFill>
          <a:schemeClr val="phClr"/>
        </a:solidFill>
        <a:solidFill>
          <a:schemeClr val="phClr">
            <a:tint val="95000"/>
            <a:satMod val="170000"/>
          </a:schemeClr>
        </a:solidFill>
        <a:gradFill>
          <a:gsLst>
            <a:gs pos="0">
              <a:schemeClr val="phClr">
                <a:tint val="93000"/>
                <a:shade val="98000"/>
                <a:lumMod val="102000"/>
                <a:satMod val="150000"/>
              </a:schemeClr>
            </a:gs>
            <a:gs pos="50000">
              <a:schemeClr val="phClr">
                <a:tint val="98000"/>
                <a:shade val="90000"/>
                <a:lumMod val="103000"/>
                <a:satMod val="130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tGPT">
  <a:themeElements>
    <a:clrScheme name="ChatGPT">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a:ea typeface="Calibri Light"/>
        <a:cs typeface="Calibri Light"/>
      </a:majorFont>
      <a:minorFont>
        <a:latin typeface="Calibri"/>
        <a:ea typeface="Calibri"/>
        <a:cs typeface="Calibri"/>
      </a:minorFont>
    </a:fontScheme>
    <a:fmtScheme name="ChatGPT">
      <a:fillStyleLst>
        <a:solidFill>
          <a:schemeClr val="phClr"/>
        </a:solidFill>
        <a:solidFill>
          <a:schemeClr val="dk1"/>
        </a:solidFill>
        <a:solidFill>
          <a:schemeClr val="accent1"/>
        </a:solidFill>
      </a:fillStyleLst>
      <a:lnStyleLst>
        <a:ln w="12700">
          <a:solidFill>
            <a:schemeClr val="phClr"/>
          </a:solidFill>
          <a:prstDash val="solid"/>
        </a:ln>
        <a:ln w="19050">
          <a:solidFill>
            <a:schemeClr val="phClr"/>
          </a:solidFill>
          <a:prstDash val="solid"/>
        </a:ln>
        <a:ln w="25400">
          <a:solidFill>
            <a:schemeClr val="phClr"/>
          </a:solidFill>
          <a:prstDash val="solid"/>
        </a:ln>
      </a:lnStyleLst>
      <a:effectStyleLst>
        <a:effectStyle>
          <a:effectLst/>
        </a:effectStyle>
        <a:effectStyle>
          <a:effectLst/>
        </a:effectStyle>
        <a:effectStyle>
          <a:effectLst>
            <a:outerShdw blurRad="57150" dist="19050" dir="5400000">
              <a:srgbClr val="000000">
                <a:alpha val="16000"/>
              </a:srgbClr>
            </a:outerShdw>
          </a:effectLst>
        </a:effectStyle>
        <a:effectStyle>
          <a:effectLst>
            <a:outerShdw blurRad="19050" dist="9525" dir="5400000">
              <a:srgbClr val="000000">
                <a:alpha val="6000"/>
              </a:srgbClr>
            </a:outerShdw>
          </a:effectLst>
        </a:effectStyle>
        <a:effectStyle>
          <a:effectLst>
            <a:outerShdw blurRad="28575" dist="9525" dir="5400000">
              <a:srgbClr val="000000">
                <a:alpha val="8000"/>
              </a:srgbClr>
            </a:outerShdw>
          </a:effectLst>
        </a:effectStyle>
        <a:effectStyle>
          <a:effectLst>
            <a:outerShdw blurRad="57150" dist="19050" dir="5400000">
              <a:srgbClr val="000000">
                <a:alpha val="10000"/>
              </a:srgbClr>
            </a:outerShdw>
          </a:effectLst>
        </a:effectStyle>
        <a:effectStyle>
          <a:effectLst>
            <a:outerShdw blurRad="114300" dist="38100" dir="5400000">
              <a:srgbClr val="000000">
                <a:alpha val="12000"/>
              </a:srgbClr>
            </a:outerShdw>
          </a:effectLst>
        </a:effectStyle>
        <a:effectStyle>
          <a:effectLst>
            <a:outerShdw blurRad="171450" dist="57150" dir="5400000">
              <a:srgbClr val="000000">
                <a:alpha val="16000"/>
              </a:srgbClr>
            </a:outerShdw>
          </a:effectLst>
        </a:effectStyle>
        <a:effectStyle>
          <a:effectLst>
            <a:outerShdw blurRad="266700" dist="95250" dir="5400000">
              <a:srgbClr val="000000">
                <a:alpha val="24000"/>
              </a:srgbClr>
            </a:outerShdw>
          </a:effectLst>
        </a:effectStyle>
      </a:effectStyleLst>
      <a:bgFillStyleLst>
        <a:solidFill>
          <a:schemeClr val="phClr"/>
        </a:solidFill>
        <a:solidFill>
          <a:schemeClr val="phClr">
            <a:tint val="95000"/>
            <a:satMod val="170000"/>
          </a:schemeClr>
        </a:solidFill>
        <a:gradFill>
          <a:gsLst>
            <a:gs pos="0">
              <a:schemeClr val="phClr">
                <a:tint val="93000"/>
                <a:shade val="98000"/>
                <a:lumMod val="102000"/>
                <a:satMod val="150000"/>
              </a:schemeClr>
            </a:gs>
            <a:gs pos="50000">
              <a:schemeClr val="phClr">
                <a:tint val="98000"/>
                <a:shade val="90000"/>
                <a:lumMod val="103000"/>
                <a:satMod val="130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2619</Words>
  <Application>Microsoft Office PowerPoint</Application>
  <PresentationFormat>Widescreen</PresentationFormat>
  <Paragraphs>374</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Aptos</vt:lpstr>
      <vt:lpstr>Aptos Display</vt:lpstr>
      <vt:lpstr>Calibri</vt:lpstr>
      <vt:lpstr>ChatGPT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Walnut Exporter</dc:creator>
  <cp:lastModifiedBy>siqipan04@outlook.com</cp:lastModifiedBy>
  <cp:revision>9</cp:revision>
  <dcterms:created xsi:type="dcterms:W3CDTF">2026-05-22T12:24:00Z</dcterms:created>
  <dcterms:modified xsi:type="dcterms:W3CDTF">2026-05-23T01:06:17Z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AA45663C74C946EB88AE517895173CAE_12</vt:lpwstr>
  </property>
  <property fmtid="{D5CDD505-2E9C-101B-9397-08002B2CF9AE}" pid="3" name="KSOProductBuildVer">
    <vt:lpwstr>2052-12.1.0.26375</vt:lpwstr>
  </property>
</Properties>
</file>