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BEE4-9246-FBF5-C3E4-8133E1016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94A3C-D85A-C11F-7CB2-134EADCC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2F8AB-0C26-2422-A163-77D941649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F8AA0-3BAF-7291-9ECA-21AB1225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53569-B301-711F-2E2B-B900B55B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9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5970-21FD-12AF-BC77-1848FFBD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0C188-DA06-5874-5AAE-31841A007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2BDB1-399A-F47C-FA51-B4B80C24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B7A7-7291-185D-A669-0572AAB5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536F-018D-B1F9-76A5-9CDF308B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0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43703-871E-82C4-9073-003782EC9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64A49-EC66-24A7-CF05-99F1AF87F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0BEDD-FD38-E78F-590C-944464A9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7A3BE-38C6-49CA-80D7-FDCD313E5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37B07-71DA-1721-1976-27BAC1F3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75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316" y="-72766"/>
            <a:ext cx="3011593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6933">
              <a:spcBef>
                <a:spcPts val="13"/>
              </a:spcBef>
            </a:pPr>
            <a:r>
              <a:rPr lang="en-US"/>
              <a:t>Chapter</a:t>
            </a:r>
            <a:r>
              <a:rPr lang="en-US" spc="-73"/>
              <a:t> </a:t>
            </a:r>
            <a:r>
              <a:rPr lang="en-US" spc="-67"/>
              <a:t>1</a:t>
            </a:r>
            <a:endParaRPr lang="en-US" spc="-67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52396">
              <a:spcBef>
                <a:spcPts val="13"/>
              </a:spcBef>
            </a:pPr>
            <a:fld id="{81D60167-4931-47E6-BA6A-407CBD079E47}" type="slidenum">
              <a:rPr lang="en-US" spc="-67" smtClean="0"/>
              <a:pPr marL="152396">
                <a:spcBef>
                  <a:spcPts val="13"/>
                </a:spcBef>
              </a:pPr>
              <a:t>‹#›</a:t>
            </a:fld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730813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 lIns="0" tIns="0" rIns="0" bIns="0"/>
          <a:lstStyle>
            <a:lvl1pPr>
              <a:defRPr sz="3733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6933">
              <a:spcBef>
                <a:spcPts val="13"/>
              </a:spcBef>
            </a:pPr>
            <a:r>
              <a:rPr lang="en-US"/>
              <a:t>Chapter</a:t>
            </a:r>
            <a:r>
              <a:rPr lang="en-US" spc="-73"/>
              <a:t> </a:t>
            </a:r>
            <a:r>
              <a:rPr lang="en-US" spc="-67"/>
              <a:t>1</a:t>
            </a:r>
            <a:endParaRPr lang="en-US" spc="-67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52396">
              <a:spcBef>
                <a:spcPts val="13"/>
              </a:spcBef>
            </a:pPr>
            <a:fld id="{81D60167-4931-47E6-BA6A-407CBD079E47}" type="slidenum">
              <a:rPr lang="en-US" spc="-67" smtClean="0"/>
              <a:pPr marL="152396">
                <a:spcBef>
                  <a:spcPts val="13"/>
                </a:spcBef>
              </a:pPr>
              <a:t>‹#›</a:t>
            </a:fld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431469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 lIns="0" tIns="0" rIns="0" bIns="0"/>
          <a:lstStyle>
            <a:lvl1pPr>
              <a:defRPr sz="3733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6933">
              <a:spcBef>
                <a:spcPts val="13"/>
              </a:spcBef>
            </a:pPr>
            <a:r>
              <a:rPr lang="en-US"/>
              <a:t>Chapter</a:t>
            </a:r>
            <a:r>
              <a:rPr lang="en-US" spc="-73"/>
              <a:t> </a:t>
            </a:r>
            <a:r>
              <a:rPr lang="en-US" spc="-67"/>
              <a:t>1</a:t>
            </a:r>
            <a:endParaRPr lang="en-US" spc="-67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52396">
              <a:spcBef>
                <a:spcPts val="13"/>
              </a:spcBef>
            </a:pPr>
            <a:fld id="{81D60167-4931-47E6-BA6A-407CBD079E47}" type="slidenum">
              <a:rPr lang="en-US" spc="-67" smtClean="0"/>
              <a:pPr marL="152396">
                <a:spcBef>
                  <a:spcPts val="13"/>
                </a:spcBef>
              </a:pPr>
              <a:t>‹#›</a:t>
            </a:fld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649998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 lIns="0" tIns="0" rIns="0" bIns="0"/>
          <a:lstStyle>
            <a:lvl1pPr>
              <a:defRPr sz="3733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6933">
              <a:spcBef>
                <a:spcPts val="13"/>
              </a:spcBef>
            </a:pPr>
            <a:r>
              <a:rPr lang="en-US"/>
              <a:t>Chapter</a:t>
            </a:r>
            <a:r>
              <a:rPr lang="en-US" spc="-73"/>
              <a:t> </a:t>
            </a:r>
            <a:r>
              <a:rPr lang="en-US" spc="-67"/>
              <a:t>1</a:t>
            </a:r>
            <a:endParaRPr lang="en-US" spc="-67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52396">
              <a:spcBef>
                <a:spcPts val="13"/>
              </a:spcBef>
            </a:pPr>
            <a:fld id="{81D60167-4931-47E6-BA6A-407CBD079E47}" type="slidenum">
              <a:rPr lang="en-US" spc="-67" smtClean="0"/>
              <a:pPr marL="152396">
                <a:spcBef>
                  <a:spcPts val="13"/>
                </a:spcBef>
              </a:pPr>
              <a:t>‹#›</a:t>
            </a:fld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752110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6933">
              <a:spcBef>
                <a:spcPts val="13"/>
              </a:spcBef>
            </a:pPr>
            <a:r>
              <a:rPr lang="en-US"/>
              <a:t>Chapter</a:t>
            </a:r>
            <a:r>
              <a:rPr lang="en-US" spc="-73"/>
              <a:t> </a:t>
            </a:r>
            <a:r>
              <a:rPr lang="en-US" spc="-67"/>
              <a:t>1</a:t>
            </a:r>
            <a:endParaRPr lang="en-US" spc="-67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52396">
              <a:spcBef>
                <a:spcPts val="13"/>
              </a:spcBef>
            </a:pPr>
            <a:fld id="{81D60167-4931-47E6-BA6A-407CBD079E47}" type="slidenum">
              <a:rPr lang="en-US" spc="-67" smtClean="0"/>
              <a:pPr marL="152396">
                <a:spcBef>
                  <a:spcPts val="13"/>
                </a:spcBef>
              </a:pPr>
              <a:t>‹#›</a:t>
            </a:fld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58885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F1DB-A5F4-DEAC-5955-764652B2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E9972-FD9A-8EEF-16EB-C9499407C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58EFD-C65B-2918-C2A3-38530007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AAE5A-DF46-2C0C-2AAB-644AA0C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95D78-765A-E386-9EB2-437DA905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830E-09AB-8EFC-F0C7-33EB9840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C8E21-D177-E1B1-7628-CFE4D5432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5467F-A3EE-ED68-C2FD-7DEA87C1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9B2B9-23D0-C037-871C-6436CBF4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5D83-3F53-DFFB-9F25-779228E1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8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EBC4-FCA1-0B94-252E-060CA1BC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4009C-8BED-77E4-851E-877A0BB22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E3548-B39B-0B6B-47DC-401D8436B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C4ACA-5524-EE95-3F99-96178785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17EE8-FC4A-8693-6500-7F32C98A7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41F5E-6DB6-3299-0607-F76CA08F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4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E99F-0AA0-C92C-C05E-F793E9F86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38903-F53E-78CB-0311-ADC387C0F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D9A83-E380-6596-DE14-AEA9F2C03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6F342-7217-C3D6-09A2-C5359297F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1AE41-C637-8ED4-CEFC-209B7D411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F5F52-5FEE-DDEB-D373-E8EFEB82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2845E-6353-5713-1E0F-3EE7AEAA6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0E3A6-458D-FAD5-3136-37819E00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1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4DC3-E328-32A2-2020-77B20A33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01095-FE80-6410-FC66-F34DA629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ADB65-2E56-7E12-CF1C-B40E8B28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F2CAB-96AE-7F7E-1553-30CF26E1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05EC0-E04A-FEAD-273A-645D6B8CB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0D2AC-F184-911E-D20A-8649C128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5C546-27B5-E09C-1AE6-E13956FD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2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9AB9C-0FF4-C710-A796-5552AE28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9E31D-FD23-89FA-E901-31EED56C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B8B53-5B43-2B73-6D3F-58744BD2B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4B3A-38B2-88FA-997A-0E51E5D5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EC2B9-E6D4-3CBF-45EF-29946FD8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4EACA-6DA5-2994-8095-5C8055AF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8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155D-7183-5643-1955-FA47D79EE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A84FB-27DA-3950-8929-2A47D8F43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CFE8F-87FE-DE0B-EB7A-9BE300CE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CC882-A3E7-A083-18DC-04913C90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4A350-8656-342A-13C5-1A669A1A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3D48-37AE-9326-5DD2-D6203EE4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6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4428C-4B60-9DC5-E083-F4C829DF1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23EB5-68B8-0603-5F28-1F13C6D1C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80F4B-DBB7-45B7-FCC8-BFD92BE53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F04AD1-DEB1-4C79-A165-0B5433D8143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FA15C-9D96-7F2D-5536-157DEE7E4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1698-84C0-8C8F-13F3-BA72115E2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4B968-0984-4D4A-8395-F724158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2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671370" y="-7"/>
            <a:ext cx="2521373" cy="558800"/>
          </a:xfrm>
          <a:custGeom>
            <a:avLst/>
            <a:gdLst/>
            <a:ahLst/>
            <a:cxnLst/>
            <a:rect l="l" t="t" r="r" b="b"/>
            <a:pathLst>
              <a:path w="1891029" h="419100">
                <a:moveTo>
                  <a:pt x="0" y="419101"/>
                </a:moveTo>
                <a:lnTo>
                  <a:pt x="0" y="0"/>
                </a:lnTo>
                <a:lnTo>
                  <a:pt x="1890474" y="0"/>
                </a:lnTo>
                <a:lnTo>
                  <a:pt x="1890474" y="419101"/>
                </a:lnTo>
                <a:lnTo>
                  <a:pt x="0" y="419101"/>
                </a:lnTo>
                <a:close/>
              </a:path>
            </a:pathLst>
          </a:custGeom>
          <a:solidFill>
            <a:srgbClr val="F08A1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g object 17"/>
          <p:cNvSpPr/>
          <p:nvPr/>
        </p:nvSpPr>
        <p:spPr>
          <a:xfrm>
            <a:off x="0" y="4"/>
            <a:ext cx="9528387" cy="557107"/>
          </a:xfrm>
          <a:custGeom>
            <a:avLst/>
            <a:gdLst/>
            <a:ahLst/>
            <a:cxnLst/>
            <a:rect l="l" t="t" r="r" b="b"/>
            <a:pathLst>
              <a:path w="7146290" h="417830">
                <a:moveTo>
                  <a:pt x="0" y="417562"/>
                </a:moveTo>
                <a:lnTo>
                  <a:pt x="0" y="0"/>
                </a:lnTo>
                <a:lnTo>
                  <a:pt x="7146038" y="0"/>
                </a:lnTo>
                <a:lnTo>
                  <a:pt x="7146038" y="417562"/>
                </a:lnTo>
                <a:lnTo>
                  <a:pt x="0" y="417562"/>
                </a:lnTo>
                <a:close/>
              </a:path>
            </a:pathLst>
          </a:custGeom>
          <a:solidFill>
            <a:srgbClr val="185EAA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2156" y="2364417"/>
            <a:ext cx="1096856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5627" y="6531321"/>
            <a:ext cx="91609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6933">
              <a:spcBef>
                <a:spcPts val="13"/>
              </a:spcBef>
            </a:pPr>
            <a:r>
              <a:rPr lang="en-US"/>
              <a:t>Chapter</a:t>
            </a:r>
            <a:r>
              <a:rPr lang="en-US" spc="-73"/>
              <a:t> </a:t>
            </a:r>
            <a:r>
              <a:rPr lang="en-US" spc="-67"/>
              <a:t>1</a:t>
            </a:r>
            <a:endParaRPr lang="en-US" spc="-67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14047" y="6531320"/>
            <a:ext cx="3217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A6A6A6"/>
                </a:solidFill>
                <a:latin typeface="Palatino Linotype"/>
                <a:cs typeface="Palatino Linotype"/>
              </a:defRPr>
            </a:lvl1pPr>
          </a:lstStyle>
          <a:p>
            <a:pPr marL="152396">
              <a:spcBef>
                <a:spcPts val="13"/>
              </a:spcBef>
            </a:pPr>
            <a:fld id="{81D60167-4931-47E6-BA6A-407CBD079E47}" type="slidenum">
              <a:rPr lang="en-US" spc="-67" smtClean="0"/>
              <a:pPr marL="152396">
                <a:spcBef>
                  <a:spcPts val="13"/>
                </a:spcBef>
              </a:pPr>
              <a:t>‹#›</a:t>
            </a:fld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29250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1" y="1"/>
            <a:ext cx="12187935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15427" y="1358004"/>
            <a:ext cx="4761653" cy="2048424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33"/>
              </a:spcBef>
            </a:pPr>
            <a:r>
              <a:rPr lang="en-US" b="1" dirty="0"/>
              <a:t>A World-Model based Infant </a:t>
            </a:r>
            <a:r>
              <a:rPr lang="en-US" b="1" dirty="0" err="1"/>
              <a:t>InteractionRobot</a:t>
            </a:r>
            <a:endParaRPr sz="480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78215" y="3543905"/>
            <a:ext cx="3644053" cy="241775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 fontAlgn="base"/>
            <a:r>
              <a:rPr lang="en-US" sz="2400" b="1" dirty="0"/>
              <a:t>ECE 445 Senior Design Project</a:t>
            </a:r>
            <a:r>
              <a:rPr lang="en-US" dirty="0"/>
              <a:t>​</a:t>
            </a:r>
          </a:p>
          <a:p>
            <a:pPr algn="ctr" fontAlgn="base"/>
            <a:r>
              <a:rPr lang="en-US" b="1" dirty="0"/>
              <a:t>Team #44​</a:t>
            </a:r>
          </a:p>
          <a:p>
            <a:pPr algn="ctr" fontAlgn="base"/>
            <a:r>
              <a:rPr lang="en-US" dirty="0" err="1"/>
              <a:t>Zishuo</a:t>
            </a:r>
            <a:r>
              <a:rPr lang="en-US" dirty="0"/>
              <a:t> Feng (ECE)​</a:t>
            </a:r>
          </a:p>
          <a:p>
            <a:pPr algn="ctr" fontAlgn="base"/>
            <a:r>
              <a:rPr lang="en-US" dirty="0"/>
              <a:t>Artha Amanda Sidauruk (ECE) ​</a:t>
            </a:r>
          </a:p>
          <a:p>
            <a:pPr algn="ctr" fontAlgn="base"/>
            <a:r>
              <a:rPr lang="en-US" dirty="0"/>
              <a:t>Sylvia Chung Yan Shan (ECE) ​</a:t>
            </a:r>
          </a:p>
          <a:p>
            <a:pPr algn="ctr" fontAlgn="base"/>
            <a:r>
              <a:rPr lang="en-US" dirty="0"/>
              <a:t>Ruijin Xu (EE)​</a:t>
            </a:r>
          </a:p>
          <a:p>
            <a:pPr algn="ctr" fontAlgn="base"/>
            <a:r>
              <a:rPr lang="en-US" dirty="0"/>
              <a:t>May 2026​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71386" y="6487496"/>
            <a:ext cx="62577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13" dirty="0">
                <a:solidFill>
                  <a:srgbClr val="FFFFFF"/>
                </a:solidFill>
                <a:latin typeface="Calibri"/>
                <a:cs typeface="Calibri"/>
              </a:rPr>
              <a:t>ZJU-</a:t>
            </a:r>
            <a:r>
              <a:rPr sz="2667" dirty="0">
                <a:solidFill>
                  <a:srgbClr val="FFFFFF"/>
                </a:solidFill>
                <a:latin typeface="Calibri"/>
                <a:cs typeface="Calibri"/>
              </a:rPr>
              <a:t>UIUC</a:t>
            </a:r>
            <a:r>
              <a:rPr sz="2667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spc="-13" dirty="0">
                <a:solidFill>
                  <a:srgbClr val="FFFFFF"/>
                </a:solidFill>
                <a:latin typeface="Calibri"/>
                <a:cs typeface="Calibri"/>
              </a:rPr>
              <a:t>Institute,</a:t>
            </a:r>
            <a:r>
              <a:rPr sz="2667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dirty="0">
                <a:solidFill>
                  <a:srgbClr val="FFFFFF"/>
                </a:solidFill>
                <a:latin typeface="Calibri"/>
                <a:cs typeface="Calibri"/>
              </a:rPr>
              <a:t>Zhejiang</a:t>
            </a:r>
            <a:r>
              <a:rPr sz="2667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spc="-27" dirty="0">
                <a:solidFill>
                  <a:srgbClr val="FFFFFF"/>
                </a:solidFill>
                <a:latin typeface="Calibri"/>
                <a:cs typeface="Calibri"/>
              </a:rPr>
              <a:t>University,</a:t>
            </a:r>
            <a:r>
              <a:rPr sz="2667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spc="-13" dirty="0">
                <a:solidFill>
                  <a:srgbClr val="FFFFFF"/>
                </a:solidFill>
                <a:latin typeface="Calibri"/>
                <a:cs typeface="Calibri"/>
              </a:rPr>
              <a:t>China</a:t>
            </a:r>
            <a:endParaRPr sz="2667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8FECE-DD6C-E445-00F2-07723FE68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03B75E8-5CEC-EA89-47A8-667298E04731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EDD7EC6C-67C4-C6FF-5DB1-4502A01D81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93FE2184-96D5-7E26-88E0-DE790961AA0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4B9AB6-9E1B-855D-8927-E732904A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Motion system Control</a:t>
            </a:r>
            <a:r>
              <a:rPr lang="en-US" i="0" dirty="0"/>
              <a:t>​</a:t>
            </a:r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3CC57FE-C835-2517-BCA1-FCF503ED3330}"/>
              </a:ext>
            </a:extLst>
          </p:cNvPr>
          <p:cNvSpPr/>
          <p:nvPr/>
        </p:nvSpPr>
        <p:spPr>
          <a:xfrm>
            <a:off x="2007825" y="3381331"/>
            <a:ext cx="8153180" cy="1550440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Text 0">
            <a:extLst>
              <a:ext uri="{FF2B5EF4-FFF2-40B4-BE49-F238E27FC236}">
                <a16:creationId xmlns:a16="http://schemas.microsoft.com/office/drawing/2014/main" id="{8023738A-FED1-DD99-42D0-637C8F19F72B}"/>
              </a:ext>
            </a:extLst>
          </p:cNvPr>
          <p:cNvSpPr/>
          <p:nvPr/>
        </p:nvSpPr>
        <p:spPr>
          <a:xfrm>
            <a:off x="2358516" y="1570805"/>
            <a:ext cx="2313238" cy="2113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100" b="1">
                <a:solidFill>
                  <a:srgbClr val="263238"/>
                </a:solidFill>
                <a:latin typeface="Arial"/>
                <a:cs typeface="Arial"/>
              </a:rPr>
              <a:t>Design Goals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46B23069-EC63-DA07-B183-2AE98A8665CE}"/>
              </a:ext>
            </a:extLst>
          </p:cNvPr>
          <p:cNvSpPr/>
          <p:nvPr/>
        </p:nvSpPr>
        <p:spPr>
          <a:xfrm>
            <a:off x="2184877" y="1956507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👀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C5D13345-C176-2F3C-F8EF-4B80D2B1A9B5}"/>
              </a:ext>
            </a:extLst>
          </p:cNvPr>
          <p:cNvSpPr/>
          <p:nvPr/>
        </p:nvSpPr>
        <p:spPr>
          <a:xfrm>
            <a:off x="2504334" y="1982820"/>
            <a:ext cx="210540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200" b="1">
                <a:solidFill>
                  <a:srgbClr val="263238"/>
                </a:solidFill>
                <a:latin typeface="Arial"/>
                <a:cs typeface="Arial"/>
              </a:rPr>
              <a:t>Observe safely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3" name="Text 5">
            <a:extLst>
              <a:ext uri="{FF2B5EF4-FFF2-40B4-BE49-F238E27FC236}">
                <a16:creationId xmlns:a16="http://schemas.microsoft.com/office/drawing/2014/main" id="{3826CBCF-3933-F7D6-9D4A-0F5ADDA255A6}"/>
              </a:ext>
            </a:extLst>
          </p:cNvPr>
          <p:cNvSpPr/>
          <p:nvPr/>
        </p:nvSpPr>
        <p:spPr>
          <a:xfrm>
            <a:off x="2465425" y="2159377"/>
            <a:ext cx="2124861" cy="74572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333399">
                    <a:lumMod val="76000"/>
                  </a:srgbClr>
                </a:solidFill>
                <a:latin typeface="Arial"/>
                <a:cs typeface="Arial"/>
              </a:rPr>
              <a:t>Continuously checks human presence and close obstacles before moving.</a:t>
            </a:r>
          </a:p>
        </p:txBody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B886BB2B-C5CF-4E0B-22BA-C26C5661299E}"/>
              </a:ext>
            </a:extLst>
          </p:cNvPr>
          <p:cNvSpPr/>
          <p:nvPr/>
        </p:nvSpPr>
        <p:spPr>
          <a:xfrm>
            <a:off x="5011006" y="1956507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🤖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BCE3D858-AC54-7492-374C-1B9651E5ED79}"/>
              </a:ext>
            </a:extLst>
          </p:cNvPr>
          <p:cNvSpPr/>
          <p:nvPr/>
        </p:nvSpPr>
        <p:spPr>
          <a:xfrm>
            <a:off x="5301279" y="1953637"/>
            <a:ext cx="210540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200" b="1">
                <a:solidFill>
                  <a:srgbClr val="263238"/>
                </a:solidFill>
                <a:latin typeface="Arial"/>
                <a:cs typeface="Arial"/>
              </a:rPr>
              <a:t>Engage gently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6" name="Text 9">
            <a:extLst>
              <a:ext uri="{FF2B5EF4-FFF2-40B4-BE49-F238E27FC236}">
                <a16:creationId xmlns:a16="http://schemas.microsoft.com/office/drawing/2014/main" id="{044717BA-517D-6147-2DE0-696C7D0E2D66}"/>
              </a:ext>
            </a:extLst>
          </p:cNvPr>
          <p:cNvSpPr/>
          <p:nvPr/>
        </p:nvSpPr>
        <p:spPr>
          <a:xfrm>
            <a:off x="5320735" y="2149650"/>
            <a:ext cx="2124862" cy="74572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200">
                <a:solidFill>
                  <a:srgbClr val="333399">
                    <a:lumMod val="76000"/>
                  </a:srgbClr>
                </a:solidFill>
                <a:latin typeface="Arial"/>
                <a:cs typeface="Arial"/>
              </a:rPr>
              <a:t>Moves forward only after a safety recovery condition, using low speed.</a:t>
            </a:r>
          </a:p>
        </p:txBody>
      </p:sp>
      <p:sp>
        <p:nvSpPr>
          <p:cNvPr id="37" name="Text 11">
            <a:extLst>
              <a:ext uri="{FF2B5EF4-FFF2-40B4-BE49-F238E27FC236}">
                <a16:creationId xmlns:a16="http://schemas.microsoft.com/office/drawing/2014/main" id="{D685995A-19D3-8E2E-734C-6F8868566860}"/>
              </a:ext>
            </a:extLst>
          </p:cNvPr>
          <p:cNvSpPr/>
          <p:nvPr/>
        </p:nvSpPr>
        <p:spPr>
          <a:xfrm>
            <a:off x="7817679" y="1956507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🛡️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8" name="Text 12">
            <a:extLst>
              <a:ext uri="{FF2B5EF4-FFF2-40B4-BE49-F238E27FC236}">
                <a16:creationId xmlns:a16="http://schemas.microsoft.com/office/drawing/2014/main" id="{FCA24F49-CA34-F305-AEDE-E6A67A6324DE}"/>
              </a:ext>
            </a:extLst>
          </p:cNvPr>
          <p:cNvSpPr/>
          <p:nvPr/>
        </p:nvSpPr>
        <p:spPr>
          <a:xfrm>
            <a:off x="8078769" y="1953637"/>
            <a:ext cx="210540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200" b="1">
                <a:solidFill>
                  <a:srgbClr val="263238"/>
                </a:solidFill>
                <a:latin typeface="Arial"/>
                <a:cs typeface="Arial"/>
              </a:rPr>
              <a:t>Escape / stop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9" name="Text 13">
            <a:extLst>
              <a:ext uri="{FF2B5EF4-FFF2-40B4-BE49-F238E27FC236}">
                <a16:creationId xmlns:a16="http://schemas.microsoft.com/office/drawing/2014/main" id="{203B95E8-194C-64D2-7BAB-C48F4C326CE6}"/>
              </a:ext>
            </a:extLst>
          </p:cNvPr>
          <p:cNvSpPr/>
          <p:nvPr/>
        </p:nvSpPr>
        <p:spPr>
          <a:xfrm>
            <a:off x="8078769" y="2353930"/>
            <a:ext cx="1862215" cy="3468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200">
                <a:solidFill>
                  <a:srgbClr val="333399">
                    <a:lumMod val="76000"/>
                  </a:srgbClr>
                </a:solidFill>
                <a:latin typeface="Arial"/>
                <a:cs typeface="Arial"/>
              </a:rPr>
              <a:t>Reverses or turns away when PIR or IR sensors detect risk.</a:t>
            </a:r>
          </a:p>
        </p:txBody>
      </p:sp>
      <p:sp>
        <p:nvSpPr>
          <p:cNvPr id="40" name="Text 22">
            <a:extLst>
              <a:ext uri="{FF2B5EF4-FFF2-40B4-BE49-F238E27FC236}">
                <a16:creationId xmlns:a16="http://schemas.microsoft.com/office/drawing/2014/main" id="{F285B707-FA90-D523-EDAC-5248293C5712}"/>
              </a:ext>
            </a:extLst>
          </p:cNvPr>
          <p:cNvSpPr/>
          <p:nvPr/>
        </p:nvSpPr>
        <p:spPr>
          <a:xfrm>
            <a:off x="3946313" y="4927028"/>
            <a:ext cx="4279197" cy="36016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200" b="1">
                <a:solidFill>
                  <a:srgbClr val="102A43"/>
                </a:solidFill>
                <a:latin typeface="Arial"/>
                <a:cs typeface="Arial"/>
              </a:rPr>
              <a:t>Design principle: the robot should be </a:t>
            </a:r>
            <a:r>
              <a:rPr lang="en-US" sz="1200" b="1" err="1">
                <a:solidFill>
                  <a:srgbClr val="102A43"/>
                </a:solidFill>
                <a:latin typeface="Arial"/>
                <a:cs typeface="Arial"/>
              </a:rPr>
              <a:t>sa</a:t>
            </a:r>
            <a:r>
              <a:rPr lang="en-US" sz="1200" b="1">
                <a:solidFill>
                  <a:srgbClr val="102A43"/>
                </a:solidFill>
                <a:latin typeface="Arial"/>
                <a:cs typeface="Arial"/>
              </a:rPr>
              <a:t>fe and engaging .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41" name="Text 3">
            <a:extLst>
              <a:ext uri="{FF2B5EF4-FFF2-40B4-BE49-F238E27FC236}">
                <a16:creationId xmlns:a16="http://schemas.microsoft.com/office/drawing/2014/main" id="{AD5107AF-4083-0C13-34D9-755D63FA6760}"/>
              </a:ext>
            </a:extLst>
          </p:cNvPr>
          <p:cNvSpPr/>
          <p:nvPr/>
        </p:nvSpPr>
        <p:spPr>
          <a:xfrm>
            <a:off x="2190470" y="3696383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🛡️</a:t>
            </a:r>
            <a:endParaRPr lang="en-US" sz="2000"/>
          </a:p>
        </p:txBody>
      </p:sp>
      <p:sp>
        <p:nvSpPr>
          <p:cNvPr id="42" name="Text 4">
            <a:extLst>
              <a:ext uri="{FF2B5EF4-FFF2-40B4-BE49-F238E27FC236}">
                <a16:creationId xmlns:a16="http://schemas.microsoft.com/office/drawing/2014/main" id="{FA73799B-130E-80ED-8609-80F43CF3C072}"/>
              </a:ext>
            </a:extLst>
          </p:cNvPr>
          <p:cNvSpPr/>
          <p:nvPr/>
        </p:nvSpPr>
        <p:spPr>
          <a:xfrm>
            <a:off x="2616931" y="3693513"/>
            <a:ext cx="258546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rgbClr val="263238"/>
                </a:solidFill>
              </a:rPr>
              <a:t>safetyTask</a:t>
            </a:r>
            <a:endParaRPr lang="en-US" sz="1600"/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89C567AF-DAB9-0F22-0BD7-80790A252010}"/>
              </a:ext>
            </a:extLst>
          </p:cNvPr>
          <p:cNvSpPr/>
          <p:nvPr/>
        </p:nvSpPr>
        <p:spPr>
          <a:xfrm>
            <a:off x="2616932" y="3967346"/>
            <a:ext cx="2624376" cy="50253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333399">
                    <a:lumMod val="76000"/>
                  </a:srgbClr>
                </a:solidFill>
                <a:latin typeface="Times New Roman"/>
                <a:cs typeface="Times New Roman"/>
              </a:rPr>
              <a:t>Higher priority: reads PIR/IR, decides next state, writes command.</a:t>
            </a:r>
          </a:p>
        </p:txBody>
      </p:sp>
      <p:sp>
        <p:nvSpPr>
          <p:cNvPr id="44" name="Text 7">
            <a:extLst>
              <a:ext uri="{FF2B5EF4-FFF2-40B4-BE49-F238E27FC236}">
                <a16:creationId xmlns:a16="http://schemas.microsoft.com/office/drawing/2014/main" id="{3ECF5CEB-604A-995F-811A-B806A47A951A}"/>
              </a:ext>
            </a:extLst>
          </p:cNvPr>
          <p:cNvSpPr/>
          <p:nvPr/>
        </p:nvSpPr>
        <p:spPr>
          <a:xfrm>
            <a:off x="7122637" y="3686655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⚙️</a:t>
            </a:r>
            <a:endParaRPr lang="en-US" sz="2000"/>
          </a:p>
        </p:txBody>
      </p:sp>
      <p:sp>
        <p:nvSpPr>
          <p:cNvPr id="45" name="Text 8">
            <a:extLst>
              <a:ext uri="{FF2B5EF4-FFF2-40B4-BE49-F238E27FC236}">
                <a16:creationId xmlns:a16="http://schemas.microsoft.com/office/drawing/2014/main" id="{4E22F2E2-58CC-3E14-A8D8-4ABD68E26F87}"/>
              </a:ext>
            </a:extLst>
          </p:cNvPr>
          <p:cNvSpPr/>
          <p:nvPr/>
        </p:nvSpPr>
        <p:spPr>
          <a:xfrm>
            <a:off x="7451821" y="3693513"/>
            <a:ext cx="258546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rgbClr val="263238"/>
                </a:solidFill>
              </a:rPr>
              <a:t>motionTask</a:t>
            </a:r>
            <a:endParaRPr lang="en-US" sz="1600"/>
          </a:p>
        </p:txBody>
      </p:sp>
      <p:sp>
        <p:nvSpPr>
          <p:cNvPr id="46" name="Text 9">
            <a:extLst>
              <a:ext uri="{FF2B5EF4-FFF2-40B4-BE49-F238E27FC236}">
                <a16:creationId xmlns:a16="http://schemas.microsoft.com/office/drawing/2014/main" id="{68581544-7A27-3C77-7F0E-C5EFAFD92F47}"/>
              </a:ext>
            </a:extLst>
          </p:cNvPr>
          <p:cNvSpPr/>
          <p:nvPr/>
        </p:nvSpPr>
        <p:spPr>
          <a:xfrm>
            <a:off x="7393456" y="3908980"/>
            <a:ext cx="2643831" cy="60953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333399">
                    <a:lumMod val="76000"/>
                  </a:srgbClr>
                </a:solidFill>
                <a:latin typeface="Times New Roman"/>
                <a:cs typeface="Times New Roman"/>
              </a:rPr>
              <a:t>Lower priority: reads command, computes PWM, writes motors.</a:t>
            </a:r>
          </a:p>
        </p:txBody>
      </p:sp>
      <p:sp>
        <p:nvSpPr>
          <p:cNvPr id="47" name="Text 12">
            <a:extLst>
              <a:ext uri="{FF2B5EF4-FFF2-40B4-BE49-F238E27FC236}">
                <a16:creationId xmlns:a16="http://schemas.microsoft.com/office/drawing/2014/main" id="{565980EE-40B5-6881-88AA-95D0E97D9554}"/>
              </a:ext>
            </a:extLst>
          </p:cNvPr>
          <p:cNvSpPr/>
          <p:nvPr/>
        </p:nvSpPr>
        <p:spPr>
          <a:xfrm>
            <a:off x="4920538" y="3531255"/>
            <a:ext cx="2279191" cy="48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7E57C2"/>
                </a:solidFill>
                <a:latin typeface="Times New Roman"/>
                <a:cs typeface="Times New Roman"/>
              </a:rPr>
              <a:t>Shared Command State </a:t>
            </a:r>
          </a:p>
        </p:txBody>
      </p:sp>
      <p:sp>
        <p:nvSpPr>
          <p:cNvPr id="48" name="Arrow: Left-Right 47">
            <a:extLst>
              <a:ext uri="{FF2B5EF4-FFF2-40B4-BE49-F238E27FC236}">
                <a16:creationId xmlns:a16="http://schemas.microsoft.com/office/drawing/2014/main" id="{2F38FB37-C06C-699C-AA50-88945A58D385}"/>
              </a:ext>
            </a:extLst>
          </p:cNvPr>
          <p:cNvSpPr/>
          <p:nvPr/>
        </p:nvSpPr>
        <p:spPr>
          <a:xfrm>
            <a:off x="5560773" y="3904603"/>
            <a:ext cx="997984" cy="383154"/>
          </a:xfrm>
          <a:prstGeom prst="leftRightArrow">
            <a:avLst/>
          </a:prstGeom>
          <a:solidFill>
            <a:srgbClr val="DAEDEF"/>
          </a:solidFill>
          <a:ln w="12700" cap="flat" cmpd="sng" algn="ctr">
            <a:solidFill>
              <a:srgbClr val="808080"/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375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124A1-3F40-B1ED-592C-1B04F4794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DC0830C-265F-DEEF-D8FA-2EE656E7EC3D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0B9E4CF1-DE42-A929-13BE-92A3D0A2972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11E4F9DD-6F7D-17E8-9BC2-1F6381F7866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DC9EC4-BBE3-5770-FE95-1069071C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Algorithm Pipeline</a:t>
            </a:r>
            <a:r>
              <a:rPr lang="en-US" i="0" dirty="0"/>
              <a:t>​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E04676-44D4-31F1-0E3E-9BFE1EF979B5}"/>
              </a:ext>
            </a:extLst>
          </p:cNvPr>
          <p:cNvSpPr/>
          <p:nvPr/>
        </p:nvSpPr>
        <p:spPr>
          <a:xfrm>
            <a:off x="3665365" y="2158503"/>
            <a:ext cx="4617391" cy="291375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A8F3EB54-AD6E-A368-C380-27C590890E90}"/>
              </a:ext>
            </a:extLst>
          </p:cNvPr>
          <p:cNvSpPr/>
          <p:nvPr/>
        </p:nvSpPr>
        <p:spPr>
          <a:xfrm>
            <a:off x="2184386" y="2741938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📡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EBE086C5-EAE2-B9DE-558E-300005B4BEE2}"/>
              </a:ext>
            </a:extLst>
          </p:cNvPr>
          <p:cNvSpPr/>
          <p:nvPr/>
        </p:nvSpPr>
        <p:spPr>
          <a:xfrm>
            <a:off x="2445476" y="2768252"/>
            <a:ext cx="93954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263238"/>
                </a:solidFill>
                <a:latin typeface="Arial"/>
                <a:cs typeface="Arial"/>
              </a:rPr>
              <a:t>Sensors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764CC4D9-39B4-AA3F-525E-D3D068D9342B}"/>
              </a:ext>
            </a:extLst>
          </p:cNvPr>
          <p:cNvSpPr/>
          <p:nvPr/>
        </p:nvSpPr>
        <p:spPr>
          <a:xfrm>
            <a:off x="2445476" y="3226911"/>
            <a:ext cx="910363" cy="7749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607D8B"/>
                </a:solidFill>
                <a:latin typeface="Arial"/>
                <a:cs typeface="Arial"/>
              </a:rPr>
              <a:t>PIR left/right + Sharp IR distance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E371736E-F0B7-1356-494E-362270F1B765}"/>
              </a:ext>
            </a:extLst>
          </p:cNvPr>
          <p:cNvSpPr/>
          <p:nvPr/>
        </p:nvSpPr>
        <p:spPr>
          <a:xfrm>
            <a:off x="3350732" y="3230267"/>
            <a:ext cx="308610" cy="0"/>
          </a:xfrm>
          <a:prstGeom prst="line">
            <a:avLst/>
          </a:prstGeom>
          <a:noFill/>
          <a:ln w="17780">
            <a:solidFill>
              <a:srgbClr val="B0BEC5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464ECB17-B2EB-699F-6D21-27E6A33EA758}"/>
              </a:ext>
            </a:extLst>
          </p:cNvPr>
          <p:cNvSpPr/>
          <p:nvPr/>
        </p:nvSpPr>
        <p:spPr>
          <a:xfrm>
            <a:off x="3791395" y="2693300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🧠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4EFEDC4B-2549-B613-EB93-178A81CBFCB6}"/>
              </a:ext>
            </a:extLst>
          </p:cNvPr>
          <p:cNvSpPr/>
          <p:nvPr/>
        </p:nvSpPr>
        <p:spPr>
          <a:xfrm>
            <a:off x="4091396" y="2739069"/>
            <a:ext cx="93954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263238"/>
                </a:solidFill>
                <a:latin typeface="Arial"/>
                <a:cs typeface="Arial"/>
              </a:rPr>
              <a:t>Safety Task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C96F1F3A-9E9C-94D2-BA90-2D7AA4CB1A35}"/>
              </a:ext>
            </a:extLst>
          </p:cNvPr>
          <p:cNvSpPr/>
          <p:nvPr/>
        </p:nvSpPr>
        <p:spPr>
          <a:xfrm>
            <a:off x="4052485" y="3431193"/>
            <a:ext cx="939546" cy="91109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607D8B"/>
                </a:solidFill>
                <a:latin typeface="Arial"/>
                <a:cs typeface="Arial"/>
              </a:rPr>
              <a:t>Priority logic selects IDLE / ESCAPE / ESTOP / ENGAGE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61369B26-8B9C-9B10-9D23-DB984FBB2B55}"/>
              </a:ext>
            </a:extLst>
          </p:cNvPr>
          <p:cNvSpPr/>
          <p:nvPr/>
        </p:nvSpPr>
        <p:spPr>
          <a:xfrm>
            <a:off x="4996652" y="3230267"/>
            <a:ext cx="308610" cy="0"/>
          </a:xfrm>
          <a:prstGeom prst="line">
            <a:avLst/>
          </a:prstGeom>
          <a:noFill/>
          <a:ln w="17780">
            <a:solidFill>
              <a:srgbClr val="B0BEC5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957B6785-FE1D-58F5-BA59-9887F9038A0A}"/>
              </a:ext>
            </a:extLst>
          </p:cNvPr>
          <p:cNvSpPr/>
          <p:nvPr/>
        </p:nvSpPr>
        <p:spPr>
          <a:xfrm>
            <a:off x="5408132" y="2741938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🔒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9" name="Text 14">
            <a:extLst>
              <a:ext uri="{FF2B5EF4-FFF2-40B4-BE49-F238E27FC236}">
                <a16:creationId xmlns:a16="http://schemas.microsoft.com/office/drawing/2014/main" id="{DFE5527D-62BC-1551-B0E9-5A0D1203E1A1}"/>
              </a:ext>
            </a:extLst>
          </p:cNvPr>
          <p:cNvSpPr/>
          <p:nvPr/>
        </p:nvSpPr>
        <p:spPr>
          <a:xfrm>
            <a:off x="5717861" y="2787707"/>
            <a:ext cx="93954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263238"/>
                </a:solidFill>
                <a:latin typeface="Arial"/>
                <a:cs typeface="Arial"/>
              </a:rPr>
              <a:t>Command State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ED341BC4-19DD-3C64-3379-81F52C3334A0}"/>
              </a:ext>
            </a:extLst>
          </p:cNvPr>
          <p:cNvSpPr/>
          <p:nvPr/>
        </p:nvSpPr>
        <p:spPr>
          <a:xfrm>
            <a:off x="5678953" y="3226914"/>
            <a:ext cx="988183" cy="128073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607D8B"/>
                </a:solidFill>
                <a:latin typeface="Arial"/>
                <a:cs typeface="Arial"/>
              </a:rPr>
              <a:t>Shared structure with state, motion, linear, angular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1" name="Shape 17">
            <a:extLst>
              <a:ext uri="{FF2B5EF4-FFF2-40B4-BE49-F238E27FC236}">
                <a16:creationId xmlns:a16="http://schemas.microsoft.com/office/drawing/2014/main" id="{1FE495BC-9907-5C27-CC54-75131A34BD22}"/>
              </a:ext>
            </a:extLst>
          </p:cNvPr>
          <p:cNvSpPr/>
          <p:nvPr/>
        </p:nvSpPr>
        <p:spPr>
          <a:xfrm>
            <a:off x="6642572" y="3230267"/>
            <a:ext cx="308610" cy="0"/>
          </a:xfrm>
          <a:prstGeom prst="line">
            <a:avLst/>
          </a:prstGeom>
          <a:noFill/>
          <a:ln w="17780">
            <a:solidFill>
              <a:srgbClr val="B0BEC5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B687A5C0-7A8C-E72C-0EA8-FFB3415CD871}"/>
              </a:ext>
            </a:extLst>
          </p:cNvPr>
          <p:cNvSpPr/>
          <p:nvPr/>
        </p:nvSpPr>
        <p:spPr>
          <a:xfrm>
            <a:off x="7092963" y="2683573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⚙️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2E71CDE2-9363-4F95-87D4-495310E58AF7}"/>
              </a:ext>
            </a:extLst>
          </p:cNvPr>
          <p:cNvSpPr/>
          <p:nvPr/>
        </p:nvSpPr>
        <p:spPr>
          <a:xfrm>
            <a:off x="7344325" y="2700158"/>
            <a:ext cx="93954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263238"/>
                </a:solidFill>
                <a:latin typeface="Arial"/>
                <a:cs typeface="Arial"/>
              </a:rPr>
              <a:t>Motion Task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A97885B9-911C-55ED-1AAE-18357CEB9159}"/>
              </a:ext>
            </a:extLst>
          </p:cNvPr>
          <p:cNvSpPr/>
          <p:nvPr/>
        </p:nvSpPr>
        <p:spPr>
          <a:xfrm>
            <a:off x="7344324" y="3431191"/>
            <a:ext cx="861726" cy="91109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607D8B"/>
                </a:solidFill>
                <a:latin typeface="Arial"/>
                <a:cs typeface="Arial"/>
              </a:rPr>
              <a:t>Clamps velocities, computes differential drive, ramps PWM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5" name="Shape 22">
            <a:extLst>
              <a:ext uri="{FF2B5EF4-FFF2-40B4-BE49-F238E27FC236}">
                <a16:creationId xmlns:a16="http://schemas.microsoft.com/office/drawing/2014/main" id="{50ACD43B-EC97-BECA-45C5-88751DA43E75}"/>
              </a:ext>
            </a:extLst>
          </p:cNvPr>
          <p:cNvSpPr/>
          <p:nvPr/>
        </p:nvSpPr>
        <p:spPr>
          <a:xfrm>
            <a:off x="8288492" y="3230267"/>
            <a:ext cx="308610" cy="0"/>
          </a:xfrm>
          <a:prstGeom prst="line">
            <a:avLst/>
          </a:prstGeom>
          <a:noFill/>
          <a:ln w="17780">
            <a:solidFill>
              <a:srgbClr val="B0BEC5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CB8D5E3C-3C54-2BA3-AD09-8588795B050D}"/>
              </a:ext>
            </a:extLst>
          </p:cNvPr>
          <p:cNvSpPr/>
          <p:nvPr/>
        </p:nvSpPr>
        <p:spPr>
          <a:xfrm>
            <a:off x="8719427" y="2664118"/>
            <a:ext cx="2606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🛞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81A9A4EF-C657-2921-45CF-D85589578876}"/>
              </a:ext>
            </a:extLst>
          </p:cNvPr>
          <p:cNvSpPr/>
          <p:nvPr/>
        </p:nvSpPr>
        <p:spPr>
          <a:xfrm>
            <a:off x="8980518" y="2690431"/>
            <a:ext cx="93954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263238"/>
                </a:solidFill>
                <a:latin typeface="Arial"/>
                <a:cs typeface="Arial"/>
              </a:rPr>
              <a:t>Motors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8" name="Text 25">
            <a:extLst>
              <a:ext uri="{FF2B5EF4-FFF2-40B4-BE49-F238E27FC236}">
                <a16:creationId xmlns:a16="http://schemas.microsoft.com/office/drawing/2014/main" id="{95C1B93E-FE74-D6A5-1995-F96DB8BE62F6}"/>
              </a:ext>
            </a:extLst>
          </p:cNvPr>
          <p:cNvSpPr/>
          <p:nvPr/>
        </p:nvSpPr>
        <p:spPr>
          <a:xfrm>
            <a:off x="8854059" y="3110178"/>
            <a:ext cx="1153554" cy="8916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rgbClr val="607D8B"/>
                </a:solidFill>
                <a:latin typeface="Arial"/>
                <a:cs typeface="Arial"/>
              </a:rPr>
              <a:t>TB6612FNG driver sends left/right wheel outputs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9" name="TextBox 57">
            <a:extLst>
              <a:ext uri="{FF2B5EF4-FFF2-40B4-BE49-F238E27FC236}">
                <a16:creationId xmlns:a16="http://schemas.microsoft.com/office/drawing/2014/main" id="{E1995280-1EC0-9A69-6353-8FB9129ABD7E}"/>
              </a:ext>
            </a:extLst>
          </p:cNvPr>
          <p:cNvSpPr txBox="1"/>
          <p:nvPr/>
        </p:nvSpPr>
        <p:spPr>
          <a:xfrm>
            <a:off x="4605490" y="1785738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1800">
                <a:latin typeface="Times New Roman"/>
                <a:cs typeface="Times New Roman"/>
              </a:rPr>
              <a:t>ESP32 Controller Code</a:t>
            </a:r>
            <a:endParaRPr lang="en-US" sz="180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524841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B7827-C5D6-2A2E-FDE8-8E1E6AB87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A91B4F7-FED6-8A92-199B-4445ACB8393C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8E0F4A30-7873-3FAA-3A44-EE8A539D19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0658BFE4-49F2-8B5D-A2E3-E0450D46B72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84F06D3-A829-1241-5209-5F68483BC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Sensors</a:t>
            </a:r>
            <a:r>
              <a:rPr lang="en-US" i="0" dirty="0"/>
              <a:t>​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B786A5-4BF6-BB22-A60F-14F8D16C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649" y="1920951"/>
            <a:ext cx="6098724" cy="301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0045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81E5E-5FE6-3E60-2133-A1F6181C9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58C5071-C8BA-F212-E4CE-DB953D8484EB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DCD95068-54A3-CE3B-2B49-6599D627A6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479C0BA6-CC13-ECA4-FA40-5615AF9736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0461055-46D1-FF49-2328-D3052AEA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States and Logic</a:t>
            </a: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FB64F78D-8860-CFC1-278D-6394B91EBF22}"/>
              </a:ext>
            </a:extLst>
          </p:cNvPr>
          <p:cNvSpPr/>
          <p:nvPr/>
        </p:nvSpPr>
        <p:spPr>
          <a:xfrm>
            <a:off x="1992266" y="662113"/>
            <a:ext cx="5202351" cy="4642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000" b="1">
                <a:solidFill>
                  <a:srgbClr val="263238"/>
                </a:solidFill>
                <a:latin typeface="Arial"/>
                <a:cs typeface="Arial"/>
              </a:rPr>
              <a:t>Four states </a:t>
            </a:r>
            <a:endParaRPr lang="en-US" sz="2000">
              <a:cs typeface="Times New Roman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752E91B-92C4-A706-E6D8-1BD8DB4602C5}"/>
              </a:ext>
            </a:extLst>
          </p:cNvPr>
          <p:cNvSpPr/>
          <p:nvPr/>
        </p:nvSpPr>
        <p:spPr>
          <a:xfrm>
            <a:off x="1983997" y="1504043"/>
            <a:ext cx="12001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1050" b="1">
                <a:solidFill>
                  <a:srgbClr val="263238"/>
                </a:solidFill>
                <a:latin typeface="Arial"/>
                <a:cs typeface="Arial"/>
              </a:rPr>
              <a:t>IDLE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4D6F767B-3D49-4CBD-458B-933E17E8BD13}"/>
              </a:ext>
            </a:extLst>
          </p:cNvPr>
          <p:cNvSpPr/>
          <p:nvPr/>
        </p:nvSpPr>
        <p:spPr>
          <a:xfrm>
            <a:off x="1846837" y="1995873"/>
            <a:ext cx="14401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788">
                <a:solidFill>
                  <a:srgbClr val="607D8B"/>
                </a:solidFill>
                <a:latin typeface="Arial"/>
                <a:cs typeface="Arial"/>
              </a:rPr>
              <a:t>No movement</a:t>
            </a:r>
            <a:endParaRPr lang="en-US" sz="788">
              <a:latin typeface="Arial"/>
              <a:cs typeface="Arial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5FC3DC80-3D59-2E10-A3CF-959D9B2A903B}"/>
              </a:ext>
            </a:extLst>
          </p:cNvPr>
          <p:cNvSpPr/>
          <p:nvPr/>
        </p:nvSpPr>
        <p:spPr>
          <a:xfrm>
            <a:off x="4075687" y="1504043"/>
            <a:ext cx="12001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1050" b="1">
                <a:solidFill>
                  <a:srgbClr val="263238"/>
                </a:solidFill>
                <a:latin typeface="Arial"/>
                <a:cs typeface="Arial"/>
              </a:rPr>
              <a:t>ENGAGE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B8B4F4D8-9E31-1998-D877-C3112FB1822D}"/>
              </a:ext>
            </a:extLst>
          </p:cNvPr>
          <p:cNvSpPr/>
          <p:nvPr/>
        </p:nvSpPr>
        <p:spPr>
          <a:xfrm>
            <a:off x="3938527" y="1995873"/>
            <a:ext cx="14401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788">
                <a:solidFill>
                  <a:srgbClr val="607D8B"/>
                </a:solidFill>
                <a:latin typeface="Arial"/>
                <a:cs typeface="Arial"/>
              </a:rPr>
              <a:t>Slow forward</a:t>
            </a:r>
            <a:endParaRPr lang="en-US" sz="788">
              <a:latin typeface="Arial"/>
              <a:cs typeface="Arial"/>
            </a:endParaRP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1B7C7467-37F1-8347-A731-73237420660C}"/>
              </a:ext>
            </a:extLst>
          </p:cNvPr>
          <p:cNvSpPr/>
          <p:nvPr/>
        </p:nvSpPr>
        <p:spPr>
          <a:xfrm>
            <a:off x="6186832" y="1504043"/>
            <a:ext cx="12001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1050" b="1">
                <a:solidFill>
                  <a:srgbClr val="263238"/>
                </a:solidFill>
                <a:latin typeface="Arial"/>
                <a:cs typeface="Arial"/>
              </a:rPr>
              <a:t>ESCAPE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B9791A08-48FE-8338-A2A9-F947DD8EED28}"/>
              </a:ext>
            </a:extLst>
          </p:cNvPr>
          <p:cNvSpPr/>
          <p:nvPr/>
        </p:nvSpPr>
        <p:spPr>
          <a:xfrm>
            <a:off x="6030217" y="1995873"/>
            <a:ext cx="14401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788">
                <a:solidFill>
                  <a:srgbClr val="607D8B"/>
                </a:solidFill>
                <a:latin typeface="Arial"/>
                <a:cs typeface="Arial"/>
              </a:rPr>
              <a:t>Avoid / reverse</a:t>
            </a:r>
            <a:endParaRPr lang="en-US" sz="788">
              <a:latin typeface="Arial"/>
              <a:cs typeface="Arial"/>
            </a:endParaRPr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287BAD91-192C-D095-7DEA-EF6ECC483F7D}"/>
              </a:ext>
            </a:extLst>
          </p:cNvPr>
          <p:cNvSpPr/>
          <p:nvPr/>
        </p:nvSpPr>
        <p:spPr>
          <a:xfrm>
            <a:off x="8259067" y="1504043"/>
            <a:ext cx="12001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1050" b="1">
                <a:solidFill>
                  <a:srgbClr val="263238"/>
                </a:solidFill>
                <a:latin typeface="Arial"/>
                <a:cs typeface="Arial"/>
              </a:rPr>
              <a:t>ESTOP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7FA68E04-AF20-B3A9-7457-4D6C145808BE}"/>
              </a:ext>
            </a:extLst>
          </p:cNvPr>
          <p:cNvSpPr/>
          <p:nvPr/>
        </p:nvSpPr>
        <p:spPr>
          <a:xfrm>
            <a:off x="8121907" y="1995873"/>
            <a:ext cx="14401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sz="788">
                <a:solidFill>
                  <a:srgbClr val="607D8B"/>
                </a:solidFill>
                <a:latin typeface="Arial"/>
                <a:cs typeface="Arial"/>
              </a:rPr>
              <a:t>Emergency reverse</a:t>
            </a:r>
            <a:endParaRPr lang="en-US" sz="788">
              <a:latin typeface="Arial"/>
              <a:cs typeface="Arial"/>
            </a:endParaRPr>
          </a:p>
        </p:txBody>
      </p:sp>
      <p:sp>
        <p:nvSpPr>
          <p:cNvPr id="18" name="Shape 15">
            <a:extLst>
              <a:ext uri="{FF2B5EF4-FFF2-40B4-BE49-F238E27FC236}">
                <a16:creationId xmlns:a16="http://schemas.microsoft.com/office/drawing/2014/main" id="{7B09EB7E-BAFD-F278-77D6-E570F5BD486B}"/>
              </a:ext>
            </a:extLst>
          </p:cNvPr>
          <p:cNvSpPr/>
          <p:nvPr/>
        </p:nvSpPr>
        <p:spPr>
          <a:xfrm>
            <a:off x="2964691" y="1579578"/>
            <a:ext cx="1213866" cy="0"/>
          </a:xfrm>
          <a:prstGeom prst="line">
            <a:avLst/>
          </a:prstGeom>
          <a:noFill/>
          <a:ln w="17780">
            <a:solidFill>
              <a:srgbClr val="4CAF50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305740B1-A174-CDE3-A57E-406B46D06890}"/>
              </a:ext>
            </a:extLst>
          </p:cNvPr>
          <p:cNvSpPr/>
          <p:nvPr/>
        </p:nvSpPr>
        <p:spPr>
          <a:xfrm>
            <a:off x="5070097" y="1579578"/>
            <a:ext cx="1186434" cy="0"/>
          </a:xfrm>
          <a:prstGeom prst="line">
            <a:avLst/>
          </a:prstGeom>
          <a:noFill/>
          <a:ln w="17780">
            <a:solidFill>
              <a:srgbClr val="FFB300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80FE6AEF-6CB6-DC89-4064-F4B41F418334}"/>
              </a:ext>
            </a:extLst>
          </p:cNvPr>
          <p:cNvSpPr/>
          <p:nvPr/>
        </p:nvSpPr>
        <p:spPr>
          <a:xfrm>
            <a:off x="7161787" y="1579578"/>
            <a:ext cx="1200150" cy="0"/>
          </a:xfrm>
          <a:prstGeom prst="line">
            <a:avLst/>
          </a:prstGeom>
          <a:noFill/>
          <a:ln w="17780">
            <a:solidFill>
              <a:srgbClr val="EF5350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57C984C8-1026-6824-1E37-7D40735CA0A5}"/>
              </a:ext>
            </a:extLst>
          </p:cNvPr>
          <p:cNvSpPr/>
          <p:nvPr/>
        </p:nvSpPr>
        <p:spPr>
          <a:xfrm>
            <a:off x="10036553" y="5188880"/>
            <a:ext cx="30861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r">
              <a:buNone/>
            </a:pPr>
            <a:r>
              <a:rPr lang="en-US" sz="675">
                <a:solidFill>
                  <a:srgbClr val="90A4AE"/>
                </a:solidFill>
              </a:rPr>
              <a:t>04</a:t>
            </a:r>
            <a:endParaRPr lang="en-US" sz="675"/>
          </a:p>
        </p:txBody>
      </p:sp>
      <p:sp>
        <p:nvSpPr>
          <p:cNvPr id="22" name="Text 0">
            <a:extLst>
              <a:ext uri="{FF2B5EF4-FFF2-40B4-BE49-F238E27FC236}">
                <a16:creationId xmlns:a16="http://schemas.microsoft.com/office/drawing/2014/main" id="{67A2B278-6C32-442B-57F9-14409026F51B}"/>
              </a:ext>
            </a:extLst>
          </p:cNvPr>
          <p:cNvSpPr/>
          <p:nvPr/>
        </p:nvSpPr>
        <p:spPr>
          <a:xfrm>
            <a:off x="1992265" y="2315815"/>
            <a:ext cx="521208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2100" b="1">
                <a:solidFill>
                  <a:srgbClr val="2632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Safety Priority Logic</a:t>
            </a:r>
            <a:endParaRPr lang="en-US" sz="2100"/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F4491A65-4A1E-83E8-79AD-BF2CE6A78692}"/>
              </a:ext>
            </a:extLst>
          </p:cNvPr>
          <p:cNvSpPr/>
          <p:nvPr/>
        </p:nvSpPr>
        <p:spPr>
          <a:xfrm>
            <a:off x="2227674" y="2801469"/>
            <a:ext cx="5486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607D8B"/>
                </a:solidFill>
                <a:latin typeface="Arial"/>
                <a:cs typeface="Arial"/>
              </a:rPr>
              <a:t>Priority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D64A9238-BF5E-2441-4BFD-EDA11C4A08CE}"/>
              </a:ext>
            </a:extLst>
          </p:cNvPr>
          <p:cNvSpPr/>
          <p:nvPr/>
        </p:nvSpPr>
        <p:spPr>
          <a:xfrm>
            <a:off x="2982054" y="2801469"/>
            <a:ext cx="17830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607D8B"/>
                </a:solidFill>
                <a:latin typeface="Arial"/>
                <a:cs typeface="Arial"/>
              </a:rPr>
              <a:t>Trigger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6BDD9999-B319-2AA4-C30E-BC65772560FC}"/>
              </a:ext>
            </a:extLst>
          </p:cNvPr>
          <p:cNvSpPr/>
          <p:nvPr/>
        </p:nvSpPr>
        <p:spPr>
          <a:xfrm>
            <a:off x="5450934" y="2801469"/>
            <a:ext cx="7543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607D8B"/>
                </a:solidFill>
                <a:latin typeface="Arial"/>
                <a:cs typeface="Arial"/>
              </a:rPr>
              <a:t>State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D52D0101-E6F6-F37A-2292-BB84993DCA94}"/>
              </a:ext>
            </a:extLst>
          </p:cNvPr>
          <p:cNvSpPr/>
          <p:nvPr/>
        </p:nvSpPr>
        <p:spPr>
          <a:xfrm>
            <a:off x="6753954" y="2801469"/>
            <a:ext cx="219456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607D8B"/>
                </a:solidFill>
                <a:latin typeface="Arial"/>
                <a:cs typeface="Arial"/>
              </a:rPr>
              <a:t>Command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926610B1-F56A-A5E1-8B88-5BA0A0EBDBCC}"/>
              </a:ext>
            </a:extLst>
          </p:cNvPr>
          <p:cNvSpPr/>
          <p:nvPr/>
        </p:nvSpPr>
        <p:spPr>
          <a:xfrm>
            <a:off x="2296254" y="3075789"/>
            <a:ext cx="2057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050" b="1">
                <a:solidFill>
                  <a:srgbClr val="4285F4"/>
                </a:solidFill>
                <a:latin typeface="Arial"/>
                <a:cs typeface="Arial"/>
              </a:rPr>
              <a:t>1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28" name="Text 8">
            <a:extLst>
              <a:ext uri="{FF2B5EF4-FFF2-40B4-BE49-F238E27FC236}">
                <a16:creationId xmlns:a16="http://schemas.microsoft.com/office/drawing/2014/main" id="{20EEB47C-3B19-1823-3A5A-E16138AD8A08}"/>
              </a:ext>
            </a:extLst>
          </p:cNvPr>
          <p:cNvSpPr/>
          <p:nvPr/>
        </p:nvSpPr>
        <p:spPr>
          <a:xfrm>
            <a:off x="2982054" y="3075789"/>
            <a:ext cx="19202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Both PIR active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29" name="Text 9">
            <a:extLst>
              <a:ext uri="{FF2B5EF4-FFF2-40B4-BE49-F238E27FC236}">
                <a16:creationId xmlns:a16="http://schemas.microsoft.com/office/drawing/2014/main" id="{EF1AAA5C-EFC3-D3B9-E2DD-6371F03B475C}"/>
              </a:ext>
            </a:extLst>
          </p:cNvPr>
          <p:cNvSpPr/>
          <p:nvPr/>
        </p:nvSpPr>
        <p:spPr>
          <a:xfrm>
            <a:off x="5450934" y="3075789"/>
            <a:ext cx="8915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EF5350"/>
                </a:solidFill>
                <a:latin typeface="Arial"/>
                <a:cs typeface="Arial"/>
              </a:rPr>
              <a:t>ESTOP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30" name="Text 10">
            <a:extLst>
              <a:ext uri="{FF2B5EF4-FFF2-40B4-BE49-F238E27FC236}">
                <a16:creationId xmlns:a16="http://schemas.microsoft.com/office/drawing/2014/main" id="{A48246AB-B1A0-1FEE-4639-0D31741F0C29}"/>
              </a:ext>
            </a:extLst>
          </p:cNvPr>
          <p:cNvSpPr/>
          <p:nvPr/>
        </p:nvSpPr>
        <p:spPr>
          <a:xfrm>
            <a:off x="6753954" y="3075789"/>
            <a:ext cx="219456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Backward −0.25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31" name="Shape 11">
            <a:extLst>
              <a:ext uri="{FF2B5EF4-FFF2-40B4-BE49-F238E27FC236}">
                <a16:creationId xmlns:a16="http://schemas.microsoft.com/office/drawing/2014/main" id="{11086401-DA38-CCFA-7D4B-5CA6829725A9}"/>
              </a:ext>
            </a:extLst>
          </p:cNvPr>
          <p:cNvSpPr/>
          <p:nvPr/>
        </p:nvSpPr>
        <p:spPr>
          <a:xfrm>
            <a:off x="2227674" y="3363825"/>
            <a:ext cx="7372350" cy="0"/>
          </a:xfrm>
          <a:prstGeom prst="line">
            <a:avLst/>
          </a:prstGeom>
          <a:noFill/>
          <a:ln w="12700">
            <a:solidFill>
              <a:srgbClr val="E6EAE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12">
            <a:extLst>
              <a:ext uri="{FF2B5EF4-FFF2-40B4-BE49-F238E27FC236}">
                <a16:creationId xmlns:a16="http://schemas.microsoft.com/office/drawing/2014/main" id="{58A28AB6-0425-1DFE-A167-E58E9BC63EAC}"/>
              </a:ext>
            </a:extLst>
          </p:cNvPr>
          <p:cNvSpPr/>
          <p:nvPr/>
        </p:nvSpPr>
        <p:spPr>
          <a:xfrm>
            <a:off x="2296254" y="3569565"/>
            <a:ext cx="2057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050" b="1">
                <a:solidFill>
                  <a:srgbClr val="4285F4"/>
                </a:solidFill>
                <a:latin typeface="Arial"/>
                <a:cs typeface="Arial"/>
              </a:rPr>
              <a:t>2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33" name="Text 13">
            <a:extLst>
              <a:ext uri="{FF2B5EF4-FFF2-40B4-BE49-F238E27FC236}">
                <a16:creationId xmlns:a16="http://schemas.microsoft.com/office/drawing/2014/main" id="{5297B8EA-5FF7-5B7A-D52D-16A1583C60B4}"/>
              </a:ext>
            </a:extLst>
          </p:cNvPr>
          <p:cNvSpPr/>
          <p:nvPr/>
        </p:nvSpPr>
        <p:spPr>
          <a:xfrm>
            <a:off x="2982054" y="3569565"/>
            <a:ext cx="19202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Left PIR active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34" name="Text 14">
            <a:extLst>
              <a:ext uri="{FF2B5EF4-FFF2-40B4-BE49-F238E27FC236}">
                <a16:creationId xmlns:a16="http://schemas.microsoft.com/office/drawing/2014/main" id="{FCB650D5-78C4-BC8F-40D8-8D3FFEC71844}"/>
              </a:ext>
            </a:extLst>
          </p:cNvPr>
          <p:cNvSpPr/>
          <p:nvPr/>
        </p:nvSpPr>
        <p:spPr>
          <a:xfrm>
            <a:off x="5450934" y="3569565"/>
            <a:ext cx="8915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FFB300"/>
                </a:solidFill>
                <a:latin typeface="Arial"/>
                <a:cs typeface="Arial"/>
              </a:rPr>
              <a:t>ESCAPE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35" name="Text 15">
            <a:extLst>
              <a:ext uri="{FF2B5EF4-FFF2-40B4-BE49-F238E27FC236}">
                <a16:creationId xmlns:a16="http://schemas.microsoft.com/office/drawing/2014/main" id="{3CC8B8BE-EA35-E25C-7692-A3BF99F437C8}"/>
              </a:ext>
            </a:extLst>
          </p:cNvPr>
          <p:cNvSpPr/>
          <p:nvPr/>
        </p:nvSpPr>
        <p:spPr>
          <a:xfrm>
            <a:off x="6753954" y="3569565"/>
            <a:ext cx="219456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Reverse + turn away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36" name="Shape 16">
            <a:extLst>
              <a:ext uri="{FF2B5EF4-FFF2-40B4-BE49-F238E27FC236}">
                <a16:creationId xmlns:a16="http://schemas.microsoft.com/office/drawing/2014/main" id="{028E936A-57D2-A659-F8D0-E2376D96144E}"/>
              </a:ext>
            </a:extLst>
          </p:cNvPr>
          <p:cNvSpPr/>
          <p:nvPr/>
        </p:nvSpPr>
        <p:spPr>
          <a:xfrm>
            <a:off x="2227674" y="3857601"/>
            <a:ext cx="7372350" cy="0"/>
          </a:xfrm>
          <a:prstGeom prst="line">
            <a:avLst/>
          </a:prstGeom>
          <a:noFill/>
          <a:ln w="12700">
            <a:solidFill>
              <a:srgbClr val="E6EAE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17">
            <a:extLst>
              <a:ext uri="{FF2B5EF4-FFF2-40B4-BE49-F238E27FC236}">
                <a16:creationId xmlns:a16="http://schemas.microsoft.com/office/drawing/2014/main" id="{2354A2CA-8C36-2408-E9DB-0251B808B4D6}"/>
              </a:ext>
            </a:extLst>
          </p:cNvPr>
          <p:cNvSpPr/>
          <p:nvPr/>
        </p:nvSpPr>
        <p:spPr>
          <a:xfrm>
            <a:off x="2296254" y="4063341"/>
            <a:ext cx="2057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050" b="1">
                <a:solidFill>
                  <a:srgbClr val="4285F4"/>
                </a:solidFill>
                <a:latin typeface="Arial"/>
                <a:cs typeface="Arial"/>
              </a:rPr>
              <a:t>3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38" name="Text 18">
            <a:extLst>
              <a:ext uri="{FF2B5EF4-FFF2-40B4-BE49-F238E27FC236}">
                <a16:creationId xmlns:a16="http://schemas.microsoft.com/office/drawing/2014/main" id="{039C4618-D4D3-CAA8-D30A-EA493C68E66A}"/>
              </a:ext>
            </a:extLst>
          </p:cNvPr>
          <p:cNvSpPr/>
          <p:nvPr/>
        </p:nvSpPr>
        <p:spPr>
          <a:xfrm>
            <a:off x="2982054" y="4063341"/>
            <a:ext cx="19202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Right PIR active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39" name="Text 19">
            <a:extLst>
              <a:ext uri="{FF2B5EF4-FFF2-40B4-BE49-F238E27FC236}">
                <a16:creationId xmlns:a16="http://schemas.microsoft.com/office/drawing/2014/main" id="{CD6883D2-F7E3-1958-CFD4-F309C61A8495}"/>
              </a:ext>
            </a:extLst>
          </p:cNvPr>
          <p:cNvSpPr/>
          <p:nvPr/>
        </p:nvSpPr>
        <p:spPr>
          <a:xfrm>
            <a:off x="5450934" y="4063341"/>
            <a:ext cx="8915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FFB300"/>
                </a:solidFill>
                <a:latin typeface="Arial"/>
                <a:cs typeface="Arial"/>
              </a:rPr>
              <a:t>ESCAPE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40" name="Text 20">
            <a:extLst>
              <a:ext uri="{FF2B5EF4-FFF2-40B4-BE49-F238E27FC236}">
                <a16:creationId xmlns:a16="http://schemas.microsoft.com/office/drawing/2014/main" id="{253A8B8F-E687-66F1-79AE-157B5651C07C}"/>
              </a:ext>
            </a:extLst>
          </p:cNvPr>
          <p:cNvSpPr/>
          <p:nvPr/>
        </p:nvSpPr>
        <p:spPr>
          <a:xfrm>
            <a:off x="6753954" y="4063341"/>
            <a:ext cx="219456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Reverse + turn away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41" name="Shape 21">
            <a:extLst>
              <a:ext uri="{FF2B5EF4-FFF2-40B4-BE49-F238E27FC236}">
                <a16:creationId xmlns:a16="http://schemas.microsoft.com/office/drawing/2014/main" id="{2D3D9351-05FB-A222-C9BA-AAC422E80881}"/>
              </a:ext>
            </a:extLst>
          </p:cNvPr>
          <p:cNvSpPr/>
          <p:nvPr/>
        </p:nvSpPr>
        <p:spPr>
          <a:xfrm>
            <a:off x="2227674" y="4351377"/>
            <a:ext cx="7372350" cy="0"/>
          </a:xfrm>
          <a:prstGeom prst="line">
            <a:avLst/>
          </a:prstGeom>
          <a:noFill/>
          <a:ln w="12700">
            <a:solidFill>
              <a:srgbClr val="E6EAE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22">
            <a:extLst>
              <a:ext uri="{FF2B5EF4-FFF2-40B4-BE49-F238E27FC236}">
                <a16:creationId xmlns:a16="http://schemas.microsoft.com/office/drawing/2014/main" id="{2CD055E6-F95A-29A5-A594-AE6412200ED9}"/>
              </a:ext>
            </a:extLst>
          </p:cNvPr>
          <p:cNvSpPr/>
          <p:nvPr/>
        </p:nvSpPr>
        <p:spPr>
          <a:xfrm>
            <a:off x="2296254" y="4557117"/>
            <a:ext cx="2057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050" b="1">
                <a:solidFill>
                  <a:srgbClr val="4285F4"/>
                </a:solidFill>
                <a:latin typeface="Arial"/>
                <a:cs typeface="Arial"/>
              </a:rPr>
              <a:t>4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43" name="Text 23">
            <a:extLst>
              <a:ext uri="{FF2B5EF4-FFF2-40B4-BE49-F238E27FC236}">
                <a16:creationId xmlns:a16="http://schemas.microsoft.com/office/drawing/2014/main" id="{D859213D-5E64-A4EC-7308-E2239790D1AC}"/>
              </a:ext>
            </a:extLst>
          </p:cNvPr>
          <p:cNvSpPr/>
          <p:nvPr/>
        </p:nvSpPr>
        <p:spPr>
          <a:xfrm>
            <a:off x="2982054" y="4557117"/>
            <a:ext cx="19202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Left IR obstacle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44" name="Text 24">
            <a:extLst>
              <a:ext uri="{FF2B5EF4-FFF2-40B4-BE49-F238E27FC236}">
                <a16:creationId xmlns:a16="http://schemas.microsoft.com/office/drawing/2014/main" id="{445A7FB6-E6BA-AFF6-02F7-8431A78E9062}"/>
              </a:ext>
            </a:extLst>
          </p:cNvPr>
          <p:cNvSpPr/>
          <p:nvPr/>
        </p:nvSpPr>
        <p:spPr>
          <a:xfrm>
            <a:off x="5450934" y="4557117"/>
            <a:ext cx="8915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FFB300"/>
                </a:solidFill>
                <a:latin typeface="Arial"/>
                <a:cs typeface="Arial"/>
              </a:rPr>
              <a:t>ESCAPE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45" name="Text 25">
            <a:extLst>
              <a:ext uri="{FF2B5EF4-FFF2-40B4-BE49-F238E27FC236}">
                <a16:creationId xmlns:a16="http://schemas.microsoft.com/office/drawing/2014/main" id="{5FB99255-18E4-79BB-94C4-4EB5F6515BD3}"/>
              </a:ext>
            </a:extLst>
          </p:cNvPr>
          <p:cNvSpPr/>
          <p:nvPr/>
        </p:nvSpPr>
        <p:spPr>
          <a:xfrm>
            <a:off x="6753954" y="4557117"/>
            <a:ext cx="219456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Turn right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46" name="Shape 26">
            <a:extLst>
              <a:ext uri="{FF2B5EF4-FFF2-40B4-BE49-F238E27FC236}">
                <a16:creationId xmlns:a16="http://schemas.microsoft.com/office/drawing/2014/main" id="{693BDF12-B5CF-D785-6E2C-ED61ADA3DEC6}"/>
              </a:ext>
            </a:extLst>
          </p:cNvPr>
          <p:cNvSpPr/>
          <p:nvPr/>
        </p:nvSpPr>
        <p:spPr>
          <a:xfrm>
            <a:off x="2227674" y="4845153"/>
            <a:ext cx="7372350" cy="0"/>
          </a:xfrm>
          <a:prstGeom prst="line">
            <a:avLst/>
          </a:prstGeom>
          <a:noFill/>
          <a:ln w="12700">
            <a:solidFill>
              <a:srgbClr val="E6EAE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 27">
            <a:extLst>
              <a:ext uri="{FF2B5EF4-FFF2-40B4-BE49-F238E27FC236}">
                <a16:creationId xmlns:a16="http://schemas.microsoft.com/office/drawing/2014/main" id="{1B2F0040-1FA5-3D12-B722-B04C994B8069}"/>
              </a:ext>
            </a:extLst>
          </p:cNvPr>
          <p:cNvSpPr/>
          <p:nvPr/>
        </p:nvSpPr>
        <p:spPr>
          <a:xfrm>
            <a:off x="2296254" y="5050893"/>
            <a:ext cx="2057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050" b="1">
                <a:solidFill>
                  <a:srgbClr val="4285F4"/>
                </a:solidFill>
                <a:latin typeface="Arial"/>
                <a:cs typeface="Arial"/>
              </a:rPr>
              <a:t>5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48" name="Text 28">
            <a:extLst>
              <a:ext uri="{FF2B5EF4-FFF2-40B4-BE49-F238E27FC236}">
                <a16:creationId xmlns:a16="http://schemas.microsoft.com/office/drawing/2014/main" id="{99D786F4-08EB-C743-7178-F838A91A6FF8}"/>
              </a:ext>
            </a:extLst>
          </p:cNvPr>
          <p:cNvSpPr/>
          <p:nvPr/>
        </p:nvSpPr>
        <p:spPr>
          <a:xfrm>
            <a:off x="2982054" y="5050893"/>
            <a:ext cx="19202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Right IR obstacle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49" name="Text 29">
            <a:extLst>
              <a:ext uri="{FF2B5EF4-FFF2-40B4-BE49-F238E27FC236}">
                <a16:creationId xmlns:a16="http://schemas.microsoft.com/office/drawing/2014/main" id="{DB7D3653-89AF-F1CA-6752-8167333A8C72}"/>
              </a:ext>
            </a:extLst>
          </p:cNvPr>
          <p:cNvSpPr/>
          <p:nvPr/>
        </p:nvSpPr>
        <p:spPr>
          <a:xfrm>
            <a:off x="5450934" y="5050893"/>
            <a:ext cx="8915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FFB300"/>
                </a:solidFill>
                <a:latin typeface="Arial"/>
                <a:cs typeface="Arial"/>
              </a:rPr>
              <a:t>ESCAPE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50" name="Text 30">
            <a:extLst>
              <a:ext uri="{FF2B5EF4-FFF2-40B4-BE49-F238E27FC236}">
                <a16:creationId xmlns:a16="http://schemas.microsoft.com/office/drawing/2014/main" id="{C00053CC-DE64-E51F-ACF0-971033821F61}"/>
              </a:ext>
            </a:extLst>
          </p:cNvPr>
          <p:cNvSpPr/>
          <p:nvPr/>
        </p:nvSpPr>
        <p:spPr>
          <a:xfrm>
            <a:off x="6753954" y="5050893"/>
            <a:ext cx="219456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Turn left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51" name="Shape 31">
            <a:extLst>
              <a:ext uri="{FF2B5EF4-FFF2-40B4-BE49-F238E27FC236}">
                <a16:creationId xmlns:a16="http://schemas.microsoft.com/office/drawing/2014/main" id="{9837A22C-B0CE-08B7-907B-BFF554FCAD53}"/>
              </a:ext>
            </a:extLst>
          </p:cNvPr>
          <p:cNvSpPr/>
          <p:nvPr/>
        </p:nvSpPr>
        <p:spPr>
          <a:xfrm>
            <a:off x="2227674" y="5338929"/>
            <a:ext cx="7372350" cy="0"/>
          </a:xfrm>
          <a:prstGeom prst="line">
            <a:avLst/>
          </a:prstGeom>
          <a:noFill/>
          <a:ln w="12700">
            <a:solidFill>
              <a:srgbClr val="E6EAE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 32">
            <a:extLst>
              <a:ext uri="{FF2B5EF4-FFF2-40B4-BE49-F238E27FC236}">
                <a16:creationId xmlns:a16="http://schemas.microsoft.com/office/drawing/2014/main" id="{E02F6A27-08D9-24DF-55FE-CCBF61059C54}"/>
              </a:ext>
            </a:extLst>
          </p:cNvPr>
          <p:cNvSpPr/>
          <p:nvPr/>
        </p:nvSpPr>
        <p:spPr>
          <a:xfrm>
            <a:off x="2296254" y="5544669"/>
            <a:ext cx="2057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050" b="1">
                <a:solidFill>
                  <a:srgbClr val="4285F4"/>
                </a:solidFill>
                <a:latin typeface="Arial"/>
                <a:cs typeface="Arial"/>
              </a:rPr>
              <a:t>6</a:t>
            </a:r>
            <a:endParaRPr lang="en-US" sz="1050">
              <a:latin typeface="Arial"/>
              <a:cs typeface="Arial"/>
            </a:endParaRPr>
          </a:p>
        </p:txBody>
      </p:sp>
      <p:sp>
        <p:nvSpPr>
          <p:cNvPr id="53" name="Text 33">
            <a:extLst>
              <a:ext uri="{FF2B5EF4-FFF2-40B4-BE49-F238E27FC236}">
                <a16:creationId xmlns:a16="http://schemas.microsoft.com/office/drawing/2014/main" id="{5DF9E782-8E42-A721-2EA3-2BCF17064D8A}"/>
              </a:ext>
            </a:extLst>
          </p:cNvPr>
          <p:cNvSpPr/>
          <p:nvPr/>
        </p:nvSpPr>
        <p:spPr>
          <a:xfrm>
            <a:off x="2982054" y="5544669"/>
            <a:ext cx="19202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No risk after escape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54" name="Text 34">
            <a:extLst>
              <a:ext uri="{FF2B5EF4-FFF2-40B4-BE49-F238E27FC236}">
                <a16:creationId xmlns:a16="http://schemas.microsoft.com/office/drawing/2014/main" id="{C3123EBB-40CF-7DEC-06CF-6909FAF02A93}"/>
              </a:ext>
            </a:extLst>
          </p:cNvPr>
          <p:cNvSpPr/>
          <p:nvPr/>
        </p:nvSpPr>
        <p:spPr>
          <a:xfrm>
            <a:off x="5450934" y="5544669"/>
            <a:ext cx="8915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rgbClr val="4CAF50"/>
                </a:solidFill>
                <a:latin typeface="Arial"/>
                <a:cs typeface="Arial"/>
              </a:rPr>
              <a:t>ENGAGE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55" name="Text 35">
            <a:extLst>
              <a:ext uri="{FF2B5EF4-FFF2-40B4-BE49-F238E27FC236}">
                <a16:creationId xmlns:a16="http://schemas.microsoft.com/office/drawing/2014/main" id="{3A9C0B9D-ADDB-23D3-55BB-314920C329C2}"/>
              </a:ext>
            </a:extLst>
          </p:cNvPr>
          <p:cNvSpPr/>
          <p:nvPr/>
        </p:nvSpPr>
        <p:spPr>
          <a:xfrm>
            <a:off x="6753954" y="5544669"/>
            <a:ext cx="219456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rgbClr val="263238"/>
                </a:solidFill>
                <a:latin typeface="Arial"/>
                <a:cs typeface="Arial"/>
              </a:rPr>
              <a:t>Forward +0.05</a:t>
            </a:r>
            <a:endParaRPr lang="en-US" sz="1100">
              <a:latin typeface="Arial"/>
              <a:cs typeface="Arial"/>
            </a:endParaRPr>
          </a:p>
        </p:txBody>
      </p:sp>
      <p:sp>
        <p:nvSpPr>
          <p:cNvPr id="56" name="Shape 36">
            <a:extLst>
              <a:ext uri="{FF2B5EF4-FFF2-40B4-BE49-F238E27FC236}">
                <a16:creationId xmlns:a16="http://schemas.microsoft.com/office/drawing/2014/main" id="{CAD34D5C-034E-F941-94D7-59696F49F227}"/>
              </a:ext>
            </a:extLst>
          </p:cNvPr>
          <p:cNvSpPr/>
          <p:nvPr/>
        </p:nvSpPr>
        <p:spPr>
          <a:xfrm>
            <a:off x="2227674" y="5832705"/>
            <a:ext cx="7372350" cy="0"/>
          </a:xfrm>
          <a:prstGeom prst="line">
            <a:avLst/>
          </a:prstGeom>
          <a:noFill/>
          <a:ln w="12700">
            <a:solidFill>
              <a:srgbClr val="E6EAE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Text 37">
            <a:extLst>
              <a:ext uri="{FF2B5EF4-FFF2-40B4-BE49-F238E27FC236}">
                <a16:creationId xmlns:a16="http://schemas.microsoft.com/office/drawing/2014/main" id="{5174538F-1F56-6930-8698-F53F6A5CDD12}"/>
              </a:ext>
            </a:extLst>
          </p:cNvPr>
          <p:cNvSpPr/>
          <p:nvPr/>
        </p:nvSpPr>
        <p:spPr>
          <a:xfrm>
            <a:off x="2227674" y="6031295"/>
            <a:ext cx="10972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900" b="1">
                <a:solidFill>
                  <a:srgbClr val="263238"/>
                </a:solidFill>
              </a:rPr>
              <a:t>Why priority matters</a:t>
            </a:r>
            <a:endParaRPr lang="en-US" sz="900"/>
          </a:p>
        </p:txBody>
      </p:sp>
      <p:sp>
        <p:nvSpPr>
          <p:cNvPr id="58" name="Text 38">
            <a:extLst>
              <a:ext uri="{FF2B5EF4-FFF2-40B4-BE49-F238E27FC236}">
                <a16:creationId xmlns:a16="http://schemas.microsoft.com/office/drawing/2014/main" id="{A6CE3423-CFFE-A3C8-13C5-37FD2F9EE03A}"/>
              </a:ext>
            </a:extLst>
          </p:cNvPr>
          <p:cNvSpPr/>
          <p:nvPr/>
        </p:nvSpPr>
        <p:spPr>
          <a:xfrm>
            <a:off x="3363865" y="6031295"/>
            <a:ext cx="4937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sz="900">
                <a:solidFill>
                  <a:srgbClr val="607D8B"/>
                </a:solidFill>
              </a:rPr>
              <a:t>Human proximity overrides obstacle avoidance, and emergency behavior overrides engagement.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0395586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15253-3B42-B6F6-1410-63F89A94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7595B7D-4B83-E3AC-2CB8-9917F911BA59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F28E0EED-A23C-1D70-A8E2-C3DA76AC62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F28FDA2C-B079-5557-6666-86B8B0D91F4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ABDB9E6-6230-F8D7-4428-0C6BF2B1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AI Voice Interaction</a:t>
            </a:r>
            <a:r>
              <a:rPr lang="en-US" i="0" dirty="0"/>
              <a:t>​</a:t>
            </a:r>
            <a:endParaRPr lang="en-US" dirty="0"/>
          </a:p>
        </p:txBody>
      </p:sp>
      <p:pic>
        <p:nvPicPr>
          <p:cNvPr id="9" name="Picture 8" descr="A circuit board with wires connected to it&#10;&#10;AI-generated content may be incorrect.">
            <a:extLst>
              <a:ext uri="{FF2B5EF4-FFF2-40B4-BE49-F238E27FC236}">
                <a16:creationId xmlns:a16="http://schemas.microsoft.com/office/drawing/2014/main" id="{52443011-705D-53AF-63E7-FE6D7E1E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510" y="1157287"/>
            <a:ext cx="4695825" cy="4543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0D5D5B-1AB0-24A9-D714-C6D251EF1556}"/>
              </a:ext>
            </a:extLst>
          </p:cNvPr>
          <p:cNvSpPr txBox="1"/>
          <p:nvPr/>
        </p:nvSpPr>
        <p:spPr>
          <a:xfrm>
            <a:off x="1100629" y="1664167"/>
            <a:ext cx="499537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ESP32-based XiaoZhi AI 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voiceassistant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enables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real-time </a:t>
            </a:r>
            <a:r>
              <a:rPr lang="en-US" sz="17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voiceinteraction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ESP32 connects to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Wi-Fi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for cloud-assisted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speech processing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en-US" sz="17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response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generation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INMP441 I2S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microphone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captures</a:t>
            </a:r>
            <a:r>
              <a:rPr lang="en-US" sz="17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user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speech input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MAX98357A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amplifier and </a:t>
            </a:r>
            <a:r>
              <a:rPr lang="en-US" sz="17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speaker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output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AI voice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response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OLED displays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pairing status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en-US" sz="17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real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-time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conversation text.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AI platform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supports open-ended conversations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but 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wecustomized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chatbot as “Bobo,” 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afriendly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bunny companion, to 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keepresponses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simple, positive, </a:t>
            </a:r>
            <a:r>
              <a:rPr lang="en-US" sz="17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andchild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-safe.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3548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9AD59-DE57-3C04-B16F-073178C94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D8C6C6B-DECF-B4B5-28C6-8120C3EF5730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46E4BC01-733C-B8FE-0383-7CADA80637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EAE2AE5A-9E4B-8F82-6917-6AA240AE78C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B696E9-8120-0F9C-12F5-17DA71C9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Verification &amp; Experimental Results</a:t>
            </a:r>
            <a:r>
              <a:rPr lang="en-US" i="0" dirty="0"/>
              <a:t>​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25D33A-8043-CBF9-1C7E-74219B8C0200}"/>
              </a:ext>
            </a:extLst>
          </p:cNvPr>
          <p:cNvSpPr>
            <a:spLocks noGrp="1"/>
          </p:cNvSpPr>
          <p:nvPr/>
        </p:nvSpPr>
        <p:spPr>
          <a:xfrm>
            <a:off x="1981200" y="1318419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00"/>
                </a:solidFill>
                <a:latin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9pPr>
          </a:lstStyle>
          <a:p>
            <a:pPr marL="0" indent="0">
              <a:buNone/>
              <a:defRPr sz="1900"/>
            </a:pPr>
            <a:r>
              <a:rPr lang="en-US" b="1">
                <a:ea typeface="Arial"/>
                <a:cs typeface="Arial"/>
              </a:rPr>
              <a:t>The prototype was verified through staged testing, from individual modules to full-system operation.</a:t>
            </a:r>
            <a:endParaRPr lang="en-US">
              <a:cs typeface="Arial"/>
            </a:endParaRPr>
          </a:p>
          <a:p>
            <a:pPr>
              <a:buFont typeface="Arial"/>
              <a:buChar char="•"/>
              <a:defRPr sz="1900"/>
            </a:pPr>
            <a:r>
              <a:rPr lang="en-US" b="1">
                <a:ea typeface="Arial"/>
                <a:cs typeface="Arial"/>
              </a:rPr>
              <a:t>Motion control passed:</a:t>
            </a:r>
            <a:r>
              <a:rPr lang="en-US">
                <a:ea typeface="Arial"/>
                <a:cs typeface="Arial"/>
              </a:rPr>
              <a:t> ESP32 booted successfully and executed forward, backward, turning, and stop commands.</a:t>
            </a:r>
          </a:p>
          <a:p>
            <a:pPr>
              <a:buFont typeface="Arial"/>
              <a:buChar char="•"/>
              <a:defRPr sz="1900"/>
            </a:pPr>
            <a:r>
              <a:rPr lang="en-US" b="1">
                <a:ea typeface="Arial"/>
                <a:cs typeface="Arial"/>
              </a:rPr>
              <a:t>Reactive behavior passed:</a:t>
            </a:r>
            <a:r>
              <a:rPr lang="en-US">
                <a:ea typeface="Arial"/>
                <a:cs typeface="Arial"/>
              </a:rPr>
              <a:t> PIR detection triggered the expected avoidance responses: turn away or back up.</a:t>
            </a:r>
          </a:p>
          <a:p>
            <a:pPr>
              <a:buFont typeface="Arial"/>
              <a:buChar char="•"/>
              <a:defRPr sz="1900"/>
            </a:pPr>
            <a:r>
              <a:rPr lang="en-US" b="1">
                <a:ea typeface="Arial"/>
                <a:cs typeface="Arial"/>
              </a:rPr>
              <a:t>Safety functions passed:</a:t>
            </a:r>
            <a:r>
              <a:rPr lang="en-US">
                <a:ea typeface="Arial"/>
                <a:cs typeface="Arial"/>
              </a:rPr>
              <a:t> timeout stop and emergency stop reliably halted the robot during testing.</a:t>
            </a:r>
          </a:p>
          <a:p>
            <a:pPr>
              <a:buFont typeface="Arial"/>
              <a:buChar char="•"/>
              <a:defRPr sz="1900"/>
            </a:pPr>
            <a:r>
              <a:rPr lang="en-US" b="1">
                <a:ea typeface="Arial"/>
                <a:cs typeface="Arial"/>
              </a:rPr>
              <a:t>AI voice interaction passed:</a:t>
            </a:r>
            <a:r>
              <a:rPr lang="en-US">
                <a:ea typeface="Arial"/>
                <a:cs typeface="Arial"/>
              </a:rPr>
              <a:t> XiaoZhi setup, Wi-Fi connection, microphone input, and speaker output were successfully verified.</a:t>
            </a:r>
          </a:p>
          <a:p>
            <a:pPr>
              <a:buFont typeface="Arial"/>
              <a:buChar char="•"/>
              <a:defRPr sz="1900"/>
            </a:pPr>
            <a:r>
              <a:rPr lang="en-US" b="1">
                <a:ea typeface="Arial"/>
                <a:cs typeface="Arial"/>
              </a:rPr>
              <a:t>System integration passed:</a:t>
            </a:r>
            <a:r>
              <a:rPr lang="en-US">
                <a:ea typeface="Arial"/>
                <a:cs typeface="Arial"/>
              </a:rPr>
              <a:t> sensing, motion, power, and voice interaction operated together as a complete infant-interaction robot.</a:t>
            </a:r>
            <a:endParaRPr>
              <a:cs typeface="Arial"/>
            </a:endParaRPr>
          </a:p>
          <a:p>
            <a:pPr marL="0" indent="0">
              <a:buNone/>
              <a:defRPr sz="1900"/>
            </a:pPr>
            <a:r>
              <a:rPr lang="en-US" b="1">
                <a:ea typeface="Arial"/>
                <a:cs typeface="Arial"/>
              </a:rPr>
              <a:t>Result:</a:t>
            </a:r>
            <a:r>
              <a:rPr lang="en-US">
                <a:ea typeface="Arial"/>
                <a:cs typeface="Arial"/>
              </a:rPr>
              <a:t> The final prototype met all defined functional requirements and demonstrated safe reactive movement with voice-based engagement.</a:t>
            </a:r>
            <a:endParaRPr lang="en-US">
              <a:cs typeface="Arial"/>
            </a:endParaRPr>
          </a:p>
          <a:p>
            <a:pPr>
              <a:buFont typeface="Arial"/>
              <a:buChar char="•"/>
              <a:defRPr sz="1900"/>
            </a:pPr>
            <a:endParaRPr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76114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9306-522E-A87B-7F15-D508C0F7C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9625113-59EC-DF35-8D40-E608A7DC2F21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522BF360-AAAA-D3C2-4B2C-E681E1A25E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B7398400-BFAB-1794-B5C3-6FE6CDC139C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B61263-F0AE-427E-017D-AADB2A15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Future Works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3C60F-C53F-E072-916A-0F40F50C5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757" y="1195075"/>
            <a:ext cx="7954485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0883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FE250-CCAF-D309-76D5-41D53BF3F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66FC6DA-309E-FA81-ECA0-92AB6DF68042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E11878E1-4CC7-D5E4-B3B8-467EB64761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5B7F405D-9B3E-D1FE-A506-427EAF25D42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E70139F-FF60-0C77-2599-CF53354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97758-5B6A-2434-6D8D-2AD58DA189FC}"/>
              </a:ext>
            </a:extLst>
          </p:cNvPr>
          <p:cNvSpPr txBox="1"/>
          <p:nvPr/>
        </p:nvSpPr>
        <p:spPr>
          <a:xfrm>
            <a:off x="813432" y="1085068"/>
            <a:ext cx="1089289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developed a </a:t>
            </a:r>
            <a:r>
              <a:rPr lang="en-US" sz="1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functional prototype of an infant interaction </a:t>
            </a:r>
            <a:r>
              <a:rPr lang="en-US" sz="19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robot</a:t>
            </a:r>
            <a:r>
              <a:rPr lang="en-US" sz="1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 </a:t>
            </a:r>
            <a:r>
              <a:rPr lang="en-US" sz="1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low-cost embedded platform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system integrates </a:t>
            </a:r>
            <a:r>
              <a:rPr lang="en-US" sz="1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sensing, motion control, AI voice </a:t>
            </a:r>
            <a:r>
              <a:rPr lang="en-US" sz="19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interaction,and</a:t>
            </a:r>
            <a:r>
              <a:rPr lang="en-US" sz="1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safety-oriented behavior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Experimental verification showed </a:t>
            </a:r>
            <a:r>
              <a:rPr lang="en-US" sz="1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reliable reactive motion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en-US" sz="19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successful</a:t>
            </a:r>
            <a:r>
              <a:rPr lang="en-US" sz="1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voice-based interaction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project provides a </a:t>
            </a:r>
            <a:r>
              <a:rPr lang="en-US" sz="1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strong foundation for future intelligent child-robot interaction systems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038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5756D-B2EB-D089-F5BF-798E611AA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4DD0C90-A0FC-651A-B4AD-5E4C682CBF6D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D2F963C5-A1B3-D8E5-6D3C-E29F405EAA1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3F419803-FE4F-0390-FF8D-516239F36F2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6933" defTabSz="1219170">
              <a:spcBef>
                <a:spcPts val="13"/>
              </a:spcBef>
            </a:pPr>
            <a:r>
              <a:rPr kern="0" dirty="0"/>
              <a:t>Chapter</a:t>
            </a:r>
            <a:r>
              <a:rPr kern="0" spc="-73" dirty="0"/>
              <a:t> </a:t>
            </a:r>
            <a:r>
              <a:rPr kern="0" spc="-67" dirty="0"/>
              <a:t>1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43FC27A-1E4F-A8F3-6A5C-25F7B9F85E1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FBA563-5D13-1F6B-82B3-DFA2FA27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Video</a:t>
            </a:r>
          </a:p>
        </p:txBody>
      </p:sp>
      <p:pic>
        <p:nvPicPr>
          <p:cNvPr id="9" name="FUNCTIONALITY_VIDEO_ECE445_TEAM44">
            <a:hlinkClick r:id="" action="ppaction://media"/>
            <a:extLst>
              <a:ext uri="{FF2B5EF4-FFF2-40B4-BE49-F238E27FC236}">
                <a16:creationId xmlns:a16="http://schemas.microsoft.com/office/drawing/2014/main" id="{03C2BBD5-2FE2-D9C8-F3B7-ABD7E427B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1355725"/>
            <a:ext cx="7315200" cy="414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6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EE328-77F6-ED88-FC3B-C255E9C87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124BD6-AB9D-E420-2A64-D1AB62B529E0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B6CC254B-2B89-8037-5FC2-08B0CC4BEB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488C1192-8DA1-28F7-1E18-C4BA7F42E25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F4DC409-B36B-B477-DC96-E40EB774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i="0" dirty="0"/>
              <a:t>Questions &amp; Discussion​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752F7-7FDC-820A-D60B-00440C41782C}"/>
              </a:ext>
            </a:extLst>
          </p:cNvPr>
          <p:cNvSpPr txBox="1"/>
          <p:nvPr/>
        </p:nvSpPr>
        <p:spPr>
          <a:xfrm>
            <a:off x="5035647" y="2844225"/>
            <a:ext cx="5695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Thank You!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414933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B9C8200A-5794-4D3F-A1D9-9AF1DCCA6A8E}"/>
              </a:ext>
            </a:extLst>
          </p:cNvPr>
          <p:cNvSpPr>
            <a:spLocks noGrp="1"/>
          </p:cNvSpPr>
          <p:nvPr/>
        </p:nvSpPr>
        <p:spPr>
          <a:xfrm>
            <a:off x="1981200" y="737616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sz="2800" b="1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C4E412B-C376-4401-BE65-CAC77DA652E9}"/>
              </a:ext>
            </a:extLst>
          </p:cNvPr>
          <p:cNvSpPr>
            <a:spLocks noGrp="1"/>
          </p:cNvSpPr>
          <p:nvPr/>
        </p:nvSpPr>
        <p:spPr>
          <a:xfrm>
            <a:off x="783973" y="1318418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 sz="2400"/>
            </a:pPr>
            <a:r>
              <a:rPr lang="en-US" dirty="0"/>
              <a:t>Project</a:t>
            </a:r>
            <a:r>
              <a:rPr dirty="0"/>
              <a:t> Motivation</a:t>
            </a:r>
            <a:endParaRPr lang="en-US" dirty="0"/>
          </a:p>
          <a:p>
            <a:pPr marL="0" indent="0">
              <a:buNone/>
              <a:defRPr sz="2400"/>
            </a:pPr>
            <a:r>
              <a:rPr lang="en-US" dirty="0"/>
              <a:t>System</a:t>
            </a:r>
            <a:r>
              <a:rPr dirty="0"/>
              <a:t> Architecture</a:t>
            </a:r>
            <a:endParaRPr dirty="0">
              <a:cs typeface="Arial"/>
            </a:endParaRPr>
          </a:p>
          <a:p>
            <a:pPr marL="0" indent="0">
              <a:buNone/>
              <a:defRPr sz="2400"/>
            </a:pPr>
            <a:r>
              <a:rPr lang="en-US" dirty="0"/>
              <a:t>Hardware</a:t>
            </a:r>
            <a:r>
              <a:rPr dirty="0"/>
              <a:t> Design</a:t>
            </a:r>
            <a:endParaRPr dirty="0">
              <a:cs typeface="Arial"/>
            </a:endParaRPr>
          </a:p>
          <a:p>
            <a:pPr marL="0" indent="0">
              <a:buNone/>
              <a:defRPr sz="2400"/>
            </a:pPr>
            <a:r>
              <a:rPr lang="en-US" dirty="0"/>
              <a:t>Software</a:t>
            </a:r>
            <a:r>
              <a:rPr dirty="0"/>
              <a:t> &amp; Control</a:t>
            </a:r>
            <a:endParaRPr dirty="0">
              <a:cs typeface="Arial"/>
            </a:endParaRPr>
          </a:p>
          <a:p>
            <a:pPr marL="0" indent="0">
              <a:buNone/>
              <a:defRPr sz="2400"/>
            </a:pPr>
            <a:r>
              <a:rPr lang="en-US" dirty="0"/>
              <a:t>AI</a:t>
            </a:r>
            <a:r>
              <a:rPr dirty="0"/>
              <a:t> Voice Interaction</a:t>
            </a:r>
            <a:endParaRPr dirty="0">
              <a:cs typeface="Arial"/>
            </a:endParaRPr>
          </a:p>
          <a:p>
            <a:pPr marL="0" indent="0">
              <a:buNone/>
              <a:defRPr sz="2400"/>
            </a:pPr>
            <a:r>
              <a:rPr lang="en-US" dirty="0"/>
              <a:t>Verification</a:t>
            </a:r>
            <a:r>
              <a:rPr dirty="0"/>
              <a:t> &amp; Experimental Results</a:t>
            </a:r>
            <a:endParaRPr dirty="0">
              <a:cs typeface="Arial"/>
            </a:endParaRPr>
          </a:p>
          <a:p>
            <a:pPr marL="0" indent="0">
              <a:buNone/>
              <a:defRPr sz="2400"/>
            </a:pPr>
            <a:r>
              <a:rPr lang="en-US" dirty="0"/>
              <a:t>Limitations</a:t>
            </a:r>
            <a:r>
              <a:rPr dirty="0"/>
              <a:t> &amp; Future Work</a:t>
            </a:r>
            <a:endParaRPr dirty="0">
              <a:cs typeface="Arial"/>
            </a:endParaRPr>
          </a:p>
          <a:p>
            <a:pPr marL="0" indent="0">
              <a:buNone/>
              <a:defRPr sz="2400"/>
            </a:pPr>
            <a:r>
              <a:rPr lang="en-US" dirty="0"/>
              <a:t>Conclusion</a:t>
            </a:r>
            <a:endParaRPr dirty="0">
              <a:cs typeface="Arial"/>
            </a:endParaRPr>
          </a:p>
          <a:p>
            <a:pPr>
              <a:buNone/>
              <a:defRPr sz="2400"/>
            </a:pPr>
            <a:r>
              <a:rPr lang="en-US" dirty="0">
                <a:cs typeface="Arial"/>
              </a:rPr>
              <a:t>Demonstration Video</a:t>
            </a:r>
          </a:p>
          <a:p>
            <a:pPr marL="0" indent="0">
              <a:buNone/>
              <a:defRPr sz="2400"/>
            </a:pPr>
            <a:endParaRPr lang="en-US" dirty="0">
              <a:cs typeface="Arial"/>
            </a:endParaRPr>
          </a:p>
          <a:p>
            <a:pPr marL="0" indent="0">
              <a:buNone/>
              <a:defRPr sz="2400"/>
            </a:pPr>
            <a:endParaRPr lang="en-US" dirty="0">
              <a:cs typeface="Arial"/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386779AE-F44E-24A7-18D3-A5FEBE0D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615553"/>
          </a:xfrm>
        </p:spPr>
        <p:txBody>
          <a:bodyPr/>
          <a:lstStyle/>
          <a:p>
            <a:r>
              <a:rPr lang="en-US" sz="4000" b="1" dirty="0"/>
              <a:t>Contents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D9C1D-B0BB-FBFC-17E8-B553A9189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91F84CD-4C62-41A5-40F5-42E40D4E0880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A4F582FD-CBF1-B959-D404-7D0FDA6A19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735596B5-2F95-7533-A7EF-A5089C9BB3B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pic>
        <p:nvPicPr>
          <p:cNvPr id="9" name="Picture 8" descr="A stuffed animal on the floor&#10;&#10;AI-generated content may be incorrect.">
            <a:extLst>
              <a:ext uri="{FF2B5EF4-FFF2-40B4-BE49-F238E27FC236}">
                <a16:creationId xmlns:a16="http://schemas.microsoft.com/office/drawing/2014/main" id="{D0DC03E6-C7A5-59FB-7E50-AD403650C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32" y="1768558"/>
            <a:ext cx="4552879" cy="42624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53AA220-64D9-9414-FD11-9C37402F51BA}"/>
              </a:ext>
            </a:extLst>
          </p:cNvPr>
          <p:cNvSpPr>
            <a:spLocks noGrp="1"/>
          </p:cNvSpPr>
          <p:nvPr/>
        </p:nvSpPr>
        <p:spPr>
          <a:xfrm>
            <a:off x="1451811" y="868279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endParaRPr lang="en-US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49072F-01EC-539E-FF71-0BC5BA4C466A}"/>
              </a:ext>
            </a:extLst>
          </p:cNvPr>
          <p:cNvSpPr>
            <a:spLocks noGrp="1"/>
          </p:cNvSpPr>
          <p:nvPr/>
        </p:nvSpPr>
        <p:spPr>
          <a:xfrm>
            <a:off x="6488175" y="1768558"/>
            <a:ext cx="525464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00"/>
                </a:solidFill>
                <a:latin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00"/>
                </a:solidFill>
                <a:latin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00"/>
                </a:solidFill>
                <a:latin typeface="Arial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00"/>
                </a:solidFill>
                <a:latin typeface="Arial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00"/>
                </a:solidFill>
                <a:latin typeface="Arial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00"/>
                </a:solidFill>
                <a:latin typeface="Arial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00"/>
                </a:solidFill>
                <a:latin typeface="Arial"/>
              </a:defRPr>
            </a:lvl9pPr>
          </a:lstStyle>
          <a:p>
            <a:pPr>
              <a:lnSpc>
                <a:spcPct val="90000"/>
              </a:lnSpc>
              <a:defRPr sz="2200"/>
            </a:pPr>
            <a:r>
              <a:rPr lang="en-US" sz="2200"/>
              <a:t>Design a safe and engaging robot for infant-oriented interaction</a:t>
            </a:r>
          </a:p>
          <a:p>
            <a:pPr>
              <a:lnSpc>
                <a:spcPct val="90000"/>
              </a:lnSpc>
              <a:defRPr sz="2200"/>
            </a:pPr>
            <a:r>
              <a:rPr lang="en-US" sz="2200"/>
              <a:t>Encourage crawling, chasing, and playful movement through autonomous response</a:t>
            </a:r>
          </a:p>
          <a:p>
            <a:pPr>
              <a:lnSpc>
                <a:spcPct val="90000"/>
              </a:lnSpc>
              <a:defRPr sz="2200"/>
            </a:pPr>
            <a:r>
              <a:rPr lang="en-US" sz="2200"/>
              <a:t>Combine embedded motion control with voice-based AI interaction</a:t>
            </a:r>
          </a:p>
          <a:p>
            <a:pPr>
              <a:lnSpc>
                <a:spcPct val="90000"/>
              </a:lnSpc>
              <a:defRPr sz="2200"/>
            </a:pPr>
            <a:r>
              <a:rPr lang="en-US" sz="2200"/>
              <a:t>Use a low-cost platform while maintaining smooth and safe behavior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52994D33-1E57-44EB-BE50-1C45D968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1148904"/>
          </a:xfrm>
        </p:spPr>
        <p:txBody>
          <a:bodyPr/>
          <a:lstStyle/>
          <a:p>
            <a:r>
              <a:rPr lang="en-US" b="1" dirty="0"/>
              <a:t>Project Motivation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14088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550AF-DB87-3B49-041D-EDFCBBE0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FC5303C-8745-F5B9-5F65-B8796F135000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82E11500-C726-22C5-F141-F6053C4D32E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5B77D35C-16B6-F6C5-9141-6E16F6F02B2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8511CC-6C2C-D09F-8E4B-B4DCBA22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System Architecture</a:t>
            </a:r>
            <a:r>
              <a:rPr lang="en-US" i="0" dirty="0"/>
              <a:t>​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EB3EEC-A5EB-147C-5A00-475C48DD2F31}"/>
              </a:ext>
            </a:extLst>
          </p:cNvPr>
          <p:cNvSpPr>
            <a:spLocks noGrp="1"/>
          </p:cNvSpPr>
          <p:nvPr/>
        </p:nvSpPr>
        <p:spPr>
          <a:xfrm>
            <a:off x="8602981" y="1662364"/>
            <a:ext cx="278892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00"/>
                </a:solidFill>
                <a:latin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9pPr>
          </a:lstStyle>
          <a:p>
            <a:pPr>
              <a:defRPr sz="1800"/>
            </a:pPr>
            <a:r>
              <a:rPr b="1"/>
              <a:t>Two main layers:</a:t>
            </a:r>
            <a:r>
              <a:rPr dirty="0"/>
              <a:t> </a:t>
            </a:r>
            <a:r>
              <a:t>control/computation and robot hardware.</a:t>
            </a:r>
          </a:p>
          <a:p>
            <a:pPr>
              <a:defRPr sz="1800"/>
            </a:pPr>
            <a:r>
              <a:t>The </a:t>
            </a:r>
            <a:r>
              <a:rPr b="1"/>
              <a:t>ESP32</a:t>
            </a:r>
            <a:r>
              <a:rPr dirty="0"/>
              <a:t> </a:t>
            </a:r>
            <a:r>
              <a:t>coordinates </a:t>
            </a:r>
            <a:r>
              <a:rPr b="1"/>
              <a:t>sensing</a:t>
            </a:r>
            <a:r>
              <a:t>, </a:t>
            </a:r>
            <a:r>
              <a:rPr b="1"/>
              <a:t>motor control</a:t>
            </a:r>
            <a:r>
              <a:t>, and </a:t>
            </a:r>
            <a:r>
              <a:rPr b="1"/>
              <a:t>interaction behavior</a:t>
            </a:r>
            <a:r>
              <a:t>.</a:t>
            </a:r>
          </a:p>
          <a:p>
            <a:pPr>
              <a:defRPr sz="1800"/>
            </a:pPr>
            <a:r>
              <a:t>The platform integrates</a:t>
            </a:r>
            <a:r>
              <a:rPr b="1"/>
              <a:t> motion</a:t>
            </a:r>
            <a:r>
              <a:t>, </a:t>
            </a:r>
            <a:r>
              <a:rPr b="1"/>
              <a:t>AI interaction</a:t>
            </a:r>
            <a:r>
              <a:t>, and </a:t>
            </a:r>
            <a:r>
              <a:rPr b="1"/>
              <a:t>power management</a:t>
            </a:r>
            <a: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8616C-4E91-E500-D878-A18C7657E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4" y="1105318"/>
            <a:ext cx="8444697" cy="48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983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EB339-9857-87BD-C138-ECAA17E88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C00F212-4A49-6DAE-83FB-232A5C4BCB76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6DFBD2F0-FA0F-EBD4-4FAD-F4FA8195A6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EBBEB294-0232-09D1-63E6-A07A171C236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575D427-9B51-BB1E-FDCD-70F04FF7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System Architecture (Detailed)</a:t>
            </a:r>
            <a:r>
              <a:rPr lang="en-US" i="0" dirty="0"/>
              <a:t>​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99623B-DD4A-1E7A-C96E-59BD03069AF0}"/>
              </a:ext>
            </a:extLst>
          </p:cNvPr>
          <p:cNvSpPr>
            <a:spLocks noGrp="1"/>
          </p:cNvSpPr>
          <p:nvPr/>
        </p:nvSpPr>
        <p:spPr>
          <a:xfrm>
            <a:off x="8648701" y="1594339"/>
            <a:ext cx="269748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00"/>
                </a:solidFill>
                <a:latin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/>
              </a:defRPr>
            </a:lvl9pPr>
          </a:lstStyle>
          <a:p>
            <a:pPr>
              <a:defRPr sz="1600"/>
            </a:pPr>
            <a:r>
              <a:rPr b="1" dirty="0"/>
              <a:t>Power</a:t>
            </a:r>
            <a:r>
              <a:rPr dirty="0"/>
              <a:t> is distributed to the</a:t>
            </a:r>
            <a:r>
              <a:rPr b="1" dirty="0"/>
              <a:t> motion</a:t>
            </a:r>
            <a:r>
              <a:rPr dirty="0"/>
              <a:t> and </a:t>
            </a:r>
            <a:r>
              <a:rPr b="1" dirty="0"/>
              <a:t>interaction subsystems.</a:t>
            </a:r>
          </a:p>
          <a:p>
            <a:pPr>
              <a:defRPr sz="1600"/>
            </a:pPr>
            <a:r>
              <a:rPr b="1" dirty="0"/>
              <a:t>Sensor data</a:t>
            </a:r>
            <a:r>
              <a:rPr dirty="0"/>
              <a:t> flows to the </a:t>
            </a:r>
            <a:r>
              <a:rPr b="1" dirty="0"/>
              <a:t>controller</a:t>
            </a:r>
            <a:r>
              <a:rPr dirty="0"/>
              <a:t>, which generates </a:t>
            </a:r>
            <a:r>
              <a:rPr b="1" dirty="0"/>
              <a:t>motion</a:t>
            </a:r>
            <a:r>
              <a:rPr dirty="0"/>
              <a:t> and </a:t>
            </a:r>
            <a:r>
              <a:rPr b="1" dirty="0"/>
              <a:t>interaction signals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/>
              <a:t>A</a:t>
            </a:r>
            <a:r>
              <a:rPr b="1" dirty="0"/>
              <a:t> shared ground</a:t>
            </a:r>
            <a:r>
              <a:rPr dirty="0"/>
              <a:t> improves stable operation across all subsystems.</a:t>
            </a:r>
          </a:p>
        </p:txBody>
      </p:sp>
      <p:pic>
        <p:nvPicPr>
          <p:cNvPr id="11" name="Picture 10" descr="5526225c-963d-585f-8a93-d36d005c4d30.png">
            <a:extLst>
              <a:ext uri="{FF2B5EF4-FFF2-40B4-BE49-F238E27FC236}">
                <a16:creationId xmlns:a16="http://schemas.microsoft.com/office/drawing/2014/main" id="{58FBBD79-D51D-E601-635A-BF190894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593816"/>
            <a:ext cx="8352244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9125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AD939-DFC4-9D13-2911-8E762FB1F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04429E7-68C3-07C5-4056-0895CFD44968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C93E68E1-F0EC-721A-13CA-BD3E31C24F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EC704316-63DE-EDA0-1F5F-EC4D1B98636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40092B-907F-7F24-65FE-47CB20EC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Design</a:t>
            </a:r>
          </a:p>
        </p:txBody>
      </p:sp>
      <p:pic>
        <p:nvPicPr>
          <p:cNvPr id="10" name="Picture 9" descr="A hand holding a device&#10;&#10;AI-generated content may be incorrect.">
            <a:extLst>
              <a:ext uri="{FF2B5EF4-FFF2-40B4-BE49-F238E27FC236}">
                <a16:creationId xmlns:a16="http://schemas.microsoft.com/office/drawing/2014/main" id="{BE6354F2-CB2F-6CE6-0147-03214D3B4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315" y="1244791"/>
            <a:ext cx="4476750" cy="4543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FFD68B-EB23-39D7-F382-11E2AC856824}"/>
              </a:ext>
            </a:extLst>
          </p:cNvPr>
          <p:cNvSpPr txBox="1"/>
          <p:nvPr/>
        </p:nvSpPr>
        <p:spPr>
          <a:xfrm>
            <a:off x="271727" y="737616"/>
            <a:ext cx="634255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Hardware subsystem overview: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 Controller: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ESP32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DevKit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 ESP32-WROOM-32 for reading sensor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inputs,generating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PWM/GPIO motor-control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signals,and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coordinating reactive safety logic.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Power Subsystem: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MB-102 power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supplymodule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provides selectable 5 V / 3.3 V rails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forthe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ESP32 and peripheral modules.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Motion &amp; Driving Subsystem: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TB6612FNGmotor driver controls the dual DC motors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andsupports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2WD chassis movement.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Sensing Subsystem: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HC-SR501 PIR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motionsensor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detects human/infant motion, while theGP2Y0A21YK0F infrared distance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sensormeasures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nearby distance for safer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avoidancebehavior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 Voice Interaction Subsystem: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INMP441MEMS microphone captures user voice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input,and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MAX98357A I2S amplifier drives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thespeaker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voice responses and sound effects.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9629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4B5A-2FF6-1576-667B-6AE815D89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3B4A8F3-474B-501C-DC1E-656803AEA318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1348A7B7-F609-D6F7-B813-36130B4B51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5BED90E6-2DF9-E3D3-6CF1-23A93CB56E7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702198-34EA-18A9-F399-8FD453090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Hardware Components</a:t>
            </a:r>
            <a:r>
              <a:rPr lang="en-US" i="0" dirty="0"/>
              <a:t>​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3C6A36-44B5-9722-40F8-CD6FE2E36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43" y="888868"/>
            <a:ext cx="9626914" cy="5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4200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B959E-2ED1-3578-2920-3198ABF2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D54F40-4C3D-24C6-9CFC-60D970A867D7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B84E156-4095-1406-95EF-BE1C3CCD40C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B5FF7F61-3693-39E6-2A60-3323CD30131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C91C81B-30DD-CB4B-A422-F0EBEA9A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Hardware Components</a:t>
            </a:r>
            <a:r>
              <a:rPr lang="en-US" i="0" dirty="0"/>
              <a:t>​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34725-7A69-A2D1-9103-17DC5F7C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00" y="1060986"/>
            <a:ext cx="9297200" cy="50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2676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B1E4F-7B54-4846-2C5C-B6F4125A2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CE943D-BD20-6198-FE28-68CA1A8FCF86}"/>
              </a:ext>
            </a:extLst>
          </p:cNvPr>
          <p:cNvSpPr txBox="1"/>
          <p:nvPr/>
        </p:nvSpPr>
        <p:spPr>
          <a:xfrm>
            <a:off x="11162068" y="60636"/>
            <a:ext cx="694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27" dirty="0">
                <a:solidFill>
                  <a:srgbClr val="FFFFFF"/>
                </a:solidFill>
                <a:latin typeface="Arial"/>
                <a:cs typeface="Arial"/>
              </a:rPr>
              <a:t>ZJUI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56644BAA-A98C-0D38-07CF-3062AB64F5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1" y="1"/>
            <a:ext cx="1058671" cy="73761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1E5613A5-30B8-62F0-F5A9-9B02567A117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752063" y="8708427"/>
            <a:ext cx="428977" cy="247931"/>
          </a:xfrm>
          <a:prstGeom prst="rect">
            <a:avLst/>
          </a:prstGeom>
        </p:spPr>
        <p:txBody>
          <a:bodyPr vert="horz" wrap="square" lIns="0" tIns="1693" rIns="0" bIns="0" rtlCol="0">
            <a:spAutoFit/>
          </a:bodyPr>
          <a:lstStyle/>
          <a:p>
            <a:pPr marL="152396" defTabSz="1219170">
              <a:spcBef>
                <a:spcPts val="13"/>
              </a:spcBef>
            </a:pPr>
            <a:r>
              <a:rPr kern="0" spc="-67" dirty="0"/>
              <a:t>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CA4C6EF-1C79-81D4-2CFD-302311F3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-72766"/>
            <a:ext cx="9510607" cy="574453"/>
          </a:xfrm>
        </p:spPr>
        <p:txBody>
          <a:bodyPr/>
          <a:lstStyle/>
          <a:p>
            <a:r>
              <a:rPr lang="en-US" b="1" i="0" dirty="0"/>
              <a:t>Hardware Components</a:t>
            </a:r>
            <a:r>
              <a:rPr lang="en-US" i="0" dirty="0"/>
              <a:t>​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C2B0B-50BD-C818-5118-E55DCAFA2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55" y="881173"/>
            <a:ext cx="9278148" cy="5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850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903</Words>
  <Application>Microsoft Office PowerPoint</Application>
  <PresentationFormat>Widescreen</PresentationFormat>
  <Paragraphs>182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Palatino Linotype</vt:lpstr>
      <vt:lpstr>Times New Roman</vt:lpstr>
      <vt:lpstr>Office Theme</vt:lpstr>
      <vt:lpstr>1_Office Theme</vt:lpstr>
      <vt:lpstr>A World-Model based Infant InteractionRobot</vt:lpstr>
      <vt:lpstr>Contents</vt:lpstr>
      <vt:lpstr>Project Motivation </vt:lpstr>
      <vt:lpstr>System Architecture​</vt:lpstr>
      <vt:lpstr>System Architecture (Detailed)​</vt:lpstr>
      <vt:lpstr>Hardware Design</vt:lpstr>
      <vt:lpstr>Hardware Components​</vt:lpstr>
      <vt:lpstr>Hardware Components​</vt:lpstr>
      <vt:lpstr>Hardware Components​</vt:lpstr>
      <vt:lpstr>Motion system Control​</vt:lpstr>
      <vt:lpstr>Algorithm Pipeline​</vt:lpstr>
      <vt:lpstr>Sensors​</vt:lpstr>
      <vt:lpstr>States and Logic</vt:lpstr>
      <vt:lpstr>AI Voice Interaction​</vt:lpstr>
      <vt:lpstr>Verification &amp; Experimental Results​</vt:lpstr>
      <vt:lpstr>Limitations and Future Works</vt:lpstr>
      <vt:lpstr>Conclusion</vt:lpstr>
      <vt:lpstr>Demonstration Video</vt:lpstr>
      <vt:lpstr>Questions &amp; Discussion​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Sidauruk, Artha Amanda</dc:creator>
  <cp:lastModifiedBy>Sidauruk, Artha Amanda</cp:lastModifiedBy>
  <cp:revision>2</cp:revision>
  <dcterms:created xsi:type="dcterms:W3CDTF">2026-05-23T10:14:33Z</dcterms:created>
  <dcterms:modified xsi:type="dcterms:W3CDTF">2026-05-23T10:37:46Z</dcterms:modified>
</cp:coreProperties>
</file>