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4" y="6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D7029A-40EC-D1F9-F511-2C355A377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00D45A9-71A8-E025-0807-1955F2A2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9D238-F887-00B2-9682-C119DA63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3140EC-00EC-D60A-4645-004F6A5E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281A52-B214-14FB-59FF-CEAACD64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16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375140-A1B6-94BA-E43F-2977321C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10367B-245B-E795-1A4E-F2075CDCC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EB1D18-26A9-1AF6-2468-D63565048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81D040-9F28-6B20-88D5-5950831B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C879B2-44B3-0E27-CB98-6D317DE1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88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FE8AE5F-316A-2593-F892-3AA175977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28E6A9-8FFF-DA7E-F1A1-17A5C0B5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2F3555-C5E6-83E4-450D-1124EE12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19592C-F4CC-6916-41F3-A556E009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843597-B85D-CF2B-89AC-40B8F2E5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316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14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4421F2-126E-1FFB-CDAE-C49E3DCA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9E1CF2-EEFF-9E55-D336-00A29B897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CE1157-539A-BFF1-65E9-4B94D0AFD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0FD205-8B1D-5CAC-DB23-2DDFD233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548EBA-1C56-1AA7-4B9F-B3FE4136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40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9B5DD7-1BB1-6453-143C-02F007516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690AA0-20E2-220E-F141-3EEA62ACB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AC3463-BAEA-4F1B-B26A-60A1FA19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C2EC7B-46F7-411F-915D-97711F00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9A4907-C80F-4963-4BD7-7FB8A75D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23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7C8A15-7663-32AF-65DF-94BAF878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CB032D-662D-51FF-755E-6429BA29B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F520FF-EBFE-777E-51C4-8DFB5432B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92FAFC-D8FE-73F7-08C4-DBADFADB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3D16BF-5C3A-B6F9-FFA1-E69E0ACC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DFC26F-F409-E5DE-0ED2-E16E2363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92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F32D4-7779-76C7-8F02-ACD663B5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FF7974-59CB-A841-462F-96F413F6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B03F13-4006-7FF0-5CF1-EF5F3B7F0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7EC809-B5D5-24E9-37B7-BF5A8D0DF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F3A4BD-3DA5-CDBF-1C96-160EAF797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8EA6768-D6BB-958D-64E2-022F8BDC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EE9F9D-F175-56B1-E89D-A3748D50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35D721F-7D24-3CB7-0F0C-44AAE084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49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F451D-0A71-DD3F-AE21-D083244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DBD9E8-1C87-D2F8-CBD8-405DF938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A9B288E-924D-3624-3B6D-FC3042AB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62C8DB-3234-4E40-D26A-31994813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31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429ABDC-94EA-4194-CDA7-85B6EFB1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927C991-0D66-3AA1-AD20-F5A16BDA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3198F2-87B4-38BD-45D7-8D720CE4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1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56CA0A-A872-E846-AEB2-ACC4196C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E35D18-8830-1AF8-9BD8-541BB030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BEBEA9-8AC3-ABE9-4DD2-CF6C63FD8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450F3D-6EB1-C8C8-1D94-2689E54FD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800282-91F2-A86E-3924-707C6D50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6BE82E-616A-AF6C-1BB7-0A875061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52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5FDE53-8A6F-8D84-CB0D-CD318785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61DF9D1-F912-4928-E4B9-C1AA7B7BA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186481-EE68-D786-956B-9D2049C18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1F45A8-5A8A-4D01-8D7F-0D6881A2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AA060F-D0CD-10E9-DB5B-E3CCF091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BE83BB-5C7E-1E2A-E74F-7E90B6F2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37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35585A5-0A46-2101-0836-A350A8A4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92E34C-5555-4318-331E-B202FECBE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F5ADA3-B141-24AB-589E-3B35BBBF2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FA80F-EAEA-415C-B296-F92D3F294C86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A9470D-8CB2-0C8C-46D6-0C1AD19F2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B541FD-CF7D-1600-076F-2E78D4957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334F49-F6DF-4667-AB0B-89EE7D104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31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3863159" y="2550747"/>
            <a:ext cx="4426113" cy="1734326"/>
          </a:xfrm>
          <a:prstGeom prst="rect">
            <a:avLst/>
          </a:prstGeom>
          <a:noFill/>
          <a:ln w="12700" cap="sq">
            <a:noFill/>
            <a:miter/>
          </a:ln>
        </p:spPr>
        <p:txBody>
          <a:bodyPr vert="horz" wrap="squar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Weekly Progress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03/28</a:t>
            </a:r>
            <a:endParaRPr kumimoji="1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panose="02000503020000020003" pitchFamily="2" charset="0"/>
              <a:ea typeface="Padyakke Expanded One" pitchFamily="2" charset="0"/>
              <a:cs typeface="Padyakke Expanded One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标题 1"/>
          <p:cNvSpPr txBox="1"/>
          <p:nvPr/>
        </p:nvSpPr>
        <p:spPr>
          <a:xfrm>
            <a:off x="2351490" y="5199723"/>
            <a:ext cx="1749493" cy="458595"/>
          </a:xfrm>
          <a:prstGeom prst="rect">
            <a:avLst/>
          </a:prstGeom>
          <a:noFill/>
          <a:ln w="12700" cap="sq">
            <a:noFill/>
            <a:miter/>
          </a:ln>
        </p:spPr>
        <p:txBody>
          <a:bodyPr vert="horz" wrap="square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253725" y="763265"/>
            <a:ext cx="7644983" cy="87283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700" b="0" i="0" u="none" strike="noStrike" kern="1200" cap="none" spc="0" normalizeH="0" baseline="0" noProof="0" dirty="0">
                <a:ln w="1270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POSans H"/>
                <a:ea typeface="OPPOSans H"/>
                <a:cs typeface="OPPOSans H"/>
              </a:rPr>
              <a:t>The Smart Fitness Coach</a:t>
            </a: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AA6AA76-FBBD-768F-D999-11BECF3A738F}"/>
              </a:ext>
            </a:extLst>
          </p:cNvPr>
          <p:cNvSpPr txBox="1"/>
          <p:nvPr/>
        </p:nvSpPr>
        <p:spPr>
          <a:xfrm>
            <a:off x="1750879" y="4391808"/>
            <a:ext cx="86902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Sponsor: Bruce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Xinbo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 Yu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TA: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Xiaoai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 Wang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Members: Xinyu Li, Yuxuan Lin,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Lishan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 Shi, </a:t>
            </a: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Tianheng</a:t>
            </a: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panose="02000503020000020003" pitchFamily="2" charset="0"/>
                <a:ea typeface="Padyakke Expanded One" pitchFamily="2" charset="0"/>
                <a:cs typeface="Padyakke Expanded One" pitchFamily="2" charset="0"/>
              </a:rPr>
              <a:t> Wu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191828-CEF7-22DD-3896-3D45E43171ED}"/>
              </a:ext>
            </a:extLst>
          </p:cNvPr>
          <p:cNvSpPr txBox="1"/>
          <p:nvPr/>
        </p:nvSpPr>
        <p:spPr>
          <a:xfrm>
            <a:off x="465941" y="434588"/>
            <a:ext cx="8171180" cy="655320"/>
          </a:xfrm>
          <a:prstGeom prst="roundRect">
            <a:avLst>
              <a:gd name="adj" fmla="val 1385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/>
              </a:gs>
            </a:gsLst>
            <a:lin ang="0" scaled="0"/>
          </a:gradFill>
          <a:ln w="12700" cap="sq">
            <a:noFill/>
            <a:miter/>
          </a:ln>
        </p:spPr>
        <p:txBody>
          <a:bodyPr vert="horz" wrap="square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C99A482F-A54E-9922-9281-B566FFA08247}"/>
              </a:ext>
            </a:extLst>
          </p:cNvPr>
          <p:cNvSpPr txBox="1"/>
          <p:nvPr/>
        </p:nvSpPr>
        <p:spPr>
          <a:xfrm>
            <a:off x="760412" y="439388"/>
            <a:ext cx="10671175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 w="12700">
                  <a:noFill/>
                </a:ln>
                <a:solidFill>
                  <a:srgbClr val="262626">
                    <a:alpha val="100000"/>
                  </a:srgbClr>
                </a:solidFill>
                <a:effectLst/>
                <a:uLnTx/>
                <a:uFillTx/>
                <a:latin typeface="Source Han Sans CN Bold"/>
                <a:ea typeface="Source Han Sans CN Bold"/>
                <a:cs typeface="Source Han Sans CN Bold"/>
              </a:rPr>
              <a:t>Technical investigation</a:t>
            </a: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8D541006-9489-6073-10F1-0183CCA99B3A}"/>
              </a:ext>
            </a:extLst>
          </p:cNvPr>
          <p:cNvSpPr txBox="1"/>
          <p:nvPr/>
        </p:nvSpPr>
        <p:spPr>
          <a:xfrm rot="19381400" flipH="1">
            <a:off x="78135" y="464640"/>
            <a:ext cx="653381" cy="436022"/>
          </a:xfrm>
          <a:custGeom>
            <a:avLst/>
            <a:gdLst>
              <a:gd name="connsiteX0" fmla="*/ 362469 w 653381"/>
              <a:gd name="connsiteY0" fmla="*/ 4241 h 436022"/>
              <a:gd name="connsiteX1" fmla="*/ 396364 w 653381"/>
              <a:gd name="connsiteY1" fmla="*/ 61368 h 436022"/>
              <a:gd name="connsiteX2" fmla="*/ 396732 w 653381"/>
              <a:gd name="connsiteY2" fmla="*/ 137992 h 436022"/>
              <a:gd name="connsiteX3" fmla="*/ 572317 w 653381"/>
              <a:gd name="connsiteY3" fmla="*/ 137992 h 436022"/>
              <a:gd name="connsiteX4" fmla="*/ 653381 w 653381"/>
              <a:gd name="connsiteY4" fmla="*/ 219056 h 436022"/>
              <a:gd name="connsiteX5" fmla="*/ 572317 w 653381"/>
              <a:gd name="connsiteY5" fmla="*/ 300120 h 436022"/>
              <a:gd name="connsiteX6" fmla="*/ 397511 w 653381"/>
              <a:gd name="connsiteY6" fmla="*/ 300120 h 436022"/>
              <a:gd name="connsiteX7" fmla="*/ 397862 w 653381"/>
              <a:gd name="connsiteY7" fmla="*/ 373034 h 436022"/>
              <a:gd name="connsiteX8" fmla="*/ 305140 w 653381"/>
              <a:gd name="connsiteY8" fmla="*/ 427039 h 436022"/>
              <a:gd name="connsiteX9" fmla="*/ 33218 w 653381"/>
              <a:gd name="connsiteY9" fmla="*/ 271065 h 436022"/>
              <a:gd name="connsiteX10" fmla="*/ 33021 w 653381"/>
              <a:gd name="connsiteY10" fmla="*/ 163763 h 436022"/>
              <a:gd name="connsiteX11" fmla="*/ 302805 w 653381"/>
              <a:gd name="connsiteY11" fmla="*/ 7703 h 436022"/>
              <a:gd name="connsiteX12" fmla="*/ 362469 w 653381"/>
              <a:gd name="connsiteY12" fmla="*/ 4241 h 436022"/>
            </a:gdLst>
            <a:ahLst/>
            <a:cxnLst/>
            <a:rect l="l" t="t" r="r" b="b"/>
            <a:pathLst>
              <a:path w="653381" h="436022">
                <a:moveTo>
                  <a:pt x="362469" y="4241"/>
                </a:moveTo>
                <a:cubicBezTo>
                  <a:pt x="378628" y="10999"/>
                  <a:pt x="392701" y="27110"/>
                  <a:pt x="396364" y="61368"/>
                </a:cubicBezTo>
                <a:lnTo>
                  <a:pt x="396732" y="137992"/>
                </a:lnTo>
                <a:lnTo>
                  <a:pt x="572317" y="137992"/>
                </a:lnTo>
                <a:cubicBezTo>
                  <a:pt x="617087" y="137992"/>
                  <a:pt x="653381" y="174286"/>
                  <a:pt x="653381" y="219056"/>
                </a:cubicBezTo>
                <a:cubicBezTo>
                  <a:pt x="653381" y="263826"/>
                  <a:pt x="617087" y="300120"/>
                  <a:pt x="572317" y="300120"/>
                </a:cubicBezTo>
                <a:lnTo>
                  <a:pt x="397511" y="300120"/>
                </a:lnTo>
                <a:lnTo>
                  <a:pt x="397862" y="373034"/>
                </a:lnTo>
                <a:cubicBezTo>
                  <a:pt x="397862" y="373034"/>
                  <a:pt x="389002" y="464424"/>
                  <a:pt x="305140" y="427039"/>
                </a:cubicBezTo>
                <a:lnTo>
                  <a:pt x="33218" y="271065"/>
                </a:lnTo>
                <a:cubicBezTo>
                  <a:pt x="33218" y="271065"/>
                  <a:pt x="-41392" y="217550"/>
                  <a:pt x="33021" y="163763"/>
                </a:cubicBezTo>
                <a:lnTo>
                  <a:pt x="302805" y="7703"/>
                </a:lnTo>
                <a:cubicBezTo>
                  <a:pt x="302805" y="7703"/>
                  <a:pt x="335536" y="-7020"/>
                  <a:pt x="362469" y="4241"/>
                </a:cubicBezTo>
                <a:close/>
              </a:path>
            </a:pathLst>
          </a:custGeom>
          <a:solidFill>
            <a:schemeClr val="accent1"/>
          </a:solidFill>
          <a:ln w="12700" cap="sq">
            <a:noFill/>
            <a:miter/>
          </a:ln>
        </p:spPr>
        <p:txBody>
          <a:bodyPr vert="horz" wrap="square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79A07504-8103-7DF7-945E-32B3335A3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25" y="870964"/>
            <a:ext cx="1077068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 Framework and Advantages</a:t>
            </a:r>
            <a:endParaRPr kumimoji="0" lang="en-US" altLang="zh-CN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the backend of Smart Fitness Coach, we propose using either </a:t>
            </a: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 (Gin + Gorm)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Java (Spring Boot + MyBatis)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Both provide 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reliable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solutions for handling real-time fitness data and user interactions.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Gin + Gorm (Go)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offers lightweight, high-performance web services, ideal for fast API responses and efficient DB management using Gorm ORM.</a:t>
            </a: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Spring Boot + MyBatis (Java)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a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structured backend with built-in dependency injection and strong ecosystem support.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Both stacks support RESTful APIs, JWT-based authentication, and seamless integration with mobile frontends and real-time pose detection systems.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2F23336-7C7E-2FDD-03C3-766D7617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41" y="4860243"/>
            <a:ext cx="645881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📌 </a:t>
            </a: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Backend Responsibilities: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Handle user authentication and session tokens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Receive and store workout data and pose recognition results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real-time feedback via API to mobile apps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2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EE244F-7AB3-65D0-3226-6A410C937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83AC6F-5410-136E-DA3D-07484D30DF7A}"/>
              </a:ext>
            </a:extLst>
          </p:cNvPr>
          <p:cNvSpPr txBox="1"/>
          <p:nvPr/>
        </p:nvSpPr>
        <p:spPr>
          <a:xfrm>
            <a:off x="465941" y="434588"/>
            <a:ext cx="8171180" cy="655320"/>
          </a:xfrm>
          <a:prstGeom prst="roundRect">
            <a:avLst>
              <a:gd name="adj" fmla="val 1385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/>
              </a:gs>
            </a:gsLst>
            <a:lin ang="0" scaled="0"/>
          </a:gradFill>
          <a:ln w="12700" cap="sq">
            <a:noFill/>
            <a:miter/>
          </a:ln>
        </p:spPr>
        <p:txBody>
          <a:bodyPr vert="horz" wrap="square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33FD3722-E83C-CA76-1477-96425B7E2444}"/>
              </a:ext>
            </a:extLst>
          </p:cNvPr>
          <p:cNvSpPr txBox="1"/>
          <p:nvPr/>
        </p:nvSpPr>
        <p:spPr>
          <a:xfrm>
            <a:off x="760412" y="439388"/>
            <a:ext cx="10671175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 w="12700">
                  <a:noFill/>
                </a:ln>
                <a:solidFill>
                  <a:srgbClr val="262626">
                    <a:alpha val="100000"/>
                  </a:srgbClr>
                </a:solidFill>
                <a:effectLst/>
                <a:uLnTx/>
                <a:uFillTx/>
                <a:latin typeface="Source Han Sans CN Bold"/>
                <a:ea typeface="Source Han Sans CN Bold"/>
                <a:cs typeface="Source Han Sans CN Bold"/>
              </a:rPr>
              <a:t>Technical investigation</a:t>
            </a: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C3B4C7EA-D7A4-C0A7-A049-C67989AD4203}"/>
              </a:ext>
            </a:extLst>
          </p:cNvPr>
          <p:cNvSpPr txBox="1"/>
          <p:nvPr/>
        </p:nvSpPr>
        <p:spPr>
          <a:xfrm rot="19381400" flipH="1">
            <a:off x="78135" y="464640"/>
            <a:ext cx="653381" cy="436022"/>
          </a:xfrm>
          <a:custGeom>
            <a:avLst/>
            <a:gdLst>
              <a:gd name="connsiteX0" fmla="*/ 362469 w 653381"/>
              <a:gd name="connsiteY0" fmla="*/ 4241 h 436022"/>
              <a:gd name="connsiteX1" fmla="*/ 396364 w 653381"/>
              <a:gd name="connsiteY1" fmla="*/ 61368 h 436022"/>
              <a:gd name="connsiteX2" fmla="*/ 396732 w 653381"/>
              <a:gd name="connsiteY2" fmla="*/ 137992 h 436022"/>
              <a:gd name="connsiteX3" fmla="*/ 572317 w 653381"/>
              <a:gd name="connsiteY3" fmla="*/ 137992 h 436022"/>
              <a:gd name="connsiteX4" fmla="*/ 653381 w 653381"/>
              <a:gd name="connsiteY4" fmla="*/ 219056 h 436022"/>
              <a:gd name="connsiteX5" fmla="*/ 572317 w 653381"/>
              <a:gd name="connsiteY5" fmla="*/ 300120 h 436022"/>
              <a:gd name="connsiteX6" fmla="*/ 397511 w 653381"/>
              <a:gd name="connsiteY6" fmla="*/ 300120 h 436022"/>
              <a:gd name="connsiteX7" fmla="*/ 397862 w 653381"/>
              <a:gd name="connsiteY7" fmla="*/ 373034 h 436022"/>
              <a:gd name="connsiteX8" fmla="*/ 305140 w 653381"/>
              <a:gd name="connsiteY8" fmla="*/ 427039 h 436022"/>
              <a:gd name="connsiteX9" fmla="*/ 33218 w 653381"/>
              <a:gd name="connsiteY9" fmla="*/ 271065 h 436022"/>
              <a:gd name="connsiteX10" fmla="*/ 33021 w 653381"/>
              <a:gd name="connsiteY10" fmla="*/ 163763 h 436022"/>
              <a:gd name="connsiteX11" fmla="*/ 302805 w 653381"/>
              <a:gd name="connsiteY11" fmla="*/ 7703 h 436022"/>
              <a:gd name="connsiteX12" fmla="*/ 362469 w 653381"/>
              <a:gd name="connsiteY12" fmla="*/ 4241 h 436022"/>
            </a:gdLst>
            <a:ahLst/>
            <a:cxnLst/>
            <a:rect l="l" t="t" r="r" b="b"/>
            <a:pathLst>
              <a:path w="653381" h="436022">
                <a:moveTo>
                  <a:pt x="362469" y="4241"/>
                </a:moveTo>
                <a:cubicBezTo>
                  <a:pt x="378628" y="10999"/>
                  <a:pt x="392701" y="27110"/>
                  <a:pt x="396364" y="61368"/>
                </a:cubicBezTo>
                <a:lnTo>
                  <a:pt x="396732" y="137992"/>
                </a:lnTo>
                <a:lnTo>
                  <a:pt x="572317" y="137992"/>
                </a:lnTo>
                <a:cubicBezTo>
                  <a:pt x="617087" y="137992"/>
                  <a:pt x="653381" y="174286"/>
                  <a:pt x="653381" y="219056"/>
                </a:cubicBezTo>
                <a:cubicBezTo>
                  <a:pt x="653381" y="263826"/>
                  <a:pt x="617087" y="300120"/>
                  <a:pt x="572317" y="300120"/>
                </a:cubicBezTo>
                <a:lnTo>
                  <a:pt x="397511" y="300120"/>
                </a:lnTo>
                <a:lnTo>
                  <a:pt x="397862" y="373034"/>
                </a:lnTo>
                <a:cubicBezTo>
                  <a:pt x="397862" y="373034"/>
                  <a:pt x="389002" y="464424"/>
                  <a:pt x="305140" y="427039"/>
                </a:cubicBezTo>
                <a:lnTo>
                  <a:pt x="33218" y="271065"/>
                </a:lnTo>
                <a:cubicBezTo>
                  <a:pt x="33218" y="271065"/>
                  <a:pt x="-41392" y="217550"/>
                  <a:pt x="33021" y="163763"/>
                </a:cubicBezTo>
                <a:lnTo>
                  <a:pt x="302805" y="7703"/>
                </a:lnTo>
                <a:cubicBezTo>
                  <a:pt x="302805" y="7703"/>
                  <a:pt x="335536" y="-7020"/>
                  <a:pt x="362469" y="4241"/>
                </a:cubicBezTo>
                <a:close/>
              </a:path>
            </a:pathLst>
          </a:custGeom>
          <a:solidFill>
            <a:schemeClr val="accent1"/>
          </a:solidFill>
          <a:ln w="12700" cap="sq">
            <a:noFill/>
            <a:miter/>
          </a:ln>
        </p:spPr>
        <p:txBody>
          <a:bodyPr vert="horz" wrap="square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4212ADF-14B0-AE61-192A-86AB03D2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5" y="1286484"/>
            <a:ext cx="1186542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 Modules</a:t>
            </a:r>
            <a:endParaRPr kumimoji="0" lang="en-US" altLang="zh-CN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 Service</a:t>
            </a: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Handles user registration, login/logout, session management, and account settings. Secure authentication using JWT.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Workout Record Service</a:t>
            </a: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Accepts data such as workout type, repetitions. 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Retrieve workout history.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Feedback Module</a:t>
            </a: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Returns posture evaluation and correction suggestions based on pose data (e.g., angles between joints). Helps users optimize form and avoid injury.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Sync API</a:t>
            </a: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Ensures real-time communication with the frontend.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1B4E55C-013E-135C-7D87-9B6F21276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6" y="521063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3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899F3-28E5-73A3-4415-E65F87716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60069D-60B6-5A36-17BA-5FB35DC66324}"/>
              </a:ext>
            </a:extLst>
          </p:cNvPr>
          <p:cNvSpPr txBox="1"/>
          <p:nvPr/>
        </p:nvSpPr>
        <p:spPr>
          <a:xfrm>
            <a:off x="465941" y="434588"/>
            <a:ext cx="8171180" cy="655320"/>
          </a:xfrm>
          <a:prstGeom prst="roundRect">
            <a:avLst>
              <a:gd name="adj" fmla="val 13854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/>
              </a:gs>
            </a:gsLst>
            <a:lin ang="0" scaled="0"/>
          </a:gradFill>
          <a:ln w="12700" cap="sq">
            <a:noFill/>
            <a:miter/>
          </a:ln>
        </p:spPr>
        <p:txBody>
          <a:bodyPr vert="horz" wrap="square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F44B0C35-C13E-9FFF-992E-220F2C0014E6}"/>
              </a:ext>
            </a:extLst>
          </p:cNvPr>
          <p:cNvSpPr txBox="1"/>
          <p:nvPr/>
        </p:nvSpPr>
        <p:spPr>
          <a:xfrm>
            <a:off x="760412" y="439388"/>
            <a:ext cx="10671175" cy="468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 w="12700">
                  <a:noFill/>
                </a:ln>
                <a:solidFill>
                  <a:srgbClr val="262626">
                    <a:alpha val="100000"/>
                  </a:srgbClr>
                </a:solidFill>
                <a:effectLst/>
                <a:uLnTx/>
                <a:uFillTx/>
                <a:latin typeface="Source Han Sans CN Bold"/>
                <a:ea typeface="Source Han Sans CN Bold"/>
                <a:cs typeface="Source Han Sans CN Bold"/>
              </a:rPr>
              <a:t>Progress</a:t>
            </a: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FEEE3F69-831F-5D96-DED0-60A767D4D5A0}"/>
              </a:ext>
            </a:extLst>
          </p:cNvPr>
          <p:cNvSpPr txBox="1"/>
          <p:nvPr/>
        </p:nvSpPr>
        <p:spPr>
          <a:xfrm rot="19381400" flipH="1">
            <a:off x="78135" y="464640"/>
            <a:ext cx="653381" cy="436022"/>
          </a:xfrm>
          <a:custGeom>
            <a:avLst/>
            <a:gdLst>
              <a:gd name="connsiteX0" fmla="*/ 362469 w 653381"/>
              <a:gd name="connsiteY0" fmla="*/ 4241 h 436022"/>
              <a:gd name="connsiteX1" fmla="*/ 396364 w 653381"/>
              <a:gd name="connsiteY1" fmla="*/ 61368 h 436022"/>
              <a:gd name="connsiteX2" fmla="*/ 396732 w 653381"/>
              <a:gd name="connsiteY2" fmla="*/ 137992 h 436022"/>
              <a:gd name="connsiteX3" fmla="*/ 572317 w 653381"/>
              <a:gd name="connsiteY3" fmla="*/ 137992 h 436022"/>
              <a:gd name="connsiteX4" fmla="*/ 653381 w 653381"/>
              <a:gd name="connsiteY4" fmla="*/ 219056 h 436022"/>
              <a:gd name="connsiteX5" fmla="*/ 572317 w 653381"/>
              <a:gd name="connsiteY5" fmla="*/ 300120 h 436022"/>
              <a:gd name="connsiteX6" fmla="*/ 397511 w 653381"/>
              <a:gd name="connsiteY6" fmla="*/ 300120 h 436022"/>
              <a:gd name="connsiteX7" fmla="*/ 397862 w 653381"/>
              <a:gd name="connsiteY7" fmla="*/ 373034 h 436022"/>
              <a:gd name="connsiteX8" fmla="*/ 305140 w 653381"/>
              <a:gd name="connsiteY8" fmla="*/ 427039 h 436022"/>
              <a:gd name="connsiteX9" fmla="*/ 33218 w 653381"/>
              <a:gd name="connsiteY9" fmla="*/ 271065 h 436022"/>
              <a:gd name="connsiteX10" fmla="*/ 33021 w 653381"/>
              <a:gd name="connsiteY10" fmla="*/ 163763 h 436022"/>
              <a:gd name="connsiteX11" fmla="*/ 302805 w 653381"/>
              <a:gd name="connsiteY11" fmla="*/ 7703 h 436022"/>
              <a:gd name="connsiteX12" fmla="*/ 362469 w 653381"/>
              <a:gd name="connsiteY12" fmla="*/ 4241 h 436022"/>
            </a:gdLst>
            <a:ahLst/>
            <a:cxnLst/>
            <a:rect l="l" t="t" r="r" b="b"/>
            <a:pathLst>
              <a:path w="653381" h="436022">
                <a:moveTo>
                  <a:pt x="362469" y="4241"/>
                </a:moveTo>
                <a:cubicBezTo>
                  <a:pt x="378628" y="10999"/>
                  <a:pt x="392701" y="27110"/>
                  <a:pt x="396364" y="61368"/>
                </a:cubicBezTo>
                <a:lnTo>
                  <a:pt x="396732" y="137992"/>
                </a:lnTo>
                <a:lnTo>
                  <a:pt x="572317" y="137992"/>
                </a:lnTo>
                <a:cubicBezTo>
                  <a:pt x="617087" y="137992"/>
                  <a:pt x="653381" y="174286"/>
                  <a:pt x="653381" y="219056"/>
                </a:cubicBezTo>
                <a:cubicBezTo>
                  <a:pt x="653381" y="263826"/>
                  <a:pt x="617087" y="300120"/>
                  <a:pt x="572317" y="300120"/>
                </a:cubicBezTo>
                <a:lnTo>
                  <a:pt x="397511" y="300120"/>
                </a:lnTo>
                <a:lnTo>
                  <a:pt x="397862" y="373034"/>
                </a:lnTo>
                <a:cubicBezTo>
                  <a:pt x="397862" y="373034"/>
                  <a:pt x="389002" y="464424"/>
                  <a:pt x="305140" y="427039"/>
                </a:cubicBezTo>
                <a:lnTo>
                  <a:pt x="33218" y="271065"/>
                </a:lnTo>
                <a:cubicBezTo>
                  <a:pt x="33218" y="271065"/>
                  <a:pt x="-41392" y="217550"/>
                  <a:pt x="33021" y="163763"/>
                </a:cubicBezTo>
                <a:lnTo>
                  <a:pt x="302805" y="7703"/>
                </a:lnTo>
                <a:cubicBezTo>
                  <a:pt x="302805" y="7703"/>
                  <a:pt x="335536" y="-7020"/>
                  <a:pt x="362469" y="4241"/>
                </a:cubicBezTo>
                <a:close/>
              </a:path>
            </a:pathLst>
          </a:custGeom>
          <a:solidFill>
            <a:schemeClr val="accent1"/>
          </a:solidFill>
          <a:ln w="12700" cap="sq">
            <a:noFill/>
            <a:miter/>
          </a:ln>
        </p:spPr>
        <p:txBody>
          <a:bodyPr vert="horz" wrap="square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11000402020202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D8A9FE2-DB29-0956-7EB3-75E94198C4F6}"/>
              </a:ext>
            </a:extLst>
          </p:cNvPr>
          <p:cNvSpPr txBox="1"/>
          <p:nvPr/>
        </p:nvSpPr>
        <p:spPr>
          <a:xfrm>
            <a:off x="581297" y="1521823"/>
            <a:ext cx="4878977" cy="1221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0F946E0-8F33-0116-7AF5-C3DDABCE1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25" y="1034906"/>
            <a:ext cx="108878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Preliminary Results </a:t>
            </a:r>
            <a:endParaRPr kumimoji="0" lang="en-US" altLang="zh-CN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 – Framework Selection</a:t>
            </a:r>
            <a:endParaRPr kumimoji="0" lang="zh-CN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team has completed a comparison of backend technologies and selected </a:t>
            </a: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 (Gin + Gorm)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implementation.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Reason for choice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Gin is lightweight and efficient, making it ideal for real-time fitness data handling. Gorm simplifies database operations with clean ORM support.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Basic backend project structure is set up, including routing, configuration files, and database connection (MySQL).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Initial API templates (e.g., 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/login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/workout/upload</a:t>
            </a: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have been created but are not yet fully functional.</a:t>
            </a:r>
            <a:endParaRPr kumimoji="0" lang="zh-CN" altLang="zh-CN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0A4B1390-2378-D29A-B8EC-85F345E24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25" y="4691189"/>
            <a:ext cx="987007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Goals for Next Week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 user login API with JWT token generation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basic workout data upload endpoint with input validation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 local database integration and ensure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that the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 format matches frontend expectations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480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407</Words>
  <Application>Microsoft Office PowerPoint</Application>
  <PresentationFormat>宽屏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Avenir Book</vt:lpstr>
      <vt:lpstr>OPPOSans H</vt:lpstr>
      <vt:lpstr>Source Han Sans CN Bold</vt:lpstr>
      <vt:lpstr>等线</vt:lpstr>
      <vt:lpstr>等线 Light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Shi, LiShan</dc:creator>
  <cp:lastModifiedBy>Shi, LiShan</cp:lastModifiedBy>
  <cp:revision>6</cp:revision>
  <dcterms:created xsi:type="dcterms:W3CDTF">2025-04-10T09:08:20Z</dcterms:created>
  <dcterms:modified xsi:type="dcterms:W3CDTF">2025-04-15T13:36:18Z</dcterms:modified>
</cp:coreProperties>
</file>