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71" r:id="rId5"/>
    <p:sldId id="259" r:id="rId6"/>
    <p:sldId id="266" r:id="rId7"/>
    <p:sldId id="267" r:id="rId8"/>
    <p:sldId id="260" r:id="rId9"/>
    <p:sldId id="261" r:id="rId10"/>
    <p:sldId id="262" r:id="rId11"/>
    <p:sldId id="269" r:id="rId12"/>
    <p:sldId id="263" r:id="rId13"/>
    <p:sldId id="265"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A5AC3-A9F5-6E6A-9730-9B87F3413E0F}" v="382" dt="2026-05-22T16:53:36.395"/>
    <p1510:client id="{1E6BFADD-4C5E-C217-3F67-BA3155B1F1ED}" v="2" dt="2026-05-22T22:59:46.361"/>
    <p1510:client id="{8E176A00-D3E1-F4EA-1CFA-6B5CCA515CA9}" v="8" dt="2026-05-22T16:34:03.541"/>
    <p1510:client id="{97FD6126-0BF6-3F90-B351-D2AD2AF4EE83}" v="1" dt="2026-05-23T13:11:42.048"/>
    <p1510:client id="{A01076FB-FBB7-4561-9F07-480FEEE2E857}" v="2" dt="2026-05-22T16:15:03.523"/>
    <p1510:client id="{D297A152-E441-F7D8-B68C-5F5CD2227FDE}" v="2" dt="2026-05-22T22:42:31.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Good morning. My graduation design is HOMI, a smart home monitoring and control system based on STM32, MQTT, and an Android application.</a:t>
            </a:r>
          </a:p>
          <a:p>
            <a:endParaRPr lang="zh-CN"/>
          </a:p>
          <a:p>
            <a:r>
              <a:rPr lang="zh-CN"/>
              <a:t>I will first explain the system principle and the main functions, then I will use about five minutes for a live demonstration with the hardware and the app.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The Android app is the remote operator interface. The dashboard shows current sensor values, the control screen sends manual commands, the parameter page updates thresholds, and the chart page helps observe changing values.</a:t>
            </a:r>
          </a:p>
          <a:p>
            <a:endParaRPr lang="zh-CN"/>
          </a:p>
          <a:p>
            <a:r>
              <a:rPr lang="zh-CN"/>
              <a:t>The camera and security pages are an additional function based on ESP32-CAM. This part is useful for demonstration, but I treat the face-related function as partial rather than a stable commercial feature.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This final appendix compresses the report verification table. It shows that the major functional requirements passed, with the face-related item clearly marked as partial because it depends on lighting and camera conditions.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The verification results show that the main targets were reached. Temperature and humidity were close to the reference meter, actuators usually responded within one to two seconds, and app data updates were normally within three to five seconds.</a:t>
            </a:r>
          </a:p>
          <a:p>
            <a:endParaRPr lang="zh-CN"/>
          </a:p>
          <a:p>
            <a:r>
              <a:rPr lang="zh-CN"/>
              <a:t>The automatic threshold logic reached ninety percent success in repeated trials. The camera page passed under the same local network, while the face-related function was only a partial pass because lighting and camera conditions affected stability.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In conclusion, HOMI completes the key loop of a smart-home IoT prototype: sensing, embedded control, MQTT communication, mobile visualization, and basic security demonstration.</a:t>
            </a:r>
          </a:p>
          <a:p>
            <a:endParaRPr lang="zh-CN"/>
          </a:p>
          <a:p>
            <a:r>
              <a:rPr lang="zh-CN"/>
              <a:t>The next improvements would be better sensor calibration, stronger authentication and privacy handling, a private broker deployment, more stable camera behavior, and a protective enclosure for the hardware.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The problem I wanted to solve is that common home devices are often separated from each other. Sensors may show data, switches may control loads, and cameras may provide video, but there is no simple closed loop that connects monitoring, control, and alerts.</a:t>
            </a:r>
          </a:p>
          <a:p>
            <a:endParaRPr lang="zh-CN"/>
          </a:p>
          <a:p>
            <a:r>
              <a:rPr lang="zh-CN"/>
              <a:t>The goal of HOMI is to build a low-cost IoT prototype that can collect home environment data, make local control decisions, support remote operation, and provide a basic security supplement.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This is the overall closed loop of the system. The sensors collect temperature, humidity, light, smoke, and presence information, then send those signals to the STM32 controller.</a:t>
            </a:r>
          </a:p>
          <a:p>
            <a:endParaRPr lang="zh-CN"/>
          </a:p>
          <a:p>
            <a:r>
              <a:rPr lang="zh-CN"/>
              <a:t>The STM32 updates the OLED display and controls actuators locally. At the same time, it sends data through the ESP8266 to an MQTT broker, where the Android app receives updates and sends commands back to the embedded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This page summarizes the team organization. Kaicheng was responsible for STM32 firmware and embedded control, Wenyu was responsible for the Android app design, and Yichen was responsible for face recognition.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The hardware layer is divided by electrical role. DHT11 provides temperature and humidity, the LDR and MQ-2 use ADC channels for light and smoke, and the PIR input supports presence or security monitoring.</a:t>
            </a:r>
          </a:p>
          <a:p>
            <a:endParaRPr lang="zh-CN"/>
          </a:p>
          <a:p>
            <a:r>
              <a:rPr lang="zh-CN"/>
              <a:t>On the output side, GPIO and PWM drive the LED, fan, humidifier, buzzer, and SG90 servo. Because these loads are not directly powered by MCU pins, the design uses driver stages where needed.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This backup slide provides the schematic and PCB evidence. I would use it if there are questions about the board-level implementation or the way the hardware modules are connected to the controller.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This appendix summarizes the concrete MCU pins and the remote command tokens. It is useful for explaining how the report, firmware, and app interface match each other.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The embedded logic runs as a repeated control cycle. After initialization, the STM32 samples sensor data, refreshes the OLED page, checks the current mode, controls devices, and uploads the latest state.</a:t>
            </a:r>
          </a:p>
          <a:p>
            <a:endParaRPr lang="zh-CN"/>
          </a:p>
          <a:p>
            <a:r>
              <a:rPr lang="zh-CN"/>
              <a:t>In manual mode, app commands directly change device states. In automatic mode, thresholds are compared with sensor values, and the controller turns on the light, fan, humidifier, or alarm when the condition is triggered. Thresholds are saved in Flash, so the settings remain after restart.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t>For communication, the STM32 does not run the network stack itself. It controls the ESP8266 through UART AT commands, and the ESP8266 connects to Wi-Fi and the MQTT broker.</a:t>
            </a:r>
          </a:p>
          <a:p>
            <a:endParaRPr lang="zh-CN"/>
          </a:p>
          <a:p>
            <a:r>
              <a:rPr lang="zh-CN"/>
              <a:t>The embedded side publishes data with the MCU identity, while the app side subscribes and publishes commands with the app identity. The command interface is compact: for example FD01 controls the light, FD02 controls the fan, FD05 controls the servo door, and FM01 switches between manual and automatic mode.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image" Target="../media/image6.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image" Target="../media/image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8.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notesSlide" Target="../notesSlides/notesSlide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slideLayout" Target="../slideLayouts/slideLayout1.xml"/><Relationship Id="rId48" Type="http://schemas.openxmlformats.org/officeDocument/2006/relationships/image" Target="../media/image7.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5.png"/><Relationship Id="rId20" Type="http://schemas.openxmlformats.org/officeDocument/2006/relationships/tags" Target="../tags/tag20.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sp>
          <p:nvSpPr>
            <p:cNvPr id="3" name="Rectangle 3"/>
            <p:cNvSpPr/>
            <p:nvPr/>
          </p:nvSpPr>
          <p:spPr>
            <a:xfrm>
              <a:off x="0" y="5219700"/>
              <a:ext cx="12192000" cy="1638300"/>
            </a:xfrm>
            <a:prstGeom prst="rect">
              <a:avLst/>
            </a:prstGeom>
            <a:gradFill>
              <a:gsLst>
                <a:gs pos="0">
                  <a:srgbClr val="1B76FF">
                    <a:alpha val="8000"/>
                  </a:srgbClr>
                </a:gs>
                <a:gs pos="50000">
                  <a:srgbClr val="20D6C7">
                    <a:alpha val="18000"/>
                  </a:srgbClr>
                </a:gs>
                <a:gs pos="100000">
                  <a:srgbClr val="A7F36D">
                    <a:alpha val="8000"/>
                  </a:srgbClr>
                </a:gs>
              </a:gsLst>
              <a:lin ang="0" scaled="1"/>
            </a:gradFill>
            <a:ln>
              <a:noFill/>
            </a:ln>
          </p:spPr>
        </p:sp>
        <p:sp>
          <p:nvSpPr>
            <p:cNvPr id="4" name="Freeform 4"/>
            <p:cNvSpPr/>
            <p:nvPr/>
          </p:nvSpPr>
          <p:spPr>
            <a:xfrm>
              <a:off x="857250" y="1285875"/>
              <a:ext cx="4381500" cy="1400175"/>
            </a:xfrm>
            <a:custGeom>
              <a:avLst/>
              <a:gdLst/>
              <a:ahLst/>
              <a:cxnLst/>
              <a:rect l="l" t="t" r="r" b="b"/>
              <a:pathLst>
                <a:path w="4381500" h="1400175">
                  <a:moveTo>
                    <a:pt x="0" y="0"/>
                  </a:moveTo>
                  <a:lnTo>
                    <a:pt x="1666875" y="0"/>
                  </a:lnTo>
                  <a:lnTo>
                    <a:pt x="1666875" y="714375"/>
                  </a:lnTo>
                  <a:lnTo>
                    <a:pt x="3143250" y="714375"/>
                  </a:lnTo>
                  <a:lnTo>
                    <a:pt x="3143250" y="1400175"/>
                  </a:lnTo>
                  <a:lnTo>
                    <a:pt x="4381500" y="1400175"/>
                  </a:lnTo>
                </a:path>
              </a:pathLst>
            </a:custGeom>
            <a:noFill/>
            <a:ln w="19050">
              <a:solidFill>
                <a:srgbClr val="C9D8E8"/>
              </a:solidFill>
              <a:custDash>
                <a:ds d="400000" sp="300000"/>
              </a:custDash>
            </a:ln>
          </p:spPr>
        </p:sp>
        <p:sp>
          <p:nvSpPr>
            <p:cNvPr id="5" name="Freeform 5"/>
            <p:cNvSpPr/>
            <p:nvPr/>
          </p:nvSpPr>
          <p:spPr>
            <a:xfrm>
              <a:off x="7239000" y="876300"/>
              <a:ext cx="3810000" cy="628650"/>
            </a:xfrm>
            <a:custGeom>
              <a:avLst/>
              <a:gdLst/>
              <a:ahLst/>
              <a:cxnLst/>
              <a:rect l="l" t="t" r="r" b="b"/>
              <a:pathLst>
                <a:path w="3810000" h="628650">
                  <a:moveTo>
                    <a:pt x="0" y="0"/>
                  </a:moveTo>
                  <a:lnTo>
                    <a:pt x="2190750" y="0"/>
                  </a:lnTo>
                  <a:lnTo>
                    <a:pt x="2190750" y="628650"/>
                  </a:lnTo>
                  <a:lnTo>
                    <a:pt x="3810000" y="628650"/>
                  </a:lnTo>
                </a:path>
              </a:pathLst>
            </a:custGeom>
            <a:noFill/>
            <a:ln w="19050">
              <a:solidFill>
                <a:srgbClr val="C9D8E8"/>
              </a:solidFill>
              <a:custDash>
                <a:ds d="400000" sp="300000"/>
              </a:custDash>
            </a:ln>
          </p:spPr>
        </p:sp>
        <p:sp>
          <p:nvSpPr>
            <p:cNvPr id="6" name="Freeform 6"/>
            <p:cNvSpPr/>
            <p:nvPr/>
          </p:nvSpPr>
          <p:spPr>
            <a:xfrm>
              <a:off x="8477250" y="3333750"/>
              <a:ext cx="2857500" cy="666750"/>
            </a:xfrm>
            <a:custGeom>
              <a:avLst/>
              <a:gdLst/>
              <a:ahLst/>
              <a:cxnLst/>
              <a:rect l="l" t="t" r="r" b="b"/>
              <a:pathLst>
                <a:path w="2857500" h="666750">
                  <a:moveTo>
                    <a:pt x="0" y="666750"/>
                  </a:moveTo>
                  <a:lnTo>
                    <a:pt x="1857375" y="666750"/>
                  </a:lnTo>
                  <a:lnTo>
                    <a:pt x="1857375" y="0"/>
                  </a:lnTo>
                  <a:lnTo>
                    <a:pt x="2857500" y="0"/>
                  </a:lnTo>
                </a:path>
              </a:pathLst>
            </a:custGeom>
            <a:noFill/>
            <a:ln w="19050">
              <a:solidFill>
                <a:srgbClr val="C9D8E8"/>
              </a:solidFill>
              <a:custDash>
                <a:ds d="400000" sp="300000"/>
              </a:custDash>
            </a:ln>
          </p:spPr>
        </p:sp>
        <p:sp>
          <p:nvSpPr>
            <p:cNvPr id="7" name="Ellipse 7"/>
            <p:cNvSpPr/>
            <p:nvPr/>
          </p:nvSpPr>
          <p:spPr>
            <a:xfrm>
              <a:off x="809625" y="1238250"/>
              <a:ext cx="95250" cy="95250"/>
            </a:xfrm>
            <a:prstGeom prst="ellipse">
              <a:avLst/>
            </a:prstGeom>
            <a:solidFill>
              <a:srgbClr val="20D6C7"/>
            </a:solidFill>
            <a:ln>
              <a:noFill/>
            </a:ln>
          </p:spPr>
        </p:sp>
        <p:sp>
          <p:nvSpPr>
            <p:cNvPr id="8" name="Ellipse 8"/>
            <p:cNvSpPr/>
            <p:nvPr/>
          </p:nvSpPr>
          <p:spPr>
            <a:xfrm>
              <a:off x="3952875" y="2638425"/>
              <a:ext cx="95250" cy="95250"/>
            </a:xfrm>
            <a:prstGeom prst="ellipse">
              <a:avLst/>
            </a:prstGeom>
            <a:solidFill>
              <a:srgbClr val="A7F36D"/>
            </a:solidFill>
            <a:ln>
              <a:noFill/>
            </a:ln>
          </p:spPr>
        </p:sp>
        <p:sp>
          <p:nvSpPr>
            <p:cNvPr id="9" name="Ellipse 9"/>
            <p:cNvSpPr/>
            <p:nvPr/>
          </p:nvSpPr>
          <p:spPr>
            <a:xfrm>
              <a:off x="9382125" y="1457325"/>
              <a:ext cx="95250" cy="95250"/>
            </a:xfrm>
            <a:prstGeom prst="ellipse">
              <a:avLst/>
            </a:prstGeom>
            <a:solidFill>
              <a:srgbClr val="20D6C7"/>
            </a:solidFill>
            <a:ln>
              <a:noFill/>
            </a:ln>
          </p:spPr>
        </p:sp>
        <p:sp>
          <p:nvSpPr>
            <p:cNvPr id="10" name="Ellipse 10"/>
            <p:cNvSpPr/>
            <p:nvPr/>
          </p:nvSpPr>
          <p:spPr>
            <a:xfrm>
              <a:off x="10287000" y="3286125"/>
              <a:ext cx="95250" cy="95250"/>
            </a:xfrm>
            <a:prstGeom prst="ellipse">
              <a:avLst/>
            </a:prstGeom>
            <a:solidFill>
              <a:srgbClr val="A7F36D"/>
            </a:solidFill>
            <a:ln>
              <a:noFill/>
            </a:ln>
          </p:spPr>
        </p:sp>
        <p:sp>
          <p:nvSpPr>
            <p:cNvPr id="11" name="Rectangle 11"/>
            <p:cNvSpPr/>
            <p:nvPr/>
          </p:nvSpPr>
          <p:spPr>
            <a:xfrm>
              <a:off x="9906000" y="685800"/>
              <a:ext cx="895350" cy="895350"/>
            </a:xfrm>
            <a:prstGeom prst="roundRect">
              <a:avLst>
                <a:gd name="adj" fmla="val 12766"/>
              </a:avLst>
            </a:prstGeom>
            <a:solidFill>
              <a:srgbClr val="EAF3FF"/>
            </a:solidFill>
            <a:ln w="14288">
              <a:solidFill>
                <a:srgbClr val="C9D8E8"/>
              </a:solidFill>
            </a:ln>
          </p:spPr>
        </p:sp>
        <p:sp>
          <p:nvSpPr>
            <p:cNvPr id="12" name="Rectangle 12"/>
            <p:cNvSpPr/>
            <p:nvPr/>
          </p:nvSpPr>
          <p:spPr>
            <a:xfrm>
              <a:off x="10077450" y="857250"/>
              <a:ext cx="552450" cy="552450"/>
            </a:xfrm>
            <a:prstGeom prst="roundRect">
              <a:avLst>
                <a:gd name="adj" fmla="val 13793"/>
              </a:avLst>
            </a:prstGeom>
            <a:solidFill>
              <a:srgbClr val="F8FBFF"/>
            </a:solidFill>
            <a:ln w="19050">
              <a:solidFill>
                <a:srgbClr val="20D6C7"/>
              </a:solidFill>
            </a:ln>
          </p:spPr>
        </p:sp>
        <p:sp>
          <p:nvSpPr>
            <p:cNvPr id="13" name="Line 13"/>
            <p:cNvSpPr/>
            <p:nvPr/>
          </p:nvSpPr>
          <p:spPr>
            <a:xfrm>
              <a:off x="10191750" y="590550"/>
              <a:ext cx="9525" cy="190500"/>
            </a:xfrm>
            <a:custGeom>
              <a:avLst/>
              <a:gdLst/>
              <a:ahLst/>
              <a:cxnLst/>
              <a:rect l="l" t="t" r="r" b="b"/>
              <a:pathLst>
                <a:path w="9525" h="190500">
                  <a:moveTo>
                    <a:pt x="0" y="190500"/>
                  </a:moveTo>
                  <a:lnTo>
                    <a:pt x="0" y="0"/>
                  </a:lnTo>
                </a:path>
              </a:pathLst>
            </a:custGeom>
            <a:noFill/>
            <a:ln w="19050">
              <a:solidFill>
                <a:srgbClr val="20D6C7"/>
              </a:solidFill>
            </a:ln>
          </p:spPr>
        </p:sp>
        <p:sp>
          <p:nvSpPr>
            <p:cNvPr id="14" name="Line 14"/>
            <p:cNvSpPr/>
            <p:nvPr/>
          </p:nvSpPr>
          <p:spPr>
            <a:xfrm>
              <a:off x="10353675" y="590550"/>
              <a:ext cx="9525" cy="190500"/>
            </a:xfrm>
            <a:custGeom>
              <a:avLst/>
              <a:gdLst/>
              <a:ahLst/>
              <a:cxnLst/>
              <a:rect l="l" t="t" r="r" b="b"/>
              <a:pathLst>
                <a:path w="9525" h="190500">
                  <a:moveTo>
                    <a:pt x="0" y="190500"/>
                  </a:moveTo>
                  <a:lnTo>
                    <a:pt x="0" y="0"/>
                  </a:lnTo>
                </a:path>
              </a:pathLst>
            </a:custGeom>
            <a:noFill/>
            <a:ln w="19050">
              <a:solidFill>
                <a:srgbClr val="20D6C7"/>
              </a:solidFill>
            </a:ln>
          </p:spPr>
        </p:sp>
        <p:sp>
          <p:nvSpPr>
            <p:cNvPr id="15" name="Line 15"/>
            <p:cNvSpPr/>
            <p:nvPr/>
          </p:nvSpPr>
          <p:spPr>
            <a:xfrm>
              <a:off x="10515600" y="590550"/>
              <a:ext cx="9525" cy="190500"/>
            </a:xfrm>
            <a:custGeom>
              <a:avLst/>
              <a:gdLst/>
              <a:ahLst/>
              <a:cxnLst/>
              <a:rect l="l" t="t" r="r" b="b"/>
              <a:pathLst>
                <a:path w="9525" h="190500">
                  <a:moveTo>
                    <a:pt x="0" y="190500"/>
                  </a:moveTo>
                  <a:lnTo>
                    <a:pt x="0" y="0"/>
                  </a:lnTo>
                </a:path>
              </a:pathLst>
            </a:custGeom>
            <a:noFill/>
            <a:ln w="19050">
              <a:solidFill>
                <a:srgbClr val="20D6C7"/>
              </a:solidFill>
            </a:ln>
          </p:spPr>
        </p:sp>
        <p:sp>
          <p:nvSpPr>
            <p:cNvPr id="16" name="Line 16"/>
            <p:cNvSpPr/>
            <p:nvPr/>
          </p:nvSpPr>
          <p:spPr>
            <a:xfrm>
              <a:off x="10191750" y="1600200"/>
              <a:ext cx="9525" cy="190500"/>
            </a:xfrm>
            <a:custGeom>
              <a:avLst/>
              <a:gdLst/>
              <a:ahLst/>
              <a:cxnLst/>
              <a:rect l="l" t="t" r="r" b="b"/>
              <a:pathLst>
                <a:path w="9525" h="190500">
                  <a:moveTo>
                    <a:pt x="0" y="0"/>
                  </a:moveTo>
                  <a:lnTo>
                    <a:pt x="0" y="190500"/>
                  </a:lnTo>
                </a:path>
              </a:pathLst>
            </a:custGeom>
            <a:noFill/>
            <a:ln w="19050">
              <a:solidFill>
                <a:srgbClr val="20D6C7"/>
              </a:solidFill>
            </a:ln>
          </p:spPr>
        </p:sp>
        <p:sp>
          <p:nvSpPr>
            <p:cNvPr id="17" name="Line 17"/>
            <p:cNvSpPr/>
            <p:nvPr/>
          </p:nvSpPr>
          <p:spPr>
            <a:xfrm>
              <a:off x="10353675" y="1600200"/>
              <a:ext cx="9525" cy="190500"/>
            </a:xfrm>
            <a:custGeom>
              <a:avLst/>
              <a:gdLst/>
              <a:ahLst/>
              <a:cxnLst/>
              <a:rect l="l" t="t" r="r" b="b"/>
              <a:pathLst>
                <a:path w="9525" h="190500">
                  <a:moveTo>
                    <a:pt x="0" y="0"/>
                  </a:moveTo>
                  <a:lnTo>
                    <a:pt x="0" y="190500"/>
                  </a:lnTo>
                </a:path>
              </a:pathLst>
            </a:custGeom>
            <a:noFill/>
            <a:ln w="19050">
              <a:solidFill>
                <a:srgbClr val="20D6C7"/>
              </a:solidFill>
            </a:ln>
          </p:spPr>
        </p:sp>
        <p:sp>
          <p:nvSpPr>
            <p:cNvPr id="18" name="Line 18"/>
            <p:cNvSpPr/>
            <p:nvPr/>
          </p:nvSpPr>
          <p:spPr>
            <a:xfrm>
              <a:off x="10515600" y="1600200"/>
              <a:ext cx="9525" cy="190500"/>
            </a:xfrm>
            <a:custGeom>
              <a:avLst/>
              <a:gdLst/>
              <a:ahLst/>
              <a:cxnLst/>
              <a:rect l="l" t="t" r="r" b="b"/>
              <a:pathLst>
                <a:path w="9525" h="190500">
                  <a:moveTo>
                    <a:pt x="0" y="0"/>
                  </a:moveTo>
                  <a:lnTo>
                    <a:pt x="0" y="190500"/>
                  </a:lnTo>
                </a:path>
              </a:pathLst>
            </a:custGeom>
            <a:noFill/>
            <a:ln w="19050">
              <a:solidFill>
                <a:srgbClr val="20D6C7"/>
              </a:solidFill>
            </a:ln>
          </p:spPr>
        </p:sp>
      </p:grpSp>
      <p:grpSp>
        <p:nvGrpSpPr>
          <p:cNvPr id="25" name="Group 25"/>
          <p:cNvGrpSpPr/>
          <p:nvPr/>
        </p:nvGrpSpPr>
        <p:grpSpPr>
          <a:xfrm>
            <a:off x="621030" y="1211580"/>
            <a:ext cx="10446125" cy="2998470"/>
            <a:chOff x="621030" y="1211580"/>
            <a:chExt cx="10446125" cy="2998470"/>
          </a:xfrm>
        </p:grpSpPr>
        <p:sp>
          <p:nvSpPr>
            <p:cNvPr id="20" name="TextBox 20"/>
            <p:cNvSpPr txBox="1"/>
            <p:nvPr/>
          </p:nvSpPr>
          <p:spPr>
            <a:xfrm>
              <a:off x="621030" y="1211580"/>
              <a:ext cx="6845884" cy="731520"/>
            </a:xfrm>
            <a:prstGeom prst="rect">
              <a:avLst/>
            </a:prstGeom>
            <a:noFill/>
            <a:ln>
              <a:noFill/>
            </a:ln>
          </p:spPr>
          <p:txBody>
            <a:bodyPr wrap="none" lIns="0" tIns="0" rIns="0" bIns="0" anchor="t" anchorCtr="0">
              <a:spAutoFit/>
            </a:bodyPr>
            <a:lstStyle/>
            <a:p>
              <a:pPr algn="l"/>
              <a:r>
                <a:rPr lang="zh-CN" sz="3600" b="1">
                  <a:gradFill>
                    <a:gsLst>
                      <a:gs pos="0">
                        <a:srgbClr val="1B76FF"/>
                      </a:gs>
                      <a:gs pos="55000">
                        <a:srgbClr val="20D6C7"/>
                      </a:gs>
                      <a:gs pos="100000">
                        <a:srgbClr val="A7F36D"/>
                      </a:gs>
                    </a:gsLst>
                    <a:lin ang="0" scaled="1"/>
                  </a:gradFill>
                  <a:latin typeface="Arial" panose="020B0604020202020204"/>
                  <a:ea typeface="微软雅黑" panose="020B0503020204020204" charset="-122"/>
                  <a:cs typeface="Arial" panose="020B0604020202020204"/>
                </a:rPr>
                <a:t>An Engineering Solution to a</a:t>
              </a:r>
            </a:p>
          </p:txBody>
        </p:sp>
        <p:sp>
          <p:nvSpPr>
            <p:cNvPr id="21" name="TextBox 21"/>
            <p:cNvSpPr txBox="1"/>
            <p:nvPr/>
          </p:nvSpPr>
          <p:spPr>
            <a:xfrm>
              <a:off x="621030" y="1764030"/>
              <a:ext cx="8030432" cy="731520"/>
            </a:xfrm>
            <a:prstGeom prst="rect">
              <a:avLst/>
            </a:prstGeom>
            <a:noFill/>
            <a:ln>
              <a:noFill/>
            </a:ln>
          </p:spPr>
          <p:txBody>
            <a:bodyPr wrap="none" lIns="0" tIns="0" rIns="0" bIns="0" anchor="t" anchorCtr="0">
              <a:spAutoFit/>
            </a:bodyPr>
            <a:lstStyle/>
            <a:p>
              <a:pPr algn="l"/>
              <a:r>
                <a:rPr lang="zh-CN" sz="3600" b="1">
                  <a:gradFill>
                    <a:gsLst>
                      <a:gs pos="0">
                        <a:srgbClr val="1B76FF"/>
                      </a:gs>
                      <a:gs pos="55000">
                        <a:srgbClr val="20D6C7"/>
                      </a:gs>
                      <a:gs pos="100000">
                        <a:srgbClr val="A7F36D"/>
                      </a:gs>
                    </a:gsLst>
                    <a:lin ang="0" scaled="1"/>
                  </a:gradFill>
                  <a:latin typeface="Arial" panose="020B0604020202020204"/>
                  <a:ea typeface="微软雅黑" panose="020B0503020204020204" charset="-122"/>
                  <a:cs typeface="Arial" panose="020B0604020202020204"/>
                </a:rPr>
                <a:t>Local Indoor Safety and Comfort</a:t>
              </a:r>
            </a:p>
          </p:txBody>
        </p:sp>
        <p:sp>
          <p:nvSpPr>
            <p:cNvPr id="22" name="TextBox 22"/>
            <p:cNvSpPr txBox="1"/>
            <p:nvPr/>
          </p:nvSpPr>
          <p:spPr>
            <a:xfrm>
              <a:off x="621030" y="2316480"/>
              <a:ext cx="4527194" cy="731520"/>
            </a:xfrm>
            <a:prstGeom prst="rect">
              <a:avLst/>
            </a:prstGeom>
            <a:noFill/>
            <a:ln>
              <a:noFill/>
            </a:ln>
          </p:spPr>
          <p:txBody>
            <a:bodyPr wrap="none" lIns="0" tIns="0" rIns="0" bIns="0" anchor="t" anchorCtr="0">
              <a:spAutoFit/>
            </a:bodyPr>
            <a:lstStyle/>
            <a:p>
              <a:pPr algn="l"/>
              <a:r>
                <a:rPr lang="zh-CN" sz="3600" b="1">
                  <a:gradFill>
                    <a:gsLst>
                      <a:gs pos="0">
                        <a:srgbClr val="1B76FF"/>
                      </a:gs>
                      <a:gs pos="55000">
                        <a:srgbClr val="20D6C7"/>
                      </a:gs>
                      <a:gs pos="100000">
                        <a:srgbClr val="A7F36D"/>
                      </a:gs>
                    </a:gsLst>
                    <a:lin ang="0" scaled="1"/>
                  </a:gradFill>
                  <a:latin typeface="Arial" panose="020B0604020202020204"/>
                  <a:ea typeface="微软雅黑" panose="020B0503020204020204" charset="-122"/>
                  <a:cs typeface="Arial" panose="020B0604020202020204"/>
                </a:rPr>
                <a:t>Regulation System</a:t>
              </a:r>
            </a:p>
          </p:txBody>
        </p:sp>
        <p:sp>
          <p:nvSpPr>
            <p:cNvPr id="23" name="TextBox 23"/>
            <p:cNvSpPr txBox="1"/>
            <p:nvPr/>
          </p:nvSpPr>
          <p:spPr>
            <a:xfrm>
              <a:off x="662940" y="3672840"/>
              <a:ext cx="10404215" cy="365760"/>
            </a:xfrm>
            <a:prstGeom prst="rect">
              <a:avLst/>
            </a:prstGeom>
            <a:noFill/>
            <a:ln>
              <a:noFill/>
            </a:ln>
          </p:spPr>
          <p:txBody>
            <a:bodyPr wrap="none" lIns="0" tIns="0" rIns="0" bIns="0" anchor="t" anchorCtr="0">
              <a:spAutoFit/>
            </a:bodyPr>
            <a:lstStyle/>
            <a:p>
              <a:pPr algn="l"/>
              <a:r>
                <a:rPr lang="zh-CN" sz="1800" b="1">
                  <a:solidFill>
                    <a:srgbClr val="4B647C"/>
                  </a:solidFill>
                  <a:latin typeface="Arial" panose="020B0604020202020204"/>
                  <a:ea typeface="微软雅黑" panose="020B0503020204020204" charset="-122"/>
                  <a:cs typeface="Arial" panose="020B0604020202020204"/>
                </a:rPr>
                <a:t>STM32 sensing, MQTT communication, Android control, and ESP32-CAM security demo</a:t>
              </a:r>
            </a:p>
          </p:txBody>
        </p:sp>
        <p:sp>
          <p:nvSpPr>
            <p:cNvPr id="24" name="Rectangle 24"/>
            <p:cNvSpPr/>
            <p:nvPr/>
          </p:nvSpPr>
          <p:spPr>
            <a:xfrm>
              <a:off x="685800" y="4171950"/>
              <a:ext cx="4953000" cy="38100"/>
            </a:xfrm>
            <a:prstGeom prst="roundRect">
              <a:avLst>
                <a:gd name="adj" fmla="val 50000"/>
              </a:avLst>
            </a:prstGeom>
            <a:solidFill>
              <a:srgbClr val="20D6C7"/>
            </a:solidFill>
            <a:ln>
              <a:noFill/>
            </a:ln>
          </p:spPr>
        </p:sp>
      </p:grpSp>
      <p:grpSp>
        <p:nvGrpSpPr>
          <p:cNvPr id="53" name="Group 53"/>
          <p:cNvGrpSpPr/>
          <p:nvPr/>
        </p:nvGrpSpPr>
        <p:grpSpPr>
          <a:xfrm>
            <a:off x="666750" y="5572125"/>
            <a:ext cx="10858500" cy="781050"/>
            <a:chOff x="666750" y="5572125"/>
            <a:chExt cx="10858500" cy="781050"/>
          </a:xfrm>
        </p:grpSpPr>
        <p:sp>
          <p:nvSpPr>
            <p:cNvPr id="26" name="Rectangle 26"/>
            <p:cNvSpPr/>
            <p:nvPr/>
          </p:nvSpPr>
          <p:spPr>
            <a:xfrm>
              <a:off x="666750" y="5572125"/>
              <a:ext cx="10858500" cy="781050"/>
            </a:xfrm>
            <a:prstGeom prst="roundRect">
              <a:avLst>
                <a:gd name="adj" fmla="val 17073"/>
              </a:avLst>
            </a:prstGeom>
            <a:solidFill>
              <a:srgbClr val="EAF3FF"/>
            </a:solidFill>
            <a:ln w="14288">
              <a:solidFill>
                <a:srgbClr val="C9D8E8"/>
              </a:solidFill>
            </a:ln>
          </p:spPr>
        </p:sp>
        <p:grpSp>
          <p:nvGrpSpPr>
            <p:cNvPr id="35" name="Group 35"/>
            <p:cNvGrpSpPr/>
            <p:nvPr/>
          </p:nvGrpSpPr>
          <p:grpSpPr>
            <a:xfrm>
              <a:off x="972741" y="5791200"/>
              <a:ext cx="1808012" cy="521494"/>
              <a:chOff x="972741" y="5791200"/>
              <a:chExt cx="1808012" cy="521494"/>
            </a:xfrm>
          </p:grpSpPr>
          <p:grpSp>
            <p:nvGrpSpPr>
              <p:cNvPr id="32" name="Group 32"/>
              <p:cNvGrpSpPr/>
              <p:nvPr/>
            </p:nvGrpSpPr>
            <p:grpSpPr>
              <a:xfrm>
                <a:off x="972741" y="5791200"/>
                <a:ext cx="303609" cy="323850"/>
                <a:chOff x="972741" y="5791200"/>
                <a:chExt cx="303609" cy="323850"/>
              </a:xfrm>
            </p:grpSpPr>
            <p:sp>
              <p:nvSpPr>
                <p:cNvPr id="27" name="Freeform 27"/>
                <p:cNvSpPr/>
                <p:nvPr/>
              </p:nvSpPr>
              <p:spPr>
                <a:xfrm>
                  <a:off x="972741" y="5791200"/>
                  <a:ext cx="202406" cy="323850"/>
                </a:xfrm>
                <a:custGeom>
                  <a:avLst/>
                  <a:gdLst/>
                  <a:ahLst/>
                  <a:cxnLst/>
                  <a:rect l="l" t="t" r="r" b="b"/>
                  <a:pathLst>
                    <a:path w="202406" h="323850">
                      <a:moveTo>
                        <a:pt x="141684" y="0"/>
                      </a:moveTo>
                      <a:lnTo>
                        <a:pt x="60722" y="0"/>
                      </a:lnTo>
                      <a:lnTo>
                        <a:pt x="60722" y="129865"/>
                      </a:lnTo>
                      <a:cubicBezTo>
                        <a:pt x="24979" y="145482"/>
                        <a:pt x="0" y="181147"/>
                        <a:pt x="0" y="222647"/>
                      </a:cubicBezTo>
                      <a:cubicBezTo>
                        <a:pt x="0" y="278539"/>
                        <a:pt x="45310" y="323850"/>
                        <a:pt x="101203" y="323850"/>
                      </a:cubicBezTo>
                      <a:cubicBezTo>
                        <a:pt x="157096" y="323850"/>
                        <a:pt x="202406" y="278539"/>
                        <a:pt x="202406" y="222647"/>
                      </a:cubicBezTo>
                      <a:cubicBezTo>
                        <a:pt x="202406" y="181147"/>
                        <a:pt x="177427" y="145482"/>
                        <a:pt x="141684" y="129865"/>
                      </a:cubicBezTo>
                      <a:lnTo>
                        <a:pt x="141684" y="0"/>
                      </a:lnTo>
                      <a:close/>
                    </a:path>
                  </a:pathLst>
                </a:custGeom>
                <a:solidFill>
                  <a:srgbClr val="A7F36D"/>
                </a:solidFill>
                <a:ln>
                  <a:noFill/>
                </a:ln>
              </p:spPr>
            </p:sp>
            <p:sp>
              <p:nvSpPr>
                <p:cNvPr id="28" name="Freeform 28"/>
                <p:cNvSpPr/>
                <p:nvPr/>
              </p:nvSpPr>
              <p:spPr>
                <a:xfrm>
                  <a:off x="1175147" y="5872162"/>
                  <a:ext cx="101203" cy="40481"/>
                </a:xfrm>
                <a:custGeom>
                  <a:avLst/>
                  <a:gdLst/>
                  <a:ahLst/>
                  <a:cxnLst/>
                  <a:rect l="l" t="t" r="r" b="b"/>
                  <a:pathLst>
                    <a:path w="101203" h="40481">
                      <a:moveTo>
                        <a:pt x="0" y="0"/>
                      </a:moveTo>
                      <a:lnTo>
                        <a:pt x="101203" y="0"/>
                      </a:lnTo>
                      <a:lnTo>
                        <a:pt x="101203" y="40481"/>
                      </a:lnTo>
                      <a:lnTo>
                        <a:pt x="0" y="40481"/>
                      </a:lnTo>
                      <a:lnTo>
                        <a:pt x="0" y="0"/>
                      </a:lnTo>
                      <a:close/>
                    </a:path>
                  </a:pathLst>
                </a:custGeom>
                <a:solidFill>
                  <a:srgbClr val="A7F36D"/>
                </a:solidFill>
                <a:ln>
                  <a:noFill/>
                </a:ln>
              </p:spPr>
            </p:sp>
            <p:sp>
              <p:nvSpPr>
                <p:cNvPr id="29" name="Freeform 29"/>
                <p:cNvSpPr/>
                <p:nvPr/>
              </p:nvSpPr>
              <p:spPr>
                <a:xfrm>
                  <a:off x="1215628" y="5791200"/>
                  <a:ext cx="60722" cy="40481"/>
                </a:xfrm>
                <a:custGeom>
                  <a:avLst/>
                  <a:gdLst/>
                  <a:ahLst/>
                  <a:cxnLst/>
                  <a:rect l="l" t="t" r="r" b="b"/>
                  <a:pathLst>
                    <a:path w="60722" h="40481">
                      <a:moveTo>
                        <a:pt x="60722" y="0"/>
                      </a:moveTo>
                      <a:lnTo>
                        <a:pt x="0" y="0"/>
                      </a:lnTo>
                      <a:lnTo>
                        <a:pt x="0" y="40481"/>
                      </a:lnTo>
                      <a:lnTo>
                        <a:pt x="60722" y="40481"/>
                      </a:lnTo>
                      <a:lnTo>
                        <a:pt x="60722" y="0"/>
                      </a:lnTo>
                      <a:close/>
                    </a:path>
                  </a:pathLst>
                </a:custGeom>
                <a:solidFill>
                  <a:srgbClr val="A7F36D"/>
                </a:solidFill>
                <a:ln>
                  <a:noFill/>
                </a:ln>
              </p:spPr>
            </p:sp>
            <p:sp>
              <p:nvSpPr>
                <p:cNvPr id="30" name="Freeform 30"/>
                <p:cNvSpPr/>
                <p:nvPr/>
              </p:nvSpPr>
              <p:spPr>
                <a:xfrm>
                  <a:off x="1215628" y="5953125"/>
                  <a:ext cx="60722" cy="40481"/>
                </a:xfrm>
                <a:custGeom>
                  <a:avLst/>
                  <a:gdLst/>
                  <a:ahLst/>
                  <a:cxnLst/>
                  <a:rect l="l" t="t" r="r" b="b"/>
                  <a:pathLst>
                    <a:path w="60722" h="40481">
                      <a:moveTo>
                        <a:pt x="0" y="0"/>
                      </a:moveTo>
                      <a:lnTo>
                        <a:pt x="60722" y="0"/>
                      </a:lnTo>
                      <a:lnTo>
                        <a:pt x="60722" y="40481"/>
                      </a:lnTo>
                      <a:lnTo>
                        <a:pt x="0" y="40481"/>
                      </a:lnTo>
                      <a:lnTo>
                        <a:pt x="0" y="0"/>
                      </a:lnTo>
                      <a:close/>
                    </a:path>
                  </a:pathLst>
                </a:custGeom>
                <a:solidFill>
                  <a:srgbClr val="A7F36D"/>
                </a:solidFill>
                <a:ln>
                  <a:noFill/>
                </a:ln>
              </p:spPr>
            </p:sp>
            <p:sp>
              <p:nvSpPr>
                <p:cNvPr id="31" name="Freeform 31"/>
                <p:cNvSpPr/>
                <p:nvPr/>
              </p:nvSpPr>
              <p:spPr>
                <a:xfrm>
                  <a:off x="1215628" y="6034088"/>
                  <a:ext cx="60722" cy="40481"/>
                </a:xfrm>
                <a:custGeom>
                  <a:avLst/>
                  <a:gdLst/>
                  <a:ahLst/>
                  <a:cxnLst/>
                  <a:rect l="l" t="t" r="r" b="b"/>
                  <a:pathLst>
                    <a:path w="60722" h="40481">
                      <a:moveTo>
                        <a:pt x="60722" y="0"/>
                      </a:moveTo>
                      <a:lnTo>
                        <a:pt x="0" y="0"/>
                      </a:lnTo>
                      <a:lnTo>
                        <a:pt x="0" y="40481"/>
                      </a:lnTo>
                      <a:lnTo>
                        <a:pt x="60722" y="40481"/>
                      </a:lnTo>
                      <a:lnTo>
                        <a:pt x="60722" y="0"/>
                      </a:lnTo>
                      <a:close/>
                    </a:path>
                  </a:pathLst>
                </a:custGeom>
                <a:solidFill>
                  <a:srgbClr val="A7F36D"/>
                </a:solidFill>
                <a:ln>
                  <a:noFill/>
                </a:ln>
              </p:spPr>
            </p:sp>
          </p:grpSp>
          <p:sp>
            <p:nvSpPr>
              <p:cNvPr id="33" name="TextBox 33"/>
              <p:cNvSpPr txBox="1"/>
              <p:nvPr/>
            </p:nvSpPr>
            <p:spPr>
              <a:xfrm>
                <a:off x="1392555" y="5864542"/>
                <a:ext cx="762031"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Sensors</a:t>
                </a:r>
              </a:p>
            </p:txBody>
          </p:sp>
          <p:sp>
            <p:nvSpPr>
              <p:cNvPr id="34" name="TextBox 34"/>
              <p:cNvSpPr txBox="1"/>
              <p:nvPr/>
            </p:nvSpPr>
            <p:spPr>
              <a:xfrm>
                <a:off x="1397318" y="6114574"/>
                <a:ext cx="1383435"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DHT11, LDR, MQ-2, PIR</a:t>
                </a:r>
              </a:p>
            </p:txBody>
          </p:sp>
        </p:grpSp>
        <p:grpSp>
          <p:nvGrpSpPr>
            <p:cNvPr id="41" name="Group 41"/>
            <p:cNvGrpSpPr/>
            <p:nvPr/>
          </p:nvGrpSpPr>
          <p:grpSpPr>
            <a:xfrm>
              <a:off x="3286125" y="5791200"/>
              <a:ext cx="1873758" cy="521494"/>
              <a:chOff x="3286125" y="5791200"/>
              <a:chExt cx="1873758" cy="521494"/>
            </a:xfrm>
          </p:grpSpPr>
          <p:grpSp>
            <p:nvGrpSpPr>
              <p:cNvPr id="38" name="Group 38"/>
              <p:cNvGrpSpPr/>
              <p:nvPr/>
            </p:nvGrpSpPr>
            <p:grpSpPr>
              <a:xfrm>
                <a:off x="3286125" y="5791200"/>
                <a:ext cx="323850" cy="323850"/>
                <a:chOff x="3286125" y="5791200"/>
                <a:chExt cx="323850" cy="323850"/>
              </a:xfrm>
            </p:grpSpPr>
            <p:sp>
              <p:nvSpPr>
                <p:cNvPr id="36" name="Freeform 36"/>
                <p:cNvSpPr/>
                <p:nvPr/>
              </p:nvSpPr>
              <p:spPr>
                <a:xfrm>
                  <a:off x="3407569" y="5912644"/>
                  <a:ext cx="80962" cy="80962"/>
                </a:xfrm>
                <a:custGeom>
                  <a:avLst/>
                  <a:gdLst/>
                  <a:ahLst/>
                  <a:cxnLst/>
                  <a:rect l="l" t="t" r="r" b="b"/>
                  <a:pathLst>
                    <a:path w="80962" h="80962">
                      <a:moveTo>
                        <a:pt x="0" y="80962"/>
                      </a:moveTo>
                      <a:lnTo>
                        <a:pt x="0" y="0"/>
                      </a:lnTo>
                      <a:lnTo>
                        <a:pt x="80962" y="0"/>
                      </a:lnTo>
                      <a:lnTo>
                        <a:pt x="80962" y="80962"/>
                      </a:lnTo>
                      <a:lnTo>
                        <a:pt x="0" y="80962"/>
                      </a:lnTo>
                      <a:close/>
                    </a:path>
                  </a:pathLst>
                </a:custGeom>
                <a:solidFill>
                  <a:srgbClr val="20D6C7"/>
                </a:solidFill>
                <a:ln>
                  <a:noFill/>
                </a:ln>
              </p:spPr>
            </p:sp>
            <p:sp>
              <p:nvSpPr>
                <p:cNvPr id="37" name="Freeform 37"/>
                <p:cNvSpPr/>
                <p:nvPr/>
              </p:nvSpPr>
              <p:spPr>
                <a:xfrm>
                  <a:off x="3286125" y="5791200"/>
                  <a:ext cx="323850" cy="323850"/>
                </a:xfrm>
                <a:custGeom>
                  <a:avLst/>
                  <a:gdLst/>
                  <a:ahLst/>
                  <a:cxnLst/>
                  <a:rect l="l" t="t" r="r" b="b"/>
                  <a:pathLst>
                    <a:path w="323850" h="323850">
                      <a:moveTo>
                        <a:pt x="60722" y="40481"/>
                      </a:moveTo>
                      <a:lnTo>
                        <a:pt x="60722" y="0"/>
                      </a:lnTo>
                      <a:lnTo>
                        <a:pt x="101203" y="0"/>
                      </a:lnTo>
                      <a:lnTo>
                        <a:pt x="101203" y="40481"/>
                      </a:lnTo>
                      <a:lnTo>
                        <a:pt x="141684" y="40481"/>
                      </a:lnTo>
                      <a:lnTo>
                        <a:pt x="141684" y="0"/>
                      </a:lnTo>
                      <a:lnTo>
                        <a:pt x="182166" y="0"/>
                      </a:lnTo>
                      <a:lnTo>
                        <a:pt x="182166" y="40481"/>
                      </a:lnTo>
                      <a:lnTo>
                        <a:pt x="222647" y="40481"/>
                      </a:lnTo>
                      <a:lnTo>
                        <a:pt x="222647" y="0"/>
                      </a:lnTo>
                      <a:lnTo>
                        <a:pt x="263128" y="0"/>
                      </a:lnTo>
                      <a:lnTo>
                        <a:pt x="263128" y="40481"/>
                      </a:lnTo>
                      <a:lnTo>
                        <a:pt x="283369" y="40481"/>
                      </a:lnTo>
                      <a:lnTo>
                        <a:pt x="283369" y="60722"/>
                      </a:lnTo>
                      <a:lnTo>
                        <a:pt x="323850" y="60722"/>
                      </a:lnTo>
                      <a:lnTo>
                        <a:pt x="323850" y="101203"/>
                      </a:lnTo>
                      <a:lnTo>
                        <a:pt x="283369" y="101203"/>
                      </a:lnTo>
                      <a:lnTo>
                        <a:pt x="283369" y="141684"/>
                      </a:lnTo>
                      <a:lnTo>
                        <a:pt x="323850" y="141684"/>
                      </a:lnTo>
                      <a:lnTo>
                        <a:pt x="323850" y="182166"/>
                      </a:lnTo>
                      <a:lnTo>
                        <a:pt x="283369" y="182166"/>
                      </a:lnTo>
                      <a:lnTo>
                        <a:pt x="283369" y="222647"/>
                      </a:lnTo>
                      <a:lnTo>
                        <a:pt x="323850" y="222647"/>
                      </a:lnTo>
                      <a:lnTo>
                        <a:pt x="323850" y="263128"/>
                      </a:lnTo>
                      <a:lnTo>
                        <a:pt x="283369" y="263128"/>
                      </a:lnTo>
                      <a:lnTo>
                        <a:pt x="283369" y="283369"/>
                      </a:lnTo>
                      <a:lnTo>
                        <a:pt x="263128" y="283369"/>
                      </a:lnTo>
                      <a:lnTo>
                        <a:pt x="263128" y="323850"/>
                      </a:lnTo>
                      <a:lnTo>
                        <a:pt x="222647" y="323850"/>
                      </a:lnTo>
                      <a:lnTo>
                        <a:pt x="222647" y="283369"/>
                      </a:lnTo>
                      <a:lnTo>
                        <a:pt x="182166" y="283369"/>
                      </a:lnTo>
                      <a:lnTo>
                        <a:pt x="182166" y="323850"/>
                      </a:lnTo>
                      <a:lnTo>
                        <a:pt x="141684" y="323850"/>
                      </a:lnTo>
                      <a:lnTo>
                        <a:pt x="141684" y="283369"/>
                      </a:lnTo>
                      <a:lnTo>
                        <a:pt x="101203" y="283369"/>
                      </a:lnTo>
                      <a:lnTo>
                        <a:pt x="101203" y="323850"/>
                      </a:lnTo>
                      <a:lnTo>
                        <a:pt x="60722" y="323850"/>
                      </a:lnTo>
                      <a:lnTo>
                        <a:pt x="60722" y="283369"/>
                      </a:lnTo>
                      <a:lnTo>
                        <a:pt x="40481" y="283369"/>
                      </a:lnTo>
                      <a:lnTo>
                        <a:pt x="40481" y="263128"/>
                      </a:lnTo>
                      <a:lnTo>
                        <a:pt x="0" y="263128"/>
                      </a:lnTo>
                      <a:lnTo>
                        <a:pt x="0" y="222647"/>
                      </a:lnTo>
                      <a:lnTo>
                        <a:pt x="40481" y="222647"/>
                      </a:lnTo>
                      <a:lnTo>
                        <a:pt x="40481" y="182166"/>
                      </a:lnTo>
                      <a:lnTo>
                        <a:pt x="0" y="182166"/>
                      </a:lnTo>
                      <a:lnTo>
                        <a:pt x="0" y="141684"/>
                      </a:lnTo>
                      <a:lnTo>
                        <a:pt x="40481" y="141684"/>
                      </a:lnTo>
                      <a:lnTo>
                        <a:pt x="40481" y="101203"/>
                      </a:lnTo>
                      <a:lnTo>
                        <a:pt x="0" y="101203"/>
                      </a:lnTo>
                      <a:lnTo>
                        <a:pt x="0" y="60722"/>
                      </a:lnTo>
                      <a:lnTo>
                        <a:pt x="40481" y="60722"/>
                      </a:lnTo>
                      <a:lnTo>
                        <a:pt x="40481" y="40481"/>
                      </a:lnTo>
                      <a:lnTo>
                        <a:pt x="60722" y="40481"/>
                      </a:lnTo>
                      <a:close/>
                      <a:moveTo>
                        <a:pt x="80962" y="80962"/>
                      </a:moveTo>
                      <a:lnTo>
                        <a:pt x="80962" y="242888"/>
                      </a:lnTo>
                      <a:lnTo>
                        <a:pt x="242888" y="242888"/>
                      </a:lnTo>
                      <a:lnTo>
                        <a:pt x="242888" y="80962"/>
                      </a:lnTo>
                      <a:lnTo>
                        <a:pt x="80962" y="80962"/>
                      </a:lnTo>
                      <a:close/>
                    </a:path>
                  </a:pathLst>
                </a:custGeom>
                <a:solidFill>
                  <a:srgbClr val="20D6C7"/>
                </a:solidFill>
                <a:ln>
                  <a:noFill/>
                </a:ln>
              </p:spPr>
            </p:sp>
          </p:grpSp>
          <p:sp>
            <p:nvSpPr>
              <p:cNvPr id="39" name="TextBox 39"/>
              <p:cNvSpPr txBox="1"/>
              <p:nvPr/>
            </p:nvSpPr>
            <p:spPr>
              <a:xfrm>
                <a:off x="3726180" y="5864542"/>
                <a:ext cx="1064469"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STM32 Core</a:t>
                </a:r>
              </a:p>
            </p:txBody>
          </p:sp>
          <p:sp>
            <p:nvSpPr>
              <p:cNvPr id="40" name="TextBox 40"/>
              <p:cNvSpPr txBox="1"/>
              <p:nvPr/>
            </p:nvSpPr>
            <p:spPr>
              <a:xfrm>
                <a:off x="3730942" y="6114574"/>
                <a:ext cx="1428941"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ADC, GPIO, PWM, OLED</a:t>
                </a:r>
              </a:p>
            </p:txBody>
          </p:sp>
        </p:grpSp>
        <p:grpSp>
          <p:nvGrpSpPr>
            <p:cNvPr id="48" name="Group 48"/>
            <p:cNvGrpSpPr/>
            <p:nvPr/>
          </p:nvGrpSpPr>
          <p:grpSpPr>
            <a:xfrm>
              <a:off x="5715000" y="5851922"/>
              <a:ext cx="1599036" cy="460772"/>
              <a:chOff x="5715000" y="5851922"/>
              <a:chExt cx="1599036" cy="460772"/>
            </a:xfrm>
          </p:grpSpPr>
          <p:grpSp>
            <p:nvGrpSpPr>
              <p:cNvPr id="45" name="Group 45"/>
              <p:cNvGrpSpPr/>
              <p:nvPr/>
            </p:nvGrpSpPr>
            <p:grpSpPr>
              <a:xfrm>
                <a:off x="5715000" y="5851922"/>
                <a:ext cx="323850" cy="242887"/>
                <a:chOff x="5715000" y="5851922"/>
                <a:chExt cx="323850" cy="242887"/>
              </a:xfrm>
            </p:grpSpPr>
            <p:sp>
              <p:nvSpPr>
                <p:cNvPr id="42" name="Freeform 42"/>
                <p:cNvSpPr/>
                <p:nvPr/>
              </p:nvSpPr>
              <p:spPr>
                <a:xfrm>
                  <a:off x="5715000" y="5851922"/>
                  <a:ext cx="323850" cy="109587"/>
                </a:xfrm>
                <a:custGeom>
                  <a:avLst/>
                  <a:gdLst/>
                  <a:ahLst/>
                  <a:cxnLst/>
                  <a:rect l="l" t="t" r="r" b="b"/>
                  <a:pathLst>
                    <a:path w="323850" h="109587">
                      <a:moveTo>
                        <a:pt x="0" y="80962"/>
                      </a:moveTo>
                      <a:lnTo>
                        <a:pt x="23713" y="57249"/>
                      </a:lnTo>
                      <a:cubicBezTo>
                        <a:pt x="60369" y="20593"/>
                        <a:pt x="110086" y="0"/>
                        <a:pt x="161925" y="0"/>
                      </a:cubicBezTo>
                      <a:cubicBezTo>
                        <a:pt x="213765" y="0"/>
                        <a:pt x="263480" y="20593"/>
                        <a:pt x="300136" y="57249"/>
                      </a:cubicBezTo>
                      <a:lnTo>
                        <a:pt x="323850" y="80962"/>
                      </a:lnTo>
                      <a:lnTo>
                        <a:pt x="295226" y="109587"/>
                      </a:lnTo>
                      <a:lnTo>
                        <a:pt x="271512" y="85874"/>
                      </a:lnTo>
                      <a:cubicBezTo>
                        <a:pt x="242448" y="56809"/>
                        <a:pt x="203028" y="40481"/>
                        <a:pt x="161925" y="40481"/>
                      </a:cubicBezTo>
                      <a:cubicBezTo>
                        <a:pt x="120822" y="40481"/>
                        <a:pt x="81402" y="56809"/>
                        <a:pt x="52338" y="85874"/>
                      </a:cubicBezTo>
                      <a:lnTo>
                        <a:pt x="28624" y="109587"/>
                      </a:lnTo>
                      <a:lnTo>
                        <a:pt x="0" y="80962"/>
                      </a:lnTo>
                      <a:close/>
                    </a:path>
                  </a:pathLst>
                </a:custGeom>
                <a:solidFill>
                  <a:srgbClr val="1B76FF"/>
                </a:solidFill>
                <a:ln>
                  <a:noFill/>
                </a:ln>
              </p:spPr>
            </p:sp>
            <p:sp>
              <p:nvSpPr>
                <p:cNvPr id="43" name="Freeform 43"/>
                <p:cNvSpPr/>
                <p:nvPr/>
              </p:nvSpPr>
              <p:spPr>
                <a:xfrm>
                  <a:off x="5772249" y="5932884"/>
                  <a:ext cx="209352" cy="85873"/>
                </a:xfrm>
                <a:custGeom>
                  <a:avLst/>
                  <a:gdLst/>
                  <a:ahLst/>
                  <a:cxnLst/>
                  <a:rect l="l" t="t" r="r" b="b"/>
                  <a:pathLst>
                    <a:path w="209352" h="85873">
                      <a:moveTo>
                        <a:pt x="28624" y="85873"/>
                      </a:moveTo>
                      <a:lnTo>
                        <a:pt x="0" y="57249"/>
                      </a:lnTo>
                      <a:lnTo>
                        <a:pt x="23713" y="33536"/>
                      </a:lnTo>
                      <a:cubicBezTo>
                        <a:pt x="45186" y="12063"/>
                        <a:pt x="74309" y="0"/>
                        <a:pt x="104676" y="0"/>
                      </a:cubicBezTo>
                      <a:cubicBezTo>
                        <a:pt x="135043" y="0"/>
                        <a:pt x="164165" y="12063"/>
                        <a:pt x="185638" y="33536"/>
                      </a:cubicBezTo>
                      <a:lnTo>
                        <a:pt x="209352" y="57249"/>
                      </a:lnTo>
                      <a:lnTo>
                        <a:pt x="180728" y="85873"/>
                      </a:lnTo>
                      <a:lnTo>
                        <a:pt x="157014" y="62161"/>
                      </a:lnTo>
                      <a:cubicBezTo>
                        <a:pt x="143133" y="48279"/>
                        <a:pt x="124306" y="40481"/>
                        <a:pt x="104676" y="40481"/>
                      </a:cubicBezTo>
                      <a:cubicBezTo>
                        <a:pt x="85045" y="40481"/>
                        <a:pt x="66219" y="48279"/>
                        <a:pt x="52338" y="62161"/>
                      </a:cubicBezTo>
                      <a:lnTo>
                        <a:pt x="28624" y="85873"/>
                      </a:lnTo>
                      <a:close/>
                    </a:path>
                  </a:pathLst>
                </a:custGeom>
                <a:solidFill>
                  <a:srgbClr val="1B76FF"/>
                </a:solidFill>
                <a:ln>
                  <a:noFill/>
                </a:ln>
              </p:spPr>
            </p:sp>
            <p:sp>
              <p:nvSpPr>
                <p:cNvPr id="44" name="Freeform 44"/>
                <p:cNvSpPr/>
                <p:nvPr/>
              </p:nvSpPr>
              <p:spPr>
                <a:xfrm>
                  <a:off x="5829498" y="6013847"/>
                  <a:ext cx="94853" cy="80962"/>
                </a:xfrm>
                <a:custGeom>
                  <a:avLst/>
                  <a:gdLst/>
                  <a:ahLst/>
                  <a:cxnLst/>
                  <a:rect l="l" t="t" r="r" b="b"/>
                  <a:pathLst>
                    <a:path w="94853" h="80962">
                      <a:moveTo>
                        <a:pt x="47427" y="80962"/>
                      </a:moveTo>
                      <a:lnTo>
                        <a:pt x="0" y="33537"/>
                      </a:lnTo>
                      <a:lnTo>
                        <a:pt x="23713" y="9823"/>
                      </a:lnTo>
                      <a:cubicBezTo>
                        <a:pt x="30002" y="3534"/>
                        <a:pt x="38532" y="0"/>
                        <a:pt x="47427" y="0"/>
                      </a:cubicBezTo>
                      <a:cubicBezTo>
                        <a:pt x="56321" y="0"/>
                        <a:pt x="64851" y="3534"/>
                        <a:pt x="71140" y="9823"/>
                      </a:cubicBezTo>
                      <a:lnTo>
                        <a:pt x="94853" y="33537"/>
                      </a:lnTo>
                      <a:lnTo>
                        <a:pt x="47427" y="80962"/>
                      </a:lnTo>
                      <a:close/>
                    </a:path>
                  </a:pathLst>
                </a:custGeom>
                <a:solidFill>
                  <a:srgbClr val="1B76FF"/>
                </a:solidFill>
                <a:ln>
                  <a:noFill/>
                </a:ln>
              </p:spPr>
            </p:sp>
          </p:grpSp>
          <p:sp>
            <p:nvSpPr>
              <p:cNvPr id="46" name="TextBox 46"/>
              <p:cNvSpPr txBox="1"/>
              <p:nvPr/>
            </p:nvSpPr>
            <p:spPr>
              <a:xfrm>
                <a:off x="6155055" y="5864542"/>
                <a:ext cx="1158981"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MQTT Bridge</a:t>
                </a:r>
              </a:p>
            </p:txBody>
          </p:sp>
          <p:sp>
            <p:nvSpPr>
              <p:cNvPr id="47" name="TextBox 47"/>
              <p:cNvSpPr txBox="1"/>
              <p:nvPr/>
            </p:nvSpPr>
            <p:spPr>
              <a:xfrm>
                <a:off x="6159818" y="6114574"/>
                <a:ext cx="1103900"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ESP8266 + broker</a:t>
                </a:r>
              </a:p>
            </p:txBody>
          </p:sp>
        </p:grpSp>
        <p:grpSp>
          <p:nvGrpSpPr>
            <p:cNvPr id="52" name="Group 52"/>
            <p:cNvGrpSpPr/>
            <p:nvPr/>
          </p:nvGrpSpPr>
          <p:grpSpPr>
            <a:xfrm>
              <a:off x="8184356" y="5791200"/>
              <a:ext cx="2288333" cy="521494"/>
              <a:chOff x="8184356" y="5791200"/>
              <a:chExt cx="2288333" cy="521494"/>
            </a:xfrm>
          </p:grpSpPr>
          <p:sp>
            <p:nvSpPr>
              <p:cNvPr id="49" name="Freeform 49"/>
              <p:cNvSpPr/>
              <p:nvPr/>
            </p:nvSpPr>
            <p:spPr>
              <a:xfrm>
                <a:off x="8184356" y="5791200"/>
                <a:ext cx="242888" cy="323850"/>
              </a:xfrm>
              <a:custGeom>
                <a:avLst/>
                <a:gdLst/>
                <a:ahLst/>
                <a:cxnLst/>
                <a:rect l="l" t="t" r="r" b="b"/>
                <a:pathLst>
                  <a:path w="242888" h="323850">
                    <a:moveTo>
                      <a:pt x="40481" y="0"/>
                    </a:moveTo>
                    <a:cubicBezTo>
                      <a:pt x="18124" y="0"/>
                      <a:pt x="0" y="18124"/>
                      <a:pt x="0" y="40481"/>
                    </a:cubicBezTo>
                    <a:lnTo>
                      <a:pt x="0" y="283369"/>
                    </a:lnTo>
                    <a:cubicBezTo>
                      <a:pt x="0" y="305727"/>
                      <a:pt x="18124" y="323850"/>
                      <a:pt x="40481" y="323850"/>
                    </a:cubicBezTo>
                    <a:lnTo>
                      <a:pt x="202406" y="323850"/>
                    </a:lnTo>
                    <a:cubicBezTo>
                      <a:pt x="224764" y="323850"/>
                      <a:pt x="242888" y="305727"/>
                      <a:pt x="242888" y="283369"/>
                    </a:cubicBezTo>
                    <a:lnTo>
                      <a:pt x="242888" y="40481"/>
                    </a:lnTo>
                    <a:cubicBezTo>
                      <a:pt x="242888" y="18124"/>
                      <a:pt x="224764" y="0"/>
                      <a:pt x="202406" y="0"/>
                    </a:cubicBezTo>
                    <a:lnTo>
                      <a:pt x="40481" y="0"/>
                    </a:lnTo>
                    <a:close/>
                    <a:moveTo>
                      <a:pt x="202406" y="60722"/>
                    </a:moveTo>
                    <a:lnTo>
                      <a:pt x="40481" y="60722"/>
                    </a:lnTo>
                    <a:lnTo>
                      <a:pt x="40481" y="263128"/>
                    </a:lnTo>
                    <a:lnTo>
                      <a:pt x="202406" y="263128"/>
                    </a:lnTo>
                    <a:lnTo>
                      <a:pt x="202406" y="60722"/>
                    </a:lnTo>
                    <a:close/>
                  </a:path>
                </a:pathLst>
              </a:custGeom>
              <a:solidFill>
                <a:srgbClr val="F2B84B"/>
              </a:solidFill>
              <a:ln>
                <a:noFill/>
              </a:ln>
            </p:spPr>
          </p:sp>
          <p:sp>
            <p:nvSpPr>
              <p:cNvPr id="50" name="TextBox 50"/>
              <p:cNvSpPr txBox="1"/>
              <p:nvPr/>
            </p:nvSpPr>
            <p:spPr>
              <a:xfrm>
                <a:off x="8583930" y="5864542"/>
                <a:ext cx="1083371"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Android App</a:t>
                </a:r>
              </a:p>
            </p:txBody>
          </p:sp>
          <p:sp>
            <p:nvSpPr>
              <p:cNvPr id="51" name="TextBox 51"/>
              <p:cNvSpPr txBox="1"/>
              <p:nvPr/>
            </p:nvSpPr>
            <p:spPr>
              <a:xfrm>
                <a:off x="8588692" y="6114574"/>
                <a:ext cx="1883997"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Dashboard, controls, camera</a:t>
                </a:r>
              </a:p>
            </p:txBody>
          </p:sp>
        </p:grpSp>
      </p:grpSp>
      <p:grpSp>
        <p:nvGrpSpPr>
          <p:cNvPr id="56" name="Group 56"/>
          <p:cNvGrpSpPr/>
          <p:nvPr/>
        </p:nvGrpSpPr>
        <p:grpSpPr>
          <a:xfrm>
            <a:off x="675322" y="6616541"/>
            <a:ext cx="10841355" cy="167640"/>
            <a:chOff x="675322" y="6616541"/>
            <a:chExt cx="10841355" cy="167640"/>
          </a:xfrm>
        </p:grpSpPr>
        <p:sp>
          <p:nvSpPr>
            <p:cNvPr id="54" name="TextBox 54"/>
            <p:cNvSpPr txBox="1"/>
            <p:nvPr/>
          </p:nvSpPr>
          <p:spPr>
            <a:xfrm>
              <a:off x="675322" y="6616541"/>
              <a:ext cx="2122218"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Kaicheng Wu | Wenyu Zhou | Yichen Zhang</a:t>
              </a:r>
            </a:p>
          </p:txBody>
        </p:sp>
        <p:sp>
          <p:nvSpPr>
            <p:cNvPr id="55" name="TextBox 55"/>
            <p:cNvSpPr txBox="1"/>
            <p:nvPr/>
          </p:nvSpPr>
          <p:spPr>
            <a:xfrm>
              <a:off x="11182183" y="6616541"/>
              <a:ext cx="334494"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01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image">
                                      <p:cBhvr>
                                        <p:cTn id="7" dur="4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sp>
          <p:nvSpPr>
            <p:cNvPr id="3" name="Rectangle 3"/>
            <p:cNvSpPr/>
            <p:nvPr/>
          </p:nvSpPr>
          <p:spPr>
            <a:xfrm>
              <a:off x="400050" y="1181100"/>
              <a:ext cx="11391900" cy="4953000"/>
            </a:xfrm>
            <a:prstGeom prst="roundRect">
              <a:avLst>
                <a:gd name="adj" fmla="val 3462"/>
              </a:avLst>
            </a:prstGeom>
            <a:solidFill>
              <a:srgbClr val="EAF3FF"/>
            </a:solidFill>
            <a:ln w="14288">
              <a:solidFill>
                <a:srgbClr val="C9D8E8"/>
              </a:solidFill>
            </a:ln>
          </p:spPr>
        </p:sp>
      </p:grpSp>
      <p:grpSp>
        <p:nvGrpSpPr>
          <p:cNvPr id="7" name="Group 7"/>
          <p:cNvGrpSpPr/>
          <p:nvPr/>
        </p:nvGrpSpPr>
        <p:grpSpPr>
          <a:xfrm>
            <a:off x="501015" y="391478"/>
            <a:ext cx="11311676" cy="675322"/>
            <a:chOff x="501015" y="391478"/>
            <a:chExt cx="11311676" cy="675322"/>
          </a:xfrm>
        </p:grpSpPr>
        <p:sp>
          <p:nvSpPr>
            <p:cNvPr id="5" name="TextBox 5"/>
            <p:cNvSpPr txBox="1"/>
            <p:nvPr/>
          </p:nvSpPr>
          <p:spPr>
            <a:xfrm>
              <a:off x="501015" y="391478"/>
              <a:ext cx="11311676"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Android app: monitoring, control, settings, charts, and camera</a:t>
              </a:r>
            </a:p>
          </p:txBody>
        </p:sp>
        <p:sp>
          <p:nvSpPr>
            <p:cNvPr id="6" name="TextBox 6"/>
            <p:cNvSpPr txBox="1"/>
            <p:nvPr/>
          </p:nvSpPr>
          <p:spPr>
            <a:xfrm>
              <a:off x="518160" y="822960"/>
              <a:ext cx="7383399" cy="243840"/>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The phone reads state, sends commands, tunes thresholds, shows trends, and opens camera.</a:t>
              </a:r>
            </a:p>
          </p:txBody>
        </p:sp>
      </p:grpSp>
      <p:grpSp>
        <p:nvGrpSpPr>
          <p:cNvPr id="15" name="Group 15"/>
          <p:cNvGrpSpPr/>
          <p:nvPr>
            <p:custDataLst>
              <p:tags r:id="rId1"/>
            </p:custDataLst>
          </p:nvPr>
        </p:nvGrpSpPr>
        <p:grpSpPr>
          <a:xfrm>
            <a:off x="590550" y="1524000"/>
            <a:ext cx="1866900" cy="4343400"/>
            <a:chOff x="590550" y="1524000"/>
            <a:chExt cx="1866900" cy="4343400"/>
          </a:xfrm>
        </p:grpSpPr>
        <p:sp>
          <p:nvSpPr>
            <p:cNvPr id="8" name="Rectangle 8"/>
            <p:cNvSpPr/>
            <p:nvPr>
              <p:custDataLst>
                <p:tags r:id="rId36"/>
              </p:custDataLst>
            </p:nvPr>
          </p:nvSpPr>
          <p:spPr>
            <a:xfrm>
              <a:off x="590550" y="1524000"/>
              <a:ext cx="1866900" cy="4343400"/>
            </a:xfrm>
            <a:prstGeom prst="roundRect">
              <a:avLst>
                <a:gd name="adj" fmla="val 8163"/>
              </a:avLst>
            </a:prstGeom>
            <a:solidFill>
              <a:srgbClr val="F8FBFF"/>
            </a:solidFill>
            <a:ln w="14288">
              <a:solidFill>
                <a:srgbClr val="C9D8E8"/>
              </a:solidFill>
            </a:ln>
          </p:spPr>
        </p:sp>
        <p:sp>
          <p:nvSpPr>
            <p:cNvPr id="9" name="Freeform 9"/>
            <p:cNvSpPr/>
            <p:nvPr>
              <p:custDataLst>
                <p:tags r:id="rId37"/>
              </p:custDataLst>
            </p:nvPr>
          </p:nvSpPr>
          <p:spPr>
            <a:xfrm>
              <a:off x="840581" y="1752600"/>
              <a:ext cx="242888" cy="323850"/>
            </a:xfrm>
            <a:custGeom>
              <a:avLst/>
              <a:gdLst/>
              <a:ahLst/>
              <a:cxnLst/>
              <a:rect l="l" t="t" r="r" b="b"/>
              <a:pathLst>
                <a:path w="242888" h="323850">
                  <a:moveTo>
                    <a:pt x="40481" y="0"/>
                  </a:moveTo>
                  <a:cubicBezTo>
                    <a:pt x="18124" y="0"/>
                    <a:pt x="0" y="18124"/>
                    <a:pt x="0" y="40481"/>
                  </a:cubicBezTo>
                  <a:lnTo>
                    <a:pt x="0" y="283369"/>
                  </a:lnTo>
                  <a:cubicBezTo>
                    <a:pt x="0" y="305727"/>
                    <a:pt x="18124" y="323850"/>
                    <a:pt x="40481" y="323850"/>
                  </a:cubicBezTo>
                  <a:lnTo>
                    <a:pt x="202406" y="323850"/>
                  </a:lnTo>
                  <a:cubicBezTo>
                    <a:pt x="224764" y="323850"/>
                    <a:pt x="242888" y="305727"/>
                    <a:pt x="242888" y="283369"/>
                  </a:cubicBezTo>
                  <a:lnTo>
                    <a:pt x="242888" y="40481"/>
                  </a:lnTo>
                  <a:cubicBezTo>
                    <a:pt x="242888" y="18124"/>
                    <a:pt x="224764" y="0"/>
                    <a:pt x="202406" y="0"/>
                  </a:cubicBezTo>
                  <a:lnTo>
                    <a:pt x="40481" y="0"/>
                  </a:lnTo>
                  <a:close/>
                  <a:moveTo>
                    <a:pt x="202406" y="60722"/>
                  </a:moveTo>
                  <a:lnTo>
                    <a:pt x="40481" y="60722"/>
                  </a:lnTo>
                  <a:lnTo>
                    <a:pt x="40481" y="263128"/>
                  </a:lnTo>
                  <a:lnTo>
                    <a:pt x="202406" y="263128"/>
                  </a:lnTo>
                  <a:lnTo>
                    <a:pt x="202406" y="60722"/>
                  </a:lnTo>
                  <a:close/>
                </a:path>
              </a:pathLst>
            </a:custGeom>
            <a:solidFill>
              <a:srgbClr val="1B76FF"/>
            </a:solidFill>
            <a:ln>
              <a:noFill/>
            </a:ln>
          </p:spPr>
        </p:sp>
        <p:sp>
          <p:nvSpPr>
            <p:cNvPr id="10" name="TextBox 10"/>
            <p:cNvSpPr txBox="1"/>
            <p:nvPr>
              <p:custDataLst>
                <p:tags r:id="rId38"/>
              </p:custDataLst>
            </p:nvPr>
          </p:nvSpPr>
          <p:spPr>
            <a:xfrm>
              <a:off x="1222058" y="1786414"/>
              <a:ext cx="916070"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Dashboard</a:t>
              </a:r>
            </a:p>
          </p:txBody>
        </p:sp>
        <p:sp>
          <p:nvSpPr>
            <p:cNvPr id="11" name="TextBox 11"/>
            <p:cNvSpPr txBox="1"/>
            <p:nvPr>
              <p:custDataLst>
                <p:tags r:id="rId39"/>
              </p:custDataLst>
            </p:nvPr>
          </p:nvSpPr>
          <p:spPr>
            <a:xfrm>
              <a:off x="1225868" y="2028349"/>
              <a:ext cx="1149406"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live sensor values</a:t>
              </a:r>
            </a:p>
          </p:txBody>
        </p:sp>
        <p:sp>
          <p:nvSpPr>
            <p:cNvPr id="12" name="Rectangle 12"/>
            <p:cNvSpPr/>
            <p:nvPr>
              <p:custDataLst>
                <p:tags r:id="rId40"/>
              </p:custDataLst>
            </p:nvPr>
          </p:nvSpPr>
          <p:spPr>
            <a:xfrm>
              <a:off x="800100" y="2266950"/>
              <a:ext cx="1447800" cy="3181350"/>
            </a:xfrm>
            <a:prstGeom prst="roundRect">
              <a:avLst>
                <a:gd name="adj" fmla="val 7895"/>
              </a:avLst>
            </a:prstGeom>
            <a:solidFill>
              <a:srgbClr val="122033"/>
            </a:solidFill>
            <a:ln w="9525">
              <a:solidFill>
                <a:srgbClr val="C9D8E8"/>
              </a:solidFill>
            </a:ln>
          </p:spPr>
        </p:sp>
        <p:pic>
          <p:nvPicPr>
            <p:cNvPr id="13" name="Image 13"/>
            <p:cNvPicPr>
              <a:picLocks noChangeAspect="1"/>
            </p:cNvPicPr>
            <p:nvPr>
              <p:custDataLst>
                <p:tags r:id="rId41"/>
              </p:custDataLst>
            </p:nvPr>
          </p:nvPicPr>
          <p:blipFill>
            <a:blip r:embed="rId45"/>
            <a:srcRect t="329" b="329"/>
            <a:stretch>
              <a:fillRect/>
            </a:stretch>
          </p:blipFill>
          <p:spPr>
            <a:xfrm>
              <a:off x="800100" y="2266950"/>
              <a:ext cx="1447800" cy="3181350"/>
            </a:xfrm>
            <a:prstGeom prst="rect">
              <a:avLst/>
            </a:prstGeom>
          </p:spPr>
        </p:pic>
        <p:sp>
          <p:nvSpPr>
            <p:cNvPr id="14" name="TextBox 14"/>
            <p:cNvSpPr txBox="1"/>
            <p:nvPr>
              <p:custDataLst>
                <p:tags r:id="rId42"/>
              </p:custDataLst>
            </p:nvPr>
          </p:nvSpPr>
          <p:spPr>
            <a:xfrm>
              <a:off x="1004554" y="5571649"/>
              <a:ext cx="1038892" cy="198120"/>
            </a:xfrm>
            <a:prstGeom prst="rect">
              <a:avLst/>
            </a:prstGeom>
            <a:noFill/>
            <a:ln>
              <a:noFill/>
            </a:ln>
          </p:spPr>
          <p:txBody>
            <a:bodyPr wrap="none" lIns="0" tIns="0" rIns="0" bIns="0" anchor="t" anchorCtr="0">
              <a:spAutoFit/>
            </a:bodyPr>
            <a:lstStyle/>
            <a:p>
              <a:pPr algn="ctr"/>
              <a:r>
                <a:rPr lang="zh-CN" sz="975">
                  <a:solidFill>
                    <a:srgbClr val="20D6C7"/>
                  </a:solidFill>
                  <a:latin typeface="Arial" panose="020B0604020202020204"/>
                  <a:ea typeface="微软雅黑" panose="020B0503020204020204" charset="-122"/>
                  <a:cs typeface="Arial" panose="020B0604020202020204"/>
                </a:rPr>
                <a:t>live sensor data</a:t>
              </a:r>
            </a:p>
          </p:txBody>
        </p:sp>
      </p:grpSp>
      <p:grpSp>
        <p:nvGrpSpPr>
          <p:cNvPr id="23" name="Group 23"/>
          <p:cNvGrpSpPr/>
          <p:nvPr>
            <p:custDataLst>
              <p:tags r:id="rId2"/>
            </p:custDataLst>
          </p:nvPr>
        </p:nvGrpSpPr>
        <p:grpSpPr>
          <a:xfrm>
            <a:off x="2876550" y="1524000"/>
            <a:ext cx="1866900" cy="4343400"/>
            <a:chOff x="2876550" y="1524000"/>
            <a:chExt cx="1866900" cy="4343400"/>
          </a:xfrm>
        </p:grpSpPr>
        <p:sp>
          <p:nvSpPr>
            <p:cNvPr id="16" name="Rectangle 16"/>
            <p:cNvSpPr/>
            <p:nvPr>
              <p:custDataLst>
                <p:tags r:id="rId29"/>
              </p:custDataLst>
            </p:nvPr>
          </p:nvSpPr>
          <p:spPr>
            <a:xfrm>
              <a:off x="2876550" y="1524000"/>
              <a:ext cx="1866900" cy="4343400"/>
            </a:xfrm>
            <a:prstGeom prst="roundRect">
              <a:avLst>
                <a:gd name="adj" fmla="val 8163"/>
              </a:avLst>
            </a:prstGeom>
            <a:solidFill>
              <a:srgbClr val="FFFFFF"/>
            </a:solidFill>
            <a:ln>
              <a:noFill/>
            </a:ln>
          </p:spPr>
        </p:sp>
        <p:sp>
          <p:nvSpPr>
            <p:cNvPr id="17" name="Freeform 17"/>
            <p:cNvSpPr/>
            <p:nvPr>
              <p:custDataLst>
                <p:tags r:id="rId30"/>
              </p:custDataLst>
            </p:nvPr>
          </p:nvSpPr>
          <p:spPr>
            <a:xfrm>
              <a:off x="3126581" y="1752600"/>
              <a:ext cx="242888" cy="323850"/>
            </a:xfrm>
            <a:custGeom>
              <a:avLst/>
              <a:gdLst/>
              <a:ahLst/>
              <a:cxnLst/>
              <a:rect l="l" t="t" r="r" b="b"/>
              <a:pathLst>
                <a:path w="242888" h="323850">
                  <a:moveTo>
                    <a:pt x="60722" y="232767"/>
                  </a:moveTo>
                  <a:lnTo>
                    <a:pt x="60722" y="293489"/>
                  </a:lnTo>
                  <a:lnTo>
                    <a:pt x="91083" y="323850"/>
                  </a:lnTo>
                  <a:lnTo>
                    <a:pt x="151805" y="323850"/>
                  </a:lnTo>
                  <a:lnTo>
                    <a:pt x="182166" y="293489"/>
                  </a:lnTo>
                  <a:lnTo>
                    <a:pt x="182166" y="232767"/>
                  </a:lnTo>
                  <a:lnTo>
                    <a:pt x="207256" y="207677"/>
                  </a:lnTo>
                  <a:cubicBezTo>
                    <a:pt x="230071" y="184862"/>
                    <a:pt x="242888" y="153857"/>
                    <a:pt x="242888" y="121593"/>
                  </a:cubicBezTo>
                  <a:cubicBezTo>
                    <a:pt x="242888" y="54521"/>
                    <a:pt x="188515" y="0"/>
                    <a:pt x="121444" y="0"/>
                  </a:cubicBezTo>
                  <a:cubicBezTo>
                    <a:pt x="54372" y="0"/>
                    <a:pt x="0" y="54521"/>
                    <a:pt x="0" y="121593"/>
                  </a:cubicBezTo>
                  <a:cubicBezTo>
                    <a:pt x="0" y="153857"/>
                    <a:pt x="12817" y="184862"/>
                    <a:pt x="35632" y="207677"/>
                  </a:cubicBezTo>
                  <a:lnTo>
                    <a:pt x="60722" y="232767"/>
                  </a:lnTo>
                  <a:close/>
                  <a:moveTo>
                    <a:pt x="101203" y="199856"/>
                  </a:moveTo>
                  <a:lnTo>
                    <a:pt x="101203" y="121444"/>
                  </a:lnTo>
                  <a:lnTo>
                    <a:pt x="141684" y="121444"/>
                  </a:lnTo>
                  <a:lnTo>
                    <a:pt x="141684" y="199856"/>
                  </a:lnTo>
                  <a:cubicBezTo>
                    <a:pt x="176604" y="190868"/>
                    <a:pt x="202406" y="159169"/>
                    <a:pt x="202406" y="121444"/>
                  </a:cubicBezTo>
                  <a:cubicBezTo>
                    <a:pt x="202406" y="76729"/>
                    <a:pt x="166157" y="40481"/>
                    <a:pt x="121444" y="40481"/>
                  </a:cubicBezTo>
                  <a:cubicBezTo>
                    <a:pt x="76729" y="40481"/>
                    <a:pt x="40481" y="76729"/>
                    <a:pt x="40481" y="121444"/>
                  </a:cubicBezTo>
                  <a:cubicBezTo>
                    <a:pt x="40481" y="159169"/>
                    <a:pt x="66283" y="190868"/>
                    <a:pt x="101203" y="199856"/>
                  </a:cubicBezTo>
                  <a:close/>
                </a:path>
              </a:pathLst>
            </a:custGeom>
            <a:solidFill>
              <a:srgbClr val="F2B84B"/>
            </a:solidFill>
            <a:ln>
              <a:noFill/>
            </a:ln>
          </p:spPr>
        </p:sp>
        <p:sp>
          <p:nvSpPr>
            <p:cNvPr id="18" name="TextBox 18"/>
            <p:cNvSpPr txBox="1"/>
            <p:nvPr>
              <p:custDataLst>
                <p:tags r:id="rId31"/>
              </p:custDataLst>
            </p:nvPr>
          </p:nvSpPr>
          <p:spPr>
            <a:xfrm>
              <a:off x="3508058" y="1786414"/>
              <a:ext cx="978553"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Device ctrl</a:t>
              </a:r>
            </a:p>
          </p:txBody>
        </p:sp>
        <p:sp>
          <p:nvSpPr>
            <p:cNvPr id="19" name="TextBox 19"/>
            <p:cNvSpPr txBox="1"/>
            <p:nvPr>
              <p:custDataLst>
                <p:tags r:id="rId32"/>
              </p:custDataLst>
            </p:nvPr>
          </p:nvSpPr>
          <p:spPr>
            <a:xfrm>
              <a:off x="3511868" y="2028349"/>
              <a:ext cx="1051893" cy="198120"/>
            </a:xfrm>
            <a:prstGeom prst="rect">
              <a:avLst/>
            </a:prstGeom>
            <a:noFill/>
            <a:ln>
              <a:noFill/>
            </a:ln>
          </p:spPr>
          <p:txBody>
            <a:bodyPr wrap="none" lIns="0" tIns="0" rIns="0" bIns="0" anchor="t" anchorCtr="0">
              <a:spAutoFit/>
            </a:bodyPr>
            <a:lstStyle/>
            <a:p>
              <a:pPr algn="l"/>
              <a:r>
                <a:rPr lang="zh-CN" sz="975">
                  <a:solidFill>
                    <a:srgbClr val="6B7F95"/>
                  </a:solidFill>
                  <a:latin typeface="Arial" panose="020B0604020202020204"/>
                  <a:ea typeface="微软雅黑" panose="020B0503020204020204" charset="-122"/>
                  <a:cs typeface="Arial" panose="020B0604020202020204"/>
                </a:rPr>
                <a:t>manual switches</a:t>
              </a:r>
            </a:p>
          </p:txBody>
        </p:sp>
        <p:sp>
          <p:nvSpPr>
            <p:cNvPr id="20" name="Rectangle 20"/>
            <p:cNvSpPr/>
            <p:nvPr>
              <p:custDataLst>
                <p:tags r:id="rId33"/>
              </p:custDataLst>
            </p:nvPr>
          </p:nvSpPr>
          <p:spPr>
            <a:xfrm>
              <a:off x="3086100" y="2266950"/>
              <a:ext cx="1447800" cy="3181350"/>
            </a:xfrm>
            <a:prstGeom prst="roundRect">
              <a:avLst>
                <a:gd name="adj" fmla="val 7895"/>
              </a:avLst>
            </a:prstGeom>
            <a:solidFill>
              <a:srgbClr val="F8FBFF"/>
            </a:solidFill>
            <a:ln w="9525">
              <a:solidFill>
                <a:srgbClr val="C9D8E8"/>
              </a:solidFill>
            </a:ln>
          </p:spPr>
        </p:sp>
        <p:pic>
          <p:nvPicPr>
            <p:cNvPr id="21" name="Image 21"/>
            <p:cNvPicPr>
              <a:picLocks noChangeAspect="1"/>
            </p:cNvPicPr>
            <p:nvPr>
              <p:custDataLst>
                <p:tags r:id="rId34"/>
              </p:custDataLst>
            </p:nvPr>
          </p:nvPicPr>
          <p:blipFill>
            <a:blip r:embed="rId46"/>
            <a:srcRect t="329" b="329"/>
            <a:stretch>
              <a:fillRect/>
            </a:stretch>
          </p:blipFill>
          <p:spPr>
            <a:xfrm>
              <a:off x="3086100" y="2266950"/>
              <a:ext cx="1447800" cy="3181350"/>
            </a:xfrm>
            <a:prstGeom prst="rect">
              <a:avLst/>
            </a:prstGeom>
          </p:spPr>
        </p:pic>
        <p:sp>
          <p:nvSpPr>
            <p:cNvPr id="22" name="TextBox 22"/>
            <p:cNvSpPr txBox="1"/>
            <p:nvPr>
              <p:custDataLst>
                <p:tags r:id="rId35"/>
              </p:custDataLst>
            </p:nvPr>
          </p:nvSpPr>
          <p:spPr>
            <a:xfrm>
              <a:off x="2894005" y="5571649"/>
              <a:ext cx="1831991" cy="198120"/>
            </a:xfrm>
            <a:prstGeom prst="rect">
              <a:avLst/>
            </a:prstGeom>
            <a:noFill/>
            <a:ln>
              <a:noFill/>
            </a:ln>
          </p:spPr>
          <p:txBody>
            <a:bodyPr wrap="none" lIns="0" tIns="0" rIns="0" bIns="0" anchor="t" anchorCtr="0">
              <a:spAutoFit/>
            </a:bodyPr>
            <a:lstStyle/>
            <a:p>
              <a:pPr algn="ctr"/>
              <a:r>
                <a:rPr lang="zh-CN" sz="975">
                  <a:solidFill>
                    <a:srgbClr val="1B76FF"/>
                  </a:solidFill>
                  <a:latin typeface="Arial" panose="020B0604020202020204"/>
                  <a:ea typeface="微软雅黑" panose="020B0503020204020204" charset="-122"/>
                  <a:cs typeface="Arial" panose="020B0604020202020204"/>
                </a:rPr>
                <a:t>LED / fan / humidifier / door</a:t>
              </a:r>
            </a:p>
          </p:txBody>
        </p:sp>
      </p:grpSp>
      <p:grpSp>
        <p:nvGrpSpPr>
          <p:cNvPr id="33" name="Group 33"/>
          <p:cNvGrpSpPr/>
          <p:nvPr>
            <p:custDataLst>
              <p:tags r:id="rId3"/>
            </p:custDataLst>
          </p:nvPr>
        </p:nvGrpSpPr>
        <p:grpSpPr>
          <a:xfrm>
            <a:off x="5162550" y="1524000"/>
            <a:ext cx="1866900" cy="4343400"/>
            <a:chOff x="5162550" y="1524000"/>
            <a:chExt cx="1866900" cy="4343400"/>
          </a:xfrm>
        </p:grpSpPr>
        <p:sp>
          <p:nvSpPr>
            <p:cNvPr id="24" name="Rectangle 24"/>
            <p:cNvSpPr/>
            <p:nvPr>
              <p:custDataLst>
                <p:tags r:id="rId21"/>
              </p:custDataLst>
            </p:nvPr>
          </p:nvSpPr>
          <p:spPr>
            <a:xfrm>
              <a:off x="5162550" y="1524000"/>
              <a:ext cx="1866900" cy="4343400"/>
            </a:xfrm>
            <a:prstGeom prst="roundRect">
              <a:avLst>
                <a:gd name="adj" fmla="val 8163"/>
              </a:avLst>
            </a:prstGeom>
            <a:solidFill>
              <a:srgbClr val="F8FBFF"/>
            </a:solidFill>
            <a:ln w="14288">
              <a:solidFill>
                <a:srgbClr val="C9D8E8"/>
              </a:solidFill>
            </a:ln>
          </p:spPr>
        </p:sp>
        <p:grpSp>
          <p:nvGrpSpPr>
            <p:cNvPr id="27" name="Group 27"/>
            <p:cNvGrpSpPr/>
            <p:nvPr/>
          </p:nvGrpSpPr>
          <p:grpSpPr>
            <a:xfrm>
              <a:off x="5372100" y="1752600"/>
              <a:ext cx="323850" cy="323850"/>
              <a:chOff x="5372100" y="1752600"/>
              <a:chExt cx="323850" cy="323850"/>
            </a:xfrm>
          </p:grpSpPr>
          <p:sp>
            <p:nvSpPr>
              <p:cNvPr id="25" name="Freeform 25"/>
              <p:cNvSpPr/>
              <p:nvPr>
                <p:custDataLst>
                  <p:tags r:id="rId27"/>
                </p:custDataLst>
              </p:nvPr>
            </p:nvSpPr>
            <p:spPr>
              <a:xfrm>
                <a:off x="5453062" y="1833562"/>
                <a:ext cx="161925" cy="161925"/>
              </a:xfrm>
              <a:custGeom>
                <a:avLst/>
                <a:gdLst/>
                <a:ahLst/>
                <a:cxnLst/>
                <a:rect l="l" t="t" r="r" b="b"/>
                <a:pathLst>
                  <a:path w="161925" h="161925">
                    <a:moveTo>
                      <a:pt x="80962" y="0"/>
                    </a:moveTo>
                    <a:cubicBezTo>
                      <a:pt x="36248" y="0"/>
                      <a:pt x="0" y="36248"/>
                      <a:pt x="0" y="80962"/>
                    </a:cubicBezTo>
                    <a:cubicBezTo>
                      <a:pt x="0" y="125676"/>
                      <a:pt x="36248" y="161925"/>
                      <a:pt x="80962" y="161925"/>
                    </a:cubicBezTo>
                    <a:cubicBezTo>
                      <a:pt x="125676" y="161925"/>
                      <a:pt x="161925" y="125676"/>
                      <a:pt x="161925" y="80962"/>
                    </a:cubicBezTo>
                    <a:cubicBezTo>
                      <a:pt x="161925" y="36248"/>
                      <a:pt x="125676" y="0"/>
                      <a:pt x="80962" y="0"/>
                    </a:cubicBezTo>
                    <a:close/>
                    <a:moveTo>
                      <a:pt x="40481" y="80962"/>
                    </a:moveTo>
                    <a:cubicBezTo>
                      <a:pt x="40481" y="58605"/>
                      <a:pt x="58605" y="40481"/>
                      <a:pt x="80962" y="40481"/>
                    </a:cubicBezTo>
                    <a:cubicBezTo>
                      <a:pt x="103320" y="40481"/>
                      <a:pt x="121444" y="58605"/>
                      <a:pt x="121444" y="80962"/>
                    </a:cubicBezTo>
                    <a:cubicBezTo>
                      <a:pt x="121444" y="103320"/>
                      <a:pt x="103320" y="121444"/>
                      <a:pt x="80962" y="121444"/>
                    </a:cubicBezTo>
                    <a:cubicBezTo>
                      <a:pt x="58605" y="121444"/>
                      <a:pt x="40481" y="103320"/>
                      <a:pt x="40481" y="80962"/>
                    </a:cubicBezTo>
                    <a:close/>
                  </a:path>
                </a:pathLst>
              </a:custGeom>
              <a:solidFill>
                <a:srgbClr val="A7F36D"/>
              </a:solidFill>
              <a:ln>
                <a:noFill/>
              </a:ln>
            </p:spPr>
          </p:sp>
          <p:sp>
            <p:nvSpPr>
              <p:cNvPr id="26" name="Freeform 26"/>
              <p:cNvSpPr/>
              <p:nvPr>
                <p:custDataLst>
                  <p:tags r:id="rId28"/>
                </p:custDataLst>
              </p:nvPr>
            </p:nvSpPr>
            <p:spPr>
              <a:xfrm>
                <a:off x="5372100" y="1752600"/>
                <a:ext cx="323850" cy="323850"/>
              </a:xfrm>
              <a:custGeom>
                <a:avLst/>
                <a:gdLst/>
                <a:ahLst/>
                <a:cxnLst/>
                <a:rect l="l" t="t" r="r" b="b"/>
                <a:pathLst>
                  <a:path w="323850" h="323850">
                    <a:moveTo>
                      <a:pt x="161925" y="0"/>
                    </a:moveTo>
                    <a:cubicBezTo>
                      <a:pt x="72496" y="0"/>
                      <a:pt x="0" y="72496"/>
                      <a:pt x="0" y="161925"/>
                    </a:cubicBezTo>
                    <a:cubicBezTo>
                      <a:pt x="0" y="251354"/>
                      <a:pt x="72496" y="323850"/>
                      <a:pt x="161925" y="323850"/>
                    </a:cubicBezTo>
                    <a:cubicBezTo>
                      <a:pt x="251354" y="323850"/>
                      <a:pt x="323850" y="251354"/>
                      <a:pt x="323850" y="161925"/>
                    </a:cubicBezTo>
                    <a:cubicBezTo>
                      <a:pt x="323850" y="72496"/>
                      <a:pt x="251354" y="0"/>
                      <a:pt x="161925" y="0"/>
                    </a:cubicBezTo>
                    <a:close/>
                    <a:moveTo>
                      <a:pt x="40481" y="161925"/>
                    </a:moveTo>
                    <a:cubicBezTo>
                      <a:pt x="40481" y="94853"/>
                      <a:pt x="94853" y="40481"/>
                      <a:pt x="161925" y="40481"/>
                    </a:cubicBezTo>
                    <a:cubicBezTo>
                      <a:pt x="228996" y="40481"/>
                      <a:pt x="283369" y="94853"/>
                      <a:pt x="283369" y="161925"/>
                    </a:cubicBezTo>
                    <a:cubicBezTo>
                      <a:pt x="283369" y="228996"/>
                      <a:pt x="228996" y="283369"/>
                      <a:pt x="161925" y="283369"/>
                    </a:cubicBezTo>
                    <a:cubicBezTo>
                      <a:pt x="94853" y="283369"/>
                      <a:pt x="40481" y="228996"/>
                      <a:pt x="40481" y="161925"/>
                    </a:cubicBezTo>
                    <a:close/>
                  </a:path>
                </a:pathLst>
              </a:custGeom>
              <a:solidFill>
                <a:srgbClr val="A7F36D"/>
              </a:solidFill>
              <a:ln>
                <a:noFill/>
              </a:ln>
            </p:spPr>
          </p:sp>
        </p:grpSp>
        <p:sp>
          <p:nvSpPr>
            <p:cNvPr id="28" name="TextBox 28"/>
            <p:cNvSpPr txBox="1"/>
            <p:nvPr>
              <p:custDataLst>
                <p:tags r:id="rId22"/>
              </p:custDataLst>
            </p:nvPr>
          </p:nvSpPr>
          <p:spPr>
            <a:xfrm>
              <a:off x="5794058" y="1786414"/>
              <a:ext cx="1049962"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Parameters</a:t>
              </a:r>
            </a:p>
          </p:txBody>
        </p:sp>
        <p:sp>
          <p:nvSpPr>
            <p:cNvPr id="29" name="TextBox 29"/>
            <p:cNvSpPr txBox="1"/>
            <p:nvPr>
              <p:custDataLst>
                <p:tags r:id="rId23"/>
              </p:custDataLst>
            </p:nvPr>
          </p:nvSpPr>
          <p:spPr>
            <a:xfrm>
              <a:off x="5797868" y="2028349"/>
              <a:ext cx="1032391"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threshold setup</a:t>
              </a:r>
            </a:p>
          </p:txBody>
        </p:sp>
        <p:sp>
          <p:nvSpPr>
            <p:cNvPr id="30" name="Rectangle 30"/>
            <p:cNvSpPr/>
            <p:nvPr>
              <p:custDataLst>
                <p:tags r:id="rId24"/>
              </p:custDataLst>
            </p:nvPr>
          </p:nvSpPr>
          <p:spPr>
            <a:xfrm>
              <a:off x="5372100" y="2266950"/>
              <a:ext cx="1447800" cy="3181350"/>
            </a:xfrm>
            <a:prstGeom prst="roundRect">
              <a:avLst>
                <a:gd name="adj" fmla="val 7895"/>
              </a:avLst>
            </a:prstGeom>
            <a:solidFill>
              <a:srgbClr val="122033"/>
            </a:solidFill>
            <a:ln w="9525">
              <a:solidFill>
                <a:srgbClr val="C9D8E8"/>
              </a:solidFill>
            </a:ln>
          </p:spPr>
        </p:sp>
        <p:pic>
          <p:nvPicPr>
            <p:cNvPr id="31" name="Image 31"/>
            <p:cNvPicPr>
              <a:picLocks noChangeAspect="1"/>
            </p:cNvPicPr>
            <p:nvPr>
              <p:custDataLst>
                <p:tags r:id="rId25"/>
              </p:custDataLst>
            </p:nvPr>
          </p:nvPicPr>
          <p:blipFill>
            <a:blip r:embed="rId47"/>
            <a:srcRect t="329" b="329"/>
            <a:stretch>
              <a:fillRect/>
            </a:stretch>
          </p:blipFill>
          <p:spPr>
            <a:xfrm>
              <a:off x="5372100" y="2266950"/>
              <a:ext cx="1447800" cy="3181350"/>
            </a:xfrm>
            <a:prstGeom prst="rect">
              <a:avLst/>
            </a:prstGeom>
          </p:spPr>
        </p:pic>
        <p:sp>
          <p:nvSpPr>
            <p:cNvPr id="32" name="TextBox 32"/>
            <p:cNvSpPr txBox="1"/>
            <p:nvPr>
              <p:custDataLst>
                <p:tags r:id="rId26"/>
              </p:custDataLst>
            </p:nvPr>
          </p:nvSpPr>
          <p:spPr>
            <a:xfrm>
              <a:off x="5579805" y="5571649"/>
              <a:ext cx="1032391" cy="198120"/>
            </a:xfrm>
            <a:prstGeom prst="rect">
              <a:avLst/>
            </a:prstGeom>
            <a:noFill/>
            <a:ln>
              <a:noFill/>
            </a:ln>
          </p:spPr>
          <p:txBody>
            <a:bodyPr wrap="none" lIns="0" tIns="0" rIns="0" bIns="0" anchor="t" anchorCtr="0">
              <a:spAutoFit/>
            </a:bodyPr>
            <a:lstStyle/>
            <a:p>
              <a:pPr algn="ctr"/>
              <a:r>
                <a:rPr lang="zh-CN" sz="975">
                  <a:solidFill>
                    <a:srgbClr val="A7F36D"/>
                  </a:solidFill>
                  <a:latin typeface="Arial" panose="020B0604020202020204"/>
                  <a:ea typeface="微软雅黑" panose="020B0503020204020204" charset="-122"/>
                  <a:cs typeface="Arial" panose="020B0604020202020204"/>
                </a:rPr>
                <a:t>auto thresholds</a:t>
              </a:r>
            </a:p>
          </p:txBody>
        </p:sp>
      </p:grpSp>
      <p:grpSp>
        <p:nvGrpSpPr>
          <p:cNvPr id="43" name="Group 43"/>
          <p:cNvGrpSpPr/>
          <p:nvPr>
            <p:custDataLst>
              <p:tags r:id="rId4"/>
            </p:custDataLst>
          </p:nvPr>
        </p:nvGrpSpPr>
        <p:grpSpPr>
          <a:xfrm>
            <a:off x="7448550" y="1524000"/>
            <a:ext cx="1921241" cy="4343400"/>
            <a:chOff x="7448550" y="1524000"/>
            <a:chExt cx="1921241" cy="4343400"/>
          </a:xfrm>
        </p:grpSpPr>
        <p:sp>
          <p:nvSpPr>
            <p:cNvPr id="34" name="Rectangle 34"/>
            <p:cNvSpPr/>
            <p:nvPr>
              <p:custDataLst>
                <p:tags r:id="rId13"/>
              </p:custDataLst>
            </p:nvPr>
          </p:nvSpPr>
          <p:spPr>
            <a:xfrm>
              <a:off x="7448550" y="1524000"/>
              <a:ext cx="1866900" cy="4343400"/>
            </a:xfrm>
            <a:prstGeom prst="roundRect">
              <a:avLst>
                <a:gd name="adj" fmla="val 8163"/>
              </a:avLst>
            </a:prstGeom>
            <a:solidFill>
              <a:srgbClr val="FFFFFF"/>
            </a:solidFill>
            <a:ln>
              <a:noFill/>
            </a:ln>
          </p:spPr>
        </p:sp>
        <p:grpSp>
          <p:nvGrpSpPr>
            <p:cNvPr id="37" name="Group 37"/>
            <p:cNvGrpSpPr/>
            <p:nvPr/>
          </p:nvGrpSpPr>
          <p:grpSpPr>
            <a:xfrm>
              <a:off x="7678341" y="1772841"/>
              <a:ext cx="283369" cy="283369"/>
              <a:chOff x="7678341" y="1772841"/>
              <a:chExt cx="283369" cy="283369"/>
            </a:xfrm>
          </p:grpSpPr>
          <p:sp>
            <p:nvSpPr>
              <p:cNvPr id="35" name="Freeform 35"/>
              <p:cNvSpPr/>
              <p:nvPr>
                <p:custDataLst>
                  <p:tags r:id="rId19"/>
                </p:custDataLst>
              </p:nvPr>
            </p:nvSpPr>
            <p:spPr>
              <a:xfrm>
                <a:off x="7678341" y="1772841"/>
                <a:ext cx="283369" cy="283369"/>
              </a:xfrm>
              <a:custGeom>
                <a:avLst/>
                <a:gdLst/>
                <a:ahLst/>
                <a:cxnLst/>
                <a:rect l="l" t="t" r="r" b="b"/>
                <a:pathLst>
                  <a:path w="283369" h="283369">
                    <a:moveTo>
                      <a:pt x="0" y="0"/>
                    </a:moveTo>
                    <a:lnTo>
                      <a:pt x="0" y="283369"/>
                    </a:lnTo>
                    <a:lnTo>
                      <a:pt x="283369" y="283369"/>
                    </a:lnTo>
                    <a:lnTo>
                      <a:pt x="283369" y="242888"/>
                    </a:lnTo>
                    <a:lnTo>
                      <a:pt x="40481" y="242888"/>
                    </a:lnTo>
                    <a:lnTo>
                      <a:pt x="40481" y="0"/>
                    </a:lnTo>
                    <a:lnTo>
                      <a:pt x="0" y="0"/>
                    </a:lnTo>
                    <a:close/>
                  </a:path>
                </a:pathLst>
              </a:custGeom>
              <a:solidFill>
                <a:srgbClr val="20D6C7"/>
              </a:solidFill>
              <a:ln>
                <a:noFill/>
              </a:ln>
            </p:spPr>
          </p:sp>
          <p:sp>
            <p:nvSpPr>
              <p:cNvPr id="36" name="Freeform 36"/>
              <p:cNvSpPr/>
              <p:nvPr>
                <p:custDataLst>
                  <p:tags r:id="rId20"/>
                </p:custDataLst>
              </p:nvPr>
            </p:nvSpPr>
            <p:spPr>
              <a:xfrm>
                <a:off x="7759303" y="1813322"/>
                <a:ext cx="202406" cy="161925"/>
              </a:xfrm>
              <a:custGeom>
                <a:avLst/>
                <a:gdLst/>
                <a:ahLst/>
                <a:cxnLst/>
                <a:rect l="l" t="t" r="r" b="b"/>
                <a:pathLst>
                  <a:path w="202406" h="161925">
                    <a:moveTo>
                      <a:pt x="0" y="80962"/>
                    </a:moveTo>
                    <a:lnTo>
                      <a:pt x="40481" y="40481"/>
                    </a:lnTo>
                    <a:lnTo>
                      <a:pt x="101203" y="101203"/>
                    </a:lnTo>
                    <a:lnTo>
                      <a:pt x="202406" y="0"/>
                    </a:lnTo>
                    <a:lnTo>
                      <a:pt x="202406" y="161925"/>
                    </a:lnTo>
                    <a:lnTo>
                      <a:pt x="0" y="161925"/>
                    </a:lnTo>
                    <a:lnTo>
                      <a:pt x="0" y="80962"/>
                    </a:lnTo>
                    <a:close/>
                  </a:path>
                </a:pathLst>
              </a:custGeom>
              <a:solidFill>
                <a:srgbClr val="20D6C7"/>
              </a:solidFill>
              <a:ln>
                <a:noFill/>
              </a:ln>
            </p:spPr>
          </p:sp>
        </p:grpSp>
        <p:sp>
          <p:nvSpPr>
            <p:cNvPr id="38" name="TextBox 38"/>
            <p:cNvSpPr txBox="1"/>
            <p:nvPr>
              <p:custDataLst>
                <p:tags r:id="rId14"/>
              </p:custDataLst>
            </p:nvPr>
          </p:nvSpPr>
          <p:spPr>
            <a:xfrm>
              <a:off x="8080058" y="1786414"/>
              <a:ext cx="1166002"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Trend charts</a:t>
              </a:r>
            </a:p>
          </p:txBody>
        </p:sp>
        <p:sp>
          <p:nvSpPr>
            <p:cNvPr id="39" name="TextBox 39"/>
            <p:cNvSpPr txBox="1"/>
            <p:nvPr>
              <p:custDataLst>
                <p:tags r:id="rId15"/>
              </p:custDataLst>
            </p:nvPr>
          </p:nvSpPr>
          <p:spPr>
            <a:xfrm>
              <a:off x="8083868" y="2028349"/>
              <a:ext cx="1285923" cy="198120"/>
            </a:xfrm>
            <a:prstGeom prst="rect">
              <a:avLst/>
            </a:prstGeom>
            <a:noFill/>
            <a:ln>
              <a:noFill/>
            </a:ln>
          </p:spPr>
          <p:txBody>
            <a:bodyPr wrap="none" lIns="0" tIns="0" rIns="0" bIns="0" anchor="t" anchorCtr="0">
              <a:spAutoFit/>
            </a:bodyPr>
            <a:lstStyle/>
            <a:p>
              <a:pPr algn="l"/>
              <a:r>
                <a:rPr lang="zh-CN" sz="975">
                  <a:solidFill>
                    <a:srgbClr val="6B7F95"/>
                  </a:solidFill>
                  <a:latin typeface="Arial" panose="020B0604020202020204"/>
                  <a:ea typeface="微软雅黑" panose="020B0503020204020204" charset="-122"/>
                  <a:cs typeface="Arial" panose="020B0604020202020204"/>
                </a:rPr>
                <a:t>recent data history</a:t>
              </a:r>
            </a:p>
          </p:txBody>
        </p:sp>
        <p:sp>
          <p:nvSpPr>
            <p:cNvPr id="40" name="Rectangle 40"/>
            <p:cNvSpPr/>
            <p:nvPr>
              <p:custDataLst>
                <p:tags r:id="rId16"/>
              </p:custDataLst>
            </p:nvPr>
          </p:nvSpPr>
          <p:spPr>
            <a:xfrm>
              <a:off x="7658100" y="2266950"/>
              <a:ext cx="1447800" cy="3181350"/>
            </a:xfrm>
            <a:prstGeom prst="roundRect">
              <a:avLst>
                <a:gd name="adj" fmla="val 7895"/>
              </a:avLst>
            </a:prstGeom>
            <a:solidFill>
              <a:srgbClr val="F8FBFF"/>
            </a:solidFill>
            <a:ln w="9525">
              <a:solidFill>
                <a:srgbClr val="C9D8E8"/>
              </a:solidFill>
            </a:ln>
          </p:spPr>
        </p:sp>
        <p:pic>
          <p:nvPicPr>
            <p:cNvPr id="41" name="Image 41"/>
            <p:cNvPicPr>
              <a:picLocks noChangeAspect="1"/>
            </p:cNvPicPr>
            <p:nvPr>
              <p:custDataLst>
                <p:tags r:id="rId17"/>
              </p:custDataLst>
            </p:nvPr>
          </p:nvPicPr>
          <p:blipFill>
            <a:blip r:embed="rId48"/>
            <a:srcRect t="329" b="329"/>
            <a:stretch>
              <a:fillRect/>
            </a:stretch>
          </p:blipFill>
          <p:spPr>
            <a:xfrm>
              <a:off x="7658100" y="2266950"/>
              <a:ext cx="1447800" cy="3181350"/>
            </a:xfrm>
            <a:prstGeom prst="rect">
              <a:avLst/>
            </a:prstGeom>
          </p:spPr>
        </p:pic>
        <p:sp>
          <p:nvSpPr>
            <p:cNvPr id="42" name="TextBox 42"/>
            <p:cNvSpPr txBox="1"/>
            <p:nvPr>
              <p:custDataLst>
                <p:tags r:id="rId18"/>
              </p:custDataLst>
            </p:nvPr>
          </p:nvSpPr>
          <p:spPr>
            <a:xfrm>
              <a:off x="7956816" y="5571649"/>
              <a:ext cx="850368" cy="198120"/>
            </a:xfrm>
            <a:prstGeom prst="rect">
              <a:avLst/>
            </a:prstGeom>
            <a:noFill/>
            <a:ln>
              <a:noFill/>
            </a:ln>
          </p:spPr>
          <p:txBody>
            <a:bodyPr wrap="none" lIns="0" tIns="0" rIns="0" bIns="0" anchor="t" anchorCtr="0">
              <a:spAutoFit/>
            </a:bodyPr>
            <a:lstStyle/>
            <a:p>
              <a:pPr algn="ctr"/>
              <a:r>
                <a:rPr lang="zh-CN" sz="975">
                  <a:solidFill>
                    <a:srgbClr val="20D6C7"/>
                  </a:solidFill>
                  <a:latin typeface="Arial" panose="020B0604020202020204"/>
                  <a:ea typeface="微软雅黑" panose="020B0503020204020204" charset="-122"/>
                  <a:cs typeface="Arial" panose="020B0604020202020204"/>
                </a:rPr>
                <a:t>trend charts</a:t>
              </a:r>
            </a:p>
          </p:txBody>
        </p:sp>
      </p:grpSp>
      <p:grpSp>
        <p:nvGrpSpPr>
          <p:cNvPr id="51" name="Group 51"/>
          <p:cNvGrpSpPr/>
          <p:nvPr>
            <p:custDataLst>
              <p:tags r:id="rId5"/>
            </p:custDataLst>
          </p:nvPr>
        </p:nvGrpSpPr>
        <p:grpSpPr>
          <a:xfrm>
            <a:off x="9734550" y="1524000"/>
            <a:ext cx="1947244" cy="4343400"/>
            <a:chOff x="9734550" y="1524000"/>
            <a:chExt cx="1947244" cy="4343400"/>
          </a:xfrm>
        </p:grpSpPr>
        <p:sp>
          <p:nvSpPr>
            <p:cNvPr id="44" name="Rectangle 44"/>
            <p:cNvSpPr/>
            <p:nvPr>
              <p:custDataLst>
                <p:tags r:id="rId6"/>
              </p:custDataLst>
            </p:nvPr>
          </p:nvSpPr>
          <p:spPr>
            <a:xfrm>
              <a:off x="9734550" y="1524000"/>
              <a:ext cx="1866900" cy="4343400"/>
            </a:xfrm>
            <a:prstGeom prst="roundRect">
              <a:avLst>
                <a:gd name="adj" fmla="val 8163"/>
              </a:avLst>
            </a:prstGeom>
            <a:solidFill>
              <a:srgbClr val="F8FBFF"/>
            </a:solidFill>
            <a:ln w="14288">
              <a:solidFill>
                <a:srgbClr val="C9D8E8"/>
              </a:solidFill>
            </a:ln>
          </p:spPr>
        </p:sp>
        <p:sp>
          <p:nvSpPr>
            <p:cNvPr id="45" name="Freeform 45"/>
            <p:cNvSpPr/>
            <p:nvPr>
              <p:custDataLst>
                <p:tags r:id="rId7"/>
              </p:custDataLst>
            </p:nvPr>
          </p:nvSpPr>
          <p:spPr>
            <a:xfrm>
              <a:off x="9944100" y="1772841"/>
              <a:ext cx="323850" cy="263128"/>
            </a:xfrm>
            <a:custGeom>
              <a:avLst/>
              <a:gdLst/>
              <a:ahLst/>
              <a:cxnLst/>
              <a:rect l="l" t="t" r="r" b="b"/>
              <a:pathLst>
                <a:path w="323850" h="263128">
                  <a:moveTo>
                    <a:pt x="60722" y="40481"/>
                  </a:moveTo>
                  <a:lnTo>
                    <a:pt x="0" y="40481"/>
                  </a:lnTo>
                  <a:lnTo>
                    <a:pt x="0" y="263128"/>
                  </a:lnTo>
                  <a:lnTo>
                    <a:pt x="323850" y="263128"/>
                  </a:lnTo>
                  <a:lnTo>
                    <a:pt x="323850" y="40481"/>
                  </a:lnTo>
                  <a:lnTo>
                    <a:pt x="263128" y="40481"/>
                  </a:lnTo>
                  <a:lnTo>
                    <a:pt x="222647" y="0"/>
                  </a:lnTo>
                  <a:lnTo>
                    <a:pt x="101203" y="0"/>
                  </a:lnTo>
                  <a:lnTo>
                    <a:pt x="60722" y="40481"/>
                  </a:lnTo>
                  <a:close/>
                  <a:moveTo>
                    <a:pt x="161925" y="202406"/>
                  </a:moveTo>
                  <a:cubicBezTo>
                    <a:pt x="195461" y="202406"/>
                    <a:pt x="222647" y="175220"/>
                    <a:pt x="222647" y="141684"/>
                  </a:cubicBezTo>
                  <a:cubicBezTo>
                    <a:pt x="222647" y="108149"/>
                    <a:pt x="195461" y="80962"/>
                    <a:pt x="161925" y="80962"/>
                  </a:cubicBezTo>
                  <a:cubicBezTo>
                    <a:pt x="128389" y="80962"/>
                    <a:pt x="101203" y="108149"/>
                    <a:pt x="101203" y="141684"/>
                  </a:cubicBezTo>
                  <a:cubicBezTo>
                    <a:pt x="101203" y="175220"/>
                    <a:pt x="128389" y="202406"/>
                    <a:pt x="161925" y="202406"/>
                  </a:cubicBezTo>
                  <a:close/>
                </a:path>
              </a:pathLst>
            </a:custGeom>
            <a:solidFill>
              <a:srgbClr val="F2B84B"/>
            </a:solidFill>
            <a:ln>
              <a:noFill/>
            </a:ln>
          </p:spPr>
        </p:sp>
        <p:sp>
          <p:nvSpPr>
            <p:cNvPr id="46" name="TextBox 46"/>
            <p:cNvSpPr txBox="1"/>
            <p:nvPr>
              <p:custDataLst>
                <p:tags r:id="rId8"/>
              </p:custDataLst>
            </p:nvPr>
          </p:nvSpPr>
          <p:spPr>
            <a:xfrm>
              <a:off x="10366058" y="1786414"/>
              <a:ext cx="657213"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Camera</a:t>
              </a:r>
            </a:p>
          </p:txBody>
        </p:sp>
        <p:sp>
          <p:nvSpPr>
            <p:cNvPr id="47" name="TextBox 47"/>
            <p:cNvSpPr txBox="1"/>
            <p:nvPr>
              <p:custDataLst>
                <p:tags r:id="rId9"/>
              </p:custDataLst>
            </p:nvPr>
          </p:nvSpPr>
          <p:spPr>
            <a:xfrm>
              <a:off x="10369868" y="2028349"/>
              <a:ext cx="1311926"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security supplement</a:t>
              </a:r>
            </a:p>
          </p:txBody>
        </p:sp>
        <p:sp>
          <p:nvSpPr>
            <p:cNvPr id="48" name="Rectangle 48"/>
            <p:cNvSpPr/>
            <p:nvPr>
              <p:custDataLst>
                <p:tags r:id="rId10"/>
              </p:custDataLst>
            </p:nvPr>
          </p:nvSpPr>
          <p:spPr>
            <a:xfrm>
              <a:off x="9944100" y="2266950"/>
              <a:ext cx="1447800" cy="3181350"/>
            </a:xfrm>
            <a:prstGeom prst="roundRect">
              <a:avLst>
                <a:gd name="adj" fmla="val 7895"/>
              </a:avLst>
            </a:prstGeom>
            <a:solidFill>
              <a:srgbClr val="122033"/>
            </a:solidFill>
            <a:ln w="9525">
              <a:solidFill>
                <a:srgbClr val="C9D8E8"/>
              </a:solidFill>
            </a:ln>
          </p:spPr>
        </p:sp>
        <p:pic>
          <p:nvPicPr>
            <p:cNvPr id="49" name="Image 49"/>
            <p:cNvPicPr>
              <a:picLocks noChangeAspect="1"/>
            </p:cNvPicPr>
            <p:nvPr>
              <p:custDataLst>
                <p:tags r:id="rId11"/>
              </p:custDataLst>
            </p:nvPr>
          </p:nvPicPr>
          <p:blipFill>
            <a:blip r:embed="rId49"/>
            <a:srcRect t="329" b="329"/>
            <a:stretch>
              <a:fillRect/>
            </a:stretch>
          </p:blipFill>
          <p:spPr>
            <a:xfrm>
              <a:off x="9944100" y="2266950"/>
              <a:ext cx="1447800" cy="3181350"/>
            </a:xfrm>
            <a:prstGeom prst="rect">
              <a:avLst/>
            </a:prstGeom>
          </p:spPr>
        </p:pic>
        <p:sp>
          <p:nvSpPr>
            <p:cNvPr id="50" name="TextBox 50"/>
            <p:cNvSpPr txBox="1"/>
            <p:nvPr>
              <p:custDataLst>
                <p:tags r:id="rId12"/>
              </p:custDataLst>
            </p:nvPr>
          </p:nvSpPr>
          <p:spPr>
            <a:xfrm>
              <a:off x="9953530" y="5571649"/>
              <a:ext cx="1428941" cy="198120"/>
            </a:xfrm>
            <a:prstGeom prst="rect">
              <a:avLst/>
            </a:prstGeom>
            <a:noFill/>
            <a:ln>
              <a:noFill/>
            </a:ln>
          </p:spPr>
          <p:txBody>
            <a:bodyPr wrap="none" lIns="0" tIns="0" rIns="0" bIns="0" anchor="t" anchorCtr="0">
              <a:spAutoFit/>
            </a:bodyPr>
            <a:lstStyle/>
            <a:p>
              <a:pPr algn="ctr"/>
              <a:r>
                <a:rPr lang="zh-CN" sz="975">
                  <a:solidFill>
                    <a:srgbClr val="F2B84B"/>
                  </a:solidFill>
                  <a:latin typeface="Arial" panose="020B0604020202020204"/>
                  <a:ea typeface="微软雅黑" panose="020B0503020204020204" charset="-122"/>
                  <a:cs typeface="Arial" panose="020B0604020202020204"/>
                </a:rPr>
                <a:t>same-network camera</a:t>
              </a:r>
            </a:p>
          </p:txBody>
        </p:sp>
      </p:grpSp>
      <p:grpSp>
        <p:nvGrpSpPr>
          <p:cNvPr id="54" name="Group 54"/>
          <p:cNvGrpSpPr/>
          <p:nvPr/>
        </p:nvGrpSpPr>
        <p:grpSpPr>
          <a:xfrm>
            <a:off x="895350" y="6096000"/>
            <a:ext cx="10401300" cy="323850"/>
            <a:chOff x="895350" y="6096000"/>
            <a:chExt cx="10401300" cy="323850"/>
          </a:xfrm>
        </p:grpSpPr>
        <p:sp>
          <p:nvSpPr>
            <p:cNvPr id="52" name="Rectangle 52"/>
            <p:cNvSpPr/>
            <p:nvPr/>
          </p:nvSpPr>
          <p:spPr>
            <a:xfrm>
              <a:off x="895350" y="6096000"/>
              <a:ext cx="10401300" cy="323850"/>
            </a:xfrm>
            <a:prstGeom prst="roundRect">
              <a:avLst>
                <a:gd name="adj" fmla="val 29412"/>
              </a:avLst>
            </a:prstGeom>
            <a:solidFill>
              <a:srgbClr val="F8FBFF"/>
            </a:solidFill>
            <a:ln w="9525">
              <a:solidFill>
                <a:srgbClr val="C9D8E8"/>
              </a:solidFill>
            </a:ln>
          </p:spPr>
        </p:sp>
        <p:sp>
          <p:nvSpPr>
            <p:cNvPr id="53" name="TextBox 53"/>
            <p:cNvSpPr txBox="1"/>
            <p:nvPr/>
          </p:nvSpPr>
          <p:spPr>
            <a:xfrm>
              <a:off x="2938820" y="6184106"/>
              <a:ext cx="6314361" cy="228600"/>
            </a:xfrm>
            <a:prstGeom prst="rect">
              <a:avLst/>
            </a:prstGeom>
            <a:noFill/>
            <a:ln>
              <a:noFill/>
            </a:ln>
          </p:spPr>
          <p:txBody>
            <a:bodyPr wrap="none" lIns="0" tIns="0" rIns="0" bIns="0" anchor="t" anchorCtr="0">
              <a:spAutoFit/>
            </a:bodyPr>
            <a:lstStyle/>
            <a:p>
              <a:pPr algn="ctr"/>
              <a:r>
                <a:rPr lang="zh-CN" sz="1125">
                  <a:solidFill>
                    <a:srgbClr val="4B647C"/>
                  </a:solidFill>
                  <a:latin typeface="Arial" panose="020B0604020202020204"/>
                  <a:ea typeface="微软雅黑" panose="020B0503020204020204" charset="-122"/>
                  <a:cs typeface="Arial" panose="020B0604020202020204"/>
                </a:rPr>
                <a:t>Data view -&gt; command UI -&gt; threshold setup -&gt; history trend -&gt; camera/security view</a:t>
              </a:r>
            </a:p>
          </p:txBody>
        </p:sp>
      </p:grpSp>
      <p:grpSp>
        <p:nvGrpSpPr>
          <p:cNvPr id="57" name="Group 57"/>
          <p:cNvGrpSpPr/>
          <p:nvPr/>
        </p:nvGrpSpPr>
        <p:grpSpPr>
          <a:xfrm>
            <a:off x="522922" y="6616541"/>
            <a:ext cx="11146156" cy="167640"/>
            <a:chOff x="522922" y="6616541"/>
            <a:chExt cx="11146156" cy="167640"/>
          </a:xfrm>
        </p:grpSpPr>
        <p:sp>
          <p:nvSpPr>
            <p:cNvPr id="55" name="TextBox 55"/>
            <p:cNvSpPr txBox="1"/>
            <p:nvPr/>
          </p:nvSpPr>
          <p:spPr>
            <a:xfrm>
              <a:off x="522922" y="6616541"/>
              <a:ext cx="1181600"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Android app functions</a:t>
              </a:r>
            </a:p>
          </p:txBody>
        </p:sp>
        <p:sp>
          <p:nvSpPr>
            <p:cNvPr id="56" name="TextBox 56"/>
            <p:cNvSpPr txBox="1"/>
            <p:nvPr/>
          </p:nvSpPr>
          <p:spPr>
            <a:xfrm>
              <a:off x="11307080" y="6616541"/>
              <a:ext cx="361998"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07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400"/>
                                        <p:tgtEl>
                                          <p:spTgt spid="1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Bottom)">
                                      <p:cBhvr>
                                        <p:cTn id="11" dur="400"/>
                                        <p:tgtEl>
                                          <p:spTgt spid="23"/>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image">
                                      <p:cBhvr>
                                        <p:cTn id="15" dur="4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400"/>
                                        <p:tgtEl>
                                          <p:spTgt spid="4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400"/>
                                        <p:tgtEl>
                                          <p:spTgt spid="51"/>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slide(fromBottom)">
                                      <p:cBhvr>
                                        <p:cTn id="27" dur="4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33" grpId="0"/>
      <p:bldP spid="43" grpId="0"/>
      <p:bldP spid="51"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5" name="Group 5"/>
          <p:cNvGrpSpPr/>
          <p:nvPr/>
        </p:nvGrpSpPr>
        <p:grpSpPr>
          <a:xfrm>
            <a:off x="501015" y="391478"/>
            <a:ext cx="7866195" cy="675322"/>
            <a:chOff x="501015" y="391478"/>
            <a:chExt cx="7866195" cy="675322"/>
          </a:xfrm>
        </p:grpSpPr>
        <p:sp>
          <p:nvSpPr>
            <p:cNvPr id="3" name="TextBox 3"/>
            <p:cNvSpPr txBox="1"/>
            <p:nvPr/>
          </p:nvSpPr>
          <p:spPr>
            <a:xfrm>
              <a:off x="501015" y="391478"/>
              <a:ext cx="7866195"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Requirements matrix and measured outcomes</a:t>
              </a:r>
            </a:p>
          </p:txBody>
        </p:sp>
        <p:sp>
          <p:nvSpPr>
            <p:cNvPr id="4" name="TextBox 4"/>
            <p:cNvSpPr txBox="1"/>
            <p:nvPr/>
          </p:nvSpPr>
          <p:spPr>
            <a:xfrm>
              <a:off x="518160" y="822960"/>
              <a:ext cx="6783324" cy="243840"/>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The final report verification table is compressed here for Q&amp;A and grading discussion.</a:t>
              </a:r>
            </a:p>
          </p:txBody>
        </p:sp>
      </p:grpSp>
      <p:grpSp>
        <p:nvGrpSpPr>
          <p:cNvPr id="47" name="Group 47"/>
          <p:cNvGrpSpPr/>
          <p:nvPr/>
        </p:nvGrpSpPr>
        <p:grpSpPr>
          <a:xfrm>
            <a:off x="495300" y="1257300"/>
            <a:ext cx="5429250" cy="4114800"/>
            <a:chOff x="495300" y="1257300"/>
            <a:chExt cx="5429250" cy="4114800"/>
          </a:xfrm>
        </p:grpSpPr>
        <p:sp>
          <p:nvSpPr>
            <p:cNvPr id="6" name="Rectangle 6"/>
            <p:cNvSpPr/>
            <p:nvPr/>
          </p:nvSpPr>
          <p:spPr>
            <a:xfrm>
              <a:off x="495300" y="1257300"/>
              <a:ext cx="5429250" cy="4114800"/>
            </a:xfrm>
            <a:prstGeom prst="roundRect">
              <a:avLst>
                <a:gd name="adj" fmla="val 3704"/>
              </a:avLst>
            </a:prstGeom>
            <a:solidFill>
              <a:srgbClr val="FFFFFF"/>
            </a:solidFill>
            <a:ln>
              <a:noFill/>
            </a:ln>
          </p:spPr>
        </p:sp>
        <p:sp>
          <p:nvSpPr>
            <p:cNvPr id="7" name="Rectangle 7"/>
            <p:cNvSpPr/>
            <p:nvPr/>
          </p:nvSpPr>
          <p:spPr>
            <a:xfrm>
              <a:off x="742950" y="1524000"/>
              <a:ext cx="4933950" cy="342900"/>
            </a:xfrm>
            <a:prstGeom prst="roundRect">
              <a:avLst>
                <a:gd name="adj" fmla="val 22222"/>
              </a:avLst>
            </a:prstGeom>
            <a:solidFill>
              <a:srgbClr val="1B76FF"/>
            </a:solidFill>
            <a:ln>
              <a:noFill/>
            </a:ln>
          </p:spPr>
        </p:sp>
        <p:sp>
          <p:nvSpPr>
            <p:cNvPr id="8" name="TextBox 8"/>
            <p:cNvSpPr txBox="1"/>
            <p:nvPr/>
          </p:nvSpPr>
          <p:spPr>
            <a:xfrm>
              <a:off x="920115" y="1629728"/>
              <a:ext cx="908780"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Requirement</a:t>
              </a:r>
            </a:p>
          </p:txBody>
        </p:sp>
        <p:sp>
          <p:nvSpPr>
            <p:cNvPr id="9" name="TextBox 9"/>
            <p:cNvSpPr txBox="1"/>
            <p:nvPr/>
          </p:nvSpPr>
          <p:spPr>
            <a:xfrm>
              <a:off x="3244215" y="1629728"/>
              <a:ext cx="1342484"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Measured outcome</a:t>
              </a:r>
            </a:p>
          </p:txBody>
        </p:sp>
        <p:sp>
          <p:nvSpPr>
            <p:cNvPr id="10" name="Line 10"/>
            <p:cNvSpPr/>
            <p:nvPr/>
          </p:nvSpPr>
          <p:spPr>
            <a:xfrm>
              <a:off x="3105150" y="1524000"/>
              <a:ext cx="9525" cy="3543300"/>
            </a:xfrm>
            <a:custGeom>
              <a:avLst/>
              <a:gdLst/>
              <a:ahLst/>
              <a:cxnLst/>
              <a:rect l="l" t="t" r="r" b="b"/>
              <a:pathLst>
                <a:path w="9525" h="3543300">
                  <a:moveTo>
                    <a:pt x="0" y="0"/>
                  </a:moveTo>
                  <a:lnTo>
                    <a:pt x="0" y="3543300"/>
                  </a:lnTo>
                </a:path>
              </a:pathLst>
            </a:custGeom>
            <a:noFill/>
            <a:ln w="9525">
              <a:solidFill>
                <a:srgbClr val="C9D8E8"/>
              </a:solidFill>
            </a:ln>
          </p:spPr>
        </p:sp>
        <p:grpSp>
          <p:nvGrpSpPr>
            <p:cNvPr id="46" name="Group 46"/>
            <p:cNvGrpSpPr/>
            <p:nvPr/>
          </p:nvGrpSpPr>
          <p:grpSpPr>
            <a:xfrm>
              <a:off x="742950" y="1990249"/>
              <a:ext cx="4933950" cy="3312795"/>
              <a:chOff x="742950" y="1990249"/>
              <a:chExt cx="4933950" cy="3312795"/>
            </a:xfrm>
          </p:grpSpPr>
          <p:sp>
            <p:nvSpPr>
              <p:cNvPr id="11" name="TextBox 11"/>
              <p:cNvSpPr txBox="1"/>
              <p:nvPr/>
            </p:nvSpPr>
            <p:spPr>
              <a:xfrm>
                <a:off x="921068" y="1990249"/>
                <a:ext cx="1838492"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Measure indoor temperature</a:t>
                </a:r>
              </a:p>
            </p:txBody>
          </p:sp>
          <p:sp>
            <p:nvSpPr>
              <p:cNvPr id="12" name="TextBox 12"/>
              <p:cNvSpPr txBox="1"/>
              <p:nvPr/>
            </p:nvSpPr>
            <p:spPr>
              <a:xfrm>
                <a:off x="921068" y="2152174"/>
                <a:ext cx="811363"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and humidity</a:t>
                </a:r>
              </a:p>
            </p:txBody>
          </p:sp>
          <p:sp>
            <p:nvSpPr>
              <p:cNvPr id="13" name="TextBox 13"/>
              <p:cNvSpPr txBox="1"/>
              <p:nvPr/>
            </p:nvSpPr>
            <p:spPr>
              <a:xfrm>
                <a:off x="3245485" y="1990249"/>
                <a:ext cx="405765" cy="251460"/>
              </a:xfrm>
              <a:prstGeom prst="rect">
                <a:avLst/>
              </a:prstGeom>
              <a:noFill/>
              <a:ln>
                <a:noFill/>
              </a:ln>
            </p:spPr>
            <p:txBody>
              <a:bodyPr wrap="none" lIns="0" tIns="0" rIns="0" bIns="0" anchor="t" anchorCtr="0">
                <a:noAutofit/>
              </a:bodyPr>
              <a:lstStyle/>
              <a:p>
                <a:pPr algn="l"/>
                <a:r>
                  <a:rPr lang="en-US" altLang="zh-CN" sz="975">
                    <a:solidFill>
                      <a:srgbClr val="6B7F95"/>
                    </a:solidFill>
                    <a:latin typeface="Arial" panose="020B0604020202020204"/>
                    <a:ea typeface="微软雅黑" panose="020B0503020204020204" charset="-122"/>
                    <a:cs typeface="Arial" panose="020B0604020202020204"/>
                  </a:rPr>
                  <a:t>correct</a:t>
                </a:r>
              </a:p>
            </p:txBody>
          </p:sp>
          <p:sp>
            <p:nvSpPr>
              <p:cNvPr id="14" name="Rectangle 14"/>
              <p:cNvSpPr/>
              <p:nvPr/>
            </p:nvSpPr>
            <p:spPr>
              <a:xfrm>
                <a:off x="4819650" y="2000250"/>
                <a:ext cx="590550" cy="228600"/>
              </a:xfrm>
              <a:prstGeom prst="roundRect">
                <a:avLst>
                  <a:gd name="adj" fmla="val 50000"/>
                </a:avLst>
              </a:prstGeom>
              <a:solidFill>
                <a:srgbClr val="22C55E"/>
              </a:solidFill>
              <a:ln>
                <a:noFill/>
              </a:ln>
            </p:spPr>
          </p:sp>
          <p:sp>
            <p:nvSpPr>
              <p:cNvPr id="15" name="TextBox 15"/>
              <p:cNvSpPr txBox="1"/>
              <p:nvPr/>
            </p:nvSpPr>
            <p:spPr>
              <a:xfrm>
                <a:off x="4977382" y="207311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16" name="Line 16"/>
              <p:cNvSpPr/>
              <p:nvPr/>
            </p:nvSpPr>
            <p:spPr>
              <a:xfrm>
                <a:off x="742950" y="245745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17" name="TextBox 17"/>
              <p:cNvSpPr txBox="1"/>
              <p:nvPr/>
            </p:nvSpPr>
            <p:spPr>
              <a:xfrm>
                <a:off x="921068" y="2580799"/>
                <a:ext cx="1558957"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Measure light and smoke</a:t>
                </a:r>
              </a:p>
            </p:txBody>
          </p:sp>
          <p:sp>
            <p:nvSpPr>
              <p:cNvPr id="18" name="TextBox 18"/>
              <p:cNvSpPr txBox="1"/>
              <p:nvPr/>
            </p:nvSpPr>
            <p:spPr>
              <a:xfrm>
                <a:off x="921068" y="2742724"/>
                <a:ext cx="1318427"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as normalized values</a:t>
                </a:r>
              </a:p>
            </p:txBody>
          </p:sp>
          <p:sp>
            <p:nvSpPr>
              <p:cNvPr id="19" name="TextBox 19"/>
              <p:cNvSpPr txBox="1"/>
              <p:nvPr/>
            </p:nvSpPr>
            <p:spPr>
              <a:xfrm>
                <a:off x="3245168" y="2580799"/>
                <a:ext cx="1168908" cy="198120"/>
              </a:xfrm>
              <a:prstGeom prst="rect">
                <a:avLst/>
              </a:prstGeom>
              <a:noFill/>
              <a:ln>
                <a:noFill/>
              </a:ln>
            </p:spPr>
            <p:txBody>
              <a:bodyPr wrap="none" lIns="0" tIns="0" rIns="0" bIns="0" anchor="t" anchorCtr="0">
                <a:spAutoFit/>
              </a:bodyPr>
              <a:lstStyle/>
              <a:p>
                <a:pPr algn="l"/>
                <a:r>
                  <a:rPr lang="zh-CN" sz="975">
                    <a:solidFill>
                      <a:srgbClr val="6B7F95"/>
                    </a:solidFill>
                    <a:latin typeface="Arial" panose="020B0604020202020204"/>
                    <a:ea typeface="微软雅黑" panose="020B0503020204020204" charset="-122"/>
                    <a:cs typeface="Arial" panose="020B0604020202020204"/>
                  </a:rPr>
                  <a:t>stimulus observed</a:t>
                </a:r>
              </a:p>
            </p:txBody>
          </p:sp>
          <p:sp>
            <p:nvSpPr>
              <p:cNvPr id="20" name="Rectangle 20"/>
              <p:cNvSpPr/>
              <p:nvPr/>
            </p:nvSpPr>
            <p:spPr>
              <a:xfrm>
                <a:off x="4819650" y="2590800"/>
                <a:ext cx="590550" cy="228600"/>
              </a:xfrm>
              <a:prstGeom prst="roundRect">
                <a:avLst>
                  <a:gd name="adj" fmla="val 50000"/>
                </a:avLst>
              </a:prstGeom>
              <a:solidFill>
                <a:srgbClr val="22C55E"/>
              </a:solidFill>
              <a:ln>
                <a:noFill/>
              </a:ln>
            </p:spPr>
          </p:sp>
          <p:sp>
            <p:nvSpPr>
              <p:cNvPr id="21" name="TextBox 21"/>
              <p:cNvSpPr txBox="1"/>
              <p:nvPr/>
            </p:nvSpPr>
            <p:spPr>
              <a:xfrm>
                <a:off x="4977382" y="266366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22" name="Line 22"/>
              <p:cNvSpPr/>
              <p:nvPr/>
            </p:nvSpPr>
            <p:spPr>
              <a:xfrm>
                <a:off x="742950" y="304800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23" name="TextBox 23"/>
              <p:cNvSpPr txBox="1"/>
              <p:nvPr/>
            </p:nvSpPr>
            <p:spPr>
              <a:xfrm>
                <a:off x="921068" y="3171349"/>
                <a:ext cx="1448443"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OLED real-time sensor</a:t>
                </a:r>
              </a:p>
            </p:txBody>
          </p:sp>
          <p:sp>
            <p:nvSpPr>
              <p:cNvPr id="24" name="TextBox 24"/>
              <p:cNvSpPr txBox="1"/>
              <p:nvPr/>
            </p:nvSpPr>
            <p:spPr>
              <a:xfrm>
                <a:off x="921068" y="3333274"/>
                <a:ext cx="1142905"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and device status</a:t>
                </a:r>
              </a:p>
            </p:txBody>
          </p:sp>
          <p:sp>
            <p:nvSpPr>
              <p:cNvPr id="25" name="TextBox 25"/>
              <p:cNvSpPr txBox="1"/>
              <p:nvPr/>
            </p:nvSpPr>
            <p:spPr>
              <a:xfrm>
                <a:off x="3245168" y="3171349"/>
                <a:ext cx="1110401" cy="198120"/>
              </a:xfrm>
              <a:prstGeom prst="rect">
                <a:avLst/>
              </a:prstGeom>
              <a:noFill/>
              <a:ln>
                <a:noFill/>
              </a:ln>
            </p:spPr>
            <p:txBody>
              <a:bodyPr wrap="none" lIns="0" tIns="0" rIns="0" bIns="0" anchor="t" anchorCtr="0">
                <a:spAutoFit/>
              </a:bodyPr>
              <a:lstStyle/>
              <a:p>
                <a:pPr algn="l"/>
                <a:r>
                  <a:rPr lang="zh-CN" sz="975">
                    <a:solidFill>
                      <a:srgbClr val="6B7F95"/>
                    </a:solidFill>
                    <a:latin typeface="Arial" panose="020B0604020202020204"/>
                    <a:ea typeface="微软雅黑" panose="020B0503020204020204" charset="-122"/>
                    <a:cs typeface="Arial" panose="020B0604020202020204"/>
                  </a:rPr>
                  <a:t>refresh about 1 s</a:t>
                </a:r>
              </a:p>
            </p:txBody>
          </p:sp>
          <p:sp>
            <p:nvSpPr>
              <p:cNvPr id="26" name="Rectangle 26"/>
              <p:cNvSpPr/>
              <p:nvPr/>
            </p:nvSpPr>
            <p:spPr>
              <a:xfrm>
                <a:off x="4819650" y="3181350"/>
                <a:ext cx="590550" cy="228600"/>
              </a:xfrm>
              <a:prstGeom prst="roundRect">
                <a:avLst>
                  <a:gd name="adj" fmla="val 50000"/>
                </a:avLst>
              </a:prstGeom>
              <a:solidFill>
                <a:srgbClr val="22C55E"/>
              </a:solidFill>
              <a:ln>
                <a:noFill/>
              </a:ln>
            </p:spPr>
          </p:sp>
          <p:sp>
            <p:nvSpPr>
              <p:cNvPr id="27" name="TextBox 27"/>
              <p:cNvSpPr txBox="1"/>
              <p:nvPr/>
            </p:nvSpPr>
            <p:spPr>
              <a:xfrm>
                <a:off x="4977382" y="325421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28" name="Line 28"/>
              <p:cNvSpPr/>
              <p:nvPr/>
            </p:nvSpPr>
            <p:spPr>
              <a:xfrm>
                <a:off x="742950" y="363855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29" name="TextBox 29"/>
              <p:cNvSpPr txBox="1"/>
              <p:nvPr/>
            </p:nvSpPr>
            <p:spPr>
              <a:xfrm>
                <a:off x="921068" y="3761899"/>
                <a:ext cx="1896999"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Control LED, fan, humidifier,</a:t>
                </a:r>
              </a:p>
            </p:txBody>
          </p:sp>
          <p:sp>
            <p:nvSpPr>
              <p:cNvPr id="30" name="TextBox 30"/>
              <p:cNvSpPr txBox="1"/>
              <p:nvPr/>
            </p:nvSpPr>
            <p:spPr>
              <a:xfrm>
                <a:off x="921068" y="3923824"/>
                <a:ext cx="1175409"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buzzer, and servo</a:t>
                </a:r>
              </a:p>
            </p:txBody>
          </p:sp>
          <p:sp>
            <p:nvSpPr>
              <p:cNvPr id="31" name="TextBox 31"/>
              <p:cNvSpPr txBox="1"/>
              <p:nvPr/>
            </p:nvSpPr>
            <p:spPr>
              <a:xfrm>
                <a:off x="3245168" y="3761899"/>
                <a:ext cx="928378" cy="198120"/>
              </a:xfrm>
              <a:prstGeom prst="rect">
                <a:avLst/>
              </a:prstGeom>
              <a:noFill/>
              <a:ln>
                <a:noFill/>
              </a:ln>
            </p:spPr>
            <p:txBody>
              <a:bodyPr wrap="none" lIns="0" tIns="0" rIns="0" bIns="0" anchor="t" anchorCtr="0">
                <a:spAutoFit/>
              </a:bodyPr>
              <a:lstStyle/>
              <a:p>
                <a:pPr algn="l"/>
                <a:r>
                  <a:rPr lang="zh-CN" sz="975">
                    <a:solidFill>
                      <a:srgbClr val="6B7F95"/>
                    </a:solidFill>
                    <a:latin typeface="Arial" panose="020B0604020202020204"/>
                    <a:ea typeface="微软雅黑" panose="020B0503020204020204" charset="-122"/>
                    <a:cs typeface="Arial" panose="020B0604020202020204"/>
                  </a:rPr>
                  <a:t>response 1-2 s</a:t>
                </a:r>
              </a:p>
            </p:txBody>
          </p:sp>
          <p:sp>
            <p:nvSpPr>
              <p:cNvPr id="32" name="Rectangle 32"/>
              <p:cNvSpPr/>
              <p:nvPr/>
            </p:nvSpPr>
            <p:spPr>
              <a:xfrm>
                <a:off x="4819650" y="3771900"/>
                <a:ext cx="590550" cy="228600"/>
              </a:xfrm>
              <a:prstGeom prst="roundRect">
                <a:avLst>
                  <a:gd name="adj" fmla="val 50000"/>
                </a:avLst>
              </a:prstGeom>
              <a:solidFill>
                <a:srgbClr val="22C55E"/>
              </a:solidFill>
              <a:ln>
                <a:noFill/>
              </a:ln>
            </p:spPr>
          </p:sp>
          <p:sp>
            <p:nvSpPr>
              <p:cNvPr id="33" name="TextBox 33"/>
              <p:cNvSpPr txBox="1"/>
              <p:nvPr/>
            </p:nvSpPr>
            <p:spPr>
              <a:xfrm>
                <a:off x="4977382" y="384476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34" name="Line 34"/>
              <p:cNvSpPr/>
              <p:nvPr/>
            </p:nvSpPr>
            <p:spPr>
              <a:xfrm>
                <a:off x="742950" y="422910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35" name="TextBox 35"/>
              <p:cNvSpPr txBox="1"/>
              <p:nvPr/>
            </p:nvSpPr>
            <p:spPr>
              <a:xfrm>
                <a:off x="921068" y="4352449"/>
                <a:ext cx="1740980"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Automatic threshold-based</a:t>
                </a:r>
              </a:p>
            </p:txBody>
          </p:sp>
          <p:sp>
            <p:nvSpPr>
              <p:cNvPr id="36" name="TextBox 36"/>
              <p:cNvSpPr txBox="1"/>
              <p:nvPr/>
            </p:nvSpPr>
            <p:spPr>
              <a:xfrm>
                <a:off x="921068" y="4514374"/>
                <a:ext cx="492824"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control</a:t>
                </a:r>
              </a:p>
            </p:txBody>
          </p:sp>
          <p:sp>
            <p:nvSpPr>
              <p:cNvPr id="37" name="TextBox 37"/>
              <p:cNvSpPr txBox="1"/>
              <p:nvPr/>
            </p:nvSpPr>
            <p:spPr>
              <a:xfrm>
                <a:off x="3245168" y="4352449"/>
                <a:ext cx="828040" cy="150495"/>
              </a:xfrm>
              <a:prstGeom prst="rect">
                <a:avLst/>
              </a:prstGeom>
              <a:noFill/>
              <a:ln>
                <a:noFill/>
              </a:ln>
            </p:spPr>
            <p:txBody>
              <a:bodyPr wrap="none" lIns="0" tIns="0" rIns="0" bIns="0" anchor="t" anchorCtr="0">
                <a:spAutoFit/>
              </a:bodyPr>
              <a:lstStyle/>
              <a:p>
                <a:pPr algn="l"/>
                <a:r>
                  <a:rPr lang="zh-CN" sz="975">
                    <a:solidFill>
                      <a:srgbClr val="6B7F95"/>
                    </a:solidFill>
                    <a:latin typeface="Arial" panose="020B0604020202020204"/>
                    <a:ea typeface="微软雅黑" panose="020B0503020204020204" charset="-122"/>
                    <a:cs typeface="Arial" panose="020B0604020202020204"/>
                  </a:rPr>
                  <a:t>20 / 20 correct </a:t>
                </a:r>
              </a:p>
            </p:txBody>
          </p:sp>
          <p:sp>
            <p:nvSpPr>
              <p:cNvPr id="38" name="Rectangle 38"/>
              <p:cNvSpPr/>
              <p:nvPr/>
            </p:nvSpPr>
            <p:spPr>
              <a:xfrm>
                <a:off x="4819650" y="4362450"/>
                <a:ext cx="590550" cy="228600"/>
              </a:xfrm>
              <a:prstGeom prst="roundRect">
                <a:avLst>
                  <a:gd name="adj" fmla="val 50000"/>
                </a:avLst>
              </a:prstGeom>
              <a:solidFill>
                <a:srgbClr val="22C55E"/>
              </a:solidFill>
              <a:ln>
                <a:noFill/>
              </a:ln>
            </p:spPr>
          </p:sp>
          <p:sp>
            <p:nvSpPr>
              <p:cNvPr id="39" name="TextBox 39"/>
              <p:cNvSpPr txBox="1"/>
              <p:nvPr/>
            </p:nvSpPr>
            <p:spPr>
              <a:xfrm>
                <a:off x="4977382" y="443531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40" name="Line 40"/>
              <p:cNvSpPr/>
              <p:nvPr/>
            </p:nvSpPr>
            <p:spPr>
              <a:xfrm>
                <a:off x="742950" y="481965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41" name="TextBox 41"/>
              <p:cNvSpPr txBox="1"/>
              <p:nvPr/>
            </p:nvSpPr>
            <p:spPr>
              <a:xfrm>
                <a:off x="921068" y="4942999"/>
                <a:ext cx="1064895"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Connect to Wi-Fi</a:t>
                </a:r>
              </a:p>
            </p:txBody>
          </p:sp>
          <p:sp>
            <p:nvSpPr>
              <p:cNvPr id="42" name="TextBox 42"/>
              <p:cNvSpPr txBox="1"/>
              <p:nvPr/>
            </p:nvSpPr>
            <p:spPr>
              <a:xfrm>
                <a:off x="921068" y="5104924"/>
                <a:ext cx="1064895"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through ESP8266</a:t>
                </a:r>
              </a:p>
            </p:txBody>
          </p:sp>
          <p:sp>
            <p:nvSpPr>
              <p:cNvPr id="43" name="TextBox 43"/>
              <p:cNvSpPr txBox="1"/>
              <p:nvPr/>
            </p:nvSpPr>
            <p:spPr>
              <a:xfrm>
                <a:off x="3245168" y="4942999"/>
                <a:ext cx="1214414" cy="198120"/>
              </a:xfrm>
              <a:prstGeom prst="rect">
                <a:avLst/>
              </a:prstGeom>
              <a:noFill/>
              <a:ln>
                <a:noFill/>
              </a:ln>
            </p:spPr>
            <p:txBody>
              <a:bodyPr wrap="none" lIns="0" tIns="0" rIns="0" bIns="0" anchor="t" anchorCtr="0">
                <a:spAutoFit/>
              </a:bodyPr>
              <a:lstStyle/>
              <a:p>
                <a:pPr algn="l"/>
                <a:r>
                  <a:rPr lang="zh-CN" sz="975">
                    <a:solidFill>
                      <a:srgbClr val="6B7F95"/>
                    </a:solidFill>
                    <a:latin typeface="Arial" panose="020B0604020202020204"/>
                    <a:ea typeface="微软雅黑" panose="020B0503020204020204" charset="-122"/>
                    <a:cs typeface="Arial" panose="020B0604020202020204"/>
                  </a:rPr>
                  <a:t>20-30 s connection</a:t>
                </a:r>
              </a:p>
            </p:txBody>
          </p:sp>
          <p:sp>
            <p:nvSpPr>
              <p:cNvPr id="44" name="Rectangle 44"/>
              <p:cNvSpPr/>
              <p:nvPr/>
            </p:nvSpPr>
            <p:spPr>
              <a:xfrm>
                <a:off x="4819650" y="4953000"/>
                <a:ext cx="590550" cy="228600"/>
              </a:xfrm>
              <a:prstGeom prst="roundRect">
                <a:avLst>
                  <a:gd name="adj" fmla="val 50000"/>
                </a:avLst>
              </a:prstGeom>
              <a:solidFill>
                <a:srgbClr val="22C55E"/>
              </a:solidFill>
              <a:ln>
                <a:noFill/>
              </a:ln>
            </p:spPr>
          </p:sp>
          <p:sp>
            <p:nvSpPr>
              <p:cNvPr id="45" name="TextBox 45"/>
              <p:cNvSpPr txBox="1"/>
              <p:nvPr/>
            </p:nvSpPr>
            <p:spPr>
              <a:xfrm>
                <a:off x="4977382" y="502586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grpSp>
      </p:grpSp>
      <p:grpSp>
        <p:nvGrpSpPr>
          <p:cNvPr id="89" name="Group 89"/>
          <p:cNvGrpSpPr/>
          <p:nvPr/>
        </p:nvGrpSpPr>
        <p:grpSpPr>
          <a:xfrm>
            <a:off x="6267450" y="1257300"/>
            <a:ext cx="5429250" cy="4114800"/>
            <a:chOff x="6267450" y="1257300"/>
            <a:chExt cx="5429250" cy="4114800"/>
          </a:xfrm>
        </p:grpSpPr>
        <p:sp>
          <p:nvSpPr>
            <p:cNvPr id="48" name="Rectangle 48"/>
            <p:cNvSpPr/>
            <p:nvPr/>
          </p:nvSpPr>
          <p:spPr>
            <a:xfrm>
              <a:off x="6267450" y="1257300"/>
              <a:ext cx="5429250" cy="4114800"/>
            </a:xfrm>
            <a:prstGeom prst="roundRect">
              <a:avLst>
                <a:gd name="adj" fmla="val 3704"/>
              </a:avLst>
            </a:prstGeom>
            <a:solidFill>
              <a:srgbClr val="EAF3FF"/>
            </a:solidFill>
            <a:ln w="14288">
              <a:solidFill>
                <a:srgbClr val="C9D8E8"/>
              </a:solidFill>
            </a:ln>
          </p:spPr>
        </p:sp>
        <p:sp>
          <p:nvSpPr>
            <p:cNvPr id="49" name="Rectangle 49"/>
            <p:cNvSpPr/>
            <p:nvPr/>
          </p:nvSpPr>
          <p:spPr>
            <a:xfrm>
              <a:off x="6515100" y="1524000"/>
              <a:ext cx="4933950" cy="342900"/>
            </a:xfrm>
            <a:prstGeom prst="roundRect">
              <a:avLst>
                <a:gd name="adj" fmla="val 22222"/>
              </a:avLst>
            </a:prstGeom>
            <a:solidFill>
              <a:srgbClr val="20D6C7"/>
            </a:solidFill>
            <a:ln>
              <a:noFill/>
            </a:ln>
          </p:spPr>
        </p:sp>
        <p:sp>
          <p:nvSpPr>
            <p:cNvPr id="50" name="TextBox 50"/>
            <p:cNvSpPr txBox="1"/>
            <p:nvPr/>
          </p:nvSpPr>
          <p:spPr>
            <a:xfrm>
              <a:off x="6692265" y="1629728"/>
              <a:ext cx="908780"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Requirement</a:t>
              </a:r>
            </a:p>
          </p:txBody>
        </p:sp>
        <p:sp>
          <p:nvSpPr>
            <p:cNvPr id="51" name="TextBox 51"/>
            <p:cNvSpPr txBox="1"/>
            <p:nvPr/>
          </p:nvSpPr>
          <p:spPr>
            <a:xfrm>
              <a:off x="9016365" y="1629728"/>
              <a:ext cx="1342484"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Measured outcome</a:t>
              </a:r>
            </a:p>
          </p:txBody>
        </p:sp>
        <p:sp>
          <p:nvSpPr>
            <p:cNvPr id="52" name="Line 52"/>
            <p:cNvSpPr/>
            <p:nvPr/>
          </p:nvSpPr>
          <p:spPr>
            <a:xfrm>
              <a:off x="8877300" y="1524000"/>
              <a:ext cx="9525" cy="3543300"/>
            </a:xfrm>
            <a:custGeom>
              <a:avLst/>
              <a:gdLst/>
              <a:ahLst/>
              <a:cxnLst/>
              <a:rect l="l" t="t" r="r" b="b"/>
              <a:pathLst>
                <a:path w="9525" h="3543300">
                  <a:moveTo>
                    <a:pt x="0" y="0"/>
                  </a:moveTo>
                  <a:lnTo>
                    <a:pt x="0" y="3543300"/>
                  </a:lnTo>
                </a:path>
              </a:pathLst>
            </a:custGeom>
            <a:noFill/>
            <a:ln w="9525">
              <a:solidFill>
                <a:srgbClr val="C9D8E8"/>
              </a:solidFill>
            </a:ln>
          </p:spPr>
        </p:sp>
        <p:grpSp>
          <p:nvGrpSpPr>
            <p:cNvPr id="88" name="Group 88"/>
            <p:cNvGrpSpPr/>
            <p:nvPr/>
          </p:nvGrpSpPr>
          <p:grpSpPr>
            <a:xfrm>
              <a:off x="6515100" y="1990249"/>
              <a:ext cx="4933950" cy="3312795"/>
              <a:chOff x="6515100" y="1990249"/>
              <a:chExt cx="4933950" cy="3312795"/>
            </a:xfrm>
          </p:grpSpPr>
          <p:sp>
            <p:nvSpPr>
              <p:cNvPr id="53" name="TextBox 53"/>
              <p:cNvSpPr txBox="1"/>
              <p:nvPr/>
            </p:nvSpPr>
            <p:spPr>
              <a:xfrm>
                <a:off x="6693218" y="1990249"/>
                <a:ext cx="1214414"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Upload sensor data</a:t>
                </a:r>
              </a:p>
            </p:txBody>
          </p:sp>
          <p:sp>
            <p:nvSpPr>
              <p:cNvPr id="54" name="TextBox 54"/>
              <p:cNvSpPr txBox="1"/>
              <p:nvPr/>
            </p:nvSpPr>
            <p:spPr>
              <a:xfrm>
                <a:off x="6693218" y="2152174"/>
                <a:ext cx="902375"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through MQTT</a:t>
                </a:r>
              </a:p>
            </p:txBody>
          </p:sp>
          <p:sp>
            <p:nvSpPr>
              <p:cNvPr id="55" name="TextBox 55"/>
              <p:cNvSpPr txBox="1"/>
              <p:nvPr/>
            </p:nvSpPr>
            <p:spPr>
              <a:xfrm>
                <a:off x="9017318" y="1990249"/>
                <a:ext cx="849630" cy="150495"/>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about every </a:t>
                </a:r>
                <a:r>
                  <a:rPr lang="en-US" altLang="zh-CN" sz="975">
                    <a:solidFill>
                      <a:srgbClr val="4B647C"/>
                    </a:solidFill>
                    <a:latin typeface="Arial" panose="020B0604020202020204"/>
                    <a:ea typeface="微软雅黑" panose="020B0503020204020204" charset="-122"/>
                    <a:cs typeface="Arial" panose="020B0604020202020204"/>
                  </a:rPr>
                  <a:t>3</a:t>
                </a:r>
                <a:r>
                  <a:rPr lang="zh-CN" sz="975">
                    <a:solidFill>
                      <a:srgbClr val="4B647C"/>
                    </a:solidFill>
                    <a:latin typeface="Arial" panose="020B0604020202020204"/>
                    <a:ea typeface="微软雅黑" panose="020B0503020204020204" charset="-122"/>
                    <a:cs typeface="Arial" panose="020B0604020202020204"/>
                  </a:rPr>
                  <a:t> s</a:t>
                </a:r>
              </a:p>
            </p:txBody>
          </p:sp>
          <p:sp>
            <p:nvSpPr>
              <p:cNvPr id="56" name="Rectangle 56"/>
              <p:cNvSpPr/>
              <p:nvPr/>
            </p:nvSpPr>
            <p:spPr>
              <a:xfrm>
                <a:off x="10591800" y="2000250"/>
                <a:ext cx="590550" cy="228600"/>
              </a:xfrm>
              <a:prstGeom prst="roundRect">
                <a:avLst>
                  <a:gd name="adj" fmla="val 50000"/>
                </a:avLst>
              </a:prstGeom>
              <a:solidFill>
                <a:srgbClr val="22C55E"/>
              </a:solidFill>
              <a:ln>
                <a:noFill/>
              </a:ln>
            </p:spPr>
          </p:sp>
          <p:sp>
            <p:nvSpPr>
              <p:cNvPr id="57" name="TextBox 57"/>
              <p:cNvSpPr txBox="1"/>
              <p:nvPr/>
            </p:nvSpPr>
            <p:spPr>
              <a:xfrm>
                <a:off x="10749532" y="207311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58" name="Line 58"/>
              <p:cNvSpPr/>
              <p:nvPr/>
            </p:nvSpPr>
            <p:spPr>
              <a:xfrm>
                <a:off x="6515100" y="245745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59" name="TextBox 59"/>
              <p:cNvSpPr txBox="1"/>
              <p:nvPr/>
            </p:nvSpPr>
            <p:spPr>
              <a:xfrm>
                <a:off x="6693218" y="2580799"/>
                <a:ext cx="1292423"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Android app displays</a:t>
                </a:r>
              </a:p>
            </p:txBody>
          </p:sp>
          <p:sp>
            <p:nvSpPr>
              <p:cNvPr id="60" name="TextBox 60"/>
              <p:cNvSpPr txBox="1"/>
              <p:nvPr/>
            </p:nvSpPr>
            <p:spPr>
              <a:xfrm>
                <a:off x="6693218" y="2742724"/>
                <a:ext cx="778859"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sensor data</a:t>
                </a:r>
              </a:p>
            </p:txBody>
          </p:sp>
          <p:sp>
            <p:nvSpPr>
              <p:cNvPr id="61" name="TextBox 61"/>
              <p:cNvSpPr txBox="1"/>
              <p:nvPr/>
            </p:nvSpPr>
            <p:spPr>
              <a:xfrm>
                <a:off x="9017318" y="2580799"/>
                <a:ext cx="690880" cy="150495"/>
              </a:xfrm>
              <a:prstGeom prst="rect">
                <a:avLst/>
              </a:prstGeom>
              <a:noFill/>
              <a:ln>
                <a:noFill/>
              </a:ln>
            </p:spPr>
            <p:txBody>
              <a:bodyPr wrap="none" lIns="0" tIns="0" rIns="0" bIns="0" anchor="t" anchorCtr="0">
                <a:spAutoFit/>
              </a:bodyPr>
              <a:lstStyle/>
              <a:p>
                <a:pPr algn="l"/>
                <a:r>
                  <a:rPr lang="en-US" altLang="zh-CN" sz="975">
                    <a:solidFill>
                      <a:srgbClr val="4B647C"/>
                    </a:solidFill>
                    <a:latin typeface="Arial" panose="020B0604020202020204"/>
                    <a:ea typeface="微软雅黑" panose="020B0503020204020204" charset="-122"/>
                    <a:cs typeface="Arial" panose="020B0604020202020204"/>
                  </a:rPr>
                  <a:t>2</a:t>
                </a:r>
                <a:r>
                  <a:rPr lang="zh-CN" sz="975">
                    <a:solidFill>
                      <a:srgbClr val="4B647C"/>
                    </a:solidFill>
                    <a:latin typeface="Arial" panose="020B0604020202020204"/>
                    <a:ea typeface="微软雅黑" panose="020B0503020204020204" charset="-122"/>
                    <a:cs typeface="Arial" panose="020B0604020202020204"/>
                  </a:rPr>
                  <a:t>-</a:t>
                </a:r>
                <a:r>
                  <a:rPr lang="en-US" altLang="zh-CN" sz="975">
                    <a:solidFill>
                      <a:srgbClr val="4B647C"/>
                    </a:solidFill>
                    <a:latin typeface="Arial" panose="020B0604020202020204"/>
                    <a:ea typeface="微软雅黑" panose="020B0503020204020204" charset="-122"/>
                    <a:cs typeface="Arial" panose="020B0604020202020204"/>
                  </a:rPr>
                  <a:t>3</a:t>
                </a:r>
                <a:r>
                  <a:rPr lang="zh-CN" sz="975">
                    <a:solidFill>
                      <a:srgbClr val="4B647C"/>
                    </a:solidFill>
                    <a:latin typeface="Arial" panose="020B0604020202020204"/>
                    <a:ea typeface="微软雅黑" panose="020B0503020204020204" charset="-122"/>
                    <a:cs typeface="Arial" panose="020B0604020202020204"/>
                  </a:rPr>
                  <a:t> s update</a:t>
                </a:r>
              </a:p>
            </p:txBody>
          </p:sp>
          <p:sp>
            <p:nvSpPr>
              <p:cNvPr id="62" name="Rectangle 62"/>
              <p:cNvSpPr/>
              <p:nvPr/>
            </p:nvSpPr>
            <p:spPr>
              <a:xfrm>
                <a:off x="10591800" y="2590800"/>
                <a:ext cx="590550" cy="228600"/>
              </a:xfrm>
              <a:prstGeom prst="roundRect">
                <a:avLst>
                  <a:gd name="adj" fmla="val 50000"/>
                </a:avLst>
              </a:prstGeom>
              <a:solidFill>
                <a:srgbClr val="22C55E"/>
              </a:solidFill>
              <a:ln>
                <a:noFill/>
              </a:ln>
            </p:spPr>
          </p:sp>
          <p:sp>
            <p:nvSpPr>
              <p:cNvPr id="63" name="TextBox 63"/>
              <p:cNvSpPr txBox="1"/>
              <p:nvPr/>
            </p:nvSpPr>
            <p:spPr>
              <a:xfrm>
                <a:off x="10749532" y="266366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64" name="Line 64"/>
              <p:cNvSpPr/>
              <p:nvPr/>
            </p:nvSpPr>
            <p:spPr>
              <a:xfrm>
                <a:off x="6515100" y="304800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65" name="TextBox 65"/>
              <p:cNvSpPr txBox="1"/>
              <p:nvPr/>
            </p:nvSpPr>
            <p:spPr>
              <a:xfrm>
                <a:off x="6693218" y="3171349"/>
                <a:ext cx="1142905"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Android app sends</a:t>
                </a:r>
              </a:p>
            </p:txBody>
          </p:sp>
          <p:sp>
            <p:nvSpPr>
              <p:cNvPr id="66" name="TextBox 66"/>
              <p:cNvSpPr txBox="1"/>
              <p:nvPr/>
            </p:nvSpPr>
            <p:spPr>
              <a:xfrm>
                <a:off x="6693218" y="3333274"/>
                <a:ext cx="1142905"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remote commands</a:t>
                </a:r>
              </a:p>
            </p:txBody>
          </p:sp>
          <p:sp>
            <p:nvSpPr>
              <p:cNvPr id="67" name="TextBox 67"/>
              <p:cNvSpPr txBox="1"/>
              <p:nvPr/>
            </p:nvSpPr>
            <p:spPr>
              <a:xfrm>
                <a:off x="9017318" y="3171349"/>
                <a:ext cx="928378"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1-2 s response</a:t>
                </a:r>
              </a:p>
            </p:txBody>
          </p:sp>
          <p:sp>
            <p:nvSpPr>
              <p:cNvPr id="68" name="Rectangle 68"/>
              <p:cNvSpPr/>
              <p:nvPr/>
            </p:nvSpPr>
            <p:spPr>
              <a:xfrm>
                <a:off x="10591800" y="3181350"/>
                <a:ext cx="590550" cy="228600"/>
              </a:xfrm>
              <a:prstGeom prst="roundRect">
                <a:avLst>
                  <a:gd name="adj" fmla="val 50000"/>
                </a:avLst>
              </a:prstGeom>
              <a:solidFill>
                <a:srgbClr val="22C55E"/>
              </a:solidFill>
              <a:ln>
                <a:noFill/>
              </a:ln>
            </p:spPr>
          </p:sp>
          <p:sp>
            <p:nvSpPr>
              <p:cNvPr id="69" name="TextBox 69"/>
              <p:cNvSpPr txBox="1"/>
              <p:nvPr/>
            </p:nvSpPr>
            <p:spPr>
              <a:xfrm>
                <a:off x="10749532" y="325421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70" name="Line 70"/>
              <p:cNvSpPr/>
              <p:nvPr/>
            </p:nvSpPr>
            <p:spPr>
              <a:xfrm>
                <a:off x="6515100" y="363855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71" name="TextBox 71"/>
              <p:cNvSpPr txBox="1"/>
              <p:nvPr/>
            </p:nvSpPr>
            <p:spPr>
              <a:xfrm>
                <a:off x="6693218" y="3761899"/>
                <a:ext cx="1350931"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Camera page displays</a:t>
                </a:r>
              </a:p>
            </p:txBody>
          </p:sp>
          <p:sp>
            <p:nvSpPr>
              <p:cNvPr id="72" name="TextBox 72"/>
              <p:cNvSpPr txBox="1"/>
              <p:nvPr/>
            </p:nvSpPr>
            <p:spPr>
              <a:xfrm>
                <a:off x="6693218" y="3923824"/>
                <a:ext cx="1188410"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ESP32-CAM stream</a:t>
                </a:r>
              </a:p>
            </p:txBody>
          </p:sp>
          <p:sp>
            <p:nvSpPr>
              <p:cNvPr id="73" name="TextBox 73"/>
              <p:cNvSpPr txBox="1"/>
              <p:nvPr/>
            </p:nvSpPr>
            <p:spPr>
              <a:xfrm>
                <a:off x="9017318" y="3761899"/>
                <a:ext cx="1233916"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same local network</a:t>
                </a:r>
              </a:p>
            </p:txBody>
          </p:sp>
          <p:sp>
            <p:nvSpPr>
              <p:cNvPr id="74" name="Rectangle 74"/>
              <p:cNvSpPr/>
              <p:nvPr/>
            </p:nvSpPr>
            <p:spPr>
              <a:xfrm>
                <a:off x="10591800" y="3771900"/>
                <a:ext cx="590550" cy="228600"/>
              </a:xfrm>
              <a:prstGeom prst="roundRect">
                <a:avLst>
                  <a:gd name="adj" fmla="val 50000"/>
                </a:avLst>
              </a:prstGeom>
              <a:solidFill>
                <a:srgbClr val="22C55E"/>
              </a:solidFill>
              <a:ln>
                <a:noFill/>
              </a:ln>
            </p:spPr>
          </p:sp>
          <p:sp>
            <p:nvSpPr>
              <p:cNvPr id="75" name="TextBox 75"/>
              <p:cNvSpPr txBox="1"/>
              <p:nvPr/>
            </p:nvSpPr>
            <p:spPr>
              <a:xfrm>
                <a:off x="10749532" y="384476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76" name="Line 76"/>
              <p:cNvSpPr/>
              <p:nvPr/>
            </p:nvSpPr>
            <p:spPr>
              <a:xfrm>
                <a:off x="6515100" y="422910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77" name="TextBox 77"/>
              <p:cNvSpPr txBox="1"/>
              <p:nvPr/>
            </p:nvSpPr>
            <p:spPr>
              <a:xfrm>
                <a:off x="6693218" y="4352449"/>
                <a:ext cx="1428941"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Face-related function</a:t>
                </a:r>
              </a:p>
            </p:txBody>
          </p:sp>
          <p:sp>
            <p:nvSpPr>
              <p:cNvPr id="78" name="TextBox 78"/>
              <p:cNvSpPr txBox="1"/>
              <p:nvPr/>
            </p:nvSpPr>
            <p:spPr>
              <a:xfrm>
                <a:off x="6693218" y="4514374"/>
                <a:ext cx="1331428"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under stable lighting</a:t>
                </a:r>
              </a:p>
            </p:txBody>
          </p:sp>
          <p:sp>
            <p:nvSpPr>
              <p:cNvPr id="79" name="TextBox 79"/>
              <p:cNvSpPr txBox="1"/>
              <p:nvPr/>
            </p:nvSpPr>
            <p:spPr>
              <a:xfrm>
                <a:off x="9017318" y="4352449"/>
                <a:ext cx="1259919"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stable lighting pass</a:t>
                </a:r>
              </a:p>
            </p:txBody>
          </p:sp>
          <p:sp>
            <p:nvSpPr>
              <p:cNvPr id="80" name="Rectangle 80"/>
              <p:cNvSpPr/>
              <p:nvPr/>
            </p:nvSpPr>
            <p:spPr>
              <a:xfrm>
                <a:off x="10591800" y="4362450"/>
                <a:ext cx="590550" cy="228600"/>
              </a:xfrm>
              <a:prstGeom prst="roundRect">
                <a:avLst>
                  <a:gd name="adj" fmla="val 50000"/>
                </a:avLst>
              </a:prstGeom>
              <a:solidFill>
                <a:srgbClr val="22C55E"/>
              </a:solidFill>
              <a:ln>
                <a:noFill/>
              </a:ln>
            </p:spPr>
          </p:sp>
          <p:sp>
            <p:nvSpPr>
              <p:cNvPr id="81" name="TextBox 81"/>
              <p:cNvSpPr txBox="1"/>
              <p:nvPr/>
            </p:nvSpPr>
            <p:spPr>
              <a:xfrm>
                <a:off x="10749532" y="443531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sp>
            <p:nvSpPr>
              <p:cNvPr id="82" name="Line 82"/>
              <p:cNvSpPr/>
              <p:nvPr/>
            </p:nvSpPr>
            <p:spPr>
              <a:xfrm>
                <a:off x="6515100" y="4819650"/>
                <a:ext cx="4933950" cy="9525"/>
              </a:xfrm>
              <a:custGeom>
                <a:avLst/>
                <a:gdLst/>
                <a:ahLst/>
                <a:cxnLst/>
                <a:rect l="l" t="t" r="r" b="b"/>
                <a:pathLst>
                  <a:path w="4933950" h="9525">
                    <a:moveTo>
                      <a:pt x="0" y="0"/>
                    </a:moveTo>
                    <a:lnTo>
                      <a:pt x="4933950" y="0"/>
                    </a:lnTo>
                  </a:path>
                </a:pathLst>
              </a:custGeom>
              <a:noFill/>
              <a:ln w="9525">
                <a:solidFill>
                  <a:srgbClr val="C9D8E8"/>
                </a:solidFill>
              </a:ln>
            </p:spPr>
          </p:sp>
          <p:sp>
            <p:nvSpPr>
              <p:cNvPr id="83" name="TextBox 83"/>
              <p:cNvSpPr txBox="1"/>
              <p:nvPr/>
            </p:nvSpPr>
            <p:spPr>
              <a:xfrm>
                <a:off x="6693218" y="4942999"/>
                <a:ext cx="1539454"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Buzzer activates during</a:t>
                </a:r>
              </a:p>
            </p:txBody>
          </p:sp>
          <p:sp>
            <p:nvSpPr>
              <p:cNvPr id="84" name="TextBox 84"/>
              <p:cNvSpPr txBox="1"/>
              <p:nvPr/>
            </p:nvSpPr>
            <p:spPr>
              <a:xfrm>
                <a:off x="6693218" y="5104924"/>
                <a:ext cx="1669471" cy="198120"/>
              </a:xfrm>
              <a:prstGeom prst="rect">
                <a:avLst/>
              </a:prstGeom>
              <a:noFill/>
              <a:ln>
                <a:noFill/>
              </a:ln>
            </p:spPr>
            <p:txBody>
              <a:bodyPr wrap="none" lIns="0" tIns="0" rIns="0" bIns="0" anchor="t" anchorCtr="0">
                <a:spAutoFit/>
              </a:bodyPr>
              <a:lstStyle/>
              <a:p>
                <a:pPr algn="l"/>
                <a:r>
                  <a:rPr lang="zh-CN" sz="975">
                    <a:solidFill>
                      <a:srgbClr val="122033"/>
                    </a:solidFill>
                    <a:latin typeface="Arial" panose="020B0604020202020204"/>
                    <a:ea typeface="微软雅黑" panose="020B0503020204020204" charset="-122"/>
                    <a:cs typeface="Arial" panose="020B0604020202020204"/>
                  </a:rPr>
                  <a:t>smoke or alarm conditions</a:t>
                </a:r>
              </a:p>
            </p:txBody>
          </p:sp>
          <p:sp>
            <p:nvSpPr>
              <p:cNvPr id="85" name="TextBox 85"/>
              <p:cNvSpPr txBox="1"/>
              <p:nvPr/>
            </p:nvSpPr>
            <p:spPr>
              <a:xfrm>
                <a:off x="9017318" y="4942999"/>
                <a:ext cx="999887"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within about 1 s</a:t>
                </a:r>
              </a:p>
            </p:txBody>
          </p:sp>
          <p:sp>
            <p:nvSpPr>
              <p:cNvPr id="86" name="Rectangle 86"/>
              <p:cNvSpPr/>
              <p:nvPr/>
            </p:nvSpPr>
            <p:spPr>
              <a:xfrm>
                <a:off x="10591800" y="4953000"/>
                <a:ext cx="590550" cy="228600"/>
              </a:xfrm>
              <a:prstGeom prst="roundRect">
                <a:avLst>
                  <a:gd name="adj" fmla="val 50000"/>
                </a:avLst>
              </a:prstGeom>
              <a:solidFill>
                <a:srgbClr val="22C55E"/>
              </a:solidFill>
              <a:ln>
                <a:noFill/>
              </a:ln>
            </p:spPr>
          </p:sp>
          <p:sp>
            <p:nvSpPr>
              <p:cNvPr id="87" name="TextBox 87"/>
              <p:cNvSpPr txBox="1"/>
              <p:nvPr/>
            </p:nvSpPr>
            <p:spPr>
              <a:xfrm>
                <a:off x="10749532" y="5025866"/>
                <a:ext cx="275087" cy="167640"/>
              </a:xfrm>
              <a:prstGeom prst="rect">
                <a:avLst/>
              </a:prstGeom>
              <a:noFill/>
              <a:ln>
                <a:noFill/>
              </a:ln>
            </p:spPr>
            <p:txBody>
              <a:bodyPr wrap="none" lIns="0" tIns="0" rIns="0" bIns="0" anchor="t" anchorCtr="0">
                <a:spAutoFit/>
              </a:bodyPr>
              <a:lstStyle/>
              <a:p>
                <a:pPr algn="ctr"/>
                <a:r>
                  <a:rPr lang="zh-CN" sz="825" b="1">
                    <a:solidFill>
                      <a:srgbClr val="122033"/>
                    </a:solidFill>
                    <a:latin typeface="Arial" panose="020B0604020202020204"/>
                    <a:ea typeface="微软雅黑" panose="020B0503020204020204" charset="-122"/>
                    <a:cs typeface="Arial" panose="020B0604020202020204"/>
                  </a:rPr>
                  <a:t>PASS</a:t>
                </a:r>
              </a:p>
            </p:txBody>
          </p:sp>
        </p:grpSp>
      </p:grpSp>
      <p:grpSp>
        <p:nvGrpSpPr>
          <p:cNvPr id="93" name="Group 93"/>
          <p:cNvGrpSpPr/>
          <p:nvPr/>
        </p:nvGrpSpPr>
        <p:grpSpPr>
          <a:xfrm>
            <a:off x="1466850" y="5734050"/>
            <a:ext cx="9258300" cy="457200"/>
            <a:chOff x="1466850" y="5734050"/>
            <a:chExt cx="9258300" cy="457200"/>
          </a:xfrm>
        </p:grpSpPr>
        <p:sp>
          <p:nvSpPr>
            <p:cNvPr id="90" name="Rectangle 90"/>
            <p:cNvSpPr/>
            <p:nvPr/>
          </p:nvSpPr>
          <p:spPr>
            <a:xfrm>
              <a:off x="1466850" y="5734050"/>
              <a:ext cx="9258300" cy="457200"/>
            </a:xfrm>
            <a:prstGeom prst="roundRect">
              <a:avLst>
                <a:gd name="adj" fmla="val 29167"/>
              </a:avLst>
            </a:prstGeom>
            <a:solidFill>
              <a:srgbClr val="EAF3FF"/>
            </a:solidFill>
            <a:ln w="14288">
              <a:solidFill>
                <a:srgbClr val="C9D8E8"/>
              </a:solidFill>
            </a:ln>
          </p:spPr>
        </p:sp>
        <p:sp>
          <p:nvSpPr>
            <p:cNvPr id="91" name="TextBox 91"/>
            <p:cNvSpPr txBox="1"/>
            <p:nvPr/>
          </p:nvSpPr>
          <p:spPr>
            <a:xfrm>
              <a:off x="1757362" y="5898356"/>
              <a:ext cx="698034" cy="228600"/>
            </a:xfrm>
            <a:prstGeom prst="rect">
              <a:avLst/>
            </a:prstGeom>
            <a:noFill/>
            <a:ln>
              <a:noFill/>
            </a:ln>
          </p:spPr>
          <p:txBody>
            <a:bodyPr wrap="none" lIns="0" tIns="0" rIns="0" bIns="0" anchor="t" anchorCtr="0">
              <a:spAutoFit/>
            </a:bodyPr>
            <a:lstStyle/>
            <a:p>
              <a:pPr algn="l"/>
              <a:r>
                <a:rPr lang="zh-CN" sz="1125" b="1">
                  <a:solidFill>
                    <a:srgbClr val="122033"/>
                  </a:solidFill>
                  <a:latin typeface="Arial" panose="020B0604020202020204"/>
                  <a:ea typeface="微软雅黑" panose="020B0503020204020204" charset="-122"/>
                  <a:cs typeface="Arial" panose="020B0604020202020204"/>
                </a:rPr>
                <a:t>Summary</a:t>
              </a:r>
            </a:p>
          </p:txBody>
        </p:sp>
        <p:sp>
          <p:nvSpPr>
            <p:cNvPr id="92" name="TextBox 92"/>
            <p:cNvSpPr txBox="1"/>
            <p:nvPr/>
          </p:nvSpPr>
          <p:spPr>
            <a:xfrm>
              <a:off x="2633662" y="5898356"/>
              <a:ext cx="4626650"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12 requirements passed in the compressed verification matrix.</a:t>
              </a:r>
            </a:p>
          </p:txBody>
        </p:sp>
      </p:grpSp>
      <p:grpSp>
        <p:nvGrpSpPr>
          <p:cNvPr id="96" name="Group 96"/>
          <p:cNvGrpSpPr/>
          <p:nvPr/>
        </p:nvGrpSpPr>
        <p:grpSpPr>
          <a:xfrm>
            <a:off x="522922" y="6616541"/>
            <a:ext cx="11146155" cy="167640"/>
            <a:chOff x="522922" y="6616541"/>
            <a:chExt cx="11146155" cy="167640"/>
          </a:xfrm>
        </p:grpSpPr>
        <p:sp>
          <p:nvSpPr>
            <p:cNvPr id="94" name="TextBox 94"/>
            <p:cNvSpPr txBox="1"/>
            <p:nvPr/>
          </p:nvSpPr>
          <p:spPr>
            <a:xfrm>
              <a:off x="522922" y="6616541"/>
              <a:ext cx="1715167"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Appendix - requirements matrix</a:t>
              </a:r>
            </a:p>
          </p:txBody>
        </p:sp>
        <p:sp>
          <p:nvSpPr>
            <p:cNvPr id="95" name="TextBox 95"/>
            <p:cNvSpPr txBox="1"/>
            <p:nvPr/>
          </p:nvSpPr>
          <p:spPr>
            <a:xfrm>
              <a:off x="11334583" y="6616541"/>
              <a:ext cx="334494"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14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lide(fromBottom)">
                                      <p:cBhvr>
                                        <p:cTn id="7" dur="400"/>
                                        <p:tgtEl>
                                          <p:spTgt spid="4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image">
                                      <p:cBhvr>
                                        <p:cTn id="11" dur="400"/>
                                        <p:tgtEl>
                                          <p:spTgt spid="8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left)">
                                      <p:cBhvr>
                                        <p:cTn id="15" dur="4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9" grpId="0"/>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5" name="Group 5"/>
          <p:cNvGrpSpPr/>
          <p:nvPr/>
        </p:nvGrpSpPr>
        <p:grpSpPr>
          <a:xfrm>
            <a:off x="501015" y="391478"/>
            <a:ext cx="9722827" cy="675322"/>
            <a:chOff x="501015" y="391478"/>
            <a:chExt cx="9722827" cy="675322"/>
          </a:xfrm>
        </p:grpSpPr>
        <p:sp>
          <p:nvSpPr>
            <p:cNvPr id="3" name="TextBox 3"/>
            <p:cNvSpPr txBox="1"/>
            <p:nvPr/>
          </p:nvSpPr>
          <p:spPr>
            <a:xfrm>
              <a:off x="501015" y="391478"/>
              <a:ext cx="9722827"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Verification results: main functional targets were met</a:t>
              </a:r>
            </a:p>
          </p:txBody>
        </p:sp>
        <p:sp>
          <p:nvSpPr>
            <p:cNvPr id="4" name="TextBox 4"/>
            <p:cNvSpPr txBox="1"/>
            <p:nvPr/>
          </p:nvSpPr>
          <p:spPr>
            <a:xfrm>
              <a:off x="518160" y="822960"/>
              <a:ext cx="7023354" cy="243840"/>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Tests cover sensor response, latency, wireless timing, auto logic, and camera behavior.</a:t>
              </a:r>
            </a:p>
          </p:txBody>
        </p:sp>
      </p:grpSp>
      <p:grpSp>
        <p:nvGrpSpPr>
          <p:cNvPr id="18" name="Group 18"/>
          <p:cNvGrpSpPr/>
          <p:nvPr/>
        </p:nvGrpSpPr>
        <p:grpSpPr>
          <a:xfrm>
            <a:off x="609600" y="1409700"/>
            <a:ext cx="3505200" cy="1504950"/>
            <a:chOff x="609600" y="1409700"/>
            <a:chExt cx="3505200" cy="1504950"/>
          </a:xfrm>
        </p:grpSpPr>
        <p:sp>
          <p:nvSpPr>
            <p:cNvPr id="6" name="Rectangle 6"/>
            <p:cNvSpPr/>
            <p:nvPr/>
          </p:nvSpPr>
          <p:spPr>
            <a:xfrm>
              <a:off x="609600" y="1409700"/>
              <a:ext cx="3505200" cy="1504950"/>
            </a:xfrm>
            <a:prstGeom prst="roundRect">
              <a:avLst>
                <a:gd name="adj" fmla="val 10127"/>
              </a:avLst>
            </a:prstGeom>
            <a:solidFill>
              <a:srgbClr val="FFFFFF"/>
            </a:solidFill>
            <a:ln>
              <a:noFill/>
            </a:ln>
          </p:spPr>
        </p:sp>
        <p:grpSp>
          <p:nvGrpSpPr>
            <p:cNvPr id="12" name="Group 12"/>
            <p:cNvGrpSpPr/>
            <p:nvPr/>
          </p:nvGrpSpPr>
          <p:grpSpPr>
            <a:xfrm>
              <a:off x="902494" y="1657350"/>
              <a:ext cx="392906" cy="419100"/>
              <a:chOff x="902494" y="1657350"/>
              <a:chExt cx="392906" cy="419100"/>
            </a:xfrm>
          </p:grpSpPr>
          <p:sp>
            <p:nvSpPr>
              <p:cNvPr id="7" name="Freeform 7"/>
              <p:cNvSpPr/>
              <p:nvPr/>
            </p:nvSpPr>
            <p:spPr>
              <a:xfrm>
                <a:off x="902494" y="1657350"/>
                <a:ext cx="261938" cy="419100"/>
              </a:xfrm>
              <a:custGeom>
                <a:avLst/>
                <a:gdLst/>
                <a:ahLst/>
                <a:cxnLst/>
                <a:rect l="l" t="t" r="r" b="b"/>
                <a:pathLst>
                  <a:path w="261938" h="419100">
                    <a:moveTo>
                      <a:pt x="183356" y="0"/>
                    </a:moveTo>
                    <a:lnTo>
                      <a:pt x="78581" y="0"/>
                    </a:lnTo>
                    <a:lnTo>
                      <a:pt x="78581" y="168060"/>
                    </a:lnTo>
                    <a:cubicBezTo>
                      <a:pt x="32326" y="188270"/>
                      <a:pt x="0" y="234426"/>
                      <a:pt x="0" y="288131"/>
                    </a:cubicBezTo>
                    <a:cubicBezTo>
                      <a:pt x="0" y="360463"/>
                      <a:pt x="58637" y="419100"/>
                      <a:pt x="130969" y="419100"/>
                    </a:cubicBezTo>
                    <a:cubicBezTo>
                      <a:pt x="203301" y="419100"/>
                      <a:pt x="261938" y="360463"/>
                      <a:pt x="261938" y="288131"/>
                    </a:cubicBezTo>
                    <a:cubicBezTo>
                      <a:pt x="261938" y="234426"/>
                      <a:pt x="229612" y="188270"/>
                      <a:pt x="183356" y="168060"/>
                    </a:cubicBezTo>
                    <a:lnTo>
                      <a:pt x="183356" y="0"/>
                    </a:lnTo>
                    <a:close/>
                  </a:path>
                </a:pathLst>
              </a:custGeom>
              <a:solidFill>
                <a:srgbClr val="A7F36D"/>
              </a:solidFill>
              <a:ln>
                <a:noFill/>
              </a:ln>
            </p:spPr>
          </p:sp>
          <p:sp>
            <p:nvSpPr>
              <p:cNvPr id="8" name="Freeform 8"/>
              <p:cNvSpPr/>
              <p:nvPr/>
            </p:nvSpPr>
            <p:spPr>
              <a:xfrm>
                <a:off x="1164431" y="1762125"/>
                <a:ext cx="130969" cy="52388"/>
              </a:xfrm>
              <a:custGeom>
                <a:avLst/>
                <a:gdLst/>
                <a:ahLst/>
                <a:cxnLst/>
                <a:rect l="l" t="t" r="r" b="b"/>
                <a:pathLst>
                  <a:path w="130969" h="52388">
                    <a:moveTo>
                      <a:pt x="0" y="0"/>
                    </a:moveTo>
                    <a:lnTo>
                      <a:pt x="130969" y="0"/>
                    </a:lnTo>
                    <a:lnTo>
                      <a:pt x="130969" y="52388"/>
                    </a:lnTo>
                    <a:lnTo>
                      <a:pt x="0" y="52388"/>
                    </a:lnTo>
                    <a:lnTo>
                      <a:pt x="0" y="0"/>
                    </a:lnTo>
                    <a:close/>
                  </a:path>
                </a:pathLst>
              </a:custGeom>
              <a:solidFill>
                <a:srgbClr val="A7F36D"/>
              </a:solidFill>
              <a:ln>
                <a:noFill/>
              </a:ln>
            </p:spPr>
          </p:sp>
          <p:sp>
            <p:nvSpPr>
              <p:cNvPr id="9" name="Freeform 9"/>
              <p:cNvSpPr/>
              <p:nvPr/>
            </p:nvSpPr>
            <p:spPr>
              <a:xfrm>
                <a:off x="1216819" y="1657350"/>
                <a:ext cx="78581" cy="52388"/>
              </a:xfrm>
              <a:custGeom>
                <a:avLst/>
                <a:gdLst/>
                <a:ahLst/>
                <a:cxnLst/>
                <a:rect l="l" t="t" r="r" b="b"/>
                <a:pathLst>
                  <a:path w="78581" h="52388">
                    <a:moveTo>
                      <a:pt x="78581" y="0"/>
                    </a:moveTo>
                    <a:lnTo>
                      <a:pt x="0" y="0"/>
                    </a:lnTo>
                    <a:lnTo>
                      <a:pt x="0" y="52388"/>
                    </a:lnTo>
                    <a:lnTo>
                      <a:pt x="78581" y="52388"/>
                    </a:lnTo>
                    <a:lnTo>
                      <a:pt x="78581" y="0"/>
                    </a:lnTo>
                    <a:close/>
                  </a:path>
                </a:pathLst>
              </a:custGeom>
              <a:solidFill>
                <a:srgbClr val="A7F36D"/>
              </a:solidFill>
              <a:ln>
                <a:noFill/>
              </a:ln>
            </p:spPr>
          </p:sp>
          <p:sp>
            <p:nvSpPr>
              <p:cNvPr id="10" name="Freeform 10"/>
              <p:cNvSpPr/>
              <p:nvPr/>
            </p:nvSpPr>
            <p:spPr>
              <a:xfrm>
                <a:off x="1216819" y="1866900"/>
                <a:ext cx="78581" cy="52388"/>
              </a:xfrm>
              <a:custGeom>
                <a:avLst/>
                <a:gdLst/>
                <a:ahLst/>
                <a:cxnLst/>
                <a:rect l="l" t="t" r="r" b="b"/>
                <a:pathLst>
                  <a:path w="78581" h="52388">
                    <a:moveTo>
                      <a:pt x="0" y="0"/>
                    </a:moveTo>
                    <a:lnTo>
                      <a:pt x="78581" y="0"/>
                    </a:lnTo>
                    <a:lnTo>
                      <a:pt x="78581" y="52388"/>
                    </a:lnTo>
                    <a:lnTo>
                      <a:pt x="0" y="52388"/>
                    </a:lnTo>
                    <a:lnTo>
                      <a:pt x="0" y="0"/>
                    </a:lnTo>
                    <a:close/>
                  </a:path>
                </a:pathLst>
              </a:custGeom>
              <a:solidFill>
                <a:srgbClr val="A7F36D"/>
              </a:solidFill>
              <a:ln>
                <a:noFill/>
              </a:ln>
            </p:spPr>
          </p:sp>
          <p:sp>
            <p:nvSpPr>
              <p:cNvPr id="11" name="Freeform 11"/>
              <p:cNvSpPr/>
              <p:nvPr/>
            </p:nvSpPr>
            <p:spPr>
              <a:xfrm>
                <a:off x="1216819" y="1971675"/>
                <a:ext cx="78581" cy="52388"/>
              </a:xfrm>
              <a:custGeom>
                <a:avLst/>
                <a:gdLst/>
                <a:ahLst/>
                <a:cxnLst/>
                <a:rect l="l" t="t" r="r" b="b"/>
                <a:pathLst>
                  <a:path w="78581" h="52388">
                    <a:moveTo>
                      <a:pt x="78581" y="0"/>
                    </a:moveTo>
                    <a:lnTo>
                      <a:pt x="0" y="0"/>
                    </a:lnTo>
                    <a:lnTo>
                      <a:pt x="0" y="52388"/>
                    </a:lnTo>
                    <a:lnTo>
                      <a:pt x="78581" y="52388"/>
                    </a:lnTo>
                    <a:lnTo>
                      <a:pt x="78581" y="0"/>
                    </a:lnTo>
                    <a:close/>
                  </a:path>
                </a:pathLst>
              </a:custGeom>
              <a:solidFill>
                <a:srgbClr val="A7F36D"/>
              </a:solidFill>
              <a:ln>
                <a:noFill/>
              </a:ln>
            </p:spPr>
          </p:sp>
        </p:grpSp>
        <p:sp>
          <p:nvSpPr>
            <p:cNvPr id="13" name="TextBox 13"/>
            <p:cNvSpPr txBox="1"/>
            <p:nvPr/>
          </p:nvSpPr>
          <p:spPr>
            <a:xfrm>
              <a:off x="1450658" y="1672114"/>
              <a:ext cx="1460564"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Sensor accuracy</a:t>
              </a:r>
            </a:p>
          </p:txBody>
        </p:sp>
        <p:sp>
          <p:nvSpPr>
            <p:cNvPr id="14" name="TextBox 14"/>
            <p:cNvSpPr txBox="1"/>
            <p:nvPr/>
          </p:nvSpPr>
          <p:spPr>
            <a:xfrm>
              <a:off x="1453515" y="1925002"/>
              <a:ext cx="1601867"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reference meter check</a:t>
              </a:r>
            </a:p>
          </p:txBody>
        </p:sp>
        <p:sp>
          <p:nvSpPr>
            <p:cNvPr id="15" name="TextBox 15"/>
            <p:cNvSpPr txBox="1"/>
            <p:nvPr/>
          </p:nvSpPr>
          <p:spPr>
            <a:xfrm>
              <a:off x="843915" y="2296478"/>
              <a:ext cx="1024319" cy="392415"/>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a:cs typeface="Arial" panose="020B0604020202020204"/>
                </a:rPr>
                <a:t>1-2 C </a:t>
              </a:r>
              <a:r>
                <a:rPr lang="en-US" altLang="zh-CN" sz="2550" b="1">
                  <a:solidFill>
                    <a:srgbClr val="122033"/>
                  </a:solidFill>
                  <a:latin typeface="Arial" panose="020B0604020202020204"/>
                  <a:ea typeface="微软雅黑"/>
                  <a:cs typeface="Arial" panose="020B0604020202020204"/>
                </a:rPr>
                <a:t>°</a:t>
              </a:r>
              <a:endParaRPr lang="zh-CN" sz="2550" b="1">
                <a:solidFill>
                  <a:srgbClr val="122033"/>
                </a:solidFill>
                <a:latin typeface="Arial" panose="020B0604020202020204"/>
                <a:ea typeface="微软雅黑"/>
                <a:cs typeface="Arial" panose="020B0604020202020204"/>
              </a:endParaRPr>
            </a:p>
          </p:txBody>
        </p:sp>
        <p:sp>
          <p:nvSpPr>
            <p:cNvPr id="16" name="Rectangle 16"/>
            <p:cNvSpPr/>
            <p:nvPr/>
          </p:nvSpPr>
          <p:spPr>
            <a:xfrm>
              <a:off x="3028950" y="2419350"/>
              <a:ext cx="742950" cy="266700"/>
            </a:xfrm>
            <a:prstGeom prst="roundRect">
              <a:avLst>
                <a:gd name="adj" fmla="val 50000"/>
              </a:avLst>
            </a:prstGeom>
            <a:solidFill>
              <a:srgbClr val="22C55E"/>
            </a:solidFill>
            <a:ln>
              <a:noFill/>
            </a:ln>
          </p:spPr>
        </p:sp>
        <p:sp>
          <p:nvSpPr>
            <p:cNvPr id="17" name="TextBox 17"/>
            <p:cNvSpPr txBox="1"/>
            <p:nvPr/>
          </p:nvSpPr>
          <p:spPr>
            <a:xfrm>
              <a:off x="3237874" y="2495074"/>
              <a:ext cx="325103" cy="198120"/>
            </a:xfrm>
            <a:prstGeom prst="rect">
              <a:avLst/>
            </a:prstGeom>
            <a:noFill/>
            <a:ln>
              <a:noFill/>
            </a:ln>
          </p:spPr>
          <p:txBody>
            <a:bodyPr wrap="none" lIns="0" tIns="0" rIns="0" bIns="0" anchor="t" anchorCtr="0">
              <a:spAutoFit/>
            </a:bodyPr>
            <a:lstStyle/>
            <a:p>
              <a:pPr algn="ctr"/>
              <a:r>
                <a:rPr lang="zh-CN" sz="975" b="1">
                  <a:solidFill>
                    <a:srgbClr val="122033"/>
                  </a:solidFill>
                  <a:latin typeface="Arial" panose="020B0604020202020204"/>
                  <a:ea typeface="微软雅黑" panose="020B0503020204020204" charset="-122"/>
                  <a:cs typeface="Arial" panose="020B0604020202020204"/>
                </a:rPr>
                <a:t>PASS</a:t>
              </a:r>
            </a:p>
          </p:txBody>
        </p:sp>
      </p:grpSp>
      <p:grpSp>
        <p:nvGrpSpPr>
          <p:cNvPr id="26" name="Group 26"/>
          <p:cNvGrpSpPr/>
          <p:nvPr/>
        </p:nvGrpSpPr>
        <p:grpSpPr>
          <a:xfrm>
            <a:off x="4343400" y="1409700"/>
            <a:ext cx="4083987" cy="1504950"/>
            <a:chOff x="4343400" y="1409700"/>
            <a:chExt cx="4083987" cy="1504950"/>
          </a:xfrm>
        </p:grpSpPr>
        <p:sp>
          <p:nvSpPr>
            <p:cNvPr id="19" name="Rectangle 19"/>
            <p:cNvSpPr/>
            <p:nvPr/>
          </p:nvSpPr>
          <p:spPr>
            <a:xfrm>
              <a:off x="4343400" y="1409700"/>
              <a:ext cx="3505200" cy="1504950"/>
            </a:xfrm>
            <a:prstGeom prst="roundRect">
              <a:avLst>
                <a:gd name="adj" fmla="val 10127"/>
              </a:avLst>
            </a:prstGeom>
            <a:solidFill>
              <a:srgbClr val="EAF3FF"/>
            </a:solidFill>
            <a:ln w="14288">
              <a:solidFill>
                <a:srgbClr val="C9D8E8"/>
              </a:solidFill>
            </a:ln>
          </p:spPr>
        </p:sp>
        <p:sp>
          <p:nvSpPr>
            <p:cNvPr id="20" name="Freeform 20"/>
            <p:cNvSpPr/>
            <p:nvPr/>
          </p:nvSpPr>
          <p:spPr>
            <a:xfrm>
              <a:off x="4662488" y="1657350"/>
              <a:ext cx="314325" cy="419100"/>
            </a:xfrm>
            <a:custGeom>
              <a:avLst/>
              <a:gdLst/>
              <a:ahLst/>
              <a:cxnLst/>
              <a:rect l="l" t="t" r="r" b="b"/>
              <a:pathLst>
                <a:path w="314325" h="419100">
                  <a:moveTo>
                    <a:pt x="183356" y="183356"/>
                  </a:moveTo>
                  <a:lnTo>
                    <a:pt x="209550" y="0"/>
                  </a:lnTo>
                  <a:lnTo>
                    <a:pt x="157162" y="0"/>
                  </a:lnTo>
                  <a:lnTo>
                    <a:pt x="0" y="183356"/>
                  </a:lnTo>
                  <a:lnTo>
                    <a:pt x="0" y="235744"/>
                  </a:lnTo>
                  <a:lnTo>
                    <a:pt x="130969" y="235744"/>
                  </a:lnTo>
                  <a:lnTo>
                    <a:pt x="104775" y="419100"/>
                  </a:lnTo>
                  <a:lnTo>
                    <a:pt x="157162" y="419100"/>
                  </a:lnTo>
                  <a:lnTo>
                    <a:pt x="314325" y="235744"/>
                  </a:lnTo>
                  <a:lnTo>
                    <a:pt x="314325" y="183356"/>
                  </a:lnTo>
                  <a:lnTo>
                    <a:pt x="183356" y="183356"/>
                  </a:lnTo>
                  <a:close/>
                </a:path>
              </a:pathLst>
            </a:custGeom>
            <a:solidFill>
              <a:srgbClr val="F2B84B"/>
            </a:solidFill>
            <a:ln>
              <a:noFill/>
            </a:ln>
          </p:spPr>
        </p:sp>
        <p:sp>
          <p:nvSpPr>
            <p:cNvPr id="21" name="TextBox 21"/>
            <p:cNvSpPr txBox="1"/>
            <p:nvPr/>
          </p:nvSpPr>
          <p:spPr>
            <a:xfrm>
              <a:off x="5184458" y="1672114"/>
              <a:ext cx="1656938"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Actuator response</a:t>
              </a:r>
            </a:p>
          </p:txBody>
        </p:sp>
        <p:sp>
          <p:nvSpPr>
            <p:cNvPr id="22" name="TextBox 22"/>
            <p:cNvSpPr txBox="1"/>
            <p:nvPr/>
          </p:nvSpPr>
          <p:spPr>
            <a:xfrm>
              <a:off x="5187315" y="1925002"/>
              <a:ext cx="3240072"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LED, fan, humidifier, servo, and buzzer timing</a:t>
              </a:r>
            </a:p>
          </p:txBody>
        </p:sp>
        <p:sp>
          <p:nvSpPr>
            <p:cNvPr id="23" name="TextBox 23"/>
            <p:cNvSpPr txBox="1"/>
            <p:nvPr/>
          </p:nvSpPr>
          <p:spPr>
            <a:xfrm>
              <a:off x="4577715" y="2296478"/>
              <a:ext cx="868120"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1-2 s</a:t>
              </a:r>
            </a:p>
          </p:txBody>
        </p:sp>
        <p:sp>
          <p:nvSpPr>
            <p:cNvPr id="24" name="Rectangle 24"/>
            <p:cNvSpPr/>
            <p:nvPr/>
          </p:nvSpPr>
          <p:spPr>
            <a:xfrm>
              <a:off x="6762750" y="2419350"/>
              <a:ext cx="742950" cy="266700"/>
            </a:xfrm>
            <a:prstGeom prst="roundRect">
              <a:avLst>
                <a:gd name="adj" fmla="val 50000"/>
              </a:avLst>
            </a:prstGeom>
            <a:solidFill>
              <a:srgbClr val="22C55E"/>
            </a:solidFill>
            <a:ln>
              <a:noFill/>
            </a:ln>
          </p:spPr>
        </p:sp>
        <p:sp>
          <p:nvSpPr>
            <p:cNvPr id="25" name="TextBox 25"/>
            <p:cNvSpPr txBox="1"/>
            <p:nvPr/>
          </p:nvSpPr>
          <p:spPr>
            <a:xfrm>
              <a:off x="6971674" y="2495074"/>
              <a:ext cx="325103" cy="198120"/>
            </a:xfrm>
            <a:prstGeom prst="rect">
              <a:avLst/>
            </a:prstGeom>
            <a:noFill/>
            <a:ln>
              <a:noFill/>
            </a:ln>
          </p:spPr>
          <p:txBody>
            <a:bodyPr wrap="none" lIns="0" tIns="0" rIns="0" bIns="0" anchor="t" anchorCtr="0">
              <a:spAutoFit/>
            </a:bodyPr>
            <a:lstStyle/>
            <a:p>
              <a:pPr algn="ctr"/>
              <a:r>
                <a:rPr lang="zh-CN" sz="975" b="1">
                  <a:solidFill>
                    <a:srgbClr val="122033"/>
                  </a:solidFill>
                  <a:latin typeface="Arial" panose="020B0604020202020204"/>
                  <a:ea typeface="微软雅黑" panose="020B0503020204020204" charset="-122"/>
                  <a:cs typeface="Arial" panose="020B0604020202020204"/>
                </a:rPr>
                <a:t>PASS</a:t>
              </a:r>
            </a:p>
          </p:txBody>
        </p:sp>
      </p:grpSp>
      <p:grpSp>
        <p:nvGrpSpPr>
          <p:cNvPr id="34" name="Group 34"/>
          <p:cNvGrpSpPr/>
          <p:nvPr/>
        </p:nvGrpSpPr>
        <p:grpSpPr>
          <a:xfrm>
            <a:off x="8077200" y="1409700"/>
            <a:ext cx="3505200" cy="1504950"/>
            <a:chOff x="8077200" y="1409700"/>
            <a:chExt cx="3505200" cy="1504950"/>
          </a:xfrm>
        </p:grpSpPr>
        <p:sp>
          <p:nvSpPr>
            <p:cNvPr id="27" name="Rectangle 27"/>
            <p:cNvSpPr/>
            <p:nvPr/>
          </p:nvSpPr>
          <p:spPr>
            <a:xfrm>
              <a:off x="8077200" y="1409700"/>
              <a:ext cx="3505200" cy="1504950"/>
            </a:xfrm>
            <a:prstGeom prst="roundRect">
              <a:avLst>
                <a:gd name="adj" fmla="val 10127"/>
              </a:avLst>
            </a:prstGeom>
            <a:solidFill>
              <a:srgbClr val="FFFFFF"/>
            </a:solidFill>
            <a:ln>
              <a:noFill/>
            </a:ln>
          </p:spPr>
        </p:sp>
        <p:sp>
          <p:nvSpPr>
            <p:cNvPr id="28" name="Freeform 28"/>
            <p:cNvSpPr/>
            <p:nvPr/>
          </p:nvSpPr>
          <p:spPr>
            <a:xfrm>
              <a:off x="8343900" y="1709738"/>
              <a:ext cx="419100" cy="314325"/>
            </a:xfrm>
            <a:custGeom>
              <a:avLst/>
              <a:gdLst/>
              <a:ahLst/>
              <a:cxnLst/>
              <a:rect l="l" t="t" r="r" b="b"/>
              <a:pathLst>
                <a:path w="419100" h="314325">
                  <a:moveTo>
                    <a:pt x="209550" y="0"/>
                  </a:moveTo>
                  <a:cubicBezTo>
                    <a:pt x="267415" y="0"/>
                    <a:pt x="314325" y="46909"/>
                    <a:pt x="314325" y="104775"/>
                  </a:cubicBezTo>
                  <a:lnTo>
                    <a:pt x="314325" y="130969"/>
                  </a:lnTo>
                  <a:cubicBezTo>
                    <a:pt x="372190" y="130969"/>
                    <a:pt x="419100" y="177878"/>
                    <a:pt x="419100" y="235744"/>
                  </a:cubicBezTo>
                  <a:lnTo>
                    <a:pt x="419100" y="314325"/>
                  </a:lnTo>
                  <a:lnTo>
                    <a:pt x="235744" y="314325"/>
                  </a:lnTo>
                  <a:lnTo>
                    <a:pt x="288131" y="261938"/>
                  </a:lnTo>
                  <a:lnTo>
                    <a:pt x="288131" y="235744"/>
                  </a:lnTo>
                  <a:lnTo>
                    <a:pt x="235744" y="235744"/>
                  </a:lnTo>
                  <a:lnTo>
                    <a:pt x="235744" y="157162"/>
                  </a:lnTo>
                  <a:lnTo>
                    <a:pt x="183356" y="157162"/>
                  </a:lnTo>
                  <a:lnTo>
                    <a:pt x="183356" y="235744"/>
                  </a:lnTo>
                  <a:lnTo>
                    <a:pt x="130969" y="235744"/>
                  </a:lnTo>
                  <a:lnTo>
                    <a:pt x="130969" y="261938"/>
                  </a:lnTo>
                  <a:lnTo>
                    <a:pt x="183356" y="314325"/>
                  </a:lnTo>
                  <a:lnTo>
                    <a:pt x="0" y="314325"/>
                  </a:lnTo>
                  <a:lnTo>
                    <a:pt x="0" y="209550"/>
                  </a:lnTo>
                  <a:cubicBezTo>
                    <a:pt x="0" y="151684"/>
                    <a:pt x="46909" y="104775"/>
                    <a:pt x="104775" y="104775"/>
                  </a:cubicBezTo>
                  <a:cubicBezTo>
                    <a:pt x="104775" y="46909"/>
                    <a:pt x="151684" y="0"/>
                    <a:pt x="209550" y="0"/>
                  </a:cubicBezTo>
                  <a:close/>
                </a:path>
              </a:pathLst>
            </a:custGeom>
            <a:solidFill>
              <a:srgbClr val="1B76FF"/>
            </a:solidFill>
            <a:ln>
              <a:noFill/>
            </a:ln>
          </p:spPr>
        </p:sp>
        <p:sp>
          <p:nvSpPr>
            <p:cNvPr id="29" name="TextBox 29"/>
            <p:cNvSpPr txBox="1"/>
            <p:nvPr/>
          </p:nvSpPr>
          <p:spPr>
            <a:xfrm>
              <a:off x="8918258" y="1672114"/>
              <a:ext cx="1835460"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MQTT and app update</a:t>
              </a:r>
            </a:p>
          </p:txBody>
        </p:sp>
        <p:sp>
          <p:nvSpPr>
            <p:cNvPr id="30" name="TextBox 30"/>
            <p:cNvSpPr txBox="1"/>
            <p:nvPr/>
          </p:nvSpPr>
          <p:spPr>
            <a:xfrm>
              <a:off x="8921115" y="1925002"/>
              <a:ext cx="1986915"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MQTT upload and app refresh</a:t>
              </a:r>
            </a:p>
          </p:txBody>
        </p:sp>
        <p:sp>
          <p:nvSpPr>
            <p:cNvPr id="31" name="TextBox 31"/>
            <p:cNvSpPr txBox="1"/>
            <p:nvPr/>
          </p:nvSpPr>
          <p:spPr>
            <a:xfrm>
              <a:off x="8311515" y="2296478"/>
              <a:ext cx="957382"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3-5 s</a:t>
              </a:r>
            </a:p>
          </p:txBody>
        </p:sp>
        <p:sp>
          <p:nvSpPr>
            <p:cNvPr id="32" name="Rectangle 32"/>
            <p:cNvSpPr/>
            <p:nvPr/>
          </p:nvSpPr>
          <p:spPr>
            <a:xfrm>
              <a:off x="10496550" y="2419350"/>
              <a:ext cx="742950" cy="266700"/>
            </a:xfrm>
            <a:prstGeom prst="roundRect">
              <a:avLst>
                <a:gd name="adj" fmla="val 50000"/>
              </a:avLst>
            </a:prstGeom>
            <a:solidFill>
              <a:srgbClr val="22C55E"/>
            </a:solidFill>
            <a:ln>
              <a:noFill/>
            </a:ln>
          </p:spPr>
        </p:sp>
        <p:sp>
          <p:nvSpPr>
            <p:cNvPr id="33" name="TextBox 33"/>
            <p:cNvSpPr txBox="1"/>
            <p:nvPr/>
          </p:nvSpPr>
          <p:spPr>
            <a:xfrm>
              <a:off x="10705474" y="2495074"/>
              <a:ext cx="325103" cy="198120"/>
            </a:xfrm>
            <a:prstGeom prst="rect">
              <a:avLst/>
            </a:prstGeom>
            <a:noFill/>
            <a:ln>
              <a:noFill/>
            </a:ln>
          </p:spPr>
          <p:txBody>
            <a:bodyPr wrap="none" lIns="0" tIns="0" rIns="0" bIns="0" anchor="t" anchorCtr="0">
              <a:spAutoFit/>
            </a:bodyPr>
            <a:lstStyle/>
            <a:p>
              <a:pPr algn="ctr"/>
              <a:r>
                <a:rPr lang="zh-CN" sz="975" b="1">
                  <a:solidFill>
                    <a:srgbClr val="122033"/>
                  </a:solidFill>
                  <a:latin typeface="Arial" panose="020B0604020202020204"/>
                  <a:ea typeface="微软雅黑" panose="020B0503020204020204" charset="-122"/>
                  <a:cs typeface="Arial" panose="020B0604020202020204"/>
                </a:rPr>
                <a:t>PASS</a:t>
              </a:r>
            </a:p>
          </p:txBody>
        </p:sp>
      </p:grpSp>
      <p:grpSp>
        <p:nvGrpSpPr>
          <p:cNvPr id="44" name="Group 44"/>
          <p:cNvGrpSpPr/>
          <p:nvPr/>
        </p:nvGrpSpPr>
        <p:grpSpPr>
          <a:xfrm>
            <a:off x="609600" y="3257550"/>
            <a:ext cx="3866959" cy="1504950"/>
            <a:chOff x="609600" y="3257550"/>
            <a:chExt cx="3866959" cy="1504950"/>
          </a:xfrm>
        </p:grpSpPr>
        <p:sp>
          <p:nvSpPr>
            <p:cNvPr id="35" name="Rectangle 35"/>
            <p:cNvSpPr/>
            <p:nvPr/>
          </p:nvSpPr>
          <p:spPr>
            <a:xfrm>
              <a:off x="609600" y="3257550"/>
              <a:ext cx="3505200" cy="1504950"/>
            </a:xfrm>
            <a:prstGeom prst="roundRect">
              <a:avLst>
                <a:gd name="adj" fmla="val 10127"/>
              </a:avLst>
            </a:prstGeom>
            <a:solidFill>
              <a:srgbClr val="EAF3FF"/>
            </a:solidFill>
            <a:ln w="14288">
              <a:solidFill>
                <a:srgbClr val="C9D8E8"/>
              </a:solidFill>
            </a:ln>
          </p:spPr>
        </p:sp>
        <p:grpSp>
          <p:nvGrpSpPr>
            <p:cNvPr id="38" name="Group 38"/>
            <p:cNvGrpSpPr/>
            <p:nvPr/>
          </p:nvGrpSpPr>
          <p:grpSpPr>
            <a:xfrm>
              <a:off x="876300" y="3505200"/>
              <a:ext cx="419100" cy="419100"/>
              <a:chOff x="876300" y="3505200"/>
              <a:chExt cx="419100" cy="419100"/>
            </a:xfrm>
          </p:grpSpPr>
          <p:sp>
            <p:nvSpPr>
              <p:cNvPr id="36" name="Freeform 36"/>
              <p:cNvSpPr/>
              <p:nvPr/>
            </p:nvSpPr>
            <p:spPr>
              <a:xfrm>
                <a:off x="981075" y="3609975"/>
                <a:ext cx="209550" cy="209550"/>
              </a:xfrm>
              <a:custGeom>
                <a:avLst/>
                <a:gdLst/>
                <a:ahLst/>
                <a:cxnLst/>
                <a:rect l="l" t="t" r="r" b="b"/>
                <a:pathLst>
                  <a:path w="209550" h="209550">
                    <a:moveTo>
                      <a:pt x="104775" y="0"/>
                    </a:moveTo>
                    <a:cubicBezTo>
                      <a:pt x="46909" y="0"/>
                      <a:pt x="0" y="46909"/>
                      <a:pt x="0" y="104775"/>
                    </a:cubicBezTo>
                    <a:cubicBezTo>
                      <a:pt x="0" y="162640"/>
                      <a:pt x="46909" y="209550"/>
                      <a:pt x="104775" y="209550"/>
                    </a:cubicBezTo>
                    <a:cubicBezTo>
                      <a:pt x="162640" y="209550"/>
                      <a:pt x="209550" y="162640"/>
                      <a:pt x="209550" y="104775"/>
                    </a:cubicBezTo>
                    <a:cubicBezTo>
                      <a:pt x="209550" y="46909"/>
                      <a:pt x="162640" y="0"/>
                      <a:pt x="104775" y="0"/>
                    </a:cubicBezTo>
                    <a:close/>
                    <a:moveTo>
                      <a:pt x="52388" y="104775"/>
                    </a:moveTo>
                    <a:cubicBezTo>
                      <a:pt x="52388" y="75842"/>
                      <a:pt x="75842" y="52388"/>
                      <a:pt x="104775" y="52388"/>
                    </a:cubicBezTo>
                    <a:cubicBezTo>
                      <a:pt x="133708" y="52388"/>
                      <a:pt x="157162" y="75842"/>
                      <a:pt x="157162" y="104775"/>
                    </a:cubicBezTo>
                    <a:cubicBezTo>
                      <a:pt x="157162" y="133708"/>
                      <a:pt x="133708" y="157162"/>
                      <a:pt x="104775" y="157162"/>
                    </a:cubicBezTo>
                    <a:cubicBezTo>
                      <a:pt x="75842" y="157162"/>
                      <a:pt x="52388" y="133708"/>
                      <a:pt x="52388" y="104775"/>
                    </a:cubicBezTo>
                    <a:close/>
                  </a:path>
                </a:pathLst>
              </a:custGeom>
              <a:solidFill>
                <a:srgbClr val="A7F36D"/>
              </a:solidFill>
              <a:ln>
                <a:noFill/>
              </a:ln>
            </p:spPr>
          </p:sp>
          <p:sp>
            <p:nvSpPr>
              <p:cNvPr id="37" name="Freeform 37"/>
              <p:cNvSpPr/>
              <p:nvPr/>
            </p:nvSpPr>
            <p:spPr>
              <a:xfrm>
                <a:off x="876300" y="3505200"/>
                <a:ext cx="419100" cy="419100"/>
              </a:xfrm>
              <a:custGeom>
                <a:avLst/>
                <a:gdLst/>
                <a:ahLst/>
                <a:cxnLst/>
                <a:rect l="l" t="t" r="r" b="b"/>
                <a:pathLst>
                  <a:path w="419100" h="419100">
                    <a:moveTo>
                      <a:pt x="209550" y="0"/>
                    </a:moveTo>
                    <a:cubicBezTo>
                      <a:pt x="93819" y="0"/>
                      <a:pt x="0" y="93819"/>
                      <a:pt x="0" y="209550"/>
                    </a:cubicBezTo>
                    <a:cubicBezTo>
                      <a:pt x="0" y="325282"/>
                      <a:pt x="93819" y="419100"/>
                      <a:pt x="209550" y="419100"/>
                    </a:cubicBezTo>
                    <a:cubicBezTo>
                      <a:pt x="325282" y="419100"/>
                      <a:pt x="419100" y="325282"/>
                      <a:pt x="419100" y="209550"/>
                    </a:cubicBezTo>
                    <a:cubicBezTo>
                      <a:pt x="419100" y="93819"/>
                      <a:pt x="325282" y="0"/>
                      <a:pt x="209550" y="0"/>
                    </a:cubicBezTo>
                    <a:close/>
                    <a:moveTo>
                      <a:pt x="52388" y="209550"/>
                    </a:moveTo>
                    <a:cubicBezTo>
                      <a:pt x="52388" y="122752"/>
                      <a:pt x="122752" y="52388"/>
                      <a:pt x="209550" y="52388"/>
                    </a:cubicBezTo>
                    <a:cubicBezTo>
                      <a:pt x="296348" y="52388"/>
                      <a:pt x="366712" y="122752"/>
                      <a:pt x="366712" y="209550"/>
                    </a:cubicBezTo>
                    <a:cubicBezTo>
                      <a:pt x="366712" y="296348"/>
                      <a:pt x="296348" y="366712"/>
                      <a:pt x="209550" y="366712"/>
                    </a:cubicBezTo>
                    <a:cubicBezTo>
                      <a:pt x="122752" y="366712"/>
                      <a:pt x="52388" y="296348"/>
                      <a:pt x="52388" y="209550"/>
                    </a:cubicBezTo>
                    <a:close/>
                  </a:path>
                </a:pathLst>
              </a:custGeom>
              <a:solidFill>
                <a:srgbClr val="A7F36D"/>
              </a:solidFill>
              <a:ln>
                <a:noFill/>
              </a:ln>
            </p:spPr>
          </p:sp>
        </p:grpSp>
        <p:sp>
          <p:nvSpPr>
            <p:cNvPr id="39" name="TextBox 39"/>
            <p:cNvSpPr txBox="1"/>
            <p:nvPr/>
          </p:nvSpPr>
          <p:spPr>
            <a:xfrm>
              <a:off x="1450658" y="3519964"/>
              <a:ext cx="2254988"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Automatic threshold logic</a:t>
              </a:r>
            </a:p>
          </p:txBody>
        </p:sp>
        <p:sp>
          <p:nvSpPr>
            <p:cNvPr id="40" name="TextBox 40"/>
            <p:cNvSpPr txBox="1"/>
            <p:nvPr/>
          </p:nvSpPr>
          <p:spPr>
            <a:xfrm>
              <a:off x="1453515" y="3772852"/>
              <a:ext cx="3023044"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20 repeated trials under changed conditions</a:t>
              </a:r>
            </a:p>
          </p:txBody>
        </p:sp>
        <p:sp>
          <p:nvSpPr>
            <p:cNvPr id="41" name="TextBox 41"/>
            <p:cNvSpPr txBox="1"/>
            <p:nvPr/>
          </p:nvSpPr>
          <p:spPr>
            <a:xfrm>
              <a:off x="847725" y="4176712"/>
              <a:ext cx="1900130" cy="457200"/>
            </a:xfrm>
            <a:prstGeom prst="rect">
              <a:avLst/>
            </a:prstGeom>
            <a:noFill/>
            <a:ln>
              <a:noFill/>
            </a:ln>
          </p:spPr>
          <p:txBody>
            <a:bodyPr wrap="none" lIns="0" tIns="0" rIns="0" bIns="0" anchor="t" anchorCtr="0">
              <a:spAutoFit/>
            </a:bodyPr>
            <a:lstStyle/>
            <a:p>
              <a:pPr algn="l"/>
              <a:r>
                <a:rPr lang="zh-CN" sz="2250" b="1">
                  <a:solidFill>
                    <a:srgbClr val="122033"/>
                  </a:solidFill>
                  <a:latin typeface="Arial" panose="020B0604020202020204"/>
                  <a:ea typeface="微软雅黑" panose="020B0503020204020204" charset="-122"/>
                  <a:cs typeface="Arial" panose="020B0604020202020204"/>
                </a:rPr>
                <a:t>20/20 = 100%</a:t>
              </a:r>
            </a:p>
          </p:txBody>
        </p:sp>
        <p:sp>
          <p:nvSpPr>
            <p:cNvPr id="42" name="Rectangle 42"/>
            <p:cNvSpPr/>
            <p:nvPr/>
          </p:nvSpPr>
          <p:spPr>
            <a:xfrm>
              <a:off x="3028950" y="4267200"/>
              <a:ext cx="742950" cy="266700"/>
            </a:xfrm>
            <a:prstGeom prst="roundRect">
              <a:avLst>
                <a:gd name="adj" fmla="val 50000"/>
              </a:avLst>
            </a:prstGeom>
            <a:solidFill>
              <a:srgbClr val="22C55E"/>
            </a:solidFill>
            <a:ln>
              <a:noFill/>
            </a:ln>
          </p:spPr>
        </p:sp>
        <p:sp>
          <p:nvSpPr>
            <p:cNvPr id="43" name="TextBox 43"/>
            <p:cNvSpPr txBox="1"/>
            <p:nvPr/>
          </p:nvSpPr>
          <p:spPr>
            <a:xfrm>
              <a:off x="3237874" y="4342924"/>
              <a:ext cx="325103" cy="198120"/>
            </a:xfrm>
            <a:prstGeom prst="rect">
              <a:avLst/>
            </a:prstGeom>
            <a:noFill/>
            <a:ln>
              <a:noFill/>
            </a:ln>
          </p:spPr>
          <p:txBody>
            <a:bodyPr wrap="none" lIns="0" tIns="0" rIns="0" bIns="0" anchor="t" anchorCtr="0">
              <a:spAutoFit/>
            </a:bodyPr>
            <a:lstStyle/>
            <a:p>
              <a:pPr algn="ctr"/>
              <a:r>
                <a:rPr lang="zh-CN" sz="975" b="1">
                  <a:solidFill>
                    <a:srgbClr val="122033"/>
                  </a:solidFill>
                  <a:latin typeface="Arial" panose="020B0604020202020204"/>
                  <a:ea typeface="微软雅黑" panose="020B0503020204020204" charset="-122"/>
                  <a:cs typeface="Arial" panose="020B0604020202020204"/>
                </a:rPr>
                <a:t>PASS</a:t>
              </a:r>
            </a:p>
          </p:txBody>
        </p:sp>
      </p:grpSp>
      <p:grpSp>
        <p:nvGrpSpPr>
          <p:cNvPr id="52" name="Group 52"/>
          <p:cNvGrpSpPr/>
          <p:nvPr/>
        </p:nvGrpSpPr>
        <p:grpSpPr>
          <a:xfrm>
            <a:off x="4343400" y="3257550"/>
            <a:ext cx="3505200" cy="1504950"/>
            <a:chOff x="4343400" y="3257550"/>
            <a:chExt cx="3505200" cy="1504950"/>
          </a:xfrm>
        </p:grpSpPr>
        <p:sp>
          <p:nvSpPr>
            <p:cNvPr id="45" name="Rectangle 45"/>
            <p:cNvSpPr/>
            <p:nvPr/>
          </p:nvSpPr>
          <p:spPr>
            <a:xfrm>
              <a:off x="4343400" y="3257550"/>
              <a:ext cx="3505200" cy="1504950"/>
            </a:xfrm>
            <a:prstGeom prst="roundRect">
              <a:avLst>
                <a:gd name="adj" fmla="val 10127"/>
              </a:avLst>
            </a:prstGeom>
            <a:solidFill>
              <a:srgbClr val="FFFFFF"/>
            </a:solidFill>
            <a:ln>
              <a:noFill/>
            </a:ln>
          </p:spPr>
        </p:sp>
        <p:sp>
          <p:nvSpPr>
            <p:cNvPr id="46" name="Freeform 46"/>
            <p:cNvSpPr/>
            <p:nvPr/>
          </p:nvSpPr>
          <p:spPr>
            <a:xfrm>
              <a:off x="4610100" y="3531394"/>
              <a:ext cx="419100" cy="340519"/>
            </a:xfrm>
            <a:custGeom>
              <a:avLst/>
              <a:gdLst/>
              <a:ahLst/>
              <a:cxnLst/>
              <a:rect l="l" t="t" r="r" b="b"/>
              <a:pathLst>
                <a:path w="419100" h="340519">
                  <a:moveTo>
                    <a:pt x="78581" y="52388"/>
                  </a:moveTo>
                  <a:lnTo>
                    <a:pt x="0" y="52388"/>
                  </a:lnTo>
                  <a:lnTo>
                    <a:pt x="0" y="340519"/>
                  </a:lnTo>
                  <a:lnTo>
                    <a:pt x="419100" y="340519"/>
                  </a:lnTo>
                  <a:lnTo>
                    <a:pt x="419100" y="52388"/>
                  </a:lnTo>
                  <a:lnTo>
                    <a:pt x="340519" y="52388"/>
                  </a:lnTo>
                  <a:lnTo>
                    <a:pt x="288131" y="0"/>
                  </a:lnTo>
                  <a:lnTo>
                    <a:pt x="130969" y="0"/>
                  </a:lnTo>
                  <a:lnTo>
                    <a:pt x="78581" y="52388"/>
                  </a:lnTo>
                  <a:close/>
                  <a:moveTo>
                    <a:pt x="209550" y="261938"/>
                  </a:moveTo>
                  <a:cubicBezTo>
                    <a:pt x="252949" y="261938"/>
                    <a:pt x="288131" y="226755"/>
                    <a:pt x="288131" y="183356"/>
                  </a:cubicBezTo>
                  <a:cubicBezTo>
                    <a:pt x="288131" y="139957"/>
                    <a:pt x="252949" y="104775"/>
                    <a:pt x="209550" y="104775"/>
                  </a:cubicBezTo>
                  <a:cubicBezTo>
                    <a:pt x="166151" y="104775"/>
                    <a:pt x="130969" y="139957"/>
                    <a:pt x="130969" y="183356"/>
                  </a:cubicBezTo>
                  <a:cubicBezTo>
                    <a:pt x="130969" y="226755"/>
                    <a:pt x="166151" y="261938"/>
                    <a:pt x="209550" y="261938"/>
                  </a:cubicBezTo>
                  <a:close/>
                </a:path>
              </a:pathLst>
            </a:custGeom>
            <a:solidFill>
              <a:srgbClr val="F2B84B"/>
            </a:solidFill>
            <a:ln>
              <a:noFill/>
            </a:ln>
          </p:spPr>
        </p:sp>
        <p:sp>
          <p:nvSpPr>
            <p:cNvPr id="47" name="TextBox 47"/>
            <p:cNvSpPr txBox="1"/>
            <p:nvPr/>
          </p:nvSpPr>
          <p:spPr>
            <a:xfrm>
              <a:off x="5184458" y="3519964"/>
              <a:ext cx="1398081"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ESP32-CAM page</a:t>
              </a:r>
            </a:p>
          </p:txBody>
        </p:sp>
        <p:sp>
          <p:nvSpPr>
            <p:cNvPr id="48" name="TextBox 48"/>
            <p:cNvSpPr txBox="1"/>
            <p:nvPr/>
          </p:nvSpPr>
          <p:spPr>
            <a:xfrm>
              <a:off x="5187315" y="3772852"/>
              <a:ext cx="1888903"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same-network stream test</a:t>
              </a:r>
            </a:p>
          </p:txBody>
        </p:sp>
        <p:sp>
          <p:nvSpPr>
            <p:cNvPr id="49" name="TextBox 49"/>
            <p:cNvSpPr txBox="1"/>
            <p:nvPr/>
          </p:nvSpPr>
          <p:spPr>
            <a:xfrm>
              <a:off x="4577715" y="4144328"/>
              <a:ext cx="1617914"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same LAN</a:t>
              </a:r>
            </a:p>
          </p:txBody>
        </p:sp>
        <p:sp>
          <p:nvSpPr>
            <p:cNvPr id="50" name="Rectangle 50"/>
            <p:cNvSpPr/>
            <p:nvPr/>
          </p:nvSpPr>
          <p:spPr>
            <a:xfrm>
              <a:off x="6762750" y="4267200"/>
              <a:ext cx="742950" cy="266700"/>
            </a:xfrm>
            <a:prstGeom prst="roundRect">
              <a:avLst>
                <a:gd name="adj" fmla="val 50000"/>
              </a:avLst>
            </a:prstGeom>
            <a:solidFill>
              <a:srgbClr val="22C55E"/>
            </a:solidFill>
            <a:ln>
              <a:noFill/>
            </a:ln>
          </p:spPr>
        </p:sp>
        <p:sp>
          <p:nvSpPr>
            <p:cNvPr id="51" name="TextBox 51"/>
            <p:cNvSpPr txBox="1"/>
            <p:nvPr/>
          </p:nvSpPr>
          <p:spPr>
            <a:xfrm>
              <a:off x="6971674" y="4342924"/>
              <a:ext cx="325103" cy="198120"/>
            </a:xfrm>
            <a:prstGeom prst="rect">
              <a:avLst/>
            </a:prstGeom>
            <a:noFill/>
            <a:ln>
              <a:noFill/>
            </a:ln>
          </p:spPr>
          <p:txBody>
            <a:bodyPr wrap="none" lIns="0" tIns="0" rIns="0" bIns="0" anchor="t" anchorCtr="0">
              <a:spAutoFit/>
            </a:bodyPr>
            <a:lstStyle/>
            <a:p>
              <a:pPr algn="ctr"/>
              <a:r>
                <a:rPr lang="zh-CN" sz="975" b="1">
                  <a:solidFill>
                    <a:srgbClr val="122033"/>
                  </a:solidFill>
                  <a:latin typeface="Arial" panose="020B0604020202020204"/>
                  <a:ea typeface="微软雅黑" panose="020B0503020204020204" charset="-122"/>
                  <a:cs typeface="Arial" panose="020B0604020202020204"/>
                </a:rPr>
                <a:t>PASS</a:t>
              </a:r>
            </a:p>
          </p:txBody>
        </p:sp>
      </p:grpSp>
      <p:grpSp>
        <p:nvGrpSpPr>
          <p:cNvPr id="60" name="Group 60"/>
          <p:cNvGrpSpPr/>
          <p:nvPr/>
        </p:nvGrpSpPr>
        <p:grpSpPr>
          <a:xfrm>
            <a:off x="8077200" y="3257550"/>
            <a:ext cx="3505200" cy="1504950"/>
            <a:chOff x="8077200" y="3257550"/>
            <a:chExt cx="3505200" cy="1504950"/>
          </a:xfrm>
        </p:grpSpPr>
        <p:sp>
          <p:nvSpPr>
            <p:cNvPr id="53" name="Rectangle 53"/>
            <p:cNvSpPr/>
            <p:nvPr/>
          </p:nvSpPr>
          <p:spPr>
            <a:xfrm>
              <a:off x="8077200" y="3257550"/>
              <a:ext cx="3505200" cy="1504950"/>
            </a:xfrm>
            <a:prstGeom prst="roundRect">
              <a:avLst>
                <a:gd name="adj" fmla="val 10127"/>
              </a:avLst>
            </a:prstGeom>
            <a:solidFill>
              <a:srgbClr val="EAF3FF"/>
            </a:solidFill>
            <a:ln w="14288">
              <a:solidFill>
                <a:srgbClr val="C9D8E8"/>
              </a:solidFill>
            </a:ln>
          </p:spPr>
        </p:sp>
        <p:sp>
          <p:nvSpPr>
            <p:cNvPr id="54" name="Freeform 54"/>
            <p:cNvSpPr/>
            <p:nvPr/>
          </p:nvSpPr>
          <p:spPr>
            <a:xfrm>
              <a:off x="8370094" y="3505200"/>
              <a:ext cx="366712" cy="419100"/>
            </a:xfrm>
            <a:custGeom>
              <a:avLst/>
              <a:gdLst/>
              <a:ahLst/>
              <a:cxnLst/>
              <a:rect l="l" t="t" r="r" b="b"/>
              <a:pathLst>
                <a:path w="366712" h="419100">
                  <a:moveTo>
                    <a:pt x="183356" y="419100"/>
                  </a:moveTo>
                  <a:lnTo>
                    <a:pt x="87751" y="350810"/>
                  </a:lnTo>
                  <a:cubicBezTo>
                    <a:pt x="32683" y="311475"/>
                    <a:pt x="0" y="247968"/>
                    <a:pt x="0" y="180293"/>
                  </a:cubicBezTo>
                  <a:lnTo>
                    <a:pt x="0" y="78581"/>
                  </a:lnTo>
                  <a:lnTo>
                    <a:pt x="183356" y="0"/>
                  </a:lnTo>
                  <a:lnTo>
                    <a:pt x="366712" y="78581"/>
                  </a:lnTo>
                  <a:lnTo>
                    <a:pt x="366712" y="180293"/>
                  </a:lnTo>
                  <a:cubicBezTo>
                    <a:pt x="366712" y="247968"/>
                    <a:pt x="334031" y="311475"/>
                    <a:pt x="278961" y="350810"/>
                  </a:cubicBezTo>
                  <a:lnTo>
                    <a:pt x="183356" y="419100"/>
                  </a:lnTo>
                  <a:close/>
                  <a:moveTo>
                    <a:pt x="293556" y="149491"/>
                  </a:moveTo>
                  <a:lnTo>
                    <a:pt x="256513" y="112447"/>
                  </a:lnTo>
                  <a:lnTo>
                    <a:pt x="157162" y="211797"/>
                  </a:lnTo>
                  <a:lnTo>
                    <a:pt x="110200" y="164834"/>
                  </a:lnTo>
                  <a:lnTo>
                    <a:pt x="73156" y="201878"/>
                  </a:lnTo>
                  <a:lnTo>
                    <a:pt x="157162" y="285884"/>
                  </a:lnTo>
                  <a:lnTo>
                    <a:pt x="293556" y="149491"/>
                  </a:lnTo>
                  <a:close/>
                </a:path>
              </a:pathLst>
            </a:custGeom>
            <a:solidFill>
              <a:srgbClr val="20D6C7"/>
            </a:solidFill>
            <a:ln>
              <a:noFill/>
            </a:ln>
          </p:spPr>
        </p:sp>
        <p:sp>
          <p:nvSpPr>
            <p:cNvPr id="55" name="TextBox 55"/>
            <p:cNvSpPr txBox="1"/>
            <p:nvPr/>
          </p:nvSpPr>
          <p:spPr>
            <a:xfrm>
              <a:off x="8918258" y="3519964"/>
              <a:ext cx="1960426"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Face-related function</a:t>
              </a:r>
            </a:p>
          </p:txBody>
        </p:sp>
        <p:sp>
          <p:nvSpPr>
            <p:cNvPr id="56" name="TextBox 56"/>
            <p:cNvSpPr txBox="1"/>
            <p:nvPr/>
          </p:nvSpPr>
          <p:spPr>
            <a:xfrm>
              <a:off x="8921115" y="3772852"/>
              <a:ext cx="1986915"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Unknown face triggers alarm</a:t>
              </a:r>
            </a:p>
          </p:txBody>
        </p:sp>
        <p:sp>
          <p:nvSpPr>
            <p:cNvPr id="57" name="TextBox 57"/>
            <p:cNvSpPr txBox="1"/>
            <p:nvPr/>
          </p:nvSpPr>
          <p:spPr>
            <a:xfrm>
              <a:off x="8311515" y="4144328"/>
              <a:ext cx="850268"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PASS</a:t>
              </a:r>
            </a:p>
          </p:txBody>
        </p:sp>
        <p:sp>
          <p:nvSpPr>
            <p:cNvPr id="58" name="Rectangle 58"/>
            <p:cNvSpPr/>
            <p:nvPr/>
          </p:nvSpPr>
          <p:spPr>
            <a:xfrm>
              <a:off x="10496550" y="4267200"/>
              <a:ext cx="742950" cy="266700"/>
            </a:xfrm>
            <a:prstGeom prst="roundRect">
              <a:avLst>
                <a:gd name="adj" fmla="val 50000"/>
              </a:avLst>
            </a:prstGeom>
            <a:solidFill>
              <a:srgbClr val="22C55E"/>
            </a:solidFill>
            <a:ln>
              <a:noFill/>
            </a:ln>
          </p:spPr>
        </p:sp>
        <p:sp>
          <p:nvSpPr>
            <p:cNvPr id="59" name="TextBox 59"/>
            <p:cNvSpPr txBox="1"/>
            <p:nvPr/>
          </p:nvSpPr>
          <p:spPr>
            <a:xfrm>
              <a:off x="10705474" y="4342924"/>
              <a:ext cx="325103" cy="198120"/>
            </a:xfrm>
            <a:prstGeom prst="rect">
              <a:avLst/>
            </a:prstGeom>
            <a:noFill/>
            <a:ln>
              <a:noFill/>
            </a:ln>
          </p:spPr>
          <p:txBody>
            <a:bodyPr wrap="none" lIns="0" tIns="0" rIns="0" bIns="0" anchor="t" anchorCtr="0">
              <a:spAutoFit/>
            </a:bodyPr>
            <a:lstStyle/>
            <a:p>
              <a:pPr algn="ctr"/>
              <a:r>
                <a:rPr lang="zh-CN" sz="975" b="1">
                  <a:solidFill>
                    <a:srgbClr val="122033"/>
                  </a:solidFill>
                  <a:latin typeface="Arial" panose="020B0604020202020204"/>
                  <a:ea typeface="微软雅黑" panose="020B0503020204020204" charset="-122"/>
                  <a:cs typeface="Arial" panose="020B0604020202020204"/>
                </a:rPr>
                <a:t>PASS</a:t>
              </a:r>
            </a:p>
          </p:txBody>
        </p:sp>
      </p:grpSp>
      <p:grpSp>
        <p:nvGrpSpPr>
          <p:cNvPr id="65" name="Group 65"/>
          <p:cNvGrpSpPr/>
          <p:nvPr/>
        </p:nvGrpSpPr>
        <p:grpSpPr>
          <a:xfrm>
            <a:off x="914400" y="5143500"/>
            <a:ext cx="10363200" cy="781050"/>
            <a:chOff x="914400" y="5143500"/>
            <a:chExt cx="10363200" cy="781050"/>
          </a:xfrm>
        </p:grpSpPr>
        <p:sp>
          <p:nvSpPr>
            <p:cNvPr id="61" name="Rectangle 61"/>
            <p:cNvSpPr/>
            <p:nvPr/>
          </p:nvSpPr>
          <p:spPr>
            <a:xfrm>
              <a:off x="914400" y="5143500"/>
              <a:ext cx="10363200" cy="781050"/>
            </a:xfrm>
            <a:prstGeom prst="roundRect">
              <a:avLst>
                <a:gd name="adj" fmla="val 21951"/>
              </a:avLst>
            </a:prstGeom>
            <a:solidFill>
              <a:srgbClr val="EAF3FF"/>
            </a:solidFill>
            <a:ln w="14288">
              <a:solidFill>
                <a:srgbClr val="C9D8E8"/>
              </a:solidFill>
            </a:ln>
          </p:spPr>
        </p:sp>
        <p:sp>
          <p:nvSpPr>
            <p:cNvPr id="62" name="Freeform 62"/>
            <p:cNvSpPr/>
            <p:nvPr/>
          </p:nvSpPr>
          <p:spPr>
            <a:xfrm>
              <a:off x="1181100" y="5362575"/>
              <a:ext cx="342900" cy="342900"/>
            </a:xfrm>
            <a:custGeom>
              <a:avLst/>
              <a:gdLst/>
              <a:ahLst/>
              <a:cxnLst/>
              <a:rect l="l" t="t" r="r" b="b"/>
              <a:pathLst>
                <a:path w="342900" h="342900">
                  <a:moveTo>
                    <a:pt x="171450" y="342900"/>
                  </a:moveTo>
                  <a:cubicBezTo>
                    <a:pt x="266140" y="342900"/>
                    <a:pt x="342900" y="266140"/>
                    <a:pt x="342900" y="171450"/>
                  </a:cubicBezTo>
                  <a:cubicBezTo>
                    <a:pt x="342900" y="76761"/>
                    <a:pt x="266140" y="0"/>
                    <a:pt x="171450" y="0"/>
                  </a:cubicBezTo>
                  <a:cubicBezTo>
                    <a:pt x="76761" y="0"/>
                    <a:pt x="0" y="76761"/>
                    <a:pt x="0" y="171450"/>
                  </a:cubicBezTo>
                  <a:cubicBezTo>
                    <a:pt x="0" y="266140"/>
                    <a:pt x="76761" y="342900"/>
                    <a:pt x="171450" y="342900"/>
                  </a:cubicBezTo>
                  <a:close/>
                  <a:moveTo>
                    <a:pt x="272329" y="122311"/>
                  </a:moveTo>
                  <a:lnTo>
                    <a:pt x="242021" y="92002"/>
                  </a:lnTo>
                  <a:lnTo>
                    <a:pt x="139303" y="194720"/>
                  </a:lnTo>
                  <a:lnTo>
                    <a:pt x="100879" y="156296"/>
                  </a:lnTo>
                  <a:lnTo>
                    <a:pt x="70571" y="186604"/>
                  </a:lnTo>
                  <a:lnTo>
                    <a:pt x="139303" y="255336"/>
                  </a:lnTo>
                  <a:lnTo>
                    <a:pt x="272329" y="122311"/>
                  </a:lnTo>
                  <a:close/>
                </a:path>
              </a:pathLst>
            </a:custGeom>
            <a:solidFill>
              <a:srgbClr val="22C55E"/>
            </a:solidFill>
            <a:ln>
              <a:noFill/>
            </a:ln>
          </p:spPr>
        </p:sp>
        <p:sp>
          <p:nvSpPr>
            <p:cNvPr id="63" name="TextBox 63"/>
            <p:cNvSpPr txBox="1"/>
            <p:nvPr/>
          </p:nvSpPr>
          <p:spPr>
            <a:xfrm>
              <a:off x="1678305" y="5331142"/>
              <a:ext cx="2028489"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Result interpretation</a:t>
              </a:r>
            </a:p>
          </p:txBody>
        </p:sp>
        <p:sp>
          <p:nvSpPr>
            <p:cNvPr id="64" name="TextBox 64"/>
            <p:cNvSpPr txBox="1"/>
            <p:nvPr/>
          </p:nvSpPr>
          <p:spPr>
            <a:xfrm>
              <a:off x="1681162" y="5612606"/>
              <a:ext cx="4214098"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Remaining limits are calibration and network dependence.</a:t>
              </a:r>
            </a:p>
          </p:txBody>
        </p:sp>
      </p:grpSp>
      <p:grpSp>
        <p:nvGrpSpPr>
          <p:cNvPr id="68" name="Group 68"/>
          <p:cNvGrpSpPr/>
          <p:nvPr/>
        </p:nvGrpSpPr>
        <p:grpSpPr>
          <a:xfrm>
            <a:off x="522922" y="6616541"/>
            <a:ext cx="11146156" cy="167640"/>
            <a:chOff x="522922" y="6616541"/>
            <a:chExt cx="11146156" cy="167640"/>
          </a:xfrm>
        </p:grpSpPr>
        <p:sp>
          <p:nvSpPr>
            <p:cNvPr id="66" name="TextBox 66"/>
            <p:cNvSpPr txBox="1"/>
            <p:nvPr/>
          </p:nvSpPr>
          <p:spPr>
            <a:xfrm>
              <a:off x="522922" y="6616541"/>
              <a:ext cx="1308116"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Verification and results</a:t>
              </a:r>
            </a:p>
          </p:txBody>
        </p:sp>
        <p:sp>
          <p:nvSpPr>
            <p:cNvPr id="67" name="TextBox 67"/>
            <p:cNvSpPr txBox="1"/>
            <p:nvPr/>
          </p:nvSpPr>
          <p:spPr>
            <a:xfrm>
              <a:off x="11307080" y="6616541"/>
              <a:ext cx="361998"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08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400"/>
                                        <p:tgtEl>
                                          <p:spTgt spid="18"/>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400"/>
                                        <p:tgtEl>
                                          <p:spTgt spid="2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400"/>
                                        <p:tgtEl>
                                          <p:spTgt spid="34"/>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diamond(in)">
                                      <p:cBhvr>
                                        <p:cTn id="19" dur="400"/>
                                        <p:tgtEl>
                                          <p:spTgt spid="4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heel(4)">
                                      <p:cBhvr>
                                        <p:cTn id="23" dur="400"/>
                                        <p:tgtEl>
                                          <p:spTgt spid="52"/>
                                        </p:tgtEl>
                                      </p:cBhvr>
                                    </p:animEffect>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image">
                                      <p:cBhvr>
                                        <p:cTn id="27" dur="400"/>
                                        <p:tgtEl>
                                          <p:spTgt spid="60"/>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4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34" grpId="0"/>
      <p:bldP spid="44" grpId="0"/>
      <p:bldP spid="52" grpId="0"/>
      <p:bldP spid="60"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5" name="Group 5"/>
          <p:cNvGrpSpPr/>
          <p:nvPr/>
        </p:nvGrpSpPr>
        <p:grpSpPr>
          <a:xfrm>
            <a:off x="501015" y="410528"/>
            <a:ext cx="10537825" cy="675322"/>
            <a:chOff x="501015" y="410528"/>
            <a:chExt cx="10537825" cy="675322"/>
          </a:xfrm>
        </p:grpSpPr>
        <p:sp>
          <p:nvSpPr>
            <p:cNvPr id="3" name="TextBox 3"/>
            <p:cNvSpPr txBox="1"/>
            <p:nvPr/>
          </p:nvSpPr>
          <p:spPr>
            <a:xfrm>
              <a:off x="501015" y="410528"/>
              <a:ext cx="10537825" cy="391795"/>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Conclusion: </a:t>
              </a:r>
              <a:r>
                <a:rPr lang="en-US" altLang="zh-CN" sz="2550" b="1">
                  <a:solidFill>
                    <a:srgbClr val="122033"/>
                  </a:solidFill>
                  <a:latin typeface="Arial" panose="020B0604020202020204"/>
                  <a:ea typeface="微软雅黑" panose="020B0503020204020204" charset="-122"/>
                  <a:cs typeface="Arial" panose="020B0604020202020204"/>
                </a:rPr>
                <a:t>the whole system</a:t>
              </a:r>
              <a:r>
                <a:rPr lang="zh-CN" sz="2550" b="1">
                  <a:solidFill>
                    <a:srgbClr val="122033"/>
                  </a:solidFill>
                  <a:latin typeface="Arial" panose="020B0604020202020204"/>
                  <a:ea typeface="微软雅黑" panose="020B0503020204020204" charset="-122"/>
                  <a:cs typeface="Arial" panose="020B0604020202020204"/>
                </a:rPr>
                <a:t> completes a smart-home control loop</a:t>
              </a:r>
            </a:p>
          </p:txBody>
        </p:sp>
        <p:sp>
          <p:nvSpPr>
            <p:cNvPr id="4" name="TextBox 4"/>
            <p:cNvSpPr txBox="1"/>
            <p:nvPr/>
          </p:nvSpPr>
          <p:spPr>
            <a:xfrm>
              <a:off x="518160" y="842010"/>
              <a:ext cx="6679311" cy="243840"/>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The system integrates sensing, embedded control, MQTT, app UI, and security demo.</a:t>
              </a:r>
            </a:p>
          </p:txBody>
        </p:sp>
      </p:grpSp>
      <p:grpSp>
        <p:nvGrpSpPr>
          <p:cNvPr id="10" name="Group 10"/>
          <p:cNvGrpSpPr/>
          <p:nvPr/>
        </p:nvGrpSpPr>
        <p:grpSpPr>
          <a:xfrm>
            <a:off x="819150" y="1381125"/>
            <a:ext cx="10553700" cy="1123950"/>
            <a:chOff x="819150" y="1381125"/>
            <a:chExt cx="10553700" cy="1123950"/>
          </a:xfrm>
        </p:grpSpPr>
        <p:sp>
          <p:nvSpPr>
            <p:cNvPr id="6" name="Rectangle 6"/>
            <p:cNvSpPr/>
            <p:nvPr/>
          </p:nvSpPr>
          <p:spPr>
            <a:xfrm>
              <a:off x="819150" y="1381125"/>
              <a:ext cx="10553700" cy="1123950"/>
            </a:xfrm>
            <a:prstGeom prst="roundRect">
              <a:avLst>
                <a:gd name="adj" fmla="val 20339"/>
              </a:avLst>
            </a:prstGeom>
            <a:solidFill>
              <a:srgbClr val="FFFFFF"/>
            </a:solidFill>
            <a:ln>
              <a:noFill/>
            </a:ln>
          </p:spPr>
        </p:sp>
        <p:sp>
          <p:nvSpPr>
            <p:cNvPr id="7" name="Freeform 7"/>
            <p:cNvSpPr/>
            <p:nvPr/>
          </p:nvSpPr>
          <p:spPr>
            <a:xfrm>
              <a:off x="1160859" y="1647825"/>
              <a:ext cx="516731" cy="553641"/>
            </a:xfrm>
            <a:custGeom>
              <a:avLst/>
              <a:gdLst/>
              <a:ahLst/>
              <a:cxnLst/>
              <a:rect l="l" t="t" r="r" b="b"/>
              <a:pathLst>
                <a:path w="516731" h="553641">
                  <a:moveTo>
                    <a:pt x="0" y="221456"/>
                  </a:moveTo>
                  <a:lnTo>
                    <a:pt x="0" y="553641"/>
                  </a:lnTo>
                  <a:lnTo>
                    <a:pt x="184547" y="553641"/>
                  </a:lnTo>
                  <a:lnTo>
                    <a:pt x="184547" y="406003"/>
                  </a:lnTo>
                  <a:cubicBezTo>
                    <a:pt x="184547" y="365234"/>
                    <a:pt x="217597" y="332184"/>
                    <a:pt x="258366" y="332184"/>
                  </a:cubicBezTo>
                  <a:cubicBezTo>
                    <a:pt x="299135" y="332184"/>
                    <a:pt x="332184" y="365234"/>
                    <a:pt x="332184" y="406003"/>
                  </a:cubicBezTo>
                  <a:lnTo>
                    <a:pt x="332184" y="553641"/>
                  </a:lnTo>
                  <a:lnTo>
                    <a:pt x="516731" y="553641"/>
                  </a:lnTo>
                  <a:lnTo>
                    <a:pt x="516731" y="221456"/>
                  </a:lnTo>
                  <a:lnTo>
                    <a:pt x="258366" y="0"/>
                  </a:lnTo>
                  <a:lnTo>
                    <a:pt x="0" y="221456"/>
                  </a:lnTo>
                  <a:close/>
                </a:path>
              </a:pathLst>
            </a:custGeom>
            <a:solidFill>
              <a:srgbClr val="1B76FF"/>
            </a:solidFill>
            <a:ln>
              <a:noFill/>
            </a:ln>
          </p:spPr>
        </p:sp>
        <p:sp>
          <p:nvSpPr>
            <p:cNvPr id="8" name="TextBox 8"/>
            <p:cNvSpPr txBox="1"/>
            <p:nvPr/>
          </p:nvSpPr>
          <p:spPr>
            <a:xfrm>
              <a:off x="1977390" y="1663065"/>
              <a:ext cx="6938782"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A low-cost prototype with a working closed control loop</a:t>
              </a:r>
            </a:p>
          </p:txBody>
        </p:sp>
        <p:sp>
          <p:nvSpPr>
            <p:cNvPr id="9" name="TextBox 9"/>
            <p:cNvSpPr txBox="1"/>
            <p:nvPr/>
          </p:nvSpPr>
          <p:spPr>
            <a:xfrm>
              <a:off x="1985010" y="2061210"/>
              <a:ext cx="7335393" cy="243840"/>
            </a:xfrm>
            <a:prstGeom prst="rect">
              <a:avLst/>
            </a:prstGeom>
            <a:noFill/>
            <a:ln>
              <a:noFill/>
            </a:ln>
          </p:spPr>
          <p:txBody>
            <a:bodyPr wrap="none" lIns="0" tIns="0" rIns="0" bIns="0" anchor="t" anchorCtr="0">
              <a:spAutoFit/>
            </a:bodyPr>
            <a:lstStyle/>
            <a:p>
              <a:pPr algn="l"/>
              <a:r>
                <a:rPr lang="zh-CN" sz="1200">
                  <a:solidFill>
                    <a:srgbClr val="6B7F95"/>
                  </a:solidFill>
                  <a:latin typeface="Arial" panose="020B0604020202020204"/>
                  <a:ea typeface="微软雅黑" panose="020B0503020204020204" charset="-122"/>
                  <a:cs typeface="Arial" panose="020B0604020202020204"/>
                </a:rPr>
                <a:t>Sensors feed STM32 logic, ESP8266 carries MQTT, Android commands, and actuators respond.</a:t>
              </a:r>
            </a:p>
          </p:txBody>
        </p:sp>
      </p:grpSp>
      <p:grpSp>
        <p:nvGrpSpPr>
          <p:cNvPr id="28" name="Group 28"/>
          <p:cNvGrpSpPr/>
          <p:nvPr/>
        </p:nvGrpSpPr>
        <p:grpSpPr>
          <a:xfrm>
            <a:off x="819150" y="2905125"/>
            <a:ext cx="4953000" cy="2857500"/>
            <a:chOff x="819150" y="2905125"/>
            <a:chExt cx="4953000" cy="2857500"/>
          </a:xfrm>
        </p:grpSpPr>
        <p:sp>
          <p:nvSpPr>
            <p:cNvPr id="11" name="Rectangle 11"/>
            <p:cNvSpPr/>
            <p:nvPr/>
          </p:nvSpPr>
          <p:spPr>
            <a:xfrm>
              <a:off x="819150" y="2905125"/>
              <a:ext cx="4953000" cy="2857500"/>
            </a:xfrm>
            <a:prstGeom prst="roundRect">
              <a:avLst>
                <a:gd name="adj" fmla="val 6000"/>
              </a:avLst>
            </a:prstGeom>
            <a:solidFill>
              <a:srgbClr val="EAF3FF"/>
            </a:solidFill>
            <a:ln w="14288">
              <a:solidFill>
                <a:srgbClr val="C9D8E8"/>
              </a:solidFill>
            </a:ln>
          </p:spPr>
        </p:sp>
        <p:sp>
          <p:nvSpPr>
            <p:cNvPr id="12" name="TextBox 12"/>
            <p:cNvSpPr txBox="1"/>
            <p:nvPr/>
          </p:nvSpPr>
          <p:spPr>
            <a:xfrm>
              <a:off x="1120140" y="3101340"/>
              <a:ext cx="2767660"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Completed capabilities</a:t>
              </a:r>
            </a:p>
          </p:txBody>
        </p:sp>
        <p:grpSp>
          <p:nvGrpSpPr>
            <p:cNvPr id="15" name="Group 15"/>
            <p:cNvGrpSpPr/>
            <p:nvPr/>
          </p:nvGrpSpPr>
          <p:grpSpPr>
            <a:xfrm>
              <a:off x="1143000" y="3619500"/>
              <a:ext cx="3042917" cy="330994"/>
              <a:chOff x="1143000" y="3619500"/>
              <a:chExt cx="3042917" cy="330994"/>
            </a:xfrm>
          </p:grpSpPr>
          <p:sp>
            <p:nvSpPr>
              <p:cNvPr id="13" name="Freeform 13"/>
              <p:cNvSpPr/>
              <p:nvPr/>
            </p:nvSpPr>
            <p:spPr>
              <a:xfrm>
                <a:off x="1143000" y="3619500"/>
                <a:ext cx="285750" cy="285750"/>
              </a:xfrm>
              <a:custGeom>
                <a:avLst/>
                <a:gdLst/>
                <a:ahLst/>
                <a:cxnLst/>
                <a:rect l="l" t="t" r="r" b="b"/>
                <a:pathLst>
                  <a:path w="285750" h="285750">
                    <a:moveTo>
                      <a:pt x="142875" y="285750"/>
                    </a:moveTo>
                    <a:cubicBezTo>
                      <a:pt x="221783" y="285750"/>
                      <a:pt x="285750" y="221783"/>
                      <a:pt x="285750" y="142875"/>
                    </a:cubicBezTo>
                    <a:cubicBezTo>
                      <a:pt x="285750" y="63967"/>
                      <a:pt x="221783" y="0"/>
                      <a:pt x="142875" y="0"/>
                    </a:cubicBezTo>
                    <a:cubicBezTo>
                      <a:pt x="63967" y="0"/>
                      <a:pt x="0" y="63967"/>
                      <a:pt x="0" y="142875"/>
                    </a:cubicBezTo>
                    <a:cubicBezTo>
                      <a:pt x="0" y="221783"/>
                      <a:pt x="63967" y="285750"/>
                      <a:pt x="142875" y="285750"/>
                    </a:cubicBezTo>
                    <a:close/>
                    <a:moveTo>
                      <a:pt x="226941" y="101925"/>
                    </a:moveTo>
                    <a:lnTo>
                      <a:pt x="201684" y="76668"/>
                    </a:lnTo>
                    <a:lnTo>
                      <a:pt x="116086" y="162267"/>
                    </a:lnTo>
                    <a:lnTo>
                      <a:pt x="84066" y="130246"/>
                    </a:lnTo>
                    <a:lnTo>
                      <a:pt x="58809" y="155504"/>
                    </a:lnTo>
                    <a:lnTo>
                      <a:pt x="116086" y="212780"/>
                    </a:lnTo>
                    <a:lnTo>
                      <a:pt x="226941" y="101925"/>
                    </a:lnTo>
                    <a:close/>
                  </a:path>
                </a:pathLst>
              </a:custGeom>
              <a:solidFill>
                <a:srgbClr val="22C55E"/>
              </a:solidFill>
              <a:ln>
                <a:noFill/>
              </a:ln>
            </p:spPr>
          </p:sp>
          <p:sp>
            <p:nvSpPr>
              <p:cNvPr id="14" name="TextBox 14"/>
              <p:cNvSpPr txBox="1"/>
              <p:nvPr/>
            </p:nvSpPr>
            <p:spPr>
              <a:xfrm>
                <a:off x="1564958" y="3691414"/>
                <a:ext cx="2620959"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Multi-sensor home monitoring</a:t>
                </a:r>
              </a:p>
            </p:txBody>
          </p:sp>
        </p:grpSp>
        <p:grpSp>
          <p:nvGrpSpPr>
            <p:cNvPr id="18" name="Group 18"/>
            <p:cNvGrpSpPr/>
            <p:nvPr/>
          </p:nvGrpSpPr>
          <p:grpSpPr>
            <a:xfrm>
              <a:off x="1143000" y="4038600"/>
              <a:ext cx="3846267" cy="330994"/>
              <a:chOff x="1143000" y="4038600"/>
              <a:chExt cx="3846267" cy="330994"/>
            </a:xfrm>
          </p:grpSpPr>
          <p:sp>
            <p:nvSpPr>
              <p:cNvPr id="16" name="Freeform 16"/>
              <p:cNvSpPr/>
              <p:nvPr/>
            </p:nvSpPr>
            <p:spPr>
              <a:xfrm>
                <a:off x="1143000" y="4038600"/>
                <a:ext cx="285750" cy="285750"/>
              </a:xfrm>
              <a:custGeom>
                <a:avLst/>
                <a:gdLst/>
                <a:ahLst/>
                <a:cxnLst/>
                <a:rect l="l" t="t" r="r" b="b"/>
                <a:pathLst>
                  <a:path w="285750" h="285750">
                    <a:moveTo>
                      <a:pt x="142875" y="285750"/>
                    </a:moveTo>
                    <a:cubicBezTo>
                      <a:pt x="221783" y="285750"/>
                      <a:pt x="285750" y="221783"/>
                      <a:pt x="285750" y="142875"/>
                    </a:cubicBezTo>
                    <a:cubicBezTo>
                      <a:pt x="285750" y="63967"/>
                      <a:pt x="221783" y="0"/>
                      <a:pt x="142875" y="0"/>
                    </a:cubicBezTo>
                    <a:cubicBezTo>
                      <a:pt x="63967" y="0"/>
                      <a:pt x="0" y="63967"/>
                      <a:pt x="0" y="142875"/>
                    </a:cubicBezTo>
                    <a:cubicBezTo>
                      <a:pt x="0" y="221783"/>
                      <a:pt x="63967" y="285750"/>
                      <a:pt x="142875" y="285750"/>
                    </a:cubicBezTo>
                    <a:close/>
                    <a:moveTo>
                      <a:pt x="226941" y="101925"/>
                    </a:moveTo>
                    <a:lnTo>
                      <a:pt x="201684" y="76668"/>
                    </a:lnTo>
                    <a:lnTo>
                      <a:pt x="116086" y="162267"/>
                    </a:lnTo>
                    <a:lnTo>
                      <a:pt x="84066" y="130246"/>
                    </a:lnTo>
                    <a:lnTo>
                      <a:pt x="58809" y="155504"/>
                    </a:lnTo>
                    <a:lnTo>
                      <a:pt x="116086" y="212780"/>
                    </a:lnTo>
                    <a:lnTo>
                      <a:pt x="226941" y="101925"/>
                    </a:lnTo>
                    <a:close/>
                  </a:path>
                </a:pathLst>
              </a:custGeom>
              <a:solidFill>
                <a:srgbClr val="22C55E"/>
              </a:solidFill>
              <a:ln>
                <a:noFill/>
              </a:ln>
            </p:spPr>
          </p:sp>
          <p:sp>
            <p:nvSpPr>
              <p:cNvPr id="17" name="TextBox 17"/>
              <p:cNvSpPr txBox="1"/>
              <p:nvPr/>
            </p:nvSpPr>
            <p:spPr>
              <a:xfrm>
                <a:off x="1564958" y="4110514"/>
                <a:ext cx="3424309"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Manual and automatic actuator control</a:t>
                </a:r>
              </a:p>
            </p:txBody>
          </p:sp>
        </p:grpSp>
        <p:grpSp>
          <p:nvGrpSpPr>
            <p:cNvPr id="21" name="Group 21"/>
            <p:cNvGrpSpPr/>
            <p:nvPr/>
          </p:nvGrpSpPr>
          <p:grpSpPr>
            <a:xfrm>
              <a:off x="1143000" y="4457700"/>
              <a:ext cx="3917676" cy="330994"/>
              <a:chOff x="1143000" y="4457700"/>
              <a:chExt cx="3917676" cy="330994"/>
            </a:xfrm>
          </p:grpSpPr>
          <p:sp>
            <p:nvSpPr>
              <p:cNvPr id="19" name="Freeform 19"/>
              <p:cNvSpPr/>
              <p:nvPr/>
            </p:nvSpPr>
            <p:spPr>
              <a:xfrm>
                <a:off x="1143000" y="4457700"/>
                <a:ext cx="285750" cy="285750"/>
              </a:xfrm>
              <a:custGeom>
                <a:avLst/>
                <a:gdLst/>
                <a:ahLst/>
                <a:cxnLst/>
                <a:rect l="l" t="t" r="r" b="b"/>
                <a:pathLst>
                  <a:path w="285750" h="285750">
                    <a:moveTo>
                      <a:pt x="142875" y="285750"/>
                    </a:moveTo>
                    <a:cubicBezTo>
                      <a:pt x="221783" y="285750"/>
                      <a:pt x="285750" y="221783"/>
                      <a:pt x="285750" y="142875"/>
                    </a:cubicBezTo>
                    <a:cubicBezTo>
                      <a:pt x="285750" y="63967"/>
                      <a:pt x="221783" y="0"/>
                      <a:pt x="142875" y="0"/>
                    </a:cubicBezTo>
                    <a:cubicBezTo>
                      <a:pt x="63967" y="0"/>
                      <a:pt x="0" y="63967"/>
                      <a:pt x="0" y="142875"/>
                    </a:cubicBezTo>
                    <a:cubicBezTo>
                      <a:pt x="0" y="221783"/>
                      <a:pt x="63967" y="285750"/>
                      <a:pt x="142875" y="285750"/>
                    </a:cubicBezTo>
                    <a:close/>
                    <a:moveTo>
                      <a:pt x="226941" y="101925"/>
                    </a:moveTo>
                    <a:lnTo>
                      <a:pt x="201684" y="76668"/>
                    </a:lnTo>
                    <a:lnTo>
                      <a:pt x="116086" y="162267"/>
                    </a:lnTo>
                    <a:lnTo>
                      <a:pt x="84066" y="130246"/>
                    </a:lnTo>
                    <a:lnTo>
                      <a:pt x="58809" y="155504"/>
                    </a:lnTo>
                    <a:lnTo>
                      <a:pt x="116086" y="212780"/>
                    </a:lnTo>
                    <a:lnTo>
                      <a:pt x="226941" y="101925"/>
                    </a:lnTo>
                    <a:close/>
                  </a:path>
                </a:pathLst>
              </a:custGeom>
              <a:solidFill>
                <a:srgbClr val="22C55E"/>
              </a:solidFill>
              <a:ln>
                <a:noFill/>
              </a:ln>
            </p:spPr>
          </p:sp>
          <p:sp>
            <p:nvSpPr>
              <p:cNvPr id="20" name="TextBox 20"/>
              <p:cNvSpPr txBox="1"/>
              <p:nvPr/>
            </p:nvSpPr>
            <p:spPr>
              <a:xfrm>
                <a:off x="1564958" y="4529614"/>
                <a:ext cx="3495718"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UART to ESP8266 to MQTT communication</a:t>
                </a:r>
              </a:p>
            </p:txBody>
          </p:sp>
        </p:grpSp>
        <p:grpSp>
          <p:nvGrpSpPr>
            <p:cNvPr id="24" name="Group 24"/>
            <p:cNvGrpSpPr/>
            <p:nvPr/>
          </p:nvGrpSpPr>
          <p:grpSpPr>
            <a:xfrm>
              <a:off x="1143000" y="4876800"/>
              <a:ext cx="3176808" cy="330994"/>
              <a:chOff x="1143000" y="4876800"/>
              <a:chExt cx="3176808" cy="330994"/>
            </a:xfrm>
          </p:grpSpPr>
          <p:sp>
            <p:nvSpPr>
              <p:cNvPr id="22" name="Freeform 22"/>
              <p:cNvSpPr/>
              <p:nvPr/>
            </p:nvSpPr>
            <p:spPr>
              <a:xfrm>
                <a:off x="1143000" y="4876800"/>
                <a:ext cx="285750" cy="285750"/>
              </a:xfrm>
              <a:custGeom>
                <a:avLst/>
                <a:gdLst/>
                <a:ahLst/>
                <a:cxnLst/>
                <a:rect l="l" t="t" r="r" b="b"/>
                <a:pathLst>
                  <a:path w="285750" h="285750">
                    <a:moveTo>
                      <a:pt x="142875" y="285750"/>
                    </a:moveTo>
                    <a:cubicBezTo>
                      <a:pt x="221783" y="285750"/>
                      <a:pt x="285750" y="221783"/>
                      <a:pt x="285750" y="142875"/>
                    </a:cubicBezTo>
                    <a:cubicBezTo>
                      <a:pt x="285750" y="63967"/>
                      <a:pt x="221783" y="0"/>
                      <a:pt x="142875" y="0"/>
                    </a:cubicBezTo>
                    <a:cubicBezTo>
                      <a:pt x="63967" y="0"/>
                      <a:pt x="0" y="63967"/>
                      <a:pt x="0" y="142875"/>
                    </a:cubicBezTo>
                    <a:cubicBezTo>
                      <a:pt x="0" y="221783"/>
                      <a:pt x="63967" y="285750"/>
                      <a:pt x="142875" y="285750"/>
                    </a:cubicBezTo>
                    <a:close/>
                    <a:moveTo>
                      <a:pt x="226941" y="101925"/>
                    </a:moveTo>
                    <a:lnTo>
                      <a:pt x="201684" y="76668"/>
                    </a:lnTo>
                    <a:lnTo>
                      <a:pt x="116086" y="162267"/>
                    </a:lnTo>
                    <a:lnTo>
                      <a:pt x="84066" y="130246"/>
                    </a:lnTo>
                    <a:lnTo>
                      <a:pt x="58809" y="155504"/>
                    </a:lnTo>
                    <a:lnTo>
                      <a:pt x="116086" y="212780"/>
                    </a:lnTo>
                    <a:lnTo>
                      <a:pt x="226941" y="101925"/>
                    </a:lnTo>
                    <a:close/>
                  </a:path>
                </a:pathLst>
              </a:custGeom>
              <a:solidFill>
                <a:srgbClr val="22C55E"/>
              </a:solidFill>
              <a:ln>
                <a:noFill/>
              </a:ln>
            </p:spPr>
          </p:sp>
          <p:sp>
            <p:nvSpPr>
              <p:cNvPr id="23" name="TextBox 23"/>
              <p:cNvSpPr txBox="1"/>
              <p:nvPr/>
            </p:nvSpPr>
            <p:spPr>
              <a:xfrm>
                <a:off x="1564958" y="4948714"/>
                <a:ext cx="2754850"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Android dashboard and controls</a:t>
                </a:r>
              </a:p>
            </p:txBody>
          </p:sp>
        </p:grpSp>
        <p:grpSp>
          <p:nvGrpSpPr>
            <p:cNvPr id="27" name="Group 27"/>
            <p:cNvGrpSpPr/>
            <p:nvPr/>
          </p:nvGrpSpPr>
          <p:grpSpPr>
            <a:xfrm>
              <a:off x="1143000" y="5295900"/>
              <a:ext cx="3194660" cy="330994"/>
              <a:chOff x="1143000" y="5295900"/>
              <a:chExt cx="3194660" cy="330994"/>
            </a:xfrm>
          </p:grpSpPr>
          <p:sp>
            <p:nvSpPr>
              <p:cNvPr id="25" name="Freeform 25"/>
              <p:cNvSpPr/>
              <p:nvPr/>
            </p:nvSpPr>
            <p:spPr>
              <a:xfrm>
                <a:off x="1143000" y="5295900"/>
                <a:ext cx="285750" cy="285750"/>
              </a:xfrm>
              <a:custGeom>
                <a:avLst/>
                <a:gdLst/>
                <a:ahLst/>
                <a:cxnLst/>
                <a:rect l="l" t="t" r="r" b="b"/>
                <a:pathLst>
                  <a:path w="285750" h="285750">
                    <a:moveTo>
                      <a:pt x="142875" y="285750"/>
                    </a:moveTo>
                    <a:cubicBezTo>
                      <a:pt x="221783" y="285750"/>
                      <a:pt x="285750" y="221783"/>
                      <a:pt x="285750" y="142875"/>
                    </a:cubicBezTo>
                    <a:cubicBezTo>
                      <a:pt x="285750" y="63967"/>
                      <a:pt x="221783" y="0"/>
                      <a:pt x="142875" y="0"/>
                    </a:cubicBezTo>
                    <a:cubicBezTo>
                      <a:pt x="63967" y="0"/>
                      <a:pt x="0" y="63967"/>
                      <a:pt x="0" y="142875"/>
                    </a:cubicBezTo>
                    <a:cubicBezTo>
                      <a:pt x="0" y="221783"/>
                      <a:pt x="63967" y="285750"/>
                      <a:pt x="142875" y="285750"/>
                    </a:cubicBezTo>
                    <a:close/>
                    <a:moveTo>
                      <a:pt x="226941" y="101925"/>
                    </a:moveTo>
                    <a:lnTo>
                      <a:pt x="201684" y="76668"/>
                    </a:lnTo>
                    <a:lnTo>
                      <a:pt x="116086" y="162267"/>
                    </a:lnTo>
                    <a:lnTo>
                      <a:pt x="84066" y="130246"/>
                    </a:lnTo>
                    <a:lnTo>
                      <a:pt x="58809" y="155504"/>
                    </a:lnTo>
                    <a:lnTo>
                      <a:pt x="116086" y="212780"/>
                    </a:lnTo>
                    <a:lnTo>
                      <a:pt x="226941" y="101925"/>
                    </a:lnTo>
                    <a:close/>
                  </a:path>
                </a:pathLst>
              </a:custGeom>
              <a:solidFill>
                <a:srgbClr val="22C55E"/>
              </a:solidFill>
              <a:ln>
                <a:noFill/>
              </a:ln>
            </p:spPr>
          </p:sp>
          <p:sp>
            <p:nvSpPr>
              <p:cNvPr id="26" name="TextBox 26"/>
              <p:cNvSpPr txBox="1"/>
              <p:nvPr/>
            </p:nvSpPr>
            <p:spPr>
              <a:xfrm>
                <a:off x="1564958" y="5367814"/>
                <a:ext cx="2772702"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ESP32-CAM security supplement</a:t>
                </a:r>
              </a:p>
            </p:txBody>
          </p:sp>
        </p:grpSp>
      </p:grpSp>
      <p:grpSp>
        <p:nvGrpSpPr>
          <p:cNvPr id="50" name="Group 50"/>
          <p:cNvGrpSpPr/>
          <p:nvPr/>
        </p:nvGrpSpPr>
        <p:grpSpPr>
          <a:xfrm>
            <a:off x="6419850" y="2905125"/>
            <a:ext cx="4953000" cy="2857500"/>
            <a:chOff x="6419850" y="2905125"/>
            <a:chExt cx="4953000" cy="2857500"/>
          </a:xfrm>
        </p:grpSpPr>
        <p:sp>
          <p:nvSpPr>
            <p:cNvPr id="29" name="Rectangle 29"/>
            <p:cNvSpPr/>
            <p:nvPr/>
          </p:nvSpPr>
          <p:spPr>
            <a:xfrm>
              <a:off x="6419850" y="2905125"/>
              <a:ext cx="4953000" cy="2857500"/>
            </a:xfrm>
            <a:prstGeom prst="roundRect">
              <a:avLst>
                <a:gd name="adj" fmla="val 6000"/>
              </a:avLst>
            </a:prstGeom>
            <a:solidFill>
              <a:srgbClr val="F8FBFF"/>
            </a:solidFill>
            <a:ln w="14288">
              <a:solidFill>
                <a:srgbClr val="C9D8E8"/>
              </a:solidFill>
            </a:ln>
          </p:spPr>
        </p:sp>
        <p:sp>
          <p:nvSpPr>
            <p:cNvPr id="30" name="TextBox 30"/>
            <p:cNvSpPr txBox="1"/>
            <p:nvPr/>
          </p:nvSpPr>
          <p:spPr>
            <a:xfrm>
              <a:off x="6720840" y="3101340"/>
              <a:ext cx="1557909"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Future work</a:t>
              </a:r>
            </a:p>
          </p:txBody>
        </p:sp>
        <p:grpSp>
          <p:nvGrpSpPr>
            <p:cNvPr id="35" name="Group 35"/>
            <p:cNvGrpSpPr/>
            <p:nvPr/>
          </p:nvGrpSpPr>
          <p:grpSpPr>
            <a:xfrm>
              <a:off x="6743700" y="3619500"/>
              <a:ext cx="3721398" cy="323850"/>
              <a:chOff x="6743700" y="3619500"/>
              <a:chExt cx="3721398" cy="323850"/>
            </a:xfrm>
          </p:grpSpPr>
          <p:grpSp>
            <p:nvGrpSpPr>
              <p:cNvPr id="33" name="Group 33"/>
              <p:cNvGrpSpPr/>
              <p:nvPr/>
            </p:nvGrpSpPr>
            <p:grpSpPr>
              <a:xfrm>
                <a:off x="6743700" y="3619500"/>
                <a:ext cx="285750" cy="285750"/>
                <a:chOff x="6743700" y="3619500"/>
                <a:chExt cx="285750" cy="285750"/>
              </a:xfrm>
            </p:grpSpPr>
            <p:sp>
              <p:nvSpPr>
                <p:cNvPr id="31" name="Freeform 31"/>
                <p:cNvSpPr/>
                <p:nvPr/>
              </p:nvSpPr>
              <p:spPr>
                <a:xfrm>
                  <a:off x="6815138" y="3690938"/>
                  <a:ext cx="142875" cy="142875"/>
                </a:xfrm>
                <a:custGeom>
                  <a:avLst/>
                  <a:gdLst/>
                  <a:ahLst/>
                  <a:cxnLst/>
                  <a:rect l="l" t="t" r="r" b="b"/>
                  <a:pathLst>
                    <a:path w="142875" h="142875">
                      <a:moveTo>
                        <a:pt x="71438" y="0"/>
                      </a:moveTo>
                      <a:cubicBezTo>
                        <a:pt x="31984" y="0"/>
                        <a:pt x="0" y="31984"/>
                        <a:pt x="0" y="71438"/>
                      </a:cubicBezTo>
                      <a:cubicBezTo>
                        <a:pt x="0" y="110891"/>
                        <a:pt x="31984" y="142875"/>
                        <a:pt x="71438" y="142875"/>
                      </a:cubicBezTo>
                      <a:cubicBezTo>
                        <a:pt x="110891" y="142875"/>
                        <a:pt x="142875" y="110891"/>
                        <a:pt x="142875" y="71438"/>
                      </a:cubicBezTo>
                      <a:cubicBezTo>
                        <a:pt x="142875" y="31984"/>
                        <a:pt x="110891" y="0"/>
                        <a:pt x="71438" y="0"/>
                      </a:cubicBezTo>
                      <a:close/>
                      <a:moveTo>
                        <a:pt x="35719" y="71438"/>
                      </a:moveTo>
                      <a:cubicBezTo>
                        <a:pt x="35719" y="51711"/>
                        <a:pt x="51711" y="35719"/>
                        <a:pt x="71438" y="35719"/>
                      </a:cubicBezTo>
                      <a:cubicBezTo>
                        <a:pt x="91164" y="35719"/>
                        <a:pt x="107156" y="51711"/>
                        <a:pt x="107156" y="71438"/>
                      </a:cubicBezTo>
                      <a:cubicBezTo>
                        <a:pt x="107156" y="91164"/>
                        <a:pt x="91164" y="107156"/>
                        <a:pt x="71438" y="107156"/>
                      </a:cubicBezTo>
                      <a:cubicBezTo>
                        <a:pt x="51711" y="107156"/>
                        <a:pt x="35719" y="91164"/>
                        <a:pt x="35719" y="71438"/>
                      </a:cubicBezTo>
                      <a:close/>
                    </a:path>
                  </a:pathLst>
                </a:custGeom>
                <a:solidFill>
                  <a:srgbClr val="1B76FF"/>
                </a:solidFill>
                <a:ln>
                  <a:noFill/>
                </a:ln>
              </p:spPr>
            </p:sp>
            <p:sp>
              <p:nvSpPr>
                <p:cNvPr id="32" name="Freeform 32"/>
                <p:cNvSpPr/>
                <p:nvPr/>
              </p:nvSpPr>
              <p:spPr>
                <a:xfrm>
                  <a:off x="6743700" y="3619500"/>
                  <a:ext cx="285750" cy="285750"/>
                </a:xfrm>
                <a:custGeom>
                  <a:avLst/>
                  <a:gdLst/>
                  <a:ahLst/>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35719" y="142875"/>
                      </a:moveTo>
                      <a:cubicBezTo>
                        <a:pt x="35719" y="83694"/>
                        <a:pt x="83694" y="35719"/>
                        <a:pt x="142875" y="35719"/>
                      </a:cubicBezTo>
                      <a:cubicBezTo>
                        <a:pt x="202056" y="35719"/>
                        <a:pt x="250031" y="83694"/>
                        <a:pt x="250031" y="142875"/>
                      </a:cubicBezTo>
                      <a:cubicBezTo>
                        <a:pt x="250031" y="202056"/>
                        <a:pt x="202056" y="250031"/>
                        <a:pt x="142875" y="250031"/>
                      </a:cubicBezTo>
                      <a:cubicBezTo>
                        <a:pt x="83694" y="250031"/>
                        <a:pt x="35719" y="202056"/>
                        <a:pt x="35719" y="142875"/>
                      </a:cubicBezTo>
                      <a:close/>
                    </a:path>
                  </a:pathLst>
                </a:custGeom>
                <a:solidFill>
                  <a:srgbClr val="1B76FF"/>
                </a:solidFill>
                <a:ln>
                  <a:noFill/>
                </a:ln>
              </p:spPr>
            </p:sp>
          </p:grpSp>
          <p:sp>
            <p:nvSpPr>
              <p:cNvPr id="34" name="TextBox 34"/>
              <p:cNvSpPr txBox="1"/>
              <p:nvPr/>
            </p:nvSpPr>
            <p:spPr>
              <a:xfrm>
                <a:off x="7166610" y="3699510"/>
                <a:ext cx="3298488" cy="243840"/>
              </a:xfrm>
              <a:prstGeom prst="rect">
                <a:avLst/>
              </a:prstGeom>
              <a:noFill/>
              <a:ln>
                <a:noFill/>
              </a:ln>
            </p:spPr>
            <p:txBody>
              <a:bodyPr wrap="none" lIns="0" tIns="0" rIns="0" bIns="0" anchor="t" anchorCtr="0">
                <a:spAutoFit/>
              </a:bodyPr>
              <a:lstStyle/>
              <a:p>
                <a:pPr algn="l"/>
                <a:r>
                  <a:rPr lang="zh-CN" sz="1200" b="1">
                    <a:solidFill>
                      <a:srgbClr val="122033"/>
                    </a:solidFill>
                    <a:latin typeface="Arial" panose="020B0604020202020204"/>
                    <a:ea typeface="微软雅黑" panose="020B0503020204020204" charset="-122"/>
                    <a:cs typeface="Arial" panose="020B0604020202020204"/>
                  </a:rPr>
                  <a:t>Improve sensor calibration and filtering</a:t>
                </a:r>
              </a:p>
            </p:txBody>
          </p:sp>
        </p:grpSp>
        <p:grpSp>
          <p:nvGrpSpPr>
            <p:cNvPr id="38" name="Group 38"/>
            <p:cNvGrpSpPr/>
            <p:nvPr/>
          </p:nvGrpSpPr>
          <p:grpSpPr>
            <a:xfrm>
              <a:off x="6779419" y="4038600"/>
              <a:ext cx="4433373" cy="323850"/>
              <a:chOff x="6779419" y="4038600"/>
              <a:chExt cx="4433373" cy="323850"/>
            </a:xfrm>
          </p:grpSpPr>
          <p:sp>
            <p:nvSpPr>
              <p:cNvPr id="36" name="Freeform 36"/>
              <p:cNvSpPr/>
              <p:nvPr/>
            </p:nvSpPr>
            <p:spPr>
              <a:xfrm>
                <a:off x="6779419" y="4038600"/>
                <a:ext cx="214312" cy="285750"/>
              </a:xfrm>
              <a:custGeom>
                <a:avLst/>
                <a:gdLst/>
                <a:ahLst/>
                <a:cxnLst/>
                <a:rect l="l" t="t" r="r" b="b"/>
                <a:pathLst>
                  <a:path w="214312" h="285750">
                    <a:moveTo>
                      <a:pt x="35719" y="107156"/>
                    </a:moveTo>
                    <a:lnTo>
                      <a:pt x="35719" y="71438"/>
                    </a:lnTo>
                    <a:cubicBezTo>
                      <a:pt x="35719" y="31984"/>
                      <a:pt x="67702" y="0"/>
                      <a:pt x="107156" y="0"/>
                    </a:cubicBezTo>
                    <a:cubicBezTo>
                      <a:pt x="146609" y="0"/>
                      <a:pt x="178594" y="31984"/>
                      <a:pt x="178594" y="71438"/>
                    </a:cubicBezTo>
                    <a:lnTo>
                      <a:pt x="178594" y="107156"/>
                    </a:lnTo>
                    <a:lnTo>
                      <a:pt x="214312" y="107156"/>
                    </a:lnTo>
                    <a:lnTo>
                      <a:pt x="214312" y="285750"/>
                    </a:lnTo>
                    <a:lnTo>
                      <a:pt x="0" y="285750"/>
                    </a:lnTo>
                    <a:lnTo>
                      <a:pt x="0" y="107156"/>
                    </a:lnTo>
                    <a:lnTo>
                      <a:pt x="35719" y="107156"/>
                    </a:lnTo>
                    <a:close/>
                    <a:moveTo>
                      <a:pt x="71438" y="71438"/>
                    </a:moveTo>
                    <a:cubicBezTo>
                      <a:pt x="71438" y="51711"/>
                      <a:pt x="87429" y="35719"/>
                      <a:pt x="107156" y="35719"/>
                    </a:cubicBezTo>
                    <a:cubicBezTo>
                      <a:pt x="126883" y="35719"/>
                      <a:pt x="142875" y="51711"/>
                      <a:pt x="142875" y="71438"/>
                    </a:cubicBezTo>
                    <a:lnTo>
                      <a:pt x="142875" y="107156"/>
                    </a:lnTo>
                    <a:lnTo>
                      <a:pt x="71438" y="107156"/>
                    </a:lnTo>
                    <a:lnTo>
                      <a:pt x="71438" y="71438"/>
                    </a:lnTo>
                    <a:close/>
                    <a:moveTo>
                      <a:pt x="89297" y="232172"/>
                    </a:moveTo>
                    <a:lnTo>
                      <a:pt x="89297" y="160734"/>
                    </a:lnTo>
                    <a:lnTo>
                      <a:pt x="125016" y="160734"/>
                    </a:lnTo>
                    <a:lnTo>
                      <a:pt x="125016" y="232172"/>
                    </a:lnTo>
                    <a:lnTo>
                      <a:pt x="89297" y="232172"/>
                    </a:lnTo>
                    <a:close/>
                  </a:path>
                </a:pathLst>
              </a:custGeom>
              <a:solidFill>
                <a:srgbClr val="F45B69"/>
              </a:solidFill>
              <a:ln>
                <a:noFill/>
              </a:ln>
            </p:spPr>
          </p:sp>
          <p:sp>
            <p:nvSpPr>
              <p:cNvPr id="37" name="TextBox 37"/>
              <p:cNvSpPr txBox="1"/>
              <p:nvPr/>
            </p:nvSpPr>
            <p:spPr>
              <a:xfrm>
                <a:off x="7166610" y="4118610"/>
                <a:ext cx="4046182" cy="243840"/>
              </a:xfrm>
              <a:prstGeom prst="rect">
                <a:avLst/>
              </a:prstGeom>
              <a:noFill/>
              <a:ln>
                <a:noFill/>
              </a:ln>
            </p:spPr>
            <p:txBody>
              <a:bodyPr wrap="none" lIns="0" tIns="0" rIns="0" bIns="0" anchor="t" anchorCtr="0">
                <a:spAutoFit/>
              </a:bodyPr>
              <a:lstStyle/>
              <a:p>
                <a:pPr algn="l"/>
                <a:r>
                  <a:rPr lang="zh-CN" sz="1200" b="1">
                    <a:solidFill>
                      <a:srgbClr val="122033"/>
                    </a:solidFill>
                    <a:latin typeface="Arial" panose="020B0604020202020204"/>
                    <a:ea typeface="微软雅黑" panose="020B0503020204020204" charset="-122"/>
                    <a:cs typeface="Arial" panose="020B0604020202020204"/>
                  </a:rPr>
                  <a:t>Add stronger authentication and privacy handling</a:t>
                </a:r>
              </a:p>
            </p:txBody>
          </p:sp>
        </p:grpSp>
        <p:grpSp>
          <p:nvGrpSpPr>
            <p:cNvPr id="43" name="Group 43"/>
            <p:cNvGrpSpPr/>
            <p:nvPr/>
          </p:nvGrpSpPr>
          <p:grpSpPr>
            <a:xfrm>
              <a:off x="6743700" y="4493419"/>
              <a:ext cx="3318148" cy="288131"/>
              <a:chOff x="6743700" y="4493419"/>
              <a:chExt cx="3318148" cy="288131"/>
            </a:xfrm>
          </p:grpSpPr>
          <p:grpSp>
            <p:nvGrpSpPr>
              <p:cNvPr id="41" name="Group 41"/>
              <p:cNvGrpSpPr/>
              <p:nvPr/>
            </p:nvGrpSpPr>
            <p:grpSpPr>
              <a:xfrm>
                <a:off x="6743700" y="4493419"/>
                <a:ext cx="285750" cy="214312"/>
                <a:chOff x="6743700" y="4493419"/>
                <a:chExt cx="285750" cy="214312"/>
              </a:xfrm>
            </p:grpSpPr>
            <p:sp>
              <p:nvSpPr>
                <p:cNvPr id="39" name="Freeform 39"/>
                <p:cNvSpPr/>
                <p:nvPr/>
              </p:nvSpPr>
              <p:spPr>
                <a:xfrm>
                  <a:off x="6743700" y="4493419"/>
                  <a:ext cx="285750" cy="89297"/>
                </a:xfrm>
                <a:custGeom>
                  <a:avLst/>
                  <a:gdLst/>
                  <a:ahLst/>
                  <a:cxnLst/>
                  <a:rect l="l" t="t" r="r" b="b"/>
                  <a:pathLst>
                    <a:path w="285750" h="89297">
                      <a:moveTo>
                        <a:pt x="285750" y="0"/>
                      </a:moveTo>
                      <a:lnTo>
                        <a:pt x="0" y="0"/>
                      </a:lnTo>
                      <a:lnTo>
                        <a:pt x="0" y="89297"/>
                      </a:lnTo>
                      <a:lnTo>
                        <a:pt x="285750" y="89297"/>
                      </a:lnTo>
                      <a:lnTo>
                        <a:pt x="285750" y="0"/>
                      </a:lnTo>
                      <a:close/>
                      <a:moveTo>
                        <a:pt x="71438" y="44648"/>
                      </a:moveTo>
                      <a:cubicBezTo>
                        <a:pt x="71438" y="54512"/>
                        <a:pt x="63442" y="62508"/>
                        <a:pt x="53578" y="62508"/>
                      </a:cubicBezTo>
                      <a:cubicBezTo>
                        <a:pt x="43715" y="62508"/>
                        <a:pt x="35719" y="54512"/>
                        <a:pt x="35719" y="44648"/>
                      </a:cubicBezTo>
                      <a:cubicBezTo>
                        <a:pt x="35719" y="34785"/>
                        <a:pt x="43715" y="26789"/>
                        <a:pt x="53578" y="26789"/>
                      </a:cubicBezTo>
                      <a:cubicBezTo>
                        <a:pt x="63442" y="26789"/>
                        <a:pt x="71438" y="34785"/>
                        <a:pt x="71438" y="44648"/>
                      </a:cubicBezTo>
                      <a:close/>
                    </a:path>
                  </a:pathLst>
                </a:custGeom>
                <a:solidFill>
                  <a:srgbClr val="20D6C7"/>
                </a:solidFill>
                <a:ln>
                  <a:noFill/>
                </a:ln>
              </p:spPr>
            </p:sp>
            <p:sp>
              <p:nvSpPr>
                <p:cNvPr id="40" name="Freeform 40"/>
                <p:cNvSpPr/>
                <p:nvPr/>
              </p:nvSpPr>
              <p:spPr>
                <a:xfrm>
                  <a:off x="6743700" y="4618434"/>
                  <a:ext cx="285750" cy="89297"/>
                </a:xfrm>
                <a:custGeom>
                  <a:avLst/>
                  <a:gdLst/>
                  <a:ahLst/>
                  <a:cxnLst/>
                  <a:rect l="l" t="t" r="r" b="b"/>
                  <a:pathLst>
                    <a:path w="285750" h="89297">
                      <a:moveTo>
                        <a:pt x="285750" y="0"/>
                      </a:moveTo>
                      <a:lnTo>
                        <a:pt x="0" y="0"/>
                      </a:lnTo>
                      <a:lnTo>
                        <a:pt x="0" y="89297"/>
                      </a:lnTo>
                      <a:lnTo>
                        <a:pt x="285750" y="89297"/>
                      </a:lnTo>
                      <a:lnTo>
                        <a:pt x="285750" y="0"/>
                      </a:lnTo>
                      <a:close/>
                      <a:moveTo>
                        <a:pt x="53578" y="62508"/>
                      </a:moveTo>
                      <a:cubicBezTo>
                        <a:pt x="63442" y="62508"/>
                        <a:pt x="71438" y="54512"/>
                        <a:pt x="71438" y="44648"/>
                      </a:cubicBezTo>
                      <a:cubicBezTo>
                        <a:pt x="71438" y="34785"/>
                        <a:pt x="63442" y="26789"/>
                        <a:pt x="53578" y="26789"/>
                      </a:cubicBezTo>
                      <a:cubicBezTo>
                        <a:pt x="43715" y="26789"/>
                        <a:pt x="35719" y="34785"/>
                        <a:pt x="35719" y="44648"/>
                      </a:cubicBezTo>
                      <a:cubicBezTo>
                        <a:pt x="35719" y="54512"/>
                        <a:pt x="43715" y="62508"/>
                        <a:pt x="53578" y="62508"/>
                      </a:cubicBezTo>
                      <a:close/>
                    </a:path>
                  </a:pathLst>
                </a:custGeom>
                <a:solidFill>
                  <a:srgbClr val="20D6C7"/>
                </a:solidFill>
                <a:ln>
                  <a:noFill/>
                </a:ln>
              </p:spPr>
            </p:sp>
          </p:grpSp>
          <p:sp>
            <p:nvSpPr>
              <p:cNvPr id="42" name="TextBox 42"/>
              <p:cNvSpPr txBox="1"/>
              <p:nvPr/>
            </p:nvSpPr>
            <p:spPr>
              <a:xfrm>
                <a:off x="7166610" y="4537710"/>
                <a:ext cx="2895238" cy="243840"/>
              </a:xfrm>
              <a:prstGeom prst="rect">
                <a:avLst/>
              </a:prstGeom>
              <a:noFill/>
              <a:ln>
                <a:noFill/>
              </a:ln>
            </p:spPr>
            <p:txBody>
              <a:bodyPr wrap="none" lIns="0" tIns="0" rIns="0" bIns="0" anchor="t" anchorCtr="0">
                <a:spAutoFit/>
              </a:bodyPr>
              <a:lstStyle/>
              <a:p>
                <a:pPr algn="l"/>
                <a:r>
                  <a:rPr lang="zh-CN" sz="1200" b="1">
                    <a:solidFill>
                      <a:srgbClr val="122033"/>
                    </a:solidFill>
                    <a:latin typeface="Arial" panose="020B0604020202020204"/>
                    <a:ea typeface="微软雅黑" panose="020B0503020204020204" charset="-122"/>
                    <a:cs typeface="Arial" panose="020B0604020202020204"/>
                  </a:rPr>
                  <a:t>Move to private broker deployment</a:t>
                </a:r>
              </a:p>
            </p:txBody>
          </p:sp>
        </p:grpSp>
        <p:grpSp>
          <p:nvGrpSpPr>
            <p:cNvPr id="46" name="Group 46"/>
            <p:cNvGrpSpPr/>
            <p:nvPr/>
          </p:nvGrpSpPr>
          <p:grpSpPr>
            <a:xfrm>
              <a:off x="6743700" y="4894659"/>
              <a:ext cx="3990232" cy="305991"/>
              <a:chOff x="6743700" y="4894659"/>
              <a:chExt cx="3990232" cy="305991"/>
            </a:xfrm>
          </p:grpSpPr>
          <p:sp>
            <p:nvSpPr>
              <p:cNvPr id="44" name="Freeform 44"/>
              <p:cNvSpPr/>
              <p:nvPr/>
            </p:nvSpPr>
            <p:spPr>
              <a:xfrm>
                <a:off x="6743700" y="4894659"/>
                <a:ext cx="285750" cy="232172"/>
              </a:xfrm>
              <a:custGeom>
                <a:avLst/>
                <a:gdLst/>
                <a:ahLst/>
                <a:cxnLst/>
                <a:rect l="l" t="t" r="r" b="b"/>
                <a:pathLst>
                  <a:path w="285750" h="232172">
                    <a:moveTo>
                      <a:pt x="53578" y="35719"/>
                    </a:moveTo>
                    <a:lnTo>
                      <a:pt x="0" y="35719"/>
                    </a:lnTo>
                    <a:lnTo>
                      <a:pt x="0" y="232172"/>
                    </a:lnTo>
                    <a:lnTo>
                      <a:pt x="285750" y="232172"/>
                    </a:lnTo>
                    <a:lnTo>
                      <a:pt x="285750" y="35719"/>
                    </a:lnTo>
                    <a:lnTo>
                      <a:pt x="232172" y="35719"/>
                    </a:lnTo>
                    <a:lnTo>
                      <a:pt x="196453" y="0"/>
                    </a:lnTo>
                    <a:lnTo>
                      <a:pt x="89297" y="0"/>
                    </a:lnTo>
                    <a:lnTo>
                      <a:pt x="53578" y="35719"/>
                    </a:lnTo>
                    <a:close/>
                    <a:moveTo>
                      <a:pt x="142875" y="178594"/>
                    </a:moveTo>
                    <a:cubicBezTo>
                      <a:pt x="172465" y="178594"/>
                      <a:pt x="196453" y="154606"/>
                      <a:pt x="196453" y="125016"/>
                    </a:cubicBezTo>
                    <a:cubicBezTo>
                      <a:pt x="196453" y="95425"/>
                      <a:pt x="172465" y="71438"/>
                      <a:pt x="142875" y="71438"/>
                    </a:cubicBezTo>
                    <a:cubicBezTo>
                      <a:pt x="113285" y="71438"/>
                      <a:pt x="89297" y="95425"/>
                      <a:pt x="89297" y="125016"/>
                    </a:cubicBezTo>
                    <a:cubicBezTo>
                      <a:pt x="89297" y="154606"/>
                      <a:pt x="113285" y="178594"/>
                      <a:pt x="142875" y="178594"/>
                    </a:cubicBezTo>
                    <a:close/>
                  </a:path>
                </a:pathLst>
              </a:custGeom>
              <a:solidFill>
                <a:srgbClr val="F2B84B"/>
              </a:solidFill>
              <a:ln>
                <a:noFill/>
              </a:ln>
            </p:spPr>
          </p:sp>
          <p:sp>
            <p:nvSpPr>
              <p:cNvPr id="45" name="TextBox 45"/>
              <p:cNvSpPr txBox="1"/>
              <p:nvPr/>
            </p:nvSpPr>
            <p:spPr>
              <a:xfrm>
                <a:off x="7166610" y="4956810"/>
                <a:ext cx="3567322" cy="243840"/>
              </a:xfrm>
              <a:prstGeom prst="rect">
                <a:avLst/>
              </a:prstGeom>
              <a:noFill/>
              <a:ln>
                <a:noFill/>
              </a:ln>
            </p:spPr>
            <p:txBody>
              <a:bodyPr wrap="none" lIns="0" tIns="0" rIns="0" bIns="0" anchor="t" anchorCtr="0">
                <a:spAutoFit/>
              </a:bodyPr>
              <a:lstStyle/>
              <a:p>
                <a:pPr algn="l"/>
                <a:r>
                  <a:rPr lang="zh-CN" sz="1200" b="1">
                    <a:solidFill>
                      <a:srgbClr val="122033"/>
                    </a:solidFill>
                    <a:latin typeface="Arial" panose="020B0604020202020204"/>
                    <a:ea typeface="微软雅黑" panose="020B0503020204020204" charset="-122"/>
                    <a:cs typeface="Arial" panose="020B0604020202020204"/>
                  </a:rPr>
                  <a:t>Stabilize camera and face-related behavior</a:t>
                </a:r>
              </a:p>
            </p:txBody>
          </p:sp>
        </p:grpSp>
        <p:grpSp>
          <p:nvGrpSpPr>
            <p:cNvPr id="49" name="Group 49"/>
            <p:cNvGrpSpPr/>
            <p:nvPr/>
          </p:nvGrpSpPr>
          <p:grpSpPr>
            <a:xfrm>
              <a:off x="6761559" y="5295900"/>
              <a:ext cx="3468310" cy="323850"/>
              <a:chOff x="6761559" y="5295900"/>
              <a:chExt cx="3468310" cy="323850"/>
            </a:xfrm>
          </p:grpSpPr>
          <p:sp>
            <p:nvSpPr>
              <p:cNvPr id="47" name="Freeform 47"/>
              <p:cNvSpPr/>
              <p:nvPr/>
            </p:nvSpPr>
            <p:spPr>
              <a:xfrm>
                <a:off x="6761559" y="5295900"/>
                <a:ext cx="250031" cy="285750"/>
              </a:xfrm>
              <a:custGeom>
                <a:avLst/>
                <a:gdLst/>
                <a:ahLst/>
                <a:cxnLst/>
                <a:rect l="l" t="t" r="r" b="b"/>
                <a:pathLst>
                  <a:path w="250031" h="285750">
                    <a:moveTo>
                      <a:pt x="125016" y="285750"/>
                    </a:moveTo>
                    <a:lnTo>
                      <a:pt x="59831" y="239189"/>
                    </a:lnTo>
                    <a:cubicBezTo>
                      <a:pt x="22284" y="212369"/>
                      <a:pt x="0" y="169069"/>
                      <a:pt x="0" y="122927"/>
                    </a:cubicBezTo>
                    <a:lnTo>
                      <a:pt x="0" y="53578"/>
                    </a:lnTo>
                    <a:lnTo>
                      <a:pt x="125016" y="0"/>
                    </a:lnTo>
                    <a:lnTo>
                      <a:pt x="250031" y="53578"/>
                    </a:lnTo>
                    <a:lnTo>
                      <a:pt x="250031" y="122927"/>
                    </a:lnTo>
                    <a:cubicBezTo>
                      <a:pt x="250031" y="169069"/>
                      <a:pt x="227748" y="212369"/>
                      <a:pt x="190201" y="239189"/>
                    </a:cubicBezTo>
                    <a:lnTo>
                      <a:pt x="125016" y="285750"/>
                    </a:lnTo>
                    <a:close/>
                    <a:moveTo>
                      <a:pt x="200152" y="101925"/>
                    </a:moveTo>
                    <a:lnTo>
                      <a:pt x="174895" y="76668"/>
                    </a:lnTo>
                    <a:lnTo>
                      <a:pt x="107156" y="144407"/>
                    </a:lnTo>
                    <a:lnTo>
                      <a:pt x="75136" y="112387"/>
                    </a:lnTo>
                    <a:lnTo>
                      <a:pt x="49879" y="137644"/>
                    </a:lnTo>
                    <a:lnTo>
                      <a:pt x="107156" y="194921"/>
                    </a:lnTo>
                    <a:lnTo>
                      <a:pt x="200152" y="101925"/>
                    </a:lnTo>
                    <a:close/>
                  </a:path>
                </a:pathLst>
              </a:custGeom>
              <a:solidFill>
                <a:srgbClr val="A7F36D"/>
              </a:solidFill>
              <a:ln>
                <a:noFill/>
              </a:ln>
            </p:spPr>
          </p:sp>
          <p:sp>
            <p:nvSpPr>
              <p:cNvPr id="48" name="TextBox 48"/>
              <p:cNvSpPr txBox="1"/>
              <p:nvPr/>
            </p:nvSpPr>
            <p:spPr>
              <a:xfrm>
                <a:off x="7166610" y="5375910"/>
                <a:ext cx="3063259" cy="243840"/>
              </a:xfrm>
              <a:prstGeom prst="rect">
                <a:avLst/>
              </a:prstGeom>
              <a:noFill/>
              <a:ln>
                <a:noFill/>
              </a:ln>
            </p:spPr>
            <p:txBody>
              <a:bodyPr wrap="none" lIns="0" tIns="0" rIns="0" bIns="0" anchor="t" anchorCtr="0">
                <a:spAutoFit/>
              </a:bodyPr>
              <a:lstStyle/>
              <a:p>
                <a:pPr algn="l"/>
                <a:r>
                  <a:rPr lang="zh-CN" sz="1200" b="1">
                    <a:solidFill>
                      <a:srgbClr val="122033"/>
                    </a:solidFill>
                    <a:latin typeface="Arial" panose="020B0604020202020204"/>
                    <a:ea typeface="微软雅黑" panose="020B0503020204020204" charset="-122"/>
                    <a:cs typeface="Arial" panose="020B0604020202020204"/>
                  </a:rPr>
                  <a:t>Protective enclosure for electronics</a:t>
                </a:r>
              </a:p>
            </p:txBody>
          </p:sp>
        </p:grpSp>
      </p:grpSp>
      <p:grpSp>
        <p:nvGrpSpPr>
          <p:cNvPr id="53" name="Group 53"/>
          <p:cNvGrpSpPr/>
          <p:nvPr/>
        </p:nvGrpSpPr>
        <p:grpSpPr>
          <a:xfrm>
            <a:off x="522922" y="6616541"/>
            <a:ext cx="11146155" cy="167640"/>
            <a:chOff x="522922" y="6616541"/>
            <a:chExt cx="11146155" cy="167640"/>
          </a:xfrm>
        </p:grpSpPr>
        <p:sp>
          <p:nvSpPr>
            <p:cNvPr id="51" name="TextBox 51"/>
            <p:cNvSpPr txBox="1"/>
            <p:nvPr/>
          </p:nvSpPr>
          <p:spPr>
            <a:xfrm>
              <a:off x="522922" y="6616541"/>
              <a:ext cx="1478637"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Conclusion and future work</a:t>
              </a:r>
            </a:p>
          </p:txBody>
        </p:sp>
        <p:sp>
          <p:nvSpPr>
            <p:cNvPr id="52" name="TextBox 52"/>
            <p:cNvSpPr txBox="1"/>
            <p:nvPr/>
          </p:nvSpPr>
          <p:spPr>
            <a:xfrm>
              <a:off x="11334583" y="6616541"/>
              <a:ext cx="334494"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10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4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lide(fromBottom)">
                                      <p:cBhvr>
                                        <p:cTn id="11" dur="400"/>
                                        <p:tgtEl>
                                          <p:spTgt spid="2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image">
                                      <p:cBhvr>
                                        <p:cTn id="15" dur="4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E03EC69-F606-2C39-7168-801DC03149EB}"/>
              </a:ext>
            </a:extLst>
          </p:cNvPr>
          <p:cNvSpPr>
            <a:spLocks noGrp="1"/>
          </p:cNvSpPr>
          <p:nvPr>
            <p:ph idx="1"/>
          </p:nvPr>
        </p:nvSpPr>
        <p:spPr>
          <a:xfrm>
            <a:off x="457200" y="1600200"/>
            <a:ext cx="11270856" cy="4525963"/>
          </a:xfrm>
        </p:spPr>
        <p:txBody>
          <a:bodyPr vert="horz" lIns="91440" tIns="45720" rIns="91440" bIns="45720" rtlCol="0" anchor="t">
            <a:normAutofit/>
          </a:bodyPr>
          <a:lstStyle/>
          <a:p>
            <a:pPr marL="0" indent="0" algn="ctr">
              <a:buNone/>
            </a:pPr>
            <a:r>
              <a:rPr lang="zh-CN" altLang="en-US" sz="6000" b="1">
                <a:solidFill>
                  <a:srgbClr val="122033"/>
                </a:solidFill>
                <a:latin typeface="Arial" panose="020B0604020202020204"/>
                <a:ea typeface="微软雅黑"/>
                <a:cs typeface="Arial" panose="020B0604020202020204"/>
              </a:rPr>
              <a:t>Thanks For Listening</a:t>
            </a:r>
            <a:endParaRPr lang="zh-CN"/>
          </a:p>
        </p:txBody>
      </p:sp>
    </p:spTree>
    <p:extLst>
      <p:ext uri="{BB962C8B-B14F-4D97-AF65-F5344CB8AC3E}">
        <p14:creationId xmlns:p14="http://schemas.microsoft.com/office/powerpoint/2010/main" val="355791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sp>
          <p:nvSpPr>
            <p:cNvPr id="3" name="Freeform 3"/>
            <p:cNvSpPr/>
            <p:nvPr/>
          </p:nvSpPr>
          <p:spPr>
            <a:xfrm>
              <a:off x="0" y="4953000"/>
              <a:ext cx="12192000" cy="1905000"/>
            </a:xfrm>
            <a:custGeom>
              <a:avLst/>
              <a:gdLst/>
              <a:ahLst/>
              <a:cxnLst/>
              <a:rect l="l" t="t" r="r" b="b"/>
              <a:pathLst>
                <a:path w="12192000" h="1905000">
                  <a:moveTo>
                    <a:pt x="0" y="762000"/>
                  </a:moveTo>
                  <a:cubicBezTo>
                    <a:pt x="2476500" y="266700"/>
                    <a:pt x="3905250" y="1619250"/>
                    <a:pt x="6191250" y="990600"/>
                  </a:cubicBezTo>
                  <a:cubicBezTo>
                    <a:pt x="8477250" y="361950"/>
                    <a:pt x="9810750" y="523875"/>
                    <a:pt x="12192000" y="0"/>
                  </a:cubicBezTo>
                  <a:lnTo>
                    <a:pt x="12192000" y="1905000"/>
                  </a:lnTo>
                  <a:lnTo>
                    <a:pt x="0" y="1905000"/>
                  </a:lnTo>
                  <a:close/>
                </a:path>
              </a:pathLst>
            </a:custGeom>
            <a:solidFill>
              <a:srgbClr val="EAF3FF"/>
            </a:solidFill>
            <a:ln>
              <a:noFill/>
            </a:ln>
          </p:spPr>
        </p:sp>
        <p:sp>
          <p:nvSpPr>
            <p:cNvPr id="4" name="Line 4"/>
            <p:cNvSpPr/>
            <p:nvPr/>
          </p:nvSpPr>
          <p:spPr>
            <a:xfrm>
              <a:off x="762000" y="5905500"/>
              <a:ext cx="10763250" cy="9525"/>
            </a:xfrm>
            <a:custGeom>
              <a:avLst/>
              <a:gdLst/>
              <a:ahLst/>
              <a:cxnLst/>
              <a:rect l="l" t="t" r="r" b="b"/>
              <a:pathLst>
                <a:path w="10763250" h="9525">
                  <a:moveTo>
                    <a:pt x="0" y="0"/>
                  </a:moveTo>
                  <a:lnTo>
                    <a:pt x="10763250" y="0"/>
                  </a:lnTo>
                </a:path>
              </a:pathLst>
            </a:custGeom>
            <a:noFill/>
            <a:ln w="9525">
              <a:solidFill>
                <a:srgbClr val="C9D8E8"/>
              </a:solidFill>
            </a:ln>
          </p:spPr>
        </p:sp>
      </p:grpSp>
      <p:grpSp>
        <p:nvGrpSpPr>
          <p:cNvPr id="8" name="Group 8"/>
          <p:cNvGrpSpPr/>
          <p:nvPr/>
        </p:nvGrpSpPr>
        <p:grpSpPr>
          <a:xfrm>
            <a:off x="577215" y="439102"/>
            <a:ext cx="9276521" cy="708660"/>
            <a:chOff x="577215" y="439102"/>
            <a:chExt cx="9276521" cy="708660"/>
          </a:xfrm>
        </p:grpSpPr>
        <p:sp>
          <p:nvSpPr>
            <p:cNvPr id="6" name="TextBox 6"/>
            <p:cNvSpPr txBox="1"/>
            <p:nvPr/>
          </p:nvSpPr>
          <p:spPr>
            <a:xfrm>
              <a:off x="577215" y="439102"/>
              <a:ext cx="9276521"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One system to monitor, decide, and respond at home</a:t>
              </a:r>
            </a:p>
          </p:txBody>
        </p:sp>
        <p:sp>
          <p:nvSpPr>
            <p:cNvPr id="7" name="TextBox 7"/>
            <p:cNvSpPr txBox="1"/>
            <p:nvPr/>
          </p:nvSpPr>
          <p:spPr>
            <a:xfrm>
              <a:off x="592455" y="873442"/>
              <a:ext cx="8063293" cy="274320"/>
            </a:xfrm>
            <a:prstGeom prst="rect">
              <a:avLst/>
            </a:prstGeom>
            <a:noFill/>
            <a:ln>
              <a:noFill/>
            </a:ln>
          </p:spPr>
          <p:txBody>
            <a:bodyPr wrap="none" lIns="0" tIns="0" rIns="0" bIns="0" anchor="t" anchorCtr="0">
              <a:spAutoFit/>
            </a:bodyPr>
            <a:lstStyle/>
            <a:p>
              <a:pPr algn="l"/>
              <a:r>
                <a:rPr lang="zh-CN" sz="1350">
                  <a:solidFill>
                    <a:srgbClr val="4B647C"/>
                  </a:solidFill>
                  <a:latin typeface="Arial" panose="020B0604020202020204"/>
                  <a:ea typeface="微软雅黑" panose="020B0503020204020204" charset="-122"/>
                  <a:cs typeface="Arial" panose="020B0604020202020204"/>
                </a:rPr>
                <a:t>HOMI closes the loop between sensing, local control, remote commands, and safety alerts.</a:t>
              </a:r>
            </a:p>
          </p:txBody>
        </p:sp>
      </p:grpSp>
      <p:grpSp>
        <p:nvGrpSpPr>
          <p:cNvPr id="30" name="Group 30"/>
          <p:cNvGrpSpPr/>
          <p:nvPr/>
        </p:nvGrpSpPr>
        <p:grpSpPr>
          <a:xfrm>
            <a:off x="891540" y="1472565"/>
            <a:ext cx="6196369" cy="3225641"/>
            <a:chOff x="891540" y="1472565"/>
            <a:chExt cx="6196369" cy="3225641"/>
          </a:xfrm>
        </p:grpSpPr>
        <p:sp>
          <p:nvSpPr>
            <p:cNvPr id="9" name="TextBox 9"/>
            <p:cNvSpPr txBox="1"/>
            <p:nvPr/>
          </p:nvSpPr>
          <p:spPr>
            <a:xfrm>
              <a:off x="891540" y="1472565"/>
              <a:ext cx="3511153" cy="365760"/>
            </a:xfrm>
            <a:prstGeom prst="rect">
              <a:avLst/>
            </a:prstGeom>
            <a:noFill/>
            <a:ln>
              <a:noFill/>
            </a:ln>
          </p:spPr>
          <p:txBody>
            <a:bodyPr wrap="none" lIns="0" tIns="0" rIns="0" bIns="0" anchor="t" anchorCtr="0">
              <a:spAutoFit/>
            </a:bodyPr>
            <a:lstStyle/>
            <a:p>
              <a:pPr algn="l"/>
              <a:r>
                <a:rPr lang="zh-CN" sz="1800" b="1">
                  <a:solidFill>
                    <a:srgbClr val="F45B69"/>
                  </a:solidFill>
                  <a:latin typeface="Arial" panose="020B0604020202020204"/>
                  <a:ea typeface="微软雅黑" panose="020B0503020204020204" charset="-122"/>
                  <a:cs typeface="Arial" panose="020B0604020202020204"/>
                </a:rPr>
                <a:t>Before: fragmented devices</a:t>
              </a:r>
            </a:p>
          </p:txBody>
        </p:sp>
        <p:sp>
          <p:nvSpPr>
            <p:cNvPr id="10" name="Line 10"/>
            <p:cNvSpPr/>
            <p:nvPr/>
          </p:nvSpPr>
          <p:spPr>
            <a:xfrm>
              <a:off x="914400" y="1857375"/>
              <a:ext cx="3181350" cy="9525"/>
            </a:xfrm>
            <a:custGeom>
              <a:avLst/>
              <a:gdLst/>
              <a:ahLst/>
              <a:cxnLst/>
              <a:rect l="l" t="t" r="r" b="b"/>
              <a:pathLst>
                <a:path w="3181350" h="9525">
                  <a:moveTo>
                    <a:pt x="0" y="0"/>
                  </a:moveTo>
                  <a:lnTo>
                    <a:pt x="3181350" y="0"/>
                  </a:lnTo>
                </a:path>
              </a:pathLst>
            </a:custGeom>
            <a:noFill/>
            <a:ln w="28575">
              <a:solidFill>
                <a:srgbClr val="F45B69"/>
              </a:solidFill>
            </a:ln>
          </p:spPr>
        </p:sp>
        <p:grpSp>
          <p:nvGrpSpPr>
            <p:cNvPr id="19" name="Group 19"/>
            <p:cNvGrpSpPr/>
            <p:nvPr/>
          </p:nvGrpSpPr>
          <p:grpSpPr>
            <a:xfrm>
              <a:off x="1146572" y="2266950"/>
              <a:ext cx="5941337" cy="583406"/>
              <a:chOff x="1146572" y="2266950"/>
              <a:chExt cx="5941337" cy="583406"/>
            </a:xfrm>
          </p:grpSpPr>
          <p:grpSp>
            <p:nvGrpSpPr>
              <p:cNvPr id="16" name="Group 16"/>
              <p:cNvGrpSpPr/>
              <p:nvPr/>
            </p:nvGrpSpPr>
            <p:grpSpPr>
              <a:xfrm>
                <a:off x="1146572" y="2266950"/>
                <a:ext cx="339328" cy="361950"/>
                <a:chOff x="1146572" y="2266950"/>
                <a:chExt cx="339328" cy="361950"/>
              </a:xfrm>
            </p:grpSpPr>
            <p:sp>
              <p:nvSpPr>
                <p:cNvPr id="11" name="Freeform 11"/>
                <p:cNvSpPr/>
                <p:nvPr/>
              </p:nvSpPr>
              <p:spPr>
                <a:xfrm>
                  <a:off x="1146572" y="2266950"/>
                  <a:ext cx="226219" cy="361950"/>
                </a:xfrm>
                <a:custGeom>
                  <a:avLst/>
                  <a:gdLst/>
                  <a:ahLst/>
                  <a:cxnLst/>
                  <a:rect l="l" t="t" r="r" b="b"/>
                  <a:pathLst>
                    <a:path w="226219" h="361950">
                      <a:moveTo>
                        <a:pt x="158353" y="0"/>
                      </a:moveTo>
                      <a:lnTo>
                        <a:pt x="67866" y="0"/>
                      </a:lnTo>
                      <a:lnTo>
                        <a:pt x="67866" y="145143"/>
                      </a:lnTo>
                      <a:cubicBezTo>
                        <a:pt x="27918" y="162597"/>
                        <a:pt x="0" y="202459"/>
                        <a:pt x="0" y="248841"/>
                      </a:cubicBezTo>
                      <a:cubicBezTo>
                        <a:pt x="0" y="311309"/>
                        <a:pt x="50641" y="361950"/>
                        <a:pt x="113109" y="361950"/>
                      </a:cubicBezTo>
                      <a:cubicBezTo>
                        <a:pt x="175578" y="361950"/>
                        <a:pt x="226219" y="311309"/>
                        <a:pt x="226219" y="248841"/>
                      </a:cubicBezTo>
                      <a:cubicBezTo>
                        <a:pt x="226219" y="202459"/>
                        <a:pt x="198301" y="162597"/>
                        <a:pt x="158353" y="145143"/>
                      </a:cubicBezTo>
                      <a:lnTo>
                        <a:pt x="158353" y="0"/>
                      </a:lnTo>
                      <a:close/>
                    </a:path>
                  </a:pathLst>
                </a:custGeom>
                <a:solidFill>
                  <a:srgbClr val="F45B69"/>
                </a:solidFill>
                <a:ln>
                  <a:noFill/>
                </a:ln>
              </p:spPr>
            </p:sp>
            <p:sp>
              <p:nvSpPr>
                <p:cNvPr id="12" name="Freeform 12"/>
                <p:cNvSpPr/>
                <p:nvPr/>
              </p:nvSpPr>
              <p:spPr>
                <a:xfrm>
                  <a:off x="1372791" y="2357438"/>
                  <a:ext cx="113109" cy="45244"/>
                </a:xfrm>
                <a:custGeom>
                  <a:avLst/>
                  <a:gdLst/>
                  <a:ahLst/>
                  <a:cxnLst/>
                  <a:rect l="l" t="t" r="r" b="b"/>
                  <a:pathLst>
                    <a:path w="113109" h="45244">
                      <a:moveTo>
                        <a:pt x="0" y="0"/>
                      </a:moveTo>
                      <a:lnTo>
                        <a:pt x="113109" y="0"/>
                      </a:lnTo>
                      <a:lnTo>
                        <a:pt x="113109" y="45244"/>
                      </a:lnTo>
                      <a:lnTo>
                        <a:pt x="0" y="45244"/>
                      </a:lnTo>
                      <a:lnTo>
                        <a:pt x="0" y="0"/>
                      </a:lnTo>
                      <a:close/>
                    </a:path>
                  </a:pathLst>
                </a:custGeom>
                <a:solidFill>
                  <a:srgbClr val="F45B69"/>
                </a:solidFill>
                <a:ln>
                  <a:noFill/>
                </a:ln>
              </p:spPr>
            </p:sp>
            <p:sp>
              <p:nvSpPr>
                <p:cNvPr id="13" name="Freeform 13"/>
                <p:cNvSpPr/>
                <p:nvPr/>
              </p:nvSpPr>
              <p:spPr>
                <a:xfrm>
                  <a:off x="1418034" y="2266950"/>
                  <a:ext cx="67866" cy="45244"/>
                </a:xfrm>
                <a:custGeom>
                  <a:avLst/>
                  <a:gdLst/>
                  <a:ahLst/>
                  <a:cxnLst/>
                  <a:rect l="l" t="t" r="r" b="b"/>
                  <a:pathLst>
                    <a:path w="67866" h="45244">
                      <a:moveTo>
                        <a:pt x="67866" y="0"/>
                      </a:moveTo>
                      <a:lnTo>
                        <a:pt x="0" y="0"/>
                      </a:lnTo>
                      <a:lnTo>
                        <a:pt x="0" y="45244"/>
                      </a:lnTo>
                      <a:lnTo>
                        <a:pt x="67866" y="45244"/>
                      </a:lnTo>
                      <a:lnTo>
                        <a:pt x="67866" y="0"/>
                      </a:lnTo>
                      <a:close/>
                    </a:path>
                  </a:pathLst>
                </a:custGeom>
                <a:solidFill>
                  <a:srgbClr val="F45B69"/>
                </a:solidFill>
                <a:ln>
                  <a:noFill/>
                </a:ln>
              </p:spPr>
            </p:sp>
            <p:sp>
              <p:nvSpPr>
                <p:cNvPr id="14" name="Freeform 14"/>
                <p:cNvSpPr/>
                <p:nvPr/>
              </p:nvSpPr>
              <p:spPr>
                <a:xfrm>
                  <a:off x="1418034" y="2447925"/>
                  <a:ext cx="67866" cy="45244"/>
                </a:xfrm>
                <a:custGeom>
                  <a:avLst/>
                  <a:gdLst/>
                  <a:ahLst/>
                  <a:cxnLst/>
                  <a:rect l="l" t="t" r="r" b="b"/>
                  <a:pathLst>
                    <a:path w="67866" h="45244">
                      <a:moveTo>
                        <a:pt x="0" y="0"/>
                      </a:moveTo>
                      <a:lnTo>
                        <a:pt x="67866" y="0"/>
                      </a:lnTo>
                      <a:lnTo>
                        <a:pt x="67866" y="45244"/>
                      </a:lnTo>
                      <a:lnTo>
                        <a:pt x="0" y="45244"/>
                      </a:lnTo>
                      <a:lnTo>
                        <a:pt x="0" y="0"/>
                      </a:lnTo>
                      <a:close/>
                    </a:path>
                  </a:pathLst>
                </a:custGeom>
                <a:solidFill>
                  <a:srgbClr val="F45B69"/>
                </a:solidFill>
                <a:ln>
                  <a:noFill/>
                </a:ln>
              </p:spPr>
            </p:sp>
            <p:sp>
              <p:nvSpPr>
                <p:cNvPr id="15" name="Freeform 15"/>
                <p:cNvSpPr/>
                <p:nvPr/>
              </p:nvSpPr>
              <p:spPr>
                <a:xfrm>
                  <a:off x="1418034" y="2538412"/>
                  <a:ext cx="67866" cy="45244"/>
                </a:xfrm>
                <a:custGeom>
                  <a:avLst/>
                  <a:gdLst/>
                  <a:ahLst/>
                  <a:cxnLst/>
                  <a:rect l="l" t="t" r="r" b="b"/>
                  <a:pathLst>
                    <a:path w="67866" h="45244">
                      <a:moveTo>
                        <a:pt x="67866" y="0"/>
                      </a:moveTo>
                      <a:lnTo>
                        <a:pt x="0" y="0"/>
                      </a:lnTo>
                      <a:lnTo>
                        <a:pt x="0" y="45244"/>
                      </a:lnTo>
                      <a:lnTo>
                        <a:pt x="67866" y="45244"/>
                      </a:lnTo>
                      <a:lnTo>
                        <a:pt x="67866" y="0"/>
                      </a:lnTo>
                      <a:close/>
                    </a:path>
                  </a:pathLst>
                </a:custGeom>
                <a:solidFill>
                  <a:srgbClr val="F45B69"/>
                </a:solidFill>
                <a:ln>
                  <a:noFill/>
                </a:ln>
              </p:spPr>
            </p:sp>
          </p:grpSp>
          <p:sp>
            <p:nvSpPr>
              <p:cNvPr id="17" name="TextBox 17"/>
              <p:cNvSpPr txBox="1"/>
              <p:nvPr/>
            </p:nvSpPr>
            <p:spPr>
              <a:xfrm>
                <a:off x="1678305" y="2359342"/>
                <a:ext cx="1489772"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Manual checking</a:t>
                </a:r>
              </a:p>
            </p:txBody>
          </p:sp>
          <p:sp>
            <p:nvSpPr>
              <p:cNvPr id="18" name="TextBox 18"/>
              <p:cNvSpPr txBox="1"/>
              <p:nvPr/>
            </p:nvSpPr>
            <p:spPr>
              <a:xfrm>
                <a:off x="1681162" y="2621756"/>
                <a:ext cx="5406747"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Temperature, humidity, light, smoke, and presence are read separately.</a:t>
                </a:r>
              </a:p>
            </p:txBody>
          </p:sp>
        </p:grpSp>
        <p:grpSp>
          <p:nvGrpSpPr>
            <p:cNvPr id="23" name="Group 23"/>
            <p:cNvGrpSpPr/>
            <p:nvPr/>
          </p:nvGrpSpPr>
          <p:grpSpPr>
            <a:xfrm>
              <a:off x="1169194" y="3190875"/>
              <a:ext cx="4283511" cy="583406"/>
              <a:chOff x="1169194" y="3190875"/>
              <a:chExt cx="4283511" cy="583406"/>
            </a:xfrm>
          </p:grpSpPr>
          <p:sp>
            <p:nvSpPr>
              <p:cNvPr id="20" name="Freeform 20"/>
              <p:cNvSpPr/>
              <p:nvPr/>
            </p:nvSpPr>
            <p:spPr>
              <a:xfrm>
                <a:off x="1169194" y="3190875"/>
                <a:ext cx="271462" cy="361950"/>
              </a:xfrm>
              <a:custGeom>
                <a:avLst/>
                <a:gdLst/>
                <a:ahLst/>
                <a:cxnLst/>
                <a:rect l="l" t="t" r="r" b="b"/>
                <a:pathLst>
                  <a:path w="271462" h="361950">
                    <a:moveTo>
                      <a:pt x="67866" y="260152"/>
                    </a:moveTo>
                    <a:lnTo>
                      <a:pt x="67866" y="328017"/>
                    </a:lnTo>
                    <a:lnTo>
                      <a:pt x="101798" y="361950"/>
                    </a:lnTo>
                    <a:lnTo>
                      <a:pt x="169664" y="361950"/>
                    </a:lnTo>
                    <a:lnTo>
                      <a:pt x="203597" y="328017"/>
                    </a:lnTo>
                    <a:lnTo>
                      <a:pt x="203597" y="260152"/>
                    </a:lnTo>
                    <a:lnTo>
                      <a:pt x="231639" y="232109"/>
                    </a:lnTo>
                    <a:cubicBezTo>
                      <a:pt x="257138" y="206611"/>
                      <a:pt x="271462" y="171958"/>
                      <a:pt x="271462" y="135898"/>
                    </a:cubicBezTo>
                    <a:cubicBezTo>
                      <a:pt x="271462" y="60935"/>
                      <a:pt x="210693" y="0"/>
                      <a:pt x="135731" y="0"/>
                    </a:cubicBezTo>
                    <a:cubicBezTo>
                      <a:pt x="60769" y="0"/>
                      <a:pt x="0" y="60935"/>
                      <a:pt x="0" y="135898"/>
                    </a:cubicBezTo>
                    <a:cubicBezTo>
                      <a:pt x="0" y="171958"/>
                      <a:pt x="14325" y="206611"/>
                      <a:pt x="39824" y="232109"/>
                    </a:cubicBezTo>
                    <a:lnTo>
                      <a:pt x="67866" y="260152"/>
                    </a:lnTo>
                    <a:close/>
                    <a:moveTo>
                      <a:pt x="113109" y="223368"/>
                    </a:moveTo>
                    <a:lnTo>
                      <a:pt x="113109" y="135731"/>
                    </a:lnTo>
                    <a:lnTo>
                      <a:pt x="158353" y="135731"/>
                    </a:lnTo>
                    <a:lnTo>
                      <a:pt x="158353" y="223368"/>
                    </a:lnTo>
                    <a:cubicBezTo>
                      <a:pt x="197380" y="213323"/>
                      <a:pt x="226219" y="177895"/>
                      <a:pt x="226219" y="135731"/>
                    </a:cubicBezTo>
                    <a:cubicBezTo>
                      <a:pt x="226219" y="85756"/>
                      <a:pt x="185705" y="45244"/>
                      <a:pt x="135731" y="45244"/>
                    </a:cubicBezTo>
                    <a:cubicBezTo>
                      <a:pt x="85756" y="45244"/>
                      <a:pt x="45244" y="85756"/>
                      <a:pt x="45244" y="135731"/>
                    </a:cubicBezTo>
                    <a:cubicBezTo>
                      <a:pt x="45244" y="177895"/>
                      <a:pt x="74081" y="213323"/>
                      <a:pt x="113109" y="223368"/>
                    </a:cubicBezTo>
                    <a:close/>
                  </a:path>
                </a:pathLst>
              </a:custGeom>
              <a:solidFill>
                <a:srgbClr val="F45B69"/>
              </a:solidFill>
              <a:ln>
                <a:noFill/>
              </a:ln>
            </p:spPr>
          </p:sp>
          <p:sp>
            <p:nvSpPr>
              <p:cNvPr id="21" name="TextBox 21"/>
              <p:cNvSpPr txBox="1"/>
              <p:nvPr/>
            </p:nvSpPr>
            <p:spPr>
              <a:xfrm>
                <a:off x="1678305" y="3283268"/>
                <a:ext cx="2066294"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Independent switching</a:t>
                </a:r>
              </a:p>
            </p:txBody>
          </p:sp>
          <p:sp>
            <p:nvSpPr>
              <p:cNvPr id="22" name="TextBox 22"/>
              <p:cNvSpPr txBox="1"/>
              <p:nvPr/>
            </p:nvSpPr>
            <p:spPr>
              <a:xfrm>
                <a:off x="1681162" y="3545681"/>
                <a:ext cx="3771543"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Devices respond only when a user notices and acts.</a:t>
                </a:r>
              </a:p>
            </p:txBody>
          </p:sp>
        </p:grpSp>
        <p:grpSp>
          <p:nvGrpSpPr>
            <p:cNvPr id="29" name="Group 29"/>
            <p:cNvGrpSpPr/>
            <p:nvPr/>
          </p:nvGrpSpPr>
          <p:grpSpPr>
            <a:xfrm>
              <a:off x="1146572" y="4114800"/>
              <a:ext cx="5011221" cy="583406"/>
              <a:chOff x="1146572" y="4114800"/>
              <a:chExt cx="5011221" cy="583406"/>
            </a:xfrm>
          </p:grpSpPr>
          <p:grpSp>
            <p:nvGrpSpPr>
              <p:cNvPr id="26" name="Group 26"/>
              <p:cNvGrpSpPr/>
              <p:nvPr/>
            </p:nvGrpSpPr>
            <p:grpSpPr>
              <a:xfrm>
                <a:off x="1146572" y="4114800"/>
                <a:ext cx="316706" cy="361950"/>
                <a:chOff x="1146572" y="4114800"/>
                <a:chExt cx="316706" cy="361950"/>
              </a:xfrm>
            </p:grpSpPr>
            <p:sp>
              <p:nvSpPr>
                <p:cNvPr id="24" name="Freeform 24"/>
                <p:cNvSpPr/>
                <p:nvPr/>
              </p:nvSpPr>
              <p:spPr>
                <a:xfrm>
                  <a:off x="1146572" y="4114800"/>
                  <a:ext cx="316706" cy="271462"/>
                </a:xfrm>
                <a:custGeom>
                  <a:avLst/>
                  <a:gdLst/>
                  <a:ahLst/>
                  <a:cxnLst/>
                  <a:rect l="l" t="t" r="r" b="b"/>
                  <a:pathLst>
                    <a:path w="316706" h="271462">
                      <a:moveTo>
                        <a:pt x="45244" y="113109"/>
                      </a:moveTo>
                      <a:cubicBezTo>
                        <a:pt x="45244" y="50641"/>
                        <a:pt x="95885" y="0"/>
                        <a:pt x="158353" y="0"/>
                      </a:cubicBezTo>
                      <a:cubicBezTo>
                        <a:pt x="220821" y="0"/>
                        <a:pt x="271462" y="50641"/>
                        <a:pt x="271462" y="113109"/>
                      </a:cubicBezTo>
                      <a:lnTo>
                        <a:pt x="271462" y="180975"/>
                      </a:lnTo>
                      <a:lnTo>
                        <a:pt x="316706" y="226219"/>
                      </a:lnTo>
                      <a:lnTo>
                        <a:pt x="316706" y="271462"/>
                      </a:lnTo>
                      <a:lnTo>
                        <a:pt x="0" y="271462"/>
                      </a:lnTo>
                      <a:lnTo>
                        <a:pt x="0" y="226219"/>
                      </a:lnTo>
                      <a:lnTo>
                        <a:pt x="45244" y="180975"/>
                      </a:lnTo>
                      <a:lnTo>
                        <a:pt x="45244" y="113109"/>
                      </a:lnTo>
                      <a:close/>
                    </a:path>
                  </a:pathLst>
                </a:custGeom>
                <a:solidFill>
                  <a:srgbClr val="F45B69"/>
                </a:solidFill>
                <a:ln>
                  <a:noFill/>
                </a:ln>
              </p:spPr>
            </p:sp>
            <p:sp>
              <p:nvSpPr>
                <p:cNvPr id="25" name="Freeform 25"/>
                <p:cNvSpPr/>
                <p:nvPr/>
              </p:nvSpPr>
              <p:spPr>
                <a:xfrm>
                  <a:off x="1240921" y="4431506"/>
                  <a:ext cx="128008" cy="45244"/>
                </a:xfrm>
                <a:custGeom>
                  <a:avLst/>
                  <a:gdLst/>
                  <a:ahLst/>
                  <a:cxnLst/>
                  <a:rect l="l" t="t" r="r" b="b"/>
                  <a:pathLst>
                    <a:path w="128008" h="45244">
                      <a:moveTo>
                        <a:pt x="64004" y="45244"/>
                      </a:moveTo>
                      <a:cubicBezTo>
                        <a:pt x="34455" y="45244"/>
                        <a:pt x="9317" y="26359"/>
                        <a:pt x="0" y="0"/>
                      </a:cubicBezTo>
                      <a:lnTo>
                        <a:pt x="128008" y="0"/>
                      </a:lnTo>
                      <a:cubicBezTo>
                        <a:pt x="118692" y="26359"/>
                        <a:pt x="93553" y="45244"/>
                        <a:pt x="64004" y="45244"/>
                      </a:cubicBezTo>
                      <a:close/>
                    </a:path>
                  </a:pathLst>
                </a:custGeom>
                <a:solidFill>
                  <a:srgbClr val="F45B69"/>
                </a:solidFill>
                <a:ln>
                  <a:noFill/>
                </a:ln>
              </p:spPr>
            </p:sp>
          </p:grpSp>
          <p:sp>
            <p:nvSpPr>
              <p:cNvPr id="27" name="TextBox 27"/>
              <p:cNvSpPr txBox="1"/>
              <p:nvPr/>
            </p:nvSpPr>
            <p:spPr>
              <a:xfrm>
                <a:off x="1678305" y="4207192"/>
                <a:ext cx="2283671"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Delayed safety response</a:t>
                </a:r>
              </a:p>
            </p:txBody>
          </p:sp>
          <p:sp>
            <p:nvSpPr>
              <p:cNvPr id="28" name="TextBox 28"/>
              <p:cNvSpPr txBox="1"/>
              <p:nvPr/>
            </p:nvSpPr>
            <p:spPr>
              <a:xfrm>
                <a:off x="1681162" y="4469606"/>
                <a:ext cx="4476631"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Smoke or abnormal values can be missed without automation.</a:t>
                </a:r>
              </a:p>
            </p:txBody>
          </p:sp>
        </p:grpSp>
      </p:grpSp>
      <p:grpSp>
        <p:nvGrpSpPr>
          <p:cNvPr id="33" name="Group 33"/>
          <p:cNvGrpSpPr/>
          <p:nvPr/>
        </p:nvGrpSpPr>
        <p:grpSpPr>
          <a:xfrm>
            <a:off x="5143500" y="3059906"/>
            <a:ext cx="1447800" cy="369095"/>
            <a:chOff x="5143500" y="3059906"/>
            <a:chExt cx="1447800" cy="369095"/>
          </a:xfrm>
        </p:grpSpPr>
        <p:sp>
          <p:nvSpPr>
            <p:cNvPr id="31" name="Line 31"/>
            <p:cNvSpPr/>
            <p:nvPr/>
          </p:nvSpPr>
          <p:spPr>
            <a:xfrm>
              <a:off x="5143500" y="3429000"/>
              <a:ext cx="1447800" cy="1"/>
            </a:xfrm>
            <a:prstGeom prst="line">
              <a:avLst/>
            </a:prstGeom>
            <a:noFill/>
            <a:ln w="47625">
              <a:solidFill>
                <a:srgbClr val="1B76FF"/>
              </a:solidFill>
              <a:tailEnd type="triangle" w="lg" len="lg"/>
            </a:ln>
          </p:spPr>
        </p:sp>
        <p:sp>
          <p:nvSpPr>
            <p:cNvPr id="32" name="TextBox 32"/>
            <p:cNvSpPr txBox="1"/>
            <p:nvPr/>
          </p:nvSpPr>
          <p:spPr>
            <a:xfrm>
              <a:off x="5482941" y="3059906"/>
              <a:ext cx="768918" cy="228600"/>
            </a:xfrm>
            <a:prstGeom prst="rect">
              <a:avLst/>
            </a:prstGeom>
            <a:noFill/>
            <a:ln>
              <a:noFill/>
            </a:ln>
          </p:spPr>
          <p:txBody>
            <a:bodyPr wrap="none" lIns="0" tIns="0" rIns="0" bIns="0" anchor="t" anchorCtr="0">
              <a:spAutoFit/>
            </a:bodyPr>
            <a:lstStyle/>
            <a:p>
              <a:pPr algn="ctr"/>
              <a:r>
                <a:rPr lang="zh-CN" sz="1125" b="1">
                  <a:solidFill>
                    <a:srgbClr val="20D6C7"/>
                  </a:solidFill>
                  <a:latin typeface="Arial" panose="020B0604020202020204"/>
                  <a:ea typeface="微软雅黑" panose="020B0503020204020204" charset="-122"/>
                  <a:cs typeface="Arial" panose="020B0604020202020204"/>
                </a:rPr>
                <a:t>integrate</a:t>
              </a:r>
            </a:p>
          </p:txBody>
        </p:sp>
      </p:grpSp>
      <p:grpSp>
        <p:nvGrpSpPr>
          <p:cNvPr id="65" name="Group 65"/>
          <p:cNvGrpSpPr/>
          <p:nvPr/>
        </p:nvGrpSpPr>
        <p:grpSpPr>
          <a:xfrm>
            <a:off x="6841355" y="1472565"/>
            <a:ext cx="3938540" cy="3828097"/>
            <a:chOff x="6841355" y="1472565"/>
            <a:chExt cx="3938540" cy="3828097"/>
          </a:xfrm>
        </p:grpSpPr>
        <p:sp>
          <p:nvSpPr>
            <p:cNvPr id="34" name="TextBox 34"/>
            <p:cNvSpPr txBox="1"/>
            <p:nvPr/>
          </p:nvSpPr>
          <p:spPr>
            <a:xfrm>
              <a:off x="7044690" y="1472565"/>
              <a:ext cx="2956684" cy="365760"/>
            </a:xfrm>
            <a:prstGeom prst="rect">
              <a:avLst/>
            </a:prstGeom>
            <a:noFill/>
            <a:ln>
              <a:noFill/>
            </a:ln>
          </p:spPr>
          <p:txBody>
            <a:bodyPr wrap="none" lIns="0" tIns="0" rIns="0" bIns="0" anchor="t" anchorCtr="0">
              <a:spAutoFit/>
            </a:bodyPr>
            <a:lstStyle/>
            <a:p>
              <a:pPr algn="l"/>
              <a:r>
                <a:rPr lang="zh-CN" sz="1800" b="1">
                  <a:solidFill>
                    <a:srgbClr val="20D6C7"/>
                  </a:solidFill>
                  <a:latin typeface="Arial" panose="020B0604020202020204"/>
                  <a:ea typeface="微软雅黑" panose="020B0503020204020204" charset="-122"/>
                  <a:cs typeface="Arial" panose="020B0604020202020204"/>
                </a:rPr>
                <a:t>After: HOMI closed loop</a:t>
              </a:r>
            </a:p>
          </p:txBody>
        </p:sp>
        <p:sp>
          <p:nvSpPr>
            <p:cNvPr id="35" name="Line 35"/>
            <p:cNvSpPr/>
            <p:nvPr/>
          </p:nvSpPr>
          <p:spPr>
            <a:xfrm>
              <a:off x="7067550" y="1857375"/>
              <a:ext cx="3505200" cy="9525"/>
            </a:xfrm>
            <a:custGeom>
              <a:avLst/>
              <a:gdLst/>
              <a:ahLst/>
              <a:cxnLst/>
              <a:rect l="l" t="t" r="r" b="b"/>
              <a:pathLst>
                <a:path w="3505200" h="9525">
                  <a:moveTo>
                    <a:pt x="0" y="0"/>
                  </a:moveTo>
                  <a:lnTo>
                    <a:pt x="3505200" y="0"/>
                  </a:lnTo>
                </a:path>
              </a:pathLst>
            </a:custGeom>
            <a:noFill/>
            <a:ln w="28575">
              <a:solidFill>
                <a:srgbClr val="20D6C7"/>
              </a:solidFill>
            </a:ln>
          </p:spPr>
        </p:sp>
        <p:sp>
          <p:nvSpPr>
            <p:cNvPr id="36" name="Ellipse 36"/>
            <p:cNvSpPr/>
            <p:nvPr/>
          </p:nvSpPr>
          <p:spPr>
            <a:xfrm>
              <a:off x="7705725" y="2466975"/>
              <a:ext cx="2209800" cy="2209800"/>
            </a:xfrm>
            <a:prstGeom prst="ellipse">
              <a:avLst/>
            </a:prstGeom>
            <a:solidFill>
              <a:srgbClr val="EAF3FF"/>
            </a:solidFill>
            <a:ln w="28575">
              <a:solidFill>
                <a:srgbClr val="20D6C7"/>
              </a:solidFill>
            </a:ln>
          </p:spPr>
        </p:sp>
        <p:sp>
          <p:nvSpPr>
            <p:cNvPr id="37" name="Freeform 37"/>
            <p:cNvSpPr/>
            <p:nvPr/>
          </p:nvSpPr>
          <p:spPr>
            <a:xfrm>
              <a:off x="8510588" y="3038475"/>
              <a:ext cx="600075" cy="642938"/>
            </a:xfrm>
            <a:custGeom>
              <a:avLst/>
              <a:gdLst/>
              <a:ahLst/>
              <a:cxnLst/>
              <a:rect l="l" t="t" r="r" b="b"/>
              <a:pathLst>
                <a:path w="600075" h="642938">
                  <a:moveTo>
                    <a:pt x="0" y="257175"/>
                  </a:moveTo>
                  <a:lnTo>
                    <a:pt x="0" y="642938"/>
                  </a:lnTo>
                  <a:lnTo>
                    <a:pt x="214312" y="642938"/>
                  </a:lnTo>
                  <a:lnTo>
                    <a:pt x="214312" y="471488"/>
                  </a:lnTo>
                  <a:cubicBezTo>
                    <a:pt x="214312" y="424143"/>
                    <a:pt x="252693" y="385762"/>
                    <a:pt x="300038" y="385762"/>
                  </a:cubicBezTo>
                  <a:cubicBezTo>
                    <a:pt x="347382" y="385762"/>
                    <a:pt x="385762" y="424143"/>
                    <a:pt x="385762" y="471488"/>
                  </a:cubicBezTo>
                  <a:lnTo>
                    <a:pt x="385762" y="642938"/>
                  </a:lnTo>
                  <a:lnTo>
                    <a:pt x="600075" y="642938"/>
                  </a:lnTo>
                  <a:lnTo>
                    <a:pt x="600075" y="257175"/>
                  </a:lnTo>
                  <a:lnTo>
                    <a:pt x="300038" y="0"/>
                  </a:lnTo>
                  <a:lnTo>
                    <a:pt x="0" y="257175"/>
                  </a:lnTo>
                  <a:close/>
                </a:path>
              </a:pathLst>
            </a:custGeom>
            <a:solidFill>
              <a:srgbClr val="20D6C7"/>
            </a:solidFill>
            <a:ln>
              <a:noFill/>
            </a:ln>
          </p:spPr>
        </p:sp>
        <p:sp>
          <p:nvSpPr>
            <p:cNvPr id="38" name="TextBox 38"/>
            <p:cNvSpPr txBox="1"/>
            <p:nvPr/>
          </p:nvSpPr>
          <p:spPr>
            <a:xfrm>
              <a:off x="8518211" y="3831908"/>
              <a:ext cx="584828" cy="335280"/>
            </a:xfrm>
            <a:prstGeom prst="rect">
              <a:avLst/>
            </a:prstGeom>
            <a:noFill/>
            <a:ln>
              <a:noFill/>
            </a:ln>
          </p:spPr>
          <p:txBody>
            <a:bodyPr wrap="none" lIns="0" tIns="0" rIns="0" bIns="0" anchor="t" anchorCtr="0">
              <a:spAutoFit/>
            </a:bodyPr>
            <a:lstStyle/>
            <a:p>
              <a:pPr algn="ctr"/>
              <a:r>
                <a:rPr lang="zh-CN" sz="1650" b="1">
                  <a:solidFill>
                    <a:srgbClr val="122033"/>
                  </a:solidFill>
                  <a:latin typeface="Arial" panose="020B0604020202020204"/>
                  <a:ea typeface="微软雅黑" panose="020B0503020204020204" charset="-122"/>
                  <a:cs typeface="Arial" panose="020B0604020202020204"/>
                </a:rPr>
                <a:t>HOMI</a:t>
              </a:r>
            </a:p>
          </p:txBody>
        </p:sp>
        <p:sp>
          <p:nvSpPr>
            <p:cNvPr id="39" name="TextBox 39"/>
            <p:cNvSpPr txBox="1"/>
            <p:nvPr/>
          </p:nvSpPr>
          <p:spPr>
            <a:xfrm>
              <a:off x="8006191" y="4153852"/>
              <a:ext cx="1608868"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low-cost IoT prototype</a:t>
              </a:r>
            </a:p>
          </p:txBody>
        </p:sp>
        <p:grpSp>
          <p:nvGrpSpPr>
            <p:cNvPr id="45" name="Group 45"/>
            <p:cNvGrpSpPr/>
            <p:nvPr/>
          </p:nvGrpSpPr>
          <p:grpSpPr>
            <a:xfrm>
              <a:off x="6841355" y="2144078"/>
              <a:ext cx="985790" cy="846772"/>
              <a:chOff x="6841355" y="2144078"/>
              <a:chExt cx="985790" cy="846772"/>
            </a:xfrm>
          </p:grpSpPr>
          <p:sp>
            <p:nvSpPr>
              <p:cNvPr id="40" name="Ellipse 40"/>
              <p:cNvSpPr/>
              <p:nvPr/>
            </p:nvSpPr>
            <p:spPr>
              <a:xfrm>
                <a:off x="7010400" y="2343150"/>
                <a:ext cx="647700" cy="647700"/>
              </a:xfrm>
              <a:prstGeom prst="ellipse">
                <a:avLst/>
              </a:prstGeom>
              <a:solidFill>
                <a:srgbClr val="1B76FF"/>
              </a:solidFill>
              <a:ln>
                <a:noFill/>
              </a:ln>
            </p:spPr>
          </p:sp>
          <p:grpSp>
            <p:nvGrpSpPr>
              <p:cNvPr id="43" name="Group 43"/>
              <p:cNvGrpSpPr/>
              <p:nvPr/>
            </p:nvGrpSpPr>
            <p:grpSpPr>
              <a:xfrm>
                <a:off x="7162800" y="2495550"/>
                <a:ext cx="342900" cy="342900"/>
                <a:chOff x="7162800" y="2495550"/>
                <a:chExt cx="342900" cy="342900"/>
              </a:xfrm>
            </p:grpSpPr>
            <p:sp>
              <p:nvSpPr>
                <p:cNvPr id="41" name="Freeform 41"/>
                <p:cNvSpPr/>
                <p:nvPr/>
              </p:nvSpPr>
              <p:spPr>
                <a:xfrm>
                  <a:off x="7291388" y="2624138"/>
                  <a:ext cx="85725" cy="85725"/>
                </a:xfrm>
                <a:custGeom>
                  <a:avLst/>
                  <a:gdLst/>
                  <a:ahLst/>
                  <a:cxnLst/>
                  <a:rect l="l" t="t" r="r" b="b"/>
                  <a:pathLst>
                    <a:path w="85725" h="85725">
                      <a:moveTo>
                        <a:pt x="0" y="85725"/>
                      </a:moveTo>
                      <a:lnTo>
                        <a:pt x="0" y="0"/>
                      </a:lnTo>
                      <a:lnTo>
                        <a:pt x="85725" y="0"/>
                      </a:lnTo>
                      <a:lnTo>
                        <a:pt x="85725" y="85725"/>
                      </a:lnTo>
                      <a:lnTo>
                        <a:pt x="0" y="85725"/>
                      </a:lnTo>
                      <a:close/>
                    </a:path>
                  </a:pathLst>
                </a:custGeom>
                <a:solidFill>
                  <a:srgbClr val="FFFFFF"/>
                </a:solidFill>
                <a:ln>
                  <a:noFill/>
                </a:ln>
              </p:spPr>
            </p:sp>
            <p:sp>
              <p:nvSpPr>
                <p:cNvPr id="42" name="Freeform 42"/>
                <p:cNvSpPr/>
                <p:nvPr/>
              </p:nvSpPr>
              <p:spPr>
                <a:xfrm>
                  <a:off x="7162800" y="2495550"/>
                  <a:ext cx="342900" cy="342900"/>
                </a:xfrm>
                <a:custGeom>
                  <a:avLst/>
                  <a:gdLst/>
                  <a:ahLst/>
                  <a:cxnLst/>
                  <a:rect l="l" t="t" r="r" b="b"/>
                  <a:pathLst>
                    <a:path w="342900" h="342900">
                      <a:moveTo>
                        <a:pt x="64294" y="42862"/>
                      </a:moveTo>
                      <a:lnTo>
                        <a:pt x="64294" y="0"/>
                      </a:lnTo>
                      <a:lnTo>
                        <a:pt x="107156" y="0"/>
                      </a:lnTo>
                      <a:lnTo>
                        <a:pt x="107156" y="42862"/>
                      </a:lnTo>
                      <a:lnTo>
                        <a:pt x="150019" y="42862"/>
                      </a:lnTo>
                      <a:lnTo>
                        <a:pt x="150019" y="0"/>
                      </a:lnTo>
                      <a:lnTo>
                        <a:pt x="192881" y="0"/>
                      </a:lnTo>
                      <a:lnTo>
                        <a:pt x="192881" y="42862"/>
                      </a:lnTo>
                      <a:lnTo>
                        <a:pt x="235744" y="42862"/>
                      </a:lnTo>
                      <a:lnTo>
                        <a:pt x="235744" y="0"/>
                      </a:lnTo>
                      <a:lnTo>
                        <a:pt x="278606" y="0"/>
                      </a:lnTo>
                      <a:lnTo>
                        <a:pt x="278606" y="42862"/>
                      </a:lnTo>
                      <a:lnTo>
                        <a:pt x="300038" y="42862"/>
                      </a:lnTo>
                      <a:lnTo>
                        <a:pt x="300038" y="64294"/>
                      </a:lnTo>
                      <a:lnTo>
                        <a:pt x="342900" y="64294"/>
                      </a:lnTo>
                      <a:lnTo>
                        <a:pt x="342900" y="107156"/>
                      </a:lnTo>
                      <a:lnTo>
                        <a:pt x="300038" y="107156"/>
                      </a:lnTo>
                      <a:lnTo>
                        <a:pt x="300038" y="150019"/>
                      </a:lnTo>
                      <a:lnTo>
                        <a:pt x="342900" y="150019"/>
                      </a:lnTo>
                      <a:lnTo>
                        <a:pt x="342900" y="192881"/>
                      </a:lnTo>
                      <a:lnTo>
                        <a:pt x="300038" y="192881"/>
                      </a:lnTo>
                      <a:lnTo>
                        <a:pt x="300038" y="235744"/>
                      </a:lnTo>
                      <a:lnTo>
                        <a:pt x="342900" y="235744"/>
                      </a:lnTo>
                      <a:lnTo>
                        <a:pt x="342900" y="278606"/>
                      </a:lnTo>
                      <a:lnTo>
                        <a:pt x="300038" y="278606"/>
                      </a:lnTo>
                      <a:lnTo>
                        <a:pt x="300038" y="300038"/>
                      </a:lnTo>
                      <a:lnTo>
                        <a:pt x="278606" y="300038"/>
                      </a:lnTo>
                      <a:lnTo>
                        <a:pt x="278606" y="342900"/>
                      </a:lnTo>
                      <a:lnTo>
                        <a:pt x="235744" y="342900"/>
                      </a:lnTo>
                      <a:lnTo>
                        <a:pt x="235744" y="300038"/>
                      </a:lnTo>
                      <a:lnTo>
                        <a:pt x="192881" y="300038"/>
                      </a:lnTo>
                      <a:lnTo>
                        <a:pt x="192881" y="342900"/>
                      </a:lnTo>
                      <a:lnTo>
                        <a:pt x="150019" y="342900"/>
                      </a:lnTo>
                      <a:lnTo>
                        <a:pt x="150019" y="300038"/>
                      </a:lnTo>
                      <a:lnTo>
                        <a:pt x="107156" y="300038"/>
                      </a:lnTo>
                      <a:lnTo>
                        <a:pt x="107156" y="342900"/>
                      </a:lnTo>
                      <a:lnTo>
                        <a:pt x="64294" y="342900"/>
                      </a:lnTo>
                      <a:lnTo>
                        <a:pt x="64294" y="300038"/>
                      </a:lnTo>
                      <a:lnTo>
                        <a:pt x="42862" y="300038"/>
                      </a:lnTo>
                      <a:lnTo>
                        <a:pt x="42862" y="278606"/>
                      </a:lnTo>
                      <a:lnTo>
                        <a:pt x="0" y="278606"/>
                      </a:lnTo>
                      <a:lnTo>
                        <a:pt x="0" y="235744"/>
                      </a:lnTo>
                      <a:lnTo>
                        <a:pt x="42862" y="235744"/>
                      </a:lnTo>
                      <a:lnTo>
                        <a:pt x="42862" y="192881"/>
                      </a:lnTo>
                      <a:lnTo>
                        <a:pt x="0" y="192881"/>
                      </a:lnTo>
                      <a:lnTo>
                        <a:pt x="0" y="150019"/>
                      </a:lnTo>
                      <a:lnTo>
                        <a:pt x="42862" y="150019"/>
                      </a:lnTo>
                      <a:lnTo>
                        <a:pt x="42862" y="107156"/>
                      </a:lnTo>
                      <a:lnTo>
                        <a:pt x="0" y="107156"/>
                      </a:lnTo>
                      <a:lnTo>
                        <a:pt x="0" y="64294"/>
                      </a:lnTo>
                      <a:lnTo>
                        <a:pt x="42862" y="64294"/>
                      </a:lnTo>
                      <a:lnTo>
                        <a:pt x="42862" y="42862"/>
                      </a:lnTo>
                      <a:lnTo>
                        <a:pt x="64294" y="42862"/>
                      </a:lnTo>
                      <a:close/>
                      <a:moveTo>
                        <a:pt x="85725" y="85725"/>
                      </a:moveTo>
                      <a:lnTo>
                        <a:pt x="85725" y="257175"/>
                      </a:lnTo>
                      <a:lnTo>
                        <a:pt x="257175" y="257175"/>
                      </a:lnTo>
                      <a:lnTo>
                        <a:pt x="257175" y="85725"/>
                      </a:lnTo>
                      <a:lnTo>
                        <a:pt x="85725" y="85725"/>
                      </a:lnTo>
                      <a:close/>
                    </a:path>
                  </a:pathLst>
                </a:custGeom>
                <a:solidFill>
                  <a:srgbClr val="FFFFFF"/>
                </a:solidFill>
                <a:ln>
                  <a:noFill/>
                </a:ln>
              </p:spPr>
            </p:sp>
          </p:grpSp>
          <p:sp>
            <p:nvSpPr>
              <p:cNvPr id="44" name="TextBox 44"/>
              <p:cNvSpPr txBox="1"/>
              <p:nvPr/>
            </p:nvSpPr>
            <p:spPr>
              <a:xfrm>
                <a:off x="6841355" y="2144078"/>
                <a:ext cx="985790"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STM32 control</a:t>
                </a:r>
              </a:p>
            </p:txBody>
          </p:sp>
        </p:grpSp>
        <p:grpSp>
          <p:nvGrpSpPr>
            <p:cNvPr id="49" name="Group 49"/>
            <p:cNvGrpSpPr/>
            <p:nvPr/>
          </p:nvGrpSpPr>
          <p:grpSpPr>
            <a:xfrm>
              <a:off x="9941123" y="2144078"/>
              <a:ext cx="691753" cy="846772"/>
              <a:chOff x="9941123" y="2144078"/>
              <a:chExt cx="691753" cy="846772"/>
            </a:xfrm>
          </p:grpSpPr>
          <p:sp>
            <p:nvSpPr>
              <p:cNvPr id="46" name="Ellipse 46"/>
              <p:cNvSpPr/>
              <p:nvPr/>
            </p:nvSpPr>
            <p:spPr>
              <a:xfrm>
                <a:off x="9963150" y="2343150"/>
                <a:ext cx="647700" cy="647700"/>
              </a:xfrm>
              <a:prstGeom prst="ellipse">
                <a:avLst/>
              </a:prstGeom>
              <a:solidFill>
                <a:srgbClr val="A7F36D"/>
              </a:solidFill>
              <a:ln>
                <a:noFill/>
              </a:ln>
            </p:spPr>
          </p:sp>
          <p:sp>
            <p:nvSpPr>
              <p:cNvPr id="47" name="Freeform 47"/>
              <p:cNvSpPr/>
              <p:nvPr/>
            </p:nvSpPr>
            <p:spPr>
              <a:xfrm>
                <a:off x="10158412" y="2495550"/>
                <a:ext cx="257175" cy="342900"/>
              </a:xfrm>
              <a:custGeom>
                <a:avLst/>
                <a:gdLst/>
                <a:ahLst/>
                <a:cxnLst/>
                <a:rect l="l" t="t" r="r" b="b"/>
                <a:pathLst>
                  <a:path w="257175" h="342900">
                    <a:moveTo>
                      <a:pt x="42862" y="0"/>
                    </a:moveTo>
                    <a:cubicBezTo>
                      <a:pt x="19190" y="0"/>
                      <a:pt x="0" y="19190"/>
                      <a:pt x="0" y="42862"/>
                    </a:cubicBezTo>
                    <a:lnTo>
                      <a:pt x="0" y="300038"/>
                    </a:lnTo>
                    <a:cubicBezTo>
                      <a:pt x="0" y="323710"/>
                      <a:pt x="19190" y="342900"/>
                      <a:pt x="42862" y="342900"/>
                    </a:cubicBezTo>
                    <a:lnTo>
                      <a:pt x="214312" y="342900"/>
                    </a:lnTo>
                    <a:cubicBezTo>
                      <a:pt x="237985" y="342900"/>
                      <a:pt x="257175" y="323710"/>
                      <a:pt x="257175" y="300038"/>
                    </a:cubicBezTo>
                    <a:lnTo>
                      <a:pt x="257175" y="42862"/>
                    </a:lnTo>
                    <a:cubicBezTo>
                      <a:pt x="257175" y="19190"/>
                      <a:pt x="237985" y="0"/>
                      <a:pt x="214312" y="0"/>
                    </a:cubicBezTo>
                    <a:lnTo>
                      <a:pt x="42862" y="0"/>
                    </a:lnTo>
                    <a:close/>
                    <a:moveTo>
                      <a:pt x="214312" y="64294"/>
                    </a:moveTo>
                    <a:lnTo>
                      <a:pt x="42862" y="64294"/>
                    </a:lnTo>
                    <a:lnTo>
                      <a:pt x="42862" y="278606"/>
                    </a:lnTo>
                    <a:lnTo>
                      <a:pt x="214312" y="278606"/>
                    </a:lnTo>
                    <a:lnTo>
                      <a:pt x="214312" y="64294"/>
                    </a:lnTo>
                    <a:close/>
                  </a:path>
                </a:pathLst>
              </a:custGeom>
              <a:solidFill>
                <a:srgbClr val="122033"/>
              </a:solidFill>
              <a:ln>
                <a:noFill/>
              </a:ln>
            </p:spPr>
          </p:sp>
          <p:sp>
            <p:nvSpPr>
              <p:cNvPr id="48" name="TextBox 48"/>
              <p:cNvSpPr txBox="1"/>
              <p:nvPr/>
            </p:nvSpPr>
            <p:spPr>
              <a:xfrm>
                <a:off x="9941123" y="2144078"/>
                <a:ext cx="691753"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Android UI</a:t>
                </a:r>
              </a:p>
            </p:txBody>
          </p:sp>
        </p:grpSp>
        <p:grpSp>
          <p:nvGrpSpPr>
            <p:cNvPr id="56" name="Group 56"/>
            <p:cNvGrpSpPr/>
            <p:nvPr/>
          </p:nvGrpSpPr>
          <p:grpSpPr>
            <a:xfrm>
              <a:off x="6904363" y="4343400"/>
              <a:ext cx="859774" cy="957262"/>
              <a:chOff x="6904363" y="4343400"/>
              <a:chExt cx="859774" cy="957262"/>
            </a:xfrm>
          </p:grpSpPr>
          <p:sp>
            <p:nvSpPr>
              <p:cNvPr id="50" name="Ellipse 50"/>
              <p:cNvSpPr/>
              <p:nvPr/>
            </p:nvSpPr>
            <p:spPr>
              <a:xfrm>
                <a:off x="7010400" y="4343400"/>
                <a:ext cx="647700" cy="647700"/>
              </a:xfrm>
              <a:prstGeom prst="ellipse">
                <a:avLst/>
              </a:prstGeom>
              <a:solidFill>
                <a:srgbClr val="20D6C7"/>
              </a:solidFill>
              <a:ln>
                <a:noFill/>
              </a:ln>
            </p:spPr>
          </p:sp>
          <p:grpSp>
            <p:nvGrpSpPr>
              <p:cNvPr id="54" name="Group 54"/>
              <p:cNvGrpSpPr/>
              <p:nvPr/>
            </p:nvGrpSpPr>
            <p:grpSpPr>
              <a:xfrm>
                <a:off x="7162800" y="4560094"/>
                <a:ext cx="342900" cy="257175"/>
                <a:chOff x="7162800" y="4560094"/>
                <a:chExt cx="342900" cy="257175"/>
              </a:xfrm>
            </p:grpSpPr>
            <p:sp>
              <p:nvSpPr>
                <p:cNvPr id="51" name="Freeform 51"/>
                <p:cNvSpPr/>
                <p:nvPr/>
              </p:nvSpPr>
              <p:spPr>
                <a:xfrm>
                  <a:off x="7162800" y="4560094"/>
                  <a:ext cx="342900" cy="116033"/>
                </a:xfrm>
                <a:custGeom>
                  <a:avLst/>
                  <a:gdLst/>
                  <a:ahLst/>
                  <a:cxnLst/>
                  <a:rect l="l" t="t" r="r" b="b"/>
                  <a:pathLst>
                    <a:path w="342900" h="116033">
                      <a:moveTo>
                        <a:pt x="0" y="85725"/>
                      </a:moveTo>
                      <a:lnTo>
                        <a:pt x="25108" y="60617"/>
                      </a:lnTo>
                      <a:cubicBezTo>
                        <a:pt x="63921" y="21804"/>
                        <a:pt x="116561" y="0"/>
                        <a:pt x="171450" y="0"/>
                      </a:cubicBezTo>
                      <a:cubicBezTo>
                        <a:pt x="226340" y="0"/>
                        <a:pt x="278979" y="21805"/>
                        <a:pt x="317791" y="60617"/>
                      </a:cubicBezTo>
                      <a:lnTo>
                        <a:pt x="342900" y="85725"/>
                      </a:lnTo>
                      <a:lnTo>
                        <a:pt x="312592" y="116033"/>
                      </a:lnTo>
                      <a:lnTo>
                        <a:pt x="287483" y="90925"/>
                      </a:lnTo>
                      <a:cubicBezTo>
                        <a:pt x="256710" y="60151"/>
                        <a:pt x="214970" y="42862"/>
                        <a:pt x="171450" y="42862"/>
                      </a:cubicBezTo>
                      <a:cubicBezTo>
                        <a:pt x="127929" y="42862"/>
                        <a:pt x="86191" y="60151"/>
                        <a:pt x="55417" y="90925"/>
                      </a:cubicBezTo>
                      <a:lnTo>
                        <a:pt x="30308" y="116033"/>
                      </a:lnTo>
                      <a:lnTo>
                        <a:pt x="0" y="85725"/>
                      </a:lnTo>
                      <a:close/>
                    </a:path>
                  </a:pathLst>
                </a:custGeom>
                <a:solidFill>
                  <a:srgbClr val="122033"/>
                </a:solidFill>
                <a:ln>
                  <a:noFill/>
                </a:ln>
              </p:spPr>
            </p:sp>
            <p:sp>
              <p:nvSpPr>
                <p:cNvPr id="52" name="Freeform 52"/>
                <p:cNvSpPr/>
                <p:nvPr/>
              </p:nvSpPr>
              <p:spPr>
                <a:xfrm>
                  <a:off x="7223417" y="4645819"/>
                  <a:ext cx="221667" cy="90924"/>
                </a:xfrm>
                <a:custGeom>
                  <a:avLst/>
                  <a:gdLst/>
                  <a:ahLst/>
                  <a:cxnLst/>
                  <a:rect l="l" t="t" r="r" b="b"/>
                  <a:pathLst>
                    <a:path w="221667" h="90924">
                      <a:moveTo>
                        <a:pt x="30308" y="90924"/>
                      </a:moveTo>
                      <a:lnTo>
                        <a:pt x="0" y="60617"/>
                      </a:lnTo>
                      <a:lnTo>
                        <a:pt x="25108" y="35508"/>
                      </a:lnTo>
                      <a:cubicBezTo>
                        <a:pt x="47844" y="12773"/>
                        <a:pt x="78680" y="0"/>
                        <a:pt x="110833" y="0"/>
                      </a:cubicBezTo>
                      <a:cubicBezTo>
                        <a:pt x="142986" y="0"/>
                        <a:pt x="173822" y="12773"/>
                        <a:pt x="196558" y="35509"/>
                      </a:cubicBezTo>
                      <a:lnTo>
                        <a:pt x="221667" y="60617"/>
                      </a:lnTo>
                      <a:lnTo>
                        <a:pt x="191359" y="90924"/>
                      </a:lnTo>
                      <a:lnTo>
                        <a:pt x="166250" y="65818"/>
                      </a:lnTo>
                      <a:cubicBezTo>
                        <a:pt x="151552" y="51119"/>
                        <a:pt x="131619" y="42862"/>
                        <a:pt x="110833" y="42862"/>
                      </a:cubicBezTo>
                      <a:cubicBezTo>
                        <a:pt x="90048" y="42862"/>
                        <a:pt x="70114" y="51119"/>
                        <a:pt x="55416" y="65818"/>
                      </a:cubicBezTo>
                      <a:lnTo>
                        <a:pt x="30308" y="90924"/>
                      </a:lnTo>
                      <a:close/>
                    </a:path>
                  </a:pathLst>
                </a:custGeom>
                <a:solidFill>
                  <a:srgbClr val="122033"/>
                </a:solidFill>
                <a:ln>
                  <a:noFill/>
                </a:ln>
              </p:spPr>
            </p:sp>
            <p:sp>
              <p:nvSpPr>
                <p:cNvPr id="53" name="Freeform 53"/>
                <p:cNvSpPr/>
                <p:nvPr/>
              </p:nvSpPr>
              <p:spPr>
                <a:xfrm>
                  <a:off x="7284033" y="4731544"/>
                  <a:ext cx="100432" cy="85725"/>
                </a:xfrm>
                <a:custGeom>
                  <a:avLst/>
                  <a:gdLst/>
                  <a:ahLst/>
                  <a:cxnLst/>
                  <a:rect l="l" t="t" r="r" b="b"/>
                  <a:pathLst>
                    <a:path w="100432" h="85725">
                      <a:moveTo>
                        <a:pt x="50217" y="85725"/>
                      </a:moveTo>
                      <a:lnTo>
                        <a:pt x="0" y="35509"/>
                      </a:lnTo>
                      <a:lnTo>
                        <a:pt x="25108" y="10401"/>
                      </a:lnTo>
                      <a:cubicBezTo>
                        <a:pt x="31767" y="3742"/>
                        <a:pt x="40799" y="0"/>
                        <a:pt x="50217" y="0"/>
                      </a:cubicBezTo>
                      <a:cubicBezTo>
                        <a:pt x="59634" y="0"/>
                        <a:pt x="68666" y="3742"/>
                        <a:pt x="75325" y="10401"/>
                      </a:cubicBezTo>
                      <a:lnTo>
                        <a:pt x="100432" y="35509"/>
                      </a:lnTo>
                      <a:lnTo>
                        <a:pt x="50217" y="85725"/>
                      </a:lnTo>
                      <a:close/>
                    </a:path>
                  </a:pathLst>
                </a:custGeom>
                <a:solidFill>
                  <a:srgbClr val="122033"/>
                </a:solidFill>
                <a:ln>
                  <a:noFill/>
                </a:ln>
              </p:spPr>
            </p:sp>
          </p:grpSp>
          <p:sp>
            <p:nvSpPr>
              <p:cNvPr id="55" name="TextBox 55"/>
              <p:cNvSpPr txBox="1"/>
              <p:nvPr/>
            </p:nvSpPr>
            <p:spPr>
              <a:xfrm>
                <a:off x="6904363" y="5087302"/>
                <a:ext cx="859774"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MQTT bridge</a:t>
                </a:r>
              </a:p>
            </p:txBody>
          </p:sp>
        </p:grpSp>
        <p:grpSp>
          <p:nvGrpSpPr>
            <p:cNvPr id="60" name="Group 60"/>
            <p:cNvGrpSpPr/>
            <p:nvPr/>
          </p:nvGrpSpPr>
          <p:grpSpPr>
            <a:xfrm>
              <a:off x="9794105" y="4343400"/>
              <a:ext cx="985790" cy="957262"/>
              <a:chOff x="9794105" y="4343400"/>
              <a:chExt cx="985790" cy="957262"/>
            </a:xfrm>
          </p:grpSpPr>
          <p:sp>
            <p:nvSpPr>
              <p:cNvPr id="57" name="Ellipse 57"/>
              <p:cNvSpPr/>
              <p:nvPr/>
            </p:nvSpPr>
            <p:spPr>
              <a:xfrm>
                <a:off x="9963150" y="4343400"/>
                <a:ext cx="647700" cy="647700"/>
              </a:xfrm>
              <a:prstGeom prst="ellipse">
                <a:avLst/>
              </a:prstGeom>
              <a:solidFill>
                <a:srgbClr val="F2B84B"/>
              </a:solidFill>
              <a:ln>
                <a:noFill/>
              </a:ln>
            </p:spPr>
          </p:sp>
          <p:sp>
            <p:nvSpPr>
              <p:cNvPr id="58" name="Freeform 58"/>
              <p:cNvSpPr/>
              <p:nvPr/>
            </p:nvSpPr>
            <p:spPr>
              <a:xfrm>
                <a:off x="10136981" y="4495800"/>
                <a:ext cx="300038" cy="342900"/>
              </a:xfrm>
              <a:custGeom>
                <a:avLst/>
                <a:gdLst/>
                <a:ahLst/>
                <a:cxnLst/>
                <a:rect l="l" t="t" r="r" b="b"/>
                <a:pathLst>
                  <a:path w="300038" h="342900">
                    <a:moveTo>
                      <a:pt x="150019" y="342900"/>
                    </a:moveTo>
                    <a:lnTo>
                      <a:pt x="71797" y="287027"/>
                    </a:lnTo>
                    <a:cubicBezTo>
                      <a:pt x="26740" y="254843"/>
                      <a:pt x="0" y="202883"/>
                      <a:pt x="0" y="147513"/>
                    </a:cubicBezTo>
                    <a:lnTo>
                      <a:pt x="0" y="64294"/>
                    </a:lnTo>
                    <a:lnTo>
                      <a:pt x="150019" y="0"/>
                    </a:lnTo>
                    <a:lnTo>
                      <a:pt x="300038" y="64294"/>
                    </a:lnTo>
                    <a:lnTo>
                      <a:pt x="300038" y="147513"/>
                    </a:lnTo>
                    <a:cubicBezTo>
                      <a:pt x="300038" y="202883"/>
                      <a:pt x="273298" y="254843"/>
                      <a:pt x="228241" y="287027"/>
                    </a:cubicBezTo>
                    <a:lnTo>
                      <a:pt x="150019" y="342900"/>
                    </a:lnTo>
                    <a:close/>
                    <a:moveTo>
                      <a:pt x="240182" y="122311"/>
                    </a:moveTo>
                    <a:lnTo>
                      <a:pt x="209874" y="92002"/>
                    </a:lnTo>
                    <a:lnTo>
                      <a:pt x="128588" y="173289"/>
                    </a:lnTo>
                    <a:lnTo>
                      <a:pt x="90164" y="134864"/>
                    </a:lnTo>
                    <a:lnTo>
                      <a:pt x="59855" y="165173"/>
                    </a:lnTo>
                    <a:lnTo>
                      <a:pt x="128588" y="233905"/>
                    </a:lnTo>
                    <a:lnTo>
                      <a:pt x="240182" y="122311"/>
                    </a:lnTo>
                    <a:close/>
                  </a:path>
                </a:pathLst>
              </a:custGeom>
              <a:solidFill>
                <a:srgbClr val="122033"/>
              </a:solidFill>
              <a:ln>
                <a:noFill/>
              </a:ln>
            </p:spPr>
          </p:sp>
          <p:sp>
            <p:nvSpPr>
              <p:cNvPr id="59" name="TextBox 59"/>
              <p:cNvSpPr txBox="1"/>
              <p:nvPr/>
            </p:nvSpPr>
            <p:spPr>
              <a:xfrm>
                <a:off x="9794105" y="5087302"/>
                <a:ext cx="985790"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Security demo</a:t>
                </a:r>
              </a:p>
            </p:txBody>
          </p:sp>
        </p:grpSp>
        <p:sp>
          <p:nvSpPr>
            <p:cNvPr id="61" name="Freeform 61"/>
            <p:cNvSpPr/>
            <p:nvPr/>
          </p:nvSpPr>
          <p:spPr>
            <a:xfrm>
              <a:off x="7667625" y="2838450"/>
              <a:ext cx="809625" cy="314325"/>
            </a:xfrm>
            <a:custGeom>
              <a:avLst/>
              <a:gdLst/>
              <a:ahLst/>
              <a:cxnLst/>
              <a:rect l="l" t="t" r="r" b="b"/>
              <a:pathLst>
                <a:path w="809625" h="314325">
                  <a:moveTo>
                    <a:pt x="0" y="0"/>
                  </a:moveTo>
                  <a:cubicBezTo>
                    <a:pt x="476250" y="161925"/>
                    <a:pt x="619125" y="209550"/>
                    <a:pt x="809625" y="314325"/>
                  </a:cubicBezTo>
                </a:path>
              </a:pathLst>
            </a:custGeom>
            <a:noFill/>
            <a:ln w="19050">
              <a:solidFill>
                <a:srgbClr val="C9D8E8"/>
              </a:solidFill>
            </a:ln>
          </p:spPr>
        </p:sp>
        <p:sp>
          <p:nvSpPr>
            <p:cNvPr id="62" name="Freeform 62"/>
            <p:cNvSpPr/>
            <p:nvPr/>
          </p:nvSpPr>
          <p:spPr>
            <a:xfrm>
              <a:off x="9144000" y="2838450"/>
              <a:ext cx="809625" cy="314325"/>
            </a:xfrm>
            <a:custGeom>
              <a:avLst/>
              <a:gdLst/>
              <a:ahLst/>
              <a:cxnLst/>
              <a:rect l="l" t="t" r="r" b="b"/>
              <a:pathLst>
                <a:path w="809625" h="314325">
                  <a:moveTo>
                    <a:pt x="809625" y="0"/>
                  </a:moveTo>
                  <a:cubicBezTo>
                    <a:pt x="333375" y="161925"/>
                    <a:pt x="190500" y="209550"/>
                    <a:pt x="0" y="314325"/>
                  </a:cubicBezTo>
                </a:path>
              </a:pathLst>
            </a:custGeom>
            <a:noFill/>
            <a:ln w="19050">
              <a:solidFill>
                <a:srgbClr val="C9D8E8"/>
              </a:solidFill>
            </a:ln>
          </p:spPr>
        </p:sp>
        <p:sp>
          <p:nvSpPr>
            <p:cNvPr id="63" name="Freeform 63"/>
            <p:cNvSpPr/>
            <p:nvPr/>
          </p:nvSpPr>
          <p:spPr>
            <a:xfrm>
              <a:off x="7667625" y="4181475"/>
              <a:ext cx="809625" cy="314325"/>
            </a:xfrm>
            <a:custGeom>
              <a:avLst/>
              <a:gdLst/>
              <a:ahLst/>
              <a:cxnLst/>
              <a:rect l="l" t="t" r="r" b="b"/>
              <a:pathLst>
                <a:path w="809625" h="314325">
                  <a:moveTo>
                    <a:pt x="0" y="314325"/>
                  </a:moveTo>
                  <a:cubicBezTo>
                    <a:pt x="476250" y="152400"/>
                    <a:pt x="619125" y="104775"/>
                    <a:pt x="809625" y="0"/>
                  </a:cubicBezTo>
                </a:path>
              </a:pathLst>
            </a:custGeom>
            <a:noFill/>
            <a:ln w="19050">
              <a:solidFill>
                <a:srgbClr val="C9D8E8"/>
              </a:solidFill>
            </a:ln>
          </p:spPr>
        </p:sp>
        <p:sp>
          <p:nvSpPr>
            <p:cNvPr id="64" name="Freeform 64"/>
            <p:cNvSpPr/>
            <p:nvPr/>
          </p:nvSpPr>
          <p:spPr>
            <a:xfrm>
              <a:off x="9144000" y="4181475"/>
              <a:ext cx="809625" cy="314325"/>
            </a:xfrm>
            <a:custGeom>
              <a:avLst/>
              <a:gdLst/>
              <a:ahLst/>
              <a:cxnLst/>
              <a:rect l="l" t="t" r="r" b="b"/>
              <a:pathLst>
                <a:path w="809625" h="314325">
                  <a:moveTo>
                    <a:pt x="809625" y="314325"/>
                  </a:moveTo>
                  <a:cubicBezTo>
                    <a:pt x="333375" y="152400"/>
                    <a:pt x="190500" y="104775"/>
                    <a:pt x="0" y="0"/>
                  </a:cubicBezTo>
                </a:path>
              </a:pathLst>
            </a:custGeom>
            <a:noFill/>
            <a:ln w="19050">
              <a:solidFill>
                <a:srgbClr val="C9D8E8"/>
              </a:solidFill>
            </a:ln>
          </p:spPr>
        </p:sp>
      </p:grpSp>
      <p:grpSp>
        <p:nvGrpSpPr>
          <p:cNvPr id="68" name="Group 68"/>
          <p:cNvGrpSpPr/>
          <p:nvPr/>
        </p:nvGrpSpPr>
        <p:grpSpPr>
          <a:xfrm>
            <a:off x="599122" y="6616541"/>
            <a:ext cx="10993756" cy="167640"/>
            <a:chOff x="599122" y="6616541"/>
            <a:chExt cx="10993756" cy="167640"/>
          </a:xfrm>
        </p:grpSpPr>
        <p:sp>
          <p:nvSpPr>
            <p:cNvPr id="66" name="TextBox 66"/>
            <p:cNvSpPr txBox="1"/>
            <p:nvPr/>
          </p:nvSpPr>
          <p:spPr>
            <a:xfrm>
              <a:off x="599122" y="6616541"/>
              <a:ext cx="901065"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Problem and goal</a:t>
              </a:r>
            </a:p>
          </p:txBody>
        </p:sp>
        <p:sp>
          <p:nvSpPr>
            <p:cNvPr id="67" name="TextBox 67"/>
            <p:cNvSpPr txBox="1"/>
            <p:nvPr/>
          </p:nvSpPr>
          <p:spPr>
            <a:xfrm>
              <a:off x="11230880" y="6616541"/>
              <a:ext cx="361998"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02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400"/>
                                        <p:tgtEl>
                                          <p:spTgt spid="3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image">
                                      <p:cBhvr>
                                        <p:cTn id="11" dur="4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4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sp>
          <p:nvSpPr>
            <p:cNvPr id="3" name="Rectangle 3"/>
            <p:cNvSpPr/>
            <p:nvPr/>
          </p:nvSpPr>
          <p:spPr>
            <a:xfrm>
              <a:off x="249555" y="1123950"/>
              <a:ext cx="11277600" cy="5029200"/>
            </a:xfrm>
            <a:prstGeom prst="roundRect">
              <a:avLst>
                <a:gd name="adj" fmla="val 3409"/>
              </a:avLst>
            </a:prstGeom>
            <a:solidFill>
              <a:srgbClr val="EAF3FF"/>
            </a:solidFill>
            <a:ln w="14288">
              <a:solidFill>
                <a:srgbClr val="C9D8E8"/>
              </a:solidFill>
            </a:ln>
          </p:spPr>
        </p:sp>
      </p:grpSp>
      <p:grpSp>
        <p:nvGrpSpPr>
          <p:cNvPr id="7" name="Group 7"/>
          <p:cNvGrpSpPr/>
          <p:nvPr/>
        </p:nvGrpSpPr>
        <p:grpSpPr>
          <a:xfrm>
            <a:off x="501015" y="372428"/>
            <a:ext cx="10204837" cy="675322"/>
            <a:chOff x="501015" y="372428"/>
            <a:chExt cx="10204837" cy="675322"/>
          </a:xfrm>
        </p:grpSpPr>
        <p:sp>
          <p:nvSpPr>
            <p:cNvPr id="5" name="TextBox 5"/>
            <p:cNvSpPr txBox="1"/>
            <p:nvPr/>
          </p:nvSpPr>
          <p:spPr>
            <a:xfrm>
              <a:off x="501015" y="372428"/>
              <a:ext cx="10204837"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Sensor data and user commands form a closed control loop</a:t>
              </a:r>
            </a:p>
          </p:txBody>
        </p:sp>
        <p:sp>
          <p:nvSpPr>
            <p:cNvPr id="6" name="TextBox 6"/>
            <p:cNvSpPr txBox="1"/>
            <p:nvPr/>
          </p:nvSpPr>
          <p:spPr>
            <a:xfrm>
              <a:off x="518160" y="803910"/>
              <a:ext cx="6519291" cy="243840"/>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HOMI integrates local embedded control with remote MQTT-based mobile operation.</a:t>
              </a:r>
            </a:p>
          </p:txBody>
        </p:sp>
      </p:grpSp>
      <p:grpSp>
        <p:nvGrpSpPr>
          <p:cNvPr id="12" name="Group 12"/>
          <p:cNvGrpSpPr/>
          <p:nvPr/>
        </p:nvGrpSpPr>
        <p:grpSpPr>
          <a:xfrm>
            <a:off x="2047875" y="1586230"/>
            <a:ext cx="8058785" cy="3900170"/>
            <a:chOff x="2047875" y="1586230"/>
            <a:chExt cx="8058785" cy="3900170"/>
          </a:xfrm>
        </p:grpSpPr>
        <p:sp>
          <p:nvSpPr>
            <p:cNvPr id="8" name="Freeform 8"/>
            <p:cNvSpPr/>
            <p:nvPr/>
          </p:nvSpPr>
          <p:spPr>
            <a:xfrm rot="840000">
              <a:off x="2116455" y="1586230"/>
              <a:ext cx="2876550" cy="1076325"/>
            </a:xfrm>
            <a:custGeom>
              <a:avLst/>
              <a:gdLst/>
              <a:ahLst/>
              <a:cxnLst/>
              <a:rect l="l" t="t" r="r" b="b"/>
              <a:pathLst>
                <a:path w="2876550" h="1076325">
                  <a:moveTo>
                    <a:pt x="0" y="1076325"/>
                  </a:moveTo>
                  <a:cubicBezTo>
                    <a:pt x="762000" y="180975"/>
                    <a:pt x="1971675" y="0"/>
                    <a:pt x="2876550" y="390525"/>
                  </a:cubicBezTo>
                </a:path>
              </a:pathLst>
            </a:custGeom>
            <a:noFill/>
            <a:ln w="38100">
              <a:solidFill>
                <a:srgbClr val="20D6C7"/>
              </a:solidFill>
              <a:tailEnd type="triangle" w="lg" len="lg"/>
            </a:ln>
          </p:spPr>
        </p:sp>
        <p:sp>
          <p:nvSpPr>
            <p:cNvPr id="9" name="Freeform 9"/>
            <p:cNvSpPr/>
            <p:nvPr/>
          </p:nvSpPr>
          <p:spPr>
            <a:xfrm rot="21000000">
              <a:off x="6053455" y="1626235"/>
              <a:ext cx="2466975" cy="866775"/>
            </a:xfrm>
            <a:custGeom>
              <a:avLst/>
              <a:gdLst/>
              <a:ahLst/>
              <a:cxnLst/>
              <a:rect l="l" t="t" r="r" b="b"/>
              <a:pathLst>
                <a:path w="2466975" h="866775">
                  <a:moveTo>
                    <a:pt x="0" y="371475"/>
                  </a:moveTo>
                  <a:cubicBezTo>
                    <a:pt x="1028700" y="0"/>
                    <a:pt x="1847850" y="285750"/>
                    <a:pt x="2466975" y="866775"/>
                  </a:cubicBezTo>
                </a:path>
              </a:pathLst>
            </a:custGeom>
            <a:noFill/>
            <a:ln w="38100">
              <a:solidFill>
                <a:srgbClr val="20D6C7"/>
              </a:solidFill>
              <a:tailEnd type="triangle" w="lg" len="lg"/>
            </a:ln>
          </p:spPr>
          <p:txBody>
            <a:bodyPr/>
            <a:lstStyle/>
            <a:p>
              <a:endParaRPr lang="zh-CN" altLang="en-US"/>
            </a:p>
          </p:txBody>
        </p:sp>
        <p:sp>
          <p:nvSpPr>
            <p:cNvPr id="10" name="Freeform 10"/>
            <p:cNvSpPr/>
            <p:nvPr/>
          </p:nvSpPr>
          <p:spPr>
            <a:xfrm>
              <a:off x="7458710" y="4102100"/>
              <a:ext cx="2647950" cy="1333500"/>
            </a:xfrm>
            <a:custGeom>
              <a:avLst/>
              <a:gdLst/>
              <a:ahLst/>
              <a:cxnLst/>
              <a:rect l="l" t="t" r="r" b="b"/>
              <a:pathLst>
                <a:path w="2647950" h="1333500">
                  <a:moveTo>
                    <a:pt x="2647950" y="0"/>
                  </a:moveTo>
                  <a:cubicBezTo>
                    <a:pt x="2286000" y="876300"/>
                    <a:pt x="1238250" y="1333500"/>
                    <a:pt x="0" y="1143000"/>
                  </a:cubicBezTo>
                </a:path>
              </a:pathLst>
            </a:custGeom>
            <a:noFill/>
            <a:ln w="38100">
              <a:solidFill>
                <a:srgbClr val="1B76FF"/>
              </a:solidFill>
              <a:tailEnd type="triangle" w="lg" len="lg"/>
            </a:ln>
          </p:spPr>
        </p:sp>
        <p:sp>
          <p:nvSpPr>
            <p:cNvPr id="11" name="Freeform 11"/>
            <p:cNvSpPr/>
            <p:nvPr/>
          </p:nvSpPr>
          <p:spPr>
            <a:xfrm>
              <a:off x="2047875" y="3905250"/>
              <a:ext cx="3190875" cy="1581150"/>
            </a:xfrm>
            <a:custGeom>
              <a:avLst/>
              <a:gdLst/>
              <a:ahLst/>
              <a:cxnLst/>
              <a:rect l="l" t="t" r="r" b="b"/>
              <a:pathLst>
                <a:path w="3190875" h="1581150">
                  <a:moveTo>
                    <a:pt x="3190875" y="1352550"/>
                  </a:moveTo>
                  <a:cubicBezTo>
                    <a:pt x="1857375" y="1581150"/>
                    <a:pt x="504825" y="971550"/>
                    <a:pt x="0" y="0"/>
                  </a:cubicBezTo>
                </a:path>
              </a:pathLst>
            </a:custGeom>
            <a:noFill/>
            <a:ln w="38100">
              <a:solidFill>
                <a:srgbClr val="1B76FF"/>
              </a:solidFill>
              <a:tailEnd type="triangle" w="lg" len="lg"/>
            </a:ln>
          </p:spPr>
        </p:sp>
      </p:grpSp>
      <p:grpSp>
        <p:nvGrpSpPr>
          <p:cNvPr id="25" name="Group 25"/>
          <p:cNvGrpSpPr/>
          <p:nvPr/>
        </p:nvGrpSpPr>
        <p:grpSpPr>
          <a:xfrm>
            <a:off x="781050" y="2004695"/>
            <a:ext cx="2667000" cy="1828800"/>
            <a:chOff x="781050" y="2152650"/>
            <a:chExt cx="2667000" cy="1828800"/>
          </a:xfrm>
        </p:grpSpPr>
        <p:sp>
          <p:nvSpPr>
            <p:cNvPr id="13" name="Rectangle 13"/>
            <p:cNvSpPr/>
            <p:nvPr/>
          </p:nvSpPr>
          <p:spPr>
            <a:xfrm>
              <a:off x="781050" y="2152650"/>
              <a:ext cx="2667000" cy="1828800"/>
            </a:xfrm>
            <a:prstGeom prst="roundRect">
              <a:avLst>
                <a:gd name="adj" fmla="val 8333"/>
              </a:avLst>
            </a:prstGeom>
            <a:solidFill>
              <a:srgbClr val="FFFFFF"/>
            </a:solidFill>
            <a:ln>
              <a:noFill/>
            </a:ln>
          </p:spPr>
        </p:sp>
        <p:grpSp>
          <p:nvGrpSpPr>
            <p:cNvPr id="19" name="Group 19"/>
            <p:cNvGrpSpPr/>
            <p:nvPr/>
          </p:nvGrpSpPr>
          <p:grpSpPr>
            <a:xfrm>
              <a:off x="1175147" y="2533650"/>
              <a:ext cx="339328" cy="361950"/>
              <a:chOff x="1175147" y="2533650"/>
              <a:chExt cx="339328" cy="361950"/>
            </a:xfrm>
          </p:grpSpPr>
          <p:sp>
            <p:nvSpPr>
              <p:cNvPr id="14" name="Freeform 14"/>
              <p:cNvSpPr/>
              <p:nvPr/>
            </p:nvSpPr>
            <p:spPr>
              <a:xfrm>
                <a:off x="1175147" y="2533650"/>
                <a:ext cx="226219" cy="361950"/>
              </a:xfrm>
              <a:custGeom>
                <a:avLst/>
                <a:gdLst/>
                <a:ahLst/>
                <a:cxnLst/>
                <a:rect l="l" t="t" r="r" b="b"/>
                <a:pathLst>
                  <a:path w="226219" h="361950">
                    <a:moveTo>
                      <a:pt x="158353" y="0"/>
                    </a:moveTo>
                    <a:lnTo>
                      <a:pt x="67866" y="0"/>
                    </a:lnTo>
                    <a:lnTo>
                      <a:pt x="67866" y="145143"/>
                    </a:lnTo>
                    <a:cubicBezTo>
                      <a:pt x="27918" y="162597"/>
                      <a:pt x="0" y="202459"/>
                      <a:pt x="0" y="248841"/>
                    </a:cubicBezTo>
                    <a:cubicBezTo>
                      <a:pt x="0" y="311309"/>
                      <a:pt x="50641" y="361950"/>
                      <a:pt x="113109" y="361950"/>
                    </a:cubicBezTo>
                    <a:cubicBezTo>
                      <a:pt x="175578" y="361950"/>
                      <a:pt x="226219" y="311309"/>
                      <a:pt x="226219" y="248841"/>
                    </a:cubicBezTo>
                    <a:cubicBezTo>
                      <a:pt x="226219" y="202459"/>
                      <a:pt x="198301" y="162597"/>
                      <a:pt x="158353" y="145143"/>
                    </a:cubicBezTo>
                    <a:lnTo>
                      <a:pt x="158353" y="0"/>
                    </a:lnTo>
                    <a:close/>
                  </a:path>
                </a:pathLst>
              </a:custGeom>
              <a:solidFill>
                <a:srgbClr val="A7F36D"/>
              </a:solidFill>
              <a:ln>
                <a:noFill/>
              </a:ln>
            </p:spPr>
          </p:sp>
          <p:sp>
            <p:nvSpPr>
              <p:cNvPr id="15" name="Freeform 15"/>
              <p:cNvSpPr/>
              <p:nvPr/>
            </p:nvSpPr>
            <p:spPr>
              <a:xfrm>
                <a:off x="1401366" y="2624138"/>
                <a:ext cx="113109" cy="45244"/>
              </a:xfrm>
              <a:custGeom>
                <a:avLst/>
                <a:gdLst/>
                <a:ahLst/>
                <a:cxnLst/>
                <a:rect l="l" t="t" r="r" b="b"/>
                <a:pathLst>
                  <a:path w="113109" h="45244">
                    <a:moveTo>
                      <a:pt x="0" y="0"/>
                    </a:moveTo>
                    <a:lnTo>
                      <a:pt x="113109" y="0"/>
                    </a:lnTo>
                    <a:lnTo>
                      <a:pt x="113109" y="45244"/>
                    </a:lnTo>
                    <a:lnTo>
                      <a:pt x="0" y="45244"/>
                    </a:lnTo>
                    <a:lnTo>
                      <a:pt x="0" y="0"/>
                    </a:lnTo>
                    <a:close/>
                  </a:path>
                </a:pathLst>
              </a:custGeom>
              <a:solidFill>
                <a:srgbClr val="A7F36D"/>
              </a:solidFill>
              <a:ln>
                <a:noFill/>
              </a:ln>
            </p:spPr>
          </p:sp>
          <p:sp>
            <p:nvSpPr>
              <p:cNvPr id="16" name="Freeform 16"/>
              <p:cNvSpPr/>
              <p:nvPr/>
            </p:nvSpPr>
            <p:spPr>
              <a:xfrm>
                <a:off x="1446609" y="2533650"/>
                <a:ext cx="67866" cy="45244"/>
              </a:xfrm>
              <a:custGeom>
                <a:avLst/>
                <a:gdLst/>
                <a:ahLst/>
                <a:cxnLst/>
                <a:rect l="l" t="t" r="r" b="b"/>
                <a:pathLst>
                  <a:path w="67866" h="45244">
                    <a:moveTo>
                      <a:pt x="67866" y="0"/>
                    </a:moveTo>
                    <a:lnTo>
                      <a:pt x="0" y="0"/>
                    </a:lnTo>
                    <a:lnTo>
                      <a:pt x="0" y="45244"/>
                    </a:lnTo>
                    <a:lnTo>
                      <a:pt x="67866" y="45244"/>
                    </a:lnTo>
                    <a:lnTo>
                      <a:pt x="67866" y="0"/>
                    </a:lnTo>
                    <a:close/>
                  </a:path>
                </a:pathLst>
              </a:custGeom>
              <a:solidFill>
                <a:srgbClr val="A7F36D"/>
              </a:solidFill>
              <a:ln>
                <a:noFill/>
              </a:ln>
            </p:spPr>
          </p:sp>
          <p:sp>
            <p:nvSpPr>
              <p:cNvPr id="17" name="Freeform 17"/>
              <p:cNvSpPr/>
              <p:nvPr/>
            </p:nvSpPr>
            <p:spPr>
              <a:xfrm>
                <a:off x="1446609" y="2714625"/>
                <a:ext cx="67866" cy="45244"/>
              </a:xfrm>
              <a:custGeom>
                <a:avLst/>
                <a:gdLst/>
                <a:ahLst/>
                <a:cxnLst/>
                <a:rect l="l" t="t" r="r" b="b"/>
                <a:pathLst>
                  <a:path w="67866" h="45244">
                    <a:moveTo>
                      <a:pt x="0" y="0"/>
                    </a:moveTo>
                    <a:lnTo>
                      <a:pt x="67866" y="0"/>
                    </a:lnTo>
                    <a:lnTo>
                      <a:pt x="67866" y="45244"/>
                    </a:lnTo>
                    <a:lnTo>
                      <a:pt x="0" y="45244"/>
                    </a:lnTo>
                    <a:lnTo>
                      <a:pt x="0" y="0"/>
                    </a:lnTo>
                    <a:close/>
                  </a:path>
                </a:pathLst>
              </a:custGeom>
              <a:solidFill>
                <a:srgbClr val="A7F36D"/>
              </a:solidFill>
              <a:ln>
                <a:noFill/>
              </a:ln>
            </p:spPr>
          </p:sp>
          <p:sp>
            <p:nvSpPr>
              <p:cNvPr id="18" name="Freeform 18"/>
              <p:cNvSpPr/>
              <p:nvPr/>
            </p:nvSpPr>
            <p:spPr>
              <a:xfrm>
                <a:off x="1446609" y="2805112"/>
                <a:ext cx="67866" cy="45244"/>
              </a:xfrm>
              <a:custGeom>
                <a:avLst/>
                <a:gdLst/>
                <a:ahLst/>
                <a:cxnLst/>
                <a:rect l="l" t="t" r="r" b="b"/>
                <a:pathLst>
                  <a:path w="67866" h="45244">
                    <a:moveTo>
                      <a:pt x="67866" y="0"/>
                    </a:moveTo>
                    <a:lnTo>
                      <a:pt x="0" y="0"/>
                    </a:lnTo>
                    <a:lnTo>
                      <a:pt x="0" y="45244"/>
                    </a:lnTo>
                    <a:lnTo>
                      <a:pt x="67866" y="45244"/>
                    </a:lnTo>
                    <a:lnTo>
                      <a:pt x="67866" y="0"/>
                    </a:lnTo>
                    <a:close/>
                  </a:path>
                </a:pathLst>
              </a:custGeom>
              <a:solidFill>
                <a:srgbClr val="A7F36D"/>
              </a:solidFill>
              <a:ln>
                <a:noFill/>
              </a:ln>
            </p:spPr>
          </p:sp>
        </p:grpSp>
        <p:sp>
          <p:nvSpPr>
            <p:cNvPr id="20" name="Freeform 20"/>
            <p:cNvSpPr/>
            <p:nvPr/>
          </p:nvSpPr>
          <p:spPr>
            <a:xfrm>
              <a:off x="1635919" y="2533650"/>
              <a:ext cx="271462" cy="361950"/>
            </a:xfrm>
            <a:custGeom>
              <a:avLst/>
              <a:gdLst/>
              <a:ahLst/>
              <a:cxnLst/>
              <a:rect l="l" t="t" r="r" b="b"/>
              <a:pathLst>
                <a:path w="271462" h="361950">
                  <a:moveTo>
                    <a:pt x="113109" y="0"/>
                  </a:moveTo>
                  <a:lnTo>
                    <a:pt x="21377" y="146771"/>
                  </a:lnTo>
                  <a:cubicBezTo>
                    <a:pt x="7408" y="169123"/>
                    <a:pt x="0" y="194951"/>
                    <a:pt x="0" y="221310"/>
                  </a:cubicBezTo>
                  <a:lnTo>
                    <a:pt x="0" y="226219"/>
                  </a:lnTo>
                  <a:cubicBezTo>
                    <a:pt x="0" y="301181"/>
                    <a:pt x="60769" y="361950"/>
                    <a:pt x="135731" y="361950"/>
                  </a:cubicBezTo>
                  <a:cubicBezTo>
                    <a:pt x="210693" y="361950"/>
                    <a:pt x="271462" y="301181"/>
                    <a:pt x="271462" y="226219"/>
                  </a:cubicBezTo>
                  <a:lnTo>
                    <a:pt x="271462" y="221310"/>
                  </a:lnTo>
                  <a:cubicBezTo>
                    <a:pt x="271462" y="194951"/>
                    <a:pt x="264056" y="169123"/>
                    <a:pt x="250085" y="146771"/>
                  </a:cubicBezTo>
                  <a:lnTo>
                    <a:pt x="158353" y="0"/>
                  </a:lnTo>
                  <a:lnTo>
                    <a:pt x="113109" y="0"/>
                  </a:lnTo>
                  <a:close/>
                  <a:moveTo>
                    <a:pt x="180975" y="226219"/>
                  </a:moveTo>
                  <a:cubicBezTo>
                    <a:pt x="180975" y="251207"/>
                    <a:pt x="160719" y="271462"/>
                    <a:pt x="135731" y="271462"/>
                  </a:cubicBezTo>
                  <a:lnTo>
                    <a:pt x="135731" y="316706"/>
                  </a:lnTo>
                  <a:cubicBezTo>
                    <a:pt x="185705" y="316706"/>
                    <a:pt x="226219" y="276193"/>
                    <a:pt x="226219" y="226219"/>
                  </a:cubicBezTo>
                  <a:lnTo>
                    <a:pt x="180975" y="226219"/>
                  </a:lnTo>
                  <a:close/>
                </a:path>
              </a:pathLst>
            </a:custGeom>
            <a:solidFill>
              <a:srgbClr val="20D6C7"/>
            </a:solidFill>
            <a:ln>
              <a:noFill/>
            </a:ln>
          </p:spPr>
        </p:sp>
        <p:sp>
          <p:nvSpPr>
            <p:cNvPr id="21" name="Freeform 21"/>
            <p:cNvSpPr/>
            <p:nvPr/>
          </p:nvSpPr>
          <p:spPr>
            <a:xfrm>
              <a:off x="2051447" y="2533650"/>
              <a:ext cx="316706" cy="361950"/>
            </a:xfrm>
            <a:custGeom>
              <a:avLst/>
              <a:gdLst/>
              <a:ahLst/>
              <a:cxnLst/>
              <a:rect l="l" t="t" r="r" b="b"/>
              <a:pathLst>
                <a:path w="316706" h="361950">
                  <a:moveTo>
                    <a:pt x="316706" y="203597"/>
                  </a:moveTo>
                  <a:cubicBezTo>
                    <a:pt x="316706" y="291053"/>
                    <a:pt x="245809" y="361950"/>
                    <a:pt x="158353" y="361950"/>
                  </a:cubicBezTo>
                  <a:cubicBezTo>
                    <a:pt x="70897" y="361950"/>
                    <a:pt x="0" y="291053"/>
                    <a:pt x="0" y="203597"/>
                  </a:cubicBezTo>
                  <a:cubicBezTo>
                    <a:pt x="0" y="124420"/>
                    <a:pt x="67866" y="67866"/>
                    <a:pt x="67866" y="67866"/>
                  </a:cubicBezTo>
                  <a:lnTo>
                    <a:pt x="113109" y="67866"/>
                  </a:lnTo>
                  <a:lnTo>
                    <a:pt x="113109" y="101798"/>
                  </a:lnTo>
                  <a:cubicBezTo>
                    <a:pt x="113109" y="114292"/>
                    <a:pt x="123238" y="124420"/>
                    <a:pt x="135731" y="124420"/>
                  </a:cubicBezTo>
                  <a:cubicBezTo>
                    <a:pt x="148225" y="124420"/>
                    <a:pt x="158353" y="114292"/>
                    <a:pt x="158353" y="101798"/>
                  </a:cubicBezTo>
                  <a:lnTo>
                    <a:pt x="158353" y="0"/>
                  </a:lnTo>
                  <a:lnTo>
                    <a:pt x="203597" y="0"/>
                  </a:lnTo>
                  <a:cubicBezTo>
                    <a:pt x="203597" y="0"/>
                    <a:pt x="316706" y="67866"/>
                    <a:pt x="316706" y="203597"/>
                  </a:cubicBezTo>
                  <a:close/>
                  <a:moveTo>
                    <a:pt x="203597" y="271462"/>
                  </a:moveTo>
                  <a:cubicBezTo>
                    <a:pt x="203597" y="296451"/>
                    <a:pt x="183341" y="316706"/>
                    <a:pt x="158353" y="316706"/>
                  </a:cubicBezTo>
                  <a:cubicBezTo>
                    <a:pt x="133366" y="316706"/>
                    <a:pt x="113109" y="296451"/>
                    <a:pt x="113109" y="271462"/>
                  </a:cubicBezTo>
                  <a:cubicBezTo>
                    <a:pt x="113109" y="214908"/>
                    <a:pt x="158353" y="180975"/>
                    <a:pt x="158353" y="180975"/>
                  </a:cubicBezTo>
                  <a:cubicBezTo>
                    <a:pt x="158353" y="180975"/>
                    <a:pt x="203597" y="214908"/>
                    <a:pt x="203597" y="271462"/>
                  </a:cubicBezTo>
                  <a:close/>
                </a:path>
              </a:pathLst>
            </a:custGeom>
            <a:solidFill>
              <a:srgbClr val="F45B69"/>
            </a:solidFill>
            <a:ln>
              <a:noFill/>
            </a:ln>
          </p:spPr>
        </p:sp>
        <p:sp>
          <p:nvSpPr>
            <p:cNvPr id="22" name="TextBox 22"/>
            <p:cNvSpPr txBox="1"/>
            <p:nvPr/>
          </p:nvSpPr>
          <p:spPr>
            <a:xfrm>
              <a:off x="1131570" y="3031808"/>
              <a:ext cx="2063413" cy="335280"/>
            </a:xfrm>
            <a:prstGeom prst="rect">
              <a:avLst/>
            </a:prstGeom>
            <a:noFill/>
            <a:ln>
              <a:noFill/>
            </a:ln>
          </p:spPr>
          <p:txBody>
            <a:bodyPr wrap="none" lIns="0" tIns="0" rIns="0" bIns="0" anchor="t" anchorCtr="0">
              <a:spAutoFit/>
            </a:bodyPr>
            <a:lstStyle/>
            <a:p>
              <a:pPr algn="l"/>
              <a:r>
                <a:rPr lang="zh-CN" sz="1650" b="1">
                  <a:solidFill>
                    <a:srgbClr val="122033"/>
                  </a:solidFill>
                  <a:latin typeface="Arial" panose="020B0604020202020204"/>
                  <a:ea typeface="微软雅黑" panose="020B0503020204020204" charset="-122"/>
                  <a:cs typeface="Arial" panose="020B0604020202020204"/>
                </a:rPr>
                <a:t>Sensor subsystem</a:t>
              </a:r>
            </a:p>
          </p:txBody>
        </p:sp>
        <p:sp>
          <p:nvSpPr>
            <p:cNvPr id="23" name="TextBox 23"/>
            <p:cNvSpPr txBox="1"/>
            <p:nvPr/>
          </p:nvSpPr>
          <p:spPr>
            <a:xfrm>
              <a:off x="1138238" y="3355181"/>
              <a:ext cx="1596271" cy="228600"/>
            </a:xfrm>
            <a:prstGeom prst="rect">
              <a:avLst/>
            </a:prstGeom>
            <a:noFill/>
            <a:ln>
              <a:noFill/>
            </a:ln>
          </p:spPr>
          <p:txBody>
            <a:bodyPr wrap="none" lIns="0" tIns="0" rIns="0" bIns="0" anchor="t" anchorCtr="0">
              <a:spAutoFit/>
            </a:bodyPr>
            <a:lstStyle/>
            <a:p>
              <a:pPr algn="l"/>
              <a:r>
                <a:rPr lang="zh-CN" sz="1125">
                  <a:solidFill>
                    <a:srgbClr val="6B7F95"/>
                  </a:solidFill>
                  <a:latin typeface="Arial" panose="020B0604020202020204"/>
                  <a:ea typeface="微软雅黑" panose="020B0503020204020204" charset="-122"/>
                  <a:cs typeface="Arial" panose="020B0604020202020204"/>
                </a:rPr>
                <a:t>DHT11, LDR, MQ-2, PIR</a:t>
              </a:r>
            </a:p>
          </p:txBody>
        </p:sp>
        <p:sp>
          <p:nvSpPr>
            <p:cNvPr id="24" name="TextBox 24"/>
            <p:cNvSpPr txBox="1"/>
            <p:nvPr/>
          </p:nvSpPr>
          <p:spPr>
            <a:xfrm>
              <a:off x="1139190" y="3591878"/>
              <a:ext cx="1321832"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Digital inputs + ADC</a:t>
              </a:r>
            </a:p>
          </p:txBody>
        </p:sp>
      </p:grpSp>
      <p:grpSp>
        <p:nvGrpSpPr>
          <p:cNvPr id="32" name="Group 32"/>
          <p:cNvGrpSpPr/>
          <p:nvPr/>
        </p:nvGrpSpPr>
        <p:grpSpPr>
          <a:xfrm>
            <a:off x="4514850" y="2133600"/>
            <a:ext cx="2138045" cy="2208530"/>
            <a:chOff x="4514850" y="2133600"/>
            <a:chExt cx="2138045" cy="2208530"/>
          </a:xfrm>
        </p:grpSpPr>
        <p:sp>
          <p:nvSpPr>
            <p:cNvPr id="26" name="Ellipse 26"/>
            <p:cNvSpPr/>
            <p:nvPr/>
          </p:nvSpPr>
          <p:spPr>
            <a:xfrm>
              <a:off x="4514850" y="2133600"/>
              <a:ext cx="2138045" cy="2208530"/>
            </a:xfrm>
            <a:prstGeom prst="ellipse">
              <a:avLst/>
            </a:prstGeom>
            <a:solidFill>
              <a:srgbClr val="F8FBFF"/>
            </a:solidFill>
            <a:ln w="38100">
              <a:solidFill>
                <a:srgbClr val="20D6C7"/>
              </a:solidFill>
            </a:ln>
          </p:spPr>
        </p:sp>
        <p:grpSp>
          <p:nvGrpSpPr>
            <p:cNvPr id="29" name="Group 29"/>
            <p:cNvGrpSpPr/>
            <p:nvPr/>
          </p:nvGrpSpPr>
          <p:grpSpPr>
            <a:xfrm>
              <a:off x="5172075" y="2400300"/>
              <a:ext cx="800100" cy="800100"/>
              <a:chOff x="5172075" y="2400300"/>
              <a:chExt cx="800100" cy="800100"/>
            </a:xfrm>
          </p:grpSpPr>
          <p:sp>
            <p:nvSpPr>
              <p:cNvPr id="27" name="Freeform 27"/>
              <p:cNvSpPr/>
              <p:nvPr/>
            </p:nvSpPr>
            <p:spPr>
              <a:xfrm>
                <a:off x="5472112" y="2700338"/>
                <a:ext cx="200025" cy="200025"/>
              </a:xfrm>
              <a:custGeom>
                <a:avLst/>
                <a:gdLst/>
                <a:ahLst/>
                <a:cxnLst/>
                <a:rect l="l" t="t" r="r" b="b"/>
                <a:pathLst>
                  <a:path w="200025" h="200025">
                    <a:moveTo>
                      <a:pt x="0" y="200025"/>
                    </a:moveTo>
                    <a:lnTo>
                      <a:pt x="0" y="0"/>
                    </a:lnTo>
                    <a:lnTo>
                      <a:pt x="200025" y="0"/>
                    </a:lnTo>
                    <a:lnTo>
                      <a:pt x="200025" y="200025"/>
                    </a:lnTo>
                    <a:lnTo>
                      <a:pt x="0" y="200025"/>
                    </a:lnTo>
                    <a:close/>
                  </a:path>
                </a:pathLst>
              </a:custGeom>
              <a:solidFill>
                <a:srgbClr val="20D6C7"/>
              </a:solidFill>
              <a:ln>
                <a:noFill/>
              </a:ln>
            </p:spPr>
          </p:sp>
          <p:sp>
            <p:nvSpPr>
              <p:cNvPr id="28" name="Freeform 28"/>
              <p:cNvSpPr/>
              <p:nvPr/>
            </p:nvSpPr>
            <p:spPr>
              <a:xfrm>
                <a:off x="5172075" y="2400300"/>
                <a:ext cx="800100" cy="800100"/>
              </a:xfrm>
              <a:custGeom>
                <a:avLst/>
                <a:gdLst/>
                <a:ahLst/>
                <a:cxnLst/>
                <a:rect l="l" t="t" r="r" b="b"/>
                <a:pathLst>
                  <a:path w="800100" h="800100">
                    <a:moveTo>
                      <a:pt x="150019" y="100012"/>
                    </a:moveTo>
                    <a:lnTo>
                      <a:pt x="150019" y="0"/>
                    </a:lnTo>
                    <a:lnTo>
                      <a:pt x="250031" y="0"/>
                    </a:lnTo>
                    <a:lnTo>
                      <a:pt x="250031" y="100012"/>
                    </a:lnTo>
                    <a:lnTo>
                      <a:pt x="350044" y="100012"/>
                    </a:lnTo>
                    <a:lnTo>
                      <a:pt x="350044" y="0"/>
                    </a:lnTo>
                    <a:lnTo>
                      <a:pt x="450056" y="0"/>
                    </a:lnTo>
                    <a:lnTo>
                      <a:pt x="450056" y="100012"/>
                    </a:lnTo>
                    <a:lnTo>
                      <a:pt x="550069" y="100012"/>
                    </a:lnTo>
                    <a:lnTo>
                      <a:pt x="550069" y="0"/>
                    </a:lnTo>
                    <a:lnTo>
                      <a:pt x="650081" y="0"/>
                    </a:lnTo>
                    <a:lnTo>
                      <a:pt x="650081" y="100012"/>
                    </a:lnTo>
                    <a:lnTo>
                      <a:pt x="700088" y="100012"/>
                    </a:lnTo>
                    <a:lnTo>
                      <a:pt x="700088" y="150019"/>
                    </a:lnTo>
                    <a:lnTo>
                      <a:pt x="800100" y="150019"/>
                    </a:lnTo>
                    <a:lnTo>
                      <a:pt x="800100" y="250031"/>
                    </a:lnTo>
                    <a:lnTo>
                      <a:pt x="700088" y="250031"/>
                    </a:lnTo>
                    <a:lnTo>
                      <a:pt x="700088" y="350044"/>
                    </a:lnTo>
                    <a:lnTo>
                      <a:pt x="800100" y="350044"/>
                    </a:lnTo>
                    <a:lnTo>
                      <a:pt x="800100" y="450056"/>
                    </a:lnTo>
                    <a:lnTo>
                      <a:pt x="700088" y="450056"/>
                    </a:lnTo>
                    <a:lnTo>
                      <a:pt x="700088" y="550069"/>
                    </a:lnTo>
                    <a:lnTo>
                      <a:pt x="800100" y="550069"/>
                    </a:lnTo>
                    <a:lnTo>
                      <a:pt x="800100" y="650081"/>
                    </a:lnTo>
                    <a:lnTo>
                      <a:pt x="700088" y="650081"/>
                    </a:lnTo>
                    <a:lnTo>
                      <a:pt x="700088" y="700088"/>
                    </a:lnTo>
                    <a:lnTo>
                      <a:pt x="650081" y="700088"/>
                    </a:lnTo>
                    <a:lnTo>
                      <a:pt x="650081" y="800100"/>
                    </a:lnTo>
                    <a:lnTo>
                      <a:pt x="550069" y="800100"/>
                    </a:lnTo>
                    <a:lnTo>
                      <a:pt x="550069" y="700088"/>
                    </a:lnTo>
                    <a:lnTo>
                      <a:pt x="450056" y="700088"/>
                    </a:lnTo>
                    <a:lnTo>
                      <a:pt x="450056" y="800100"/>
                    </a:lnTo>
                    <a:lnTo>
                      <a:pt x="350044" y="800100"/>
                    </a:lnTo>
                    <a:lnTo>
                      <a:pt x="350044" y="700088"/>
                    </a:lnTo>
                    <a:lnTo>
                      <a:pt x="250031" y="700088"/>
                    </a:lnTo>
                    <a:lnTo>
                      <a:pt x="250031" y="800100"/>
                    </a:lnTo>
                    <a:lnTo>
                      <a:pt x="150019" y="800100"/>
                    </a:lnTo>
                    <a:lnTo>
                      <a:pt x="150019" y="700088"/>
                    </a:lnTo>
                    <a:lnTo>
                      <a:pt x="100012" y="700088"/>
                    </a:lnTo>
                    <a:lnTo>
                      <a:pt x="100012" y="650081"/>
                    </a:lnTo>
                    <a:lnTo>
                      <a:pt x="0" y="650081"/>
                    </a:lnTo>
                    <a:lnTo>
                      <a:pt x="0" y="550069"/>
                    </a:lnTo>
                    <a:lnTo>
                      <a:pt x="100012" y="550069"/>
                    </a:lnTo>
                    <a:lnTo>
                      <a:pt x="100012" y="450056"/>
                    </a:lnTo>
                    <a:lnTo>
                      <a:pt x="0" y="450056"/>
                    </a:lnTo>
                    <a:lnTo>
                      <a:pt x="0" y="350044"/>
                    </a:lnTo>
                    <a:lnTo>
                      <a:pt x="100012" y="350044"/>
                    </a:lnTo>
                    <a:lnTo>
                      <a:pt x="100012" y="250031"/>
                    </a:lnTo>
                    <a:lnTo>
                      <a:pt x="0" y="250031"/>
                    </a:lnTo>
                    <a:lnTo>
                      <a:pt x="0" y="150019"/>
                    </a:lnTo>
                    <a:lnTo>
                      <a:pt x="100012" y="150019"/>
                    </a:lnTo>
                    <a:lnTo>
                      <a:pt x="100012" y="100012"/>
                    </a:lnTo>
                    <a:lnTo>
                      <a:pt x="150019" y="100012"/>
                    </a:lnTo>
                    <a:close/>
                    <a:moveTo>
                      <a:pt x="200025" y="200025"/>
                    </a:moveTo>
                    <a:lnTo>
                      <a:pt x="200025" y="600075"/>
                    </a:lnTo>
                    <a:lnTo>
                      <a:pt x="600075" y="600075"/>
                    </a:lnTo>
                    <a:lnTo>
                      <a:pt x="600075" y="200025"/>
                    </a:lnTo>
                    <a:lnTo>
                      <a:pt x="200025" y="200025"/>
                    </a:lnTo>
                    <a:close/>
                  </a:path>
                </a:pathLst>
              </a:custGeom>
              <a:solidFill>
                <a:srgbClr val="20D6C7"/>
              </a:solidFill>
              <a:ln>
                <a:noFill/>
              </a:ln>
            </p:spPr>
          </p:sp>
        </p:grpSp>
        <p:sp>
          <p:nvSpPr>
            <p:cNvPr id="30" name="TextBox 30"/>
            <p:cNvSpPr txBox="1"/>
            <p:nvPr/>
          </p:nvSpPr>
          <p:spPr>
            <a:xfrm>
              <a:off x="4654553" y="3301365"/>
              <a:ext cx="1835144" cy="365760"/>
            </a:xfrm>
            <a:prstGeom prst="rect">
              <a:avLst/>
            </a:prstGeom>
            <a:noFill/>
            <a:ln>
              <a:noFill/>
            </a:ln>
          </p:spPr>
          <p:txBody>
            <a:bodyPr wrap="none" lIns="0" tIns="0" rIns="0" bIns="0" anchor="t" anchorCtr="0">
              <a:spAutoFit/>
            </a:bodyPr>
            <a:lstStyle/>
            <a:p>
              <a:pPr algn="ctr"/>
              <a:r>
                <a:rPr lang="zh-CN" sz="1800" b="1">
                  <a:solidFill>
                    <a:srgbClr val="122033"/>
                  </a:solidFill>
                  <a:latin typeface="Arial" panose="020B0604020202020204"/>
                  <a:ea typeface="微软雅黑" panose="020B0503020204020204" charset="-122"/>
                  <a:cs typeface="Arial" panose="020B0604020202020204"/>
                </a:rPr>
                <a:t>STM32F103C8T6</a:t>
              </a:r>
            </a:p>
          </p:txBody>
        </p:sp>
        <p:sp>
          <p:nvSpPr>
            <p:cNvPr id="31" name="TextBox 31"/>
            <p:cNvSpPr txBox="1"/>
            <p:nvPr/>
          </p:nvSpPr>
          <p:spPr>
            <a:xfrm>
              <a:off x="5131737" y="3620452"/>
              <a:ext cx="880777"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control core</a:t>
              </a:r>
            </a:p>
          </p:txBody>
        </p:sp>
      </p:grpSp>
      <p:grpSp>
        <p:nvGrpSpPr>
          <p:cNvPr id="42" name="Group 42"/>
          <p:cNvGrpSpPr/>
          <p:nvPr/>
        </p:nvGrpSpPr>
        <p:grpSpPr>
          <a:xfrm>
            <a:off x="4514215" y="4714240"/>
            <a:ext cx="2944345" cy="1047750"/>
            <a:chOff x="4438650" y="4686300"/>
            <a:chExt cx="2944345" cy="1047750"/>
          </a:xfrm>
        </p:grpSpPr>
        <p:sp>
          <p:nvSpPr>
            <p:cNvPr id="33" name="Rectangle 33"/>
            <p:cNvSpPr/>
            <p:nvPr/>
          </p:nvSpPr>
          <p:spPr>
            <a:xfrm>
              <a:off x="4438650" y="4686300"/>
              <a:ext cx="2912745" cy="1047750"/>
            </a:xfrm>
            <a:prstGeom prst="roundRect">
              <a:avLst>
                <a:gd name="adj" fmla="val 12727"/>
              </a:avLst>
            </a:prstGeom>
            <a:solidFill>
              <a:srgbClr val="F8FBFF"/>
            </a:solidFill>
            <a:ln w="14288">
              <a:solidFill>
                <a:srgbClr val="C9D8E8"/>
              </a:solidFill>
            </a:ln>
          </p:spPr>
        </p:sp>
        <p:sp>
          <p:nvSpPr>
            <p:cNvPr id="34" name="Freeform 34"/>
            <p:cNvSpPr/>
            <p:nvPr/>
          </p:nvSpPr>
          <p:spPr>
            <a:xfrm>
              <a:off x="4726781" y="4991100"/>
              <a:ext cx="242888" cy="323850"/>
            </a:xfrm>
            <a:custGeom>
              <a:avLst/>
              <a:gdLst/>
              <a:ahLst/>
              <a:cxnLst/>
              <a:rect l="l" t="t" r="r" b="b"/>
              <a:pathLst>
                <a:path w="242888" h="323850">
                  <a:moveTo>
                    <a:pt x="60722" y="232767"/>
                  </a:moveTo>
                  <a:lnTo>
                    <a:pt x="60722" y="293489"/>
                  </a:lnTo>
                  <a:lnTo>
                    <a:pt x="91083" y="323850"/>
                  </a:lnTo>
                  <a:lnTo>
                    <a:pt x="151805" y="323850"/>
                  </a:lnTo>
                  <a:lnTo>
                    <a:pt x="182166" y="293489"/>
                  </a:lnTo>
                  <a:lnTo>
                    <a:pt x="182166" y="232767"/>
                  </a:lnTo>
                  <a:lnTo>
                    <a:pt x="207256" y="207677"/>
                  </a:lnTo>
                  <a:cubicBezTo>
                    <a:pt x="230071" y="184862"/>
                    <a:pt x="242888" y="153857"/>
                    <a:pt x="242888" y="121593"/>
                  </a:cubicBezTo>
                  <a:cubicBezTo>
                    <a:pt x="242888" y="54521"/>
                    <a:pt x="188515" y="0"/>
                    <a:pt x="121444" y="0"/>
                  </a:cubicBezTo>
                  <a:cubicBezTo>
                    <a:pt x="54372" y="0"/>
                    <a:pt x="0" y="54521"/>
                    <a:pt x="0" y="121593"/>
                  </a:cubicBezTo>
                  <a:cubicBezTo>
                    <a:pt x="0" y="153857"/>
                    <a:pt x="12817" y="184862"/>
                    <a:pt x="35632" y="207677"/>
                  </a:cubicBezTo>
                  <a:lnTo>
                    <a:pt x="60722" y="232767"/>
                  </a:lnTo>
                  <a:close/>
                  <a:moveTo>
                    <a:pt x="101203" y="199856"/>
                  </a:moveTo>
                  <a:lnTo>
                    <a:pt x="101203" y="121444"/>
                  </a:lnTo>
                  <a:lnTo>
                    <a:pt x="141684" y="121444"/>
                  </a:lnTo>
                  <a:lnTo>
                    <a:pt x="141684" y="199856"/>
                  </a:lnTo>
                  <a:cubicBezTo>
                    <a:pt x="176604" y="190868"/>
                    <a:pt x="202406" y="159169"/>
                    <a:pt x="202406" y="121444"/>
                  </a:cubicBezTo>
                  <a:cubicBezTo>
                    <a:pt x="202406" y="76729"/>
                    <a:pt x="166157" y="40481"/>
                    <a:pt x="121444" y="40481"/>
                  </a:cubicBezTo>
                  <a:cubicBezTo>
                    <a:pt x="76729" y="40481"/>
                    <a:pt x="40481" y="76729"/>
                    <a:pt x="40481" y="121444"/>
                  </a:cubicBezTo>
                  <a:cubicBezTo>
                    <a:pt x="40481" y="159169"/>
                    <a:pt x="66283" y="190868"/>
                    <a:pt x="101203" y="199856"/>
                  </a:cubicBezTo>
                  <a:close/>
                </a:path>
              </a:pathLst>
            </a:custGeom>
            <a:solidFill>
              <a:srgbClr val="F2B84B"/>
            </a:solidFill>
            <a:ln>
              <a:noFill/>
            </a:ln>
          </p:spPr>
        </p:sp>
        <p:sp>
          <p:nvSpPr>
            <p:cNvPr id="35" name="Freeform 35"/>
            <p:cNvSpPr/>
            <p:nvPr/>
          </p:nvSpPr>
          <p:spPr>
            <a:xfrm>
              <a:off x="5144691" y="4991100"/>
              <a:ext cx="283369" cy="323850"/>
            </a:xfrm>
            <a:custGeom>
              <a:avLst/>
              <a:gdLst/>
              <a:ahLst/>
              <a:cxnLst/>
              <a:rect l="l" t="t" r="r" b="b"/>
              <a:pathLst>
                <a:path w="283369" h="323850">
                  <a:moveTo>
                    <a:pt x="161925" y="0"/>
                  </a:moveTo>
                  <a:lnTo>
                    <a:pt x="40481" y="40481"/>
                  </a:lnTo>
                  <a:lnTo>
                    <a:pt x="40481" y="283369"/>
                  </a:lnTo>
                  <a:lnTo>
                    <a:pt x="0" y="283369"/>
                  </a:lnTo>
                  <a:lnTo>
                    <a:pt x="0" y="323850"/>
                  </a:lnTo>
                  <a:lnTo>
                    <a:pt x="283369" y="323850"/>
                  </a:lnTo>
                  <a:lnTo>
                    <a:pt x="283369" y="283369"/>
                  </a:lnTo>
                  <a:lnTo>
                    <a:pt x="242888" y="283369"/>
                  </a:lnTo>
                  <a:lnTo>
                    <a:pt x="242888" y="40481"/>
                  </a:lnTo>
                  <a:lnTo>
                    <a:pt x="202406" y="40481"/>
                  </a:lnTo>
                  <a:lnTo>
                    <a:pt x="202406" y="283369"/>
                  </a:lnTo>
                  <a:lnTo>
                    <a:pt x="161925" y="283369"/>
                  </a:lnTo>
                  <a:lnTo>
                    <a:pt x="161925" y="0"/>
                  </a:lnTo>
                  <a:close/>
                  <a:moveTo>
                    <a:pt x="116384" y="182166"/>
                  </a:moveTo>
                  <a:cubicBezTo>
                    <a:pt x="124767" y="182166"/>
                    <a:pt x="131564" y="173104"/>
                    <a:pt x="131564" y="161925"/>
                  </a:cubicBezTo>
                  <a:cubicBezTo>
                    <a:pt x="131564" y="150747"/>
                    <a:pt x="124767" y="141684"/>
                    <a:pt x="116384" y="141684"/>
                  </a:cubicBezTo>
                  <a:cubicBezTo>
                    <a:pt x="108000" y="141684"/>
                    <a:pt x="101203" y="150747"/>
                    <a:pt x="101203" y="161925"/>
                  </a:cubicBezTo>
                  <a:cubicBezTo>
                    <a:pt x="101203" y="173104"/>
                    <a:pt x="108000" y="182166"/>
                    <a:pt x="116384" y="182166"/>
                  </a:cubicBezTo>
                  <a:close/>
                </a:path>
              </a:pathLst>
            </a:custGeom>
            <a:solidFill>
              <a:srgbClr val="A7F36D"/>
            </a:solidFill>
            <a:ln>
              <a:noFill/>
            </a:ln>
          </p:spPr>
        </p:sp>
        <p:grpSp>
          <p:nvGrpSpPr>
            <p:cNvPr id="38" name="Group 38"/>
            <p:cNvGrpSpPr/>
            <p:nvPr/>
          </p:nvGrpSpPr>
          <p:grpSpPr>
            <a:xfrm>
              <a:off x="5582841" y="4991100"/>
              <a:ext cx="283369" cy="323850"/>
              <a:chOff x="5582841" y="4991100"/>
              <a:chExt cx="283369" cy="323850"/>
            </a:xfrm>
          </p:grpSpPr>
          <p:sp>
            <p:nvSpPr>
              <p:cNvPr id="36" name="Freeform 36"/>
              <p:cNvSpPr/>
              <p:nvPr/>
            </p:nvSpPr>
            <p:spPr>
              <a:xfrm>
                <a:off x="5582841" y="4991100"/>
                <a:ext cx="283369" cy="242888"/>
              </a:xfrm>
              <a:custGeom>
                <a:avLst/>
                <a:gdLst/>
                <a:ahLst/>
                <a:cxnLst/>
                <a:rect l="l" t="t" r="r" b="b"/>
                <a:pathLst>
                  <a:path w="283369" h="242888">
                    <a:moveTo>
                      <a:pt x="40481" y="101203"/>
                    </a:moveTo>
                    <a:cubicBezTo>
                      <a:pt x="40481" y="45310"/>
                      <a:pt x="85792" y="0"/>
                      <a:pt x="141684" y="0"/>
                    </a:cubicBezTo>
                    <a:cubicBezTo>
                      <a:pt x="197577" y="0"/>
                      <a:pt x="242888" y="45310"/>
                      <a:pt x="242888" y="101203"/>
                    </a:cubicBezTo>
                    <a:lnTo>
                      <a:pt x="242888" y="161925"/>
                    </a:lnTo>
                    <a:lnTo>
                      <a:pt x="283369" y="202406"/>
                    </a:lnTo>
                    <a:lnTo>
                      <a:pt x="283369" y="242888"/>
                    </a:lnTo>
                    <a:lnTo>
                      <a:pt x="0" y="242888"/>
                    </a:lnTo>
                    <a:lnTo>
                      <a:pt x="0" y="202406"/>
                    </a:lnTo>
                    <a:lnTo>
                      <a:pt x="40481" y="161925"/>
                    </a:lnTo>
                    <a:lnTo>
                      <a:pt x="40481" y="101203"/>
                    </a:lnTo>
                    <a:close/>
                  </a:path>
                </a:pathLst>
              </a:custGeom>
              <a:solidFill>
                <a:srgbClr val="F45B69"/>
              </a:solidFill>
              <a:ln>
                <a:noFill/>
              </a:ln>
            </p:spPr>
          </p:sp>
          <p:sp>
            <p:nvSpPr>
              <p:cNvPr id="37" name="Freeform 37"/>
              <p:cNvSpPr/>
              <p:nvPr/>
            </p:nvSpPr>
            <p:spPr>
              <a:xfrm>
                <a:off x="5667258" y="5274469"/>
                <a:ext cx="114534" cy="40481"/>
              </a:xfrm>
              <a:custGeom>
                <a:avLst/>
                <a:gdLst/>
                <a:ahLst/>
                <a:cxnLst/>
                <a:rect l="l" t="t" r="r" b="b"/>
                <a:pathLst>
                  <a:path w="114534" h="40481">
                    <a:moveTo>
                      <a:pt x="57267" y="40481"/>
                    </a:moveTo>
                    <a:cubicBezTo>
                      <a:pt x="30828" y="40481"/>
                      <a:pt x="8336" y="23584"/>
                      <a:pt x="0" y="0"/>
                    </a:cubicBezTo>
                    <a:lnTo>
                      <a:pt x="114534" y="0"/>
                    </a:lnTo>
                    <a:cubicBezTo>
                      <a:pt x="106199" y="23584"/>
                      <a:pt x="83705" y="40481"/>
                      <a:pt x="57267" y="40481"/>
                    </a:cubicBezTo>
                    <a:close/>
                  </a:path>
                </a:pathLst>
              </a:custGeom>
              <a:solidFill>
                <a:srgbClr val="F45B69"/>
              </a:solidFill>
              <a:ln>
                <a:noFill/>
              </a:ln>
            </p:spPr>
          </p:sp>
        </p:grpSp>
        <p:sp>
          <p:nvSpPr>
            <p:cNvPr id="39" name="TextBox 39"/>
            <p:cNvSpPr txBox="1"/>
            <p:nvPr/>
          </p:nvSpPr>
          <p:spPr>
            <a:xfrm>
              <a:off x="6061710" y="4966335"/>
              <a:ext cx="862184" cy="243840"/>
            </a:xfrm>
            <a:prstGeom prst="rect">
              <a:avLst/>
            </a:prstGeom>
            <a:noFill/>
            <a:ln>
              <a:noFill/>
            </a:ln>
          </p:spPr>
          <p:txBody>
            <a:bodyPr wrap="none" lIns="0" tIns="0" rIns="0" bIns="0" anchor="t" anchorCtr="0">
              <a:spAutoFit/>
            </a:bodyPr>
            <a:lstStyle/>
            <a:p>
              <a:pPr algn="l"/>
              <a:r>
                <a:rPr lang="zh-CN" sz="1200" b="1">
                  <a:solidFill>
                    <a:srgbClr val="122033"/>
                  </a:solidFill>
                  <a:latin typeface="Arial" panose="020B0604020202020204"/>
                  <a:ea typeface="微软雅黑" panose="020B0503020204020204" charset="-122"/>
                  <a:cs typeface="Arial" panose="020B0604020202020204"/>
                </a:rPr>
                <a:t>Actuators</a:t>
              </a:r>
            </a:p>
          </p:txBody>
        </p:sp>
        <p:sp>
          <p:nvSpPr>
            <p:cNvPr id="40" name="TextBox 40"/>
            <p:cNvSpPr txBox="1"/>
            <p:nvPr/>
          </p:nvSpPr>
          <p:spPr>
            <a:xfrm>
              <a:off x="6064568" y="5209699"/>
              <a:ext cx="1318427"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fan, LED, humidifier</a:t>
              </a:r>
            </a:p>
          </p:txBody>
        </p:sp>
        <p:sp>
          <p:nvSpPr>
            <p:cNvPr id="41" name="TextBox 41"/>
            <p:cNvSpPr txBox="1"/>
            <p:nvPr/>
          </p:nvSpPr>
          <p:spPr>
            <a:xfrm>
              <a:off x="6064568" y="5400199"/>
              <a:ext cx="804862"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servo, OLED</a:t>
              </a:r>
            </a:p>
          </p:txBody>
        </p:sp>
      </p:grpSp>
      <p:grpSp>
        <p:nvGrpSpPr>
          <p:cNvPr id="52" name="Group 52"/>
          <p:cNvGrpSpPr/>
          <p:nvPr/>
        </p:nvGrpSpPr>
        <p:grpSpPr>
          <a:xfrm>
            <a:off x="7981950" y="2305050"/>
            <a:ext cx="2628900" cy="1809750"/>
            <a:chOff x="7981950" y="2305050"/>
            <a:chExt cx="2628900" cy="1809750"/>
          </a:xfrm>
        </p:grpSpPr>
        <p:sp>
          <p:nvSpPr>
            <p:cNvPr id="43" name="Rectangle 43"/>
            <p:cNvSpPr/>
            <p:nvPr/>
          </p:nvSpPr>
          <p:spPr>
            <a:xfrm>
              <a:off x="7981950" y="2305050"/>
              <a:ext cx="2628900" cy="1809750"/>
            </a:xfrm>
            <a:prstGeom prst="roundRect">
              <a:avLst>
                <a:gd name="adj" fmla="val 8421"/>
              </a:avLst>
            </a:prstGeom>
            <a:solidFill>
              <a:srgbClr val="FFFFFF"/>
            </a:solidFill>
            <a:ln>
              <a:noFill/>
            </a:ln>
          </p:spPr>
        </p:sp>
        <p:grpSp>
          <p:nvGrpSpPr>
            <p:cNvPr id="47" name="Group 47"/>
            <p:cNvGrpSpPr/>
            <p:nvPr/>
          </p:nvGrpSpPr>
          <p:grpSpPr>
            <a:xfrm>
              <a:off x="8305800" y="2688431"/>
              <a:ext cx="419100" cy="314325"/>
              <a:chOff x="8305800" y="2688431"/>
              <a:chExt cx="419100" cy="314325"/>
            </a:xfrm>
          </p:grpSpPr>
          <p:sp>
            <p:nvSpPr>
              <p:cNvPr id="44" name="Freeform 44"/>
              <p:cNvSpPr/>
              <p:nvPr/>
            </p:nvSpPr>
            <p:spPr>
              <a:xfrm>
                <a:off x="8305800" y="2688431"/>
                <a:ext cx="419100" cy="141818"/>
              </a:xfrm>
              <a:custGeom>
                <a:avLst/>
                <a:gdLst/>
                <a:ahLst/>
                <a:cxnLst/>
                <a:rect l="l" t="t" r="r" b="b"/>
                <a:pathLst>
                  <a:path w="419100" h="141818">
                    <a:moveTo>
                      <a:pt x="0" y="104775"/>
                    </a:moveTo>
                    <a:lnTo>
                      <a:pt x="30688" y="74087"/>
                    </a:lnTo>
                    <a:cubicBezTo>
                      <a:pt x="78125" y="26650"/>
                      <a:pt x="142464" y="0"/>
                      <a:pt x="209550" y="0"/>
                    </a:cubicBezTo>
                    <a:cubicBezTo>
                      <a:pt x="276637" y="0"/>
                      <a:pt x="340975" y="26650"/>
                      <a:pt x="388411" y="74087"/>
                    </a:cubicBezTo>
                    <a:lnTo>
                      <a:pt x="419100" y="104775"/>
                    </a:lnTo>
                    <a:lnTo>
                      <a:pt x="382057" y="141818"/>
                    </a:lnTo>
                    <a:lnTo>
                      <a:pt x="351368" y="111131"/>
                    </a:lnTo>
                    <a:cubicBezTo>
                      <a:pt x="313757" y="73518"/>
                      <a:pt x="262742" y="52388"/>
                      <a:pt x="209550" y="52388"/>
                    </a:cubicBezTo>
                    <a:cubicBezTo>
                      <a:pt x="156358" y="52388"/>
                      <a:pt x="105344" y="73518"/>
                      <a:pt x="67732" y="111131"/>
                    </a:cubicBezTo>
                    <a:lnTo>
                      <a:pt x="37043" y="141818"/>
                    </a:lnTo>
                    <a:lnTo>
                      <a:pt x="0" y="104775"/>
                    </a:lnTo>
                    <a:close/>
                  </a:path>
                </a:pathLst>
              </a:custGeom>
              <a:solidFill>
                <a:srgbClr val="1B76FF"/>
              </a:solidFill>
              <a:ln>
                <a:noFill/>
              </a:ln>
            </p:spPr>
          </p:sp>
          <p:sp>
            <p:nvSpPr>
              <p:cNvPr id="45" name="Freeform 45"/>
              <p:cNvSpPr/>
              <p:nvPr/>
            </p:nvSpPr>
            <p:spPr>
              <a:xfrm>
                <a:off x="8379887" y="2793206"/>
                <a:ext cx="270926" cy="111130"/>
              </a:xfrm>
              <a:custGeom>
                <a:avLst/>
                <a:gdLst/>
                <a:ahLst/>
                <a:cxnLst/>
                <a:rect l="l" t="t" r="r" b="b"/>
                <a:pathLst>
                  <a:path w="270926" h="111130">
                    <a:moveTo>
                      <a:pt x="37043" y="111130"/>
                    </a:moveTo>
                    <a:lnTo>
                      <a:pt x="0" y="74087"/>
                    </a:lnTo>
                    <a:lnTo>
                      <a:pt x="30688" y="43399"/>
                    </a:lnTo>
                    <a:cubicBezTo>
                      <a:pt x="58476" y="15611"/>
                      <a:pt x="96165" y="0"/>
                      <a:pt x="135463" y="0"/>
                    </a:cubicBezTo>
                    <a:cubicBezTo>
                      <a:pt x="174761" y="0"/>
                      <a:pt x="212449" y="15611"/>
                      <a:pt x="240238" y="43399"/>
                    </a:cubicBezTo>
                    <a:lnTo>
                      <a:pt x="270926" y="74087"/>
                    </a:lnTo>
                    <a:lnTo>
                      <a:pt x="233883" y="111130"/>
                    </a:lnTo>
                    <a:lnTo>
                      <a:pt x="203195" y="80444"/>
                    </a:lnTo>
                    <a:cubicBezTo>
                      <a:pt x="185231" y="62479"/>
                      <a:pt x="160867" y="52388"/>
                      <a:pt x="135463" y="52388"/>
                    </a:cubicBezTo>
                    <a:cubicBezTo>
                      <a:pt x="110059" y="52388"/>
                      <a:pt x="85695" y="62479"/>
                      <a:pt x="67731" y="80444"/>
                    </a:cubicBezTo>
                    <a:lnTo>
                      <a:pt x="37043" y="111130"/>
                    </a:lnTo>
                    <a:close/>
                  </a:path>
                </a:pathLst>
              </a:custGeom>
              <a:solidFill>
                <a:srgbClr val="1B76FF"/>
              </a:solidFill>
              <a:ln>
                <a:noFill/>
              </a:ln>
            </p:spPr>
          </p:sp>
          <p:sp>
            <p:nvSpPr>
              <p:cNvPr id="46" name="Freeform 46"/>
              <p:cNvSpPr/>
              <p:nvPr/>
            </p:nvSpPr>
            <p:spPr>
              <a:xfrm>
                <a:off x="8453974" y="2897981"/>
                <a:ext cx="122750" cy="104775"/>
              </a:xfrm>
              <a:custGeom>
                <a:avLst/>
                <a:gdLst/>
                <a:ahLst/>
                <a:cxnLst/>
                <a:rect l="l" t="t" r="r" b="b"/>
                <a:pathLst>
                  <a:path w="122750" h="104775">
                    <a:moveTo>
                      <a:pt x="61376" y="104775"/>
                    </a:moveTo>
                    <a:lnTo>
                      <a:pt x="0" y="43400"/>
                    </a:lnTo>
                    <a:lnTo>
                      <a:pt x="30688" y="12712"/>
                    </a:lnTo>
                    <a:cubicBezTo>
                      <a:pt x="38827" y="4573"/>
                      <a:pt x="49866" y="0"/>
                      <a:pt x="61376" y="0"/>
                    </a:cubicBezTo>
                    <a:cubicBezTo>
                      <a:pt x="72886" y="0"/>
                      <a:pt x="83925" y="4573"/>
                      <a:pt x="92064" y="12712"/>
                    </a:cubicBezTo>
                    <a:lnTo>
                      <a:pt x="122750" y="43400"/>
                    </a:lnTo>
                    <a:lnTo>
                      <a:pt x="61376" y="104775"/>
                    </a:lnTo>
                    <a:close/>
                  </a:path>
                </a:pathLst>
              </a:custGeom>
              <a:solidFill>
                <a:srgbClr val="1B76FF"/>
              </a:solidFill>
              <a:ln>
                <a:noFill/>
              </a:ln>
            </p:spPr>
          </p:sp>
        </p:grpSp>
        <p:sp>
          <p:nvSpPr>
            <p:cNvPr id="48" name="Freeform 48"/>
            <p:cNvSpPr/>
            <p:nvPr/>
          </p:nvSpPr>
          <p:spPr>
            <a:xfrm>
              <a:off x="8858250" y="2662238"/>
              <a:ext cx="419100" cy="314325"/>
            </a:xfrm>
            <a:custGeom>
              <a:avLst/>
              <a:gdLst/>
              <a:ahLst/>
              <a:cxnLst/>
              <a:rect l="l" t="t" r="r" b="b"/>
              <a:pathLst>
                <a:path w="419100" h="314325">
                  <a:moveTo>
                    <a:pt x="314325" y="104775"/>
                  </a:moveTo>
                  <a:cubicBezTo>
                    <a:pt x="314325" y="46909"/>
                    <a:pt x="267415" y="0"/>
                    <a:pt x="209550" y="0"/>
                  </a:cubicBezTo>
                  <a:cubicBezTo>
                    <a:pt x="151684" y="0"/>
                    <a:pt x="104775" y="46909"/>
                    <a:pt x="104775" y="104775"/>
                  </a:cubicBezTo>
                  <a:cubicBezTo>
                    <a:pt x="46909" y="104775"/>
                    <a:pt x="0" y="151684"/>
                    <a:pt x="0" y="209550"/>
                  </a:cubicBezTo>
                  <a:lnTo>
                    <a:pt x="0" y="314325"/>
                  </a:lnTo>
                  <a:lnTo>
                    <a:pt x="419100" y="314325"/>
                  </a:lnTo>
                  <a:lnTo>
                    <a:pt x="419100" y="235744"/>
                  </a:lnTo>
                  <a:cubicBezTo>
                    <a:pt x="419100" y="177878"/>
                    <a:pt x="372190" y="130969"/>
                    <a:pt x="314325" y="130969"/>
                  </a:cubicBezTo>
                  <a:lnTo>
                    <a:pt x="314325" y="104775"/>
                  </a:lnTo>
                  <a:close/>
                </a:path>
              </a:pathLst>
            </a:custGeom>
            <a:solidFill>
              <a:srgbClr val="20D6C7"/>
            </a:solidFill>
            <a:ln>
              <a:noFill/>
            </a:ln>
          </p:spPr>
        </p:sp>
        <p:sp>
          <p:nvSpPr>
            <p:cNvPr id="49" name="TextBox 49"/>
            <p:cNvSpPr txBox="1"/>
            <p:nvPr/>
          </p:nvSpPr>
          <p:spPr>
            <a:xfrm>
              <a:off x="8284845" y="3155632"/>
              <a:ext cx="1797729" cy="335280"/>
            </a:xfrm>
            <a:prstGeom prst="rect">
              <a:avLst/>
            </a:prstGeom>
            <a:noFill/>
            <a:ln>
              <a:noFill/>
            </a:ln>
          </p:spPr>
          <p:txBody>
            <a:bodyPr wrap="none" lIns="0" tIns="0" rIns="0" bIns="0" anchor="t" anchorCtr="0">
              <a:spAutoFit/>
            </a:bodyPr>
            <a:lstStyle/>
            <a:p>
              <a:pPr algn="l"/>
              <a:r>
                <a:rPr lang="zh-CN" sz="1650" b="1">
                  <a:solidFill>
                    <a:srgbClr val="122033"/>
                  </a:solidFill>
                  <a:latin typeface="Arial" panose="020B0604020202020204"/>
                  <a:ea typeface="微软雅黑" panose="020B0503020204020204" charset="-122"/>
                  <a:cs typeface="Arial" panose="020B0604020202020204"/>
                </a:rPr>
                <a:t>ESP8266 + MQTT</a:t>
              </a:r>
            </a:p>
          </p:txBody>
        </p:sp>
        <p:sp>
          <p:nvSpPr>
            <p:cNvPr id="50" name="TextBox 50"/>
            <p:cNvSpPr txBox="1"/>
            <p:nvPr/>
          </p:nvSpPr>
          <p:spPr>
            <a:xfrm>
              <a:off x="8291512" y="3479006"/>
              <a:ext cx="2248852" cy="228600"/>
            </a:xfrm>
            <a:prstGeom prst="rect">
              <a:avLst/>
            </a:prstGeom>
            <a:noFill/>
            <a:ln>
              <a:noFill/>
            </a:ln>
          </p:spPr>
          <p:txBody>
            <a:bodyPr wrap="none" lIns="0" tIns="0" rIns="0" bIns="0" anchor="t" anchorCtr="0">
              <a:spAutoFit/>
            </a:bodyPr>
            <a:lstStyle/>
            <a:p>
              <a:pPr algn="l"/>
              <a:r>
                <a:rPr lang="zh-CN" sz="1125">
                  <a:solidFill>
                    <a:srgbClr val="6B7F95"/>
                  </a:solidFill>
                  <a:latin typeface="Arial" panose="020B0604020202020204"/>
                  <a:ea typeface="微软雅黑" panose="020B0503020204020204" charset="-122"/>
                  <a:cs typeface="Arial" panose="020B0604020202020204"/>
                </a:rPr>
                <a:t>UART AT commands connect the</a:t>
              </a:r>
            </a:p>
          </p:txBody>
        </p:sp>
        <p:sp>
          <p:nvSpPr>
            <p:cNvPr id="51" name="TextBox 51"/>
            <p:cNvSpPr txBox="1"/>
            <p:nvPr/>
          </p:nvSpPr>
          <p:spPr>
            <a:xfrm>
              <a:off x="8291512" y="3698081"/>
              <a:ext cx="1903809" cy="228600"/>
            </a:xfrm>
            <a:prstGeom prst="rect">
              <a:avLst/>
            </a:prstGeom>
            <a:noFill/>
            <a:ln>
              <a:noFill/>
            </a:ln>
          </p:spPr>
          <p:txBody>
            <a:bodyPr wrap="none" lIns="0" tIns="0" rIns="0" bIns="0" anchor="t" anchorCtr="0">
              <a:spAutoFit/>
            </a:bodyPr>
            <a:lstStyle/>
            <a:p>
              <a:pPr algn="l"/>
              <a:r>
                <a:rPr lang="zh-CN" sz="1125">
                  <a:solidFill>
                    <a:srgbClr val="6B7F95"/>
                  </a:solidFill>
                  <a:latin typeface="Arial" panose="020B0604020202020204"/>
                  <a:ea typeface="微软雅黑" panose="020B0503020204020204" charset="-122"/>
                  <a:cs typeface="Arial" panose="020B0604020202020204"/>
                </a:rPr>
                <a:t>controller to the broker.</a:t>
              </a:r>
            </a:p>
          </p:txBody>
        </p:sp>
      </p:grpSp>
      <p:grpSp>
        <p:nvGrpSpPr>
          <p:cNvPr id="58" name="Group 58"/>
          <p:cNvGrpSpPr/>
          <p:nvPr/>
        </p:nvGrpSpPr>
        <p:grpSpPr>
          <a:xfrm>
            <a:off x="8453755" y="4524375"/>
            <a:ext cx="2362200" cy="1073944"/>
            <a:chOff x="8380095" y="4524375"/>
            <a:chExt cx="2362200" cy="1073944"/>
          </a:xfrm>
        </p:grpSpPr>
        <p:sp>
          <p:nvSpPr>
            <p:cNvPr id="53" name="Rectangle 53"/>
            <p:cNvSpPr/>
            <p:nvPr/>
          </p:nvSpPr>
          <p:spPr>
            <a:xfrm>
              <a:off x="8380095" y="4524375"/>
              <a:ext cx="2362200" cy="1047750"/>
            </a:xfrm>
            <a:prstGeom prst="roundRect">
              <a:avLst>
                <a:gd name="adj" fmla="val 12727"/>
              </a:avLst>
            </a:prstGeom>
            <a:solidFill>
              <a:srgbClr val="F8FBFF"/>
            </a:solidFill>
            <a:ln w="14288">
              <a:solidFill>
                <a:srgbClr val="C9D8E8"/>
              </a:solidFill>
            </a:ln>
          </p:spPr>
        </p:sp>
        <p:sp>
          <p:nvSpPr>
            <p:cNvPr id="54" name="Freeform 54"/>
            <p:cNvSpPr/>
            <p:nvPr/>
          </p:nvSpPr>
          <p:spPr>
            <a:xfrm>
              <a:off x="8470106" y="4972050"/>
              <a:ext cx="300038" cy="400050"/>
            </a:xfrm>
            <a:custGeom>
              <a:avLst/>
              <a:gdLst/>
              <a:ahLst/>
              <a:cxnLst/>
              <a:rect l="l" t="t" r="r" b="b"/>
              <a:pathLst>
                <a:path w="300038" h="400050">
                  <a:moveTo>
                    <a:pt x="50006" y="0"/>
                  </a:moveTo>
                  <a:cubicBezTo>
                    <a:pt x="22389" y="0"/>
                    <a:pt x="0" y="22389"/>
                    <a:pt x="0" y="50006"/>
                  </a:cubicBezTo>
                  <a:lnTo>
                    <a:pt x="0" y="350044"/>
                  </a:lnTo>
                  <a:cubicBezTo>
                    <a:pt x="0" y="377662"/>
                    <a:pt x="22389" y="400050"/>
                    <a:pt x="50006" y="400050"/>
                  </a:cubicBezTo>
                  <a:lnTo>
                    <a:pt x="250031" y="400050"/>
                  </a:lnTo>
                  <a:cubicBezTo>
                    <a:pt x="277650" y="400050"/>
                    <a:pt x="300038" y="377662"/>
                    <a:pt x="300038" y="350044"/>
                  </a:cubicBezTo>
                  <a:lnTo>
                    <a:pt x="300038" y="50006"/>
                  </a:lnTo>
                  <a:cubicBezTo>
                    <a:pt x="300038" y="22389"/>
                    <a:pt x="277650" y="0"/>
                    <a:pt x="250031" y="0"/>
                  </a:cubicBezTo>
                  <a:lnTo>
                    <a:pt x="50006" y="0"/>
                  </a:lnTo>
                  <a:close/>
                  <a:moveTo>
                    <a:pt x="250031" y="75009"/>
                  </a:moveTo>
                  <a:lnTo>
                    <a:pt x="50006" y="75009"/>
                  </a:lnTo>
                  <a:lnTo>
                    <a:pt x="50006" y="325041"/>
                  </a:lnTo>
                  <a:lnTo>
                    <a:pt x="250031" y="325041"/>
                  </a:lnTo>
                  <a:lnTo>
                    <a:pt x="250031" y="75009"/>
                  </a:lnTo>
                  <a:close/>
                </a:path>
              </a:pathLst>
            </a:custGeom>
            <a:solidFill>
              <a:srgbClr val="F2B84B"/>
            </a:solidFill>
            <a:ln>
              <a:noFill/>
            </a:ln>
          </p:spPr>
        </p:sp>
        <p:sp>
          <p:nvSpPr>
            <p:cNvPr id="55" name="TextBox 55"/>
            <p:cNvSpPr txBox="1"/>
            <p:nvPr/>
          </p:nvSpPr>
          <p:spPr>
            <a:xfrm>
              <a:off x="8974455" y="4950142"/>
              <a:ext cx="1083371"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Android app</a:t>
              </a:r>
            </a:p>
          </p:txBody>
        </p:sp>
        <p:sp>
          <p:nvSpPr>
            <p:cNvPr id="56" name="TextBox 56"/>
            <p:cNvSpPr txBox="1"/>
            <p:nvPr/>
          </p:nvSpPr>
          <p:spPr>
            <a:xfrm>
              <a:off x="8979218" y="5209699"/>
              <a:ext cx="1038892"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display, control</a:t>
              </a:r>
            </a:p>
          </p:txBody>
        </p:sp>
        <p:sp>
          <p:nvSpPr>
            <p:cNvPr id="57" name="TextBox 57"/>
            <p:cNvSpPr txBox="1"/>
            <p:nvPr/>
          </p:nvSpPr>
          <p:spPr>
            <a:xfrm>
              <a:off x="8979218" y="5400199"/>
              <a:ext cx="1019389" cy="198120"/>
            </a:xfrm>
            <a:prstGeom prst="rect">
              <a:avLst/>
            </a:prstGeom>
            <a:noFill/>
            <a:ln>
              <a:noFill/>
            </a:ln>
          </p:spPr>
          <p:txBody>
            <a:bodyPr wrap="none" lIns="0" tIns="0" rIns="0" bIns="0" anchor="t" anchorCtr="0">
              <a:spAutoFit/>
            </a:bodyPr>
            <a:lstStyle/>
            <a:p>
              <a:pPr algn="l"/>
              <a:r>
                <a:rPr lang="zh-CN" sz="975">
                  <a:solidFill>
                    <a:srgbClr val="4B647C"/>
                  </a:solidFill>
                  <a:latin typeface="Arial" panose="020B0604020202020204"/>
                  <a:ea typeface="微软雅黑" panose="020B0503020204020204" charset="-122"/>
                  <a:cs typeface="Arial" panose="020B0604020202020204"/>
                </a:rPr>
                <a:t>charts, camera</a:t>
              </a:r>
            </a:p>
          </p:txBody>
        </p:sp>
      </p:grpSp>
      <p:grpSp>
        <p:nvGrpSpPr>
          <p:cNvPr id="62" name="Group 62"/>
          <p:cNvGrpSpPr/>
          <p:nvPr/>
        </p:nvGrpSpPr>
        <p:grpSpPr>
          <a:xfrm>
            <a:off x="876300" y="4333875"/>
            <a:ext cx="2571750" cy="1626394"/>
            <a:chOff x="876300" y="4333875"/>
            <a:chExt cx="2571750" cy="1626394"/>
          </a:xfrm>
        </p:grpSpPr>
        <p:sp>
          <p:nvSpPr>
            <p:cNvPr id="59" name="Rectangle 59"/>
            <p:cNvSpPr/>
            <p:nvPr/>
          </p:nvSpPr>
          <p:spPr>
            <a:xfrm>
              <a:off x="876300" y="4333875"/>
              <a:ext cx="2571750" cy="1390650"/>
            </a:xfrm>
            <a:prstGeom prst="roundRect">
              <a:avLst>
                <a:gd name="adj" fmla="val 8219"/>
              </a:avLst>
            </a:prstGeom>
            <a:solidFill>
              <a:srgbClr val="F8FBFF"/>
            </a:solidFill>
            <a:ln w="14288">
              <a:solidFill>
                <a:srgbClr val="C9D8E8"/>
              </a:solidFill>
            </a:ln>
          </p:spPr>
        </p:sp>
        <p:pic>
          <p:nvPicPr>
            <p:cNvPr id="60" name="Image 60"/>
            <p:cNvPicPr>
              <a:picLocks noChangeAspect="1"/>
            </p:cNvPicPr>
            <p:nvPr/>
          </p:nvPicPr>
          <p:blipFill>
            <a:blip r:embed="rId3"/>
            <a:stretch>
              <a:fillRect/>
            </a:stretch>
          </p:blipFill>
          <p:spPr>
            <a:xfrm>
              <a:off x="1597085" y="4467225"/>
              <a:ext cx="1130180" cy="1104900"/>
            </a:xfrm>
            <a:prstGeom prst="rect">
              <a:avLst/>
            </a:prstGeom>
          </p:spPr>
        </p:pic>
        <p:sp>
          <p:nvSpPr>
            <p:cNvPr id="61" name="TextBox 61"/>
            <p:cNvSpPr txBox="1"/>
            <p:nvPr/>
          </p:nvSpPr>
          <p:spPr>
            <a:xfrm>
              <a:off x="1041404" y="5762149"/>
              <a:ext cx="2241542" cy="198120"/>
            </a:xfrm>
            <a:prstGeom prst="rect">
              <a:avLst/>
            </a:prstGeom>
            <a:noFill/>
            <a:ln>
              <a:noFill/>
            </a:ln>
          </p:spPr>
          <p:txBody>
            <a:bodyPr wrap="none" lIns="0" tIns="0" rIns="0" bIns="0" anchor="t" anchorCtr="0">
              <a:spAutoFit/>
            </a:bodyPr>
            <a:lstStyle/>
            <a:p>
              <a:pPr algn="ctr"/>
              <a:r>
                <a:rPr lang="zh-CN" sz="975">
                  <a:solidFill>
                    <a:srgbClr val="4B647C"/>
                  </a:solidFill>
                  <a:latin typeface="Arial" panose="020B0604020202020204"/>
                  <a:ea typeface="微软雅黑" panose="020B0503020204020204" charset="-122"/>
                  <a:cs typeface="Arial" panose="020B0604020202020204"/>
                </a:rPr>
                <a:t>Supporting hardware block diagram</a:t>
              </a:r>
            </a:p>
          </p:txBody>
        </p:sp>
      </p:grpSp>
      <p:grpSp>
        <p:nvGrpSpPr>
          <p:cNvPr id="67" name="Group 67"/>
          <p:cNvGrpSpPr/>
          <p:nvPr/>
        </p:nvGrpSpPr>
        <p:grpSpPr>
          <a:xfrm>
            <a:off x="3194685" y="1544003"/>
            <a:ext cx="5201488" cy="4080509"/>
            <a:chOff x="3194685" y="1544003"/>
            <a:chExt cx="5201488" cy="4080509"/>
          </a:xfrm>
        </p:grpSpPr>
        <p:sp>
          <p:nvSpPr>
            <p:cNvPr id="63" name="TextBox 63"/>
            <p:cNvSpPr txBox="1"/>
            <p:nvPr/>
          </p:nvSpPr>
          <p:spPr>
            <a:xfrm>
              <a:off x="3194685" y="1544003"/>
              <a:ext cx="1004342" cy="213360"/>
            </a:xfrm>
            <a:prstGeom prst="rect">
              <a:avLst/>
            </a:prstGeom>
            <a:noFill/>
            <a:ln>
              <a:noFill/>
            </a:ln>
          </p:spPr>
          <p:txBody>
            <a:bodyPr wrap="none" lIns="0" tIns="0" rIns="0" bIns="0" anchor="t" anchorCtr="0">
              <a:spAutoFit/>
            </a:bodyPr>
            <a:lstStyle/>
            <a:p>
              <a:pPr algn="l"/>
              <a:r>
                <a:rPr lang="zh-CN" sz="1050" b="1">
                  <a:solidFill>
                    <a:srgbClr val="20D6C7"/>
                  </a:solidFill>
                  <a:latin typeface="Arial" panose="020B0604020202020204"/>
                  <a:ea typeface="微软雅黑" panose="020B0503020204020204" charset="-122"/>
                  <a:cs typeface="Arial" panose="020B0604020202020204"/>
                </a:rPr>
                <a:t>sensor values</a:t>
              </a:r>
            </a:p>
          </p:txBody>
        </p:sp>
        <p:sp>
          <p:nvSpPr>
            <p:cNvPr id="64" name="TextBox 64"/>
            <p:cNvSpPr txBox="1"/>
            <p:nvPr/>
          </p:nvSpPr>
          <p:spPr>
            <a:xfrm>
              <a:off x="6825615" y="1544637"/>
              <a:ext cx="967588" cy="213360"/>
            </a:xfrm>
            <a:prstGeom prst="rect">
              <a:avLst/>
            </a:prstGeom>
            <a:noFill/>
            <a:ln>
              <a:noFill/>
            </a:ln>
          </p:spPr>
          <p:txBody>
            <a:bodyPr wrap="none" lIns="0" tIns="0" rIns="0" bIns="0" anchor="t" anchorCtr="0">
              <a:spAutoFit/>
            </a:bodyPr>
            <a:lstStyle/>
            <a:p>
              <a:pPr algn="l"/>
              <a:r>
                <a:rPr lang="zh-CN" sz="1050" b="1">
                  <a:solidFill>
                    <a:srgbClr val="20D6C7"/>
                  </a:solidFill>
                  <a:latin typeface="Arial" panose="020B0604020202020204"/>
                  <a:ea typeface="微软雅黑" panose="020B0503020204020204" charset="-122"/>
                  <a:cs typeface="Arial" panose="020B0604020202020204"/>
                </a:rPr>
                <a:t>publish state</a:t>
              </a:r>
            </a:p>
          </p:txBody>
        </p:sp>
        <p:sp>
          <p:nvSpPr>
            <p:cNvPr id="65" name="TextBox 65"/>
            <p:cNvSpPr txBox="1"/>
            <p:nvPr/>
          </p:nvSpPr>
          <p:spPr>
            <a:xfrm>
              <a:off x="7663815" y="5411152"/>
              <a:ext cx="732358" cy="213360"/>
            </a:xfrm>
            <a:prstGeom prst="rect">
              <a:avLst/>
            </a:prstGeom>
            <a:noFill/>
            <a:ln>
              <a:noFill/>
            </a:ln>
          </p:spPr>
          <p:txBody>
            <a:bodyPr wrap="none" lIns="0" tIns="0" rIns="0" bIns="0" anchor="t" anchorCtr="0">
              <a:spAutoFit/>
            </a:bodyPr>
            <a:lstStyle/>
            <a:p>
              <a:pPr algn="l"/>
              <a:r>
                <a:rPr lang="zh-CN" sz="1050" b="1">
                  <a:solidFill>
                    <a:srgbClr val="1B76FF"/>
                  </a:solidFill>
                  <a:latin typeface="Arial" panose="020B0604020202020204"/>
                  <a:ea typeface="微软雅黑" panose="020B0503020204020204" charset="-122"/>
                  <a:cs typeface="Arial" panose="020B0604020202020204"/>
                </a:rPr>
                <a:t>commands</a:t>
              </a:r>
            </a:p>
          </p:txBody>
        </p:sp>
        <p:sp>
          <p:nvSpPr>
            <p:cNvPr id="66" name="TextBox 66"/>
            <p:cNvSpPr txBox="1"/>
            <p:nvPr/>
          </p:nvSpPr>
          <p:spPr>
            <a:xfrm>
              <a:off x="3343910" y="5315267"/>
              <a:ext cx="1048448" cy="213360"/>
            </a:xfrm>
            <a:prstGeom prst="rect">
              <a:avLst/>
            </a:prstGeom>
            <a:noFill/>
            <a:ln>
              <a:noFill/>
            </a:ln>
          </p:spPr>
          <p:txBody>
            <a:bodyPr wrap="none" lIns="0" tIns="0" rIns="0" bIns="0" anchor="t" anchorCtr="0">
              <a:spAutoFit/>
            </a:bodyPr>
            <a:lstStyle/>
            <a:p>
              <a:pPr algn="l"/>
              <a:r>
                <a:rPr lang="zh-CN" sz="1050" b="1">
                  <a:solidFill>
                    <a:srgbClr val="1B76FF"/>
                  </a:solidFill>
                  <a:latin typeface="Arial" panose="020B0604020202020204"/>
                  <a:ea typeface="微软雅黑" panose="020B0503020204020204" charset="-122"/>
                  <a:cs typeface="Arial" panose="020B0604020202020204"/>
                </a:rPr>
                <a:t>local response</a:t>
              </a:r>
            </a:p>
          </p:txBody>
        </p:sp>
      </p:grpSp>
      <p:grpSp>
        <p:nvGrpSpPr>
          <p:cNvPr id="70" name="Group 70"/>
          <p:cNvGrpSpPr/>
          <p:nvPr/>
        </p:nvGrpSpPr>
        <p:grpSpPr>
          <a:xfrm>
            <a:off x="522922" y="6616541"/>
            <a:ext cx="11146156" cy="167640"/>
            <a:chOff x="522922" y="6616541"/>
            <a:chExt cx="11146156" cy="167640"/>
          </a:xfrm>
        </p:grpSpPr>
        <p:sp>
          <p:nvSpPr>
            <p:cNvPr id="68" name="TextBox 68"/>
            <p:cNvSpPr txBox="1"/>
            <p:nvPr/>
          </p:nvSpPr>
          <p:spPr>
            <a:xfrm>
              <a:off x="522922" y="6616541"/>
              <a:ext cx="917567"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System overview</a:t>
              </a:r>
            </a:p>
          </p:txBody>
        </p:sp>
        <p:sp>
          <p:nvSpPr>
            <p:cNvPr id="69" name="TextBox 69"/>
            <p:cNvSpPr txBox="1"/>
            <p:nvPr/>
          </p:nvSpPr>
          <p:spPr>
            <a:xfrm>
              <a:off x="11307080" y="6616541"/>
              <a:ext cx="361998"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03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400"/>
                                        <p:tgtEl>
                                          <p:spTgt spid="1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Bottom)">
                                      <p:cBhvr>
                                        <p:cTn id="11" dur="400"/>
                                        <p:tgtEl>
                                          <p:spTgt spid="25"/>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image">
                                      <p:cBhvr>
                                        <p:cTn id="15" dur="4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400"/>
                                        <p:tgtEl>
                                          <p:spTgt spid="4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400"/>
                                        <p:tgtEl>
                                          <p:spTgt spid="52"/>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slide(fromBottom)">
                                      <p:cBhvr>
                                        <p:cTn id="27" dur="400"/>
                                        <p:tgtEl>
                                          <p:spTgt spid="5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400"/>
                                        <p:tgtEl>
                                          <p:spTgt spid="6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4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32" grpId="0"/>
      <p:bldP spid="42" grpId="0"/>
      <p:bldP spid="52" grpId="0"/>
      <p:bldP spid="58" grpId="0"/>
      <p:bldP spid="62"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sp>
          <p:nvSpPr>
            <p:cNvPr id="3" name="Rectangle 3"/>
            <p:cNvSpPr/>
            <p:nvPr/>
          </p:nvSpPr>
          <p:spPr>
            <a:xfrm>
              <a:off x="457200" y="1162050"/>
              <a:ext cx="11277600" cy="4876800"/>
            </a:xfrm>
            <a:prstGeom prst="roundRect">
              <a:avLst>
                <a:gd name="adj" fmla="val 3516"/>
              </a:avLst>
            </a:prstGeom>
            <a:solidFill>
              <a:srgbClr val="EAF3FF"/>
            </a:solidFill>
            <a:ln w="14288">
              <a:solidFill>
                <a:srgbClr val="C9D8E8"/>
              </a:solidFill>
            </a:ln>
          </p:spPr>
        </p:sp>
      </p:grpSp>
      <p:grpSp>
        <p:nvGrpSpPr>
          <p:cNvPr id="7" name="Group 7"/>
          <p:cNvGrpSpPr/>
          <p:nvPr/>
        </p:nvGrpSpPr>
        <p:grpSpPr>
          <a:xfrm>
            <a:off x="501015" y="410528"/>
            <a:ext cx="3320034" cy="675322"/>
            <a:chOff x="501015" y="410528"/>
            <a:chExt cx="3320034" cy="675322"/>
          </a:xfrm>
        </p:grpSpPr>
        <p:sp>
          <p:nvSpPr>
            <p:cNvPr id="5" name="TextBox 5"/>
            <p:cNvSpPr txBox="1"/>
            <p:nvPr/>
          </p:nvSpPr>
          <p:spPr>
            <a:xfrm>
              <a:off x="501015" y="410528"/>
              <a:ext cx="3135354"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Group orgnization</a:t>
              </a:r>
            </a:p>
          </p:txBody>
        </p:sp>
        <p:sp>
          <p:nvSpPr>
            <p:cNvPr id="6" name="TextBox 6"/>
            <p:cNvSpPr txBox="1"/>
            <p:nvPr/>
          </p:nvSpPr>
          <p:spPr>
            <a:xfrm>
              <a:off x="518160" y="842010"/>
              <a:ext cx="3302889" cy="243840"/>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Team responsibilities in the HOMI project.</a:t>
              </a:r>
            </a:p>
          </p:txBody>
        </p:sp>
      </p:grpSp>
      <p:grpSp>
        <p:nvGrpSpPr>
          <p:cNvPr id="18" name="Group 18"/>
          <p:cNvGrpSpPr/>
          <p:nvPr/>
        </p:nvGrpSpPr>
        <p:grpSpPr>
          <a:xfrm>
            <a:off x="819150" y="1695450"/>
            <a:ext cx="3257550" cy="3429000"/>
            <a:chOff x="819150" y="1695450"/>
            <a:chExt cx="3257550" cy="3429000"/>
          </a:xfrm>
        </p:grpSpPr>
        <p:sp>
          <p:nvSpPr>
            <p:cNvPr id="8" name="Rectangle 8"/>
            <p:cNvSpPr/>
            <p:nvPr/>
          </p:nvSpPr>
          <p:spPr>
            <a:xfrm>
              <a:off x="819150" y="1695450"/>
              <a:ext cx="3257550" cy="3429000"/>
            </a:xfrm>
            <a:prstGeom prst="roundRect">
              <a:avLst>
                <a:gd name="adj" fmla="val 5263"/>
              </a:avLst>
            </a:prstGeom>
            <a:solidFill>
              <a:srgbClr val="FFFFFF"/>
            </a:solidFill>
            <a:ln>
              <a:noFill/>
            </a:ln>
          </p:spPr>
        </p:sp>
        <p:grpSp>
          <p:nvGrpSpPr>
            <p:cNvPr id="11" name="Group 11"/>
            <p:cNvGrpSpPr/>
            <p:nvPr/>
          </p:nvGrpSpPr>
          <p:grpSpPr>
            <a:xfrm>
              <a:off x="1181100" y="2133600"/>
              <a:ext cx="590550" cy="590550"/>
              <a:chOff x="1181100" y="2133600"/>
              <a:chExt cx="590550" cy="590550"/>
            </a:xfrm>
          </p:grpSpPr>
          <p:sp>
            <p:nvSpPr>
              <p:cNvPr id="9" name="Freeform 9"/>
              <p:cNvSpPr/>
              <p:nvPr/>
            </p:nvSpPr>
            <p:spPr>
              <a:xfrm>
                <a:off x="1402556" y="2355056"/>
                <a:ext cx="147638" cy="147638"/>
              </a:xfrm>
              <a:custGeom>
                <a:avLst/>
                <a:gdLst/>
                <a:ahLst/>
                <a:cxnLst/>
                <a:rect l="l" t="t" r="r" b="b"/>
                <a:pathLst>
                  <a:path w="147638" h="147638">
                    <a:moveTo>
                      <a:pt x="0" y="147638"/>
                    </a:moveTo>
                    <a:lnTo>
                      <a:pt x="0" y="0"/>
                    </a:lnTo>
                    <a:lnTo>
                      <a:pt x="147638" y="0"/>
                    </a:lnTo>
                    <a:lnTo>
                      <a:pt x="147638" y="147638"/>
                    </a:lnTo>
                    <a:lnTo>
                      <a:pt x="0" y="147638"/>
                    </a:lnTo>
                    <a:close/>
                  </a:path>
                </a:pathLst>
              </a:custGeom>
              <a:solidFill>
                <a:srgbClr val="20D6C7"/>
              </a:solidFill>
              <a:ln>
                <a:noFill/>
              </a:ln>
            </p:spPr>
          </p:sp>
          <p:sp>
            <p:nvSpPr>
              <p:cNvPr id="10" name="Freeform 10"/>
              <p:cNvSpPr/>
              <p:nvPr/>
            </p:nvSpPr>
            <p:spPr>
              <a:xfrm>
                <a:off x="1181100" y="2133600"/>
                <a:ext cx="590550" cy="590550"/>
              </a:xfrm>
              <a:custGeom>
                <a:avLst/>
                <a:gdLst/>
                <a:ahLst/>
                <a:cxnLst/>
                <a:rect l="l" t="t" r="r" b="b"/>
                <a:pathLst>
                  <a:path w="590550" h="590550">
                    <a:moveTo>
                      <a:pt x="110728" y="73819"/>
                    </a:moveTo>
                    <a:lnTo>
                      <a:pt x="110728" y="0"/>
                    </a:lnTo>
                    <a:lnTo>
                      <a:pt x="184547" y="0"/>
                    </a:lnTo>
                    <a:lnTo>
                      <a:pt x="184547" y="73819"/>
                    </a:lnTo>
                    <a:lnTo>
                      <a:pt x="258366" y="73819"/>
                    </a:lnTo>
                    <a:lnTo>
                      <a:pt x="258366" y="0"/>
                    </a:lnTo>
                    <a:lnTo>
                      <a:pt x="332184" y="0"/>
                    </a:lnTo>
                    <a:lnTo>
                      <a:pt x="332184" y="73819"/>
                    </a:lnTo>
                    <a:lnTo>
                      <a:pt x="406003" y="73819"/>
                    </a:lnTo>
                    <a:lnTo>
                      <a:pt x="406003" y="0"/>
                    </a:lnTo>
                    <a:lnTo>
                      <a:pt x="479822" y="0"/>
                    </a:lnTo>
                    <a:lnTo>
                      <a:pt x="479822" y="73819"/>
                    </a:lnTo>
                    <a:lnTo>
                      <a:pt x="516731" y="73819"/>
                    </a:lnTo>
                    <a:lnTo>
                      <a:pt x="516731" y="110728"/>
                    </a:lnTo>
                    <a:lnTo>
                      <a:pt x="590550" y="110728"/>
                    </a:lnTo>
                    <a:lnTo>
                      <a:pt x="590550" y="184547"/>
                    </a:lnTo>
                    <a:lnTo>
                      <a:pt x="516731" y="184547"/>
                    </a:lnTo>
                    <a:lnTo>
                      <a:pt x="516731" y="258366"/>
                    </a:lnTo>
                    <a:lnTo>
                      <a:pt x="590550" y="258366"/>
                    </a:lnTo>
                    <a:lnTo>
                      <a:pt x="590550" y="332184"/>
                    </a:lnTo>
                    <a:lnTo>
                      <a:pt x="516731" y="332184"/>
                    </a:lnTo>
                    <a:lnTo>
                      <a:pt x="516731" y="406003"/>
                    </a:lnTo>
                    <a:lnTo>
                      <a:pt x="590550" y="406003"/>
                    </a:lnTo>
                    <a:lnTo>
                      <a:pt x="590550" y="479822"/>
                    </a:lnTo>
                    <a:lnTo>
                      <a:pt x="516731" y="479822"/>
                    </a:lnTo>
                    <a:lnTo>
                      <a:pt x="516731" y="516731"/>
                    </a:lnTo>
                    <a:lnTo>
                      <a:pt x="479822" y="516731"/>
                    </a:lnTo>
                    <a:lnTo>
                      <a:pt x="479822" y="590550"/>
                    </a:lnTo>
                    <a:lnTo>
                      <a:pt x="406003" y="590550"/>
                    </a:lnTo>
                    <a:lnTo>
                      <a:pt x="406003" y="516731"/>
                    </a:lnTo>
                    <a:lnTo>
                      <a:pt x="332184" y="516731"/>
                    </a:lnTo>
                    <a:lnTo>
                      <a:pt x="332184" y="590550"/>
                    </a:lnTo>
                    <a:lnTo>
                      <a:pt x="258366" y="590550"/>
                    </a:lnTo>
                    <a:lnTo>
                      <a:pt x="258366" y="516731"/>
                    </a:lnTo>
                    <a:lnTo>
                      <a:pt x="184547" y="516731"/>
                    </a:lnTo>
                    <a:lnTo>
                      <a:pt x="184547" y="590550"/>
                    </a:lnTo>
                    <a:lnTo>
                      <a:pt x="110728" y="590550"/>
                    </a:lnTo>
                    <a:lnTo>
                      <a:pt x="110728" y="516731"/>
                    </a:lnTo>
                    <a:lnTo>
                      <a:pt x="73819" y="516731"/>
                    </a:lnTo>
                    <a:lnTo>
                      <a:pt x="73819" y="479822"/>
                    </a:lnTo>
                    <a:lnTo>
                      <a:pt x="0" y="479822"/>
                    </a:lnTo>
                    <a:lnTo>
                      <a:pt x="0" y="406003"/>
                    </a:lnTo>
                    <a:lnTo>
                      <a:pt x="73819" y="406003"/>
                    </a:lnTo>
                    <a:lnTo>
                      <a:pt x="73819" y="332184"/>
                    </a:lnTo>
                    <a:lnTo>
                      <a:pt x="0" y="332184"/>
                    </a:lnTo>
                    <a:lnTo>
                      <a:pt x="0" y="258366"/>
                    </a:lnTo>
                    <a:lnTo>
                      <a:pt x="73819" y="258366"/>
                    </a:lnTo>
                    <a:lnTo>
                      <a:pt x="73819" y="184547"/>
                    </a:lnTo>
                    <a:lnTo>
                      <a:pt x="0" y="184547"/>
                    </a:lnTo>
                    <a:lnTo>
                      <a:pt x="0" y="110728"/>
                    </a:lnTo>
                    <a:lnTo>
                      <a:pt x="73819" y="110728"/>
                    </a:lnTo>
                    <a:lnTo>
                      <a:pt x="73819" y="73819"/>
                    </a:lnTo>
                    <a:lnTo>
                      <a:pt x="110728" y="73819"/>
                    </a:lnTo>
                    <a:close/>
                    <a:moveTo>
                      <a:pt x="147638" y="147638"/>
                    </a:moveTo>
                    <a:lnTo>
                      <a:pt x="147638" y="442912"/>
                    </a:lnTo>
                    <a:lnTo>
                      <a:pt x="442912" y="442912"/>
                    </a:lnTo>
                    <a:lnTo>
                      <a:pt x="442912" y="147638"/>
                    </a:lnTo>
                    <a:lnTo>
                      <a:pt x="147638" y="147638"/>
                    </a:lnTo>
                    <a:close/>
                  </a:path>
                </a:pathLst>
              </a:custGeom>
              <a:solidFill>
                <a:srgbClr val="20D6C7"/>
              </a:solidFill>
              <a:ln>
                <a:noFill/>
              </a:ln>
            </p:spPr>
          </p:sp>
        </p:grpSp>
        <p:sp>
          <p:nvSpPr>
            <p:cNvPr id="12" name="TextBox 12"/>
            <p:cNvSpPr txBox="1"/>
            <p:nvPr/>
          </p:nvSpPr>
          <p:spPr>
            <a:xfrm>
              <a:off x="1154430" y="2935605"/>
              <a:ext cx="1273593" cy="426720"/>
            </a:xfrm>
            <a:prstGeom prst="rect">
              <a:avLst/>
            </a:prstGeom>
            <a:noFill/>
            <a:ln>
              <a:noFill/>
            </a:ln>
          </p:spPr>
          <p:txBody>
            <a:bodyPr wrap="none" lIns="0" tIns="0" rIns="0" bIns="0" anchor="t" anchorCtr="0">
              <a:spAutoFit/>
            </a:bodyPr>
            <a:lstStyle/>
            <a:p>
              <a:pPr algn="l"/>
              <a:r>
                <a:rPr lang="zh-CN" sz="2100" b="1">
                  <a:solidFill>
                    <a:srgbClr val="122033"/>
                  </a:solidFill>
                  <a:latin typeface="Arial" panose="020B0604020202020204"/>
                  <a:ea typeface="微软雅黑" panose="020B0503020204020204" charset="-122"/>
                  <a:cs typeface="Arial" panose="020B0604020202020204"/>
                </a:rPr>
                <a:t>Kaicheng</a:t>
              </a:r>
            </a:p>
          </p:txBody>
        </p:sp>
        <p:sp>
          <p:nvSpPr>
            <p:cNvPr id="13" name="Rectangle 13"/>
            <p:cNvSpPr/>
            <p:nvPr/>
          </p:nvSpPr>
          <p:spPr>
            <a:xfrm>
              <a:off x="1181100" y="3448050"/>
              <a:ext cx="1123950" cy="323850"/>
            </a:xfrm>
            <a:prstGeom prst="roundRect">
              <a:avLst>
                <a:gd name="adj" fmla="val 23529"/>
              </a:avLst>
            </a:prstGeom>
            <a:solidFill>
              <a:srgbClr val="EAF3FF"/>
            </a:solidFill>
            <a:ln w="11430">
              <a:solidFill>
                <a:srgbClr val="20D6C7"/>
              </a:solidFill>
            </a:ln>
          </p:spPr>
        </p:sp>
        <p:sp>
          <p:nvSpPr>
            <p:cNvPr id="14" name="TextBox 14"/>
            <p:cNvSpPr txBox="1"/>
            <p:nvPr/>
          </p:nvSpPr>
          <p:spPr>
            <a:xfrm>
              <a:off x="1491806" y="3528060"/>
              <a:ext cx="502539" cy="243840"/>
            </a:xfrm>
            <a:prstGeom prst="rect">
              <a:avLst/>
            </a:prstGeom>
            <a:noFill/>
            <a:ln>
              <a:noFill/>
            </a:ln>
          </p:spPr>
          <p:txBody>
            <a:bodyPr wrap="none" lIns="0" tIns="0" rIns="0" bIns="0" anchor="t" anchorCtr="0">
              <a:spAutoFit/>
            </a:bodyPr>
            <a:lstStyle/>
            <a:p>
              <a:pPr algn="ctr"/>
              <a:r>
                <a:rPr lang="zh-CN" sz="1200">
                  <a:solidFill>
                    <a:srgbClr val="20D6C7"/>
                  </a:solidFill>
                  <a:latin typeface="Consolas" panose="020B0609020204030204"/>
                  <a:ea typeface="微软雅黑" panose="020B0503020204020204" charset="-122"/>
                  <a:cs typeface="Consolas" panose="020B0609020204030204"/>
                </a:rPr>
                <a:t>STM32</a:t>
              </a:r>
            </a:p>
          </p:txBody>
        </p:sp>
        <p:sp>
          <p:nvSpPr>
            <p:cNvPr id="15" name="TextBox 15"/>
            <p:cNvSpPr txBox="1"/>
            <p:nvPr/>
          </p:nvSpPr>
          <p:spPr>
            <a:xfrm>
              <a:off x="1163955" y="4026218"/>
              <a:ext cx="1905624"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Embedded controller</a:t>
              </a:r>
            </a:p>
          </p:txBody>
        </p:sp>
        <p:sp>
          <p:nvSpPr>
            <p:cNvPr id="16" name="TextBox 16"/>
            <p:cNvSpPr txBox="1"/>
            <p:nvPr/>
          </p:nvSpPr>
          <p:spPr>
            <a:xfrm>
              <a:off x="1166812" y="4336256"/>
              <a:ext cx="1821299"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STM32 firmware, sensor</a:t>
              </a:r>
            </a:p>
          </p:txBody>
        </p:sp>
        <p:sp>
          <p:nvSpPr>
            <p:cNvPr id="17" name="TextBox 17"/>
            <p:cNvSpPr txBox="1"/>
            <p:nvPr/>
          </p:nvSpPr>
          <p:spPr>
            <a:xfrm>
              <a:off x="1166812" y="4555331"/>
              <a:ext cx="2158841"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sampling, local control logic.</a:t>
              </a:r>
            </a:p>
          </p:txBody>
        </p:sp>
      </p:grpSp>
      <p:grpSp>
        <p:nvGrpSpPr>
          <p:cNvPr id="27" name="Group 27"/>
          <p:cNvGrpSpPr/>
          <p:nvPr/>
        </p:nvGrpSpPr>
        <p:grpSpPr>
          <a:xfrm>
            <a:off x="4467225" y="1695450"/>
            <a:ext cx="3257550" cy="3429000"/>
            <a:chOff x="4467225" y="1695450"/>
            <a:chExt cx="3257550" cy="3429000"/>
          </a:xfrm>
        </p:grpSpPr>
        <p:sp>
          <p:nvSpPr>
            <p:cNvPr id="19" name="Rectangle 19"/>
            <p:cNvSpPr/>
            <p:nvPr/>
          </p:nvSpPr>
          <p:spPr>
            <a:xfrm>
              <a:off x="4467225" y="1695450"/>
              <a:ext cx="3257550" cy="3429000"/>
            </a:xfrm>
            <a:prstGeom prst="roundRect">
              <a:avLst>
                <a:gd name="adj" fmla="val 5263"/>
              </a:avLst>
            </a:prstGeom>
            <a:solidFill>
              <a:srgbClr val="F8FBFF"/>
            </a:solidFill>
            <a:ln w="14288">
              <a:solidFill>
                <a:srgbClr val="C9D8E8"/>
              </a:solidFill>
            </a:ln>
          </p:spPr>
        </p:sp>
        <p:sp>
          <p:nvSpPr>
            <p:cNvPr id="20" name="Freeform 20"/>
            <p:cNvSpPr/>
            <p:nvPr/>
          </p:nvSpPr>
          <p:spPr>
            <a:xfrm>
              <a:off x="4902994" y="2133600"/>
              <a:ext cx="442912" cy="590550"/>
            </a:xfrm>
            <a:custGeom>
              <a:avLst/>
              <a:gdLst/>
              <a:ahLst/>
              <a:cxnLst/>
              <a:rect l="l" t="t" r="r" b="b"/>
              <a:pathLst>
                <a:path w="442912" h="590550">
                  <a:moveTo>
                    <a:pt x="73819" y="0"/>
                  </a:moveTo>
                  <a:cubicBezTo>
                    <a:pt x="33050" y="0"/>
                    <a:pt x="0" y="33050"/>
                    <a:pt x="0" y="73819"/>
                  </a:cubicBezTo>
                  <a:lnTo>
                    <a:pt x="0" y="516731"/>
                  </a:lnTo>
                  <a:cubicBezTo>
                    <a:pt x="0" y="557501"/>
                    <a:pt x="33050" y="590550"/>
                    <a:pt x="73819" y="590550"/>
                  </a:cubicBezTo>
                  <a:lnTo>
                    <a:pt x="369094" y="590550"/>
                  </a:lnTo>
                  <a:cubicBezTo>
                    <a:pt x="409864" y="590550"/>
                    <a:pt x="442912" y="557501"/>
                    <a:pt x="442912" y="516731"/>
                  </a:cubicBezTo>
                  <a:lnTo>
                    <a:pt x="442912" y="73819"/>
                  </a:lnTo>
                  <a:cubicBezTo>
                    <a:pt x="442912" y="33050"/>
                    <a:pt x="409864" y="0"/>
                    <a:pt x="369094" y="0"/>
                  </a:cubicBezTo>
                  <a:lnTo>
                    <a:pt x="73819" y="0"/>
                  </a:lnTo>
                  <a:close/>
                  <a:moveTo>
                    <a:pt x="369094" y="110728"/>
                  </a:moveTo>
                  <a:lnTo>
                    <a:pt x="73819" y="110728"/>
                  </a:lnTo>
                  <a:lnTo>
                    <a:pt x="73819" y="479822"/>
                  </a:lnTo>
                  <a:lnTo>
                    <a:pt x="369094" y="479822"/>
                  </a:lnTo>
                  <a:lnTo>
                    <a:pt x="369094" y="110728"/>
                  </a:lnTo>
                  <a:close/>
                </a:path>
              </a:pathLst>
            </a:custGeom>
            <a:solidFill>
              <a:srgbClr val="1B76FF"/>
            </a:solidFill>
            <a:ln>
              <a:noFill/>
            </a:ln>
          </p:spPr>
        </p:sp>
        <p:sp>
          <p:nvSpPr>
            <p:cNvPr id="21" name="TextBox 21"/>
            <p:cNvSpPr txBox="1"/>
            <p:nvPr/>
          </p:nvSpPr>
          <p:spPr>
            <a:xfrm>
              <a:off x="4802505" y="2935605"/>
              <a:ext cx="920748" cy="426720"/>
            </a:xfrm>
            <a:prstGeom prst="rect">
              <a:avLst/>
            </a:prstGeom>
            <a:noFill/>
            <a:ln>
              <a:noFill/>
            </a:ln>
          </p:spPr>
          <p:txBody>
            <a:bodyPr wrap="none" lIns="0" tIns="0" rIns="0" bIns="0" anchor="t" anchorCtr="0">
              <a:spAutoFit/>
            </a:bodyPr>
            <a:lstStyle/>
            <a:p>
              <a:pPr algn="l"/>
              <a:r>
                <a:rPr lang="zh-CN" sz="2100" b="1">
                  <a:solidFill>
                    <a:srgbClr val="122033"/>
                  </a:solidFill>
                  <a:latin typeface="Arial" panose="020B0604020202020204"/>
                  <a:ea typeface="微软雅黑" panose="020B0503020204020204" charset="-122"/>
                  <a:cs typeface="Arial" panose="020B0604020202020204"/>
                </a:rPr>
                <a:t>Wenyu</a:t>
              </a:r>
            </a:p>
          </p:txBody>
        </p:sp>
        <p:sp>
          <p:nvSpPr>
            <p:cNvPr id="22" name="Rectangle 22"/>
            <p:cNvSpPr/>
            <p:nvPr/>
          </p:nvSpPr>
          <p:spPr>
            <a:xfrm>
              <a:off x="4829175" y="3448050"/>
              <a:ext cx="1352550" cy="323850"/>
            </a:xfrm>
            <a:prstGeom prst="roundRect">
              <a:avLst>
                <a:gd name="adj" fmla="val 23529"/>
              </a:avLst>
            </a:prstGeom>
            <a:solidFill>
              <a:srgbClr val="EAF3FF"/>
            </a:solidFill>
            <a:ln w="11430">
              <a:solidFill>
                <a:srgbClr val="1B76FF"/>
              </a:solidFill>
            </a:ln>
          </p:spPr>
        </p:sp>
        <p:sp>
          <p:nvSpPr>
            <p:cNvPr id="23" name="TextBox 23"/>
            <p:cNvSpPr txBox="1"/>
            <p:nvPr/>
          </p:nvSpPr>
          <p:spPr>
            <a:xfrm>
              <a:off x="5090160" y="3528060"/>
              <a:ext cx="830580" cy="243840"/>
            </a:xfrm>
            <a:prstGeom prst="rect">
              <a:avLst/>
            </a:prstGeom>
            <a:noFill/>
            <a:ln>
              <a:noFill/>
            </a:ln>
          </p:spPr>
          <p:txBody>
            <a:bodyPr wrap="none" lIns="0" tIns="0" rIns="0" bIns="0" anchor="t" anchorCtr="0">
              <a:spAutoFit/>
            </a:bodyPr>
            <a:lstStyle/>
            <a:p>
              <a:pPr algn="ctr"/>
              <a:r>
                <a:rPr lang="zh-CN" sz="1200">
                  <a:solidFill>
                    <a:srgbClr val="1B76FF"/>
                  </a:solidFill>
                  <a:latin typeface="Consolas" panose="020B0609020204030204"/>
                  <a:ea typeface="微软雅黑" panose="020B0503020204020204" charset="-122"/>
                  <a:cs typeface="Consolas" panose="020B0609020204030204"/>
                </a:rPr>
                <a:t>APP DESIGN</a:t>
              </a:r>
            </a:p>
          </p:txBody>
        </p:sp>
        <p:sp>
          <p:nvSpPr>
            <p:cNvPr id="24" name="TextBox 24"/>
            <p:cNvSpPr txBox="1"/>
            <p:nvPr/>
          </p:nvSpPr>
          <p:spPr>
            <a:xfrm>
              <a:off x="4812030" y="4026218"/>
              <a:ext cx="1659893"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Android interface</a:t>
              </a:r>
            </a:p>
          </p:txBody>
        </p:sp>
        <p:sp>
          <p:nvSpPr>
            <p:cNvPr id="25" name="TextBox 25"/>
            <p:cNvSpPr txBox="1"/>
            <p:nvPr/>
          </p:nvSpPr>
          <p:spPr>
            <a:xfrm>
              <a:off x="4814888" y="4336256"/>
              <a:ext cx="1731288"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App layout, dashboard,</a:t>
              </a:r>
            </a:p>
          </p:txBody>
        </p:sp>
        <p:sp>
          <p:nvSpPr>
            <p:cNvPr id="26" name="TextBox 26"/>
            <p:cNvSpPr txBox="1"/>
            <p:nvPr/>
          </p:nvSpPr>
          <p:spPr>
            <a:xfrm>
              <a:off x="4814888" y="4555331"/>
              <a:ext cx="1851303"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controls, and user flow.</a:t>
              </a:r>
            </a:p>
          </p:txBody>
        </p:sp>
      </p:grpSp>
      <p:grpSp>
        <p:nvGrpSpPr>
          <p:cNvPr id="36" name="Group 36"/>
          <p:cNvGrpSpPr/>
          <p:nvPr/>
        </p:nvGrpSpPr>
        <p:grpSpPr>
          <a:xfrm>
            <a:off x="8115300" y="1695450"/>
            <a:ext cx="3257550" cy="3429000"/>
            <a:chOff x="8115300" y="1695450"/>
            <a:chExt cx="3257550" cy="3429000"/>
          </a:xfrm>
        </p:grpSpPr>
        <p:sp>
          <p:nvSpPr>
            <p:cNvPr id="28" name="Rectangle 28"/>
            <p:cNvSpPr/>
            <p:nvPr/>
          </p:nvSpPr>
          <p:spPr>
            <a:xfrm>
              <a:off x="8115300" y="1695450"/>
              <a:ext cx="3257550" cy="3429000"/>
            </a:xfrm>
            <a:prstGeom prst="roundRect">
              <a:avLst>
                <a:gd name="adj" fmla="val 5263"/>
              </a:avLst>
            </a:prstGeom>
            <a:solidFill>
              <a:srgbClr val="FFFFFF"/>
            </a:solidFill>
            <a:ln>
              <a:noFill/>
            </a:ln>
          </p:spPr>
        </p:sp>
        <p:sp>
          <p:nvSpPr>
            <p:cNvPr id="29" name="Freeform 29"/>
            <p:cNvSpPr/>
            <p:nvPr/>
          </p:nvSpPr>
          <p:spPr>
            <a:xfrm>
              <a:off x="8514159" y="2133600"/>
              <a:ext cx="516731" cy="590550"/>
            </a:xfrm>
            <a:custGeom>
              <a:avLst/>
              <a:gdLst/>
              <a:ahLst/>
              <a:cxnLst/>
              <a:rect l="l" t="t" r="r" b="b"/>
              <a:pathLst>
                <a:path w="516731" h="590550">
                  <a:moveTo>
                    <a:pt x="258366" y="590550"/>
                  </a:moveTo>
                  <a:lnTo>
                    <a:pt x="123650" y="494324"/>
                  </a:lnTo>
                  <a:cubicBezTo>
                    <a:pt x="46053" y="438897"/>
                    <a:pt x="0" y="349409"/>
                    <a:pt x="0" y="254049"/>
                  </a:cubicBezTo>
                  <a:lnTo>
                    <a:pt x="0" y="110728"/>
                  </a:lnTo>
                  <a:lnTo>
                    <a:pt x="258366" y="0"/>
                  </a:lnTo>
                  <a:lnTo>
                    <a:pt x="516731" y="110728"/>
                  </a:lnTo>
                  <a:lnTo>
                    <a:pt x="516731" y="254049"/>
                  </a:lnTo>
                  <a:cubicBezTo>
                    <a:pt x="516731" y="349409"/>
                    <a:pt x="470679" y="438897"/>
                    <a:pt x="393081" y="494324"/>
                  </a:cubicBezTo>
                  <a:lnTo>
                    <a:pt x="258366" y="590550"/>
                  </a:lnTo>
                  <a:close/>
                  <a:moveTo>
                    <a:pt x="413647" y="210646"/>
                  </a:moveTo>
                  <a:lnTo>
                    <a:pt x="361450" y="158448"/>
                  </a:lnTo>
                  <a:lnTo>
                    <a:pt x="221456" y="298441"/>
                  </a:lnTo>
                  <a:lnTo>
                    <a:pt x="155282" y="232267"/>
                  </a:lnTo>
                  <a:lnTo>
                    <a:pt x="103084" y="284465"/>
                  </a:lnTo>
                  <a:lnTo>
                    <a:pt x="221456" y="402836"/>
                  </a:lnTo>
                  <a:lnTo>
                    <a:pt x="413647" y="210646"/>
                  </a:lnTo>
                  <a:close/>
                </a:path>
              </a:pathLst>
            </a:custGeom>
            <a:solidFill>
              <a:srgbClr val="A7F36D"/>
            </a:solidFill>
            <a:ln>
              <a:noFill/>
            </a:ln>
          </p:spPr>
        </p:sp>
        <p:sp>
          <p:nvSpPr>
            <p:cNvPr id="30" name="TextBox 30"/>
            <p:cNvSpPr txBox="1"/>
            <p:nvPr/>
          </p:nvSpPr>
          <p:spPr>
            <a:xfrm>
              <a:off x="8450580" y="2935605"/>
              <a:ext cx="950152" cy="426720"/>
            </a:xfrm>
            <a:prstGeom prst="rect">
              <a:avLst/>
            </a:prstGeom>
            <a:noFill/>
            <a:ln>
              <a:noFill/>
            </a:ln>
          </p:spPr>
          <p:txBody>
            <a:bodyPr wrap="none" lIns="0" tIns="0" rIns="0" bIns="0" anchor="t" anchorCtr="0">
              <a:spAutoFit/>
            </a:bodyPr>
            <a:lstStyle/>
            <a:p>
              <a:pPr algn="l"/>
              <a:r>
                <a:rPr lang="zh-CN" sz="2100" b="1">
                  <a:solidFill>
                    <a:srgbClr val="122033"/>
                  </a:solidFill>
                  <a:latin typeface="Arial" panose="020B0604020202020204"/>
                  <a:ea typeface="微软雅黑" panose="020B0503020204020204" charset="-122"/>
                  <a:cs typeface="Arial" panose="020B0604020202020204"/>
                </a:rPr>
                <a:t>Yichen</a:t>
              </a:r>
            </a:p>
          </p:txBody>
        </p:sp>
        <p:sp>
          <p:nvSpPr>
            <p:cNvPr id="31" name="Rectangle 31"/>
            <p:cNvSpPr/>
            <p:nvPr/>
          </p:nvSpPr>
          <p:spPr>
            <a:xfrm>
              <a:off x="8477250" y="3448050"/>
              <a:ext cx="1714500" cy="323850"/>
            </a:xfrm>
            <a:prstGeom prst="roundRect">
              <a:avLst>
                <a:gd name="adj" fmla="val 23529"/>
              </a:avLst>
            </a:prstGeom>
            <a:solidFill>
              <a:srgbClr val="EAF3FF"/>
            </a:solidFill>
            <a:ln w="11430">
              <a:solidFill>
                <a:srgbClr val="A7F36D"/>
              </a:solidFill>
            </a:ln>
          </p:spPr>
        </p:sp>
        <p:sp>
          <p:nvSpPr>
            <p:cNvPr id="32" name="TextBox 32"/>
            <p:cNvSpPr txBox="1"/>
            <p:nvPr/>
          </p:nvSpPr>
          <p:spPr>
            <a:xfrm>
              <a:off x="9051226" y="3528060"/>
              <a:ext cx="566547" cy="243840"/>
            </a:xfrm>
            <a:prstGeom prst="rect">
              <a:avLst/>
            </a:prstGeom>
            <a:noFill/>
            <a:ln>
              <a:noFill/>
            </a:ln>
          </p:spPr>
          <p:txBody>
            <a:bodyPr wrap="none" lIns="0" tIns="0" rIns="0" bIns="0" anchor="t" anchorCtr="0">
              <a:spAutoFit/>
            </a:bodyPr>
            <a:lstStyle/>
            <a:p>
              <a:pPr algn="ctr"/>
              <a:r>
                <a:rPr lang="zh-CN" sz="1200">
                  <a:solidFill>
                    <a:srgbClr val="122033"/>
                  </a:solidFill>
                  <a:latin typeface="Consolas" panose="020B0609020204030204"/>
                  <a:ea typeface="微软雅黑" panose="020B0503020204020204" charset="-122"/>
                  <a:cs typeface="Consolas" panose="020B0609020204030204"/>
                </a:rPr>
                <a:t>FACE ID</a:t>
              </a:r>
            </a:p>
          </p:txBody>
        </p:sp>
        <p:sp>
          <p:nvSpPr>
            <p:cNvPr id="33" name="TextBox 33"/>
            <p:cNvSpPr txBox="1"/>
            <p:nvPr/>
          </p:nvSpPr>
          <p:spPr>
            <a:xfrm>
              <a:off x="8460105" y="4026218"/>
              <a:ext cx="1555930" cy="274320"/>
            </a:xfrm>
            <a:prstGeom prst="rect">
              <a:avLst/>
            </a:prstGeom>
            <a:noFill/>
            <a:ln>
              <a:noFill/>
            </a:ln>
          </p:spPr>
          <p:txBody>
            <a:bodyPr wrap="none" lIns="0" tIns="0" rIns="0" bIns="0" anchor="t" anchorCtr="0">
              <a:spAutoFit/>
            </a:bodyPr>
            <a:lstStyle/>
            <a:p>
              <a:pPr algn="l"/>
              <a:r>
                <a:rPr lang="zh-CN" sz="1350" b="1">
                  <a:solidFill>
                    <a:srgbClr val="122033"/>
                  </a:solidFill>
                  <a:latin typeface="Arial" panose="020B0604020202020204"/>
                  <a:ea typeface="微软雅黑" panose="020B0503020204020204" charset="-122"/>
                  <a:cs typeface="Arial" panose="020B0604020202020204"/>
                </a:rPr>
                <a:t>Face recognition</a:t>
              </a:r>
            </a:p>
          </p:txBody>
        </p:sp>
        <p:sp>
          <p:nvSpPr>
            <p:cNvPr id="34" name="TextBox 34"/>
            <p:cNvSpPr txBox="1"/>
            <p:nvPr/>
          </p:nvSpPr>
          <p:spPr>
            <a:xfrm>
              <a:off x="8462962" y="4336256"/>
              <a:ext cx="1896308"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Recognition logic, camera</a:t>
              </a:r>
            </a:p>
          </p:txBody>
        </p:sp>
        <p:sp>
          <p:nvSpPr>
            <p:cNvPr id="35" name="TextBox 35"/>
            <p:cNvSpPr txBox="1"/>
            <p:nvPr/>
          </p:nvSpPr>
          <p:spPr>
            <a:xfrm>
              <a:off x="8462962" y="4555331"/>
              <a:ext cx="1851303"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test, and alarm trigger.</a:t>
              </a:r>
            </a:p>
          </p:txBody>
        </p:sp>
      </p:grpSp>
      <p:grpSp>
        <p:nvGrpSpPr>
          <p:cNvPr id="39" name="Group 39"/>
          <p:cNvGrpSpPr/>
          <p:nvPr/>
        </p:nvGrpSpPr>
        <p:grpSpPr>
          <a:xfrm>
            <a:off x="522922" y="6616541"/>
            <a:ext cx="11146155" cy="167640"/>
            <a:chOff x="522922" y="6616541"/>
            <a:chExt cx="11146155" cy="167640"/>
          </a:xfrm>
        </p:grpSpPr>
        <p:sp>
          <p:nvSpPr>
            <p:cNvPr id="37" name="TextBox 37"/>
            <p:cNvSpPr txBox="1"/>
            <p:nvPr/>
          </p:nvSpPr>
          <p:spPr>
            <a:xfrm>
              <a:off x="522922" y="6616541"/>
              <a:ext cx="1027581"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Group organization</a:t>
              </a:r>
            </a:p>
          </p:txBody>
        </p:sp>
        <p:sp>
          <p:nvSpPr>
            <p:cNvPr id="38" name="TextBox 38"/>
            <p:cNvSpPr txBox="1"/>
            <p:nvPr/>
          </p:nvSpPr>
          <p:spPr>
            <a:xfrm>
              <a:off x="11334583" y="6616541"/>
              <a:ext cx="334494"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16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4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400"/>
                                        <p:tgtEl>
                                          <p:spTgt spid="2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slide(fromBottom)">
                                      <p:cBhvr>
                                        <p:cTn id="15" dur="4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sp>
          <p:nvSpPr>
            <p:cNvPr id="3" name="Rectangle 3"/>
            <p:cNvSpPr/>
            <p:nvPr/>
          </p:nvSpPr>
          <p:spPr>
            <a:xfrm>
              <a:off x="457200" y="1219200"/>
              <a:ext cx="11277600" cy="4800600"/>
            </a:xfrm>
            <a:prstGeom prst="roundRect">
              <a:avLst>
                <a:gd name="adj" fmla="val 3571"/>
              </a:avLst>
            </a:prstGeom>
            <a:solidFill>
              <a:srgbClr val="EAF3FF"/>
            </a:solidFill>
            <a:ln w="14288">
              <a:solidFill>
                <a:srgbClr val="C9D8E8"/>
              </a:solidFill>
            </a:ln>
          </p:spPr>
        </p:sp>
      </p:grpSp>
      <p:grpSp>
        <p:nvGrpSpPr>
          <p:cNvPr id="7" name="Group 7"/>
          <p:cNvGrpSpPr/>
          <p:nvPr/>
        </p:nvGrpSpPr>
        <p:grpSpPr>
          <a:xfrm>
            <a:off x="503872" y="415766"/>
            <a:ext cx="11159992" cy="651034"/>
            <a:chOff x="503872" y="415766"/>
            <a:chExt cx="11159992" cy="651034"/>
          </a:xfrm>
        </p:grpSpPr>
        <p:sp>
          <p:nvSpPr>
            <p:cNvPr id="5" name="TextBox 5"/>
            <p:cNvSpPr txBox="1"/>
            <p:nvPr/>
          </p:nvSpPr>
          <p:spPr>
            <a:xfrm>
              <a:off x="503872" y="415766"/>
              <a:ext cx="11159992" cy="472440"/>
            </a:xfrm>
            <a:prstGeom prst="rect">
              <a:avLst/>
            </a:prstGeom>
            <a:noFill/>
            <a:ln>
              <a:noFill/>
            </a:ln>
          </p:spPr>
          <p:txBody>
            <a:bodyPr wrap="none" lIns="0" tIns="0" rIns="0" bIns="0" anchor="t" anchorCtr="0">
              <a:spAutoFit/>
            </a:bodyPr>
            <a:lstStyle/>
            <a:p>
              <a:pPr algn="l"/>
              <a:r>
                <a:rPr lang="zh-CN" sz="2325" b="1">
                  <a:solidFill>
                    <a:srgbClr val="122033"/>
                  </a:solidFill>
                  <a:latin typeface="Arial" panose="020B0604020202020204"/>
                  <a:ea typeface="微软雅黑" panose="020B0503020204020204" charset="-122"/>
                  <a:cs typeface="Arial" panose="020B0604020202020204"/>
                </a:rPr>
                <a:t>The hardware layer converts home conditions into controllable signals</a:t>
              </a:r>
            </a:p>
          </p:txBody>
        </p:sp>
        <p:sp>
          <p:nvSpPr>
            <p:cNvPr id="6" name="TextBox 6"/>
            <p:cNvSpPr txBox="1"/>
            <p:nvPr/>
          </p:nvSpPr>
          <p:spPr>
            <a:xfrm>
              <a:off x="518160" y="822960"/>
              <a:ext cx="7767447" cy="243840"/>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Each module has a clear electrical role: sense, compute, drive, display, communicate, or monitor.</a:t>
              </a:r>
            </a:p>
          </p:txBody>
        </p:sp>
      </p:grpSp>
      <p:grpSp>
        <p:nvGrpSpPr>
          <p:cNvPr id="33" name="Group 33"/>
          <p:cNvGrpSpPr/>
          <p:nvPr/>
        </p:nvGrpSpPr>
        <p:grpSpPr>
          <a:xfrm>
            <a:off x="781050" y="1581150"/>
            <a:ext cx="5314315" cy="1924050"/>
            <a:chOff x="781050" y="1581150"/>
            <a:chExt cx="5314315" cy="1924050"/>
          </a:xfrm>
        </p:grpSpPr>
        <p:sp>
          <p:nvSpPr>
            <p:cNvPr id="8" name="Rectangle 8"/>
            <p:cNvSpPr/>
            <p:nvPr/>
          </p:nvSpPr>
          <p:spPr>
            <a:xfrm>
              <a:off x="781050" y="1581150"/>
              <a:ext cx="5314315" cy="1924050"/>
            </a:xfrm>
            <a:prstGeom prst="roundRect">
              <a:avLst>
                <a:gd name="adj" fmla="val 6931"/>
              </a:avLst>
            </a:prstGeom>
            <a:solidFill>
              <a:srgbClr val="FFFFFF"/>
            </a:solidFill>
            <a:ln>
              <a:noFill/>
            </a:ln>
          </p:spPr>
        </p:sp>
        <p:sp>
          <p:nvSpPr>
            <p:cNvPr id="9" name="TextBox 9"/>
            <p:cNvSpPr txBox="1"/>
            <p:nvPr/>
          </p:nvSpPr>
          <p:spPr>
            <a:xfrm>
              <a:off x="1043940" y="1758315"/>
              <a:ext cx="1721729"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Sensor inputs</a:t>
              </a:r>
            </a:p>
          </p:txBody>
        </p:sp>
        <p:sp>
          <p:nvSpPr>
            <p:cNvPr id="10" name="TextBox 10"/>
            <p:cNvSpPr txBox="1"/>
            <p:nvPr/>
          </p:nvSpPr>
          <p:spPr>
            <a:xfrm>
              <a:off x="1053465" y="2096452"/>
              <a:ext cx="4171188"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Environment and presence are sampled through digital inputs</a:t>
              </a:r>
            </a:p>
          </p:txBody>
        </p:sp>
        <p:sp>
          <p:nvSpPr>
            <p:cNvPr id="11" name="TextBox 11"/>
            <p:cNvSpPr txBox="1"/>
            <p:nvPr/>
          </p:nvSpPr>
          <p:spPr>
            <a:xfrm>
              <a:off x="1053465" y="2286952"/>
              <a:ext cx="1230821"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and ADC channels.</a:t>
              </a:r>
            </a:p>
          </p:txBody>
        </p:sp>
        <p:grpSp>
          <p:nvGrpSpPr>
            <p:cNvPr id="20" name="Group 20"/>
            <p:cNvGrpSpPr/>
            <p:nvPr/>
          </p:nvGrpSpPr>
          <p:grpSpPr>
            <a:xfrm>
              <a:off x="1125141" y="2667000"/>
              <a:ext cx="2649426" cy="340519"/>
              <a:chOff x="1125141" y="2667000"/>
              <a:chExt cx="2649426" cy="340519"/>
            </a:xfrm>
          </p:grpSpPr>
          <p:grpSp>
            <p:nvGrpSpPr>
              <p:cNvPr id="17" name="Group 17"/>
              <p:cNvGrpSpPr/>
              <p:nvPr/>
            </p:nvGrpSpPr>
            <p:grpSpPr>
              <a:xfrm>
                <a:off x="1125141" y="2667000"/>
                <a:ext cx="303609" cy="323850"/>
                <a:chOff x="1125141" y="2667000"/>
                <a:chExt cx="303609" cy="323850"/>
              </a:xfrm>
            </p:grpSpPr>
            <p:sp>
              <p:nvSpPr>
                <p:cNvPr id="12" name="Freeform 12"/>
                <p:cNvSpPr/>
                <p:nvPr/>
              </p:nvSpPr>
              <p:spPr>
                <a:xfrm>
                  <a:off x="1125141" y="2667000"/>
                  <a:ext cx="202406" cy="323850"/>
                </a:xfrm>
                <a:custGeom>
                  <a:avLst/>
                  <a:gdLst/>
                  <a:ahLst/>
                  <a:cxnLst/>
                  <a:rect l="l" t="t" r="r" b="b"/>
                  <a:pathLst>
                    <a:path w="202406" h="323850">
                      <a:moveTo>
                        <a:pt x="141684" y="0"/>
                      </a:moveTo>
                      <a:lnTo>
                        <a:pt x="60722" y="0"/>
                      </a:lnTo>
                      <a:lnTo>
                        <a:pt x="60722" y="129865"/>
                      </a:lnTo>
                      <a:cubicBezTo>
                        <a:pt x="24979" y="145482"/>
                        <a:pt x="0" y="181147"/>
                        <a:pt x="0" y="222647"/>
                      </a:cubicBezTo>
                      <a:cubicBezTo>
                        <a:pt x="0" y="278539"/>
                        <a:pt x="45310" y="323850"/>
                        <a:pt x="101203" y="323850"/>
                      </a:cubicBezTo>
                      <a:cubicBezTo>
                        <a:pt x="157096" y="323850"/>
                        <a:pt x="202406" y="278539"/>
                        <a:pt x="202406" y="222647"/>
                      </a:cubicBezTo>
                      <a:cubicBezTo>
                        <a:pt x="202406" y="181147"/>
                        <a:pt x="177427" y="145482"/>
                        <a:pt x="141684" y="129865"/>
                      </a:cubicBezTo>
                      <a:lnTo>
                        <a:pt x="141684" y="0"/>
                      </a:lnTo>
                      <a:close/>
                    </a:path>
                  </a:pathLst>
                </a:custGeom>
                <a:solidFill>
                  <a:srgbClr val="A7F36D"/>
                </a:solidFill>
                <a:ln>
                  <a:noFill/>
                </a:ln>
              </p:spPr>
            </p:sp>
            <p:sp>
              <p:nvSpPr>
                <p:cNvPr id="13" name="Freeform 13"/>
                <p:cNvSpPr/>
                <p:nvPr/>
              </p:nvSpPr>
              <p:spPr>
                <a:xfrm>
                  <a:off x="1327547" y="2747962"/>
                  <a:ext cx="101203" cy="40481"/>
                </a:xfrm>
                <a:custGeom>
                  <a:avLst/>
                  <a:gdLst/>
                  <a:ahLst/>
                  <a:cxnLst/>
                  <a:rect l="l" t="t" r="r" b="b"/>
                  <a:pathLst>
                    <a:path w="101203" h="40481">
                      <a:moveTo>
                        <a:pt x="0" y="0"/>
                      </a:moveTo>
                      <a:lnTo>
                        <a:pt x="101203" y="0"/>
                      </a:lnTo>
                      <a:lnTo>
                        <a:pt x="101203" y="40481"/>
                      </a:lnTo>
                      <a:lnTo>
                        <a:pt x="0" y="40481"/>
                      </a:lnTo>
                      <a:lnTo>
                        <a:pt x="0" y="0"/>
                      </a:lnTo>
                      <a:close/>
                    </a:path>
                  </a:pathLst>
                </a:custGeom>
                <a:solidFill>
                  <a:srgbClr val="A7F36D"/>
                </a:solidFill>
                <a:ln>
                  <a:noFill/>
                </a:ln>
              </p:spPr>
            </p:sp>
            <p:sp>
              <p:nvSpPr>
                <p:cNvPr id="14" name="Freeform 14"/>
                <p:cNvSpPr/>
                <p:nvPr/>
              </p:nvSpPr>
              <p:spPr>
                <a:xfrm>
                  <a:off x="1368028" y="2667000"/>
                  <a:ext cx="60722" cy="40481"/>
                </a:xfrm>
                <a:custGeom>
                  <a:avLst/>
                  <a:gdLst/>
                  <a:ahLst/>
                  <a:cxnLst/>
                  <a:rect l="l" t="t" r="r" b="b"/>
                  <a:pathLst>
                    <a:path w="60722" h="40481">
                      <a:moveTo>
                        <a:pt x="60722" y="0"/>
                      </a:moveTo>
                      <a:lnTo>
                        <a:pt x="0" y="0"/>
                      </a:lnTo>
                      <a:lnTo>
                        <a:pt x="0" y="40481"/>
                      </a:lnTo>
                      <a:lnTo>
                        <a:pt x="60722" y="40481"/>
                      </a:lnTo>
                      <a:lnTo>
                        <a:pt x="60722" y="0"/>
                      </a:lnTo>
                      <a:close/>
                    </a:path>
                  </a:pathLst>
                </a:custGeom>
                <a:solidFill>
                  <a:srgbClr val="A7F36D"/>
                </a:solidFill>
                <a:ln>
                  <a:noFill/>
                </a:ln>
              </p:spPr>
            </p:sp>
            <p:sp>
              <p:nvSpPr>
                <p:cNvPr id="15" name="Freeform 15"/>
                <p:cNvSpPr/>
                <p:nvPr/>
              </p:nvSpPr>
              <p:spPr>
                <a:xfrm>
                  <a:off x="1368028" y="2828925"/>
                  <a:ext cx="60722" cy="40481"/>
                </a:xfrm>
                <a:custGeom>
                  <a:avLst/>
                  <a:gdLst/>
                  <a:ahLst/>
                  <a:cxnLst/>
                  <a:rect l="l" t="t" r="r" b="b"/>
                  <a:pathLst>
                    <a:path w="60722" h="40481">
                      <a:moveTo>
                        <a:pt x="0" y="0"/>
                      </a:moveTo>
                      <a:lnTo>
                        <a:pt x="60722" y="0"/>
                      </a:lnTo>
                      <a:lnTo>
                        <a:pt x="60722" y="40481"/>
                      </a:lnTo>
                      <a:lnTo>
                        <a:pt x="0" y="40481"/>
                      </a:lnTo>
                      <a:lnTo>
                        <a:pt x="0" y="0"/>
                      </a:lnTo>
                      <a:close/>
                    </a:path>
                  </a:pathLst>
                </a:custGeom>
                <a:solidFill>
                  <a:srgbClr val="A7F36D"/>
                </a:solidFill>
                <a:ln>
                  <a:noFill/>
                </a:ln>
              </p:spPr>
            </p:sp>
            <p:sp>
              <p:nvSpPr>
                <p:cNvPr id="16" name="Freeform 16"/>
                <p:cNvSpPr/>
                <p:nvPr/>
              </p:nvSpPr>
              <p:spPr>
                <a:xfrm>
                  <a:off x="1368028" y="2909888"/>
                  <a:ext cx="60722" cy="40481"/>
                </a:xfrm>
                <a:custGeom>
                  <a:avLst/>
                  <a:gdLst/>
                  <a:ahLst/>
                  <a:cxnLst/>
                  <a:rect l="l" t="t" r="r" b="b"/>
                  <a:pathLst>
                    <a:path w="60722" h="40481">
                      <a:moveTo>
                        <a:pt x="60722" y="0"/>
                      </a:moveTo>
                      <a:lnTo>
                        <a:pt x="0" y="0"/>
                      </a:lnTo>
                      <a:lnTo>
                        <a:pt x="0" y="40481"/>
                      </a:lnTo>
                      <a:lnTo>
                        <a:pt x="60722" y="40481"/>
                      </a:lnTo>
                      <a:lnTo>
                        <a:pt x="60722" y="0"/>
                      </a:lnTo>
                      <a:close/>
                    </a:path>
                  </a:pathLst>
                </a:custGeom>
                <a:solidFill>
                  <a:srgbClr val="A7F36D"/>
                </a:solidFill>
                <a:ln>
                  <a:noFill/>
                </a:ln>
              </p:spPr>
            </p:sp>
          </p:grpSp>
          <p:sp>
            <p:nvSpPr>
              <p:cNvPr id="18" name="TextBox 18"/>
              <p:cNvSpPr txBox="1"/>
              <p:nvPr/>
            </p:nvSpPr>
            <p:spPr>
              <a:xfrm>
                <a:off x="1526858" y="2748439"/>
                <a:ext cx="434060"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DHT11</a:t>
                </a:r>
              </a:p>
            </p:txBody>
          </p:sp>
          <p:sp>
            <p:nvSpPr>
              <p:cNvPr id="19" name="TextBox 19"/>
              <p:cNvSpPr txBox="1"/>
              <p:nvPr/>
            </p:nvSpPr>
            <p:spPr>
              <a:xfrm>
                <a:off x="2291715" y="2772728"/>
                <a:ext cx="1482852"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temp/humidity on PB9</a:t>
                </a:r>
              </a:p>
            </p:txBody>
          </p:sp>
        </p:grpSp>
        <p:grpSp>
          <p:nvGrpSpPr>
            <p:cNvPr id="24" name="Group 24"/>
            <p:cNvGrpSpPr/>
            <p:nvPr/>
          </p:nvGrpSpPr>
          <p:grpSpPr>
            <a:xfrm>
              <a:off x="1145381" y="3067050"/>
              <a:ext cx="2615184" cy="340519"/>
              <a:chOff x="1145381" y="3067050"/>
              <a:chExt cx="2615184" cy="340519"/>
            </a:xfrm>
          </p:grpSpPr>
          <p:sp>
            <p:nvSpPr>
              <p:cNvPr id="21" name="Freeform 21"/>
              <p:cNvSpPr/>
              <p:nvPr/>
            </p:nvSpPr>
            <p:spPr>
              <a:xfrm>
                <a:off x="1145381" y="3067050"/>
                <a:ext cx="242888" cy="323850"/>
              </a:xfrm>
              <a:custGeom>
                <a:avLst/>
                <a:gdLst/>
                <a:ahLst/>
                <a:cxnLst/>
                <a:rect l="l" t="t" r="r" b="b"/>
                <a:pathLst>
                  <a:path w="242888" h="323850">
                    <a:moveTo>
                      <a:pt x="60722" y="232767"/>
                    </a:moveTo>
                    <a:lnTo>
                      <a:pt x="60722" y="293489"/>
                    </a:lnTo>
                    <a:lnTo>
                      <a:pt x="91083" y="323850"/>
                    </a:lnTo>
                    <a:lnTo>
                      <a:pt x="151805" y="323850"/>
                    </a:lnTo>
                    <a:lnTo>
                      <a:pt x="182166" y="293489"/>
                    </a:lnTo>
                    <a:lnTo>
                      <a:pt x="182166" y="232767"/>
                    </a:lnTo>
                    <a:lnTo>
                      <a:pt x="207256" y="207677"/>
                    </a:lnTo>
                    <a:cubicBezTo>
                      <a:pt x="230071" y="184862"/>
                      <a:pt x="242888" y="153857"/>
                      <a:pt x="242888" y="121593"/>
                    </a:cubicBezTo>
                    <a:cubicBezTo>
                      <a:pt x="242888" y="54521"/>
                      <a:pt x="188515" y="0"/>
                      <a:pt x="121444" y="0"/>
                    </a:cubicBezTo>
                    <a:cubicBezTo>
                      <a:pt x="54372" y="0"/>
                      <a:pt x="0" y="54521"/>
                      <a:pt x="0" y="121593"/>
                    </a:cubicBezTo>
                    <a:cubicBezTo>
                      <a:pt x="0" y="153857"/>
                      <a:pt x="12817" y="184862"/>
                      <a:pt x="35632" y="207677"/>
                    </a:cubicBezTo>
                    <a:lnTo>
                      <a:pt x="60722" y="232767"/>
                    </a:lnTo>
                    <a:close/>
                    <a:moveTo>
                      <a:pt x="101203" y="199856"/>
                    </a:moveTo>
                    <a:lnTo>
                      <a:pt x="101203" y="121444"/>
                    </a:lnTo>
                    <a:lnTo>
                      <a:pt x="141684" y="121444"/>
                    </a:lnTo>
                    <a:lnTo>
                      <a:pt x="141684" y="199856"/>
                    </a:lnTo>
                    <a:cubicBezTo>
                      <a:pt x="176604" y="190868"/>
                      <a:pt x="202406" y="159169"/>
                      <a:pt x="202406" y="121444"/>
                    </a:cubicBezTo>
                    <a:cubicBezTo>
                      <a:pt x="202406" y="76729"/>
                      <a:pt x="166157" y="40481"/>
                      <a:pt x="121444" y="40481"/>
                    </a:cubicBezTo>
                    <a:cubicBezTo>
                      <a:pt x="76729" y="40481"/>
                      <a:pt x="40481" y="76729"/>
                      <a:pt x="40481" y="121444"/>
                    </a:cubicBezTo>
                    <a:cubicBezTo>
                      <a:pt x="40481" y="159169"/>
                      <a:pt x="66283" y="190868"/>
                      <a:pt x="101203" y="199856"/>
                    </a:cubicBezTo>
                    <a:close/>
                  </a:path>
                </a:pathLst>
              </a:custGeom>
              <a:solidFill>
                <a:srgbClr val="F2B84B"/>
              </a:solidFill>
              <a:ln>
                <a:noFill/>
              </a:ln>
            </p:spPr>
          </p:sp>
          <p:sp>
            <p:nvSpPr>
              <p:cNvPr id="22" name="TextBox 22"/>
              <p:cNvSpPr txBox="1"/>
              <p:nvPr/>
            </p:nvSpPr>
            <p:spPr>
              <a:xfrm>
                <a:off x="1526858" y="3148489"/>
                <a:ext cx="326947"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LDR</a:t>
                </a:r>
              </a:p>
            </p:txBody>
          </p:sp>
          <p:sp>
            <p:nvSpPr>
              <p:cNvPr id="23" name="TextBox 23"/>
              <p:cNvSpPr txBox="1"/>
              <p:nvPr/>
            </p:nvSpPr>
            <p:spPr>
              <a:xfrm>
                <a:off x="2291715" y="3172778"/>
                <a:ext cx="1468850"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light through PA0 ADC</a:t>
                </a:r>
              </a:p>
            </p:txBody>
          </p:sp>
        </p:grpSp>
        <p:grpSp>
          <p:nvGrpSpPr>
            <p:cNvPr id="28" name="Group 28"/>
            <p:cNvGrpSpPr/>
            <p:nvPr/>
          </p:nvGrpSpPr>
          <p:grpSpPr>
            <a:xfrm>
              <a:off x="3906441" y="2667000"/>
              <a:ext cx="2103834" cy="340519"/>
              <a:chOff x="3906441" y="2667000"/>
              <a:chExt cx="2103834" cy="340519"/>
            </a:xfrm>
          </p:grpSpPr>
          <p:sp>
            <p:nvSpPr>
              <p:cNvPr id="25" name="Freeform 25"/>
              <p:cNvSpPr/>
              <p:nvPr/>
            </p:nvSpPr>
            <p:spPr>
              <a:xfrm>
                <a:off x="3906441" y="2667000"/>
                <a:ext cx="283369" cy="323850"/>
              </a:xfrm>
              <a:custGeom>
                <a:avLst/>
                <a:gdLst/>
                <a:ahLst/>
                <a:cxnLst/>
                <a:rect l="l" t="t" r="r" b="b"/>
                <a:pathLst>
                  <a:path w="283369" h="323850">
                    <a:moveTo>
                      <a:pt x="283369" y="182166"/>
                    </a:moveTo>
                    <a:cubicBezTo>
                      <a:pt x="283369" y="260416"/>
                      <a:pt x="219935" y="323850"/>
                      <a:pt x="141684" y="323850"/>
                    </a:cubicBezTo>
                    <a:cubicBezTo>
                      <a:pt x="63434" y="323850"/>
                      <a:pt x="0" y="260416"/>
                      <a:pt x="0" y="182166"/>
                    </a:cubicBezTo>
                    <a:cubicBezTo>
                      <a:pt x="0" y="111323"/>
                      <a:pt x="60722" y="60722"/>
                      <a:pt x="60722" y="60722"/>
                    </a:cubicBezTo>
                    <a:lnTo>
                      <a:pt x="101203" y="60722"/>
                    </a:lnTo>
                    <a:lnTo>
                      <a:pt x="101203" y="91083"/>
                    </a:lnTo>
                    <a:cubicBezTo>
                      <a:pt x="101203" y="102261"/>
                      <a:pt x="110265" y="111323"/>
                      <a:pt x="121444" y="111323"/>
                    </a:cubicBezTo>
                    <a:cubicBezTo>
                      <a:pt x="132622" y="111323"/>
                      <a:pt x="141684" y="102261"/>
                      <a:pt x="141684" y="91083"/>
                    </a:cubicBezTo>
                    <a:lnTo>
                      <a:pt x="141684" y="0"/>
                    </a:lnTo>
                    <a:lnTo>
                      <a:pt x="182166" y="0"/>
                    </a:lnTo>
                    <a:cubicBezTo>
                      <a:pt x="182166" y="0"/>
                      <a:pt x="283369" y="60722"/>
                      <a:pt x="283369" y="182166"/>
                    </a:cubicBezTo>
                    <a:close/>
                    <a:moveTo>
                      <a:pt x="182166" y="242888"/>
                    </a:moveTo>
                    <a:cubicBezTo>
                      <a:pt x="182166" y="265245"/>
                      <a:pt x="164042" y="283369"/>
                      <a:pt x="141684" y="283369"/>
                    </a:cubicBezTo>
                    <a:cubicBezTo>
                      <a:pt x="119327" y="283369"/>
                      <a:pt x="101203" y="265245"/>
                      <a:pt x="101203" y="242888"/>
                    </a:cubicBezTo>
                    <a:cubicBezTo>
                      <a:pt x="101203" y="192286"/>
                      <a:pt x="141684" y="161925"/>
                      <a:pt x="141684" y="161925"/>
                    </a:cubicBezTo>
                    <a:cubicBezTo>
                      <a:pt x="141684" y="161925"/>
                      <a:pt x="182166" y="192286"/>
                      <a:pt x="182166" y="242888"/>
                    </a:cubicBezTo>
                    <a:close/>
                  </a:path>
                </a:pathLst>
              </a:custGeom>
              <a:solidFill>
                <a:srgbClr val="F45B69"/>
              </a:solidFill>
              <a:ln>
                <a:noFill/>
              </a:ln>
            </p:spPr>
          </p:sp>
          <p:sp>
            <p:nvSpPr>
              <p:cNvPr id="26" name="TextBox 26"/>
              <p:cNvSpPr txBox="1"/>
              <p:nvPr/>
            </p:nvSpPr>
            <p:spPr>
              <a:xfrm>
                <a:off x="4308158" y="2748439"/>
                <a:ext cx="496543"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MQ-2</a:t>
                </a:r>
              </a:p>
            </p:txBody>
          </p:sp>
          <p:sp>
            <p:nvSpPr>
              <p:cNvPr id="27" name="TextBox 27"/>
              <p:cNvSpPr txBox="1"/>
              <p:nvPr/>
            </p:nvSpPr>
            <p:spPr>
              <a:xfrm>
                <a:off x="4863465" y="2772728"/>
                <a:ext cx="1146810"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smoke on PA1 ADC</a:t>
                </a:r>
              </a:p>
            </p:txBody>
          </p:sp>
        </p:grpSp>
        <p:grpSp>
          <p:nvGrpSpPr>
            <p:cNvPr id="32" name="Group 32"/>
            <p:cNvGrpSpPr/>
            <p:nvPr/>
          </p:nvGrpSpPr>
          <p:grpSpPr>
            <a:xfrm>
              <a:off x="3906441" y="3067050"/>
              <a:ext cx="2068830" cy="340519"/>
              <a:chOff x="3906441" y="3067050"/>
              <a:chExt cx="2068830" cy="340519"/>
            </a:xfrm>
          </p:grpSpPr>
          <p:sp>
            <p:nvSpPr>
              <p:cNvPr id="29" name="Freeform 29"/>
              <p:cNvSpPr/>
              <p:nvPr/>
            </p:nvSpPr>
            <p:spPr>
              <a:xfrm>
                <a:off x="3906441" y="3067050"/>
                <a:ext cx="283369" cy="323850"/>
              </a:xfrm>
              <a:custGeom>
                <a:avLst/>
                <a:gdLst/>
                <a:ahLst/>
                <a:cxnLst/>
                <a:rect l="l" t="t" r="r" b="b"/>
                <a:pathLst>
                  <a:path w="283369" h="323850">
                    <a:moveTo>
                      <a:pt x="141684" y="323850"/>
                    </a:moveTo>
                    <a:lnTo>
                      <a:pt x="67808" y="271081"/>
                    </a:lnTo>
                    <a:cubicBezTo>
                      <a:pt x="25255" y="240685"/>
                      <a:pt x="0" y="191611"/>
                      <a:pt x="0" y="139317"/>
                    </a:cubicBezTo>
                    <a:lnTo>
                      <a:pt x="0" y="60722"/>
                    </a:lnTo>
                    <a:lnTo>
                      <a:pt x="141684" y="0"/>
                    </a:lnTo>
                    <a:lnTo>
                      <a:pt x="283369" y="60722"/>
                    </a:lnTo>
                    <a:lnTo>
                      <a:pt x="283369" y="139317"/>
                    </a:lnTo>
                    <a:cubicBezTo>
                      <a:pt x="283369" y="191611"/>
                      <a:pt x="258115" y="240685"/>
                      <a:pt x="215561" y="271081"/>
                    </a:cubicBezTo>
                    <a:lnTo>
                      <a:pt x="141684" y="323850"/>
                    </a:lnTo>
                    <a:close/>
                    <a:moveTo>
                      <a:pt x="226839" y="115515"/>
                    </a:moveTo>
                    <a:lnTo>
                      <a:pt x="198214" y="86891"/>
                    </a:lnTo>
                    <a:lnTo>
                      <a:pt x="121444" y="163661"/>
                    </a:lnTo>
                    <a:lnTo>
                      <a:pt x="85155" y="127372"/>
                    </a:lnTo>
                    <a:lnTo>
                      <a:pt x="56530" y="155997"/>
                    </a:lnTo>
                    <a:lnTo>
                      <a:pt x="121444" y="220910"/>
                    </a:lnTo>
                    <a:lnTo>
                      <a:pt x="226839" y="115515"/>
                    </a:lnTo>
                    <a:close/>
                  </a:path>
                </a:pathLst>
              </a:custGeom>
              <a:solidFill>
                <a:srgbClr val="20D6C7"/>
              </a:solidFill>
              <a:ln>
                <a:noFill/>
              </a:ln>
            </p:spPr>
          </p:sp>
          <p:sp>
            <p:nvSpPr>
              <p:cNvPr id="30" name="TextBox 30"/>
              <p:cNvSpPr txBox="1"/>
              <p:nvPr/>
            </p:nvSpPr>
            <p:spPr>
              <a:xfrm>
                <a:off x="4308158" y="3148489"/>
                <a:ext cx="282316"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PIR</a:t>
                </a:r>
              </a:p>
            </p:txBody>
          </p:sp>
          <p:sp>
            <p:nvSpPr>
              <p:cNvPr id="31" name="TextBox 31"/>
              <p:cNvSpPr txBox="1"/>
              <p:nvPr/>
            </p:nvSpPr>
            <p:spPr>
              <a:xfrm>
                <a:off x="4863465" y="3172778"/>
                <a:ext cx="1111806"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presence on PB0</a:t>
                </a:r>
              </a:p>
            </p:txBody>
          </p:sp>
        </p:grpSp>
      </p:grpSp>
      <p:grpSp>
        <p:nvGrpSpPr>
          <p:cNvPr id="50" name="Group 50"/>
          <p:cNvGrpSpPr/>
          <p:nvPr/>
        </p:nvGrpSpPr>
        <p:grpSpPr>
          <a:xfrm>
            <a:off x="6219825" y="1581150"/>
            <a:ext cx="5191125" cy="1924050"/>
            <a:chOff x="6219825" y="1581150"/>
            <a:chExt cx="5191125" cy="1924050"/>
          </a:xfrm>
        </p:grpSpPr>
        <p:sp>
          <p:nvSpPr>
            <p:cNvPr id="34" name="Rectangle 34"/>
            <p:cNvSpPr/>
            <p:nvPr/>
          </p:nvSpPr>
          <p:spPr>
            <a:xfrm>
              <a:off x="6219825" y="1581150"/>
              <a:ext cx="5191125" cy="1924050"/>
            </a:xfrm>
            <a:prstGeom prst="roundRect">
              <a:avLst>
                <a:gd name="adj" fmla="val 6931"/>
              </a:avLst>
            </a:prstGeom>
            <a:solidFill>
              <a:srgbClr val="F8FBFF"/>
            </a:solidFill>
            <a:ln w="14288">
              <a:solidFill>
                <a:srgbClr val="C9D8E8"/>
              </a:solidFill>
            </a:ln>
          </p:spPr>
        </p:sp>
        <p:grpSp>
          <p:nvGrpSpPr>
            <p:cNvPr id="37" name="Group 37"/>
            <p:cNvGrpSpPr/>
            <p:nvPr/>
          </p:nvGrpSpPr>
          <p:grpSpPr>
            <a:xfrm>
              <a:off x="6553200" y="1924050"/>
              <a:ext cx="590550" cy="590550"/>
              <a:chOff x="6553200" y="1924050"/>
              <a:chExt cx="590550" cy="590550"/>
            </a:xfrm>
          </p:grpSpPr>
          <p:sp>
            <p:nvSpPr>
              <p:cNvPr id="35" name="Freeform 35"/>
              <p:cNvSpPr/>
              <p:nvPr/>
            </p:nvSpPr>
            <p:spPr>
              <a:xfrm>
                <a:off x="6774656" y="2145506"/>
                <a:ext cx="147638" cy="147638"/>
              </a:xfrm>
              <a:custGeom>
                <a:avLst/>
                <a:gdLst/>
                <a:ahLst/>
                <a:cxnLst/>
                <a:rect l="l" t="t" r="r" b="b"/>
                <a:pathLst>
                  <a:path w="147638" h="147638">
                    <a:moveTo>
                      <a:pt x="0" y="147638"/>
                    </a:moveTo>
                    <a:lnTo>
                      <a:pt x="0" y="0"/>
                    </a:lnTo>
                    <a:lnTo>
                      <a:pt x="147638" y="0"/>
                    </a:lnTo>
                    <a:lnTo>
                      <a:pt x="147638" y="147638"/>
                    </a:lnTo>
                    <a:lnTo>
                      <a:pt x="0" y="147638"/>
                    </a:lnTo>
                    <a:close/>
                  </a:path>
                </a:pathLst>
              </a:custGeom>
              <a:solidFill>
                <a:srgbClr val="20D6C7"/>
              </a:solidFill>
              <a:ln>
                <a:noFill/>
              </a:ln>
            </p:spPr>
          </p:sp>
          <p:sp>
            <p:nvSpPr>
              <p:cNvPr id="36" name="Freeform 36"/>
              <p:cNvSpPr/>
              <p:nvPr/>
            </p:nvSpPr>
            <p:spPr>
              <a:xfrm>
                <a:off x="6553200" y="1924050"/>
                <a:ext cx="590550" cy="590550"/>
              </a:xfrm>
              <a:custGeom>
                <a:avLst/>
                <a:gdLst/>
                <a:ahLst/>
                <a:cxnLst/>
                <a:rect l="l" t="t" r="r" b="b"/>
                <a:pathLst>
                  <a:path w="590550" h="590550">
                    <a:moveTo>
                      <a:pt x="110728" y="73819"/>
                    </a:moveTo>
                    <a:lnTo>
                      <a:pt x="110728" y="0"/>
                    </a:lnTo>
                    <a:lnTo>
                      <a:pt x="184547" y="0"/>
                    </a:lnTo>
                    <a:lnTo>
                      <a:pt x="184547" y="73819"/>
                    </a:lnTo>
                    <a:lnTo>
                      <a:pt x="258366" y="73819"/>
                    </a:lnTo>
                    <a:lnTo>
                      <a:pt x="258366" y="0"/>
                    </a:lnTo>
                    <a:lnTo>
                      <a:pt x="332184" y="0"/>
                    </a:lnTo>
                    <a:lnTo>
                      <a:pt x="332184" y="73819"/>
                    </a:lnTo>
                    <a:lnTo>
                      <a:pt x="406003" y="73819"/>
                    </a:lnTo>
                    <a:lnTo>
                      <a:pt x="406003" y="0"/>
                    </a:lnTo>
                    <a:lnTo>
                      <a:pt x="479822" y="0"/>
                    </a:lnTo>
                    <a:lnTo>
                      <a:pt x="479822" y="73819"/>
                    </a:lnTo>
                    <a:lnTo>
                      <a:pt x="516731" y="73819"/>
                    </a:lnTo>
                    <a:lnTo>
                      <a:pt x="516731" y="110728"/>
                    </a:lnTo>
                    <a:lnTo>
                      <a:pt x="590550" y="110728"/>
                    </a:lnTo>
                    <a:lnTo>
                      <a:pt x="590550" y="184547"/>
                    </a:lnTo>
                    <a:lnTo>
                      <a:pt x="516731" y="184547"/>
                    </a:lnTo>
                    <a:lnTo>
                      <a:pt x="516731" y="258366"/>
                    </a:lnTo>
                    <a:lnTo>
                      <a:pt x="590550" y="258366"/>
                    </a:lnTo>
                    <a:lnTo>
                      <a:pt x="590550" y="332184"/>
                    </a:lnTo>
                    <a:lnTo>
                      <a:pt x="516731" y="332184"/>
                    </a:lnTo>
                    <a:lnTo>
                      <a:pt x="516731" y="406003"/>
                    </a:lnTo>
                    <a:lnTo>
                      <a:pt x="590550" y="406003"/>
                    </a:lnTo>
                    <a:lnTo>
                      <a:pt x="590550" y="479822"/>
                    </a:lnTo>
                    <a:lnTo>
                      <a:pt x="516731" y="479822"/>
                    </a:lnTo>
                    <a:lnTo>
                      <a:pt x="516731" y="516731"/>
                    </a:lnTo>
                    <a:lnTo>
                      <a:pt x="479822" y="516731"/>
                    </a:lnTo>
                    <a:lnTo>
                      <a:pt x="479822" y="590550"/>
                    </a:lnTo>
                    <a:lnTo>
                      <a:pt x="406003" y="590550"/>
                    </a:lnTo>
                    <a:lnTo>
                      <a:pt x="406003" y="516731"/>
                    </a:lnTo>
                    <a:lnTo>
                      <a:pt x="332184" y="516731"/>
                    </a:lnTo>
                    <a:lnTo>
                      <a:pt x="332184" y="590550"/>
                    </a:lnTo>
                    <a:lnTo>
                      <a:pt x="258366" y="590550"/>
                    </a:lnTo>
                    <a:lnTo>
                      <a:pt x="258366" y="516731"/>
                    </a:lnTo>
                    <a:lnTo>
                      <a:pt x="184547" y="516731"/>
                    </a:lnTo>
                    <a:lnTo>
                      <a:pt x="184547" y="590550"/>
                    </a:lnTo>
                    <a:lnTo>
                      <a:pt x="110728" y="590550"/>
                    </a:lnTo>
                    <a:lnTo>
                      <a:pt x="110728" y="516731"/>
                    </a:lnTo>
                    <a:lnTo>
                      <a:pt x="73819" y="516731"/>
                    </a:lnTo>
                    <a:lnTo>
                      <a:pt x="73819" y="479822"/>
                    </a:lnTo>
                    <a:lnTo>
                      <a:pt x="0" y="479822"/>
                    </a:lnTo>
                    <a:lnTo>
                      <a:pt x="0" y="406003"/>
                    </a:lnTo>
                    <a:lnTo>
                      <a:pt x="73819" y="406003"/>
                    </a:lnTo>
                    <a:lnTo>
                      <a:pt x="73819" y="332184"/>
                    </a:lnTo>
                    <a:lnTo>
                      <a:pt x="0" y="332184"/>
                    </a:lnTo>
                    <a:lnTo>
                      <a:pt x="0" y="258366"/>
                    </a:lnTo>
                    <a:lnTo>
                      <a:pt x="73819" y="258366"/>
                    </a:lnTo>
                    <a:lnTo>
                      <a:pt x="73819" y="184547"/>
                    </a:lnTo>
                    <a:lnTo>
                      <a:pt x="0" y="184547"/>
                    </a:lnTo>
                    <a:lnTo>
                      <a:pt x="0" y="110728"/>
                    </a:lnTo>
                    <a:lnTo>
                      <a:pt x="73819" y="110728"/>
                    </a:lnTo>
                    <a:lnTo>
                      <a:pt x="73819" y="73819"/>
                    </a:lnTo>
                    <a:lnTo>
                      <a:pt x="110728" y="73819"/>
                    </a:lnTo>
                    <a:close/>
                    <a:moveTo>
                      <a:pt x="147638" y="147638"/>
                    </a:moveTo>
                    <a:lnTo>
                      <a:pt x="147638" y="442912"/>
                    </a:lnTo>
                    <a:lnTo>
                      <a:pt x="442912" y="442912"/>
                    </a:lnTo>
                    <a:lnTo>
                      <a:pt x="442912" y="147638"/>
                    </a:lnTo>
                    <a:lnTo>
                      <a:pt x="147638" y="147638"/>
                    </a:lnTo>
                    <a:close/>
                  </a:path>
                </a:pathLst>
              </a:custGeom>
              <a:solidFill>
                <a:srgbClr val="20D6C7"/>
              </a:solidFill>
              <a:ln>
                <a:noFill/>
              </a:ln>
            </p:spPr>
          </p:sp>
        </p:grpSp>
        <p:sp>
          <p:nvSpPr>
            <p:cNvPr id="38" name="TextBox 38"/>
            <p:cNvSpPr txBox="1"/>
            <p:nvPr/>
          </p:nvSpPr>
          <p:spPr>
            <a:xfrm>
              <a:off x="7330440" y="1882140"/>
              <a:ext cx="2402215"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STM32 control core</a:t>
              </a:r>
            </a:p>
          </p:txBody>
        </p:sp>
        <p:sp>
          <p:nvSpPr>
            <p:cNvPr id="39" name="TextBox 39"/>
            <p:cNvSpPr txBox="1"/>
            <p:nvPr/>
          </p:nvSpPr>
          <p:spPr>
            <a:xfrm>
              <a:off x="7339965" y="2210752"/>
              <a:ext cx="2883027"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ADC normalization, threshold comparison,</a:t>
              </a:r>
            </a:p>
          </p:txBody>
        </p:sp>
        <p:sp>
          <p:nvSpPr>
            <p:cNvPr id="40" name="TextBox 40"/>
            <p:cNvSpPr txBox="1"/>
            <p:nvPr/>
          </p:nvSpPr>
          <p:spPr>
            <a:xfrm>
              <a:off x="7339965" y="2410778"/>
              <a:ext cx="2245947"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PWM servo timing, OLED display,</a:t>
              </a:r>
            </a:p>
          </p:txBody>
        </p:sp>
        <p:sp>
          <p:nvSpPr>
            <p:cNvPr id="41" name="TextBox 41"/>
            <p:cNvSpPr txBox="1"/>
            <p:nvPr/>
          </p:nvSpPr>
          <p:spPr>
            <a:xfrm>
              <a:off x="7339965" y="2610802"/>
              <a:ext cx="1230821"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and UART control.</a:t>
              </a:r>
            </a:p>
          </p:txBody>
        </p:sp>
        <p:sp>
          <p:nvSpPr>
            <p:cNvPr id="42" name="Rectangle 42"/>
            <p:cNvSpPr/>
            <p:nvPr/>
          </p:nvSpPr>
          <p:spPr>
            <a:xfrm>
              <a:off x="6553200" y="2819400"/>
              <a:ext cx="1047750" cy="342900"/>
            </a:xfrm>
            <a:prstGeom prst="roundRect">
              <a:avLst>
                <a:gd name="adj" fmla="val 22222"/>
              </a:avLst>
            </a:prstGeom>
            <a:solidFill>
              <a:srgbClr val="EAF3FF"/>
            </a:solidFill>
            <a:ln w="14288">
              <a:solidFill>
                <a:srgbClr val="20D6C7"/>
              </a:solidFill>
            </a:ln>
          </p:spPr>
        </p:sp>
        <p:sp>
          <p:nvSpPr>
            <p:cNvPr id="43" name="TextBox 43"/>
            <p:cNvSpPr txBox="1"/>
            <p:nvPr/>
          </p:nvSpPr>
          <p:spPr>
            <a:xfrm>
              <a:off x="6929818" y="2908935"/>
              <a:ext cx="294513" cy="243840"/>
            </a:xfrm>
            <a:prstGeom prst="rect">
              <a:avLst/>
            </a:prstGeom>
            <a:noFill/>
            <a:ln>
              <a:noFill/>
            </a:ln>
          </p:spPr>
          <p:txBody>
            <a:bodyPr wrap="none" lIns="0" tIns="0" rIns="0" bIns="0" anchor="t" anchorCtr="0">
              <a:spAutoFit/>
            </a:bodyPr>
            <a:lstStyle/>
            <a:p>
              <a:pPr algn="ctr"/>
              <a:r>
                <a:rPr lang="zh-CN" sz="1200">
                  <a:solidFill>
                    <a:srgbClr val="20D6C7"/>
                  </a:solidFill>
                  <a:latin typeface="Consolas" panose="020B0609020204030204"/>
                  <a:ea typeface="微软雅黑" panose="020B0503020204020204" charset="-122"/>
                  <a:cs typeface="Consolas" panose="020B0609020204030204"/>
                </a:rPr>
                <a:t>ADC</a:t>
              </a:r>
            </a:p>
          </p:txBody>
        </p:sp>
        <p:sp>
          <p:nvSpPr>
            <p:cNvPr id="44" name="Rectangle 44"/>
            <p:cNvSpPr/>
            <p:nvPr/>
          </p:nvSpPr>
          <p:spPr>
            <a:xfrm>
              <a:off x="7772400" y="2819400"/>
              <a:ext cx="1047750" cy="342900"/>
            </a:xfrm>
            <a:prstGeom prst="roundRect">
              <a:avLst>
                <a:gd name="adj" fmla="val 22222"/>
              </a:avLst>
            </a:prstGeom>
            <a:solidFill>
              <a:srgbClr val="EAF3FF"/>
            </a:solidFill>
            <a:ln w="14288">
              <a:solidFill>
                <a:srgbClr val="20D6C7"/>
              </a:solidFill>
            </a:ln>
          </p:spPr>
        </p:sp>
        <p:sp>
          <p:nvSpPr>
            <p:cNvPr id="45" name="TextBox 45"/>
            <p:cNvSpPr txBox="1"/>
            <p:nvPr/>
          </p:nvSpPr>
          <p:spPr>
            <a:xfrm>
              <a:off x="8109014" y="2908935"/>
              <a:ext cx="374523" cy="243840"/>
            </a:xfrm>
            <a:prstGeom prst="rect">
              <a:avLst/>
            </a:prstGeom>
            <a:noFill/>
            <a:ln>
              <a:noFill/>
            </a:ln>
          </p:spPr>
          <p:txBody>
            <a:bodyPr wrap="none" lIns="0" tIns="0" rIns="0" bIns="0" anchor="t" anchorCtr="0">
              <a:spAutoFit/>
            </a:bodyPr>
            <a:lstStyle/>
            <a:p>
              <a:pPr algn="ctr"/>
              <a:r>
                <a:rPr lang="zh-CN" sz="1200">
                  <a:solidFill>
                    <a:srgbClr val="20D6C7"/>
                  </a:solidFill>
                  <a:latin typeface="Consolas" panose="020B0609020204030204"/>
                  <a:ea typeface="微软雅黑" panose="020B0503020204020204" charset="-122"/>
                  <a:cs typeface="Consolas" panose="020B0609020204030204"/>
                </a:rPr>
                <a:t>GPIO</a:t>
              </a:r>
            </a:p>
          </p:txBody>
        </p:sp>
        <p:sp>
          <p:nvSpPr>
            <p:cNvPr id="46" name="Rectangle 46"/>
            <p:cNvSpPr/>
            <p:nvPr/>
          </p:nvSpPr>
          <p:spPr>
            <a:xfrm>
              <a:off x="8991600" y="2819400"/>
              <a:ext cx="1047750" cy="342900"/>
            </a:xfrm>
            <a:prstGeom prst="roundRect">
              <a:avLst>
                <a:gd name="adj" fmla="val 22222"/>
              </a:avLst>
            </a:prstGeom>
            <a:solidFill>
              <a:srgbClr val="EAF3FF"/>
            </a:solidFill>
            <a:ln w="14288">
              <a:solidFill>
                <a:srgbClr val="20D6C7"/>
              </a:solidFill>
            </a:ln>
          </p:spPr>
        </p:sp>
        <p:sp>
          <p:nvSpPr>
            <p:cNvPr id="47" name="TextBox 47"/>
            <p:cNvSpPr txBox="1"/>
            <p:nvPr/>
          </p:nvSpPr>
          <p:spPr>
            <a:xfrm>
              <a:off x="9336214" y="2908935"/>
              <a:ext cx="358521" cy="243840"/>
            </a:xfrm>
            <a:prstGeom prst="rect">
              <a:avLst/>
            </a:prstGeom>
            <a:noFill/>
            <a:ln>
              <a:noFill/>
            </a:ln>
          </p:spPr>
          <p:txBody>
            <a:bodyPr wrap="none" lIns="0" tIns="0" rIns="0" bIns="0" anchor="t" anchorCtr="0">
              <a:spAutoFit/>
            </a:bodyPr>
            <a:lstStyle/>
            <a:p>
              <a:pPr algn="ctr"/>
              <a:r>
                <a:rPr lang="zh-CN" sz="1200">
                  <a:solidFill>
                    <a:srgbClr val="20D6C7"/>
                  </a:solidFill>
                  <a:latin typeface="Consolas" panose="020B0609020204030204"/>
                  <a:ea typeface="微软雅黑" panose="020B0503020204020204" charset="-122"/>
                  <a:cs typeface="Consolas" panose="020B0609020204030204"/>
                </a:rPr>
                <a:t>PWM</a:t>
              </a:r>
            </a:p>
          </p:txBody>
        </p:sp>
        <p:sp>
          <p:nvSpPr>
            <p:cNvPr id="48" name="Rectangle 48"/>
            <p:cNvSpPr/>
            <p:nvPr/>
          </p:nvSpPr>
          <p:spPr>
            <a:xfrm>
              <a:off x="10210800" y="2819400"/>
              <a:ext cx="838200" cy="342900"/>
            </a:xfrm>
            <a:prstGeom prst="roundRect">
              <a:avLst>
                <a:gd name="adj" fmla="val 22222"/>
              </a:avLst>
            </a:prstGeom>
            <a:solidFill>
              <a:srgbClr val="EAF3FF"/>
            </a:solidFill>
            <a:ln w="14288">
              <a:solidFill>
                <a:srgbClr val="20D6C7"/>
              </a:solidFill>
            </a:ln>
          </p:spPr>
        </p:sp>
        <p:sp>
          <p:nvSpPr>
            <p:cNvPr id="49" name="TextBox 49"/>
            <p:cNvSpPr txBox="1"/>
            <p:nvPr/>
          </p:nvSpPr>
          <p:spPr>
            <a:xfrm>
              <a:off x="10438638" y="2908935"/>
              <a:ext cx="382524" cy="243840"/>
            </a:xfrm>
            <a:prstGeom prst="rect">
              <a:avLst/>
            </a:prstGeom>
            <a:noFill/>
            <a:ln>
              <a:noFill/>
            </a:ln>
          </p:spPr>
          <p:txBody>
            <a:bodyPr wrap="none" lIns="0" tIns="0" rIns="0" bIns="0" anchor="t" anchorCtr="0">
              <a:spAutoFit/>
            </a:bodyPr>
            <a:lstStyle/>
            <a:p>
              <a:pPr algn="ctr"/>
              <a:r>
                <a:rPr lang="zh-CN" sz="1200">
                  <a:solidFill>
                    <a:srgbClr val="20D6C7"/>
                  </a:solidFill>
                  <a:latin typeface="Consolas" panose="020B0609020204030204"/>
                  <a:ea typeface="微软雅黑" panose="020B0503020204020204" charset="-122"/>
                  <a:cs typeface="Consolas" panose="020B0609020204030204"/>
                </a:rPr>
                <a:t>UART</a:t>
              </a:r>
            </a:p>
          </p:txBody>
        </p:sp>
      </p:grpSp>
      <p:grpSp>
        <p:nvGrpSpPr>
          <p:cNvPr id="68" name="Group 68"/>
          <p:cNvGrpSpPr/>
          <p:nvPr/>
        </p:nvGrpSpPr>
        <p:grpSpPr>
          <a:xfrm>
            <a:off x="781050" y="3810000"/>
            <a:ext cx="5191125" cy="1924050"/>
            <a:chOff x="781050" y="3810000"/>
            <a:chExt cx="5191125" cy="1924050"/>
          </a:xfrm>
        </p:grpSpPr>
        <p:sp>
          <p:nvSpPr>
            <p:cNvPr id="51" name="Rectangle 51"/>
            <p:cNvSpPr/>
            <p:nvPr/>
          </p:nvSpPr>
          <p:spPr>
            <a:xfrm>
              <a:off x="781050" y="3810000"/>
              <a:ext cx="5191125" cy="1924050"/>
            </a:xfrm>
            <a:prstGeom prst="roundRect">
              <a:avLst>
                <a:gd name="adj" fmla="val 6931"/>
              </a:avLst>
            </a:prstGeom>
            <a:solidFill>
              <a:srgbClr val="F8FBFF"/>
            </a:solidFill>
            <a:ln w="14288">
              <a:solidFill>
                <a:srgbClr val="C9D8E8"/>
              </a:solidFill>
            </a:ln>
          </p:spPr>
        </p:sp>
        <p:sp>
          <p:nvSpPr>
            <p:cNvPr id="52" name="TextBox 52"/>
            <p:cNvSpPr txBox="1"/>
            <p:nvPr/>
          </p:nvSpPr>
          <p:spPr>
            <a:xfrm>
              <a:off x="1043940" y="3996690"/>
              <a:ext cx="2200589"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Actuator outputs</a:t>
              </a:r>
            </a:p>
          </p:txBody>
        </p:sp>
        <p:sp>
          <p:nvSpPr>
            <p:cNvPr id="53" name="TextBox 53"/>
            <p:cNvSpPr txBox="1"/>
            <p:nvPr/>
          </p:nvSpPr>
          <p:spPr>
            <a:xfrm>
              <a:off x="1053465" y="4306252"/>
              <a:ext cx="2574988"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Driver stages protect GPIO pins from</a:t>
              </a:r>
            </a:p>
          </p:txBody>
        </p:sp>
        <p:sp>
          <p:nvSpPr>
            <p:cNvPr id="54" name="TextBox 54"/>
            <p:cNvSpPr txBox="1"/>
            <p:nvPr/>
          </p:nvSpPr>
          <p:spPr>
            <a:xfrm>
              <a:off x="1053465" y="4506278"/>
              <a:ext cx="2553986"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supplying actuator current directly.</a:t>
              </a:r>
            </a:p>
          </p:txBody>
        </p:sp>
        <p:grpSp>
          <p:nvGrpSpPr>
            <p:cNvPr id="67" name="Group 67"/>
            <p:cNvGrpSpPr/>
            <p:nvPr/>
          </p:nvGrpSpPr>
          <p:grpSpPr>
            <a:xfrm>
              <a:off x="1190625" y="4810125"/>
              <a:ext cx="4301609" cy="671513"/>
              <a:chOff x="1190625" y="4810125"/>
              <a:chExt cx="4301609" cy="671513"/>
            </a:xfrm>
          </p:grpSpPr>
          <p:sp>
            <p:nvSpPr>
              <p:cNvPr id="55" name="Freeform 55"/>
              <p:cNvSpPr/>
              <p:nvPr/>
            </p:nvSpPr>
            <p:spPr>
              <a:xfrm>
                <a:off x="1190625" y="4810125"/>
                <a:ext cx="285750" cy="381000"/>
              </a:xfrm>
              <a:custGeom>
                <a:avLst/>
                <a:gdLst/>
                <a:ahLst/>
                <a:cxnLst/>
                <a:rect l="l" t="t" r="r" b="b"/>
                <a:pathLst>
                  <a:path w="285750" h="381000">
                    <a:moveTo>
                      <a:pt x="71438" y="273844"/>
                    </a:moveTo>
                    <a:lnTo>
                      <a:pt x="71438" y="345281"/>
                    </a:lnTo>
                    <a:lnTo>
                      <a:pt x="107156" y="381000"/>
                    </a:lnTo>
                    <a:lnTo>
                      <a:pt x="178594" y="381000"/>
                    </a:lnTo>
                    <a:lnTo>
                      <a:pt x="214312" y="345281"/>
                    </a:lnTo>
                    <a:lnTo>
                      <a:pt x="214312" y="273844"/>
                    </a:lnTo>
                    <a:lnTo>
                      <a:pt x="243830" y="244326"/>
                    </a:lnTo>
                    <a:cubicBezTo>
                      <a:pt x="270672" y="217485"/>
                      <a:pt x="285750" y="181009"/>
                      <a:pt x="285750" y="143050"/>
                    </a:cubicBezTo>
                    <a:cubicBezTo>
                      <a:pt x="285750" y="64143"/>
                      <a:pt x="221782" y="0"/>
                      <a:pt x="142875" y="0"/>
                    </a:cubicBezTo>
                    <a:cubicBezTo>
                      <a:pt x="63967" y="0"/>
                      <a:pt x="0" y="64143"/>
                      <a:pt x="0" y="143050"/>
                    </a:cubicBezTo>
                    <a:cubicBezTo>
                      <a:pt x="0" y="181009"/>
                      <a:pt x="15079" y="217485"/>
                      <a:pt x="41920" y="244326"/>
                    </a:cubicBezTo>
                    <a:lnTo>
                      <a:pt x="71438" y="273844"/>
                    </a:lnTo>
                    <a:close/>
                    <a:moveTo>
                      <a:pt x="119062" y="235124"/>
                    </a:moveTo>
                    <a:lnTo>
                      <a:pt x="119062" y="142875"/>
                    </a:lnTo>
                    <a:lnTo>
                      <a:pt x="166688" y="142875"/>
                    </a:lnTo>
                    <a:lnTo>
                      <a:pt x="166688" y="235124"/>
                    </a:lnTo>
                    <a:cubicBezTo>
                      <a:pt x="207769" y="224550"/>
                      <a:pt x="238125" y="187258"/>
                      <a:pt x="238125" y="142875"/>
                    </a:cubicBezTo>
                    <a:cubicBezTo>
                      <a:pt x="238125" y="90270"/>
                      <a:pt x="195479" y="47625"/>
                      <a:pt x="142875" y="47625"/>
                    </a:cubicBezTo>
                    <a:cubicBezTo>
                      <a:pt x="90270" y="47625"/>
                      <a:pt x="47625" y="90270"/>
                      <a:pt x="47625" y="142875"/>
                    </a:cubicBezTo>
                    <a:cubicBezTo>
                      <a:pt x="47625" y="187258"/>
                      <a:pt x="77980" y="224550"/>
                      <a:pt x="119062" y="235124"/>
                    </a:cubicBezTo>
                    <a:close/>
                  </a:path>
                </a:pathLst>
              </a:custGeom>
              <a:solidFill>
                <a:srgbClr val="F2B84B"/>
              </a:solidFill>
              <a:ln>
                <a:noFill/>
              </a:ln>
            </p:spPr>
          </p:sp>
          <p:sp>
            <p:nvSpPr>
              <p:cNvPr id="56" name="TextBox 56"/>
              <p:cNvSpPr txBox="1"/>
              <p:nvPr/>
            </p:nvSpPr>
            <p:spPr>
              <a:xfrm>
                <a:off x="1204651" y="5268278"/>
                <a:ext cx="257699"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LED</a:t>
                </a:r>
              </a:p>
            </p:txBody>
          </p:sp>
          <p:sp>
            <p:nvSpPr>
              <p:cNvPr id="57" name="Freeform 57"/>
              <p:cNvSpPr/>
              <p:nvPr/>
            </p:nvSpPr>
            <p:spPr>
              <a:xfrm>
                <a:off x="2143125" y="4810125"/>
                <a:ext cx="285750" cy="381000"/>
              </a:xfrm>
              <a:custGeom>
                <a:avLst/>
                <a:gdLst/>
                <a:ahLst/>
                <a:cxnLst/>
                <a:rect l="l" t="t" r="r" b="b"/>
                <a:pathLst>
                  <a:path w="285750" h="381000">
                    <a:moveTo>
                      <a:pt x="166688" y="166688"/>
                    </a:moveTo>
                    <a:lnTo>
                      <a:pt x="190500" y="0"/>
                    </a:lnTo>
                    <a:lnTo>
                      <a:pt x="142875" y="0"/>
                    </a:lnTo>
                    <a:lnTo>
                      <a:pt x="0" y="166688"/>
                    </a:lnTo>
                    <a:lnTo>
                      <a:pt x="0" y="214312"/>
                    </a:lnTo>
                    <a:lnTo>
                      <a:pt x="119062" y="214312"/>
                    </a:lnTo>
                    <a:lnTo>
                      <a:pt x="95250" y="381000"/>
                    </a:lnTo>
                    <a:lnTo>
                      <a:pt x="142875" y="381000"/>
                    </a:lnTo>
                    <a:lnTo>
                      <a:pt x="285750" y="214312"/>
                    </a:lnTo>
                    <a:lnTo>
                      <a:pt x="285750" y="166688"/>
                    </a:lnTo>
                    <a:lnTo>
                      <a:pt x="166688" y="166688"/>
                    </a:lnTo>
                    <a:close/>
                  </a:path>
                </a:pathLst>
              </a:custGeom>
              <a:solidFill>
                <a:srgbClr val="A7F36D"/>
              </a:solidFill>
              <a:ln>
                <a:noFill/>
              </a:ln>
            </p:spPr>
          </p:sp>
          <p:sp>
            <p:nvSpPr>
              <p:cNvPr id="58" name="TextBox 58"/>
              <p:cNvSpPr txBox="1"/>
              <p:nvPr/>
            </p:nvSpPr>
            <p:spPr>
              <a:xfrm>
                <a:off x="2157151" y="5268278"/>
                <a:ext cx="257699"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Fan</a:t>
                </a:r>
              </a:p>
            </p:txBody>
          </p:sp>
          <p:sp>
            <p:nvSpPr>
              <p:cNvPr id="59" name="Freeform 59"/>
              <p:cNvSpPr/>
              <p:nvPr/>
            </p:nvSpPr>
            <p:spPr>
              <a:xfrm>
                <a:off x="3095625" y="4810125"/>
                <a:ext cx="285750" cy="381000"/>
              </a:xfrm>
              <a:custGeom>
                <a:avLst/>
                <a:gdLst/>
                <a:ahLst/>
                <a:cxnLst/>
                <a:rect l="l" t="t" r="r" b="b"/>
                <a:pathLst>
                  <a:path w="285750" h="381000">
                    <a:moveTo>
                      <a:pt x="119062" y="0"/>
                    </a:moveTo>
                    <a:lnTo>
                      <a:pt x="22503" y="154496"/>
                    </a:lnTo>
                    <a:cubicBezTo>
                      <a:pt x="7797" y="178024"/>
                      <a:pt x="0" y="205212"/>
                      <a:pt x="0" y="232958"/>
                    </a:cubicBezTo>
                    <a:lnTo>
                      <a:pt x="0" y="238125"/>
                    </a:lnTo>
                    <a:cubicBezTo>
                      <a:pt x="0" y="317032"/>
                      <a:pt x="63967" y="381000"/>
                      <a:pt x="142875" y="381000"/>
                    </a:cubicBezTo>
                    <a:cubicBezTo>
                      <a:pt x="221782" y="381000"/>
                      <a:pt x="285750" y="317032"/>
                      <a:pt x="285750" y="238125"/>
                    </a:cubicBezTo>
                    <a:lnTo>
                      <a:pt x="285750" y="232958"/>
                    </a:lnTo>
                    <a:cubicBezTo>
                      <a:pt x="285750" y="205212"/>
                      <a:pt x="277954" y="178024"/>
                      <a:pt x="263247" y="154496"/>
                    </a:cubicBezTo>
                    <a:lnTo>
                      <a:pt x="166688" y="0"/>
                    </a:lnTo>
                    <a:lnTo>
                      <a:pt x="119062" y="0"/>
                    </a:lnTo>
                    <a:close/>
                    <a:moveTo>
                      <a:pt x="190500" y="238125"/>
                    </a:moveTo>
                    <a:cubicBezTo>
                      <a:pt x="190500" y="264428"/>
                      <a:pt x="169178" y="285750"/>
                      <a:pt x="142875" y="285750"/>
                    </a:cubicBezTo>
                    <a:lnTo>
                      <a:pt x="142875" y="333375"/>
                    </a:lnTo>
                    <a:cubicBezTo>
                      <a:pt x="195479" y="333375"/>
                      <a:pt x="238125" y="290729"/>
                      <a:pt x="238125" y="238125"/>
                    </a:cubicBezTo>
                    <a:lnTo>
                      <a:pt x="190500" y="238125"/>
                    </a:lnTo>
                    <a:close/>
                  </a:path>
                </a:pathLst>
              </a:custGeom>
              <a:solidFill>
                <a:srgbClr val="20D6C7"/>
              </a:solidFill>
              <a:ln>
                <a:noFill/>
              </a:ln>
            </p:spPr>
          </p:sp>
          <p:sp>
            <p:nvSpPr>
              <p:cNvPr id="60" name="TextBox 60"/>
              <p:cNvSpPr txBox="1"/>
              <p:nvPr/>
            </p:nvSpPr>
            <p:spPr>
              <a:xfrm>
                <a:off x="2878622" y="5268278"/>
                <a:ext cx="719757"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Humidifier</a:t>
                </a:r>
              </a:p>
            </p:txBody>
          </p:sp>
          <p:grpSp>
            <p:nvGrpSpPr>
              <p:cNvPr id="63" name="Group 63"/>
              <p:cNvGrpSpPr/>
              <p:nvPr/>
            </p:nvGrpSpPr>
            <p:grpSpPr>
              <a:xfrm>
                <a:off x="4119562" y="4810125"/>
                <a:ext cx="333375" cy="381000"/>
                <a:chOff x="4119562" y="4810125"/>
                <a:chExt cx="333375" cy="381000"/>
              </a:xfrm>
            </p:grpSpPr>
            <p:sp>
              <p:nvSpPr>
                <p:cNvPr id="61" name="Freeform 61"/>
                <p:cNvSpPr/>
                <p:nvPr/>
              </p:nvSpPr>
              <p:spPr>
                <a:xfrm>
                  <a:off x="4119562" y="4810125"/>
                  <a:ext cx="333375" cy="285750"/>
                </a:xfrm>
                <a:custGeom>
                  <a:avLst/>
                  <a:gdLst/>
                  <a:ahLst/>
                  <a:cxnLst/>
                  <a:rect l="l" t="t" r="r" b="b"/>
                  <a:pathLst>
                    <a:path w="333375" h="285750">
                      <a:moveTo>
                        <a:pt x="47625" y="119062"/>
                      </a:moveTo>
                      <a:cubicBezTo>
                        <a:pt x="47625" y="53306"/>
                        <a:pt x="100931" y="0"/>
                        <a:pt x="166688" y="0"/>
                      </a:cubicBezTo>
                      <a:cubicBezTo>
                        <a:pt x="232443" y="0"/>
                        <a:pt x="285750" y="53306"/>
                        <a:pt x="285750" y="119062"/>
                      </a:cubicBezTo>
                      <a:lnTo>
                        <a:pt x="285750" y="190500"/>
                      </a:lnTo>
                      <a:lnTo>
                        <a:pt x="333375" y="238125"/>
                      </a:lnTo>
                      <a:lnTo>
                        <a:pt x="333375" y="285750"/>
                      </a:lnTo>
                      <a:lnTo>
                        <a:pt x="0" y="285750"/>
                      </a:lnTo>
                      <a:lnTo>
                        <a:pt x="0" y="238125"/>
                      </a:lnTo>
                      <a:lnTo>
                        <a:pt x="47625" y="190500"/>
                      </a:lnTo>
                      <a:lnTo>
                        <a:pt x="47625" y="119062"/>
                      </a:lnTo>
                      <a:close/>
                    </a:path>
                  </a:pathLst>
                </a:custGeom>
                <a:solidFill>
                  <a:srgbClr val="F45B69"/>
                </a:solidFill>
                <a:ln>
                  <a:noFill/>
                </a:ln>
              </p:spPr>
            </p:sp>
            <p:sp>
              <p:nvSpPr>
                <p:cNvPr id="62" name="Freeform 62"/>
                <p:cNvSpPr/>
                <p:nvPr/>
              </p:nvSpPr>
              <p:spPr>
                <a:xfrm>
                  <a:off x="4218877" y="5143500"/>
                  <a:ext cx="134745" cy="47625"/>
                </a:xfrm>
                <a:custGeom>
                  <a:avLst/>
                  <a:gdLst/>
                  <a:ahLst/>
                  <a:cxnLst/>
                  <a:rect l="l" t="t" r="r" b="b"/>
                  <a:pathLst>
                    <a:path w="134745" h="47625">
                      <a:moveTo>
                        <a:pt x="67372" y="47625"/>
                      </a:moveTo>
                      <a:cubicBezTo>
                        <a:pt x="36268" y="47625"/>
                        <a:pt x="9807" y="27746"/>
                        <a:pt x="0" y="0"/>
                      </a:cubicBezTo>
                      <a:lnTo>
                        <a:pt x="134745" y="0"/>
                      </a:lnTo>
                      <a:cubicBezTo>
                        <a:pt x="124939" y="27746"/>
                        <a:pt x="98477" y="47625"/>
                        <a:pt x="67372" y="47625"/>
                      </a:cubicBezTo>
                      <a:close/>
                    </a:path>
                  </a:pathLst>
                </a:custGeom>
                <a:solidFill>
                  <a:srgbClr val="F45B69"/>
                </a:solidFill>
                <a:ln>
                  <a:noFill/>
                </a:ln>
              </p:spPr>
            </p:sp>
          </p:grpSp>
          <p:sp>
            <p:nvSpPr>
              <p:cNvPr id="64" name="TextBox 64"/>
              <p:cNvSpPr txBox="1"/>
              <p:nvPr/>
            </p:nvSpPr>
            <p:spPr>
              <a:xfrm>
                <a:off x="4041886" y="5268278"/>
                <a:ext cx="488728"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Buzzer</a:t>
                </a:r>
              </a:p>
            </p:txBody>
          </p:sp>
          <p:sp>
            <p:nvSpPr>
              <p:cNvPr id="65" name="Freeform 65"/>
              <p:cNvSpPr/>
              <p:nvPr/>
            </p:nvSpPr>
            <p:spPr>
              <a:xfrm>
                <a:off x="5119688" y="4810125"/>
                <a:ext cx="333375" cy="381000"/>
              </a:xfrm>
              <a:custGeom>
                <a:avLst/>
                <a:gdLst/>
                <a:ahLst/>
                <a:cxnLst/>
                <a:rect l="l" t="t" r="r" b="b"/>
                <a:pathLst>
                  <a:path w="333375" h="381000">
                    <a:moveTo>
                      <a:pt x="190500" y="0"/>
                    </a:moveTo>
                    <a:lnTo>
                      <a:pt x="47625" y="47625"/>
                    </a:lnTo>
                    <a:lnTo>
                      <a:pt x="47625" y="333375"/>
                    </a:lnTo>
                    <a:lnTo>
                      <a:pt x="0" y="333375"/>
                    </a:lnTo>
                    <a:lnTo>
                      <a:pt x="0" y="381000"/>
                    </a:lnTo>
                    <a:lnTo>
                      <a:pt x="333375" y="381000"/>
                    </a:lnTo>
                    <a:lnTo>
                      <a:pt x="333375" y="333375"/>
                    </a:lnTo>
                    <a:lnTo>
                      <a:pt x="285750" y="333375"/>
                    </a:lnTo>
                    <a:lnTo>
                      <a:pt x="285750" y="47625"/>
                    </a:lnTo>
                    <a:lnTo>
                      <a:pt x="238125" y="47625"/>
                    </a:lnTo>
                    <a:lnTo>
                      <a:pt x="238125" y="333375"/>
                    </a:lnTo>
                    <a:lnTo>
                      <a:pt x="190500" y="333375"/>
                    </a:lnTo>
                    <a:lnTo>
                      <a:pt x="190500" y="0"/>
                    </a:lnTo>
                    <a:close/>
                    <a:moveTo>
                      <a:pt x="136922" y="214312"/>
                    </a:moveTo>
                    <a:cubicBezTo>
                      <a:pt x="146785" y="214312"/>
                      <a:pt x="154781" y="203651"/>
                      <a:pt x="154781" y="190500"/>
                    </a:cubicBezTo>
                    <a:cubicBezTo>
                      <a:pt x="154781" y="177349"/>
                      <a:pt x="146785" y="166688"/>
                      <a:pt x="136922" y="166688"/>
                    </a:cubicBezTo>
                    <a:cubicBezTo>
                      <a:pt x="127058" y="166688"/>
                      <a:pt x="119062" y="177349"/>
                      <a:pt x="119062" y="190500"/>
                    </a:cubicBezTo>
                    <a:cubicBezTo>
                      <a:pt x="119062" y="203651"/>
                      <a:pt x="127058" y="214312"/>
                      <a:pt x="136922" y="214312"/>
                    </a:cubicBezTo>
                    <a:close/>
                  </a:path>
                </a:pathLst>
              </a:custGeom>
              <a:solidFill>
                <a:srgbClr val="F2B84B"/>
              </a:solidFill>
              <a:ln>
                <a:noFill/>
              </a:ln>
            </p:spPr>
          </p:sp>
          <p:sp>
            <p:nvSpPr>
              <p:cNvPr id="66" name="TextBox 66"/>
              <p:cNvSpPr txBox="1"/>
              <p:nvPr/>
            </p:nvSpPr>
            <p:spPr>
              <a:xfrm>
                <a:off x="5080516" y="5268278"/>
                <a:ext cx="411718" cy="213360"/>
              </a:xfrm>
              <a:prstGeom prst="rect">
                <a:avLst/>
              </a:prstGeom>
              <a:noFill/>
              <a:ln>
                <a:noFill/>
              </a:ln>
            </p:spPr>
            <p:txBody>
              <a:bodyPr wrap="none" lIns="0" tIns="0" rIns="0" bIns="0" anchor="t" anchorCtr="0">
                <a:spAutoFit/>
              </a:bodyPr>
              <a:lstStyle/>
              <a:p>
                <a:pPr algn="ctr"/>
                <a:r>
                  <a:rPr lang="zh-CN" sz="1050">
                    <a:solidFill>
                      <a:srgbClr val="4B647C"/>
                    </a:solidFill>
                    <a:latin typeface="Arial" panose="020B0604020202020204"/>
                    <a:ea typeface="微软雅黑" panose="020B0503020204020204" charset="-122"/>
                    <a:cs typeface="Arial" panose="020B0604020202020204"/>
                  </a:rPr>
                  <a:t>Servo</a:t>
                </a:r>
              </a:p>
            </p:txBody>
          </p:sp>
        </p:grpSp>
      </p:grpSp>
      <p:grpSp>
        <p:nvGrpSpPr>
          <p:cNvPr id="89" name="Group 89"/>
          <p:cNvGrpSpPr/>
          <p:nvPr/>
        </p:nvGrpSpPr>
        <p:grpSpPr>
          <a:xfrm>
            <a:off x="6219825" y="3810000"/>
            <a:ext cx="5191125" cy="2007394"/>
            <a:chOff x="6219825" y="3810000"/>
            <a:chExt cx="5191125" cy="2007394"/>
          </a:xfrm>
        </p:grpSpPr>
        <p:sp>
          <p:nvSpPr>
            <p:cNvPr id="69" name="Rectangle 69"/>
            <p:cNvSpPr/>
            <p:nvPr/>
          </p:nvSpPr>
          <p:spPr>
            <a:xfrm>
              <a:off x="6219825" y="3810000"/>
              <a:ext cx="5191125" cy="2007235"/>
            </a:xfrm>
            <a:prstGeom prst="roundRect">
              <a:avLst>
                <a:gd name="adj" fmla="val 6931"/>
              </a:avLst>
            </a:prstGeom>
            <a:solidFill>
              <a:srgbClr val="FFFFFF"/>
            </a:solidFill>
            <a:ln>
              <a:noFill/>
            </a:ln>
          </p:spPr>
          <p:txBody>
            <a:bodyPr/>
            <a:lstStyle/>
            <a:p>
              <a:endParaRPr lang="zh-CN" altLang="en-US"/>
            </a:p>
          </p:txBody>
        </p:sp>
        <p:sp>
          <p:nvSpPr>
            <p:cNvPr id="70" name="TextBox 70"/>
            <p:cNvSpPr txBox="1"/>
            <p:nvPr/>
          </p:nvSpPr>
          <p:spPr>
            <a:xfrm>
              <a:off x="6530340" y="3996690"/>
              <a:ext cx="4468873"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Display, communication, and camera</a:t>
              </a:r>
            </a:p>
          </p:txBody>
        </p:sp>
        <p:grpSp>
          <p:nvGrpSpPr>
            <p:cNvPr id="77" name="Group 77"/>
            <p:cNvGrpSpPr/>
            <p:nvPr/>
          </p:nvGrpSpPr>
          <p:grpSpPr>
            <a:xfrm>
              <a:off x="6596062" y="4552950"/>
              <a:ext cx="3147655" cy="350044"/>
              <a:chOff x="6596062" y="4552950"/>
              <a:chExt cx="3147655" cy="350044"/>
            </a:xfrm>
          </p:grpSpPr>
          <p:grpSp>
            <p:nvGrpSpPr>
              <p:cNvPr id="74" name="Group 74"/>
              <p:cNvGrpSpPr/>
              <p:nvPr/>
            </p:nvGrpSpPr>
            <p:grpSpPr>
              <a:xfrm>
                <a:off x="6596062" y="4552950"/>
                <a:ext cx="257175" cy="342900"/>
                <a:chOff x="6596062" y="4552950"/>
                <a:chExt cx="257175" cy="342900"/>
              </a:xfrm>
            </p:grpSpPr>
            <p:sp>
              <p:nvSpPr>
                <p:cNvPr id="71" name="Freeform 71"/>
                <p:cNvSpPr/>
                <p:nvPr/>
              </p:nvSpPr>
              <p:spPr>
                <a:xfrm>
                  <a:off x="6596062" y="4690110"/>
                  <a:ext cx="257175" cy="98584"/>
                </a:xfrm>
                <a:custGeom>
                  <a:avLst/>
                  <a:gdLst/>
                  <a:ahLst/>
                  <a:cxnLst/>
                  <a:rect l="l" t="t" r="r" b="b"/>
                  <a:pathLst>
                    <a:path w="257175" h="98584">
                      <a:moveTo>
                        <a:pt x="238682" y="10934"/>
                      </a:moveTo>
                      <a:cubicBezTo>
                        <a:pt x="244711" y="7919"/>
                        <a:pt x="251009" y="4282"/>
                        <a:pt x="257175" y="0"/>
                      </a:cubicBezTo>
                      <a:lnTo>
                        <a:pt x="257175" y="34290"/>
                      </a:lnTo>
                      <a:cubicBezTo>
                        <a:pt x="257175" y="69798"/>
                        <a:pt x="199604" y="98584"/>
                        <a:pt x="128588" y="98584"/>
                      </a:cubicBezTo>
                      <a:cubicBezTo>
                        <a:pt x="57571" y="98584"/>
                        <a:pt x="0" y="69798"/>
                        <a:pt x="0" y="34290"/>
                      </a:cubicBezTo>
                      <a:lnTo>
                        <a:pt x="0" y="0"/>
                      </a:lnTo>
                      <a:cubicBezTo>
                        <a:pt x="6166" y="4282"/>
                        <a:pt x="12464" y="7919"/>
                        <a:pt x="18494" y="10934"/>
                      </a:cubicBezTo>
                      <a:cubicBezTo>
                        <a:pt x="48884" y="26129"/>
                        <a:pt x="87868" y="34290"/>
                        <a:pt x="128588" y="34290"/>
                      </a:cubicBezTo>
                      <a:cubicBezTo>
                        <a:pt x="169307" y="34290"/>
                        <a:pt x="208290" y="26129"/>
                        <a:pt x="238682" y="10934"/>
                      </a:cubicBezTo>
                      <a:close/>
                    </a:path>
                  </a:pathLst>
                </a:custGeom>
                <a:solidFill>
                  <a:srgbClr val="1B76FF"/>
                </a:solidFill>
                <a:ln>
                  <a:noFill/>
                </a:ln>
              </p:spPr>
            </p:sp>
            <p:sp>
              <p:nvSpPr>
                <p:cNvPr id="72" name="Freeform 72"/>
                <p:cNvSpPr/>
                <p:nvPr/>
              </p:nvSpPr>
              <p:spPr>
                <a:xfrm>
                  <a:off x="6596062" y="4797266"/>
                  <a:ext cx="257175" cy="98584"/>
                </a:xfrm>
                <a:custGeom>
                  <a:avLst/>
                  <a:gdLst/>
                  <a:ahLst/>
                  <a:cxnLst/>
                  <a:rect l="l" t="t" r="r" b="b"/>
                  <a:pathLst>
                    <a:path w="257175" h="98584">
                      <a:moveTo>
                        <a:pt x="0" y="0"/>
                      </a:moveTo>
                      <a:lnTo>
                        <a:pt x="0" y="34290"/>
                      </a:lnTo>
                      <a:cubicBezTo>
                        <a:pt x="0" y="69799"/>
                        <a:pt x="57571" y="98584"/>
                        <a:pt x="128588" y="98584"/>
                      </a:cubicBezTo>
                      <a:cubicBezTo>
                        <a:pt x="199604" y="98584"/>
                        <a:pt x="257175" y="69799"/>
                        <a:pt x="257175" y="34290"/>
                      </a:cubicBezTo>
                      <a:lnTo>
                        <a:pt x="257175" y="0"/>
                      </a:lnTo>
                      <a:cubicBezTo>
                        <a:pt x="251009" y="4282"/>
                        <a:pt x="244711" y="7919"/>
                        <a:pt x="238682" y="10934"/>
                      </a:cubicBezTo>
                      <a:cubicBezTo>
                        <a:pt x="208290" y="26129"/>
                        <a:pt x="169307" y="34290"/>
                        <a:pt x="128588" y="34290"/>
                      </a:cubicBezTo>
                      <a:cubicBezTo>
                        <a:pt x="87868" y="34290"/>
                        <a:pt x="48884" y="26129"/>
                        <a:pt x="18494" y="10934"/>
                      </a:cubicBezTo>
                      <a:cubicBezTo>
                        <a:pt x="12464" y="7919"/>
                        <a:pt x="6166" y="4282"/>
                        <a:pt x="0" y="0"/>
                      </a:cubicBezTo>
                      <a:close/>
                    </a:path>
                  </a:pathLst>
                </a:custGeom>
                <a:solidFill>
                  <a:srgbClr val="1B76FF"/>
                </a:solidFill>
                <a:ln>
                  <a:noFill/>
                </a:ln>
              </p:spPr>
            </p:sp>
            <p:sp>
              <p:nvSpPr>
                <p:cNvPr id="73" name="Freeform 73"/>
                <p:cNvSpPr/>
                <p:nvPr/>
              </p:nvSpPr>
              <p:spPr>
                <a:xfrm>
                  <a:off x="6596062" y="4552950"/>
                  <a:ext cx="257175" cy="128588"/>
                </a:xfrm>
                <a:custGeom>
                  <a:avLst/>
                  <a:gdLst/>
                  <a:ahLst/>
                  <a:cxnLst/>
                  <a:rect l="l" t="t" r="r" b="b"/>
                  <a:pathLst>
                    <a:path w="257175" h="128588">
                      <a:moveTo>
                        <a:pt x="128588" y="0"/>
                      </a:moveTo>
                      <a:cubicBezTo>
                        <a:pt x="199604" y="0"/>
                        <a:pt x="257175" y="28785"/>
                        <a:pt x="257175" y="64294"/>
                      </a:cubicBezTo>
                      <a:cubicBezTo>
                        <a:pt x="257175" y="99802"/>
                        <a:pt x="199604" y="128588"/>
                        <a:pt x="128588" y="128588"/>
                      </a:cubicBezTo>
                      <a:cubicBezTo>
                        <a:pt x="57571" y="128588"/>
                        <a:pt x="0" y="99802"/>
                        <a:pt x="0" y="64294"/>
                      </a:cubicBezTo>
                      <a:cubicBezTo>
                        <a:pt x="0" y="28785"/>
                        <a:pt x="57571" y="0"/>
                        <a:pt x="128588" y="0"/>
                      </a:cubicBezTo>
                      <a:close/>
                    </a:path>
                  </a:pathLst>
                </a:custGeom>
                <a:solidFill>
                  <a:srgbClr val="1B76FF"/>
                </a:solidFill>
                <a:ln>
                  <a:noFill/>
                </a:ln>
              </p:spPr>
            </p:sp>
          </p:grpSp>
          <p:sp>
            <p:nvSpPr>
              <p:cNvPr id="75" name="TextBox 75"/>
              <p:cNvSpPr txBox="1"/>
              <p:nvPr/>
            </p:nvSpPr>
            <p:spPr>
              <a:xfrm>
                <a:off x="7032308" y="4643914"/>
                <a:ext cx="1567677"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OLED local display</a:t>
                </a:r>
              </a:p>
            </p:txBody>
          </p:sp>
          <p:sp>
            <p:nvSpPr>
              <p:cNvPr id="76" name="TextBox 76"/>
              <p:cNvSpPr txBox="1"/>
              <p:nvPr/>
            </p:nvSpPr>
            <p:spPr>
              <a:xfrm>
                <a:off x="8672512" y="4660106"/>
                <a:ext cx="1071205" cy="228600"/>
              </a:xfrm>
              <a:prstGeom prst="rect">
                <a:avLst/>
              </a:prstGeom>
              <a:noFill/>
              <a:ln>
                <a:noFill/>
              </a:ln>
            </p:spPr>
            <p:txBody>
              <a:bodyPr wrap="none" lIns="0" tIns="0" rIns="0" bIns="0" anchor="t" anchorCtr="0">
                <a:spAutoFit/>
              </a:bodyPr>
              <a:lstStyle/>
              <a:p>
                <a:pPr algn="l"/>
                <a:r>
                  <a:rPr lang="zh-CN" sz="1125">
                    <a:solidFill>
                      <a:srgbClr val="6B7F95"/>
                    </a:solidFill>
                    <a:latin typeface="Arial" panose="020B0604020202020204"/>
                    <a:ea typeface="微软雅黑" panose="020B0503020204020204" charset="-122"/>
                    <a:cs typeface="Arial" panose="020B0604020202020204"/>
                  </a:rPr>
                  <a:t>I2C on PB6/PB7</a:t>
                </a:r>
              </a:p>
            </p:txBody>
          </p:sp>
        </p:grpSp>
        <p:grpSp>
          <p:nvGrpSpPr>
            <p:cNvPr id="84" name="Group 84"/>
            <p:cNvGrpSpPr/>
            <p:nvPr/>
          </p:nvGrpSpPr>
          <p:grpSpPr>
            <a:xfrm>
              <a:off x="6553200" y="5074444"/>
              <a:ext cx="4120634" cy="285750"/>
              <a:chOff x="6553200" y="5074444"/>
              <a:chExt cx="4120634" cy="285750"/>
            </a:xfrm>
          </p:grpSpPr>
          <p:grpSp>
            <p:nvGrpSpPr>
              <p:cNvPr id="81" name="Group 81"/>
              <p:cNvGrpSpPr/>
              <p:nvPr/>
            </p:nvGrpSpPr>
            <p:grpSpPr>
              <a:xfrm>
                <a:off x="6553200" y="5074444"/>
                <a:ext cx="342900" cy="257175"/>
                <a:chOff x="6553200" y="5074444"/>
                <a:chExt cx="342900" cy="257175"/>
              </a:xfrm>
            </p:grpSpPr>
            <p:sp>
              <p:nvSpPr>
                <p:cNvPr id="78" name="Freeform 78"/>
                <p:cNvSpPr/>
                <p:nvPr/>
              </p:nvSpPr>
              <p:spPr>
                <a:xfrm>
                  <a:off x="6553200" y="5074444"/>
                  <a:ext cx="342900" cy="116033"/>
                </a:xfrm>
                <a:custGeom>
                  <a:avLst/>
                  <a:gdLst/>
                  <a:ahLst/>
                  <a:cxnLst/>
                  <a:rect l="l" t="t" r="r" b="b"/>
                  <a:pathLst>
                    <a:path w="342900" h="116033">
                      <a:moveTo>
                        <a:pt x="0" y="85725"/>
                      </a:moveTo>
                      <a:lnTo>
                        <a:pt x="25108" y="60617"/>
                      </a:lnTo>
                      <a:cubicBezTo>
                        <a:pt x="63921" y="21804"/>
                        <a:pt x="116561" y="0"/>
                        <a:pt x="171450" y="0"/>
                      </a:cubicBezTo>
                      <a:cubicBezTo>
                        <a:pt x="226340" y="0"/>
                        <a:pt x="278979" y="21805"/>
                        <a:pt x="317791" y="60617"/>
                      </a:cubicBezTo>
                      <a:lnTo>
                        <a:pt x="342900" y="85725"/>
                      </a:lnTo>
                      <a:lnTo>
                        <a:pt x="312592" y="116033"/>
                      </a:lnTo>
                      <a:lnTo>
                        <a:pt x="287483" y="90925"/>
                      </a:lnTo>
                      <a:cubicBezTo>
                        <a:pt x="256710" y="60151"/>
                        <a:pt x="214970" y="42862"/>
                        <a:pt x="171450" y="42862"/>
                      </a:cubicBezTo>
                      <a:cubicBezTo>
                        <a:pt x="127929" y="42862"/>
                        <a:pt x="86191" y="60151"/>
                        <a:pt x="55417" y="90925"/>
                      </a:cubicBezTo>
                      <a:lnTo>
                        <a:pt x="30308" y="116033"/>
                      </a:lnTo>
                      <a:lnTo>
                        <a:pt x="0" y="85725"/>
                      </a:lnTo>
                      <a:close/>
                    </a:path>
                  </a:pathLst>
                </a:custGeom>
                <a:solidFill>
                  <a:srgbClr val="20D6C7"/>
                </a:solidFill>
                <a:ln>
                  <a:noFill/>
                </a:ln>
              </p:spPr>
            </p:sp>
            <p:sp>
              <p:nvSpPr>
                <p:cNvPr id="79" name="Freeform 79"/>
                <p:cNvSpPr/>
                <p:nvPr/>
              </p:nvSpPr>
              <p:spPr>
                <a:xfrm>
                  <a:off x="6613817" y="5160169"/>
                  <a:ext cx="221667" cy="90924"/>
                </a:xfrm>
                <a:custGeom>
                  <a:avLst/>
                  <a:gdLst/>
                  <a:ahLst/>
                  <a:cxnLst/>
                  <a:rect l="l" t="t" r="r" b="b"/>
                  <a:pathLst>
                    <a:path w="221667" h="90924">
                      <a:moveTo>
                        <a:pt x="30308" y="90924"/>
                      </a:moveTo>
                      <a:lnTo>
                        <a:pt x="0" y="60617"/>
                      </a:lnTo>
                      <a:lnTo>
                        <a:pt x="25108" y="35508"/>
                      </a:lnTo>
                      <a:cubicBezTo>
                        <a:pt x="47844" y="12773"/>
                        <a:pt x="78680" y="0"/>
                        <a:pt x="110833" y="0"/>
                      </a:cubicBezTo>
                      <a:cubicBezTo>
                        <a:pt x="142986" y="0"/>
                        <a:pt x="173822" y="12773"/>
                        <a:pt x="196558" y="35509"/>
                      </a:cubicBezTo>
                      <a:lnTo>
                        <a:pt x="221667" y="60617"/>
                      </a:lnTo>
                      <a:lnTo>
                        <a:pt x="191359" y="90924"/>
                      </a:lnTo>
                      <a:lnTo>
                        <a:pt x="166250" y="65818"/>
                      </a:lnTo>
                      <a:cubicBezTo>
                        <a:pt x="151552" y="51119"/>
                        <a:pt x="131619" y="42862"/>
                        <a:pt x="110833" y="42862"/>
                      </a:cubicBezTo>
                      <a:cubicBezTo>
                        <a:pt x="90048" y="42862"/>
                        <a:pt x="70114" y="51119"/>
                        <a:pt x="55416" y="65818"/>
                      </a:cubicBezTo>
                      <a:lnTo>
                        <a:pt x="30308" y="90924"/>
                      </a:lnTo>
                      <a:close/>
                    </a:path>
                  </a:pathLst>
                </a:custGeom>
                <a:solidFill>
                  <a:srgbClr val="20D6C7"/>
                </a:solidFill>
                <a:ln>
                  <a:noFill/>
                </a:ln>
              </p:spPr>
            </p:sp>
            <p:sp>
              <p:nvSpPr>
                <p:cNvPr id="80" name="Freeform 80"/>
                <p:cNvSpPr/>
                <p:nvPr/>
              </p:nvSpPr>
              <p:spPr>
                <a:xfrm>
                  <a:off x="6674433" y="5245894"/>
                  <a:ext cx="100432" cy="85725"/>
                </a:xfrm>
                <a:custGeom>
                  <a:avLst/>
                  <a:gdLst/>
                  <a:ahLst/>
                  <a:cxnLst/>
                  <a:rect l="l" t="t" r="r" b="b"/>
                  <a:pathLst>
                    <a:path w="100432" h="85725">
                      <a:moveTo>
                        <a:pt x="50217" y="85725"/>
                      </a:moveTo>
                      <a:lnTo>
                        <a:pt x="0" y="35509"/>
                      </a:lnTo>
                      <a:lnTo>
                        <a:pt x="25108" y="10401"/>
                      </a:lnTo>
                      <a:cubicBezTo>
                        <a:pt x="31767" y="3742"/>
                        <a:pt x="40799" y="0"/>
                        <a:pt x="50217" y="0"/>
                      </a:cubicBezTo>
                      <a:cubicBezTo>
                        <a:pt x="59634" y="0"/>
                        <a:pt x="68666" y="3742"/>
                        <a:pt x="75325" y="10401"/>
                      </a:cubicBezTo>
                      <a:lnTo>
                        <a:pt x="100432" y="35509"/>
                      </a:lnTo>
                      <a:lnTo>
                        <a:pt x="50217" y="85725"/>
                      </a:lnTo>
                      <a:close/>
                    </a:path>
                  </a:pathLst>
                </a:custGeom>
                <a:solidFill>
                  <a:srgbClr val="20D6C7"/>
                </a:solidFill>
                <a:ln>
                  <a:noFill/>
                </a:ln>
              </p:spPr>
            </p:sp>
          </p:grpSp>
          <p:sp>
            <p:nvSpPr>
              <p:cNvPr id="82" name="TextBox 82"/>
              <p:cNvSpPr txBox="1"/>
              <p:nvPr/>
            </p:nvSpPr>
            <p:spPr>
              <a:xfrm>
                <a:off x="7032308" y="5101114"/>
                <a:ext cx="1210632"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ESP8266 Wi-Fi</a:t>
                </a:r>
              </a:p>
            </p:txBody>
          </p:sp>
          <p:sp>
            <p:nvSpPr>
              <p:cNvPr id="83" name="TextBox 83"/>
              <p:cNvSpPr txBox="1"/>
              <p:nvPr/>
            </p:nvSpPr>
            <p:spPr>
              <a:xfrm>
                <a:off x="8672512" y="5117306"/>
                <a:ext cx="2001322" cy="228600"/>
              </a:xfrm>
              <a:prstGeom prst="rect">
                <a:avLst/>
              </a:prstGeom>
              <a:noFill/>
              <a:ln>
                <a:noFill/>
              </a:ln>
            </p:spPr>
            <p:txBody>
              <a:bodyPr wrap="none" lIns="0" tIns="0" rIns="0" bIns="0" anchor="t" anchorCtr="0">
                <a:spAutoFit/>
              </a:bodyPr>
              <a:lstStyle/>
              <a:p>
                <a:pPr algn="l"/>
                <a:r>
                  <a:rPr lang="zh-CN" sz="1125">
                    <a:solidFill>
                      <a:srgbClr val="6B7F95"/>
                    </a:solidFill>
                    <a:latin typeface="Arial" panose="020B0604020202020204"/>
                    <a:ea typeface="微软雅黑" panose="020B0503020204020204" charset="-122"/>
                    <a:cs typeface="Arial" panose="020B0604020202020204"/>
                  </a:rPr>
                  <a:t>AT commands over PA9/PA10</a:t>
                </a:r>
              </a:p>
            </p:txBody>
          </p:sp>
        </p:grpSp>
        <p:grpSp>
          <p:nvGrpSpPr>
            <p:cNvPr id="88" name="Group 88"/>
            <p:cNvGrpSpPr/>
            <p:nvPr/>
          </p:nvGrpSpPr>
          <p:grpSpPr>
            <a:xfrm>
              <a:off x="6553200" y="5488781"/>
              <a:ext cx="4728210" cy="328613"/>
              <a:chOff x="6553200" y="5488781"/>
              <a:chExt cx="4728210" cy="328613"/>
            </a:xfrm>
          </p:grpSpPr>
          <p:sp>
            <p:nvSpPr>
              <p:cNvPr id="85" name="Freeform 85"/>
              <p:cNvSpPr/>
              <p:nvPr/>
            </p:nvSpPr>
            <p:spPr>
              <a:xfrm>
                <a:off x="6553200" y="5488781"/>
                <a:ext cx="342900" cy="278606"/>
              </a:xfrm>
              <a:custGeom>
                <a:avLst/>
                <a:gdLst/>
                <a:ahLst/>
                <a:cxnLst/>
                <a:rect l="l" t="t" r="r" b="b"/>
                <a:pathLst>
                  <a:path w="342900" h="278606">
                    <a:moveTo>
                      <a:pt x="64294" y="42862"/>
                    </a:moveTo>
                    <a:lnTo>
                      <a:pt x="0" y="42862"/>
                    </a:lnTo>
                    <a:lnTo>
                      <a:pt x="0" y="278606"/>
                    </a:lnTo>
                    <a:lnTo>
                      <a:pt x="342900" y="278606"/>
                    </a:lnTo>
                    <a:lnTo>
                      <a:pt x="342900" y="42862"/>
                    </a:lnTo>
                    <a:lnTo>
                      <a:pt x="278606" y="42862"/>
                    </a:lnTo>
                    <a:lnTo>
                      <a:pt x="235744" y="0"/>
                    </a:lnTo>
                    <a:lnTo>
                      <a:pt x="107156" y="0"/>
                    </a:lnTo>
                    <a:lnTo>
                      <a:pt x="64294" y="42862"/>
                    </a:lnTo>
                    <a:close/>
                    <a:moveTo>
                      <a:pt x="171450" y="214312"/>
                    </a:moveTo>
                    <a:cubicBezTo>
                      <a:pt x="206958" y="214312"/>
                      <a:pt x="235744" y="185527"/>
                      <a:pt x="235744" y="150019"/>
                    </a:cubicBezTo>
                    <a:cubicBezTo>
                      <a:pt x="235744" y="114510"/>
                      <a:pt x="206958" y="85725"/>
                      <a:pt x="171450" y="85725"/>
                    </a:cubicBezTo>
                    <a:cubicBezTo>
                      <a:pt x="135942" y="85725"/>
                      <a:pt x="107156" y="114510"/>
                      <a:pt x="107156" y="150019"/>
                    </a:cubicBezTo>
                    <a:cubicBezTo>
                      <a:pt x="107156" y="185527"/>
                      <a:pt x="135942" y="214312"/>
                      <a:pt x="171450" y="214312"/>
                    </a:cubicBezTo>
                    <a:close/>
                  </a:path>
                </a:pathLst>
              </a:custGeom>
              <a:solidFill>
                <a:srgbClr val="F2B84B"/>
              </a:solidFill>
              <a:ln>
                <a:noFill/>
              </a:ln>
            </p:spPr>
          </p:sp>
          <p:sp>
            <p:nvSpPr>
              <p:cNvPr id="86" name="TextBox 86"/>
              <p:cNvSpPr txBox="1"/>
              <p:nvPr/>
            </p:nvSpPr>
            <p:spPr>
              <a:xfrm>
                <a:off x="7032308" y="5558314"/>
                <a:ext cx="951775"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ESP32-CAM</a:t>
                </a:r>
              </a:p>
            </p:txBody>
          </p:sp>
          <p:sp>
            <p:nvSpPr>
              <p:cNvPr id="87" name="TextBox 87"/>
              <p:cNvSpPr txBox="1"/>
              <p:nvPr/>
            </p:nvSpPr>
            <p:spPr>
              <a:xfrm>
                <a:off x="8672512" y="5574506"/>
                <a:ext cx="2608898" cy="228600"/>
              </a:xfrm>
              <a:prstGeom prst="rect">
                <a:avLst/>
              </a:prstGeom>
              <a:noFill/>
              <a:ln>
                <a:noFill/>
              </a:ln>
            </p:spPr>
            <p:txBody>
              <a:bodyPr wrap="none" lIns="0" tIns="0" rIns="0" bIns="0" anchor="t" anchorCtr="0">
                <a:spAutoFit/>
              </a:bodyPr>
              <a:lstStyle/>
              <a:p>
                <a:pPr algn="l"/>
                <a:r>
                  <a:rPr lang="zh-CN" sz="1125">
                    <a:solidFill>
                      <a:srgbClr val="6B7F95"/>
                    </a:solidFill>
                    <a:latin typeface="Arial" panose="020B0604020202020204"/>
                    <a:ea typeface="微软雅黑" panose="020B0503020204020204" charset="-122"/>
                    <a:cs typeface="Arial" panose="020B0604020202020204"/>
                  </a:rPr>
                  <a:t>same-network video/security demo</a:t>
                </a:r>
              </a:p>
            </p:txBody>
          </p:sp>
        </p:grpSp>
      </p:grpSp>
      <p:grpSp>
        <p:nvGrpSpPr>
          <p:cNvPr id="92" name="Group 92"/>
          <p:cNvGrpSpPr/>
          <p:nvPr/>
        </p:nvGrpSpPr>
        <p:grpSpPr>
          <a:xfrm>
            <a:off x="522922" y="6616541"/>
            <a:ext cx="11146156" cy="167640"/>
            <a:chOff x="522922" y="6616541"/>
            <a:chExt cx="11146156" cy="167640"/>
          </a:xfrm>
        </p:grpSpPr>
        <p:sp>
          <p:nvSpPr>
            <p:cNvPr id="90" name="TextBox 90"/>
            <p:cNvSpPr txBox="1"/>
            <p:nvPr/>
          </p:nvSpPr>
          <p:spPr>
            <a:xfrm>
              <a:off x="522922" y="6616541"/>
              <a:ext cx="835057"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Hardware layer</a:t>
              </a:r>
            </a:p>
          </p:txBody>
        </p:sp>
        <p:sp>
          <p:nvSpPr>
            <p:cNvPr id="91" name="TextBox 91"/>
            <p:cNvSpPr txBox="1"/>
            <p:nvPr/>
          </p:nvSpPr>
          <p:spPr>
            <a:xfrm>
              <a:off x="11307080" y="6616541"/>
              <a:ext cx="361998"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04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Bottom)">
                                      <p:cBhvr>
                                        <p:cTn id="7" dur="400"/>
                                        <p:tgtEl>
                                          <p:spTgt spid="3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Bottom)">
                                      <p:cBhvr>
                                        <p:cTn id="11" dur="400"/>
                                        <p:tgtEl>
                                          <p:spTgt spid="5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slide(fromBottom)">
                                      <p:cBhvr>
                                        <p:cTn id="15" dur="400"/>
                                        <p:tgtEl>
                                          <p:spTgt spid="68"/>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slide(fromBottom)">
                                      <p:cBhvr>
                                        <p:cTn id="19" dur="4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0" grpId="0"/>
      <p:bldP spid="6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6985" y="0"/>
            <a:chExt cx="12192000" cy="6858000"/>
          </a:xfrm>
        </p:grpSpPr>
        <p:sp>
          <p:nvSpPr>
            <p:cNvPr id="2" name="Rectangle 2"/>
            <p:cNvSpPr/>
            <p:nvPr/>
          </p:nvSpPr>
          <p:spPr>
            <a:xfrm>
              <a:off x="6985" y="0"/>
              <a:ext cx="12192000" cy="6858000"/>
            </a:xfrm>
            <a:prstGeom prst="rect">
              <a:avLst/>
            </a:prstGeom>
            <a:solidFill>
              <a:srgbClr val="FFFFFF"/>
            </a:solidFill>
            <a:ln>
              <a:noFill/>
            </a:ln>
          </p:spPr>
        </p:sp>
        <p:sp>
          <p:nvSpPr>
            <p:cNvPr id="3" name="Rectangle 3"/>
            <p:cNvSpPr/>
            <p:nvPr/>
          </p:nvSpPr>
          <p:spPr>
            <a:xfrm>
              <a:off x="400050" y="1104900"/>
              <a:ext cx="11391900" cy="5143500"/>
            </a:xfrm>
            <a:prstGeom prst="roundRect">
              <a:avLst>
                <a:gd name="adj" fmla="val 3333"/>
              </a:avLst>
            </a:prstGeom>
            <a:solidFill>
              <a:srgbClr val="EAF3FF"/>
            </a:solidFill>
            <a:ln w="14288">
              <a:solidFill>
                <a:srgbClr val="C9D8E8"/>
              </a:solidFill>
            </a:ln>
          </p:spPr>
        </p:sp>
      </p:grpSp>
      <p:grpSp>
        <p:nvGrpSpPr>
          <p:cNvPr id="7" name="Group 7"/>
          <p:cNvGrpSpPr/>
          <p:nvPr/>
        </p:nvGrpSpPr>
        <p:grpSpPr>
          <a:xfrm>
            <a:off x="501015" y="391478"/>
            <a:ext cx="4795611" cy="616148"/>
            <a:chOff x="501015" y="391478"/>
            <a:chExt cx="4795611" cy="616148"/>
          </a:xfrm>
        </p:grpSpPr>
        <p:sp>
          <p:nvSpPr>
            <p:cNvPr id="5" name="TextBox 5"/>
            <p:cNvSpPr txBox="1"/>
            <p:nvPr/>
          </p:nvSpPr>
          <p:spPr>
            <a:xfrm>
              <a:off x="501015" y="391478"/>
              <a:ext cx="4795611"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Schematic and PCB evidence</a:t>
              </a:r>
            </a:p>
          </p:txBody>
        </p:sp>
        <p:sp>
          <p:nvSpPr>
            <p:cNvPr id="6" name="TextBox 6"/>
            <p:cNvSpPr txBox="1"/>
            <p:nvPr/>
          </p:nvSpPr>
          <p:spPr>
            <a:xfrm>
              <a:off x="518160" y="822960"/>
              <a:ext cx="3927807" cy="184666"/>
            </a:xfrm>
            <a:prstGeom prst="rect">
              <a:avLst/>
            </a:prstGeom>
            <a:noFill/>
            <a:ln>
              <a:noFill/>
            </a:ln>
          </p:spPr>
          <p:txBody>
            <a:bodyPr wrap="none" lIns="0" tIns="0" rIns="0" bIns="0" anchor="t" anchorCtr="0">
              <a:spAutoFit/>
            </a:bodyPr>
            <a:lstStyle/>
            <a:p>
              <a:r>
                <a:rPr lang="en-US" altLang="zh-CN" sz="1200">
                  <a:solidFill>
                    <a:srgbClr val="4B647C"/>
                  </a:solidFill>
                  <a:ea typeface="+mn-lt"/>
                  <a:cs typeface="+mn-lt"/>
                </a:rPr>
                <a:t>This</a:t>
              </a:r>
              <a:r>
                <a:rPr lang="zh-CN" altLang="en-US" sz="1200">
                  <a:solidFill>
                    <a:srgbClr val="4B647C"/>
                  </a:solidFill>
                  <a:ea typeface="+mn-lt"/>
                  <a:cs typeface="+mn-lt"/>
                </a:rPr>
                <a:t> </a:t>
              </a:r>
              <a:r>
                <a:rPr lang="en-US" altLang="zh-CN" sz="1200">
                  <a:solidFill>
                    <a:srgbClr val="4B647C"/>
                  </a:solidFill>
                  <a:ea typeface="+mn-lt"/>
                  <a:cs typeface="+mn-lt"/>
                </a:rPr>
                <a:t>slide</a:t>
              </a:r>
              <a:r>
                <a:rPr lang="zh-CN" altLang="en-US" sz="1200">
                  <a:solidFill>
                    <a:srgbClr val="4B647C"/>
                  </a:solidFill>
                  <a:ea typeface="+mn-lt"/>
                  <a:cs typeface="+mn-lt"/>
                </a:rPr>
                <a:t> </a:t>
              </a:r>
              <a:r>
                <a:rPr lang="en-US" altLang="zh-CN" sz="1200">
                  <a:solidFill>
                    <a:srgbClr val="4B647C"/>
                  </a:solidFill>
                  <a:ea typeface="+mn-lt"/>
                  <a:cs typeface="+mn-lt"/>
                </a:rPr>
                <a:t>shows</a:t>
              </a:r>
              <a:r>
                <a:rPr lang="zh-CN" altLang="en-US" sz="1200">
                  <a:solidFill>
                    <a:srgbClr val="4B647C"/>
                  </a:solidFill>
                  <a:ea typeface="+mn-lt"/>
                  <a:cs typeface="+mn-lt"/>
                </a:rPr>
                <a:t> </a:t>
              </a:r>
              <a:r>
                <a:rPr lang="en-US" altLang="zh-CN" sz="1200">
                  <a:solidFill>
                    <a:srgbClr val="4B647C"/>
                  </a:solidFill>
                  <a:ea typeface="+mn-lt"/>
                  <a:cs typeface="+mn-lt"/>
                </a:rPr>
                <a:t>the</a:t>
              </a:r>
              <a:r>
                <a:rPr lang="zh-CN" altLang="en-US" sz="1200">
                  <a:solidFill>
                    <a:srgbClr val="4B647C"/>
                  </a:solidFill>
                  <a:ea typeface="+mn-lt"/>
                  <a:cs typeface="+mn-lt"/>
                </a:rPr>
                <a:t> </a:t>
              </a:r>
              <a:r>
                <a:rPr lang="en-US" altLang="zh-CN" sz="1200">
                  <a:solidFill>
                    <a:srgbClr val="4B647C"/>
                  </a:solidFill>
                  <a:ea typeface="+mn-lt"/>
                  <a:cs typeface="+mn-lt"/>
                </a:rPr>
                <a:t>schematic</a:t>
              </a:r>
              <a:r>
                <a:rPr lang="zh-CN" altLang="en-US" sz="1200">
                  <a:solidFill>
                    <a:srgbClr val="4B647C"/>
                  </a:solidFill>
                  <a:ea typeface="+mn-lt"/>
                  <a:cs typeface="+mn-lt"/>
                </a:rPr>
                <a:t> </a:t>
              </a:r>
              <a:r>
                <a:rPr lang="en-US" altLang="zh-CN" sz="1200">
                  <a:solidFill>
                    <a:srgbClr val="4B647C"/>
                  </a:solidFill>
                  <a:ea typeface="+mn-lt"/>
                  <a:cs typeface="+mn-lt"/>
                </a:rPr>
                <a:t>and</a:t>
              </a:r>
              <a:r>
                <a:rPr lang="zh-CN" altLang="en-US" sz="1200">
                  <a:solidFill>
                    <a:srgbClr val="4B647C"/>
                  </a:solidFill>
                  <a:ea typeface="+mn-lt"/>
                  <a:cs typeface="+mn-lt"/>
                </a:rPr>
                <a:t> </a:t>
              </a:r>
              <a:r>
                <a:rPr lang="en-US" altLang="zh-CN" sz="1200">
                  <a:solidFill>
                    <a:srgbClr val="4B647C"/>
                  </a:solidFill>
                  <a:ea typeface="+mn-lt"/>
                  <a:cs typeface="+mn-lt"/>
                </a:rPr>
                <a:t>PCB</a:t>
              </a:r>
              <a:r>
                <a:rPr lang="zh-CN" altLang="en-US" sz="1200">
                  <a:solidFill>
                    <a:srgbClr val="4B647C"/>
                  </a:solidFill>
                  <a:ea typeface="+mn-lt"/>
                  <a:cs typeface="+mn-lt"/>
                </a:rPr>
                <a:t> </a:t>
              </a:r>
              <a:r>
                <a:rPr lang="en-US" altLang="zh-CN" sz="1200">
                  <a:solidFill>
                    <a:srgbClr val="4B647C"/>
                  </a:solidFill>
                  <a:ea typeface="+mn-lt"/>
                  <a:cs typeface="+mn-lt"/>
                </a:rPr>
                <a:t>layout</a:t>
              </a:r>
              <a:r>
                <a:rPr lang="zh-CN" altLang="en-US" sz="1200">
                  <a:solidFill>
                    <a:srgbClr val="4B647C"/>
                  </a:solidFill>
                  <a:ea typeface="+mn-lt"/>
                  <a:cs typeface="+mn-lt"/>
                </a:rPr>
                <a:t> </a:t>
              </a:r>
              <a:r>
                <a:rPr lang="en-US" altLang="zh-CN" sz="1200">
                  <a:solidFill>
                    <a:srgbClr val="4B647C"/>
                  </a:solidFill>
                  <a:ea typeface="+mn-lt"/>
                  <a:cs typeface="+mn-lt"/>
                </a:rPr>
                <a:t>of</a:t>
              </a:r>
              <a:r>
                <a:rPr lang="zh-CN" altLang="en-US" sz="1200">
                  <a:solidFill>
                    <a:srgbClr val="4B647C"/>
                  </a:solidFill>
                  <a:ea typeface="+mn-lt"/>
                  <a:cs typeface="+mn-lt"/>
                </a:rPr>
                <a:t> </a:t>
              </a:r>
              <a:r>
                <a:rPr lang="en-US" altLang="zh-CN" sz="1200">
                  <a:solidFill>
                    <a:srgbClr val="4B647C"/>
                  </a:solidFill>
                  <a:ea typeface="+mn-lt"/>
                  <a:cs typeface="+mn-lt"/>
                </a:rPr>
                <a:t>our</a:t>
              </a:r>
              <a:r>
                <a:rPr lang="zh-CN" altLang="en-US" sz="1200">
                  <a:solidFill>
                    <a:srgbClr val="4B647C"/>
                  </a:solidFill>
                  <a:ea typeface="+mn-lt"/>
                  <a:cs typeface="+mn-lt"/>
                </a:rPr>
                <a:t> </a:t>
              </a:r>
              <a:r>
                <a:rPr lang="en-US" altLang="zh-CN" sz="1200">
                  <a:solidFill>
                    <a:srgbClr val="4B647C"/>
                  </a:solidFill>
                  <a:ea typeface="+mn-lt"/>
                  <a:cs typeface="+mn-lt"/>
                </a:rPr>
                <a:t>system.</a:t>
              </a:r>
              <a:endParaRPr lang="zh-CN" sz="1200">
                <a:solidFill>
                  <a:srgbClr val="4B647C"/>
                </a:solidFill>
                <a:latin typeface="Arial" panose="020B0604020202020204"/>
                <a:ea typeface="微软雅黑"/>
                <a:cs typeface="Arial" panose="020B0604020202020204"/>
              </a:endParaRPr>
            </a:p>
          </p:txBody>
        </p:sp>
      </p:grpSp>
      <p:grpSp>
        <p:nvGrpSpPr>
          <p:cNvPr id="13" name="Group 13"/>
          <p:cNvGrpSpPr/>
          <p:nvPr/>
        </p:nvGrpSpPr>
        <p:grpSpPr>
          <a:xfrm>
            <a:off x="484505" y="1181100"/>
            <a:ext cx="7162800" cy="4636770"/>
            <a:chOff x="590550" y="1352550"/>
            <a:chExt cx="7162800" cy="4636770"/>
          </a:xfrm>
        </p:grpSpPr>
        <p:sp>
          <p:nvSpPr>
            <p:cNvPr id="8" name="Rectangle 8"/>
            <p:cNvSpPr/>
            <p:nvPr/>
          </p:nvSpPr>
          <p:spPr>
            <a:xfrm>
              <a:off x="628650" y="1352550"/>
              <a:ext cx="7124700" cy="4610100"/>
            </a:xfrm>
            <a:prstGeom prst="roundRect">
              <a:avLst>
                <a:gd name="adj" fmla="val 3306"/>
              </a:avLst>
            </a:prstGeom>
            <a:solidFill>
              <a:srgbClr val="FFFFFF"/>
            </a:solidFill>
            <a:ln>
              <a:noFill/>
            </a:ln>
          </p:spPr>
        </p:sp>
        <p:sp>
          <p:nvSpPr>
            <p:cNvPr id="9" name="TextBox 9"/>
            <p:cNvSpPr txBox="1"/>
            <p:nvPr/>
          </p:nvSpPr>
          <p:spPr>
            <a:xfrm>
              <a:off x="818515" y="1380808"/>
              <a:ext cx="2051861" cy="335280"/>
            </a:xfrm>
            <a:prstGeom prst="rect">
              <a:avLst/>
            </a:prstGeom>
            <a:noFill/>
            <a:ln>
              <a:noFill/>
            </a:ln>
          </p:spPr>
          <p:txBody>
            <a:bodyPr wrap="none" lIns="0" tIns="0" rIns="0" bIns="0" anchor="t" anchorCtr="0">
              <a:spAutoFit/>
            </a:bodyPr>
            <a:lstStyle/>
            <a:p>
              <a:pPr algn="l"/>
              <a:r>
                <a:rPr lang="zh-CN" sz="1650" b="1">
                  <a:solidFill>
                    <a:srgbClr val="122033"/>
                  </a:solidFill>
                  <a:latin typeface="Arial" panose="020B0604020202020204"/>
                  <a:ea typeface="微软雅黑" panose="020B0503020204020204" charset="-122"/>
                  <a:cs typeface="Arial" panose="020B0604020202020204"/>
                </a:rPr>
                <a:t>System schematic</a:t>
              </a:r>
            </a:p>
          </p:txBody>
        </p:sp>
        <p:sp>
          <p:nvSpPr>
            <p:cNvPr id="10" name="TextBox 10"/>
            <p:cNvSpPr txBox="1"/>
            <p:nvPr/>
          </p:nvSpPr>
          <p:spPr>
            <a:xfrm>
              <a:off x="671830" y="1644968"/>
              <a:ext cx="6901529"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Power, sensor, driver, communication, and display interfaces are arranged around the STM32 core.</a:t>
              </a:r>
            </a:p>
          </p:txBody>
        </p:sp>
        <p:sp>
          <p:nvSpPr>
            <p:cNvPr id="11" name="Rectangle 11"/>
            <p:cNvSpPr/>
            <p:nvPr/>
          </p:nvSpPr>
          <p:spPr>
            <a:xfrm>
              <a:off x="590550" y="1874520"/>
              <a:ext cx="6743700" cy="4114800"/>
            </a:xfrm>
            <a:prstGeom prst="roundRect">
              <a:avLst>
                <a:gd name="adj" fmla="val 2315"/>
              </a:avLst>
            </a:prstGeom>
            <a:solidFill>
              <a:srgbClr val="F8FBFF"/>
            </a:solidFill>
            <a:ln w="9525">
              <a:solidFill>
                <a:srgbClr val="C9D8E8"/>
              </a:solidFill>
            </a:ln>
          </p:spPr>
        </p:sp>
        <p:pic>
          <p:nvPicPr>
            <p:cNvPr id="12" name="Image 12"/>
            <p:cNvPicPr>
              <a:picLocks noChangeAspect="1"/>
            </p:cNvPicPr>
            <p:nvPr/>
          </p:nvPicPr>
          <p:blipFill>
            <a:blip r:embed="rId3"/>
            <a:srcRect t="7022" b="7022"/>
            <a:stretch>
              <a:fillRect/>
            </a:stretch>
          </p:blipFill>
          <p:spPr>
            <a:xfrm>
              <a:off x="737235" y="1965325"/>
              <a:ext cx="6449695" cy="3938905"/>
            </a:xfrm>
            <a:prstGeom prst="rect">
              <a:avLst/>
            </a:prstGeom>
          </p:spPr>
        </p:pic>
      </p:grpSp>
      <p:grpSp>
        <p:nvGrpSpPr>
          <p:cNvPr id="26" name="Group 26"/>
          <p:cNvGrpSpPr/>
          <p:nvPr/>
        </p:nvGrpSpPr>
        <p:grpSpPr>
          <a:xfrm>
            <a:off x="7856855" y="1181100"/>
            <a:ext cx="3505200" cy="4610100"/>
            <a:chOff x="8058150" y="1352550"/>
            <a:chExt cx="3505200" cy="4610100"/>
          </a:xfrm>
        </p:grpSpPr>
        <p:sp>
          <p:nvSpPr>
            <p:cNvPr id="14" name="Rectangle 14"/>
            <p:cNvSpPr/>
            <p:nvPr/>
          </p:nvSpPr>
          <p:spPr>
            <a:xfrm>
              <a:off x="8058150" y="1352550"/>
              <a:ext cx="3505200" cy="4610100"/>
            </a:xfrm>
            <a:prstGeom prst="roundRect">
              <a:avLst>
                <a:gd name="adj" fmla="val 4348"/>
              </a:avLst>
            </a:prstGeom>
            <a:solidFill>
              <a:srgbClr val="F8FBFF"/>
            </a:solidFill>
            <a:ln w="14288">
              <a:solidFill>
                <a:srgbClr val="C9D8E8"/>
              </a:solidFill>
            </a:ln>
          </p:spPr>
        </p:sp>
        <p:sp>
          <p:nvSpPr>
            <p:cNvPr id="15" name="TextBox 15"/>
            <p:cNvSpPr txBox="1"/>
            <p:nvPr/>
          </p:nvSpPr>
          <p:spPr>
            <a:xfrm>
              <a:off x="8322945" y="1545908"/>
              <a:ext cx="1197054" cy="335280"/>
            </a:xfrm>
            <a:prstGeom prst="rect">
              <a:avLst/>
            </a:prstGeom>
            <a:noFill/>
            <a:ln>
              <a:noFill/>
            </a:ln>
          </p:spPr>
          <p:txBody>
            <a:bodyPr wrap="none" lIns="0" tIns="0" rIns="0" bIns="0" anchor="t" anchorCtr="0">
              <a:spAutoFit/>
            </a:bodyPr>
            <a:lstStyle/>
            <a:p>
              <a:pPr algn="l"/>
              <a:r>
                <a:rPr lang="zh-CN" sz="1650" b="1">
                  <a:solidFill>
                    <a:srgbClr val="122033"/>
                  </a:solidFill>
                  <a:latin typeface="Arial" panose="020B0604020202020204"/>
                  <a:ea typeface="微软雅黑" panose="020B0503020204020204" charset="-122"/>
                  <a:cs typeface="Arial" panose="020B0604020202020204"/>
                </a:rPr>
                <a:t>PCB layout</a:t>
              </a:r>
            </a:p>
          </p:txBody>
        </p:sp>
        <p:sp>
          <p:nvSpPr>
            <p:cNvPr id="16" name="TextBox 16"/>
            <p:cNvSpPr txBox="1"/>
            <p:nvPr/>
          </p:nvSpPr>
          <p:spPr>
            <a:xfrm>
              <a:off x="8330565" y="1858328"/>
              <a:ext cx="3002042"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Layout view used during hardware planning.</a:t>
              </a:r>
            </a:p>
          </p:txBody>
        </p:sp>
        <p:sp>
          <p:nvSpPr>
            <p:cNvPr id="17" name="Rectangle 17"/>
            <p:cNvSpPr/>
            <p:nvPr/>
          </p:nvSpPr>
          <p:spPr>
            <a:xfrm>
              <a:off x="8324850" y="2266950"/>
              <a:ext cx="2971800" cy="2514600"/>
            </a:xfrm>
            <a:prstGeom prst="roundRect">
              <a:avLst>
                <a:gd name="adj" fmla="val 3788"/>
              </a:avLst>
            </a:prstGeom>
            <a:solidFill>
              <a:srgbClr val="FFFFFF"/>
            </a:solidFill>
            <a:ln>
              <a:noFill/>
            </a:ln>
          </p:spPr>
        </p:sp>
        <p:pic>
          <p:nvPicPr>
            <p:cNvPr id="18" name="Image 18"/>
            <p:cNvPicPr>
              <a:picLocks noChangeAspect="1"/>
            </p:cNvPicPr>
            <p:nvPr/>
          </p:nvPicPr>
          <p:blipFill>
            <a:blip r:embed="rId4"/>
            <a:stretch>
              <a:fillRect/>
            </a:stretch>
          </p:blipFill>
          <p:spPr>
            <a:xfrm>
              <a:off x="8324850" y="2266950"/>
              <a:ext cx="2971800" cy="2514600"/>
            </a:xfrm>
            <a:prstGeom prst="rect">
              <a:avLst/>
            </a:prstGeom>
          </p:spPr>
        </p:pic>
        <p:grpSp>
          <p:nvGrpSpPr>
            <p:cNvPr id="25" name="Group 25"/>
            <p:cNvGrpSpPr/>
            <p:nvPr/>
          </p:nvGrpSpPr>
          <p:grpSpPr>
            <a:xfrm>
              <a:off x="8343900" y="5105400"/>
              <a:ext cx="2705100" cy="323850"/>
              <a:chOff x="8343900" y="5105400"/>
              <a:chExt cx="2705100" cy="323850"/>
            </a:xfrm>
          </p:grpSpPr>
          <p:sp>
            <p:nvSpPr>
              <p:cNvPr id="19" name="Rectangle 19"/>
              <p:cNvSpPr/>
              <p:nvPr/>
            </p:nvSpPr>
            <p:spPr>
              <a:xfrm>
                <a:off x="8343900" y="5105400"/>
                <a:ext cx="1123950" cy="323850"/>
              </a:xfrm>
              <a:prstGeom prst="roundRect">
                <a:avLst>
                  <a:gd name="adj" fmla="val 23529"/>
                </a:avLst>
              </a:prstGeom>
              <a:solidFill>
                <a:srgbClr val="EAF3FF"/>
              </a:solidFill>
              <a:ln w="9525">
                <a:solidFill>
                  <a:srgbClr val="20D6C7"/>
                </a:solidFill>
              </a:ln>
            </p:spPr>
          </p:sp>
          <p:sp>
            <p:nvSpPr>
              <p:cNvPr id="20" name="TextBox 20"/>
              <p:cNvSpPr txBox="1"/>
              <p:nvPr/>
            </p:nvSpPr>
            <p:spPr>
              <a:xfrm>
                <a:off x="8510992" y="5201602"/>
                <a:ext cx="789765" cy="213360"/>
              </a:xfrm>
              <a:prstGeom prst="rect">
                <a:avLst/>
              </a:prstGeom>
              <a:noFill/>
              <a:ln>
                <a:noFill/>
              </a:ln>
            </p:spPr>
            <p:txBody>
              <a:bodyPr wrap="none" lIns="0" tIns="0" rIns="0" bIns="0" anchor="t" anchorCtr="0">
                <a:spAutoFit/>
              </a:bodyPr>
              <a:lstStyle/>
              <a:p>
                <a:pPr algn="ctr"/>
                <a:r>
                  <a:rPr lang="zh-CN" sz="1050">
                    <a:solidFill>
                      <a:srgbClr val="20D6C7"/>
                    </a:solidFill>
                    <a:latin typeface="Consolas" panose="020B0609020204030204"/>
                    <a:ea typeface="微软雅黑" panose="020B0503020204020204" charset="-122"/>
                    <a:cs typeface="Consolas" panose="020B0609020204030204"/>
                  </a:rPr>
                  <a:t>STM32 core</a:t>
                </a:r>
              </a:p>
            </p:txBody>
          </p:sp>
          <p:sp>
            <p:nvSpPr>
              <p:cNvPr id="21" name="Rectangle 21"/>
              <p:cNvSpPr/>
              <p:nvPr/>
            </p:nvSpPr>
            <p:spPr>
              <a:xfrm>
                <a:off x="9620250" y="5105400"/>
                <a:ext cx="1428750" cy="323850"/>
              </a:xfrm>
              <a:prstGeom prst="roundRect">
                <a:avLst>
                  <a:gd name="adj" fmla="val 23529"/>
                </a:avLst>
              </a:prstGeom>
              <a:solidFill>
                <a:srgbClr val="EAF3FF"/>
              </a:solidFill>
              <a:ln w="9525">
                <a:solidFill>
                  <a:srgbClr val="20D6C7"/>
                </a:solidFill>
              </a:ln>
            </p:spPr>
          </p:sp>
          <p:sp>
            <p:nvSpPr>
              <p:cNvPr id="22" name="TextBox 22"/>
              <p:cNvSpPr txBox="1"/>
              <p:nvPr/>
            </p:nvSpPr>
            <p:spPr>
              <a:xfrm>
                <a:off x="9960745" y="5201602"/>
                <a:ext cx="747760" cy="213360"/>
              </a:xfrm>
              <a:prstGeom prst="rect">
                <a:avLst/>
              </a:prstGeom>
              <a:noFill/>
              <a:ln>
                <a:noFill/>
              </a:ln>
            </p:spPr>
            <p:txBody>
              <a:bodyPr wrap="none" lIns="0" tIns="0" rIns="0" bIns="0" anchor="t" anchorCtr="0">
                <a:spAutoFit/>
              </a:bodyPr>
              <a:lstStyle/>
              <a:p>
                <a:pPr algn="ctr"/>
                <a:r>
                  <a:rPr lang="zh-CN" sz="1050">
                    <a:solidFill>
                      <a:srgbClr val="20D6C7"/>
                    </a:solidFill>
                    <a:latin typeface="Consolas" panose="020B0609020204030204"/>
                    <a:ea typeface="微软雅黑" panose="020B0503020204020204" charset="-122"/>
                    <a:cs typeface="Consolas" panose="020B0609020204030204"/>
                  </a:rPr>
                  <a:t>modular IO</a:t>
                </a:r>
              </a:p>
            </p:txBody>
          </p:sp>
        </p:grpSp>
      </p:grpSp>
      <p:grpSp>
        <p:nvGrpSpPr>
          <p:cNvPr id="29" name="Group 29"/>
          <p:cNvGrpSpPr/>
          <p:nvPr/>
        </p:nvGrpSpPr>
        <p:grpSpPr>
          <a:xfrm>
            <a:off x="522922" y="6616541"/>
            <a:ext cx="11146156" cy="167640"/>
            <a:chOff x="522922" y="6616541"/>
            <a:chExt cx="11146156" cy="167640"/>
          </a:xfrm>
        </p:grpSpPr>
        <p:sp>
          <p:nvSpPr>
            <p:cNvPr id="27" name="TextBox 27"/>
            <p:cNvSpPr txBox="1"/>
            <p:nvPr/>
          </p:nvSpPr>
          <p:spPr>
            <a:xfrm>
              <a:off x="522922" y="6616541"/>
              <a:ext cx="1572149"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Appendix - schematic and PCB</a:t>
              </a:r>
            </a:p>
          </p:txBody>
        </p:sp>
        <p:sp>
          <p:nvSpPr>
            <p:cNvPr id="28" name="TextBox 28"/>
            <p:cNvSpPr txBox="1"/>
            <p:nvPr/>
          </p:nvSpPr>
          <p:spPr>
            <a:xfrm>
              <a:off x="11362087" y="6616541"/>
              <a:ext cx="306991"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11 / 16</a:t>
              </a:r>
            </a:p>
          </p:txBody>
        </p:sp>
      </p:grpSp>
      <p:sp>
        <p:nvSpPr>
          <p:cNvPr id="23" name="文本框 22">
            <a:extLst>
              <a:ext uri="{FF2B5EF4-FFF2-40B4-BE49-F238E27FC236}">
                <a16:creationId xmlns:a16="http://schemas.microsoft.com/office/drawing/2014/main" id="{5AB0015D-0C85-F157-C180-F4C33996E7FF}"/>
              </a:ext>
            </a:extLst>
          </p:cNvPr>
          <p:cNvSpPr txBox="1"/>
          <p:nvPr/>
        </p:nvSpPr>
        <p:spPr>
          <a:xfrm>
            <a:off x="525311" y="5946663"/>
            <a:ext cx="969538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1200">
                <a:solidFill>
                  <a:srgbClr val="4B647C"/>
                </a:solidFill>
                <a:ea typeface="+mn-lt"/>
                <a:cs typeface="+mn-lt"/>
              </a:rPr>
              <a:t>The schematic includes the STM32 core, sensor interfaces, driver circuits, OLED display.</a:t>
            </a:r>
          </a:p>
          <a:p>
            <a:endParaRPr lang="en-US" altLang="zh-CN" sz="1200">
              <a:solidFill>
                <a:srgbClr val="4B647C"/>
              </a:solidFill>
              <a:ea typeface="+mn-lt"/>
              <a:cs typeface="+mn-lt"/>
            </a:endParaRPr>
          </a:p>
          <a:p>
            <a:pPr algn="l"/>
            <a:endParaRPr lang="zh-CN" altLang="en-US">
              <a:ea typeface="宋体"/>
              <a:cs typeface="Calibri"/>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4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5" name="Group 5"/>
          <p:cNvGrpSpPr/>
          <p:nvPr/>
        </p:nvGrpSpPr>
        <p:grpSpPr>
          <a:xfrm>
            <a:off x="501015" y="391478"/>
            <a:ext cx="10670254" cy="985480"/>
            <a:chOff x="501015" y="391478"/>
            <a:chExt cx="10670254" cy="985480"/>
          </a:xfrm>
        </p:grpSpPr>
        <p:sp>
          <p:nvSpPr>
            <p:cNvPr id="3" name="TextBox 3"/>
            <p:cNvSpPr txBox="1"/>
            <p:nvPr/>
          </p:nvSpPr>
          <p:spPr>
            <a:xfrm>
              <a:off x="501015" y="391478"/>
              <a:ext cx="6490559" cy="392415"/>
            </a:xfrm>
            <a:prstGeom prst="rect">
              <a:avLst/>
            </a:prstGeom>
            <a:noFill/>
            <a:ln>
              <a:noFill/>
            </a:ln>
          </p:spPr>
          <p:txBody>
            <a:bodyPr wrap="none" lIns="0" tIns="0" rIns="0" bIns="0" anchor="t" anchorCtr="0">
              <a:spAutoFit/>
            </a:bodyPr>
            <a:lstStyle/>
            <a:p>
              <a:pPr algn="l"/>
              <a:r>
                <a:rPr lang="en-US" altLang="zh-CN" sz="2550" b="1">
                  <a:solidFill>
                    <a:srgbClr val="122033"/>
                  </a:solidFill>
                  <a:latin typeface="Arial" panose="020B0604020202020204"/>
                  <a:ea typeface="微软雅黑"/>
                  <a:cs typeface="Arial" panose="020B0604020202020204"/>
                </a:rPr>
                <a:t>STM</a:t>
              </a:r>
              <a:r>
                <a:rPr lang="zh-CN" sz="2550" b="1">
                  <a:solidFill>
                    <a:srgbClr val="122033"/>
                  </a:solidFill>
                  <a:latin typeface="Arial" panose="020B0604020202020204"/>
                  <a:ea typeface="微软雅黑"/>
                  <a:cs typeface="Arial" panose="020B0604020202020204"/>
                </a:rPr>
                <a:t> pin mapping and command interface</a:t>
              </a:r>
            </a:p>
          </p:txBody>
        </p:sp>
        <p:sp>
          <p:nvSpPr>
            <p:cNvPr id="4" name="TextBox 4"/>
            <p:cNvSpPr txBox="1"/>
            <p:nvPr/>
          </p:nvSpPr>
          <p:spPr>
            <a:xfrm>
              <a:off x="518160" y="822960"/>
              <a:ext cx="10653109" cy="553998"/>
            </a:xfrm>
            <a:prstGeom prst="rect">
              <a:avLst/>
            </a:prstGeom>
            <a:noFill/>
            <a:ln>
              <a:noFill/>
            </a:ln>
          </p:spPr>
          <p:txBody>
            <a:bodyPr wrap="none" lIns="0" tIns="0" rIns="0" bIns="0" anchor="t" anchorCtr="0">
              <a:spAutoFit/>
            </a:bodyPr>
            <a:lstStyle/>
            <a:p>
              <a:r>
                <a:rPr lang="zh-CN" sz="1200">
                  <a:solidFill>
                    <a:srgbClr val="4B647C"/>
                  </a:solidFill>
                  <a:latin typeface="Arial" panose="020B0604020202020204"/>
                  <a:ea typeface="微软雅黑"/>
                  <a:cs typeface="Arial" panose="020B0604020202020204"/>
                </a:rPr>
                <a:t>Fixed STM</a:t>
              </a:r>
              <a:r>
                <a:rPr lang="zh-CN" altLang="en-US" sz="1200">
                  <a:solidFill>
                    <a:srgbClr val="4B647C"/>
                  </a:solidFill>
                  <a:latin typeface="Arial" panose="020B0604020202020204"/>
                  <a:ea typeface="微软雅黑"/>
                  <a:cs typeface="Arial" panose="020B0604020202020204"/>
                </a:rPr>
                <a:t> </a:t>
              </a:r>
              <a:r>
                <a:rPr lang="zh-CN" sz="1200">
                  <a:solidFill>
                    <a:srgbClr val="4B647C"/>
                  </a:solidFill>
                  <a:latin typeface="Arial" panose="020B0604020202020204"/>
                  <a:ea typeface="微软雅黑"/>
                  <a:cs typeface="Arial" panose="020B0604020202020204"/>
                </a:rPr>
                <a:t>interfaces handle local IO; compact command tokens handle remote control.</a:t>
              </a:r>
              <a:endParaRPr lang="zh-CN" altLang="en-US" sz="1200">
                <a:solidFill>
                  <a:srgbClr val="000000"/>
                </a:solidFill>
                <a:latin typeface="Arial" panose="020B0604020202020204"/>
                <a:ea typeface="微软雅黑" panose="020B0503020204020204" charset="-122"/>
                <a:cs typeface="Arial" panose="020B0604020202020204"/>
              </a:endParaRPr>
            </a:p>
            <a:p>
              <a:r>
                <a:rPr lang="en-US" altLang="zh-CN" sz="1200">
                  <a:solidFill>
                    <a:srgbClr val="4B647C"/>
                  </a:solidFill>
                  <a:latin typeface="Arial" panose="020B0604020202020204"/>
                  <a:ea typeface="微软雅黑"/>
                  <a:cs typeface="Arial" panose="020B0604020202020204"/>
                </a:rPr>
                <a:t>On the left side, each hardware module is connected to a fixed STM32 pin. On the right side, the table shows the command tokens used by the Android app. </a:t>
              </a:r>
              <a:endParaRPr lang="zh-CN" altLang="en-US" sz="1200">
                <a:solidFill>
                  <a:srgbClr val="000000"/>
                </a:solidFill>
                <a:latin typeface="Arial" panose="020B0604020202020204"/>
                <a:ea typeface="微软雅黑"/>
                <a:cs typeface="Arial" panose="020B0604020202020204"/>
              </a:endParaRPr>
            </a:p>
            <a:p>
              <a:pPr algn="l"/>
              <a:endParaRPr lang="zh-CN" sz="1200">
                <a:solidFill>
                  <a:srgbClr val="4B647C"/>
                </a:solidFill>
                <a:latin typeface="Arial" panose="020B0604020202020204"/>
                <a:ea typeface="微软雅黑" panose="020B0503020204020204" charset="-122"/>
                <a:cs typeface="Arial" panose="020B0604020202020204"/>
              </a:endParaRPr>
            </a:p>
          </p:txBody>
        </p:sp>
      </p:grpSp>
      <p:grpSp>
        <p:nvGrpSpPr>
          <p:cNvPr id="55" name="Group 55"/>
          <p:cNvGrpSpPr/>
          <p:nvPr/>
        </p:nvGrpSpPr>
        <p:grpSpPr>
          <a:xfrm>
            <a:off x="533400" y="1285875"/>
            <a:ext cx="5429250" cy="4533900"/>
            <a:chOff x="533400" y="1285875"/>
            <a:chExt cx="5429250" cy="4533900"/>
          </a:xfrm>
        </p:grpSpPr>
        <p:sp>
          <p:nvSpPr>
            <p:cNvPr id="6" name="Rectangle 6"/>
            <p:cNvSpPr/>
            <p:nvPr/>
          </p:nvSpPr>
          <p:spPr>
            <a:xfrm>
              <a:off x="533400" y="1285875"/>
              <a:ext cx="5429250" cy="4533900"/>
            </a:xfrm>
            <a:prstGeom prst="roundRect">
              <a:avLst>
                <a:gd name="adj" fmla="val 3361"/>
              </a:avLst>
            </a:prstGeom>
            <a:solidFill>
              <a:srgbClr val="FFFFFF"/>
            </a:solidFill>
            <a:ln>
              <a:noFill/>
            </a:ln>
          </p:spPr>
        </p:sp>
        <p:sp>
          <p:nvSpPr>
            <p:cNvPr id="7" name="TextBox 7"/>
            <p:cNvSpPr txBox="1"/>
            <p:nvPr/>
          </p:nvSpPr>
          <p:spPr>
            <a:xfrm>
              <a:off x="780098" y="1468279"/>
              <a:ext cx="2631204" cy="320040"/>
            </a:xfrm>
            <a:prstGeom prst="rect">
              <a:avLst/>
            </a:prstGeom>
            <a:noFill/>
            <a:ln>
              <a:noFill/>
            </a:ln>
          </p:spPr>
          <p:txBody>
            <a:bodyPr wrap="none" lIns="0" tIns="0" rIns="0" bIns="0" anchor="t" anchorCtr="0">
              <a:spAutoFit/>
            </a:bodyPr>
            <a:lstStyle/>
            <a:p>
              <a:pPr algn="l"/>
              <a:r>
                <a:rPr lang="zh-CN" sz="1575" b="1">
                  <a:solidFill>
                    <a:srgbClr val="122033"/>
                  </a:solidFill>
                  <a:latin typeface="Arial" panose="020B0604020202020204"/>
                  <a:ea typeface="微软雅黑" panose="020B0503020204020204" charset="-122"/>
                  <a:cs typeface="Arial" panose="020B0604020202020204"/>
                </a:rPr>
                <a:t>Hardware interface map</a:t>
              </a:r>
            </a:p>
          </p:txBody>
        </p:sp>
        <p:sp>
          <p:nvSpPr>
            <p:cNvPr id="8" name="Rectangle 8"/>
            <p:cNvSpPr/>
            <p:nvPr/>
          </p:nvSpPr>
          <p:spPr>
            <a:xfrm>
              <a:off x="800100" y="1809750"/>
              <a:ext cx="4895850" cy="342900"/>
            </a:xfrm>
            <a:prstGeom prst="roundRect">
              <a:avLst>
                <a:gd name="adj" fmla="val 22222"/>
              </a:avLst>
            </a:prstGeom>
            <a:solidFill>
              <a:srgbClr val="1B76FF"/>
            </a:solidFill>
            <a:ln>
              <a:noFill/>
            </a:ln>
          </p:spPr>
        </p:sp>
        <p:sp>
          <p:nvSpPr>
            <p:cNvPr id="9" name="TextBox 9"/>
            <p:cNvSpPr txBox="1"/>
            <p:nvPr/>
          </p:nvSpPr>
          <p:spPr>
            <a:xfrm>
              <a:off x="977265" y="1915478"/>
              <a:ext cx="504480"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Module</a:t>
              </a:r>
            </a:p>
          </p:txBody>
        </p:sp>
        <p:sp>
          <p:nvSpPr>
            <p:cNvPr id="10" name="TextBox 10"/>
            <p:cNvSpPr txBox="1"/>
            <p:nvPr/>
          </p:nvSpPr>
          <p:spPr>
            <a:xfrm>
              <a:off x="2367915" y="1915478"/>
              <a:ext cx="1033746"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MCU interface</a:t>
              </a:r>
            </a:p>
          </p:txBody>
        </p:sp>
        <p:sp>
          <p:nvSpPr>
            <p:cNvPr id="11" name="TextBox 11"/>
            <p:cNvSpPr txBox="1"/>
            <p:nvPr/>
          </p:nvSpPr>
          <p:spPr>
            <a:xfrm>
              <a:off x="3796665" y="1915478"/>
              <a:ext cx="313356"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Role</a:t>
              </a:r>
            </a:p>
          </p:txBody>
        </p:sp>
        <p:sp>
          <p:nvSpPr>
            <p:cNvPr id="12" name="Line 12"/>
            <p:cNvSpPr/>
            <p:nvPr/>
          </p:nvSpPr>
          <p:spPr>
            <a:xfrm>
              <a:off x="2209800" y="1809750"/>
              <a:ext cx="9525" cy="3762375"/>
            </a:xfrm>
            <a:custGeom>
              <a:avLst/>
              <a:gdLst/>
              <a:ahLst/>
              <a:cxnLst/>
              <a:rect l="l" t="t" r="r" b="b"/>
              <a:pathLst>
                <a:path w="9525" h="3762375">
                  <a:moveTo>
                    <a:pt x="0" y="0"/>
                  </a:moveTo>
                  <a:lnTo>
                    <a:pt x="0" y="3762375"/>
                  </a:lnTo>
                </a:path>
              </a:pathLst>
            </a:custGeom>
            <a:noFill/>
            <a:ln w="9525">
              <a:solidFill>
                <a:srgbClr val="C9D8E8"/>
              </a:solidFill>
            </a:ln>
          </p:spPr>
        </p:sp>
        <p:sp>
          <p:nvSpPr>
            <p:cNvPr id="13" name="Line 13"/>
            <p:cNvSpPr/>
            <p:nvPr/>
          </p:nvSpPr>
          <p:spPr>
            <a:xfrm>
              <a:off x="3581400" y="1809750"/>
              <a:ext cx="9525" cy="3762375"/>
            </a:xfrm>
            <a:custGeom>
              <a:avLst/>
              <a:gdLst/>
              <a:ahLst/>
              <a:cxnLst/>
              <a:rect l="l" t="t" r="r" b="b"/>
              <a:pathLst>
                <a:path w="9525" h="3762375">
                  <a:moveTo>
                    <a:pt x="0" y="0"/>
                  </a:moveTo>
                  <a:lnTo>
                    <a:pt x="0" y="3762375"/>
                  </a:lnTo>
                </a:path>
              </a:pathLst>
            </a:custGeom>
            <a:noFill/>
            <a:ln w="9525">
              <a:solidFill>
                <a:srgbClr val="C9D8E8"/>
              </a:solidFill>
            </a:ln>
          </p:spPr>
        </p:sp>
        <p:grpSp>
          <p:nvGrpSpPr>
            <p:cNvPr id="54" name="Group 54"/>
            <p:cNvGrpSpPr/>
            <p:nvPr/>
          </p:nvGrpSpPr>
          <p:grpSpPr>
            <a:xfrm>
              <a:off x="800100" y="2152650"/>
              <a:ext cx="4895850" cy="3429000"/>
              <a:chOff x="800100" y="2152650"/>
              <a:chExt cx="4895850" cy="3429000"/>
            </a:xfrm>
          </p:grpSpPr>
          <p:sp>
            <p:nvSpPr>
              <p:cNvPr id="14" name="Rectangle 14"/>
              <p:cNvSpPr/>
              <p:nvPr/>
            </p:nvSpPr>
            <p:spPr>
              <a:xfrm>
                <a:off x="800100" y="2152650"/>
                <a:ext cx="4895850" cy="342900"/>
              </a:xfrm>
              <a:prstGeom prst="rect">
                <a:avLst/>
              </a:prstGeom>
              <a:solidFill>
                <a:srgbClr val="FFFFFF"/>
              </a:solidFill>
              <a:ln>
                <a:noFill/>
              </a:ln>
            </p:spPr>
          </p:sp>
          <p:sp>
            <p:nvSpPr>
              <p:cNvPr id="15" name="TextBox 15"/>
              <p:cNvSpPr txBox="1"/>
              <p:nvPr/>
            </p:nvSpPr>
            <p:spPr>
              <a:xfrm>
                <a:off x="977265" y="2258378"/>
                <a:ext cx="341709"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DHT11</a:t>
                </a:r>
              </a:p>
            </p:txBody>
          </p:sp>
          <p:sp>
            <p:nvSpPr>
              <p:cNvPr id="16" name="TextBox 16"/>
              <p:cNvSpPr txBox="1"/>
              <p:nvPr/>
            </p:nvSpPr>
            <p:spPr>
              <a:xfrm>
                <a:off x="2367915" y="2258378"/>
                <a:ext cx="257699"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PB9</a:t>
                </a:r>
              </a:p>
            </p:txBody>
          </p:sp>
          <p:sp>
            <p:nvSpPr>
              <p:cNvPr id="17" name="TextBox 17"/>
              <p:cNvSpPr txBox="1"/>
              <p:nvPr/>
            </p:nvSpPr>
            <p:spPr>
              <a:xfrm>
                <a:off x="3796665" y="2258378"/>
                <a:ext cx="1594866"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temperature, humidity</a:t>
                </a:r>
              </a:p>
            </p:txBody>
          </p:sp>
          <p:sp>
            <p:nvSpPr>
              <p:cNvPr id="18" name="Rectangle 18"/>
              <p:cNvSpPr/>
              <p:nvPr/>
            </p:nvSpPr>
            <p:spPr>
              <a:xfrm>
                <a:off x="800100" y="2495550"/>
                <a:ext cx="4895850" cy="342900"/>
              </a:xfrm>
              <a:prstGeom prst="rect">
                <a:avLst/>
              </a:prstGeom>
              <a:solidFill>
                <a:srgbClr val="DDE8F3"/>
              </a:solidFill>
              <a:ln>
                <a:noFill/>
              </a:ln>
            </p:spPr>
          </p:sp>
          <p:sp>
            <p:nvSpPr>
              <p:cNvPr id="19" name="TextBox 19"/>
              <p:cNvSpPr txBox="1"/>
              <p:nvPr/>
            </p:nvSpPr>
            <p:spPr>
              <a:xfrm>
                <a:off x="977265" y="2601278"/>
                <a:ext cx="257699"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LDR</a:t>
                </a:r>
              </a:p>
            </p:txBody>
          </p:sp>
          <p:sp>
            <p:nvSpPr>
              <p:cNvPr id="20" name="TextBox 20"/>
              <p:cNvSpPr txBox="1"/>
              <p:nvPr/>
            </p:nvSpPr>
            <p:spPr>
              <a:xfrm>
                <a:off x="2367915" y="2601278"/>
                <a:ext cx="530733"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PA0 ADC</a:t>
                </a:r>
              </a:p>
            </p:txBody>
          </p:sp>
          <p:sp>
            <p:nvSpPr>
              <p:cNvPr id="21" name="TextBox 21"/>
              <p:cNvSpPr txBox="1"/>
              <p:nvPr/>
            </p:nvSpPr>
            <p:spPr>
              <a:xfrm>
                <a:off x="3796665" y="2601278"/>
                <a:ext cx="1153811"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light percentage</a:t>
                </a:r>
              </a:p>
            </p:txBody>
          </p:sp>
          <p:sp>
            <p:nvSpPr>
              <p:cNvPr id="22" name="Rectangle 22"/>
              <p:cNvSpPr/>
              <p:nvPr/>
            </p:nvSpPr>
            <p:spPr>
              <a:xfrm>
                <a:off x="800100" y="2838450"/>
                <a:ext cx="4895850" cy="342900"/>
              </a:xfrm>
              <a:prstGeom prst="rect">
                <a:avLst/>
              </a:prstGeom>
              <a:solidFill>
                <a:srgbClr val="FFFFFF"/>
              </a:solidFill>
              <a:ln>
                <a:noFill/>
              </a:ln>
            </p:spPr>
          </p:sp>
          <p:sp>
            <p:nvSpPr>
              <p:cNvPr id="23" name="TextBox 23"/>
              <p:cNvSpPr txBox="1"/>
              <p:nvPr/>
            </p:nvSpPr>
            <p:spPr>
              <a:xfrm>
                <a:off x="977265" y="2944178"/>
                <a:ext cx="390716"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MQ-2</a:t>
                </a:r>
              </a:p>
            </p:txBody>
          </p:sp>
          <p:sp>
            <p:nvSpPr>
              <p:cNvPr id="24" name="TextBox 24"/>
              <p:cNvSpPr txBox="1"/>
              <p:nvPr/>
            </p:nvSpPr>
            <p:spPr>
              <a:xfrm>
                <a:off x="2367915" y="2944178"/>
                <a:ext cx="495729"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PA1 ADC</a:t>
                </a:r>
              </a:p>
            </p:txBody>
          </p:sp>
          <p:sp>
            <p:nvSpPr>
              <p:cNvPr id="25" name="TextBox 25"/>
              <p:cNvSpPr txBox="1"/>
              <p:nvPr/>
            </p:nvSpPr>
            <p:spPr>
              <a:xfrm>
                <a:off x="3796665" y="2944178"/>
                <a:ext cx="1251823"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smoke percentage</a:t>
                </a:r>
              </a:p>
            </p:txBody>
          </p:sp>
          <p:sp>
            <p:nvSpPr>
              <p:cNvPr id="26" name="Rectangle 26"/>
              <p:cNvSpPr/>
              <p:nvPr/>
            </p:nvSpPr>
            <p:spPr>
              <a:xfrm>
                <a:off x="800100" y="3181350"/>
                <a:ext cx="4895850" cy="342900"/>
              </a:xfrm>
              <a:prstGeom prst="rect">
                <a:avLst/>
              </a:prstGeom>
              <a:solidFill>
                <a:srgbClr val="DDE8F3"/>
              </a:solidFill>
              <a:ln>
                <a:noFill/>
              </a:ln>
            </p:spPr>
          </p:sp>
          <p:sp>
            <p:nvSpPr>
              <p:cNvPr id="27" name="TextBox 27"/>
              <p:cNvSpPr txBox="1"/>
              <p:nvPr/>
            </p:nvSpPr>
            <p:spPr>
              <a:xfrm>
                <a:off x="977265" y="3287078"/>
                <a:ext cx="222695"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PIR</a:t>
                </a:r>
              </a:p>
            </p:txBody>
          </p:sp>
          <p:sp>
            <p:nvSpPr>
              <p:cNvPr id="28" name="TextBox 28"/>
              <p:cNvSpPr txBox="1"/>
              <p:nvPr/>
            </p:nvSpPr>
            <p:spPr>
              <a:xfrm>
                <a:off x="2367915" y="3287078"/>
                <a:ext cx="257699"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PB0</a:t>
                </a:r>
              </a:p>
            </p:txBody>
          </p:sp>
          <p:sp>
            <p:nvSpPr>
              <p:cNvPr id="29" name="TextBox 29"/>
              <p:cNvSpPr txBox="1"/>
              <p:nvPr/>
            </p:nvSpPr>
            <p:spPr>
              <a:xfrm>
                <a:off x="3796665" y="3287078"/>
                <a:ext cx="1300829"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presence/security</a:t>
                </a:r>
              </a:p>
            </p:txBody>
          </p:sp>
          <p:sp>
            <p:nvSpPr>
              <p:cNvPr id="30" name="Rectangle 30"/>
              <p:cNvSpPr/>
              <p:nvPr/>
            </p:nvSpPr>
            <p:spPr>
              <a:xfrm>
                <a:off x="800100" y="3524250"/>
                <a:ext cx="4895850" cy="342900"/>
              </a:xfrm>
              <a:prstGeom prst="rect">
                <a:avLst/>
              </a:prstGeom>
              <a:solidFill>
                <a:srgbClr val="FFFFFF"/>
              </a:solidFill>
              <a:ln>
                <a:noFill/>
              </a:ln>
            </p:spPr>
          </p:sp>
          <p:sp>
            <p:nvSpPr>
              <p:cNvPr id="31" name="TextBox 31"/>
              <p:cNvSpPr txBox="1"/>
              <p:nvPr/>
            </p:nvSpPr>
            <p:spPr>
              <a:xfrm>
                <a:off x="977265" y="3629978"/>
                <a:ext cx="761762"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SG90 servo</a:t>
                </a:r>
              </a:p>
            </p:txBody>
          </p:sp>
          <p:sp>
            <p:nvSpPr>
              <p:cNvPr id="32" name="TextBox 32"/>
              <p:cNvSpPr txBox="1"/>
              <p:nvPr/>
            </p:nvSpPr>
            <p:spPr>
              <a:xfrm>
                <a:off x="2367915" y="3629978"/>
                <a:ext cx="586740"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PA5 PWM</a:t>
                </a:r>
              </a:p>
            </p:txBody>
          </p:sp>
          <p:sp>
            <p:nvSpPr>
              <p:cNvPr id="33" name="TextBox 33"/>
              <p:cNvSpPr txBox="1"/>
              <p:nvPr/>
            </p:nvSpPr>
            <p:spPr>
              <a:xfrm>
                <a:off x="3796665" y="3629978"/>
                <a:ext cx="726758"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door angle</a:t>
                </a:r>
              </a:p>
            </p:txBody>
          </p:sp>
          <p:sp>
            <p:nvSpPr>
              <p:cNvPr id="34" name="Rectangle 34"/>
              <p:cNvSpPr/>
              <p:nvPr/>
            </p:nvSpPr>
            <p:spPr>
              <a:xfrm>
                <a:off x="800100" y="3867150"/>
                <a:ext cx="4895850" cy="342900"/>
              </a:xfrm>
              <a:prstGeom prst="rect">
                <a:avLst/>
              </a:prstGeom>
              <a:solidFill>
                <a:srgbClr val="DDE8F3"/>
              </a:solidFill>
              <a:ln>
                <a:noFill/>
              </a:ln>
            </p:spPr>
          </p:sp>
          <p:sp>
            <p:nvSpPr>
              <p:cNvPr id="35" name="TextBox 35"/>
              <p:cNvSpPr txBox="1"/>
              <p:nvPr/>
            </p:nvSpPr>
            <p:spPr>
              <a:xfrm>
                <a:off x="977265" y="3972878"/>
                <a:ext cx="488728"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Buzzer</a:t>
                </a:r>
              </a:p>
            </p:txBody>
          </p:sp>
          <p:sp>
            <p:nvSpPr>
              <p:cNvPr id="36" name="TextBox 36"/>
              <p:cNvSpPr txBox="1"/>
              <p:nvPr/>
            </p:nvSpPr>
            <p:spPr>
              <a:xfrm>
                <a:off x="2367915" y="3972878"/>
                <a:ext cx="257699"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PA7</a:t>
                </a:r>
              </a:p>
            </p:txBody>
          </p:sp>
          <p:sp>
            <p:nvSpPr>
              <p:cNvPr id="37" name="TextBox 37"/>
              <p:cNvSpPr txBox="1"/>
              <p:nvPr/>
            </p:nvSpPr>
            <p:spPr>
              <a:xfrm>
                <a:off x="3796665" y="3972878"/>
                <a:ext cx="908780"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alarm output</a:t>
                </a:r>
              </a:p>
            </p:txBody>
          </p:sp>
          <p:sp>
            <p:nvSpPr>
              <p:cNvPr id="38" name="Rectangle 38"/>
              <p:cNvSpPr/>
              <p:nvPr/>
            </p:nvSpPr>
            <p:spPr>
              <a:xfrm>
                <a:off x="800100" y="4210050"/>
                <a:ext cx="4895850" cy="342900"/>
              </a:xfrm>
              <a:prstGeom prst="rect">
                <a:avLst/>
              </a:prstGeom>
              <a:solidFill>
                <a:srgbClr val="FFFFFF"/>
              </a:solidFill>
              <a:ln>
                <a:noFill/>
              </a:ln>
            </p:spPr>
          </p:sp>
          <p:sp>
            <p:nvSpPr>
              <p:cNvPr id="39" name="TextBox 39"/>
              <p:cNvSpPr txBox="1"/>
              <p:nvPr/>
            </p:nvSpPr>
            <p:spPr>
              <a:xfrm>
                <a:off x="977265" y="4315778"/>
                <a:ext cx="614744"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LED light</a:t>
                </a:r>
              </a:p>
            </p:txBody>
          </p:sp>
          <p:sp>
            <p:nvSpPr>
              <p:cNvPr id="40" name="TextBox 40"/>
              <p:cNvSpPr txBox="1"/>
              <p:nvPr/>
            </p:nvSpPr>
            <p:spPr>
              <a:xfrm>
                <a:off x="2367915" y="4315778"/>
                <a:ext cx="257699"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PA8</a:t>
                </a:r>
              </a:p>
            </p:txBody>
          </p:sp>
          <p:sp>
            <p:nvSpPr>
              <p:cNvPr id="41" name="TextBox 41"/>
              <p:cNvSpPr txBox="1"/>
              <p:nvPr/>
            </p:nvSpPr>
            <p:spPr>
              <a:xfrm>
                <a:off x="3796665" y="4315778"/>
                <a:ext cx="852773"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lighting load</a:t>
                </a:r>
              </a:p>
            </p:txBody>
          </p:sp>
          <p:sp>
            <p:nvSpPr>
              <p:cNvPr id="42" name="Rectangle 42"/>
              <p:cNvSpPr/>
              <p:nvPr/>
            </p:nvSpPr>
            <p:spPr>
              <a:xfrm>
                <a:off x="800100" y="4552950"/>
                <a:ext cx="4895850" cy="342900"/>
              </a:xfrm>
              <a:prstGeom prst="rect">
                <a:avLst/>
              </a:prstGeom>
              <a:solidFill>
                <a:srgbClr val="DDE8F3"/>
              </a:solidFill>
              <a:ln>
                <a:noFill/>
              </a:ln>
            </p:spPr>
          </p:sp>
          <p:sp>
            <p:nvSpPr>
              <p:cNvPr id="43" name="TextBox 43"/>
              <p:cNvSpPr txBox="1"/>
              <p:nvPr/>
            </p:nvSpPr>
            <p:spPr>
              <a:xfrm>
                <a:off x="977265" y="4658678"/>
                <a:ext cx="257699"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Fan</a:t>
                </a:r>
              </a:p>
            </p:txBody>
          </p:sp>
          <p:sp>
            <p:nvSpPr>
              <p:cNvPr id="44" name="TextBox 44"/>
              <p:cNvSpPr txBox="1"/>
              <p:nvPr/>
            </p:nvSpPr>
            <p:spPr>
              <a:xfrm>
                <a:off x="2367915" y="4658678"/>
                <a:ext cx="299704"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PC14</a:t>
                </a:r>
              </a:p>
            </p:txBody>
          </p:sp>
          <p:sp>
            <p:nvSpPr>
              <p:cNvPr id="45" name="TextBox 45"/>
              <p:cNvSpPr txBox="1"/>
              <p:nvPr/>
            </p:nvSpPr>
            <p:spPr>
              <a:xfrm>
                <a:off x="3796665" y="4658678"/>
                <a:ext cx="1559862"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temperature response</a:t>
                </a:r>
              </a:p>
            </p:txBody>
          </p:sp>
          <p:sp>
            <p:nvSpPr>
              <p:cNvPr id="46" name="Rectangle 46"/>
              <p:cNvSpPr/>
              <p:nvPr/>
            </p:nvSpPr>
            <p:spPr>
              <a:xfrm>
                <a:off x="800100" y="4895850"/>
                <a:ext cx="4895850" cy="342900"/>
              </a:xfrm>
              <a:prstGeom prst="rect">
                <a:avLst/>
              </a:prstGeom>
              <a:solidFill>
                <a:srgbClr val="FFFFFF"/>
              </a:solidFill>
              <a:ln>
                <a:noFill/>
              </a:ln>
            </p:spPr>
          </p:sp>
          <p:sp>
            <p:nvSpPr>
              <p:cNvPr id="47" name="TextBox 47"/>
              <p:cNvSpPr txBox="1"/>
              <p:nvPr/>
            </p:nvSpPr>
            <p:spPr>
              <a:xfrm>
                <a:off x="977265" y="5001578"/>
                <a:ext cx="719757"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Humidifier</a:t>
                </a:r>
              </a:p>
            </p:txBody>
          </p:sp>
          <p:sp>
            <p:nvSpPr>
              <p:cNvPr id="48" name="TextBox 48"/>
              <p:cNvSpPr txBox="1"/>
              <p:nvPr/>
            </p:nvSpPr>
            <p:spPr>
              <a:xfrm>
                <a:off x="2367915" y="5001578"/>
                <a:ext cx="299704"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PC15</a:t>
                </a:r>
              </a:p>
            </p:txBody>
          </p:sp>
          <p:sp>
            <p:nvSpPr>
              <p:cNvPr id="49" name="TextBox 49"/>
              <p:cNvSpPr txBox="1"/>
              <p:nvPr/>
            </p:nvSpPr>
            <p:spPr>
              <a:xfrm>
                <a:off x="3796665" y="5001578"/>
                <a:ext cx="1258824"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humidity response</a:t>
                </a:r>
              </a:p>
            </p:txBody>
          </p:sp>
          <p:sp>
            <p:nvSpPr>
              <p:cNvPr id="50" name="Rectangle 50"/>
              <p:cNvSpPr/>
              <p:nvPr/>
            </p:nvSpPr>
            <p:spPr>
              <a:xfrm>
                <a:off x="800100" y="5238750"/>
                <a:ext cx="4895850" cy="342900"/>
              </a:xfrm>
              <a:prstGeom prst="rect">
                <a:avLst/>
              </a:prstGeom>
              <a:solidFill>
                <a:srgbClr val="DDE8F3"/>
              </a:solidFill>
              <a:ln>
                <a:noFill/>
              </a:ln>
            </p:spPr>
          </p:sp>
          <p:sp>
            <p:nvSpPr>
              <p:cNvPr id="51" name="TextBox 51"/>
              <p:cNvSpPr txBox="1"/>
              <p:nvPr/>
            </p:nvSpPr>
            <p:spPr>
              <a:xfrm>
                <a:off x="977265" y="5344478"/>
                <a:ext cx="1062800"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OLED / ESP8266</a:t>
                </a:r>
              </a:p>
            </p:txBody>
          </p:sp>
          <p:sp>
            <p:nvSpPr>
              <p:cNvPr id="52" name="TextBox 52"/>
              <p:cNvSpPr txBox="1"/>
              <p:nvPr/>
            </p:nvSpPr>
            <p:spPr>
              <a:xfrm>
                <a:off x="2367915" y="5344478"/>
                <a:ext cx="880777" cy="213360"/>
              </a:xfrm>
              <a:prstGeom prst="rect">
                <a:avLst/>
              </a:prstGeom>
              <a:noFill/>
              <a:ln>
                <a:noFill/>
              </a:ln>
            </p:spPr>
            <p:txBody>
              <a:bodyPr wrap="none" lIns="0" tIns="0" rIns="0" bIns="0" anchor="t" anchorCtr="0">
                <a:spAutoFit/>
              </a:bodyPr>
              <a:lstStyle/>
              <a:p>
                <a:pPr algn="l"/>
                <a:r>
                  <a:rPr lang="zh-CN" sz="1050">
                    <a:solidFill>
                      <a:srgbClr val="122033"/>
                    </a:solidFill>
                    <a:latin typeface="Consolas" panose="020B0609020204030204"/>
                    <a:ea typeface="微软雅黑" panose="020B0503020204020204" charset="-122"/>
                    <a:cs typeface="Consolas" panose="020B0609020204030204"/>
                  </a:rPr>
                  <a:t>PB6/7 PA9/10</a:t>
                </a:r>
              </a:p>
            </p:txBody>
          </p:sp>
          <p:sp>
            <p:nvSpPr>
              <p:cNvPr id="53" name="TextBox 53"/>
              <p:cNvSpPr txBox="1"/>
              <p:nvPr/>
            </p:nvSpPr>
            <p:spPr>
              <a:xfrm>
                <a:off x="3796665" y="5344478"/>
                <a:ext cx="1118807"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display and UART</a:t>
                </a:r>
              </a:p>
            </p:txBody>
          </p:sp>
        </p:grpSp>
      </p:grpSp>
      <p:grpSp>
        <p:nvGrpSpPr>
          <p:cNvPr id="105" name="Group 105"/>
          <p:cNvGrpSpPr/>
          <p:nvPr/>
        </p:nvGrpSpPr>
        <p:grpSpPr>
          <a:xfrm>
            <a:off x="6229350" y="1285875"/>
            <a:ext cx="5429250" cy="4533900"/>
            <a:chOff x="6229350" y="1285875"/>
            <a:chExt cx="5429250" cy="4533900"/>
          </a:xfrm>
        </p:grpSpPr>
        <p:sp>
          <p:nvSpPr>
            <p:cNvPr id="56" name="Rectangle 56"/>
            <p:cNvSpPr/>
            <p:nvPr/>
          </p:nvSpPr>
          <p:spPr>
            <a:xfrm>
              <a:off x="6229350" y="1285875"/>
              <a:ext cx="5429250" cy="4533900"/>
            </a:xfrm>
            <a:prstGeom prst="roundRect">
              <a:avLst>
                <a:gd name="adj" fmla="val 3361"/>
              </a:avLst>
            </a:prstGeom>
            <a:solidFill>
              <a:srgbClr val="EAF3FF"/>
            </a:solidFill>
            <a:ln w="14288">
              <a:solidFill>
                <a:srgbClr val="C9D8E8"/>
              </a:solidFill>
            </a:ln>
          </p:spPr>
        </p:sp>
        <p:sp>
          <p:nvSpPr>
            <p:cNvPr id="57" name="TextBox 57"/>
            <p:cNvSpPr txBox="1"/>
            <p:nvPr/>
          </p:nvSpPr>
          <p:spPr>
            <a:xfrm>
              <a:off x="6476048" y="1468279"/>
              <a:ext cx="2090911" cy="320040"/>
            </a:xfrm>
            <a:prstGeom prst="rect">
              <a:avLst/>
            </a:prstGeom>
            <a:noFill/>
            <a:ln>
              <a:noFill/>
            </a:ln>
          </p:spPr>
          <p:txBody>
            <a:bodyPr wrap="none" lIns="0" tIns="0" rIns="0" bIns="0" anchor="t" anchorCtr="0">
              <a:spAutoFit/>
            </a:bodyPr>
            <a:lstStyle/>
            <a:p>
              <a:pPr algn="l"/>
              <a:r>
                <a:rPr lang="zh-CN" sz="1575" b="1">
                  <a:solidFill>
                    <a:srgbClr val="122033"/>
                  </a:solidFill>
                  <a:latin typeface="Arial" panose="020B0604020202020204"/>
                  <a:ea typeface="微软雅黑" panose="020B0503020204020204" charset="-122"/>
                  <a:cs typeface="Arial" panose="020B0604020202020204"/>
                </a:rPr>
                <a:t>MQTT command map</a:t>
              </a:r>
            </a:p>
          </p:txBody>
        </p:sp>
        <p:sp>
          <p:nvSpPr>
            <p:cNvPr id="58" name="Rectangle 58"/>
            <p:cNvSpPr/>
            <p:nvPr/>
          </p:nvSpPr>
          <p:spPr>
            <a:xfrm>
              <a:off x="6496050" y="1809750"/>
              <a:ext cx="4895850" cy="342900"/>
            </a:xfrm>
            <a:prstGeom prst="roundRect">
              <a:avLst>
                <a:gd name="adj" fmla="val 22222"/>
              </a:avLst>
            </a:prstGeom>
            <a:solidFill>
              <a:srgbClr val="20D6C7"/>
            </a:solidFill>
            <a:ln>
              <a:noFill/>
            </a:ln>
          </p:spPr>
        </p:sp>
        <p:sp>
          <p:nvSpPr>
            <p:cNvPr id="59" name="TextBox 59"/>
            <p:cNvSpPr txBox="1"/>
            <p:nvPr/>
          </p:nvSpPr>
          <p:spPr>
            <a:xfrm>
              <a:off x="6673215" y="1915478"/>
              <a:ext cx="430971"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Token</a:t>
              </a:r>
            </a:p>
          </p:txBody>
        </p:sp>
        <p:sp>
          <p:nvSpPr>
            <p:cNvPr id="60" name="TextBox 60"/>
            <p:cNvSpPr txBox="1"/>
            <p:nvPr/>
          </p:nvSpPr>
          <p:spPr>
            <a:xfrm>
              <a:off x="7854315" y="1915478"/>
              <a:ext cx="511831"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Target</a:t>
              </a:r>
            </a:p>
          </p:txBody>
        </p:sp>
        <p:sp>
          <p:nvSpPr>
            <p:cNvPr id="61" name="TextBox 61"/>
            <p:cNvSpPr txBox="1"/>
            <p:nvPr/>
          </p:nvSpPr>
          <p:spPr>
            <a:xfrm>
              <a:off x="9606915" y="1915478"/>
              <a:ext cx="511831" cy="213360"/>
            </a:xfrm>
            <a:prstGeom prst="rect">
              <a:avLst/>
            </a:prstGeom>
            <a:noFill/>
            <a:ln>
              <a:noFill/>
            </a:ln>
          </p:spPr>
          <p:txBody>
            <a:bodyPr wrap="none" lIns="0" tIns="0" rIns="0" bIns="0" anchor="t" anchorCtr="0">
              <a:spAutoFit/>
            </a:bodyPr>
            <a:lstStyle/>
            <a:p>
              <a:pPr algn="l"/>
              <a:r>
                <a:rPr lang="zh-CN" sz="1050" b="1">
                  <a:solidFill>
                    <a:srgbClr val="122033"/>
                  </a:solidFill>
                  <a:latin typeface="Arial" panose="020B0604020202020204"/>
                  <a:ea typeface="微软雅黑" panose="020B0503020204020204" charset="-122"/>
                  <a:cs typeface="Arial" panose="020B0604020202020204"/>
                </a:rPr>
                <a:t>Effect</a:t>
              </a:r>
            </a:p>
          </p:txBody>
        </p:sp>
        <p:sp>
          <p:nvSpPr>
            <p:cNvPr id="62" name="Line 62"/>
            <p:cNvSpPr/>
            <p:nvPr/>
          </p:nvSpPr>
          <p:spPr>
            <a:xfrm>
              <a:off x="7677150" y="1809750"/>
              <a:ext cx="9525" cy="3762375"/>
            </a:xfrm>
            <a:custGeom>
              <a:avLst/>
              <a:gdLst/>
              <a:ahLst/>
              <a:cxnLst/>
              <a:rect l="l" t="t" r="r" b="b"/>
              <a:pathLst>
                <a:path w="9525" h="3762375">
                  <a:moveTo>
                    <a:pt x="0" y="0"/>
                  </a:moveTo>
                  <a:lnTo>
                    <a:pt x="0" y="3762375"/>
                  </a:lnTo>
                </a:path>
              </a:pathLst>
            </a:custGeom>
            <a:noFill/>
            <a:ln w="9525">
              <a:solidFill>
                <a:srgbClr val="C9D8E8"/>
              </a:solidFill>
            </a:ln>
          </p:spPr>
        </p:sp>
        <p:sp>
          <p:nvSpPr>
            <p:cNvPr id="63" name="Line 63"/>
            <p:cNvSpPr/>
            <p:nvPr/>
          </p:nvSpPr>
          <p:spPr>
            <a:xfrm>
              <a:off x="9372600" y="1809750"/>
              <a:ext cx="9525" cy="3762375"/>
            </a:xfrm>
            <a:custGeom>
              <a:avLst/>
              <a:gdLst/>
              <a:ahLst/>
              <a:cxnLst/>
              <a:rect l="l" t="t" r="r" b="b"/>
              <a:pathLst>
                <a:path w="9525" h="3762375">
                  <a:moveTo>
                    <a:pt x="0" y="0"/>
                  </a:moveTo>
                  <a:lnTo>
                    <a:pt x="0" y="3762375"/>
                  </a:lnTo>
                </a:path>
              </a:pathLst>
            </a:custGeom>
            <a:noFill/>
            <a:ln w="9525">
              <a:solidFill>
                <a:srgbClr val="C9D8E8"/>
              </a:solidFill>
            </a:ln>
          </p:spPr>
        </p:sp>
        <p:grpSp>
          <p:nvGrpSpPr>
            <p:cNvPr id="104" name="Group 104"/>
            <p:cNvGrpSpPr/>
            <p:nvPr/>
          </p:nvGrpSpPr>
          <p:grpSpPr>
            <a:xfrm>
              <a:off x="6496050" y="2152650"/>
              <a:ext cx="4895850" cy="3429000"/>
              <a:chOff x="6496050" y="2152650"/>
              <a:chExt cx="4895850" cy="3429000"/>
            </a:xfrm>
          </p:grpSpPr>
          <p:sp>
            <p:nvSpPr>
              <p:cNvPr id="64" name="Rectangle 64"/>
              <p:cNvSpPr/>
              <p:nvPr/>
            </p:nvSpPr>
            <p:spPr>
              <a:xfrm>
                <a:off x="6496050" y="2152650"/>
                <a:ext cx="4895850" cy="342900"/>
              </a:xfrm>
              <a:prstGeom prst="rect">
                <a:avLst/>
              </a:prstGeom>
              <a:solidFill>
                <a:srgbClr val="F8FBFF"/>
              </a:solidFill>
              <a:ln>
                <a:noFill/>
              </a:ln>
            </p:spPr>
          </p:sp>
          <p:sp>
            <p:nvSpPr>
              <p:cNvPr id="65" name="TextBox 65"/>
              <p:cNvSpPr txBox="1"/>
              <p:nvPr/>
            </p:nvSpPr>
            <p:spPr>
              <a:xfrm>
                <a:off x="6673215" y="2258378"/>
                <a:ext cx="442429"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TODO</a:t>
                </a:r>
                <a:r>
                  <a:rPr lang="zh-CN" sz="1050">
                    <a:solidFill>
                      <a:srgbClr val="20D6C7"/>
                    </a:solidFill>
                    <a:latin typeface="Consolas" panose="020B0609020204030204"/>
                    <a:ea typeface="微软雅黑"/>
                    <a:cs typeface="Consolas" panose="020B0609020204030204"/>
                  </a:rPr>
                  <a:t>01</a:t>
                </a:r>
              </a:p>
            </p:txBody>
          </p:sp>
          <p:sp>
            <p:nvSpPr>
              <p:cNvPr id="66" name="TextBox 66"/>
              <p:cNvSpPr txBox="1"/>
              <p:nvPr/>
            </p:nvSpPr>
            <p:spPr>
              <a:xfrm>
                <a:off x="7854315" y="2258378"/>
                <a:ext cx="376714"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Light</a:t>
                </a:r>
              </a:p>
            </p:txBody>
          </p:sp>
          <p:sp>
            <p:nvSpPr>
              <p:cNvPr id="67" name="TextBox 67"/>
              <p:cNvSpPr txBox="1"/>
              <p:nvPr/>
            </p:nvSpPr>
            <p:spPr>
              <a:xfrm>
                <a:off x="9606915" y="2258378"/>
                <a:ext cx="1153811"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toggle LED state</a:t>
                </a:r>
              </a:p>
            </p:txBody>
          </p:sp>
          <p:sp>
            <p:nvSpPr>
              <p:cNvPr id="68" name="Rectangle 68"/>
              <p:cNvSpPr/>
              <p:nvPr/>
            </p:nvSpPr>
            <p:spPr>
              <a:xfrm>
                <a:off x="6496050" y="2495550"/>
                <a:ext cx="4895850" cy="342900"/>
              </a:xfrm>
              <a:prstGeom prst="rect">
                <a:avLst/>
              </a:prstGeom>
              <a:solidFill>
                <a:srgbClr val="EAF3FF"/>
              </a:solidFill>
              <a:ln>
                <a:noFill/>
              </a:ln>
            </p:spPr>
          </p:sp>
          <p:sp>
            <p:nvSpPr>
              <p:cNvPr id="69" name="TextBox 69"/>
              <p:cNvSpPr txBox="1"/>
              <p:nvPr/>
            </p:nvSpPr>
            <p:spPr>
              <a:xfrm>
                <a:off x="6673215" y="2601278"/>
                <a:ext cx="442429"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TODO</a:t>
                </a:r>
                <a:r>
                  <a:rPr lang="zh-CN" sz="1050">
                    <a:solidFill>
                      <a:srgbClr val="20D6C7"/>
                    </a:solidFill>
                    <a:latin typeface="Consolas" panose="020B0609020204030204"/>
                    <a:ea typeface="微软雅黑"/>
                    <a:cs typeface="Consolas" panose="020B0609020204030204"/>
                  </a:rPr>
                  <a:t>02</a:t>
                </a:r>
              </a:p>
            </p:txBody>
          </p:sp>
          <p:sp>
            <p:nvSpPr>
              <p:cNvPr id="70" name="TextBox 70"/>
              <p:cNvSpPr txBox="1"/>
              <p:nvPr/>
            </p:nvSpPr>
            <p:spPr>
              <a:xfrm>
                <a:off x="7854315" y="2601278"/>
                <a:ext cx="257699"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Fan</a:t>
                </a:r>
              </a:p>
            </p:txBody>
          </p:sp>
          <p:sp>
            <p:nvSpPr>
              <p:cNvPr id="71" name="TextBox 71"/>
              <p:cNvSpPr txBox="1"/>
              <p:nvPr/>
            </p:nvSpPr>
            <p:spPr>
              <a:xfrm>
                <a:off x="9606915" y="2601278"/>
                <a:ext cx="1153811"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toggle fan state</a:t>
                </a:r>
              </a:p>
            </p:txBody>
          </p:sp>
          <p:sp>
            <p:nvSpPr>
              <p:cNvPr id="72" name="Rectangle 72"/>
              <p:cNvSpPr/>
              <p:nvPr/>
            </p:nvSpPr>
            <p:spPr>
              <a:xfrm>
                <a:off x="6496050" y="2838450"/>
                <a:ext cx="4895850" cy="342900"/>
              </a:xfrm>
              <a:prstGeom prst="rect">
                <a:avLst/>
              </a:prstGeom>
              <a:solidFill>
                <a:srgbClr val="F8FBFF"/>
              </a:solidFill>
              <a:ln>
                <a:noFill/>
              </a:ln>
            </p:spPr>
          </p:sp>
          <p:sp>
            <p:nvSpPr>
              <p:cNvPr id="73" name="TextBox 73"/>
              <p:cNvSpPr txBox="1"/>
              <p:nvPr/>
            </p:nvSpPr>
            <p:spPr>
              <a:xfrm>
                <a:off x="6673215" y="2944178"/>
                <a:ext cx="442429"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TODO</a:t>
                </a:r>
                <a:r>
                  <a:rPr lang="zh-CN" sz="1050">
                    <a:solidFill>
                      <a:srgbClr val="20D6C7"/>
                    </a:solidFill>
                    <a:latin typeface="Consolas" panose="020B0609020204030204"/>
                    <a:ea typeface="微软雅黑"/>
                    <a:cs typeface="Consolas" panose="020B0609020204030204"/>
                  </a:rPr>
                  <a:t>0</a:t>
                </a:r>
                <a:r>
                  <a:rPr lang="en-US" altLang="zh-CN" sz="1050">
                    <a:solidFill>
                      <a:srgbClr val="20D6C7"/>
                    </a:solidFill>
                    <a:latin typeface="Consolas" panose="020B0609020204030204"/>
                    <a:ea typeface="微软雅黑"/>
                    <a:cs typeface="Consolas" panose="020B0609020204030204"/>
                  </a:rPr>
                  <a:t>3</a:t>
                </a:r>
                <a:endParaRPr lang="zh-CN" sz="1050">
                  <a:solidFill>
                    <a:srgbClr val="20D6C7"/>
                  </a:solidFill>
                  <a:latin typeface="Consolas" panose="020B0609020204030204"/>
                  <a:ea typeface="微软雅黑"/>
                  <a:cs typeface="Consolas" panose="020B0609020204030204"/>
                </a:endParaRPr>
              </a:p>
            </p:txBody>
          </p:sp>
          <p:sp>
            <p:nvSpPr>
              <p:cNvPr id="74" name="TextBox 74"/>
              <p:cNvSpPr txBox="1"/>
              <p:nvPr/>
            </p:nvSpPr>
            <p:spPr>
              <a:xfrm>
                <a:off x="7854315" y="2944178"/>
                <a:ext cx="719757"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Humidifier</a:t>
                </a:r>
              </a:p>
            </p:txBody>
          </p:sp>
          <p:sp>
            <p:nvSpPr>
              <p:cNvPr id="75" name="TextBox 75"/>
              <p:cNvSpPr txBox="1"/>
              <p:nvPr/>
            </p:nvSpPr>
            <p:spPr>
              <a:xfrm>
                <a:off x="9606915" y="2944178"/>
                <a:ext cx="1188815"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toggle humidifier</a:t>
                </a:r>
              </a:p>
            </p:txBody>
          </p:sp>
          <p:sp>
            <p:nvSpPr>
              <p:cNvPr id="76" name="Rectangle 76"/>
              <p:cNvSpPr/>
              <p:nvPr/>
            </p:nvSpPr>
            <p:spPr>
              <a:xfrm>
                <a:off x="6496050" y="3181350"/>
                <a:ext cx="4895850" cy="342900"/>
              </a:xfrm>
              <a:prstGeom prst="rect">
                <a:avLst/>
              </a:prstGeom>
              <a:solidFill>
                <a:srgbClr val="EAF3FF"/>
              </a:solidFill>
              <a:ln>
                <a:noFill/>
              </a:ln>
            </p:spPr>
          </p:sp>
          <p:sp>
            <p:nvSpPr>
              <p:cNvPr id="77" name="TextBox 77"/>
              <p:cNvSpPr txBox="1"/>
              <p:nvPr/>
            </p:nvSpPr>
            <p:spPr>
              <a:xfrm>
                <a:off x="6673215" y="3287078"/>
                <a:ext cx="442429"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TODO04</a:t>
                </a:r>
                <a:endParaRPr lang="zh-CN" sz="1050">
                  <a:solidFill>
                    <a:srgbClr val="20D6C7"/>
                  </a:solidFill>
                  <a:latin typeface="Consolas" panose="020B0609020204030204"/>
                  <a:ea typeface="微软雅黑"/>
                  <a:cs typeface="Consolas" panose="020B0609020204030204"/>
                </a:endParaRPr>
              </a:p>
            </p:txBody>
          </p:sp>
          <p:sp>
            <p:nvSpPr>
              <p:cNvPr id="78" name="TextBox 78"/>
              <p:cNvSpPr txBox="1"/>
              <p:nvPr/>
            </p:nvSpPr>
            <p:spPr>
              <a:xfrm>
                <a:off x="7854315" y="3287078"/>
                <a:ext cx="334708"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Door</a:t>
                </a:r>
              </a:p>
            </p:txBody>
          </p:sp>
          <p:sp>
            <p:nvSpPr>
              <p:cNvPr id="79" name="TextBox 79"/>
              <p:cNvSpPr txBox="1"/>
              <p:nvPr/>
            </p:nvSpPr>
            <p:spPr>
              <a:xfrm>
                <a:off x="9606915" y="3287078"/>
                <a:ext cx="1349835"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open or close servo</a:t>
                </a:r>
              </a:p>
            </p:txBody>
          </p:sp>
          <p:sp>
            <p:nvSpPr>
              <p:cNvPr id="80" name="Rectangle 80"/>
              <p:cNvSpPr/>
              <p:nvPr/>
            </p:nvSpPr>
            <p:spPr>
              <a:xfrm>
                <a:off x="6496050" y="3524250"/>
                <a:ext cx="4895850" cy="342900"/>
              </a:xfrm>
              <a:prstGeom prst="rect">
                <a:avLst/>
              </a:prstGeom>
              <a:solidFill>
                <a:srgbClr val="F8FBFF"/>
              </a:solidFill>
              <a:ln>
                <a:noFill/>
              </a:ln>
            </p:spPr>
          </p:sp>
          <p:sp>
            <p:nvSpPr>
              <p:cNvPr id="81" name="TextBox 81"/>
              <p:cNvSpPr txBox="1"/>
              <p:nvPr/>
            </p:nvSpPr>
            <p:spPr>
              <a:xfrm>
                <a:off x="6673215" y="3629978"/>
                <a:ext cx="516167"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STATE01</a:t>
                </a:r>
                <a:endParaRPr lang="zh-CN" sz="1050">
                  <a:solidFill>
                    <a:srgbClr val="20D6C7"/>
                  </a:solidFill>
                  <a:latin typeface="Consolas" panose="020B0609020204030204"/>
                  <a:ea typeface="微软雅黑"/>
                  <a:cs typeface="Consolas" panose="020B0609020204030204"/>
                </a:endParaRPr>
              </a:p>
            </p:txBody>
          </p:sp>
          <p:sp>
            <p:nvSpPr>
              <p:cNvPr id="82" name="TextBox 82"/>
              <p:cNvSpPr txBox="1"/>
              <p:nvPr/>
            </p:nvSpPr>
            <p:spPr>
              <a:xfrm>
                <a:off x="7854315" y="3629978"/>
                <a:ext cx="607743"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Security</a:t>
                </a:r>
              </a:p>
            </p:txBody>
          </p:sp>
          <p:sp>
            <p:nvSpPr>
              <p:cNvPr id="83" name="TextBox 83"/>
              <p:cNvSpPr txBox="1"/>
              <p:nvPr/>
            </p:nvSpPr>
            <p:spPr>
              <a:xfrm>
                <a:off x="9606915" y="3629978"/>
                <a:ext cx="1685877"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toggle presence monitor</a:t>
                </a:r>
              </a:p>
            </p:txBody>
          </p:sp>
          <p:sp>
            <p:nvSpPr>
              <p:cNvPr id="84" name="Rectangle 84"/>
              <p:cNvSpPr/>
              <p:nvPr/>
            </p:nvSpPr>
            <p:spPr>
              <a:xfrm>
                <a:off x="6496050" y="3867150"/>
                <a:ext cx="4895850" cy="342900"/>
              </a:xfrm>
              <a:prstGeom prst="rect">
                <a:avLst/>
              </a:prstGeom>
              <a:solidFill>
                <a:srgbClr val="EAF3FF"/>
              </a:solidFill>
              <a:ln>
                <a:noFill/>
              </a:ln>
            </p:spPr>
          </p:sp>
          <p:sp>
            <p:nvSpPr>
              <p:cNvPr id="85" name="TextBox 85"/>
              <p:cNvSpPr txBox="1"/>
              <p:nvPr/>
            </p:nvSpPr>
            <p:spPr>
              <a:xfrm>
                <a:off x="6673215" y="3972878"/>
                <a:ext cx="516167"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STATE02</a:t>
                </a:r>
                <a:endParaRPr lang="zh-CN" altLang="en-US" sz="1050">
                  <a:solidFill>
                    <a:srgbClr val="20D6C7"/>
                  </a:solidFill>
                  <a:latin typeface="Consolas" panose="020B0609020204030204"/>
                  <a:ea typeface="微软雅黑"/>
                  <a:cs typeface="Consolas" panose="020B0609020204030204"/>
                </a:endParaRPr>
              </a:p>
            </p:txBody>
          </p:sp>
          <p:sp>
            <p:nvSpPr>
              <p:cNvPr id="86" name="TextBox 86"/>
              <p:cNvSpPr txBox="1"/>
              <p:nvPr/>
            </p:nvSpPr>
            <p:spPr>
              <a:xfrm>
                <a:off x="7854315" y="3972878"/>
                <a:ext cx="404717"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Alarm</a:t>
                </a:r>
              </a:p>
            </p:txBody>
          </p:sp>
          <p:sp>
            <p:nvSpPr>
              <p:cNvPr id="87" name="TextBox 87"/>
              <p:cNvSpPr txBox="1"/>
              <p:nvPr/>
            </p:nvSpPr>
            <p:spPr>
              <a:xfrm>
                <a:off x="9606915" y="3972878"/>
                <a:ext cx="1412843"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toggle buzzer/alarm</a:t>
                </a:r>
              </a:p>
            </p:txBody>
          </p:sp>
          <p:sp>
            <p:nvSpPr>
              <p:cNvPr id="88" name="Rectangle 88"/>
              <p:cNvSpPr/>
              <p:nvPr/>
            </p:nvSpPr>
            <p:spPr>
              <a:xfrm>
                <a:off x="6496050" y="4210050"/>
                <a:ext cx="4895850" cy="342900"/>
              </a:xfrm>
              <a:prstGeom prst="rect">
                <a:avLst/>
              </a:prstGeom>
              <a:solidFill>
                <a:srgbClr val="F8FBFF"/>
              </a:solidFill>
              <a:ln>
                <a:noFill/>
              </a:ln>
            </p:spPr>
          </p:sp>
          <p:sp>
            <p:nvSpPr>
              <p:cNvPr id="89" name="TextBox 89"/>
              <p:cNvSpPr txBox="1"/>
              <p:nvPr/>
            </p:nvSpPr>
            <p:spPr>
              <a:xfrm>
                <a:off x="6673215" y="4315778"/>
                <a:ext cx="516167"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STATE03</a:t>
                </a:r>
                <a:endParaRPr lang="zh-CN" sz="1050">
                  <a:solidFill>
                    <a:srgbClr val="20D6C7"/>
                  </a:solidFill>
                  <a:latin typeface="Consolas" panose="020B0609020204030204"/>
                  <a:ea typeface="微软雅黑" panose="020B0503020204020204" charset="-122"/>
                  <a:cs typeface="Consolas" panose="020B0609020204030204"/>
                </a:endParaRPr>
              </a:p>
            </p:txBody>
          </p:sp>
          <p:sp>
            <p:nvSpPr>
              <p:cNvPr id="90" name="TextBox 90"/>
              <p:cNvSpPr txBox="1"/>
              <p:nvPr/>
            </p:nvSpPr>
            <p:spPr>
              <a:xfrm>
                <a:off x="7854315" y="4315778"/>
                <a:ext cx="362712"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Mode</a:t>
                </a:r>
              </a:p>
            </p:txBody>
          </p:sp>
          <p:sp>
            <p:nvSpPr>
              <p:cNvPr id="91" name="TextBox 91"/>
              <p:cNvSpPr txBox="1"/>
              <p:nvPr/>
            </p:nvSpPr>
            <p:spPr>
              <a:xfrm>
                <a:off x="9606915" y="4315778"/>
                <a:ext cx="1328833"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manual / automatic</a:t>
                </a:r>
              </a:p>
            </p:txBody>
          </p:sp>
          <p:sp>
            <p:nvSpPr>
              <p:cNvPr id="92" name="Rectangle 92"/>
              <p:cNvSpPr/>
              <p:nvPr/>
            </p:nvSpPr>
            <p:spPr>
              <a:xfrm>
                <a:off x="6496050" y="4552950"/>
                <a:ext cx="4895850" cy="342900"/>
              </a:xfrm>
              <a:prstGeom prst="rect">
                <a:avLst/>
              </a:prstGeom>
              <a:solidFill>
                <a:srgbClr val="EAF3FF"/>
              </a:solidFill>
              <a:ln>
                <a:noFill/>
              </a:ln>
            </p:spPr>
          </p:sp>
          <p:sp>
            <p:nvSpPr>
              <p:cNvPr id="93" name="TextBox 93"/>
              <p:cNvSpPr txBox="1"/>
              <p:nvPr/>
            </p:nvSpPr>
            <p:spPr>
              <a:xfrm>
                <a:off x="6673215" y="4658678"/>
                <a:ext cx="221214"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C01</a:t>
                </a:r>
                <a:endParaRPr lang="zh-CN" sz="1050">
                  <a:solidFill>
                    <a:srgbClr val="20D6C7"/>
                  </a:solidFill>
                  <a:latin typeface="Consolas" panose="020B0609020204030204"/>
                  <a:ea typeface="微软雅黑"/>
                  <a:cs typeface="Consolas" panose="020B0609020204030204"/>
                </a:endParaRPr>
              </a:p>
            </p:txBody>
          </p:sp>
          <p:sp>
            <p:nvSpPr>
              <p:cNvPr id="94" name="TextBox 94"/>
              <p:cNvSpPr txBox="1"/>
              <p:nvPr/>
            </p:nvSpPr>
            <p:spPr>
              <a:xfrm>
                <a:off x="7854315" y="4658678"/>
                <a:ext cx="901779"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Temperature</a:t>
                </a:r>
              </a:p>
            </p:txBody>
          </p:sp>
          <p:sp>
            <p:nvSpPr>
              <p:cNvPr id="95" name="TextBox 95"/>
              <p:cNvSpPr txBox="1"/>
              <p:nvPr/>
            </p:nvSpPr>
            <p:spPr>
              <a:xfrm>
                <a:off x="9606915" y="4658678"/>
                <a:ext cx="1188815"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update threshold</a:t>
                </a:r>
              </a:p>
            </p:txBody>
          </p:sp>
          <p:sp>
            <p:nvSpPr>
              <p:cNvPr id="96" name="Rectangle 96"/>
              <p:cNvSpPr/>
              <p:nvPr/>
            </p:nvSpPr>
            <p:spPr>
              <a:xfrm>
                <a:off x="6496050" y="4895850"/>
                <a:ext cx="4895850" cy="342900"/>
              </a:xfrm>
              <a:prstGeom prst="rect">
                <a:avLst/>
              </a:prstGeom>
              <a:solidFill>
                <a:srgbClr val="F8FBFF"/>
              </a:solidFill>
              <a:ln>
                <a:noFill/>
              </a:ln>
            </p:spPr>
          </p:sp>
          <p:sp>
            <p:nvSpPr>
              <p:cNvPr id="97" name="TextBox 97"/>
              <p:cNvSpPr txBox="1"/>
              <p:nvPr/>
            </p:nvSpPr>
            <p:spPr>
              <a:xfrm>
                <a:off x="6673215" y="5001578"/>
                <a:ext cx="221214"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C02</a:t>
                </a:r>
                <a:endParaRPr lang="zh-CN" sz="1050">
                  <a:solidFill>
                    <a:srgbClr val="20D6C7"/>
                  </a:solidFill>
                  <a:latin typeface="Consolas" panose="020B0609020204030204"/>
                  <a:ea typeface="微软雅黑"/>
                  <a:cs typeface="Consolas" panose="020B0609020204030204"/>
                </a:endParaRPr>
              </a:p>
            </p:txBody>
          </p:sp>
          <p:sp>
            <p:nvSpPr>
              <p:cNvPr id="98" name="TextBox 98"/>
              <p:cNvSpPr txBox="1"/>
              <p:nvPr/>
            </p:nvSpPr>
            <p:spPr>
              <a:xfrm>
                <a:off x="7854315" y="5001578"/>
                <a:ext cx="600742"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Humidity</a:t>
                </a:r>
              </a:p>
            </p:txBody>
          </p:sp>
          <p:sp>
            <p:nvSpPr>
              <p:cNvPr id="99" name="TextBox 99"/>
              <p:cNvSpPr txBox="1"/>
              <p:nvPr/>
            </p:nvSpPr>
            <p:spPr>
              <a:xfrm>
                <a:off x="9606915" y="5001578"/>
                <a:ext cx="1188815"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update threshold</a:t>
                </a:r>
              </a:p>
            </p:txBody>
          </p:sp>
          <p:sp>
            <p:nvSpPr>
              <p:cNvPr id="100" name="Rectangle 100"/>
              <p:cNvSpPr/>
              <p:nvPr/>
            </p:nvSpPr>
            <p:spPr>
              <a:xfrm>
                <a:off x="6496050" y="5238750"/>
                <a:ext cx="4895850" cy="342900"/>
              </a:xfrm>
              <a:prstGeom prst="rect">
                <a:avLst/>
              </a:prstGeom>
              <a:solidFill>
                <a:srgbClr val="EAF3FF"/>
              </a:solidFill>
              <a:ln>
                <a:noFill/>
              </a:ln>
            </p:spPr>
          </p:sp>
          <p:sp>
            <p:nvSpPr>
              <p:cNvPr id="101" name="TextBox 101"/>
              <p:cNvSpPr txBox="1"/>
              <p:nvPr/>
            </p:nvSpPr>
            <p:spPr>
              <a:xfrm>
                <a:off x="6673215" y="5344478"/>
                <a:ext cx="516167" cy="161583"/>
              </a:xfrm>
              <a:prstGeom prst="rect">
                <a:avLst/>
              </a:prstGeom>
              <a:noFill/>
              <a:ln>
                <a:noFill/>
              </a:ln>
            </p:spPr>
            <p:txBody>
              <a:bodyPr wrap="none" lIns="0" tIns="0" rIns="0" bIns="0" anchor="t" anchorCtr="0">
                <a:spAutoFit/>
              </a:bodyPr>
              <a:lstStyle/>
              <a:p>
                <a:pPr algn="l"/>
                <a:r>
                  <a:rPr lang="en-US" altLang="zh-CN" sz="1050">
                    <a:solidFill>
                      <a:srgbClr val="20D6C7"/>
                    </a:solidFill>
                    <a:latin typeface="Consolas" panose="020B0609020204030204"/>
                    <a:ea typeface="微软雅黑"/>
                    <a:cs typeface="Consolas" panose="020B0609020204030204"/>
                  </a:rPr>
                  <a:t>C03/C04</a:t>
                </a:r>
                <a:endParaRPr lang="zh-CN" sz="1050">
                  <a:solidFill>
                    <a:srgbClr val="20D6C7"/>
                  </a:solidFill>
                  <a:latin typeface="Consolas" panose="020B0609020204030204"/>
                  <a:ea typeface="微软雅黑"/>
                  <a:cs typeface="Consolas" panose="020B0609020204030204"/>
                </a:endParaRPr>
              </a:p>
            </p:txBody>
          </p:sp>
          <p:sp>
            <p:nvSpPr>
              <p:cNvPr id="102" name="TextBox 102"/>
              <p:cNvSpPr txBox="1"/>
              <p:nvPr/>
            </p:nvSpPr>
            <p:spPr>
              <a:xfrm>
                <a:off x="7854315" y="5344478"/>
                <a:ext cx="915781" cy="213360"/>
              </a:xfrm>
              <a:prstGeom prst="rect">
                <a:avLst/>
              </a:prstGeom>
              <a:noFill/>
              <a:ln>
                <a:noFill/>
              </a:ln>
            </p:spPr>
            <p:txBody>
              <a:bodyPr wrap="none" lIns="0" tIns="0" rIns="0" bIns="0" anchor="t" anchorCtr="0">
                <a:spAutoFit/>
              </a:bodyPr>
              <a:lstStyle/>
              <a:p>
                <a:pPr algn="l"/>
                <a:r>
                  <a:rPr lang="zh-CN" sz="1050">
                    <a:solidFill>
                      <a:srgbClr val="122033"/>
                    </a:solidFill>
                    <a:latin typeface="Arial" panose="020B0604020202020204"/>
                    <a:ea typeface="微软雅黑" panose="020B0503020204020204" charset="-122"/>
                    <a:cs typeface="Arial" panose="020B0604020202020204"/>
                  </a:rPr>
                  <a:t>Smoke / light</a:t>
                </a:r>
              </a:p>
            </p:txBody>
          </p:sp>
          <p:sp>
            <p:nvSpPr>
              <p:cNvPr id="103" name="TextBox 103"/>
              <p:cNvSpPr txBox="1"/>
              <p:nvPr/>
            </p:nvSpPr>
            <p:spPr>
              <a:xfrm>
                <a:off x="9606915" y="5344478"/>
                <a:ext cx="1265825"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update thresholds</a:t>
                </a:r>
              </a:p>
            </p:txBody>
          </p:sp>
        </p:grpSp>
      </p:grpSp>
      <p:grpSp>
        <p:nvGrpSpPr>
          <p:cNvPr id="108" name="Group 108"/>
          <p:cNvGrpSpPr/>
          <p:nvPr/>
        </p:nvGrpSpPr>
        <p:grpSpPr>
          <a:xfrm>
            <a:off x="522922" y="6616541"/>
            <a:ext cx="11146155" cy="167640"/>
            <a:chOff x="522922" y="6616541"/>
            <a:chExt cx="11146155" cy="167640"/>
          </a:xfrm>
        </p:grpSpPr>
        <p:sp>
          <p:nvSpPr>
            <p:cNvPr id="106" name="TextBox 106"/>
            <p:cNvSpPr txBox="1"/>
            <p:nvPr/>
          </p:nvSpPr>
          <p:spPr>
            <a:xfrm>
              <a:off x="522922" y="6616541"/>
              <a:ext cx="1572149"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Appendix - interface mapping</a:t>
              </a:r>
            </a:p>
          </p:txBody>
        </p:sp>
        <p:sp>
          <p:nvSpPr>
            <p:cNvPr id="107" name="TextBox 107"/>
            <p:cNvSpPr txBox="1"/>
            <p:nvPr/>
          </p:nvSpPr>
          <p:spPr>
            <a:xfrm>
              <a:off x="11334583" y="6616541"/>
              <a:ext cx="334494"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12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400"/>
                                        <p:tgtEl>
                                          <p:spTgt spid="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left)">
                                      <p:cBhvr>
                                        <p:cTn id="11" dur="4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sp>
          <p:nvSpPr>
            <p:cNvPr id="3" name="Rectangle 3"/>
            <p:cNvSpPr/>
            <p:nvPr/>
          </p:nvSpPr>
          <p:spPr>
            <a:xfrm>
              <a:off x="457200" y="1200150"/>
              <a:ext cx="11277600" cy="4972050"/>
            </a:xfrm>
            <a:prstGeom prst="roundRect">
              <a:avLst>
                <a:gd name="adj" fmla="val 3448"/>
              </a:avLst>
            </a:prstGeom>
            <a:solidFill>
              <a:srgbClr val="EAF3FF"/>
            </a:solidFill>
            <a:ln w="14288">
              <a:solidFill>
                <a:srgbClr val="C9D8E8"/>
              </a:solidFill>
            </a:ln>
          </p:spPr>
        </p:sp>
      </p:grpSp>
      <p:grpSp>
        <p:nvGrpSpPr>
          <p:cNvPr id="7" name="Group 7"/>
          <p:cNvGrpSpPr/>
          <p:nvPr/>
        </p:nvGrpSpPr>
        <p:grpSpPr>
          <a:xfrm>
            <a:off x="501015" y="391478"/>
            <a:ext cx="12954081" cy="800814"/>
            <a:chOff x="501015" y="391478"/>
            <a:chExt cx="12954081" cy="800814"/>
          </a:xfrm>
        </p:grpSpPr>
        <p:sp>
          <p:nvSpPr>
            <p:cNvPr id="5" name="TextBox 5"/>
            <p:cNvSpPr txBox="1"/>
            <p:nvPr/>
          </p:nvSpPr>
          <p:spPr>
            <a:xfrm>
              <a:off x="501015" y="391478"/>
              <a:ext cx="12954081" cy="518160"/>
            </a:xfrm>
            <a:prstGeom prst="rect">
              <a:avLst/>
            </a:prstGeom>
            <a:noFill/>
            <a:ln>
              <a:noFill/>
            </a:ln>
          </p:spPr>
          <p:txBody>
            <a:bodyPr wrap="none" lIns="0" tIns="0" rIns="0" bIns="0" anchor="t" anchorCtr="0">
              <a:spAutoFit/>
            </a:bodyPr>
            <a:lstStyle/>
            <a:p>
              <a:pPr algn="l"/>
              <a:r>
                <a:rPr lang="zh-CN" sz="2550" b="1">
                  <a:solidFill>
                    <a:srgbClr val="122033"/>
                  </a:solidFill>
                  <a:latin typeface="Arial" panose="020B0604020202020204"/>
                  <a:ea typeface="微软雅黑" panose="020B0503020204020204" charset="-122"/>
                  <a:cs typeface="Arial" panose="020B0604020202020204"/>
                </a:rPr>
                <a:t>STM32 firmware switches between manual control and automatic response</a:t>
              </a:r>
            </a:p>
          </p:txBody>
        </p:sp>
        <p:sp>
          <p:nvSpPr>
            <p:cNvPr id="6" name="TextBox 6"/>
            <p:cNvSpPr txBox="1"/>
            <p:nvPr/>
          </p:nvSpPr>
          <p:spPr>
            <a:xfrm>
              <a:off x="518160" y="822960"/>
              <a:ext cx="11596316" cy="369332"/>
            </a:xfrm>
            <a:prstGeom prst="rect">
              <a:avLst/>
            </a:prstGeom>
            <a:noFill/>
            <a:ln>
              <a:noFill/>
            </a:ln>
          </p:spPr>
          <p:txBody>
            <a:bodyPr wrap="none" lIns="0" tIns="0" rIns="0" bIns="0" anchor="t" anchorCtr="0">
              <a:spAutoFit/>
            </a:bodyPr>
            <a:lstStyle/>
            <a:p>
              <a:pPr algn="l"/>
              <a:r>
                <a:rPr lang="zh-CN" sz="1200">
                  <a:solidFill>
                    <a:srgbClr val="4B647C"/>
                  </a:solidFill>
                  <a:latin typeface="Arial" panose="020B0604020202020204"/>
                  <a:ea typeface="微软雅黑" panose="020B0503020204020204" charset="-122"/>
                  <a:cs typeface="Arial" panose="020B0604020202020204"/>
                </a:rPr>
                <a:t>The same loop reads sensors, updates OLED, applies mode logic, drives outputs, and publishes data.</a:t>
              </a:r>
            </a:p>
            <a:p>
              <a:r>
                <a:rPr lang="zh-CN" sz="1200">
                  <a:solidFill>
                    <a:srgbClr val="4B647C"/>
                  </a:solidFill>
                  <a:ea typeface="+mn-lt"/>
                  <a:cs typeface="+mn-lt"/>
                </a:rPr>
                <a:t>In manual mode, the Android app directly controls devices such as the LED, fan, humidifier, and servo door.</a:t>
              </a:r>
              <a:r>
                <a:rPr lang="zh-CN" altLang="en-US" sz="1200">
                  <a:solidFill>
                    <a:srgbClr val="4B647C"/>
                  </a:solidFill>
                  <a:ea typeface="+mn-lt"/>
                  <a:cs typeface="+mn-lt"/>
                </a:rPr>
                <a:t> </a:t>
              </a:r>
              <a:r>
                <a:rPr lang="zh-CN" sz="1200">
                  <a:solidFill>
                    <a:srgbClr val="4B647C"/>
                  </a:solidFill>
                  <a:ea typeface="+mn-lt"/>
                  <a:cs typeface="+mn-lt"/>
                </a:rPr>
                <a:t>In automatic mode, the STM32 compares sensor values with preset thresholds.</a:t>
              </a:r>
              <a:endParaRPr lang="zh-CN"/>
            </a:p>
          </p:txBody>
        </p:sp>
      </p:grpSp>
      <p:grpSp>
        <p:nvGrpSpPr>
          <p:cNvPr id="34" name="Group 34"/>
          <p:cNvGrpSpPr/>
          <p:nvPr/>
        </p:nvGrpSpPr>
        <p:grpSpPr>
          <a:xfrm>
            <a:off x="514350" y="1390650"/>
            <a:ext cx="6438900" cy="4495800"/>
            <a:chOff x="514350" y="1390650"/>
            <a:chExt cx="6438900" cy="4495800"/>
          </a:xfrm>
        </p:grpSpPr>
        <p:sp>
          <p:nvSpPr>
            <p:cNvPr id="8" name="Ellipse 8"/>
            <p:cNvSpPr/>
            <p:nvPr/>
          </p:nvSpPr>
          <p:spPr>
            <a:xfrm>
              <a:off x="1866900" y="1771650"/>
              <a:ext cx="3733800" cy="3733800"/>
            </a:xfrm>
            <a:prstGeom prst="ellipse">
              <a:avLst/>
            </a:prstGeom>
            <a:noFill/>
            <a:ln w="19050">
              <a:solidFill>
                <a:srgbClr val="C9D8E8"/>
              </a:solidFill>
              <a:custDash>
                <a:ds d="400000" sp="300000"/>
              </a:custDash>
            </a:ln>
          </p:spPr>
        </p:sp>
        <p:sp>
          <p:nvSpPr>
            <p:cNvPr id="9" name="Freeform 9"/>
            <p:cNvSpPr/>
            <p:nvPr/>
          </p:nvSpPr>
          <p:spPr>
            <a:xfrm>
              <a:off x="3733800" y="1771650"/>
              <a:ext cx="1847850" cy="1866900"/>
            </a:xfrm>
            <a:custGeom>
              <a:avLst/>
              <a:gdLst/>
              <a:ahLst/>
              <a:cxnLst/>
              <a:rect l="l" t="t" r="r" b="b"/>
              <a:pathLst>
                <a:path w="1847850" h="1866900">
                  <a:moveTo>
                    <a:pt x="0" y="0"/>
                  </a:moveTo>
                  <a:cubicBezTo>
                    <a:pt x="1009650" y="0"/>
                    <a:pt x="1847850" y="819150"/>
                    <a:pt x="1847850" y="1866900"/>
                  </a:cubicBezTo>
                </a:path>
              </a:pathLst>
            </a:custGeom>
            <a:noFill/>
            <a:ln w="38100">
              <a:solidFill>
                <a:srgbClr val="20D6C7"/>
              </a:solidFill>
              <a:tailEnd type="triangle" w="lg" len="lg"/>
            </a:ln>
          </p:spPr>
        </p:sp>
        <p:sp>
          <p:nvSpPr>
            <p:cNvPr id="10" name="Freeform 10"/>
            <p:cNvSpPr/>
            <p:nvPr/>
          </p:nvSpPr>
          <p:spPr>
            <a:xfrm>
              <a:off x="3733800" y="3638550"/>
              <a:ext cx="1847850" cy="1866900"/>
            </a:xfrm>
            <a:custGeom>
              <a:avLst/>
              <a:gdLst/>
              <a:ahLst/>
              <a:cxnLst/>
              <a:rect l="l" t="t" r="r" b="b"/>
              <a:pathLst>
                <a:path w="1847850" h="1866900">
                  <a:moveTo>
                    <a:pt x="1847850" y="0"/>
                  </a:moveTo>
                  <a:cubicBezTo>
                    <a:pt x="1847850" y="1028700"/>
                    <a:pt x="1009650" y="1866900"/>
                    <a:pt x="0" y="1866900"/>
                  </a:cubicBezTo>
                </a:path>
              </a:pathLst>
            </a:custGeom>
            <a:noFill/>
            <a:ln w="38100">
              <a:solidFill>
                <a:srgbClr val="20D6C7"/>
              </a:solidFill>
              <a:tailEnd type="triangle" w="lg" len="lg"/>
            </a:ln>
          </p:spPr>
        </p:sp>
        <p:sp>
          <p:nvSpPr>
            <p:cNvPr id="11" name="Freeform 11"/>
            <p:cNvSpPr/>
            <p:nvPr/>
          </p:nvSpPr>
          <p:spPr>
            <a:xfrm>
              <a:off x="1885950" y="3638550"/>
              <a:ext cx="1847850" cy="1866900"/>
            </a:xfrm>
            <a:custGeom>
              <a:avLst/>
              <a:gdLst/>
              <a:ahLst/>
              <a:cxnLst/>
              <a:rect l="l" t="t" r="r" b="b"/>
              <a:pathLst>
                <a:path w="1847850" h="1866900">
                  <a:moveTo>
                    <a:pt x="1847850" y="1866900"/>
                  </a:moveTo>
                  <a:cubicBezTo>
                    <a:pt x="819150" y="1866900"/>
                    <a:pt x="0" y="1028700"/>
                    <a:pt x="0" y="0"/>
                  </a:cubicBezTo>
                </a:path>
              </a:pathLst>
            </a:custGeom>
            <a:noFill/>
            <a:ln w="38100">
              <a:solidFill>
                <a:srgbClr val="20D6C7"/>
              </a:solidFill>
              <a:tailEnd type="triangle" w="lg" len="lg"/>
            </a:ln>
          </p:spPr>
        </p:sp>
        <p:sp>
          <p:nvSpPr>
            <p:cNvPr id="12" name="Freeform 12"/>
            <p:cNvSpPr/>
            <p:nvPr/>
          </p:nvSpPr>
          <p:spPr>
            <a:xfrm>
              <a:off x="1885950" y="1771650"/>
              <a:ext cx="1847850" cy="1866900"/>
            </a:xfrm>
            <a:custGeom>
              <a:avLst/>
              <a:gdLst/>
              <a:ahLst/>
              <a:cxnLst/>
              <a:rect l="l" t="t" r="r" b="b"/>
              <a:pathLst>
                <a:path w="1847850" h="1866900">
                  <a:moveTo>
                    <a:pt x="0" y="1866900"/>
                  </a:moveTo>
                  <a:cubicBezTo>
                    <a:pt x="0" y="819150"/>
                    <a:pt x="819150" y="0"/>
                    <a:pt x="1847850" y="0"/>
                  </a:cubicBezTo>
                </a:path>
              </a:pathLst>
            </a:custGeom>
            <a:noFill/>
            <a:ln w="38100">
              <a:solidFill>
                <a:srgbClr val="20D6C7"/>
              </a:solidFill>
              <a:tailEnd type="triangle" w="lg" len="lg"/>
            </a:ln>
          </p:spPr>
        </p:sp>
        <p:sp>
          <p:nvSpPr>
            <p:cNvPr id="13" name="Ellipse 13"/>
            <p:cNvSpPr/>
            <p:nvPr/>
          </p:nvSpPr>
          <p:spPr>
            <a:xfrm>
              <a:off x="3028950" y="2933700"/>
              <a:ext cx="1409700" cy="1409700"/>
            </a:xfrm>
            <a:prstGeom prst="ellipse">
              <a:avLst/>
            </a:prstGeom>
            <a:solidFill>
              <a:srgbClr val="F8FBFF"/>
            </a:solidFill>
            <a:ln w="28575">
              <a:solidFill>
                <a:srgbClr val="1B76FF"/>
              </a:solidFill>
            </a:ln>
          </p:spPr>
        </p:sp>
        <p:grpSp>
          <p:nvGrpSpPr>
            <p:cNvPr id="16" name="Group 16"/>
            <p:cNvGrpSpPr/>
            <p:nvPr/>
          </p:nvGrpSpPr>
          <p:grpSpPr>
            <a:xfrm>
              <a:off x="3409950" y="3143250"/>
              <a:ext cx="647700" cy="647700"/>
              <a:chOff x="3409950" y="3143250"/>
              <a:chExt cx="647700" cy="647700"/>
            </a:xfrm>
          </p:grpSpPr>
          <p:sp>
            <p:nvSpPr>
              <p:cNvPr id="14" name="Freeform 14"/>
              <p:cNvSpPr/>
              <p:nvPr/>
            </p:nvSpPr>
            <p:spPr>
              <a:xfrm>
                <a:off x="3652838" y="3386138"/>
                <a:ext cx="161925" cy="161925"/>
              </a:xfrm>
              <a:custGeom>
                <a:avLst/>
                <a:gdLst/>
                <a:ahLst/>
                <a:cxnLst/>
                <a:rect l="l" t="t" r="r" b="b"/>
                <a:pathLst>
                  <a:path w="161925" h="161925">
                    <a:moveTo>
                      <a:pt x="0" y="161925"/>
                    </a:moveTo>
                    <a:lnTo>
                      <a:pt x="0" y="0"/>
                    </a:lnTo>
                    <a:lnTo>
                      <a:pt x="161925" y="0"/>
                    </a:lnTo>
                    <a:lnTo>
                      <a:pt x="161925" y="161925"/>
                    </a:lnTo>
                    <a:lnTo>
                      <a:pt x="0" y="161925"/>
                    </a:lnTo>
                    <a:close/>
                  </a:path>
                </a:pathLst>
              </a:custGeom>
              <a:solidFill>
                <a:srgbClr val="20D6C7"/>
              </a:solidFill>
              <a:ln>
                <a:noFill/>
              </a:ln>
            </p:spPr>
          </p:sp>
          <p:sp>
            <p:nvSpPr>
              <p:cNvPr id="15" name="Freeform 15"/>
              <p:cNvSpPr/>
              <p:nvPr/>
            </p:nvSpPr>
            <p:spPr>
              <a:xfrm>
                <a:off x="3409950" y="3143250"/>
                <a:ext cx="647700" cy="647700"/>
              </a:xfrm>
              <a:custGeom>
                <a:avLst/>
                <a:gdLst/>
                <a:ahLst/>
                <a:cxnLst/>
                <a:rect l="l" t="t" r="r" b="b"/>
                <a:pathLst>
                  <a:path w="647700" h="647700">
                    <a:moveTo>
                      <a:pt x="121444" y="80962"/>
                    </a:moveTo>
                    <a:lnTo>
                      <a:pt x="121444" y="0"/>
                    </a:lnTo>
                    <a:lnTo>
                      <a:pt x="202406" y="0"/>
                    </a:lnTo>
                    <a:lnTo>
                      <a:pt x="202406" y="80962"/>
                    </a:lnTo>
                    <a:lnTo>
                      <a:pt x="283369" y="80962"/>
                    </a:lnTo>
                    <a:lnTo>
                      <a:pt x="283369" y="0"/>
                    </a:lnTo>
                    <a:lnTo>
                      <a:pt x="364331" y="0"/>
                    </a:lnTo>
                    <a:lnTo>
                      <a:pt x="364331" y="80962"/>
                    </a:lnTo>
                    <a:lnTo>
                      <a:pt x="445294" y="80962"/>
                    </a:lnTo>
                    <a:lnTo>
                      <a:pt x="445294" y="0"/>
                    </a:lnTo>
                    <a:lnTo>
                      <a:pt x="526256" y="0"/>
                    </a:lnTo>
                    <a:lnTo>
                      <a:pt x="526256" y="80962"/>
                    </a:lnTo>
                    <a:lnTo>
                      <a:pt x="566738" y="80962"/>
                    </a:lnTo>
                    <a:lnTo>
                      <a:pt x="566738" y="121444"/>
                    </a:lnTo>
                    <a:lnTo>
                      <a:pt x="647700" y="121444"/>
                    </a:lnTo>
                    <a:lnTo>
                      <a:pt x="647700" y="202406"/>
                    </a:lnTo>
                    <a:lnTo>
                      <a:pt x="566738" y="202406"/>
                    </a:lnTo>
                    <a:lnTo>
                      <a:pt x="566738" y="283369"/>
                    </a:lnTo>
                    <a:lnTo>
                      <a:pt x="647700" y="283369"/>
                    </a:lnTo>
                    <a:lnTo>
                      <a:pt x="647700" y="364331"/>
                    </a:lnTo>
                    <a:lnTo>
                      <a:pt x="566738" y="364331"/>
                    </a:lnTo>
                    <a:lnTo>
                      <a:pt x="566738" y="445294"/>
                    </a:lnTo>
                    <a:lnTo>
                      <a:pt x="647700" y="445294"/>
                    </a:lnTo>
                    <a:lnTo>
                      <a:pt x="647700" y="526256"/>
                    </a:lnTo>
                    <a:lnTo>
                      <a:pt x="566738" y="526256"/>
                    </a:lnTo>
                    <a:lnTo>
                      <a:pt x="566738" y="566738"/>
                    </a:lnTo>
                    <a:lnTo>
                      <a:pt x="526256" y="566738"/>
                    </a:lnTo>
                    <a:lnTo>
                      <a:pt x="526256" y="647700"/>
                    </a:lnTo>
                    <a:lnTo>
                      <a:pt x="445294" y="647700"/>
                    </a:lnTo>
                    <a:lnTo>
                      <a:pt x="445294" y="566738"/>
                    </a:lnTo>
                    <a:lnTo>
                      <a:pt x="364331" y="566738"/>
                    </a:lnTo>
                    <a:lnTo>
                      <a:pt x="364331" y="647700"/>
                    </a:lnTo>
                    <a:lnTo>
                      <a:pt x="283369" y="647700"/>
                    </a:lnTo>
                    <a:lnTo>
                      <a:pt x="283369" y="566738"/>
                    </a:lnTo>
                    <a:lnTo>
                      <a:pt x="202406" y="566738"/>
                    </a:lnTo>
                    <a:lnTo>
                      <a:pt x="202406" y="647700"/>
                    </a:lnTo>
                    <a:lnTo>
                      <a:pt x="121444" y="647700"/>
                    </a:lnTo>
                    <a:lnTo>
                      <a:pt x="121444" y="566738"/>
                    </a:lnTo>
                    <a:lnTo>
                      <a:pt x="80962" y="566738"/>
                    </a:lnTo>
                    <a:lnTo>
                      <a:pt x="80962" y="526256"/>
                    </a:lnTo>
                    <a:lnTo>
                      <a:pt x="0" y="526256"/>
                    </a:lnTo>
                    <a:lnTo>
                      <a:pt x="0" y="445294"/>
                    </a:lnTo>
                    <a:lnTo>
                      <a:pt x="80962" y="445294"/>
                    </a:lnTo>
                    <a:lnTo>
                      <a:pt x="80962" y="364331"/>
                    </a:lnTo>
                    <a:lnTo>
                      <a:pt x="0" y="364331"/>
                    </a:lnTo>
                    <a:lnTo>
                      <a:pt x="0" y="283369"/>
                    </a:lnTo>
                    <a:lnTo>
                      <a:pt x="80962" y="283369"/>
                    </a:lnTo>
                    <a:lnTo>
                      <a:pt x="80962" y="202406"/>
                    </a:lnTo>
                    <a:lnTo>
                      <a:pt x="0" y="202406"/>
                    </a:lnTo>
                    <a:lnTo>
                      <a:pt x="0" y="121444"/>
                    </a:lnTo>
                    <a:lnTo>
                      <a:pt x="80962" y="121444"/>
                    </a:lnTo>
                    <a:lnTo>
                      <a:pt x="80962" y="80962"/>
                    </a:lnTo>
                    <a:lnTo>
                      <a:pt x="121444" y="80962"/>
                    </a:lnTo>
                    <a:close/>
                    <a:moveTo>
                      <a:pt x="161925" y="161925"/>
                    </a:moveTo>
                    <a:lnTo>
                      <a:pt x="161925" y="485775"/>
                    </a:lnTo>
                    <a:lnTo>
                      <a:pt x="485775" y="485775"/>
                    </a:lnTo>
                    <a:lnTo>
                      <a:pt x="485775" y="161925"/>
                    </a:lnTo>
                    <a:lnTo>
                      <a:pt x="161925" y="161925"/>
                    </a:lnTo>
                    <a:close/>
                  </a:path>
                </a:pathLst>
              </a:custGeom>
              <a:solidFill>
                <a:srgbClr val="20D6C7"/>
              </a:solidFill>
              <a:ln>
                <a:noFill/>
              </a:ln>
            </p:spPr>
          </p:sp>
        </p:grpSp>
        <p:sp>
          <p:nvSpPr>
            <p:cNvPr id="17" name="TextBox 17"/>
            <p:cNvSpPr txBox="1"/>
            <p:nvPr/>
          </p:nvSpPr>
          <p:spPr>
            <a:xfrm>
              <a:off x="3300803" y="3911918"/>
              <a:ext cx="865994" cy="274320"/>
            </a:xfrm>
            <a:prstGeom prst="rect">
              <a:avLst/>
            </a:prstGeom>
            <a:noFill/>
            <a:ln>
              <a:noFill/>
            </a:ln>
          </p:spPr>
          <p:txBody>
            <a:bodyPr wrap="none" lIns="0" tIns="0" rIns="0" bIns="0" anchor="t" anchorCtr="0">
              <a:spAutoFit/>
            </a:bodyPr>
            <a:lstStyle/>
            <a:p>
              <a:pPr algn="ctr"/>
              <a:r>
                <a:rPr lang="zh-CN" sz="1350" b="1">
                  <a:solidFill>
                    <a:srgbClr val="122033"/>
                  </a:solidFill>
                  <a:latin typeface="Arial" panose="020B0604020202020204"/>
                  <a:ea typeface="微软雅黑" panose="020B0503020204020204" charset="-122"/>
                  <a:cs typeface="Arial" panose="020B0604020202020204"/>
                </a:rPr>
                <a:t>main loop</a:t>
              </a:r>
            </a:p>
          </p:txBody>
        </p:sp>
        <p:grpSp>
          <p:nvGrpSpPr>
            <p:cNvPr id="21" name="Group 21"/>
            <p:cNvGrpSpPr/>
            <p:nvPr/>
          </p:nvGrpSpPr>
          <p:grpSpPr>
            <a:xfrm>
              <a:off x="2781300" y="1390650"/>
              <a:ext cx="1905000" cy="723900"/>
              <a:chOff x="2781300" y="1390650"/>
              <a:chExt cx="1905000" cy="723900"/>
            </a:xfrm>
          </p:grpSpPr>
          <p:sp>
            <p:nvSpPr>
              <p:cNvPr id="18" name="Rectangle 18"/>
              <p:cNvSpPr/>
              <p:nvPr/>
            </p:nvSpPr>
            <p:spPr>
              <a:xfrm>
                <a:off x="2781300" y="1390650"/>
                <a:ext cx="1905000" cy="723900"/>
              </a:xfrm>
              <a:prstGeom prst="roundRect">
                <a:avLst>
                  <a:gd name="adj" fmla="val 15789"/>
                </a:avLst>
              </a:prstGeom>
              <a:solidFill>
                <a:srgbClr val="FFFFFF"/>
              </a:solidFill>
              <a:ln>
                <a:noFill/>
              </a:ln>
            </p:spPr>
          </p:sp>
          <p:sp>
            <p:nvSpPr>
              <p:cNvPr id="19" name="TextBox 19"/>
              <p:cNvSpPr txBox="1"/>
              <p:nvPr/>
            </p:nvSpPr>
            <p:spPr>
              <a:xfrm>
                <a:off x="3314980" y="1598102"/>
                <a:ext cx="837640" cy="274320"/>
              </a:xfrm>
              <a:prstGeom prst="rect">
                <a:avLst/>
              </a:prstGeom>
              <a:noFill/>
              <a:ln>
                <a:noFill/>
              </a:ln>
            </p:spPr>
            <p:txBody>
              <a:bodyPr wrap="none" lIns="0" tIns="0" rIns="0" bIns="0" anchor="t" anchorCtr="0">
                <a:spAutoFit/>
              </a:bodyPr>
              <a:lstStyle/>
              <a:p>
                <a:pPr algn="ctr"/>
                <a:r>
                  <a:rPr lang="zh-CN" sz="1350" b="1">
                    <a:solidFill>
                      <a:srgbClr val="122033"/>
                    </a:solidFill>
                    <a:latin typeface="Arial" panose="020B0604020202020204"/>
                    <a:ea typeface="微软雅黑" panose="020B0503020204020204" charset="-122"/>
                    <a:cs typeface="Arial" panose="020B0604020202020204"/>
                  </a:rPr>
                  <a:t>Initialize</a:t>
                </a:r>
              </a:p>
            </p:txBody>
          </p:sp>
        </p:grpSp>
        <p:grpSp>
          <p:nvGrpSpPr>
            <p:cNvPr id="25" name="Group 25"/>
            <p:cNvGrpSpPr/>
            <p:nvPr/>
          </p:nvGrpSpPr>
          <p:grpSpPr>
            <a:xfrm>
              <a:off x="5086350" y="3276600"/>
              <a:ext cx="1866900" cy="723900"/>
              <a:chOff x="5086350" y="3276600"/>
              <a:chExt cx="1866900" cy="723900"/>
            </a:xfrm>
          </p:grpSpPr>
          <p:sp>
            <p:nvSpPr>
              <p:cNvPr id="22" name="Rectangle 22"/>
              <p:cNvSpPr/>
              <p:nvPr/>
            </p:nvSpPr>
            <p:spPr>
              <a:xfrm>
                <a:off x="5086350" y="3276600"/>
                <a:ext cx="1866900" cy="723900"/>
              </a:xfrm>
              <a:prstGeom prst="roundRect">
                <a:avLst>
                  <a:gd name="adj" fmla="val 15789"/>
                </a:avLst>
              </a:prstGeom>
              <a:solidFill>
                <a:srgbClr val="FFFFFF"/>
              </a:solidFill>
              <a:ln>
                <a:noFill/>
              </a:ln>
            </p:spPr>
          </p:sp>
          <p:sp>
            <p:nvSpPr>
              <p:cNvPr id="23" name="TextBox 23"/>
              <p:cNvSpPr txBox="1"/>
              <p:nvPr/>
            </p:nvSpPr>
            <p:spPr>
              <a:xfrm>
                <a:off x="5395762" y="3504282"/>
                <a:ext cx="1234590" cy="274320"/>
              </a:xfrm>
              <a:prstGeom prst="rect">
                <a:avLst/>
              </a:prstGeom>
              <a:noFill/>
              <a:ln>
                <a:noFill/>
              </a:ln>
            </p:spPr>
            <p:txBody>
              <a:bodyPr wrap="none" lIns="0" tIns="0" rIns="0" bIns="0" anchor="t" anchorCtr="0">
                <a:spAutoFit/>
              </a:bodyPr>
              <a:lstStyle/>
              <a:p>
                <a:pPr algn="ctr"/>
                <a:r>
                  <a:rPr lang="zh-CN" sz="1350" b="1">
                    <a:solidFill>
                      <a:srgbClr val="122033"/>
                    </a:solidFill>
                    <a:latin typeface="Arial" panose="020B0604020202020204"/>
                    <a:ea typeface="微软雅黑" panose="020B0503020204020204" charset="-122"/>
                    <a:cs typeface="Arial" panose="020B0604020202020204"/>
                  </a:rPr>
                  <a:t>Read sensors</a:t>
                </a:r>
              </a:p>
            </p:txBody>
          </p:sp>
        </p:grpSp>
        <p:grpSp>
          <p:nvGrpSpPr>
            <p:cNvPr id="29" name="Group 29"/>
            <p:cNvGrpSpPr/>
            <p:nvPr/>
          </p:nvGrpSpPr>
          <p:grpSpPr>
            <a:xfrm>
              <a:off x="2781300" y="5162550"/>
              <a:ext cx="1905000" cy="723900"/>
              <a:chOff x="2781300" y="5162550"/>
              <a:chExt cx="1905000" cy="723900"/>
            </a:xfrm>
          </p:grpSpPr>
          <p:sp>
            <p:nvSpPr>
              <p:cNvPr id="26" name="Rectangle 26"/>
              <p:cNvSpPr/>
              <p:nvPr/>
            </p:nvSpPr>
            <p:spPr>
              <a:xfrm>
                <a:off x="2781300" y="5162550"/>
                <a:ext cx="1905000" cy="723900"/>
              </a:xfrm>
              <a:prstGeom prst="roundRect">
                <a:avLst>
                  <a:gd name="adj" fmla="val 15789"/>
                </a:avLst>
              </a:prstGeom>
              <a:solidFill>
                <a:srgbClr val="FFFFFF"/>
              </a:solidFill>
              <a:ln>
                <a:noFill/>
              </a:ln>
            </p:spPr>
          </p:sp>
          <p:sp>
            <p:nvSpPr>
              <p:cNvPr id="27" name="TextBox 27"/>
              <p:cNvSpPr txBox="1"/>
              <p:nvPr/>
            </p:nvSpPr>
            <p:spPr>
              <a:xfrm>
                <a:off x="3088151" y="5423949"/>
                <a:ext cx="1291297" cy="274320"/>
              </a:xfrm>
              <a:prstGeom prst="rect">
                <a:avLst/>
              </a:prstGeom>
              <a:noFill/>
              <a:ln>
                <a:noFill/>
              </a:ln>
            </p:spPr>
            <p:txBody>
              <a:bodyPr wrap="none" lIns="0" tIns="0" rIns="0" bIns="0" anchor="t" anchorCtr="0">
                <a:spAutoFit/>
              </a:bodyPr>
              <a:lstStyle/>
              <a:p>
                <a:pPr algn="ctr"/>
                <a:r>
                  <a:rPr lang="zh-CN" sz="1350" b="1">
                    <a:solidFill>
                      <a:srgbClr val="122033"/>
                    </a:solidFill>
                    <a:latin typeface="Arial" panose="020B0604020202020204"/>
                    <a:ea typeface="微软雅黑" panose="020B0503020204020204" charset="-122"/>
                    <a:cs typeface="Arial" panose="020B0604020202020204"/>
                  </a:rPr>
                  <a:t>Drive outputs</a:t>
                </a:r>
              </a:p>
            </p:txBody>
          </p:sp>
        </p:grpSp>
        <p:grpSp>
          <p:nvGrpSpPr>
            <p:cNvPr id="33" name="Group 33"/>
            <p:cNvGrpSpPr/>
            <p:nvPr/>
          </p:nvGrpSpPr>
          <p:grpSpPr>
            <a:xfrm>
              <a:off x="514350" y="3276600"/>
              <a:ext cx="1866900" cy="723900"/>
              <a:chOff x="514350" y="3276600"/>
              <a:chExt cx="1866900" cy="723900"/>
            </a:xfrm>
          </p:grpSpPr>
          <p:sp>
            <p:nvSpPr>
              <p:cNvPr id="30" name="Rectangle 30"/>
              <p:cNvSpPr/>
              <p:nvPr/>
            </p:nvSpPr>
            <p:spPr>
              <a:xfrm>
                <a:off x="514350" y="3276600"/>
                <a:ext cx="1866900" cy="723900"/>
              </a:xfrm>
              <a:prstGeom prst="roundRect">
                <a:avLst>
                  <a:gd name="adj" fmla="val 15789"/>
                </a:avLst>
              </a:prstGeom>
              <a:solidFill>
                <a:srgbClr val="FFFFFF"/>
              </a:solidFill>
              <a:ln>
                <a:noFill/>
              </a:ln>
            </p:spPr>
          </p:sp>
          <p:sp>
            <p:nvSpPr>
              <p:cNvPr id="31" name="TextBox 31"/>
              <p:cNvSpPr txBox="1"/>
              <p:nvPr/>
            </p:nvSpPr>
            <p:spPr>
              <a:xfrm>
                <a:off x="830557" y="3517769"/>
                <a:ext cx="1140078" cy="274320"/>
              </a:xfrm>
              <a:prstGeom prst="rect">
                <a:avLst/>
              </a:prstGeom>
              <a:noFill/>
              <a:ln>
                <a:noFill/>
              </a:ln>
            </p:spPr>
            <p:txBody>
              <a:bodyPr wrap="none" lIns="0" tIns="0" rIns="0" bIns="0" anchor="t" anchorCtr="0">
                <a:spAutoFit/>
              </a:bodyPr>
              <a:lstStyle/>
              <a:p>
                <a:pPr algn="ctr"/>
                <a:r>
                  <a:rPr lang="zh-CN" sz="1350" b="1">
                    <a:solidFill>
                      <a:srgbClr val="122033"/>
                    </a:solidFill>
                    <a:latin typeface="Arial" panose="020B0604020202020204"/>
                    <a:ea typeface="微软雅黑" panose="020B0503020204020204" charset="-122"/>
                    <a:cs typeface="Arial" panose="020B0604020202020204"/>
                  </a:rPr>
                  <a:t>Publish data</a:t>
                </a:r>
              </a:p>
            </p:txBody>
          </p:sp>
        </p:grpSp>
      </p:grpSp>
      <p:grpSp>
        <p:nvGrpSpPr>
          <p:cNvPr id="56" name="Group 56"/>
          <p:cNvGrpSpPr/>
          <p:nvPr/>
        </p:nvGrpSpPr>
        <p:grpSpPr>
          <a:xfrm>
            <a:off x="7429500" y="1600200"/>
            <a:ext cx="3810000" cy="4095750"/>
            <a:chOff x="7429500" y="1600200"/>
            <a:chExt cx="3810000" cy="4095750"/>
          </a:xfrm>
        </p:grpSpPr>
        <p:sp>
          <p:nvSpPr>
            <p:cNvPr id="35" name="Rectangle 35"/>
            <p:cNvSpPr/>
            <p:nvPr/>
          </p:nvSpPr>
          <p:spPr>
            <a:xfrm>
              <a:off x="7429500" y="1600200"/>
              <a:ext cx="3810000" cy="4095750"/>
            </a:xfrm>
            <a:prstGeom prst="roundRect">
              <a:avLst>
                <a:gd name="adj" fmla="val 4000"/>
              </a:avLst>
            </a:prstGeom>
            <a:solidFill>
              <a:srgbClr val="FFFFFF"/>
            </a:solidFill>
            <a:ln>
              <a:noFill/>
            </a:ln>
          </p:spPr>
        </p:sp>
        <p:sp>
          <p:nvSpPr>
            <p:cNvPr id="36" name="TextBox 36"/>
            <p:cNvSpPr txBox="1"/>
            <p:nvPr/>
          </p:nvSpPr>
          <p:spPr>
            <a:xfrm>
              <a:off x="7740015" y="1824990"/>
              <a:ext cx="1293276" cy="365760"/>
            </a:xfrm>
            <a:prstGeom prst="rect">
              <a:avLst/>
            </a:prstGeom>
            <a:noFill/>
            <a:ln>
              <a:noFill/>
            </a:ln>
          </p:spPr>
          <p:txBody>
            <a:bodyPr wrap="none" lIns="0" tIns="0" rIns="0" bIns="0" anchor="t" anchorCtr="0">
              <a:spAutoFit/>
            </a:bodyPr>
            <a:lstStyle/>
            <a:p>
              <a:pPr algn="l"/>
              <a:r>
                <a:rPr lang="zh-CN" sz="1800" b="1">
                  <a:solidFill>
                    <a:srgbClr val="122033"/>
                  </a:solidFill>
                  <a:latin typeface="Arial" panose="020B0604020202020204"/>
                  <a:ea typeface="微软雅黑" panose="020B0503020204020204" charset="-122"/>
                  <a:cs typeface="Arial" panose="020B0604020202020204"/>
                </a:rPr>
                <a:t>Mode logic</a:t>
              </a:r>
            </a:p>
          </p:txBody>
        </p:sp>
        <p:grpSp>
          <p:nvGrpSpPr>
            <p:cNvPr id="41" name="Group 41"/>
            <p:cNvGrpSpPr/>
            <p:nvPr/>
          </p:nvGrpSpPr>
          <p:grpSpPr>
            <a:xfrm>
              <a:off x="7762875" y="2324100"/>
              <a:ext cx="3185279" cy="876300"/>
              <a:chOff x="7762875" y="2324100"/>
              <a:chExt cx="3185279" cy="876300"/>
            </a:xfrm>
          </p:grpSpPr>
          <p:sp>
            <p:nvSpPr>
              <p:cNvPr id="37" name="Rectangle 37"/>
              <p:cNvSpPr/>
              <p:nvPr/>
            </p:nvSpPr>
            <p:spPr>
              <a:xfrm>
                <a:off x="7762875" y="2324100"/>
                <a:ext cx="3143250" cy="876300"/>
              </a:xfrm>
              <a:prstGeom prst="roundRect">
                <a:avLst>
                  <a:gd name="adj" fmla="val 13043"/>
                </a:avLst>
              </a:prstGeom>
              <a:solidFill>
                <a:srgbClr val="F8FBFF"/>
              </a:solidFill>
              <a:ln>
                <a:noFill/>
              </a:ln>
            </p:spPr>
          </p:sp>
          <p:sp>
            <p:nvSpPr>
              <p:cNvPr id="38" name="TextBox 38"/>
              <p:cNvSpPr txBox="1"/>
              <p:nvPr/>
            </p:nvSpPr>
            <p:spPr>
              <a:xfrm>
                <a:off x="7981950" y="2447925"/>
                <a:ext cx="1287756" cy="304800"/>
              </a:xfrm>
              <a:prstGeom prst="rect">
                <a:avLst/>
              </a:prstGeom>
              <a:noFill/>
              <a:ln>
                <a:noFill/>
              </a:ln>
            </p:spPr>
            <p:txBody>
              <a:bodyPr wrap="none" lIns="0" tIns="0" rIns="0" bIns="0" anchor="t" anchorCtr="0">
                <a:spAutoFit/>
              </a:bodyPr>
              <a:lstStyle/>
              <a:p>
                <a:pPr algn="l"/>
                <a:r>
                  <a:rPr lang="zh-CN" sz="1500" b="1">
                    <a:solidFill>
                      <a:srgbClr val="20D6C7"/>
                    </a:solidFill>
                    <a:latin typeface="Arial" panose="020B0604020202020204"/>
                    <a:ea typeface="微软雅黑" panose="020B0503020204020204" charset="-122"/>
                    <a:cs typeface="Arial" panose="020B0604020202020204"/>
                  </a:rPr>
                  <a:t>Manual mode</a:t>
                </a:r>
              </a:p>
            </p:txBody>
          </p:sp>
          <p:sp>
            <p:nvSpPr>
              <p:cNvPr id="39" name="TextBox 39"/>
              <p:cNvSpPr txBox="1"/>
              <p:nvPr/>
            </p:nvSpPr>
            <p:spPr>
              <a:xfrm>
                <a:off x="7986712" y="2745581"/>
                <a:ext cx="2961442"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App or local flags directly set LED, fan,</a:t>
                </a:r>
              </a:p>
            </p:txBody>
          </p:sp>
          <p:sp>
            <p:nvSpPr>
              <p:cNvPr id="40" name="TextBox 40"/>
              <p:cNvSpPr txBox="1"/>
              <p:nvPr/>
            </p:nvSpPr>
            <p:spPr>
              <a:xfrm>
                <a:off x="7986712" y="2955131"/>
                <a:ext cx="2601397" cy="228600"/>
              </a:xfrm>
              <a:prstGeom prst="rect">
                <a:avLst/>
              </a:prstGeom>
              <a:noFill/>
              <a:ln>
                <a:noFill/>
              </a:ln>
            </p:spPr>
            <p:txBody>
              <a:bodyPr wrap="none" lIns="0" tIns="0" rIns="0" bIns="0" anchor="t" anchorCtr="0">
                <a:spAutoFit/>
              </a:bodyPr>
              <a:lstStyle/>
              <a:p>
                <a:pPr algn="l"/>
                <a:r>
                  <a:rPr lang="zh-CN" sz="1125">
                    <a:solidFill>
                      <a:srgbClr val="4B647C"/>
                    </a:solidFill>
                    <a:latin typeface="Arial" panose="020B0604020202020204"/>
                    <a:ea typeface="微软雅黑" panose="020B0503020204020204" charset="-122"/>
                    <a:cs typeface="Arial" panose="020B0604020202020204"/>
                  </a:rPr>
                  <a:t>humidifier, and servo door states.</a:t>
                </a:r>
              </a:p>
            </p:txBody>
          </p:sp>
        </p:grpSp>
        <p:grpSp>
          <p:nvGrpSpPr>
            <p:cNvPr id="48" name="Group 48"/>
            <p:cNvGrpSpPr/>
            <p:nvPr/>
          </p:nvGrpSpPr>
          <p:grpSpPr>
            <a:xfrm>
              <a:off x="7762875" y="3448050"/>
              <a:ext cx="3143250" cy="1390650"/>
              <a:chOff x="7762875" y="3448050"/>
              <a:chExt cx="3143250" cy="1390650"/>
            </a:xfrm>
          </p:grpSpPr>
          <p:sp>
            <p:nvSpPr>
              <p:cNvPr id="42" name="Rectangle 42"/>
              <p:cNvSpPr/>
              <p:nvPr/>
            </p:nvSpPr>
            <p:spPr>
              <a:xfrm>
                <a:off x="7762875" y="3448050"/>
                <a:ext cx="3143250" cy="1390650"/>
              </a:xfrm>
              <a:prstGeom prst="roundRect">
                <a:avLst>
                  <a:gd name="adj" fmla="val 8219"/>
                </a:avLst>
              </a:prstGeom>
              <a:solidFill>
                <a:srgbClr val="EAF3FF"/>
              </a:solidFill>
              <a:ln w="14288">
                <a:solidFill>
                  <a:srgbClr val="C9D8E8"/>
                </a:solidFill>
              </a:ln>
            </p:spPr>
          </p:sp>
          <p:sp>
            <p:nvSpPr>
              <p:cNvPr id="43" name="TextBox 43"/>
              <p:cNvSpPr txBox="1"/>
              <p:nvPr/>
            </p:nvSpPr>
            <p:spPr>
              <a:xfrm>
                <a:off x="7981950" y="3571875"/>
                <a:ext cx="1634300" cy="304800"/>
              </a:xfrm>
              <a:prstGeom prst="rect">
                <a:avLst/>
              </a:prstGeom>
              <a:noFill/>
              <a:ln>
                <a:noFill/>
              </a:ln>
            </p:spPr>
            <p:txBody>
              <a:bodyPr wrap="none" lIns="0" tIns="0" rIns="0" bIns="0" anchor="t" anchorCtr="0">
                <a:spAutoFit/>
              </a:bodyPr>
              <a:lstStyle/>
              <a:p>
                <a:pPr algn="l"/>
                <a:r>
                  <a:rPr lang="zh-CN" sz="1500" b="1">
                    <a:solidFill>
                      <a:srgbClr val="A7F36D"/>
                    </a:solidFill>
                    <a:latin typeface="Arial" panose="020B0604020202020204"/>
                    <a:ea typeface="微软雅黑" panose="020B0503020204020204" charset="-122"/>
                    <a:cs typeface="Arial" panose="020B0604020202020204"/>
                  </a:rPr>
                  <a:t>Automatic mode</a:t>
                </a:r>
              </a:p>
            </p:txBody>
          </p:sp>
          <p:sp>
            <p:nvSpPr>
              <p:cNvPr id="44" name="TextBox 44"/>
              <p:cNvSpPr txBox="1"/>
              <p:nvPr/>
            </p:nvSpPr>
            <p:spPr>
              <a:xfrm>
                <a:off x="7986712" y="3879056"/>
                <a:ext cx="1363742" cy="228600"/>
              </a:xfrm>
              <a:prstGeom prst="rect">
                <a:avLst/>
              </a:prstGeom>
              <a:noFill/>
              <a:ln>
                <a:noFill/>
              </a:ln>
            </p:spPr>
            <p:txBody>
              <a:bodyPr wrap="none" lIns="0" tIns="0" rIns="0" bIns="0" anchor="t" anchorCtr="0">
                <a:spAutoFit/>
              </a:bodyPr>
              <a:lstStyle/>
              <a:p>
                <a:pPr algn="l"/>
                <a:r>
                  <a:rPr lang="zh-CN" sz="1125">
                    <a:solidFill>
                      <a:srgbClr val="122033"/>
                    </a:solidFill>
                    <a:latin typeface="Arial" panose="020B0604020202020204"/>
                    <a:ea typeface="微软雅黑" panose="020B0503020204020204" charset="-122"/>
                    <a:cs typeface="Arial" panose="020B0604020202020204"/>
                  </a:rPr>
                  <a:t>low light -&gt; LED on</a:t>
                </a:r>
              </a:p>
            </p:txBody>
          </p:sp>
          <p:sp>
            <p:nvSpPr>
              <p:cNvPr id="45" name="TextBox 45"/>
              <p:cNvSpPr txBox="1"/>
              <p:nvPr/>
            </p:nvSpPr>
            <p:spPr>
              <a:xfrm>
                <a:off x="7986712" y="4126706"/>
                <a:ext cx="2016323" cy="228600"/>
              </a:xfrm>
              <a:prstGeom prst="rect">
                <a:avLst/>
              </a:prstGeom>
              <a:noFill/>
              <a:ln>
                <a:noFill/>
              </a:ln>
            </p:spPr>
            <p:txBody>
              <a:bodyPr wrap="none" lIns="0" tIns="0" rIns="0" bIns="0" anchor="t" anchorCtr="0">
                <a:spAutoFit/>
              </a:bodyPr>
              <a:lstStyle/>
              <a:p>
                <a:pPr algn="l"/>
                <a:r>
                  <a:rPr lang="zh-CN" sz="1125">
                    <a:solidFill>
                      <a:srgbClr val="122033"/>
                    </a:solidFill>
                    <a:latin typeface="Arial" panose="020B0604020202020204"/>
                    <a:ea typeface="微软雅黑" panose="020B0503020204020204" charset="-122"/>
                    <a:cs typeface="Arial" panose="020B0604020202020204"/>
                  </a:rPr>
                  <a:t>high temperature -&gt; fan on</a:t>
                </a:r>
              </a:p>
            </p:txBody>
          </p:sp>
          <p:sp>
            <p:nvSpPr>
              <p:cNvPr id="46" name="TextBox 46"/>
              <p:cNvSpPr txBox="1"/>
              <p:nvPr/>
            </p:nvSpPr>
            <p:spPr>
              <a:xfrm>
                <a:off x="7986712" y="4374356"/>
                <a:ext cx="2136338" cy="228600"/>
              </a:xfrm>
              <a:prstGeom prst="rect">
                <a:avLst/>
              </a:prstGeom>
              <a:noFill/>
              <a:ln>
                <a:noFill/>
              </a:ln>
            </p:spPr>
            <p:txBody>
              <a:bodyPr wrap="none" lIns="0" tIns="0" rIns="0" bIns="0" anchor="t" anchorCtr="0">
                <a:spAutoFit/>
              </a:bodyPr>
              <a:lstStyle/>
              <a:p>
                <a:pPr algn="l"/>
                <a:r>
                  <a:rPr lang="zh-CN" sz="1125">
                    <a:solidFill>
                      <a:srgbClr val="122033"/>
                    </a:solidFill>
                    <a:latin typeface="Arial" panose="020B0604020202020204"/>
                    <a:ea typeface="微软雅黑" panose="020B0503020204020204" charset="-122"/>
                    <a:cs typeface="Arial" panose="020B0604020202020204"/>
                  </a:rPr>
                  <a:t>low humidity -&gt; humidifier on</a:t>
                </a:r>
              </a:p>
            </p:txBody>
          </p:sp>
        </p:grpSp>
        <p:grpSp>
          <p:nvGrpSpPr>
            <p:cNvPr id="55" name="Group 55"/>
            <p:cNvGrpSpPr/>
            <p:nvPr/>
          </p:nvGrpSpPr>
          <p:grpSpPr>
            <a:xfrm>
              <a:off x="7850981" y="5124450"/>
              <a:ext cx="2929319" cy="538162"/>
              <a:chOff x="7850981" y="5124450"/>
              <a:chExt cx="2929319" cy="538162"/>
            </a:xfrm>
          </p:grpSpPr>
          <p:grpSp>
            <p:nvGrpSpPr>
              <p:cNvPr id="52" name="Group 52"/>
              <p:cNvGrpSpPr/>
              <p:nvPr/>
            </p:nvGrpSpPr>
            <p:grpSpPr>
              <a:xfrm>
                <a:off x="7850981" y="5124450"/>
                <a:ext cx="242888" cy="323850"/>
                <a:chOff x="7850981" y="5124450"/>
                <a:chExt cx="242888" cy="323850"/>
              </a:xfrm>
            </p:grpSpPr>
            <p:sp>
              <p:nvSpPr>
                <p:cNvPr id="49" name="Freeform 49"/>
                <p:cNvSpPr/>
                <p:nvPr/>
              </p:nvSpPr>
              <p:spPr>
                <a:xfrm>
                  <a:off x="7850981" y="5253990"/>
                  <a:ext cx="242888" cy="93107"/>
                </a:xfrm>
                <a:custGeom>
                  <a:avLst/>
                  <a:gdLst/>
                  <a:ahLst/>
                  <a:cxnLst/>
                  <a:rect l="l" t="t" r="r" b="b"/>
                  <a:pathLst>
                    <a:path w="242888" h="93107">
                      <a:moveTo>
                        <a:pt x="225422" y="10326"/>
                      </a:moveTo>
                      <a:cubicBezTo>
                        <a:pt x="231116" y="7479"/>
                        <a:pt x="237064" y="4044"/>
                        <a:pt x="242888" y="0"/>
                      </a:cubicBezTo>
                      <a:lnTo>
                        <a:pt x="242888" y="32385"/>
                      </a:lnTo>
                      <a:cubicBezTo>
                        <a:pt x="242888" y="65920"/>
                        <a:pt x="188515" y="93107"/>
                        <a:pt x="121444" y="93107"/>
                      </a:cubicBezTo>
                      <a:cubicBezTo>
                        <a:pt x="54372" y="93107"/>
                        <a:pt x="0" y="65920"/>
                        <a:pt x="0" y="32385"/>
                      </a:cubicBezTo>
                      <a:lnTo>
                        <a:pt x="0" y="0"/>
                      </a:lnTo>
                      <a:cubicBezTo>
                        <a:pt x="5824" y="4044"/>
                        <a:pt x="11772" y="7479"/>
                        <a:pt x="17466" y="10326"/>
                      </a:cubicBezTo>
                      <a:cubicBezTo>
                        <a:pt x="46168" y="24677"/>
                        <a:pt x="82986" y="32385"/>
                        <a:pt x="121444" y="32385"/>
                      </a:cubicBezTo>
                      <a:cubicBezTo>
                        <a:pt x="159901" y="32385"/>
                        <a:pt x="196719" y="24677"/>
                        <a:pt x="225422" y="10326"/>
                      </a:cubicBezTo>
                      <a:close/>
                    </a:path>
                  </a:pathLst>
                </a:custGeom>
                <a:solidFill>
                  <a:srgbClr val="1B76FF"/>
                </a:solidFill>
                <a:ln>
                  <a:noFill/>
                </a:ln>
              </p:spPr>
            </p:sp>
            <p:sp>
              <p:nvSpPr>
                <p:cNvPr id="50" name="Freeform 50"/>
                <p:cNvSpPr/>
                <p:nvPr/>
              </p:nvSpPr>
              <p:spPr>
                <a:xfrm>
                  <a:off x="7850981" y="5355193"/>
                  <a:ext cx="242888" cy="93107"/>
                </a:xfrm>
                <a:custGeom>
                  <a:avLst/>
                  <a:gdLst/>
                  <a:ahLst/>
                  <a:cxnLst/>
                  <a:rect l="l" t="t" r="r" b="b"/>
                  <a:pathLst>
                    <a:path w="242888" h="93107">
                      <a:moveTo>
                        <a:pt x="0" y="0"/>
                      </a:moveTo>
                      <a:lnTo>
                        <a:pt x="0" y="32385"/>
                      </a:lnTo>
                      <a:cubicBezTo>
                        <a:pt x="0" y="65922"/>
                        <a:pt x="54372" y="93107"/>
                        <a:pt x="121444" y="93107"/>
                      </a:cubicBezTo>
                      <a:cubicBezTo>
                        <a:pt x="188515" y="93107"/>
                        <a:pt x="242888" y="65922"/>
                        <a:pt x="242888" y="32385"/>
                      </a:cubicBezTo>
                      <a:lnTo>
                        <a:pt x="242888" y="0"/>
                      </a:lnTo>
                      <a:cubicBezTo>
                        <a:pt x="237064" y="4044"/>
                        <a:pt x="231116" y="7479"/>
                        <a:pt x="225422" y="10327"/>
                      </a:cubicBezTo>
                      <a:cubicBezTo>
                        <a:pt x="196719" y="24677"/>
                        <a:pt x="159901" y="32385"/>
                        <a:pt x="121444" y="32385"/>
                      </a:cubicBezTo>
                      <a:cubicBezTo>
                        <a:pt x="82986" y="32385"/>
                        <a:pt x="46168" y="24677"/>
                        <a:pt x="17466" y="10327"/>
                      </a:cubicBezTo>
                      <a:cubicBezTo>
                        <a:pt x="11772" y="7479"/>
                        <a:pt x="5824" y="4044"/>
                        <a:pt x="0" y="0"/>
                      </a:cubicBezTo>
                      <a:close/>
                    </a:path>
                  </a:pathLst>
                </a:custGeom>
                <a:solidFill>
                  <a:srgbClr val="1B76FF"/>
                </a:solidFill>
                <a:ln>
                  <a:noFill/>
                </a:ln>
              </p:spPr>
            </p:sp>
            <p:sp>
              <p:nvSpPr>
                <p:cNvPr id="51" name="Freeform 51"/>
                <p:cNvSpPr/>
                <p:nvPr/>
              </p:nvSpPr>
              <p:spPr>
                <a:xfrm>
                  <a:off x="7850981" y="5124450"/>
                  <a:ext cx="242888" cy="121444"/>
                </a:xfrm>
                <a:custGeom>
                  <a:avLst/>
                  <a:gdLst/>
                  <a:ahLst/>
                  <a:cxnLst/>
                  <a:rect l="l" t="t" r="r" b="b"/>
                  <a:pathLst>
                    <a:path w="242888" h="121444">
                      <a:moveTo>
                        <a:pt x="121444" y="0"/>
                      </a:moveTo>
                      <a:cubicBezTo>
                        <a:pt x="188515" y="0"/>
                        <a:pt x="242888" y="27186"/>
                        <a:pt x="242888" y="60722"/>
                      </a:cubicBezTo>
                      <a:cubicBezTo>
                        <a:pt x="242888" y="94258"/>
                        <a:pt x="188515" y="121444"/>
                        <a:pt x="121444" y="121444"/>
                      </a:cubicBezTo>
                      <a:cubicBezTo>
                        <a:pt x="54372" y="121444"/>
                        <a:pt x="0" y="94258"/>
                        <a:pt x="0" y="60722"/>
                      </a:cubicBezTo>
                      <a:cubicBezTo>
                        <a:pt x="0" y="27186"/>
                        <a:pt x="54372" y="0"/>
                        <a:pt x="121444" y="0"/>
                      </a:cubicBezTo>
                      <a:close/>
                    </a:path>
                  </a:pathLst>
                </a:custGeom>
                <a:solidFill>
                  <a:srgbClr val="1B76FF"/>
                </a:solidFill>
                <a:ln>
                  <a:noFill/>
                </a:ln>
              </p:spPr>
            </p:sp>
          </p:grpSp>
          <p:sp>
            <p:nvSpPr>
              <p:cNvPr id="53" name="TextBox 53"/>
              <p:cNvSpPr txBox="1"/>
              <p:nvPr/>
            </p:nvSpPr>
            <p:spPr>
              <a:xfrm>
                <a:off x="8271510" y="5204460"/>
                <a:ext cx="2508790" cy="243840"/>
              </a:xfrm>
              <a:prstGeom prst="rect">
                <a:avLst/>
              </a:prstGeom>
              <a:noFill/>
              <a:ln>
                <a:noFill/>
              </a:ln>
            </p:spPr>
            <p:txBody>
              <a:bodyPr wrap="none" lIns="0" tIns="0" rIns="0" bIns="0" anchor="t" anchorCtr="0">
                <a:spAutoFit/>
              </a:bodyPr>
              <a:lstStyle/>
              <a:p>
                <a:pPr algn="l"/>
                <a:r>
                  <a:rPr lang="zh-CN" sz="1200" b="1">
                    <a:solidFill>
                      <a:srgbClr val="122033"/>
                    </a:solidFill>
                    <a:latin typeface="Arial" panose="020B0604020202020204"/>
                    <a:ea typeface="微软雅黑" panose="020B0503020204020204" charset="-122"/>
                    <a:cs typeface="Arial" panose="020B0604020202020204"/>
                  </a:rPr>
                  <a:t>Thresholds are stored in Flash</a:t>
                </a:r>
              </a:p>
            </p:txBody>
          </p:sp>
          <p:sp>
            <p:nvSpPr>
              <p:cNvPr id="54" name="TextBox 54"/>
              <p:cNvSpPr txBox="1"/>
              <p:nvPr/>
            </p:nvSpPr>
            <p:spPr>
              <a:xfrm>
                <a:off x="8273415" y="5449252"/>
                <a:ext cx="761762" cy="213360"/>
              </a:xfrm>
              <a:prstGeom prst="rect">
                <a:avLst/>
              </a:prstGeom>
              <a:noFill/>
              <a:ln>
                <a:noFill/>
              </a:ln>
            </p:spPr>
            <p:txBody>
              <a:bodyPr wrap="none" lIns="0" tIns="0" rIns="0" bIns="0" anchor="t" anchorCtr="0">
                <a:spAutoFit/>
              </a:bodyPr>
              <a:lstStyle/>
              <a:p>
                <a:pPr algn="l"/>
                <a:r>
                  <a:rPr lang="zh-CN" sz="1050">
                    <a:solidFill>
                      <a:srgbClr val="6B7F95"/>
                    </a:solidFill>
                    <a:latin typeface="Consolas" panose="020B0609020204030204"/>
                    <a:ea typeface="微软雅黑" panose="020B0503020204020204" charset="-122"/>
                    <a:cs typeface="Consolas" panose="020B0609020204030204"/>
                  </a:rPr>
                  <a:t>0x0801F000</a:t>
                </a:r>
              </a:p>
            </p:txBody>
          </p:sp>
        </p:grpSp>
      </p:grpSp>
      <p:grpSp>
        <p:nvGrpSpPr>
          <p:cNvPr id="63" name="Group 63"/>
          <p:cNvGrpSpPr/>
          <p:nvPr/>
        </p:nvGrpSpPr>
        <p:grpSpPr>
          <a:xfrm>
            <a:off x="522922" y="6616541"/>
            <a:ext cx="11146156" cy="167640"/>
            <a:chOff x="522922" y="6616541"/>
            <a:chExt cx="11146156" cy="167640"/>
          </a:xfrm>
        </p:grpSpPr>
        <p:sp>
          <p:nvSpPr>
            <p:cNvPr id="61" name="TextBox 61"/>
            <p:cNvSpPr txBox="1"/>
            <p:nvPr/>
          </p:nvSpPr>
          <p:spPr>
            <a:xfrm>
              <a:off x="522922" y="6616541"/>
              <a:ext cx="1236607"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Embedded control logic</a:t>
              </a:r>
            </a:p>
          </p:txBody>
        </p:sp>
        <p:sp>
          <p:nvSpPr>
            <p:cNvPr id="62" name="TextBox 62"/>
            <p:cNvSpPr txBox="1"/>
            <p:nvPr/>
          </p:nvSpPr>
          <p:spPr>
            <a:xfrm>
              <a:off x="11307080" y="6616541"/>
              <a:ext cx="361998"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05 / 16</a:t>
              </a:r>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400"/>
                                        <p:tgtEl>
                                          <p:spTgt spid="3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slide(fromBottom)">
                                      <p:cBhvr>
                                        <p:cTn id="11" dur="4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5" name="Group 5"/>
          <p:cNvGrpSpPr/>
          <p:nvPr/>
        </p:nvGrpSpPr>
        <p:grpSpPr>
          <a:xfrm>
            <a:off x="501015" y="391478"/>
            <a:ext cx="10050828" cy="616148"/>
            <a:chOff x="501015" y="391478"/>
            <a:chExt cx="10050828" cy="616148"/>
          </a:xfrm>
        </p:grpSpPr>
        <p:sp>
          <p:nvSpPr>
            <p:cNvPr id="3" name="TextBox 3"/>
            <p:cNvSpPr txBox="1"/>
            <p:nvPr/>
          </p:nvSpPr>
          <p:spPr>
            <a:xfrm>
              <a:off x="501015" y="391478"/>
              <a:ext cx="10050828" cy="392415"/>
            </a:xfrm>
            <a:prstGeom prst="rect">
              <a:avLst/>
            </a:prstGeom>
            <a:noFill/>
            <a:ln>
              <a:noFill/>
            </a:ln>
          </p:spPr>
          <p:txBody>
            <a:bodyPr wrap="none" lIns="0" tIns="0" rIns="0" bIns="0" anchor="t" anchorCtr="0">
              <a:spAutoFit/>
            </a:bodyPr>
            <a:lstStyle/>
            <a:p>
              <a:r>
                <a:rPr lang="en-US" altLang="zh-CN" sz="2550" b="1">
                  <a:solidFill>
                    <a:srgbClr val="122033"/>
                  </a:solidFill>
                  <a:latin typeface="Arial" panose="020B0604020202020204"/>
                  <a:ea typeface="微软雅黑"/>
                  <a:cs typeface="Arial" panose="020B0604020202020204"/>
                </a:rPr>
                <a:t>How</a:t>
              </a:r>
              <a:r>
                <a:rPr lang="zh-CN" sz="2550" b="1">
                  <a:solidFill>
                    <a:srgbClr val="122033"/>
                  </a:solidFill>
                  <a:latin typeface="Arial" panose="020B0604020202020204"/>
                  <a:ea typeface="微软雅黑"/>
                  <a:cs typeface="Arial" panose="020B0604020202020204"/>
                </a:rPr>
                <a:t> commands bridge the STM32 system into MQTT messaging</a:t>
              </a:r>
            </a:p>
          </p:txBody>
        </p:sp>
        <p:sp>
          <p:nvSpPr>
            <p:cNvPr id="4" name="TextBox 4"/>
            <p:cNvSpPr txBox="1"/>
            <p:nvPr/>
          </p:nvSpPr>
          <p:spPr>
            <a:xfrm>
              <a:off x="518160" y="822960"/>
              <a:ext cx="5075107" cy="184666"/>
            </a:xfrm>
            <a:prstGeom prst="rect">
              <a:avLst/>
            </a:prstGeom>
            <a:noFill/>
            <a:ln>
              <a:noFill/>
            </a:ln>
          </p:spPr>
          <p:txBody>
            <a:bodyPr wrap="none" lIns="0" tIns="0" rIns="0" bIns="0" anchor="t" anchorCtr="0">
              <a:spAutoFit/>
            </a:bodyPr>
            <a:lstStyle/>
            <a:p>
              <a:r>
                <a:rPr lang="zh-CN" sz="1200">
                  <a:solidFill>
                    <a:srgbClr val="4B647C"/>
                  </a:solidFill>
                  <a:latin typeface="Arial" panose="020B0604020202020204"/>
                  <a:ea typeface="微软雅黑"/>
                  <a:cs typeface="Arial" panose="020B0604020202020204"/>
                </a:rPr>
                <a:t>ESP8266 handles network transport</a:t>
              </a:r>
              <a:r>
                <a:rPr lang="zh-CN" sz="1200" err="1">
                  <a:solidFill>
                    <a:srgbClr val="4B647C"/>
                  </a:solidFill>
                  <a:latin typeface="Arial" panose="020B0604020202020204"/>
                  <a:ea typeface="微软雅黑"/>
                  <a:cs typeface="Arial" panose="020B0604020202020204"/>
                </a:rPr>
                <a:t>; STM32 </a:t>
              </a:r>
              <a:r>
                <a:rPr lang="zh-CN" sz="1200">
                  <a:solidFill>
                    <a:srgbClr val="4B647C"/>
                  </a:solidFill>
                  <a:latin typeface="Arial" panose="020B0604020202020204"/>
                  <a:ea typeface="微软雅黑"/>
                  <a:cs typeface="Arial" panose="020B0604020202020204"/>
                </a:rPr>
                <a:t>still owns sensing </a:t>
              </a:r>
              <a:r>
                <a:rPr lang="en-US" altLang="zh-CN" sz="1200">
                  <a:solidFill>
                    <a:srgbClr val="4B647C"/>
                  </a:solidFill>
                  <a:latin typeface="Arial" panose="020B0604020202020204"/>
                  <a:ea typeface="微软雅黑"/>
                  <a:cs typeface="Arial" panose="020B0604020202020204"/>
                </a:rPr>
                <a:t>and </a:t>
              </a:r>
              <a:r>
                <a:rPr lang="zh-CN" sz="1200">
                  <a:solidFill>
                    <a:srgbClr val="4B647C"/>
                  </a:solidFill>
                  <a:latin typeface="Arial" panose="020B0604020202020204"/>
                  <a:ea typeface="微软雅黑"/>
                  <a:cs typeface="Arial" panose="020B0604020202020204"/>
                </a:rPr>
                <a:t>control</a:t>
              </a:r>
              <a:r>
                <a:rPr lang="en-US" altLang="zh-CN" sz="1200">
                  <a:solidFill>
                    <a:srgbClr val="4B647C"/>
                  </a:solidFill>
                  <a:latin typeface="Arial" panose="020B0604020202020204"/>
                  <a:ea typeface="微软雅黑"/>
                  <a:cs typeface="Arial" panose="020B0604020202020204"/>
                </a:rPr>
                <a:t>.</a:t>
              </a:r>
              <a:endParaRPr lang="zh-CN" sz="1200">
                <a:solidFill>
                  <a:srgbClr val="4B647C"/>
                </a:solidFill>
                <a:latin typeface="Arial" panose="020B0604020202020204"/>
                <a:ea typeface="微软雅黑"/>
                <a:cs typeface="Arial" panose="020B0604020202020204"/>
              </a:endParaRPr>
            </a:p>
          </p:txBody>
        </p:sp>
      </p:grpSp>
      <p:grpSp>
        <p:nvGrpSpPr>
          <p:cNvPr id="27" name="Group 27"/>
          <p:cNvGrpSpPr/>
          <p:nvPr/>
        </p:nvGrpSpPr>
        <p:grpSpPr>
          <a:xfrm>
            <a:off x="609600" y="1428750"/>
            <a:ext cx="2952750" cy="4095750"/>
            <a:chOff x="609600" y="1428750"/>
            <a:chExt cx="2952750" cy="4095750"/>
          </a:xfrm>
        </p:grpSpPr>
        <p:sp>
          <p:nvSpPr>
            <p:cNvPr id="6" name="Rectangle 6"/>
            <p:cNvSpPr/>
            <p:nvPr/>
          </p:nvSpPr>
          <p:spPr>
            <a:xfrm>
              <a:off x="609600" y="1428750"/>
              <a:ext cx="2952750" cy="4095750"/>
            </a:xfrm>
            <a:prstGeom prst="roundRect">
              <a:avLst>
                <a:gd name="adj" fmla="val 5161"/>
              </a:avLst>
            </a:prstGeom>
            <a:solidFill>
              <a:srgbClr val="EAF3FF"/>
            </a:solidFill>
            <a:ln w="14288">
              <a:solidFill>
                <a:srgbClr val="C9D8E8"/>
              </a:solidFill>
            </a:ln>
          </p:spPr>
        </p:sp>
        <p:sp>
          <p:nvSpPr>
            <p:cNvPr id="7" name="TextBox 7"/>
            <p:cNvSpPr txBox="1"/>
            <p:nvPr/>
          </p:nvSpPr>
          <p:spPr>
            <a:xfrm>
              <a:off x="1232071" y="1628775"/>
              <a:ext cx="1707809" cy="304800"/>
            </a:xfrm>
            <a:prstGeom prst="rect">
              <a:avLst/>
            </a:prstGeom>
            <a:noFill/>
            <a:ln>
              <a:noFill/>
            </a:ln>
          </p:spPr>
          <p:txBody>
            <a:bodyPr wrap="none" lIns="0" tIns="0" rIns="0" bIns="0" anchor="t" anchorCtr="0">
              <a:spAutoFit/>
            </a:bodyPr>
            <a:lstStyle/>
            <a:p>
              <a:pPr algn="ctr"/>
              <a:r>
                <a:rPr lang="zh-CN" sz="1500" b="1">
                  <a:solidFill>
                    <a:srgbClr val="122033"/>
                  </a:solidFill>
                  <a:latin typeface="Arial" panose="020B0604020202020204"/>
                  <a:ea typeface="微软雅黑" panose="020B0503020204020204" charset="-122"/>
                  <a:cs typeface="Arial" panose="020B0604020202020204"/>
                </a:rPr>
                <a:t>Embedded device</a:t>
              </a:r>
            </a:p>
          </p:txBody>
        </p:sp>
        <p:grpSp>
          <p:nvGrpSpPr>
            <p:cNvPr id="15" name="Group 15"/>
            <p:cNvGrpSpPr/>
            <p:nvPr/>
          </p:nvGrpSpPr>
          <p:grpSpPr>
            <a:xfrm>
              <a:off x="914400" y="2190750"/>
              <a:ext cx="2343150" cy="1123950"/>
              <a:chOff x="914400" y="2190750"/>
              <a:chExt cx="2343150" cy="1123950"/>
            </a:xfrm>
          </p:grpSpPr>
          <p:sp>
            <p:nvSpPr>
              <p:cNvPr id="8" name="Rectangle 8"/>
              <p:cNvSpPr/>
              <p:nvPr/>
            </p:nvSpPr>
            <p:spPr>
              <a:xfrm>
                <a:off x="914400" y="2190750"/>
                <a:ext cx="2343150" cy="1123950"/>
              </a:xfrm>
              <a:prstGeom prst="roundRect">
                <a:avLst>
                  <a:gd name="adj" fmla="val 10169"/>
                </a:avLst>
              </a:prstGeom>
              <a:solidFill>
                <a:srgbClr val="FFFFFF"/>
              </a:solidFill>
              <a:ln>
                <a:noFill/>
              </a:ln>
            </p:spPr>
          </p:sp>
          <p:grpSp>
            <p:nvGrpSpPr>
              <p:cNvPr id="11" name="Group 11"/>
              <p:cNvGrpSpPr/>
              <p:nvPr/>
            </p:nvGrpSpPr>
            <p:grpSpPr>
              <a:xfrm>
                <a:off x="1162050" y="2476500"/>
                <a:ext cx="419100" cy="419100"/>
                <a:chOff x="1162050" y="2476500"/>
                <a:chExt cx="419100" cy="419100"/>
              </a:xfrm>
            </p:grpSpPr>
            <p:sp>
              <p:nvSpPr>
                <p:cNvPr id="9" name="Freeform 9"/>
                <p:cNvSpPr/>
                <p:nvPr/>
              </p:nvSpPr>
              <p:spPr>
                <a:xfrm>
                  <a:off x="1319212" y="2633662"/>
                  <a:ext cx="104775" cy="104775"/>
                </a:xfrm>
                <a:custGeom>
                  <a:avLst/>
                  <a:gdLst/>
                  <a:ahLst/>
                  <a:cxnLst/>
                  <a:rect l="l" t="t" r="r" b="b"/>
                  <a:pathLst>
                    <a:path w="104775" h="104775">
                      <a:moveTo>
                        <a:pt x="0" y="104775"/>
                      </a:moveTo>
                      <a:lnTo>
                        <a:pt x="0" y="0"/>
                      </a:lnTo>
                      <a:lnTo>
                        <a:pt x="104775" y="0"/>
                      </a:lnTo>
                      <a:lnTo>
                        <a:pt x="104775" y="104775"/>
                      </a:lnTo>
                      <a:lnTo>
                        <a:pt x="0" y="104775"/>
                      </a:lnTo>
                      <a:close/>
                    </a:path>
                  </a:pathLst>
                </a:custGeom>
                <a:solidFill>
                  <a:srgbClr val="20D6C7"/>
                </a:solidFill>
                <a:ln>
                  <a:noFill/>
                </a:ln>
              </p:spPr>
            </p:sp>
            <p:sp>
              <p:nvSpPr>
                <p:cNvPr id="10" name="Freeform 10"/>
                <p:cNvSpPr/>
                <p:nvPr/>
              </p:nvSpPr>
              <p:spPr>
                <a:xfrm>
                  <a:off x="1162050" y="2476500"/>
                  <a:ext cx="419100" cy="419100"/>
                </a:xfrm>
                <a:custGeom>
                  <a:avLst/>
                  <a:gdLst/>
                  <a:ahLst/>
                  <a:cxnLst/>
                  <a:rect l="l" t="t" r="r" b="b"/>
                  <a:pathLst>
                    <a:path w="419100" h="419100">
                      <a:moveTo>
                        <a:pt x="78581" y="52388"/>
                      </a:moveTo>
                      <a:lnTo>
                        <a:pt x="78581" y="0"/>
                      </a:lnTo>
                      <a:lnTo>
                        <a:pt x="130969" y="0"/>
                      </a:lnTo>
                      <a:lnTo>
                        <a:pt x="130969" y="52388"/>
                      </a:lnTo>
                      <a:lnTo>
                        <a:pt x="183356" y="52388"/>
                      </a:lnTo>
                      <a:lnTo>
                        <a:pt x="183356" y="0"/>
                      </a:lnTo>
                      <a:lnTo>
                        <a:pt x="235744" y="0"/>
                      </a:lnTo>
                      <a:lnTo>
                        <a:pt x="235744" y="52388"/>
                      </a:lnTo>
                      <a:lnTo>
                        <a:pt x="288131" y="52388"/>
                      </a:lnTo>
                      <a:lnTo>
                        <a:pt x="288131" y="0"/>
                      </a:lnTo>
                      <a:lnTo>
                        <a:pt x="340519" y="0"/>
                      </a:lnTo>
                      <a:lnTo>
                        <a:pt x="340519" y="52388"/>
                      </a:lnTo>
                      <a:lnTo>
                        <a:pt x="366712" y="52388"/>
                      </a:lnTo>
                      <a:lnTo>
                        <a:pt x="366712" y="78581"/>
                      </a:lnTo>
                      <a:lnTo>
                        <a:pt x="419100" y="78581"/>
                      </a:lnTo>
                      <a:lnTo>
                        <a:pt x="419100" y="130969"/>
                      </a:lnTo>
                      <a:lnTo>
                        <a:pt x="366712" y="130969"/>
                      </a:lnTo>
                      <a:lnTo>
                        <a:pt x="366712" y="183356"/>
                      </a:lnTo>
                      <a:lnTo>
                        <a:pt x="419100" y="183356"/>
                      </a:lnTo>
                      <a:lnTo>
                        <a:pt x="419100" y="235744"/>
                      </a:lnTo>
                      <a:lnTo>
                        <a:pt x="366712" y="235744"/>
                      </a:lnTo>
                      <a:lnTo>
                        <a:pt x="366712" y="288131"/>
                      </a:lnTo>
                      <a:lnTo>
                        <a:pt x="419100" y="288131"/>
                      </a:lnTo>
                      <a:lnTo>
                        <a:pt x="419100" y="340519"/>
                      </a:lnTo>
                      <a:lnTo>
                        <a:pt x="366712" y="340519"/>
                      </a:lnTo>
                      <a:lnTo>
                        <a:pt x="366712" y="366712"/>
                      </a:lnTo>
                      <a:lnTo>
                        <a:pt x="340519" y="366712"/>
                      </a:lnTo>
                      <a:lnTo>
                        <a:pt x="340519" y="419100"/>
                      </a:lnTo>
                      <a:lnTo>
                        <a:pt x="288131" y="419100"/>
                      </a:lnTo>
                      <a:lnTo>
                        <a:pt x="288131" y="366712"/>
                      </a:lnTo>
                      <a:lnTo>
                        <a:pt x="235744" y="366712"/>
                      </a:lnTo>
                      <a:lnTo>
                        <a:pt x="235744" y="419100"/>
                      </a:lnTo>
                      <a:lnTo>
                        <a:pt x="183356" y="419100"/>
                      </a:lnTo>
                      <a:lnTo>
                        <a:pt x="183356" y="366712"/>
                      </a:lnTo>
                      <a:lnTo>
                        <a:pt x="130969" y="366712"/>
                      </a:lnTo>
                      <a:lnTo>
                        <a:pt x="130969" y="419100"/>
                      </a:lnTo>
                      <a:lnTo>
                        <a:pt x="78581" y="419100"/>
                      </a:lnTo>
                      <a:lnTo>
                        <a:pt x="78581" y="366712"/>
                      </a:lnTo>
                      <a:lnTo>
                        <a:pt x="52388" y="366712"/>
                      </a:lnTo>
                      <a:lnTo>
                        <a:pt x="52388" y="340519"/>
                      </a:lnTo>
                      <a:lnTo>
                        <a:pt x="0" y="340519"/>
                      </a:lnTo>
                      <a:lnTo>
                        <a:pt x="0" y="288131"/>
                      </a:lnTo>
                      <a:lnTo>
                        <a:pt x="52388" y="288131"/>
                      </a:lnTo>
                      <a:lnTo>
                        <a:pt x="52388" y="235744"/>
                      </a:lnTo>
                      <a:lnTo>
                        <a:pt x="0" y="235744"/>
                      </a:lnTo>
                      <a:lnTo>
                        <a:pt x="0" y="183356"/>
                      </a:lnTo>
                      <a:lnTo>
                        <a:pt x="52388" y="183356"/>
                      </a:lnTo>
                      <a:lnTo>
                        <a:pt x="52388" y="130969"/>
                      </a:lnTo>
                      <a:lnTo>
                        <a:pt x="0" y="130969"/>
                      </a:lnTo>
                      <a:lnTo>
                        <a:pt x="0" y="78581"/>
                      </a:lnTo>
                      <a:lnTo>
                        <a:pt x="52388" y="78581"/>
                      </a:lnTo>
                      <a:lnTo>
                        <a:pt x="52388" y="52388"/>
                      </a:lnTo>
                      <a:lnTo>
                        <a:pt x="78581" y="52388"/>
                      </a:lnTo>
                      <a:close/>
                      <a:moveTo>
                        <a:pt x="104775" y="104775"/>
                      </a:moveTo>
                      <a:lnTo>
                        <a:pt x="104775" y="314325"/>
                      </a:lnTo>
                      <a:lnTo>
                        <a:pt x="314325" y="314325"/>
                      </a:lnTo>
                      <a:lnTo>
                        <a:pt x="314325" y="104775"/>
                      </a:lnTo>
                      <a:lnTo>
                        <a:pt x="104775" y="104775"/>
                      </a:lnTo>
                      <a:close/>
                    </a:path>
                  </a:pathLst>
                </a:custGeom>
                <a:solidFill>
                  <a:srgbClr val="20D6C7"/>
                </a:solidFill>
                <a:ln>
                  <a:noFill/>
                </a:ln>
              </p:spPr>
            </p:sp>
          </p:grpSp>
          <p:sp>
            <p:nvSpPr>
              <p:cNvPr id="12" name="TextBox 12"/>
              <p:cNvSpPr txBox="1"/>
              <p:nvPr/>
            </p:nvSpPr>
            <p:spPr>
              <a:xfrm>
                <a:off x="1734502" y="2475071"/>
                <a:ext cx="624794" cy="289560"/>
              </a:xfrm>
              <a:prstGeom prst="rect">
                <a:avLst/>
              </a:prstGeom>
              <a:noFill/>
              <a:ln>
                <a:noFill/>
              </a:ln>
            </p:spPr>
            <p:txBody>
              <a:bodyPr wrap="none" lIns="0" tIns="0" rIns="0" bIns="0" anchor="t" anchorCtr="0">
                <a:spAutoFit/>
              </a:bodyPr>
              <a:lstStyle/>
              <a:p>
                <a:pPr algn="l"/>
                <a:r>
                  <a:rPr lang="zh-CN" sz="1425" b="1">
                    <a:solidFill>
                      <a:srgbClr val="122033"/>
                    </a:solidFill>
                    <a:latin typeface="Arial" panose="020B0604020202020204"/>
                    <a:ea typeface="微软雅黑" panose="020B0503020204020204" charset="-122"/>
                    <a:cs typeface="Arial" panose="020B0604020202020204"/>
                  </a:rPr>
                  <a:t>STM32</a:t>
                </a:r>
              </a:p>
            </p:txBody>
          </p:sp>
          <p:sp>
            <p:nvSpPr>
              <p:cNvPr id="13" name="TextBox 13"/>
              <p:cNvSpPr txBox="1"/>
              <p:nvPr/>
            </p:nvSpPr>
            <p:spPr>
              <a:xfrm>
                <a:off x="1739265" y="2763202"/>
                <a:ext cx="1496854"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sensor/state payload</a:t>
                </a:r>
              </a:p>
            </p:txBody>
          </p:sp>
        </p:grpSp>
        <p:grpSp>
          <p:nvGrpSpPr>
            <p:cNvPr id="24" name="Group 24"/>
            <p:cNvGrpSpPr/>
            <p:nvPr/>
          </p:nvGrpSpPr>
          <p:grpSpPr>
            <a:xfrm>
              <a:off x="914400" y="3771900"/>
              <a:ext cx="2343150" cy="1123950"/>
              <a:chOff x="914400" y="3771900"/>
              <a:chExt cx="2343150" cy="1123950"/>
            </a:xfrm>
          </p:grpSpPr>
          <p:sp>
            <p:nvSpPr>
              <p:cNvPr id="16" name="Rectangle 16"/>
              <p:cNvSpPr/>
              <p:nvPr/>
            </p:nvSpPr>
            <p:spPr>
              <a:xfrm>
                <a:off x="914400" y="3771900"/>
                <a:ext cx="2343150" cy="1123950"/>
              </a:xfrm>
              <a:prstGeom prst="roundRect">
                <a:avLst>
                  <a:gd name="adj" fmla="val 10169"/>
                </a:avLst>
              </a:prstGeom>
              <a:solidFill>
                <a:srgbClr val="F8FBFF"/>
              </a:solidFill>
              <a:ln w="14288">
                <a:solidFill>
                  <a:srgbClr val="C9D8E8"/>
                </a:solidFill>
              </a:ln>
            </p:spPr>
          </p:sp>
          <p:grpSp>
            <p:nvGrpSpPr>
              <p:cNvPr id="20" name="Group 20"/>
              <p:cNvGrpSpPr/>
              <p:nvPr/>
            </p:nvGrpSpPr>
            <p:grpSpPr>
              <a:xfrm>
                <a:off x="1162050" y="4136231"/>
                <a:ext cx="419100" cy="314325"/>
                <a:chOff x="1162050" y="4136231"/>
                <a:chExt cx="419100" cy="314325"/>
              </a:xfrm>
            </p:grpSpPr>
            <p:sp>
              <p:nvSpPr>
                <p:cNvPr id="17" name="Freeform 17"/>
                <p:cNvSpPr/>
                <p:nvPr/>
              </p:nvSpPr>
              <p:spPr>
                <a:xfrm>
                  <a:off x="1162050" y="4136231"/>
                  <a:ext cx="419100" cy="141818"/>
                </a:xfrm>
                <a:custGeom>
                  <a:avLst/>
                  <a:gdLst/>
                  <a:ahLst/>
                  <a:cxnLst/>
                  <a:rect l="l" t="t" r="r" b="b"/>
                  <a:pathLst>
                    <a:path w="419100" h="141818">
                      <a:moveTo>
                        <a:pt x="0" y="104775"/>
                      </a:moveTo>
                      <a:lnTo>
                        <a:pt x="30688" y="74087"/>
                      </a:lnTo>
                      <a:cubicBezTo>
                        <a:pt x="78125" y="26650"/>
                        <a:pt x="142464" y="0"/>
                        <a:pt x="209550" y="0"/>
                      </a:cubicBezTo>
                      <a:cubicBezTo>
                        <a:pt x="276637" y="0"/>
                        <a:pt x="340975" y="26650"/>
                        <a:pt x="388411" y="74087"/>
                      </a:cubicBezTo>
                      <a:lnTo>
                        <a:pt x="419100" y="104775"/>
                      </a:lnTo>
                      <a:lnTo>
                        <a:pt x="382057" y="141818"/>
                      </a:lnTo>
                      <a:lnTo>
                        <a:pt x="351368" y="111131"/>
                      </a:lnTo>
                      <a:cubicBezTo>
                        <a:pt x="313757" y="73518"/>
                        <a:pt x="262742" y="52388"/>
                        <a:pt x="209550" y="52388"/>
                      </a:cubicBezTo>
                      <a:cubicBezTo>
                        <a:pt x="156358" y="52388"/>
                        <a:pt x="105344" y="73518"/>
                        <a:pt x="67732" y="111131"/>
                      </a:cubicBezTo>
                      <a:lnTo>
                        <a:pt x="37043" y="141818"/>
                      </a:lnTo>
                      <a:lnTo>
                        <a:pt x="0" y="104775"/>
                      </a:lnTo>
                      <a:close/>
                    </a:path>
                  </a:pathLst>
                </a:custGeom>
                <a:solidFill>
                  <a:srgbClr val="1B76FF"/>
                </a:solidFill>
                <a:ln>
                  <a:noFill/>
                </a:ln>
              </p:spPr>
            </p:sp>
            <p:sp>
              <p:nvSpPr>
                <p:cNvPr id="18" name="Freeform 18"/>
                <p:cNvSpPr/>
                <p:nvPr/>
              </p:nvSpPr>
              <p:spPr>
                <a:xfrm>
                  <a:off x="1236137" y="4241006"/>
                  <a:ext cx="270926" cy="111130"/>
                </a:xfrm>
                <a:custGeom>
                  <a:avLst/>
                  <a:gdLst/>
                  <a:ahLst/>
                  <a:cxnLst/>
                  <a:rect l="l" t="t" r="r" b="b"/>
                  <a:pathLst>
                    <a:path w="270926" h="111130">
                      <a:moveTo>
                        <a:pt x="37043" y="111130"/>
                      </a:moveTo>
                      <a:lnTo>
                        <a:pt x="0" y="74087"/>
                      </a:lnTo>
                      <a:lnTo>
                        <a:pt x="30688" y="43399"/>
                      </a:lnTo>
                      <a:cubicBezTo>
                        <a:pt x="58476" y="15611"/>
                        <a:pt x="96165" y="0"/>
                        <a:pt x="135463" y="0"/>
                      </a:cubicBezTo>
                      <a:cubicBezTo>
                        <a:pt x="174761" y="0"/>
                        <a:pt x="212449" y="15611"/>
                        <a:pt x="240238" y="43399"/>
                      </a:cubicBezTo>
                      <a:lnTo>
                        <a:pt x="270926" y="74087"/>
                      </a:lnTo>
                      <a:lnTo>
                        <a:pt x="233883" y="111130"/>
                      </a:lnTo>
                      <a:lnTo>
                        <a:pt x="203195" y="80444"/>
                      </a:lnTo>
                      <a:cubicBezTo>
                        <a:pt x="185231" y="62479"/>
                        <a:pt x="160867" y="52388"/>
                        <a:pt x="135463" y="52388"/>
                      </a:cubicBezTo>
                      <a:cubicBezTo>
                        <a:pt x="110059" y="52388"/>
                        <a:pt x="85695" y="62479"/>
                        <a:pt x="67731" y="80444"/>
                      </a:cubicBezTo>
                      <a:lnTo>
                        <a:pt x="37043" y="111130"/>
                      </a:lnTo>
                      <a:close/>
                    </a:path>
                  </a:pathLst>
                </a:custGeom>
                <a:solidFill>
                  <a:srgbClr val="1B76FF"/>
                </a:solidFill>
                <a:ln>
                  <a:noFill/>
                </a:ln>
              </p:spPr>
            </p:sp>
            <p:sp>
              <p:nvSpPr>
                <p:cNvPr id="19" name="Freeform 19"/>
                <p:cNvSpPr/>
                <p:nvPr/>
              </p:nvSpPr>
              <p:spPr>
                <a:xfrm>
                  <a:off x="1310224" y="4345781"/>
                  <a:ext cx="122750" cy="104775"/>
                </a:xfrm>
                <a:custGeom>
                  <a:avLst/>
                  <a:gdLst/>
                  <a:ahLst/>
                  <a:cxnLst/>
                  <a:rect l="l" t="t" r="r" b="b"/>
                  <a:pathLst>
                    <a:path w="122750" h="104775">
                      <a:moveTo>
                        <a:pt x="61376" y="104775"/>
                      </a:moveTo>
                      <a:lnTo>
                        <a:pt x="0" y="43400"/>
                      </a:lnTo>
                      <a:lnTo>
                        <a:pt x="30688" y="12712"/>
                      </a:lnTo>
                      <a:cubicBezTo>
                        <a:pt x="38827" y="4573"/>
                        <a:pt x="49866" y="0"/>
                        <a:pt x="61376" y="0"/>
                      </a:cubicBezTo>
                      <a:cubicBezTo>
                        <a:pt x="72886" y="0"/>
                        <a:pt x="83925" y="4573"/>
                        <a:pt x="92064" y="12712"/>
                      </a:cubicBezTo>
                      <a:lnTo>
                        <a:pt x="122750" y="43400"/>
                      </a:lnTo>
                      <a:lnTo>
                        <a:pt x="61376" y="104775"/>
                      </a:lnTo>
                      <a:close/>
                    </a:path>
                  </a:pathLst>
                </a:custGeom>
                <a:solidFill>
                  <a:srgbClr val="1B76FF"/>
                </a:solidFill>
                <a:ln>
                  <a:noFill/>
                </a:ln>
              </p:spPr>
            </p:sp>
          </p:grpSp>
          <p:sp>
            <p:nvSpPr>
              <p:cNvPr id="21" name="TextBox 21"/>
              <p:cNvSpPr txBox="1"/>
              <p:nvPr/>
            </p:nvSpPr>
            <p:spPr>
              <a:xfrm>
                <a:off x="1734502" y="4056221"/>
                <a:ext cx="804366" cy="289560"/>
              </a:xfrm>
              <a:prstGeom prst="rect">
                <a:avLst/>
              </a:prstGeom>
              <a:noFill/>
              <a:ln>
                <a:noFill/>
              </a:ln>
            </p:spPr>
            <p:txBody>
              <a:bodyPr wrap="none" lIns="0" tIns="0" rIns="0" bIns="0" anchor="t" anchorCtr="0">
                <a:spAutoFit/>
              </a:bodyPr>
              <a:lstStyle/>
              <a:p>
                <a:pPr algn="l"/>
                <a:r>
                  <a:rPr lang="zh-CN" sz="1425" b="1">
                    <a:solidFill>
                      <a:srgbClr val="122033"/>
                    </a:solidFill>
                    <a:latin typeface="Arial" panose="020B0604020202020204"/>
                    <a:ea typeface="微软雅黑" panose="020B0503020204020204" charset="-122"/>
                    <a:cs typeface="Arial" panose="020B0604020202020204"/>
                  </a:rPr>
                  <a:t>ESP8266</a:t>
                </a:r>
              </a:p>
            </p:txBody>
          </p:sp>
          <p:sp>
            <p:nvSpPr>
              <p:cNvPr id="22" name="TextBox 22"/>
              <p:cNvSpPr txBox="1"/>
              <p:nvPr/>
            </p:nvSpPr>
            <p:spPr>
              <a:xfrm>
                <a:off x="1739265" y="4344352"/>
                <a:ext cx="1391841"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TCP to public broker</a:t>
                </a:r>
              </a:p>
            </p:txBody>
          </p:sp>
        </p:grpSp>
        <p:sp>
          <p:nvSpPr>
            <p:cNvPr id="25" name="Line 25"/>
            <p:cNvSpPr/>
            <p:nvPr/>
          </p:nvSpPr>
          <p:spPr>
            <a:xfrm>
              <a:off x="2085975" y="3333750"/>
              <a:ext cx="1" cy="419100"/>
            </a:xfrm>
            <a:prstGeom prst="line">
              <a:avLst/>
            </a:prstGeom>
            <a:noFill/>
            <a:ln w="28575">
              <a:solidFill>
                <a:srgbClr val="20D6C7"/>
              </a:solidFill>
              <a:tailEnd type="triangle" w="lg" len="lg"/>
            </a:ln>
          </p:spPr>
        </p:sp>
        <p:sp>
          <p:nvSpPr>
            <p:cNvPr id="26" name="TextBox 26"/>
            <p:cNvSpPr txBox="1"/>
            <p:nvPr/>
          </p:nvSpPr>
          <p:spPr>
            <a:xfrm>
              <a:off x="2302192" y="3485674"/>
              <a:ext cx="421315" cy="198120"/>
            </a:xfrm>
            <a:prstGeom prst="rect">
              <a:avLst/>
            </a:prstGeom>
            <a:noFill/>
            <a:ln>
              <a:noFill/>
            </a:ln>
          </p:spPr>
          <p:txBody>
            <a:bodyPr wrap="none" lIns="0" tIns="0" rIns="0" bIns="0" anchor="t" anchorCtr="0">
              <a:spAutoFit/>
            </a:bodyPr>
            <a:lstStyle/>
            <a:p>
              <a:pPr algn="l"/>
              <a:r>
                <a:rPr lang="zh-CN" sz="975">
                  <a:solidFill>
                    <a:srgbClr val="20D6C7"/>
                  </a:solidFill>
                  <a:latin typeface="Consolas" panose="020B0609020204030204"/>
                  <a:ea typeface="微软雅黑" panose="020B0503020204020204" charset="-122"/>
                  <a:cs typeface="Consolas" panose="020B0609020204030204"/>
                </a:rPr>
                <a:t>USART1</a:t>
              </a:r>
            </a:p>
          </p:txBody>
        </p:sp>
      </p:grpSp>
      <p:grpSp>
        <p:nvGrpSpPr>
          <p:cNvPr id="33" name="Group 33"/>
          <p:cNvGrpSpPr/>
          <p:nvPr/>
        </p:nvGrpSpPr>
        <p:grpSpPr>
          <a:xfrm>
            <a:off x="4514850" y="2095500"/>
            <a:ext cx="3162300" cy="2476500"/>
            <a:chOff x="4514850" y="2095500"/>
            <a:chExt cx="3162300" cy="2476500"/>
          </a:xfrm>
        </p:grpSpPr>
        <p:sp>
          <p:nvSpPr>
            <p:cNvPr id="28" name="Rectangle 28"/>
            <p:cNvSpPr/>
            <p:nvPr/>
          </p:nvSpPr>
          <p:spPr>
            <a:xfrm>
              <a:off x="4514850" y="2095500"/>
              <a:ext cx="3162300" cy="2476500"/>
            </a:xfrm>
            <a:prstGeom prst="roundRect">
              <a:avLst>
                <a:gd name="adj" fmla="val 6923"/>
              </a:avLst>
            </a:prstGeom>
            <a:solidFill>
              <a:srgbClr val="FFFFFF"/>
            </a:solidFill>
            <a:ln>
              <a:noFill/>
            </a:ln>
          </p:spPr>
        </p:sp>
        <p:sp>
          <p:nvSpPr>
            <p:cNvPr id="29" name="Freeform 29"/>
            <p:cNvSpPr/>
            <p:nvPr/>
          </p:nvSpPr>
          <p:spPr>
            <a:xfrm>
              <a:off x="5848350" y="2486025"/>
              <a:ext cx="685800" cy="514350"/>
            </a:xfrm>
            <a:custGeom>
              <a:avLst/>
              <a:gdLst/>
              <a:ahLst/>
              <a:cxnLst/>
              <a:rect l="l" t="t" r="r" b="b"/>
              <a:pathLst>
                <a:path w="685800" h="514350">
                  <a:moveTo>
                    <a:pt x="514350" y="171450"/>
                  </a:moveTo>
                  <a:cubicBezTo>
                    <a:pt x="514350" y="76761"/>
                    <a:pt x="437588" y="0"/>
                    <a:pt x="342900" y="0"/>
                  </a:cubicBezTo>
                  <a:cubicBezTo>
                    <a:pt x="248211" y="0"/>
                    <a:pt x="171450" y="76761"/>
                    <a:pt x="171450" y="171450"/>
                  </a:cubicBezTo>
                  <a:cubicBezTo>
                    <a:pt x="76761" y="171450"/>
                    <a:pt x="0" y="248211"/>
                    <a:pt x="0" y="342900"/>
                  </a:cubicBezTo>
                  <a:lnTo>
                    <a:pt x="0" y="514350"/>
                  </a:lnTo>
                  <a:lnTo>
                    <a:pt x="685800" y="514350"/>
                  </a:lnTo>
                  <a:lnTo>
                    <a:pt x="685800" y="385762"/>
                  </a:lnTo>
                  <a:cubicBezTo>
                    <a:pt x="685800" y="291073"/>
                    <a:pt x="609038" y="214312"/>
                    <a:pt x="514350" y="214312"/>
                  </a:cubicBezTo>
                  <a:lnTo>
                    <a:pt x="514350" y="171450"/>
                  </a:lnTo>
                  <a:close/>
                </a:path>
              </a:pathLst>
            </a:custGeom>
            <a:solidFill>
              <a:srgbClr val="1B76FF"/>
            </a:solidFill>
            <a:ln>
              <a:noFill/>
            </a:ln>
          </p:spPr>
        </p:sp>
        <p:sp>
          <p:nvSpPr>
            <p:cNvPr id="30" name="TextBox 30"/>
            <p:cNvSpPr txBox="1"/>
            <p:nvPr/>
          </p:nvSpPr>
          <p:spPr>
            <a:xfrm>
              <a:off x="5291842" y="3234690"/>
              <a:ext cx="1608315" cy="365760"/>
            </a:xfrm>
            <a:prstGeom prst="rect">
              <a:avLst/>
            </a:prstGeom>
            <a:noFill/>
            <a:ln>
              <a:noFill/>
            </a:ln>
          </p:spPr>
          <p:txBody>
            <a:bodyPr wrap="none" lIns="0" tIns="0" rIns="0" bIns="0" anchor="t" anchorCtr="0">
              <a:spAutoFit/>
            </a:bodyPr>
            <a:lstStyle/>
            <a:p>
              <a:pPr algn="ctr"/>
              <a:r>
                <a:rPr lang="zh-CN" sz="1800" b="1">
                  <a:solidFill>
                    <a:srgbClr val="122033"/>
                  </a:solidFill>
                  <a:latin typeface="Arial" panose="020B0604020202020204"/>
                  <a:ea typeface="微软雅黑" panose="020B0503020204020204" charset="-122"/>
                  <a:cs typeface="Arial" panose="020B0604020202020204"/>
                </a:rPr>
                <a:t>MQTT broker</a:t>
              </a:r>
            </a:p>
          </p:txBody>
        </p:sp>
        <p:sp>
          <p:nvSpPr>
            <p:cNvPr id="32" name="TextBox 32"/>
            <p:cNvSpPr txBox="1"/>
            <p:nvPr/>
          </p:nvSpPr>
          <p:spPr>
            <a:xfrm>
              <a:off x="5391626" y="3917156"/>
              <a:ext cx="1408748" cy="228600"/>
            </a:xfrm>
            <a:prstGeom prst="rect">
              <a:avLst/>
            </a:prstGeom>
            <a:noFill/>
            <a:ln>
              <a:noFill/>
            </a:ln>
          </p:spPr>
          <p:txBody>
            <a:bodyPr wrap="none" lIns="0" tIns="0" rIns="0" bIns="0" anchor="t" anchorCtr="0">
              <a:spAutoFit/>
            </a:bodyPr>
            <a:lstStyle/>
            <a:p>
              <a:pPr algn="ctr"/>
              <a:r>
                <a:rPr lang="zh-CN" sz="1125">
                  <a:solidFill>
                    <a:srgbClr val="6B7F95"/>
                  </a:solidFill>
                  <a:latin typeface="Consolas" panose="020B0609020204030204"/>
                  <a:ea typeface="微软雅黑" panose="020B0503020204020204" charset="-122"/>
                  <a:cs typeface="Consolas" panose="020B0609020204030204"/>
                </a:rPr>
                <a:t>publish + subscribe</a:t>
              </a:r>
            </a:p>
          </p:txBody>
        </p:sp>
      </p:grpSp>
      <p:grpSp>
        <p:nvGrpSpPr>
          <p:cNvPr id="47" name="Group 47"/>
          <p:cNvGrpSpPr/>
          <p:nvPr/>
        </p:nvGrpSpPr>
        <p:grpSpPr>
          <a:xfrm>
            <a:off x="8629650" y="1428750"/>
            <a:ext cx="2952750" cy="4095750"/>
            <a:chOff x="8629650" y="1428750"/>
            <a:chExt cx="2952750" cy="4095750"/>
          </a:xfrm>
        </p:grpSpPr>
        <p:sp>
          <p:nvSpPr>
            <p:cNvPr id="34" name="Rectangle 34"/>
            <p:cNvSpPr/>
            <p:nvPr/>
          </p:nvSpPr>
          <p:spPr>
            <a:xfrm>
              <a:off x="8629650" y="1428750"/>
              <a:ext cx="2952750" cy="4095750"/>
            </a:xfrm>
            <a:prstGeom prst="roundRect">
              <a:avLst>
                <a:gd name="adj" fmla="val 5161"/>
              </a:avLst>
            </a:prstGeom>
            <a:solidFill>
              <a:srgbClr val="EAF3FF"/>
            </a:solidFill>
            <a:ln w="14288">
              <a:solidFill>
                <a:srgbClr val="C9D8E8"/>
              </a:solidFill>
            </a:ln>
          </p:spPr>
        </p:sp>
        <p:sp>
          <p:nvSpPr>
            <p:cNvPr id="35" name="TextBox 35"/>
            <p:cNvSpPr txBox="1"/>
            <p:nvPr/>
          </p:nvSpPr>
          <p:spPr>
            <a:xfrm>
              <a:off x="9504152" y="1628775"/>
              <a:ext cx="1203746" cy="304800"/>
            </a:xfrm>
            <a:prstGeom prst="rect">
              <a:avLst/>
            </a:prstGeom>
            <a:noFill/>
            <a:ln>
              <a:noFill/>
            </a:ln>
          </p:spPr>
          <p:txBody>
            <a:bodyPr wrap="none" lIns="0" tIns="0" rIns="0" bIns="0" anchor="t" anchorCtr="0">
              <a:spAutoFit/>
            </a:bodyPr>
            <a:lstStyle/>
            <a:p>
              <a:pPr algn="ctr"/>
              <a:r>
                <a:rPr lang="zh-CN" sz="1500" b="1">
                  <a:solidFill>
                    <a:srgbClr val="122033"/>
                  </a:solidFill>
                  <a:latin typeface="Arial" panose="020B0604020202020204"/>
                  <a:ea typeface="微软雅黑" panose="020B0503020204020204" charset="-122"/>
                  <a:cs typeface="Arial" panose="020B0604020202020204"/>
                </a:rPr>
                <a:t>Android app</a:t>
              </a:r>
            </a:p>
          </p:txBody>
        </p:sp>
        <p:grpSp>
          <p:nvGrpSpPr>
            <p:cNvPr id="41" name="Group 41"/>
            <p:cNvGrpSpPr/>
            <p:nvPr/>
          </p:nvGrpSpPr>
          <p:grpSpPr>
            <a:xfrm>
              <a:off x="8934450" y="2209800"/>
              <a:ext cx="2343150" cy="1524000"/>
              <a:chOff x="8934450" y="2209800"/>
              <a:chExt cx="2343150" cy="1524000"/>
            </a:xfrm>
          </p:grpSpPr>
          <p:sp>
            <p:nvSpPr>
              <p:cNvPr id="36" name="Rectangle 36"/>
              <p:cNvSpPr/>
              <p:nvPr/>
            </p:nvSpPr>
            <p:spPr>
              <a:xfrm>
                <a:off x="8934450" y="2209800"/>
                <a:ext cx="2343150" cy="1524000"/>
              </a:xfrm>
              <a:prstGeom prst="roundRect">
                <a:avLst>
                  <a:gd name="adj" fmla="val 8750"/>
                </a:avLst>
              </a:prstGeom>
              <a:solidFill>
                <a:srgbClr val="FFFFFF"/>
              </a:solidFill>
              <a:ln>
                <a:noFill/>
              </a:ln>
            </p:spPr>
          </p:sp>
          <p:sp>
            <p:nvSpPr>
              <p:cNvPr id="37" name="Freeform 37"/>
              <p:cNvSpPr/>
              <p:nvPr/>
            </p:nvSpPr>
            <p:spPr>
              <a:xfrm>
                <a:off x="9296400" y="2609850"/>
                <a:ext cx="342900" cy="457200"/>
              </a:xfrm>
              <a:custGeom>
                <a:avLst/>
                <a:gdLst/>
                <a:ahLst/>
                <a:cxnLst/>
                <a:rect l="l" t="t" r="r" b="b"/>
                <a:pathLst>
                  <a:path w="342900" h="457200">
                    <a:moveTo>
                      <a:pt x="57150" y="0"/>
                    </a:moveTo>
                    <a:cubicBezTo>
                      <a:pt x="25587" y="0"/>
                      <a:pt x="0" y="25587"/>
                      <a:pt x="0" y="57150"/>
                    </a:cubicBezTo>
                    <a:lnTo>
                      <a:pt x="0" y="400050"/>
                    </a:lnTo>
                    <a:cubicBezTo>
                      <a:pt x="0" y="431614"/>
                      <a:pt x="25587" y="457200"/>
                      <a:pt x="57150" y="457200"/>
                    </a:cubicBezTo>
                    <a:lnTo>
                      <a:pt x="285750" y="457200"/>
                    </a:lnTo>
                    <a:cubicBezTo>
                      <a:pt x="317314" y="457200"/>
                      <a:pt x="342900" y="431614"/>
                      <a:pt x="342900" y="400050"/>
                    </a:cubicBezTo>
                    <a:lnTo>
                      <a:pt x="342900" y="57150"/>
                    </a:lnTo>
                    <a:cubicBezTo>
                      <a:pt x="342900" y="25587"/>
                      <a:pt x="317314" y="0"/>
                      <a:pt x="285750" y="0"/>
                    </a:cubicBezTo>
                    <a:lnTo>
                      <a:pt x="57150" y="0"/>
                    </a:lnTo>
                    <a:close/>
                    <a:moveTo>
                      <a:pt x="285750" y="85725"/>
                    </a:moveTo>
                    <a:lnTo>
                      <a:pt x="57150" y="85725"/>
                    </a:lnTo>
                    <a:lnTo>
                      <a:pt x="57150" y="371475"/>
                    </a:lnTo>
                    <a:lnTo>
                      <a:pt x="285750" y="371475"/>
                    </a:lnTo>
                    <a:lnTo>
                      <a:pt x="285750" y="85725"/>
                    </a:lnTo>
                    <a:close/>
                  </a:path>
                </a:pathLst>
              </a:custGeom>
              <a:solidFill>
                <a:srgbClr val="F2B84B"/>
              </a:solidFill>
              <a:ln>
                <a:noFill/>
              </a:ln>
            </p:spPr>
          </p:sp>
          <p:sp>
            <p:nvSpPr>
              <p:cNvPr id="38" name="TextBox 38"/>
              <p:cNvSpPr txBox="1"/>
              <p:nvPr/>
            </p:nvSpPr>
            <p:spPr>
              <a:xfrm>
                <a:off x="9849802" y="2570321"/>
                <a:ext cx="983938" cy="289560"/>
              </a:xfrm>
              <a:prstGeom prst="rect">
                <a:avLst/>
              </a:prstGeom>
              <a:noFill/>
              <a:ln>
                <a:noFill/>
              </a:ln>
            </p:spPr>
            <p:txBody>
              <a:bodyPr wrap="none" lIns="0" tIns="0" rIns="0" bIns="0" anchor="t" anchorCtr="0">
                <a:spAutoFit/>
              </a:bodyPr>
              <a:lstStyle/>
              <a:p>
                <a:pPr algn="l"/>
                <a:r>
                  <a:rPr lang="zh-CN" sz="1425" b="1">
                    <a:solidFill>
                      <a:srgbClr val="122033"/>
                    </a:solidFill>
                    <a:latin typeface="Arial" panose="020B0604020202020204"/>
                    <a:ea typeface="微软雅黑" panose="020B0503020204020204" charset="-122"/>
                    <a:cs typeface="Arial" panose="020B0604020202020204"/>
                  </a:rPr>
                  <a:t>App client</a:t>
                </a:r>
              </a:p>
            </p:txBody>
          </p:sp>
          <p:sp>
            <p:nvSpPr>
              <p:cNvPr id="39" name="TextBox 39"/>
              <p:cNvSpPr txBox="1"/>
              <p:nvPr/>
            </p:nvSpPr>
            <p:spPr>
              <a:xfrm>
                <a:off x="9854565" y="2867978"/>
                <a:ext cx="1321832" cy="213360"/>
              </a:xfrm>
              <a:prstGeom prst="rect">
                <a:avLst/>
              </a:prstGeom>
              <a:noFill/>
              <a:ln>
                <a:noFill/>
              </a:ln>
            </p:spPr>
            <p:txBody>
              <a:bodyPr wrap="none" lIns="0" tIns="0" rIns="0" bIns="0" anchor="t" anchorCtr="0">
                <a:spAutoFit/>
              </a:bodyPr>
              <a:lstStyle/>
              <a:p>
                <a:pPr algn="l"/>
                <a:r>
                  <a:rPr lang="zh-CN" sz="1050">
                    <a:solidFill>
                      <a:srgbClr val="6B7F95"/>
                    </a:solidFill>
                    <a:latin typeface="Arial" panose="020B0604020202020204"/>
                    <a:ea typeface="微软雅黑" panose="020B0503020204020204" charset="-122"/>
                    <a:cs typeface="Arial" panose="020B0604020202020204"/>
                  </a:rPr>
                  <a:t>display + control UI</a:t>
                </a:r>
              </a:p>
            </p:txBody>
          </p:sp>
        </p:grpSp>
        <p:grpSp>
          <p:nvGrpSpPr>
            <p:cNvPr id="46" name="Group 46"/>
            <p:cNvGrpSpPr/>
            <p:nvPr/>
          </p:nvGrpSpPr>
          <p:grpSpPr>
            <a:xfrm>
              <a:off x="8934450" y="4095750"/>
              <a:ext cx="2343150" cy="876300"/>
              <a:chOff x="8934450" y="4095750"/>
              <a:chExt cx="2343150" cy="876300"/>
            </a:xfrm>
          </p:grpSpPr>
          <p:sp>
            <p:nvSpPr>
              <p:cNvPr id="42" name="Rectangle 42"/>
              <p:cNvSpPr/>
              <p:nvPr/>
            </p:nvSpPr>
            <p:spPr>
              <a:xfrm>
                <a:off x="8934450" y="4095750"/>
                <a:ext cx="2343150" cy="876300"/>
              </a:xfrm>
              <a:prstGeom prst="roundRect">
                <a:avLst>
                  <a:gd name="adj" fmla="val 13043"/>
                </a:avLst>
              </a:prstGeom>
              <a:solidFill>
                <a:srgbClr val="F8FBFF"/>
              </a:solidFill>
              <a:ln w="14288">
                <a:solidFill>
                  <a:srgbClr val="C9D8E8"/>
                </a:solidFill>
              </a:ln>
            </p:spPr>
          </p:sp>
          <p:sp>
            <p:nvSpPr>
              <p:cNvPr id="43" name="Freeform 43"/>
              <p:cNvSpPr/>
              <p:nvPr/>
            </p:nvSpPr>
            <p:spPr>
              <a:xfrm>
                <a:off x="9191625" y="4356497"/>
                <a:ext cx="361950" cy="294084"/>
              </a:xfrm>
              <a:custGeom>
                <a:avLst/>
                <a:gdLst/>
                <a:ahLst/>
                <a:cxnLst/>
                <a:rect l="l" t="t" r="r" b="b"/>
                <a:pathLst>
                  <a:path w="361950" h="294084">
                    <a:moveTo>
                      <a:pt x="67866" y="45244"/>
                    </a:moveTo>
                    <a:lnTo>
                      <a:pt x="0" y="45244"/>
                    </a:lnTo>
                    <a:lnTo>
                      <a:pt x="0" y="294084"/>
                    </a:lnTo>
                    <a:lnTo>
                      <a:pt x="361950" y="294084"/>
                    </a:lnTo>
                    <a:lnTo>
                      <a:pt x="361950" y="45244"/>
                    </a:lnTo>
                    <a:lnTo>
                      <a:pt x="294084" y="45244"/>
                    </a:lnTo>
                    <a:lnTo>
                      <a:pt x="248841" y="0"/>
                    </a:lnTo>
                    <a:lnTo>
                      <a:pt x="113109" y="0"/>
                    </a:lnTo>
                    <a:lnTo>
                      <a:pt x="67866" y="45244"/>
                    </a:lnTo>
                    <a:close/>
                    <a:moveTo>
                      <a:pt x="180975" y="226219"/>
                    </a:moveTo>
                    <a:cubicBezTo>
                      <a:pt x="218456" y="226219"/>
                      <a:pt x="248841" y="195834"/>
                      <a:pt x="248841" y="158353"/>
                    </a:cubicBezTo>
                    <a:cubicBezTo>
                      <a:pt x="248841" y="120872"/>
                      <a:pt x="218456" y="90488"/>
                      <a:pt x="180975" y="90488"/>
                    </a:cubicBezTo>
                    <a:cubicBezTo>
                      <a:pt x="143494" y="90488"/>
                      <a:pt x="113109" y="120872"/>
                      <a:pt x="113109" y="158353"/>
                    </a:cubicBezTo>
                    <a:cubicBezTo>
                      <a:pt x="113109" y="195834"/>
                      <a:pt x="143494" y="226219"/>
                      <a:pt x="180975" y="226219"/>
                    </a:cubicBezTo>
                    <a:close/>
                  </a:path>
                </a:pathLst>
              </a:custGeom>
              <a:solidFill>
                <a:srgbClr val="F2B84B"/>
              </a:solidFill>
              <a:ln>
                <a:noFill/>
              </a:ln>
            </p:spPr>
          </p:sp>
          <p:sp>
            <p:nvSpPr>
              <p:cNvPr id="44" name="TextBox 44"/>
              <p:cNvSpPr txBox="1"/>
              <p:nvPr/>
            </p:nvSpPr>
            <p:spPr>
              <a:xfrm>
                <a:off x="9718358" y="4348639"/>
                <a:ext cx="1398081" cy="259080"/>
              </a:xfrm>
              <a:prstGeom prst="rect">
                <a:avLst/>
              </a:prstGeom>
              <a:noFill/>
              <a:ln>
                <a:noFill/>
              </a:ln>
            </p:spPr>
            <p:txBody>
              <a:bodyPr wrap="none" lIns="0" tIns="0" rIns="0" bIns="0" anchor="t" anchorCtr="0">
                <a:spAutoFit/>
              </a:bodyPr>
              <a:lstStyle/>
              <a:p>
                <a:pPr algn="l"/>
                <a:r>
                  <a:rPr lang="zh-CN" sz="1275" b="1">
                    <a:solidFill>
                      <a:srgbClr val="122033"/>
                    </a:solidFill>
                    <a:latin typeface="Arial" panose="020B0604020202020204"/>
                    <a:ea typeface="微软雅黑" panose="020B0503020204020204" charset="-122"/>
                    <a:cs typeface="Arial" panose="020B0604020202020204"/>
                  </a:rPr>
                  <a:t>ESP32-CAM page</a:t>
                </a:r>
              </a:p>
            </p:txBody>
          </p:sp>
          <p:sp>
            <p:nvSpPr>
              <p:cNvPr id="45" name="TextBox 45"/>
              <p:cNvSpPr txBox="1"/>
              <p:nvPr/>
            </p:nvSpPr>
            <p:spPr>
              <a:xfrm>
                <a:off x="9721215" y="4592002"/>
                <a:ext cx="1328833" cy="213360"/>
              </a:xfrm>
              <a:prstGeom prst="rect">
                <a:avLst/>
              </a:prstGeom>
              <a:noFill/>
              <a:ln>
                <a:noFill/>
              </a:ln>
            </p:spPr>
            <p:txBody>
              <a:bodyPr wrap="none" lIns="0" tIns="0" rIns="0" bIns="0" anchor="t" anchorCtr="0">
                <a:spAutoFit/>
              </a:bodyPr>
              <a:lstStyle/>
              <a:p>
                <a:pPr algn="l"/>
                <a:r>
                  <a:rPr lang="zh-CN" sz="1050">
                    <a:solidFill>
                      <a:srgbClr val="4B647C"/>
                    </a:solidFill>
                    <a:latin typeface="Arial" panose="020B0604020202020204"/>
                    <a:ea typeface="微软雅黑" panose="020B0503020204020204" charset="-122"/>
                    <a:cs typeface="Arial" panose="020B0604020202020204"/>
                  </a:rPr>
                  <a:t>same local network</a:t>
                </a:r>
              </a:p>
            </p:txBody>
          </p:sp>
        </p:grpSp>
      </p:grpSp>
      <p:grpSp>
        <p:nvGrpSpPr>
          <p:cNvPr id="60" name="Group 60"/>
          <p:cNvGrpSpPr/>
          <p:nvPr/>
        </p:nvGrpSpPr>
        <p:grpSpPr>
          <a:xfrm>
            <a:off x="3562350" y="2686050"/>
            <a:ext cx="5829300" cy="1759744"/>
            <a:chOff x="3562350" y="2686050"/>
            <a:chExt cx="5829300" cy="1759744"/>
          </a:xfrm>
        </p:grpSpPr>
        <p:sp>
          <p:nvSpPr>
            <p:cNvPr id="48" name="Line 48"/>
            <p:cNvSpPr/>
            <p:nvPr/>
          </p:nvSpPr>
          <p:spPr>
            <a:xfrm>
              <a:off x="3562350" y="3028950"/>
              <a:ext cx="952500" cy="1"/>
            </a:xfrm>
            <a:prstGeom prst="line">
              <a:avLst/>
            </a:prstGeom>
            <a:noFill/>
            <a:ln w="38100">
              <a:solidFill>
                <a:srgbClr val="20D6C7"/>
              </a:solidFill>
              <a:tailEnd type="triangle" w="lg" len="lg"/>
            </a:ln>
          </p:spPr>
        </p:sp>
        <p:sp>
          <p:nvSpPr>
            <p:cNvPr id="49" name="Rectangle 49"/>
            <p:cNvSpPr/>
            <p:nvPr/>
          </p:nvSpPr>
          <p:spPr>
            <a:xfrm>
              <a:off x="3762375" y="2686050"/>
              <a:ext cx="1428750" cy="266700"/>
            </a:xfrm>
            <a:prstGeom prst="roundRect">
              <a:avLst>
                <a:gd name="adj" fmla="val 28571"/>
              </a:avLst>
            </a:prstGeom>
            <a:solidFill>
              <a:srgbClr val="F8FBFF"/>
            </a:solidFill>
            <a:ln w="9525">
              <a:solidFill>
                <a:srgbClr val="20D6C7"/>
              </a:solidFill>
            </a:ln>
          </p:spPr>
        </p:sp>
        <p:sp>
          <p:nvSpPr>
            <p:cNvPr id="50" name="TextBox 50"/>
            <p:cNvSpPr txBox="1"/>
            <p:nvPr/>
          </p:nvSpPr>
          <p:spPr>
            <a:xfrm>
              <a:off x="4084070" y="2761774"/>
              <a:ext cx="785360" cy="198120"/>
            </a:xfrm>
            <a:prstGeom prst="rect">
              <a:avLst/>
            </a:prstGeom>
            <a:noFill/>
            <a:ln>
              <a:noFill/>
            </a:ln>
          </p:spPr>
          <p:txBody>
            <a:bodyPr wrap="none" lIns="0" tIns="0" rIns="0" bIns="0" anchor="t" anchorCtr="0">
              <a:spAutoFit/>
            </a:bodyPr>
            <a:lstStyle/>
            <a:p>
              <a:pPr algn="ctr"/>
              <a:r>
                <a:rPr lang="zh-CN" sz="975">
                  <a:solidFill>
                    <a:srgbClr val="20D6C7"/>
                  </a:solidFill>
                  <a:latin typeface="Consolas" panose="020B0609020204030204"/>
                  <a:ea typeface="微软雅黑" panose="020B0503020204020204" charset="-122"/>
                  <a:cs typeface="Consolas" panose="020B0609020204030204"/>
                </a:rPr>
                <a:t>publish data</a:t>
              </a:r>
            </a:p>
          </p:txBody>
        </p:sp>
        <p:sp>
          <p:nvSpPr>
            <p:cNvPr id="51" name="Line 51"/>
            <p:cNvSpPr/>
            <p:nvPr/>
          </p:nvSpPr>
          <p:spPr>
            <a:xfrm>
              <a:off x="7677150" y="3028950"/>
              <a:ext cx="952500" cy="1"/>
            </a:xfrm>
            <a:prstGeom prst="line">
              <a:avLst/>
            </a:prstGeom>
            <a:noFill/>
            <a:ln w="38100">
              <a:solidFill>
                <a:srgbClr val="20D6C7"/>
              </a:solidFill>
              <a:tailEnd type="triangle" w="lg" len="lg"/>
            </a:ln>
          </p:spPr>
        </p:sp>
        <p:sp>
          <p:nvSpPr>
            <p:cNvPr id="52" name="Rectangle 52"/>
            <p:cNvSpPr/>
            <p:nvPr/>
          </p:nvSpPr>
          <p:spPr>
            <a:xfrm>
              <a:off x="7905750" y="2686050"/>
              <a:ext cx="1466850" cy="266700"/>
            </a:xfrm>
            <a:prstGeom prst="roundRect">
              <a:avLst>
                <a:gd name="adj" fmla="val 28571"/>
              </a:avLst>
            </a:prstGeom>
            <a:solidFill>
              <a:srgbClr val="F8FBFF"/>
            </a:solidFill>
            <a:ln w="9525">
              <a:solidFill>
                <a:srgbClr val="20D6C7"/>
              </a:solidFill>
            </a:ln>
          </p:spPr>
        </p:sp>
        <p:sp>
          <p:nvSpPr>
            <p:cNvPr id="53" name="TextBox 53"/>
            <p:cNvSpPr txBox="1"/>
            <p:nvPr/>
          </p:nvSpPr>
          <p:spPr>
            <a:xfrm>
              <a:off x="8178236" y="2761774"/>
              <a:ext cx="921877" cy="198120"/>
            </a:xfrm>
            <a:prstGeom prst="rect">
              <a:avLst/>
            </a:prstGeom>
            <a:noFill/>
            <a:ln>
              <a:noFill/>
            </a:ln>
          </p:spPr>
          <p:txBody>
            <a:bodyPr wrap="none" lIns="0" tIns="0" rIns="0" bIns="0" anchor="t" anchorCtr="0">
              <a:spAutoFit/>
            </a:bodyPr>
            <a:lstStyle/>
            <a:p>
              <a:pPr algn="ctr"/>
              <a:r>
                <a:rPr lang="zh-CN" sz="975">
                  <a:solidFill>
                    <a:srgbClr val="20D6C7"/>
                  </a:solidFill>
                  <a:latin typeface="Consolas" panose="020B0609020204030204"/>
                  <a:ea typeface="微软雅黑" panose="020B0503020204020204" charset="-122"/>
                  <a:cs typeface="Consolas" panose="020B0609020204030204"/>
                </a:rPr>
                <a:t>sensor update</a:t>
              </a:r>
            </a:p>
          </p:txBody>
        </p:sp>
        <p:sp>
          <p:nvSpPr>
            <p:cNvPr id="54" name="Line 54"/>
            <p:cNvSpPr/>
            <p:nvPr/>
          </p:nvSpPr>
          <p:spPr>
            <a:xfrm flipH="1">
              <a:off x="7677150" y="4038600"/>
              <a:ext cx="952500" cy="1"/>
            </a:xfrm>
            <a:prstGeom prst="line">
              <a:avLst/>
            </a:prstGeom>
            <a:noFill/>
            <a:ln w="38100">
              <a:solidFill>
                <a:srgbClr val="1B76FF"/>
              </a:solidFill>
              <a:tailEnd type="triangle" w="lg" len="lg"/>
            </a:ln>
          </p:spPr>
        </p:sp>
        <p:sp>
          <p:nvSpPr>
            <p:cNvPr id="55" name="Rectangle 55"/>
            <p:cNvSpPr/>
            <p:nvPr/>
          </p:nvSpPr>
          <p:spPr>
            <a:xfrm>
              <a:off x="7886700" y="4171950"/>
              <a:ext cx="1504950" cy="266700"/>
            </a:xfrm>
            <a:prstGeom prst="roundRect">
              <a:avLst>
                <a:gd name="adj" fmla="val 28571"/>
              </a:avLst>
            </a:prstGeom>
            <a:solidFill>
              <a:srgbClr val="F8FBFF"/>
            </a:solidFill>
            <a:ln w="9525">
              <a:solidFill>
                <a:srgbClr val="1B76FF"/>
              </a:solidFill>
            </a:ln>
          </p:spPr>
        </p:sp>
        <p:sp>
          <p:nvSpPr>
            <p:cNvPr id="56" name="TextBox 56"/>
            <p:cNvSpPr txBox="1"/>
            <p:nvPr/>
          </p:nvSpPr>
          <p:spPr>
            <a:xfrm>
              <a:off x="8096976" y="4247674"/>
              <a:ext cx="1084397" cy="198120"/>
            </a:xfrm>
            <a:prstGeom prst="rect">
              <a:avLst/>
            </a:prstGeom>
            <a:noFill/>
            <a:ln>
              <a:noFill/>
            </a:ln>
          </p:spPr>
          <p:txBody>
            <a:bodyPr wrap="none" lIns="0" tIns="0" rIns="0" bIns="0" anchor="t" anchorCtr="0">
              <a:spAutoFit/>
            </a:bodyPr>
            <a:lstStyle/>
            <a:p>
              <a:pPr algn="ctr"/>
              <a:r>
                <a:rPr lang="zh-CN" sz="975">
                  <a:solidFill>
                    <a:srgbClr val="1B76FF"/>
                  </a:solidFill>
                  <a:latin typeface="Consolas" panose="020B0609020204030204"/>
                  <a:ea typeface="微软雅黑" panose="020B0503020204020204" charset="-122"/>
                  <a:cs typeface="Consolas" panose="020B0609020204030204"/>
                </a:rPr>
                <a:t>control command</a:t>
              </a:r>
            </a:p>
          </p:txBody>
        </p:sp>
        <p:sp>
          <p:nvSpPr>
            <p:cNvPr id="57" name="Line 57"/>
            <p:cNvSpPr/>
            <p:nvPr/>
          </p:nvSpPr>
          <p:spPr>
            <a:xfrm flipH="1">
              <a:off x="3562350" y="4038600"/>
              <a:ext cx="952500" cy="1"/>
            </a:xfrm>
            <a:prstGeom prst="line">
              <a:avLst/>
            </a:prstGeom>
            <a:noFill/>
            <a:ln w="38100">
              <a:solidFill>
                <a:srgbClr val="1B76FF"/>
              </a:solidFill>
              <a:tailEnd type="triangle" w="lg" len="lg"/>
            </a:ln>
          </p:spPr>
        </p:sp>
        <p:sp>
          <p:nvSpPr>
            <p:cNvPr id="58" name="Rectangle 58"/>
            <p:cNvSpPr/>
            <p:nvPr/>
          </p:nvSpPr>
          <p:spPr>
            <a:xfrm>
              <a:off x="3733800" y="4171950"/>
              <a:ext cx="1485900" cy="266700"/>
            </a:xfrm>
            <a:prstGeom prst="roundRect">
              <a:avLst>
                <a:gd name="adj" fmla="val 28571"/>
              </a:avLst>
            </a:prstGeom>
            <a:solidFill>
              <a:srgbClr val="F8FBFF"/>
            </a:solidFill>
            <a:ln w="9525">
              <a:solidFill>
                <a:srgbClr val="1B76FF"/>
              </a:solidFill>
            </a:ln>
          </p:spPr>
        </p:sp>
        <p:sp>
          <p:nvSpPr>
            <p:cNvPr id="59" name="TextBox 59"/>
            <p:cNvSpPr txBox="1"/>
            <p:nvPr/>
          </p:nvSpPr>
          <p:spPr>
            <a:xfrm>
              <a:off x="3941052" y="4247674"/>
              <a:ext cx="1071396" cy="198120"/>
            </a:xfrm>
            <a:prstGeom prst="rect">
              <a:avLst/>
            </a:prstGeom>
            <a:noFill/>
            <a:ln>
              <a:noFill/>
            </a:ln>
          </p:spPr>
          <p:txBody>
            <a:bodyPr wrap="none" lIns="0" tIns="0" rIns="0" bIns="0" anchor="t" anchorCtr="0">
              <a:spAutoFit/>
            </a:bodyPr>
            <a:lstStyle/>
            <a:p>
              <a:pPr algn="ctr"/>
              <a:r>
                <a:rPr lang="zh-CN" sz="975">
                  <a:solidFill>
                    <a:srgbClr val="1B76FF"/>
                  </a:solidFill>
                  <a:latin typeface="Consolas" panose="020B0609020204030204"/>
                  <a:ea typeface="微软雅黑" panose="020B0503020204020204" charset="-122"/>
                  <a:cs typeface="Consolas" panose="020B0609020204030204"/>
                </a:rPr>
                <a:t>subscribed topic</a:t>
              </a:r>
            </a:p>
          </p:txBody>
        </p:sp>
      </p:grpSp>
      <p:grpSp>
        <p:nvGrpSpPr>
          <p:cNvPr id="72" name="Group 72"/>
          <p:cNvGrpSpPr/>
          <p:nvPr/>
        </p:nvGrpSpPr>
        <p:grpSpPr>
          <a:xfrm>
            <a:off x="522922" y="6616541"/>
            <a:ext cx="11146156" cy="167640"/>
            <a:chOff x="522922" y="6616541"/>
            <a:chExt cx="11146156" cy="167640"/>
          </a:xfrm>
        </p:grpSpPr>
        <p:sp>
          <p:nvSpPr>
            <p:cNvPr id="70" name="TextBox 70"/>
            <p:cNvSpPr txBox="1"/>
            <p:nvPr/>
          </p:nvSpPr>
          <p:spPr>
            <a:xfrm>
              <a:off x="522922" y="6616541"/>
              <a:ext cx="1291614" cy="167640"/>
            </a:xfrm>
            <a:prstGeom prst="rect">
              <a:avLst/>
            </a:prstGeom>
            <a:noFill/>
            <a:ln>
              <a:noFill/>
            </a:ln>
          </p:spPr>
          <p:txBody>
            <a:bodyPr wrap="none" lIns="0" tIns="0" rIns="0" bIns="0" anchor="t" anchorCtr="0">
              <a:spAutoFit/>
            </a:bodyPr>
            <a:lstStyle/>
            <a:p>
              <a:pPr algn="l"/>
              <a:r>
                <a:rPr lang="zh-CN" sz="825">
                  <a:solidFill>
                    <a:srgbClr val="6B7F95"/>
                  </a:solidFill>
                  <a:latin typeface="Arial" panose="020B0604020202020204"/>
                  <a:ea typeface="微软雅黑" panose="020B0503020204020204" charset="-122"/>
                  <a:cs typeface="Arial" panose="020B0604020202020204"/>
                </a:rPr>
                <a:t>Communication principle</a:t>
              </a:r>
            </a:p>
          </p:txBody>
        </p:sp>
        <p:sp>
          <p:nvSpPr>
            <p:cNvPr id="71" name="TextBox 71"/>
            <p:cNvSpPr txBox="1"/>
            <p:nvPr/>
          </p:nvSpPr>
          <p:spPr>
            <a:xfrm>
              <a:off x="11307080" y="6616541"/>
              <a:ext cx="361998" cy="167640"/>
            </a:xfrm>
            <a:prstGeom prst="rect">
              <a:avLst/>
            </a:prstGeom>
            <a:noFill/>
            <a:ln>
              <a:noFill/>
            </a:ln>
          </p:spPr>
          <p:txBody>
            <a:bodyPr wrap="none" lIns="0" tIns="0" rIns="0" bIns="0" anchor="t" anchorCtr="0">
              <a:spAutoFit/>
            </a:bodyPr>
            <a:lstStyle/>
            <a:p>
              <a:pPr algn="r"/>
              <a:r>
                <a:rPr lang="zh-CN" sz="825">
                  <a:solidFill>
                    <a:srgbClr val="6B7F95"/>
                  </a:solidFill>
                  <a:latin typeface="Arial" panose="020B0604020202020204"/>
                  <a:ea typeface="微软雅黑" panose="020B0503020204020204" charset="-122"/>
                  <a:cs typeface="Arial" panose="020B0604020202020204"/>
                </a:rPr>
                <a:t>06 / 16</a:t>
              </a:r>
            </a:p>
          </p:txBody>
        </p:sp>
      </p:grpSp>
      <p:sp>
        <p:nvSpPr>
          <p:cNvPr id="61" name="文本框 60">
            <a:extLst>
              <a:ext uri="{FF2B5EF4-FFF2-40B4-BE49-F238E27FC236}">
                <a16:creationId xmlns:a16="http://schemas.microsoft.com/office/drawing/2014/main" id="{D1DD616C-8AFA-0EEB-EB2F-BCD0C7AA8025}"/>
              </a:ext>
            </a:extLst>
          </p:cNvPr>
          <p:cNvSpPr txBox="1"/>
          <p:nvPr/>
        </p:nvSpPr>
        <p:spPr>
          <a:xfrm>
            <a:off x="3718093" y="5412349"/>
            <a:ext cx="7314512"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1200">
                <a:solidFill>
                  <a:srgbClr val="4B647C"/>
                </a:solidFill>
                <a:latin typeface="Arial" panose="020B0604020202020204"/>
                <a:ea typeface="微软雅黑" panose="020B0503020204020204" charset="-122"/>
                <a:cs typeface="Arial" panose="020B0604020202020204"/>
              </a:rPr>
              <a:t>The STM32 does not connect to the Internet directly.</a:t>
            </a:r>
            <a:endParaRPr lang="zh-CN" altLang="en-US" sz="1200">
              <a:solidFill>
                <a:srgbClr val="4B647C"/>
              </a:solidFill>
              <a:latin typeface="Arial" panose="020B0604020202020204"/>
              <a:ea typeface="微软雅黑" panose="020B0503020204020204" charset="-122"/>
              <a:cs typeface="Arial" panose="020B0604020202020204"/>
            </a:endParaRPr>
          </a:p>
          <a:p>
            <a:r>
              <a:rPr lang="en-US" altLang="zh-CN" sz="1200">
                <a:solidFill>
                  <a:srgbClr val="4B647C"/>
                </a:solidFill>
                <a:latin typeface="Arial" panose="020B0604020202020204"/>
                <a:ea typeface="微软雅黑"/>
                <a:cs typeface="Arial" panose="020B0604020202020204"/>
              </a:rPr>
              <a:t>Instead, it sends commands to the ESP8266 through UART.</a:t>
            </a:r>
            <a:endParaRPr lang="zh-CN" altLang="en-US" sz="1200">
              <a:solidFill>
                <a:srgbClr val="4B647C"/>
              </a:solidFill>
              <a:latin typeface="Arial" panose="020B0604020202020204"/>
              <a:ea typeface="微软雅黑"/>
              <a:cs typeface="Arial" panose="020B0604020202020204"/>
            </a:endParaRPr>
          </a:p>
          <a:p>
            <a:r>
              <a:rPr lang="en-US" altLang="zh-CN" sz="1200">
                <a:solidFill>
                  <a:srgbClr val="4B647C"/>
                </a:solidFill>
                <a:latin typeface="Arial" panose="020B0604020202020204"/>
                <a:ea typeface="微软雅黑" panose="020B0503020204020204" charset="-122"/>
                <a:cs typeface="Arial" panose="020B0604020202020204"/>
              </a:rPr>
              <a:t>The ESP8266 connects to Wi-Fi and communicates with the MQTT broker.</a:t>
            </a:r>
            <a:endParaRPr lang="zh-CN" altLang="en-US" sz="1200">
              <a:solidFill>
                <a:srgbClr val="4B647C"/>
              </a:solidFill>
              <a:latin typeface="Arial" panose="020B0604020202020204"/>
              <a:ea typeface="微软雅黑" panose="020B0503020204020204" charset="-122"/>
              <a:cs typeface="Arial" panose="020B0604020202020204"/>
            </a:endParaRPr>
          </a:p>
          <a:p>
            <a:r>
              <a:rPr lang="en-US" altLang="zh-CN" sz="1200">
                <a:solidFill>
                  <a:srgbClr val="4B647C"/>
                </a:solidFill>
                <a:latin typeface="Arial" panose="020B0604020202020204"/>
                <a:ea typeface="微软雅黑" panose="020B0503020204020204" charset="-122"/>
                <a:cs typeface="Arial" panose="020B0604020202020204"/>
              </a:rPr>
              <a:t>The STM32 publishes sensor data, and the Android app subscribes to receive the latest system state.</a:t>
            </a:r>
            <a:endParaRPr lang="zh-CN" altLang="en-US" sz="1200">
              <a:solidFill>
                <a:srgbClr val="4B647C"/>
              </a:solidFill>
              <a:latin typeface="Arial" panose="020B0604020202020204"/>
              <a:ea typeface="微软雅黑" panose="020B0503020204020204" charset="-122"/>
              <a:cs typeface="Arial" panose="020B0604020202020204"/>
            </a:endParaRPr>
          </a:p>
          <a:p>
            <a:r>
              <a:rPr lang="en-US" altLang="zh-CN" sz="1200">
                <a:solidFill>
                  <a:srgbClr val="4B647C"/>
                </a:solidFill>
                <a:latin typeface="Arial" panose="020B0604020202020204"/>
                <a:ea typeface="微软雅黑" panose="020B0503020204020204" charset="-122"/>
                <a:cs typeface="Arial" panose="020B0604020202020204"/>
              </a:rPr>
              <a:t>At the same time, the app can publish control commands back to the embedded system.</a:t>
            </a:r>
            <a:endParaRPr lang="zh-CN" altLang="en-US" sz="1200">
              <a:solidFill>
                <a:srgbClr val="4B647C"/>
              </a:solidFill>
              <a:latin typeface="Arial" panose="020B0604020202020204"/>
              <a:ea typeface="微软雅黑" panose="020B0503020204020204" charset="-122"/>
              <a:cs typeface="Arial" panose="020B0604020202020204"/>
            </a:endParaRPr>
          </a:p>
          <a:p>
            <a:pPr algn="l"/>
            <a:endParaRPr lang="zh-CN" altLang="en-US">
              <a:ea typeface="宋体"/>
              <a:cs typeface="Calibri"/>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4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400"/>
                                        <p:tgtEl>
                                          <p:spTgt spid="3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slide(fromBottom)">
                                      <p:cBhvr>
                                        <p:cTn id="15" dur="400"/>
                                        <p:tgtEl>
                                          <p:spTgt spid="47"/>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image">
                                      <p:cBhvr>
                                        <p:cTn id="19" dur="4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47"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42,&quot;left&quot;:46.5,&quot;top&quot;:120,&quot;width&quot;:873.32629921259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宽屏</PresentationFormat>
  <Slides>14</Slides>
  <Notes>13</Notes>
  <HiddenSlides>0</HiddenSlide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generated using python-pptx</dc:description>
  <cp:revision>3</cp:revision>
  <dcterms:created xsi:type="dcterms:W3CDTF">2013-01-27T09:14:00Z</dcterms:created>
  <dcterms:modified xsi:type="dcterms:W3CDTF">2026-05-23T13:11:50Z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9E10E5FA6613413896A883916316E3BA_13</vt:lpwstr>
  </property>
</Properties>
</file>