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57" r:id="rId4"/>
    <p:sldId id="258" r:id="rId5"/>
    <p:sldId id="259" r:id="rId6"/>
    <p:sldId id="262" r:id="rId7"/>
    <p:sldId id="273" r:id="rId8"/>
    <p:sldId id="274" r:id="rId9"/>
    <p:sldId id="275" r:id="rId10"/>
    <p:sldId id="264" r:id="rId11"/>
    <p:sldId id="265" r:id="rId13"/>
    <p:sldId id="276" r:id="rId14"/>
    <p:sldId id="263" r:id="rId15"/>
    <p:sldId id="268" r:id="rId16"/>
    <p:sldId id="269" r:id="rId17"/>
    <p:sldId id="272" r:id="rId18"/>
  </p:sldIdLst>
  <p:sldSz cx="5765800" cy="3244850"/>
  <p:notesSz cx="5765800" cy="324485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100602" cy="5777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2745819" y="0"/>
            <a:ext cx="2100602" cy="57774"/>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078330" y="143934"/>
            <a:ext cx="690883" cy="38862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484754" y="554145"/>
            <a:ext cx="3878034" cy="453392"/>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93698"/>
            <a:ext cx="2100602" cy="5777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2745819" y="1093698"/>
            <a:ext cx="2100602" cy="57773"/>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slide explains the power subsystem and PCB design. The main controller of our system is the Arduino Nano, and the PCB is used to organize the electrical connections between the controller and different modules. The PCB connects the Arduino Nano with the rotary encoder, OLED display, HX711 load cell amplifier, BMP280 pressure sensor, relay control signal, and MOSFET motor control signal.</a:t>
            </a:r>
            <a:endParaRPr lang="en-US" altLang="zh-CN"/>
          </a:p>
          <a:p>
            <a:endParaRPr lang="en-US" altLang="zh-CN"/>
          </a:p>
          <a:p>
            <a:r>
              <a:rPr lang="en-US" altLang="zh-CN"/>
              <a:t>The control board is powered by a 5 V input. This 5 V supply is used for the Arduino Nano and other low-power modules, such as the sensors and OLED display. However, the dispensing motor requires higher voltage and current, so the 24 V DC geared motor uses a separate power supply. The Arduino does not directly drive the motor; instead, it sends a control signal to the MOSFET circuit.</a:t>
            </a:r>
            <a:endParaRPr lang="en-US" altLang="zh-CN"/>
          </a:p>
          <a:p>
            <a:endParaRPr lang="en-US" altLang="zh-CN"/>
          </a:p>
          <a:p>
            <a:r>
              <a:rPr lang="en-US" altLang="zh-CN"/>
              <a:t>For the air pump, we use a 5 V pump controlled by a relay module. This allows the Arduino to switch the pump on and off safely without directly providing the pump current. Overall, this design separates the low-power control circuit from the higher-current actuator parts, which makes the system more stable and reliable.</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In this part, the system mainly uses two sensors for feedback control. The first one is the load cell with the HX711 amplifier. The load cell measures the rice weight during dispensing, and the HX711 converts the signal into digital data for the Arduino Nano. During the dispensing process, the Arduino continuously reads the weight value. When the measured rice weight reaches the target amount, the motor stops automatically. The second sensor is the BMP280 pressure sensor. It monitors the internal pressure of the rice container after dispensing. When the vacuum pump is running, the Arduino checks the pressure reading and stops the pump when the preset pressure threshold is reached. Therefore, these two sensors help the system achieve both accurate rice dispensing and pressure-based storage control.</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the user interface, we use a rotary encoder and an OLED display. </a:t>
            </a:r>
            <a:endParaRPr lang="en-US" altLang="zh-CN"/>
          </a:p>
          <a:p>
            <a:r>
              <a:rPr lang="en-US" altLang="zh-CN"/>
              <a:t>The user can rotate the knob to select the target amount of rice, and each step changes the value by 10 grams. </a:t>
            </a:r>
            <a:endParaRPr lang="en-US" altLang="zh-CN"/>
          </a:p>
          <a:p>
            <a:r>
              <a:rPr lang="en-US" altLang="zh-CN"/>
              <a:t>The allowed range is from 10 grams to 1000 grams.</a:t>
            </a:r>
            <a:endParaRPr lang="en-US" altLang="zh-CN"/>
          </a:p>
          <a:p>
            <a:endParaRPr lang="en-US" altLang="zh-CN"/>
          </a:p>
          <a:p>
            <a:r>
              <a:rPr lang="en-US" altLang="zh-CN"/>
              <a:t>After selecting the target amount, the user presses the button to start the process. </a:t>
            </a:r>
            <a:endParaRPr lang="en-US" altLang="zh-CN"/>
          </a:p>
          <a:p>
            <a:r>
              <a:rPr lang="en-US" altLang="zh-CN"/>
              <a:t>The OLED displays the selected weight, current dispensing weight, pressure value, and current system status, such as Ready, Taring, Dispensing, Vacuuming, or Error.</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The Arduino software is implemented as a finite state machine. </a:t>
            </a:r>
            <a:endParaRPr lang="en-US" altLang="zh-CN"/>
          </a:p>
          <a:p>
            <a:r>
              <a:rPr lang="en-US" altLang="zh-CN"/>
              <a:t>The system starts in the IDLE state, where the user selects the target rice amount.</a:t>
            </a:r>
            <a:endParaRPr lang="en-US" altLang="zh-CN"/>
          </a:p>
          <a:p>
            <a:endParaRPr lang="en-US" altLang="zh-CN"/>
          </a:p>
          <a:p>
            <a:r>
              <a:rPr lang="en-US" altLang="zh-CN"/>
              <a:t>After the button is pressed, it enters the TARE_CONTAINER state. </a:t>
            </a:r>
            <a:endParaRPr lang="en-US" altLang="zh-CN"/>
          </a:p>
          <a:p>
            <a:r>
              <a:rPr lang="en-US" altLang="zh-CN"/>
              <a:t>This step performs a tare operation, so the empty container weight is ignored.</a:t>
            </a:r>
            <a:endParaRPr lang="en-US" altLang="zh-CN"/>
          </a:p>
          <a:p>
            <a:endParaRPr lang="en-US" altLang="zh-CN"/>
          </a:p>
          <a:p>
            <a:r>
              <a:rPr lang="en-US" altLang="zh-CN"/>
              <a:t>Then the system enters the DISPENSING state. </a:t>
            </a:r>
            <a:endParaRPr lang="en-US" altLang="zh-CN"/>
          </a:p>
          <a:p>
            <a:r>
              <a:rPr lang="en-US" altLang="zh-CN"/>
              <a:t>The motor turns on, and the load cell continuously measures the rice weight. </a:t>
            </a:r>
            <a:endParaRPr lang="en-US" altLang="zh-CN"/>
          </a:p>
          <a:p>
            <a:r>
              <a:rPr lang="en-US" altLang="zh-CN"/>
              <a:t>If the measured weight reaches the target amount, the motor stops.</a:t>
            </a:r>
            <a:endParaRPr lang="en-US" altLang="zh-CN"/>
          </a:p>
          <a:p>
            <a:endParaRPr lang="en-US" altLang="zh-CN"/>
          </a:p>
          <a:p>
            <a:r>
              <a:rPr lang="en-US" altLang="zh-CN"/>
              <a:t>If the weight does not increase for a certain period of time, the system enters the error state. </a:t>
            </a:r>
            <a:endParaRPr lang="en-US" altLang="zh-CN"/>
          </a:p>
          <a:p>
            <a:r>
              <a:rPr lang="en-US" altLang="zh-CN"/>
              <a:t>This helps detect an empty rice container or a blocked outlet.</a:t>
            </a:r>
            <a:endParaRPr lang="en-US" altLang="zh-CN"/>
          </a:p>
          <a:p>
            <a:endParaRPr lang="en-US" altLang="zh-CN"/>
          </a:p>
          <a:p>
            <a:r>
              <a:rPr lang="en-US" altLang="zh-CN"/>
              <a:t>After dispensing, the system enters the RE_VACUUM state. </a:t>
            </a:r>
            <a:endParaRPr lang="en-US" altLang="zh-CN"/>
          </a:p>
          <a:p>
            <a:r>
              <a:rPr lang="en-US" altLang="zh-CN"/>
              <a:t>The vacuum pump turns on until the pressure reaches the target threshold, and then the system returns to IDLE.</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functional testing, we tested each subsystem separately first, and then tested the complete system cycle. The main tested functions include user input, weight measurement, motor control, no</a:t>
            </a:r>
            <a:r>
              <a:rPr lang="zh-CN" altLang="en-US"/>
              <a:t>-</a:t>
            </a:r>
            <a:r>
              <a:rPr lang="en-US" altLang="zh-CN"/>
              <a:t>rice detection, vacuum pump control, and the full automatic dispensing process.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For the successes, the system achieved automatic rice dispensing, and the load cell feedback allowed the motor to stop when the target weight was reached. The OLED interface also worked properly, so users could see the system status clearly. In addition, the main control circuit worked reliably with the Arduino, sensors, relay, and motor control.</a:t>
            </a:r>
            <a:endParaRPr lang="en-US" altLang="zh-CN"/>
          </a:p>
          <a:p>
            <a:endParaRPr lang="en-US" altLang="zh-CN"/>
          </a:p>
          <a:p>
            <a:r>
              <a:rPr lang="en-US" altLang="zh-CN"/>
              <a:t>For the challenges, the biggest issue was vacuum sealing. Because the container was not fully airtight, the pressure could not drop as expected. We also found that an additional ball valve may be needed to prevent air backstreaming. Finally, since the original motor did not provide enough torque, we used a 24 V motor, which required an extra power supply.</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88249" y="995571"/>
            <a:ext cx="3189300" cy="582930"/>
          </a:xfrm>
          <a:prstGeom prst="rect">
            <a:avLst/>
          </a:prstGeom>
        </p:spPr>
        <p:txBody>
          <a:bodyPr wrap="square" lIns="0" tIns="0" rIns="0" bIns="0">
            <a:spAutoFit/>
          </a:bodyPr>
          <a:lstStyle>
            <a:lvl1pPr>
              <a:defRPr sz="1400" b="1" i="0">
                <a:solidFill>
                  <a:srgbClr val="0C2659"/>
                </a:solidFill>
                <a:latin typeface="Arial" panose="020B0604020202020204"/>
                <a:cs typeface="Arial" panose="020B0604020202020204"/>
              </a:defRPr>
            </a:lvl1pPr>
          </a:lstStyle>
          <a:p/>
        </p:txBody>
      </p:sp>
      <p:sp>
        <p:nvSpPr>
          <p:cNvPr id="3" name="Holder 3"/>
          <p:cNvSpPr>
            <a:spLocks noGrp="1"/>
          </p:cNvSpPr>
          <p:nvPr>
            <p:ph type="subTitle" idx="4"/>
          </p:nvPr>
        </p:nvSpPr>
        <p:spPr>
          <a:xfrm>
            <a:off x="723988" y="1721294"/>
            <a:ext cx="4313555" cy="746125"/>
          </a:xfrm>
          <a:prstGeom prst="rect">
            <a:avLst/>
          </a:prstGeom>
        </p:spPr>
        <p:txBody>
          <a:bodyPr wrap="square" lIns="0" tIns="0" rIns="0" bIns="0">
            <a:spAutoFit/>
          </a:bodyPr>
          <a:lstStyle>
            <a:lvl1pPr>
              <a:defRPr sz="1100" b="0" i="0">
                <a:solidFill>
                  <a:schemeClr val="tx1"/>
                </a:solidFill>
                <a:latin typeface="Tahoma" panose="020B0604030504040204"/>
                <a:cs typeface="Tahoma" panose="020B0604030504040204"/>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600" b="0" i="0">
                <a:solidFill>
                  <a:schemeClr val="tx1"/>
                </a:solidFill>
                <a:latin typeface="Tahoma" panose="020B0604030504040204"/>
                <a:cs typeface="Tahoma" panose="020B0604030504040204"/>
              </a:defRPr>
            </a:lvl1p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1" i="0">
                <a:solidFill>
                  <a:srgbClr val="0C2659"/>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sz="1100" b="0" i="0">
                <a:solidFill>
                  <a:schemeClr val="tx1"/>
                </a:solidFill>
                <a:latin typeface="Tahoma" panose="020B0604030504040204"/>
                <a:cs typeface="Tahoma" panose="020B0604030504040204"/>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defRPr sz="600" b="0" i="0">
                <a:solidFill>
                  <a:schemeClr val="tx1"/>
                </a:solidFill>
                <a:latin typeface="Tahoma" panose="020B0604030504040204"/>
                <a:cs typeface="Tahoma" panose="020B0604030504040204"/>
              </a:defRPr>
            </a:lvl1p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1" i="0">
                <a:solidFill>
                  <a:srgbClr val="0C2659"/>
                </a:solidFill>
                <a:latin typeface="Arial" panose="020B0604020202020204"/>
                <a:cs typeface="Arial" panose="020B0604020202020204"/>
              </a:defRPr>
            </a:lvl1pPr>
          </a:lstStyle>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defRPr sz="600" b="0" i="0">
                <a:solidFill>
                  <a:schemeClr val="tx1"/>
                </a:solidFill>
                <a:latin typeface="Tahoma" panose="020B0604030504040204"/>
                <a:cs typeface="Tahoma" panose="020B0604030504040204"/>
              </a:defRPr>
            </a:lvl1p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1" i="0">
                <a:solidFill>
                  <a:srgbClr val="0C2659"/>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defRPr sz="600" b="0" i="0">
                <a:solidFill>
                  <a:schemeClr val="tx1"/>
                </a:solidFill>
                <a:latin typeface="Tahoma" panose="020B0604030504040204"/>
                <a:cs typeface="Tahoma" panose="020B0604030504040204"/>
              </a:defRPr>
            </a:lvl1p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600" b="0" i="0">
                <a:solidFill>
                  <a:schemeClr val="tx1"/>
                </a:solidFill>
                <a:latin typeface="Tahoma" panose="020B0604030504040204"/>
                <a:cs typeface="Tahoma" panose="020B0604030504040204"/>
              </a:defRPr>
            </a:lvl1p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4388" y="133055"/>
            <a:ext cx="2246630" cy="244475"/>
          </a:xfrm>
          <a:prstGeom prst="rect">
            <a:avLst/>
          </a:prstGeom>
        </p:spPr>
        <p:txBody>
          <a:bodyPr wrap="square" lIns="0" tIns="0" rIns="0" bIns="0">
            <a:spAutoFit/>
          </a:bodyPr>
          <a:lstStyle>
            <a:lvl1pPr>
              <a:defRPr sz="1400" b="1" i="0">
                <a:solidFill>
                  <a:srgbClr val="0C2659"/>
                </a:solidFill>
                <a:latin typeface="Arial" panose="020B0604020202020204"/>
                <a:cs typeface="Arial" panose="020B0604020202020204"/>
              </a:defRPr>
            </a:lvl1pPr>
          </a:lstStyle>
          <a:p/>
        </p:txBody>
      </p:sp>
      <p:sp>
        <p:nvSpPr>
          <p:cNvPr id="3" name="Holder 3"/>
          <p:cNvSpPr>
            <a:spLocks noGrp="1"/>
          </p:cNvSpPr>
          <p:nvPr>
            <p:ph type="body" idx="1"/>
          </p:nvPr>
        </p:nvSpPr>
        <p:spPr>
          <a:xfrm>
            <a:off x="377532" y="1065451"/>
            <a:ext cx="3315970" cy="1075689"/>
          </a:xfrm>
          <a:prstGeom prst="rect">
            <a:avLst/>
          </a:prstGeom>
        </p:spPr>
        <p:txBody>
          <a:bodyPr wrap="square" lIns="0" tIns="0" rIns="0" bIns="0">
            <a:spAutoFit/>
          </a:bodyPr>
          <a:lstStyle>
            <a:lvl1pPr>
              <a:defRPr sz="1100" b="0" i="0">
                <a:solidFill>
                  <a:schemeClr val="tx1"/>
                </a:solidFill>
                <a:latin typeface="Tahoma" panose="020B0604030504040204"/>
                <a:cs typeface="Tahoma" panose="020B0604030504040204"/>
              </a:defRPr>
            </a:lvl1pPr>
          </a:lstStyle>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38089" y="3125241"/>
            <a:ext cx="254000" cy="102235"/>
          </a:xfrm>
          <a:prstGeom prst="rect">
            <a:avLst/>
          </a:prstGeom>
        </p:spPr>
        <p:txBody>
          <a:bodyPr wrap="square" lIns="0" tIns="0" rIns="0" bIns="0">
            <a:spAutoFit/>
          </a:bodyPr>
          <a:lstStyle>
            <a:lvl1pPr>
              <a:defRPr sz="600" b="0" i="0">
                <a:solidFill>
                  <a:schemeClr val="tx1"/>
                </a:solidFill>
                <a:latin typeface="Tahoma" panose="020B0604030504040204"/>
                <a:cs typeface="Tahoma" panose="020B0604030504040204"/>
              </a:defRPr>
            </a:lvl1p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2.xml"/><Relationship Id="rId3" Type="http://schemas.openxmlformats.org/officeDocument/2006/relationships/slide" Target="slide1.xml"/><Relationship Id="rId2" Type="http://schemas.openxmlformats.org/officeDocument/2006/relationships/slide" Target="slide4.xml"/><Relationship Id="rId1" Type="http://schemas.openxmlformats.org/officeDocument/2006/relationships/slide" Target="slide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061463" y="995571"/>
            <a:ext cx="3535664" cy="836295"/>
          </a:xfrm>
          <a:prstGeom prst="rect">
            <a:avLst/>
          </a:prstGeom>
        </p:spPr>
        <p:txBody>
          <a:bodyPr vert="horz" wrap="square" lIns="0" tIns="93980" rIns="0" bIns="0" rtlCol="0">
            <a:noAutofit/>
          </a:bodyPr>
          <a:lstStyle/>
          <a:p>
            <a:pPr algn="ctr">
              <a:lnSpc>
                <a:spcPct val="100000"/>
              </a:lnSpc>
              <a:spcBef>
                <a:spcPts val="740"/>
              </a:spcBef>
            </a:pPr>
            <a:r>
              <a:rPr lang="en-US" altLang="zh-CN" sz="1700" dirty="0"/>
              <a:t>Smart Vacuumed Rice Dispenser</a:t>
            </a:r>
            <a:endParaRPr sz="1700"/>
          </a:p>
          <a:p>
            <a:pPr algn="ctr">
              <a:lnSpc>
                <a:spcPct val="100000"/>
              </a:lnSpc>
              <a:spcBef>
                <a:spcPts val="390"/>
              </a:spcBef>
            </a:pPr>
            <a:r>
              <a:rPr sz="1100" dirty="0"/>
              <a:t>ECE</a:t>
            </a:r>
            <a:r>
              <a:rPr sz="1100" spc="-5" dirty="0"/>
              <a:t> </a:t>
            </a:r>
            <a:r>
              <a:rPr sz="1100" dirty="0"/>
              <a:t>445</a:t>
            </a:r>
            <a:r>
              <a:rPr sz="1100" spc="-10" dirty="0"/>
              <a:t> Final</a:t>
            </a:r>
            <a:r>
              <a:rPr sz="1100" spc="-5" dirty="0"/>
              <a:t> </a:t>
            </a:r>
            <a:r>
              <a:rPr sz="1100" spc="-10" dirty="0"/>
              <a:t>Presentation</a:t>
            </a:r>
            <a:endParaRPr sz="1100"/>
          </a:p>
        </p:txBody>
      </p:sp>
      <p:sp>
        <p:nvSpPr>
          <p:cNvPr id="3" name="object 3"/>
          <p:cNvSpPr txBox="1">
            <a:spLocks noGrp="1"/>
          </p:cNvSpPr>
          <p:nvPr>
            <p:ph type="subTitle" idx="4"/>
          </p:nvPr>
        </p:nvSpPr>
        <p:spPr>
          <a:xfrm>
            <a:off x="438747" y="1721294"/>
            <a:ext cx="4904411" cy="923290"/>
          </a:xfrm>
          <a:prstGeom prst="rect">
            <a:avLst/>
          </a:prstGeom>
        </p:spPr>
        <p:txBody>
          <a:bodyPr vert="horz" wrap="square" lIns="0" tIns="79375" rIns="0" bIns="0" rtlCol="0">
            <a:noAutofit/>
          </a:bodyPr>
          <a:lstStyle/>
          <a:p>
            <a:pPr algn="ctr">
              <a:lnSpc>
                <a:spcPct val="100000"/>
              </a:lnSpc>
              <a:spcBef>
                <a:spcPts val="625"/>
              </a:spcBef>
            </a:pPr>
            <a:r>
              <a:rPr sz="1200" spc="-60" dirty="0"/>
              <a:t>Team</a:t>
            </a:r>
            <a:r>
              <a:rPr sz="1200" spc="-35" dirty="0"/>
              <a:t> </a:t>
            </a:r>
            <a:r>
              <a:rPr sz="1200" dirty="0"/>
              <a:t>#2</a:t>
            </a:r>
            <a:r>
              <a:rPr lang="en-US" altLang="zh-CN" sz="1200" dirty="0"/>
              <a:t>2</a:t>
            </a:r>
            <a:r>
              <a:rPr sz="1200" dirty="0"/>
              <a:t>:</a:t>
            </a:r>
            <a:r>
              <a:rPr sz="1200" spc="45" dirty="0"/>
              <a:t> </a:t>
            </a:r>
            <a:r>
              <a:rPr lang="en-US" altLang="zh-CN" sz="1200" spc="45" dirty="0"/>
              <a:t>Gaoning Zhao; Shining Wang; Yuyang Liu; Zixin Yang</a:t>
            </a:r>
            <a:endParaRPr sz="1200"/>
          </a:p>
          <a:p>
            <a:pPr algn="ctr">
              <a:lnSpc>
                <a:spcPct val="100000"/>
              </a:lnSpc>
              <a:spcBef>
                <a:spcPts val="345"/>
              </a:spcBef>
            </a:pPr>
            <a:r>
              <a:rPr sz="800" dirty="0"/>
              <a:t>Zhejiang</a:t>
            </a:r>
            <a:r>
              <a:rPr sz="800" spc="5" dirty="0"/>
              <a:t> </a:t>
            </a:r>
            <a:r>
              <a:rPr sz="800" dirty="0"/>
              <a:t>University</a:t>
            </a:r>
            <a:r>
              <a:rPr sz="800" spc="15" dirty="0"/>
              <a:t> </a:t>
            </a:r>
            <a:r>
              <a:rPr sz="800" dirty="0"/>
              <a:t>-</a:t>
            </a:r>
            <a:r>
              <a:rPr sz="800" spc="15" dirty="0"/>
              <a:t> </a:t>
            </a:r>
            <a:r>
              <a:rPr sz="800" dirty="0"/>
              <a:t>University</a:t>
            </a:r>
            <a:r>
              <a:rPr sz="800" spc="15" dirty="0"/>
              <a:t> </a:t>
            </a:r>
            <a:r>
              <a:rPr sz="800" dirty="0"/>
              <a:t>of</a:t>
            </a:r>
            <a:r>
              <a:rPr sz="800" spc="15" dirty="0"/>
              <a:t> </a:t>
            </a:r>
            <a:r>
              <a:rPr sz="800" dirty="0"/>
              <a:t>Illinois</a:t>
            </a:r>
            <a:r>
              <a:rPr sz="800" spc="15" dirty="0"/>
              <a:t> </a:t>
            </a:r>
            <a:r>
              <a:rPr sz="800" spc="-10" dirty="0"/>
              <a:t>Urbana-</a:t>
            </a:r>
            <a:r>
              <a:rPr sz="800" dirty="0"/>
              <a:t>Champaign</a:t>
            </a:r>
            <a:r>
              <a:rPr sz="800" spc="15" dirty="0"/>
              <a:t> </a:t>
            </a:r>
            <a:r>
              <a:rPr sz="800" dirty="0"/>
              <a:t>Joint</a:t>
            </a:r>
            <a:r>
              <a:rPr sz="800" spc="20" dirty="0"/>
              <a:t> </a:t>
            </a:r>
            <a:r>
              <a:rPr sz="800" spc="-10" dirty="0"/>
              <a:t>Institute</a:t>
            </a:r>
            <a:endParaRPr sz="800"/>
          </a:p>
          <a:p>
            <a:pPr>
              <a:lnSpc>
                <a:spcPct val="100000"/>
              </a:lnSpc>
              <a:spcBef>
                <a:spcPts val="475"/>
              </a:spcBef>
            </a:pPr>
            <a:endParaRPr sz="800"/>
          </a:p>
          <a:p>
            <a:pPr algn="ctr">
              <a:lnSpc>
                <a:spcPct val="100000"/>
              </a:lnSpc>
              <a:spcBef>
                <a:spcPts val="5"/>
              </a:spcBef>
            </a:pPr>
            <a:r>
              <a:rPr sz="800" dirty="0"/>
              <a:t>May</a:t>
            </a:r>
            <a:r>
              <a:rPr sz="800" spc="95" dirty="0"/>
              <a:t> </a:t>
            </a:r>
            <a:r>
              <a:rPr sz="800" spc="-20" dirty="0"/>
              <a:t>202</a:t>
            </a:r>
            <a:r>
              <a:rPr lang="en-US" altLang="zh-CN" sz="800" spc="-20" dirty="0"/>
              <a:t>6</a:t>
            </a:r>
            <a:endParaRPr sz="8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388" y="133055"/>
            <a:ext cx="2246630" cy="232410"/>
          </a:xfrm>
          <a:prstGeom prst="rect">
            <a:avLst/>
          </a:prstGeom>
        </p:spPr>
        <p:txBody>
          <a:bodyPr vert="horz" wrap="square" lIns="0" tIns="17145" rIns="0" bIns="0" rtlCol="0">
            <a:spAutoFit/>
          </a:bodyPr>
          <a:lstStyle/>
          <a:p>
            <a:pPr marL="12700">
              <a:lnSpc>
                <a:spcPct val="100000"/>
              </a:lnSpc>
              <a:spcBef>
                <a:spcPts val="135"/>
              </a:spcBef>
            </a:pPr>
            <a:r>
              <a:rPr dirty="0">
                <a:solidFill>
                  <a:srgbClr val="0C2659"/>
                </a:solidFill>
                <a:latin typeface="Arial" panose="020B0604020202020204" pitchFamily="34" charset="0"/>
                <a:cs typeface="Arial" panose="020B0604020202020204" pitchFamily="34" charset="0"/>
              </a:rPr>
              <a:t>S</a:t>
            </a:r>
            <a:r>
              <a:rPr lang="en-US" altLang="zh-CN" dirty="0">
                <a:solidFill>
                  <a:srgbClr val="0C2659"/>
                </a:solidFill>
                <a:latin typeface="Arial" panose="020B0604020202020204" pitchFamily="34" charset="0"/>
                <a:cs typeface="Arial" panose="020B0604020202020204" pitchFamily="34" charset="0"/>
              </a:rPr>
              <a:t>ensors</a:t>
            </a:r>
            <a:endParaRPr lang="en-US" altLang="zh-CN" dirty="0">
              <a:solidFill>
                <a:srgbClr val="0C2659"/>
              </a:solidFill>
              <a:latin typeface="Arial" panose="020B0604020202020204" pitchFamily="34" charset="0"/>
              <a:cs typeface="Arial" panose="020B0604020202020204" pitchFamily="34" charset="0"/>
            </a:endParaRPr>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
        <p:nvSpPr>
          <p:cNvPr id="8" name="object 4"/>
          <p:cNvSpPr txBox="1"/>
          <p:nvPr/>
        </p:nvSpPr>
        <p:spPr>
          <a:xfrm>
            <a:off x="277107" y="510369"/>
            <a:ext cx="5066275" cy="3376295"/>
          </a:xfrm>
          <a:prstGeom prst="rect">
            <a:avLst/>
          </a:prstGeom>
        </p:spPr>
        <p:txBody>
          <a:bodyPr vert="horz" wrap="square" lIns="0" tIns="55244" rIns="0" bIns="0" rtlCol="0">
            <a:noAutofit/>
          </a:bodyPr>
          <a:lstStyle/>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Load Cell</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HX711 Amplifier</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Weight Feedback</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BMP280 Sensor</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Pressure Monitoring</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Closed-loop Control</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Motor Stop</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Pump Stop</a:t>
            </a:r>
            <a:endParaRPr lang="en-US" altLang="zh-CN" sz="1100">
              <a:latin typeface="Tahoma" panose="020B0604030504040204"/>
              <a:cs typeface="Tahoma" panose="020B0604030504040204"/>
            </a:endParaRPr>
          </a:p>
        </p:txBody>
      </p:sp>
    </p:spTree>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388" y="133055"/>
            <a:ext cx="2246630" cy="232410"/>
          </a:xfrm>
          <a:prstGeom prst="rect">
            <a:avLst/>
          </a:prstGeom>
        </p:spPr>
        <p:txBody>
          <a:bodyPr vert="horz" wrap="square" lIns="0" tIns="17145" rIns="0" bIns="0" rtlCol="0">
            <a:spAutoFit/>
          </a:bodyPr>
          <a:lstStyle/>
          <a:p>
            <a:pPr marL="12700">
              <a:lnSpc>
                <a:spcPct val="100000"/>
              </a:lnSpc>
              <a:spcBef>
                <a:spcPts val="135"/>
              </a:spcBef>
            </a:pPr>
            <a:r>
              <a:rPr lang="en-US" altLang="zh-CN" dirty="0">
                <a:solidFill>
                  <a:srgbClr val="0C2659"/>
                </a:solidFill>
                <a:latin typeface="Arial" panose="020B0604020202020204" pitchFamily="34" charset="0"/>
                <a:cs typeface="Arial" panose="020B0604020202020204" pitchFamily="34" charset="0"/>
              </a:rPr>
              <a:t>User Interface</a:t>
            </a:r>
            <a:endParaRPr lang="en-US" altLang="zh-CN">
              <a:latin typeface="Arial" panose="020B0604020202020204" pitchFamily="34" charset="0"/>
              <a:cs typeface="Arial" panose="020B0604020202020204" pitchFamily="34" charset="0"/>
            </a:endParaRPr>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
        <p:nvSpPr>
          <p:cNvPr id="8" name="object 4"/>
          <p:cNvSpPr txBox="1"/>
          <p:nvPr/>
        </p:nvSpPr>
        <p:spPr>
          <a:xfrm>
            <a:off x="277105" y="711212"/>
            <a:ext cx="2760309" cy="2096825"/>
          </a:xfrm>
          <a:prstGeom prst="rect">
            <a:avLst/>
          </a:prstGeom>
        </p:spPr>
        <p:txBody>
          <a:bodyPr vert="horz" wrap="square" lIns="0" tIns="55244" rIns="0" bIns="0" rtlCol="0">
            <a:noAutofit/>
          </a:bodyPr>
          <a:lstStyle/>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sz="1100">
                <a:latin typeface="Tahoma" panose="020B0604030504040204"/>
                <a:cs typeface="Tahoma" panose="020B0604030504040204"/>
              </a:rPr>
              <a:t>Rotary encoder is used to select the target rice amount</a:t>
            </a:r>
            <a:endParaRPr lang="en-US" altLang="zh-CN" sz="1100">
              <a:latin typeface="Tahoma" panose="020B0604030504040204"/>
              <a:cs typeface="Tahoma" panose="020B0604030504040204"/>
            </a:endParaRPr>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sz="1100">
                <a:latin typeface="Tahoma" panose="020B0604030504040204"/>
                <a:cs typeface="Tahoma" panose="020B0604030504040204"/>
              </a:rPr>
              <a:t>Each step changes the target value by 10 g</a:t>
            </a:r>
            <a:endParaRPr lang="en-US" altLang="zh-CN" sz="1100">
              <a:latin typeface="Tahoma" panose="020B0604030504040204"/>
              <a:cs typeface="Tahoma" panose="020B0604030504040204"/>
            </a:endParaRPr>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sz="1100">
                <a:latin typeface="Tahoma" panose="020B0604030504040204"/>
                <a:cs typeface="Tahoma" panose="020B0604030504040204"/>
              </a:rPr>
              <a:t>Target range: 10 g to 1000 g</a:t>
            </a:r>
            <a:endParaRPr lang="en-US" altLang="zh-CN" sz="1100">
              <a:latin typeface="Tahoma" panose="020B0604030504040204"/>
              <a:cs typeface="Tahoma" panose="020B0604030504040204"/>
            </a:endParaRPr>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sz="1100">
                <a:latin typeface="Tahoma" panose="020B0604030504040204"/>
                <a:cs typeface="Tahoma" panose="020B0604030504040204"/>
              </a:rPr>
              <a:t>Push button starts one dispensing cycle</a:t>
            </a:r>
            <a:endParaRPr lang="en-US" altLang="zh-CN" sz="1100">
              <a:latin typeface="Tahoma" panose="020B0604030504040204"/>
              <a:cs typeface="Tahoma" panose="020B0604030504040204"/>
            </a:endParaRPr>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sz="1100">
                <a:latin typeface="Tahoma" panose="020B0604030504040204"/>
                <a:cs typeface="Tahoma" panose="020B0604030504040204"/>
              </a:rPr>
              <a:t>OLED displays target weight, current weight, pressure, and system status</a:t>
            </a:r>
            <a:endParaRPr lang="en-US" altLang="zh-CN" sz="1100">
              <a:latin typeface="Tahoma" panose="020B0604030504040204"/>
              <a:cs typeface="Tahoma" panose="020B0604030504040204"/>
            </a:endParaRPr>
          </a:p>
        </p:txBody>
      </p:sp>
      <p:pic>
        <p:nvPicPr>
          <p:cNvPr id="6" name="图片 5" descr="post_object_image_2472242960"/>
          <p:cNvPicPr>
            <a:picLocks noChangeAspect="1"/>
          </p:cNvPicPr>
          <p:nvPr/>
        </p:nvPicPr>
        <p:blipFill>
          <a:blip r:embed="rId1"/>
          <a:stretch>
            <a:fillRect/>
          </a:stretch>
        </p:blipFill>
        <p:spPr>
          <a:xfrm>
            <a:off x="3084457" y="531549"/>
            <a:ext cx="2457450" cy="2276475"/>
          </a:xfrm>
          <a:prstGeom prst="rect">
            <a:avLst/>
          </a:prstGeom>
        </p:spPr>
      </p:pic>
    </p:spTree>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388" y="133055"/>
            <a:ext cx="3472145" cy="447675"/>
          </a:xfrm>
          <a:prstGeom prst="rect">
            <a:avLst/>
          </a:prstGeom>
        </p:spPr>
        <p:txBody>
          <a:bodyPr vert="horz" wrap="square" lIns="0" tIns="17145" rIns="0" bIns="0" rtlCol="0">
            <a:noAutofit/>
          </a:bodyPr>
          <a:lstStyle/>
          <a:p>
            <a:pPr marL="12700">
              <a:lnSpc>
                <a:spcPct val="100000"/>
              </a:lnSpc>
              <a:spcBef>
                <a:spcPts val="135"/>
              </a:spcBef>
            </a:pPr>
            <a:r>
              <a:rPr lang="en-US" altLang="zh-CN" dirty="0">
                <a:solidFill>
                  <a:srgbClr val="0C2659"/>
                </a:solidFill>
                <a:latin typeface="Arial" panose="020B0604020202020204" pitchFamily="34" charset="0"/>
                <a:cs typeface="Arial" panose="020B0604020202020204" pitchFamily="34" charset="0"/>
              </a:rPr>
              <a:t>Control Logic (</a:t>
            </a:r>
            <a:r>
              <a:rPr dirty="0">
                <a:solidFill>
                  <a:srgbClr val="0C2659"/>
                </a:solidFill>
                <a:latin typeface="Arial" panose="020B0604020202020204" pitchFamily="34" charset="0"/>
                <a:cs typeface="Arial" panose="020B0604020202020204" pitchFamily="34" charset="0"/>
              </a:rPr>
              <a:t>Fini</a:t>
            </a:r>
            <a:r>
              <a:rPr lang="en-US" altLang="zh-CN" dirty="0">
                <a:solidFill>
                  <a:srgbClr val="0C2659"/>
                </a:solidFill>
                <a:latin typeface="Arial" panose="020B0604020202020204" pitchFamily="34" charset="0"/>
                <a:cs typeface="Arial" panose="020B0604020202020204" pitchFamily="34" charset="0"/>
              </a:rPr>
              <a:t>te State Machine)</a:t>
            </a:r>
            <a:endParaRPr lang="en-US" altLang="zh-CN" dirty="0">
              <a:solidFill>
                <a:srgbClr val="0C2659"/>
              </a:solidFill>
              <a:latin typeface="Arial" panose="020B0604020202020204" pitchFamily="34" charset="0"/>
              <a:cs typeface="Arial" panose="020B0604020202020204" pitchFamily="34" charset="0"/>
            </a:endParaRPr>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pic>
        <p:nvPicPr>
          <p:cNvPr id="6" name="图片 5" descr="post_object_image_263338811"/>
          <p:cNvPicPr>
            <a:picLocks noChangeAspect="1"/>
          </p:cNvPicPr>
          <p:nvPr/>
        </p:nvPicPr>
        <p:blipFill>
          <a:blip r:embed="rId1"/>
          <a:stretch>
            <a:fillRect/>
          </a:stretch>
        </p:blipFill>
        <p:spPr>
          <a:xfrm>
            <a:off x="3876005" y="449823"/>
            <a:ext cx="1383286" cy="2603192"/>
          </a:xfrm>
          <a:prstGeom prst="rect">
            <a:avLst/>
          </a:prstGeom>
        </p:spPr>
      </p:pic>
      <p:sp>
        <p:nvSpPr>
          <p:cNvPr id="8" name="object 4"/>
          <p:cNvSpPr txBox="1"/>
          <p:nvPr/>
        </p:nvSpPr>
        <p:spPr>
          <a:xfrm>
            <a:off x="277071" y="691932"/>
            <a:ext cx="3180959" cy="2049236"/>
          </a:xfrm>
          <a:prstGeom prst="rect">
            <a:avLst/>
          </a:prstGeom>
        </p:spPr>
        <p:txBody>
          <a:bodyPr vert="horz" wrap="square" lIns="0" tIns="36195" rIns="0" bIns="0" rtlCol="0">
            <a:noAutofit/>
          </a:bodyPr>
          <a:lstStyle/>
          <a:p>
            <a:pPr marL="38100" indent="0">
              <a:lnSpc>
                <a:spcPct val="100000"/>
              </a:lnSpc>
              <a:spcBef>
                <a:spcPts val="285"/>
              </a:spcBef>
              <a:buClr>
                <a:srgbClr val="0C2659"/>
              </a:buClr>
              <a:buNone/>
              <a:tabLst>
                <a:tab pos="174625" algn="l"/>
              </a:tabLst>
            </a:pPr>
            <a:r>
              <a:rPr lang="en-US" altLang="zh-CN" sz="1100" b="1" dirty="0">
                <a:latin typeface="Tahoma" panose="020B0604030504040204"/>
                <a:cs typeface="Tahoma" panose="020B0604030504040204"/>
              </a:rPr>
              <a:t>IDLE</a:t>
            </a:r>
            <a:r>
              <a:rPr lang="en-US" altLang="zh-CN" sz="1100" dirty="0">
                <a:latin typeface="Tahoma" panose="020B0604030504040204"/>
                <a:cs typeface="Tahoma" panose="020B0604030504040204"/>
              </a:rPr>
              <a:t>: wait for user input</a:t>
            </a:r>
            <a:endParaRPr lang="en-US" altLang="zh-CN" sz="1100" dirty="0">
              <a:latin typeface="Tahoma" panose="020B0604030504040204"/>
              <a:cs typeface="Tahoma" panose="020B0604030504040204"/>
            </a:endParaRPr>
          </a:p>
          <a:p>
            <a:pPr marL="38100" indent="0">
              <a:lnSpc>
                <a:spcPct val="100000"/>
              </a:lnSpc>
              <a:spcBef>
                <a:spcPts val="285"/>
              </a:spcBef>
              <a:buClr>
                <a:srgbClr val="0C2659"/>
              </a:buClr>
              <a:buNone/>
              <a:tabLst>
                <a:tab pos="174625" algn="l"/>
              </a:tabLst>
            </a:pPr>
            <a:r>
              <a:rPr lang="en-US" altLang="zh-CN" sz="1100" b="1" dirty="0">
                <a:latin typeface="Tahoma" panose="020B0604030504040204"/>
                <a:cs typeface="Tahoma" panose="020B0604030504040204"/>
              </a:rPr>
              <a:t>TARE_CONTAINER</a:t>
            </a:r>
            <a:r>
              <a:rPr lang="en-US" altLang="zh-CN" sz="1100" dirty="0">
                <a:latin typeface="Tahoma" panose="020B0604030504040204"/>
                <a:cs typeface="Tahoma" panose="020B0604030504040204"/>
              </a:rPr>
              <a:t>: remove empty container weight</a:t>
            </a:r>
            <a:endParaRPr lang="en-US" altLang="zh-CN" sz="1100" dirty="0">
              <a:latin typeface="Tahoma" panose="020B0604030504040204"/>
              <a:cs typeface="Tahoma" panose="020B0604030504040204"/>
            </a:endParaRPr>
          </a:p>
          <a:p>
            <a:pPr marL="38100" indent="0">
              <a:lnSpc>
                <a:spcPct val="100000"/>
              </a:lnSpc>
              <a:spcBef>
                <a:spcPts val="285"/>
              </a:spcBef>
              <a:buClr>
                <a:srgbClr val="0C2659"/>
              </a:buClr>
              <a:buNone/>
              <a:tabLst>
                <a:tab pos="174625" algn="l"/>
              </a:tabLst>
            </a:pPr>
            <a:r>
              <a:rPr lang="en-US" altLang="zh-CN" sz="1100" b="1" dirty="0">
                <a:latin typeface="Tahoma" panose="020B0604030504040204"/>
                <a:cs typeface="Tahoma" panose="020B0604030504040204"/>
              </a:rPr>
              <a:t>DISPENSING</a:t>
            </a:r>
            <a:r>
              <a:rPr lang="en-US" altLang="zh-CN" sz="1100" dirty="0">
                <a:latin typeface="Tahoma" panose="020B0604030504040204"/>
                <a:cs typeface="Tahoma" panose="020B0604030504040204"/>
              </a:rPr>
              <a:t>: motor runs and load cell measures rice weight</a:t>
            </a:r>
            <a:endParaRPr lang="en-US" altLang="zh-CN" sz="1100" dirty="0">
              <a:latin typeface="Tahoma" panose="020B0604030504040204"/>
              <a:cs typeface="Tahoma" panose="020B0604030504040204"/>
            </a:endParaRPr>
          </a:p>
          <a:p>
            <a:pPr marL="38100" indent="0">
              <a:lnSpc>
                <a:spcPct val="100000"/>
              </a:lnSpc>
              <a:spcBef>
                <a:spcPts val="285"/>
              </a:spcBef>
              <a:buClr>
                <a:srgbClr val="0C2659"/>
              </a:buClr>
              <a:buNone/>
              <a:tabLst>
                <a:tab pos="174625" algn="l"/>
              </a:tabLst>
            </a:pPr>
            <a:r>
              <a:rPr lang="en-US" altLang="zh-CN" sz="1100" b="1" dirty="0">
                <a:latin typeface="Tahoma" panose="020B0604030504040204"/>
                <a:cs typeface="Tahoma" panose="020B0604030504040204"/>
              </a:rPr>
              <a:t>STOP_MOTOR</a:t>
            </a:r>
            <a:r>
              <a:rPr lang="en-US" altLang="zh-CN" sz="1100" dirty="0">
                <a:latin typeface="Tahoma" panose="020B0604030504040204"/>
                <a:cs typeface="Tahoma" panose="020B0604030504040204"/>
              </a:rPr>
              <a:t>: motor stops when target weight is reached</a:t>
            </a:r>
            <a:endParaRPr lang="en-US" altLang="zh-CN" sz="1100" dirty="0">
              <a:latin typeface="Tahoma" panose="020B0604030504040204"/>
              <a:cs typeface="Tahoma" panose="020B0604030504040204"/>
            </a:endParaRPr>
          </a:p>
          <a:p>
            <a:pPr marL="38100" indent="0">
              <a:lnSpc>
                <a:spcPct val="100000"/>
              </a:lnSpc>
              <a:spcBef>
                <a:spcPts val="285"/>
              </a:spcBef>
              <a:buClr>
                <a:srgbClr val="0C2659"/>
              </a:buClr>
              <a:buNone/>
              <a:tabLst>
                <a:tab pos="174625" algn="l"/>
              </a:tabLst>
            </a:pPr>
            <a:r>
              <a:rPr lang="en-US" altLang="zh-CN" sz="1100" b="1" dirty="0">
                <a:latin typeface="Tahoma" panose="020B0604030504040204"/>
                <a:cs typeface="Tahoma" panose="020B0604030504040204"/>
              </a:rPr>
              <a:t>ERROR_TIMEOUT</a:t>
            </a:r>
            <a:r>
              <a:rPr lang="en-US" altLang="zh-CN" sz="1100" dirty="0">
                <a:latin typeface="Tahoma" panose="020B0604030504040204"/>
                <a:cs typeface="Tahoma" panose="020B0604030504040204"/>
              </a:rPr>
              <a:t>: triggered when weight does not increase for 15 seconds</a:t>
            </a:r>
            <a:endParaRPr lang="en-US" altLang="zh-CN" sz="1100" dirty="0">
              <a:latin typeface="Tahoma" panose="020B0604030504040204"/>
              <a:cs typeface="Tahoma" panose="020B0604030504040204"/>
            </a:endParaRPr>
          </a:p>
          <a:p>
            <a:pPr marL="38100" indent="0">
              <a:lnSpc>
                <a:spcPct val="100000"/>
              </a:lnSpc>
              <a:spcBef>
                <a:spcPts val="285"/>
              </a:spcBef>
              <a:buClr>
                <a:srgbClr val="0C2659"/>
              </a:buClr>
              <a:buNone/>
              <a:tabLst>
                <a:tab pos="174625" algn="l"/>
              </a:tabLst>
            </a:pPr>
            <a:r>
              <a:rPr lang="en-US" altLang="zh-CN" sz="1100" b="1" dirty="0">
                <a:latin typeface="Tahoma" panose="020B0604030504040204"/>
                <a:cs typeface="Tahoma" panose="020B0604030504040204"/>
              </a:rPr>
              <a:t>RE_VACUUM</a:t>
            </a:r>
            <a:r>
              <a:rPr lang="en-US" altLang="zh-CN" sz="1100" dirty="0">
                <a:latin typeface="Tahoma" panose="020B0604030504040204"/>
                <a:cs typeface="Tahoma" panose="020B0604030504040204"/>
              </a:rPr>
              <a:t>: </a:t>
            </a:r>
            <a:r>
              <a:rPr lang="en-US" altLang="zh-CN" sz="1100">
                <a:latin typeface="Tahoma" panose="020B0604030504040204"/>
                <a:cs typeface="Tahoma" panose="020B0604030504040204"/>
              </a:rPr>
              <a:t>pump turns on until the pressure reaches the target</a:t>
            </a:r>
            <a:endParaRPr lang="en-US" altLang="zh-CN" sz="1100">
              <a:latin typeface="Tahoma" panose="020B0604030504040204"/>
              <a:cs typeface="Tahoma" panose="020B0604030504040204"/>
            </a:endParaRPr>
          </a:p>
        </p:txBody>
      </p:sp>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10" dirty="0"/>
              <a:t>Functional</a:t>
            </a:r>
            <a:r>
              <a:rPr spc="-35" dirty="0"/>
              <a:t> </a:t>
            </a:r>
            <a:r>
              <a:rPr spc="-30" dirty="0"/>
              <a:t>Tests</a:t>
            </a:r>
            <a:endParaRPr spc="-30" dirty="0"/>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
        <p:nvSpPr>
          <p:cNvPr id="6" name="object 4"/>
          <p:cNvSpPr txBox="1">
            <a:spLocks noGrp="1"/>
          </p:cNvSpPr>
          <p:nvPr>
            <p:ph type="body" idx="1"/>
          </p:nvPr>
        </p:nvSpPr>
        <p:spPr>
          <a:xfrm>
            <a:off x="541549" y="948042"/>
            <a:ext cx="3315970" cy="1348740"/>
          </a:xfrm>
          <a:prstGeom prst="rect">
            <a:avLst/>
          </a:prstGeom>
        </p:spPr>
        <p:txBody>
          <a:bodyPr vert="horz" wrap="square" lIns="0" tIns="55244" rIns="0" bIns="0" rtlCol="0">
            <a:spAutoFit/>
          </a:bodyPr>
          <a:lstStyle/>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a:t>User Interface Test</a:t>
            </a:r>
            <a:endParaRPr lang="en-US" altLang="zh-CN"/>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a:t>Load Cell and Tare Test</a:t>
            </a:r>
            <a:endParaRPr lang="en-US" altLang="zh-CN"/>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a:t>Motor Dispensing Test</a:t>
            </a:r>
            <a:endParaRPr lang="en-US" altLang="zh-CN"/>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a:t>No Rice Detection Test</a:t>
            </a:r>
            <a:endParaRPr lang="en-US" altLang="zh-CN"/>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a:t>Vacuum Pump and Pressure Test</a:t>
            </a:r>
            <a:endParaRPr lang="en-US" altLang="zh-CN"/>
          </a:p>
          <a:p>
            <a:pPr marL="209550" indent="-171450">
              <a:lnSpc>
                <a:spcPct val="100000"/>
              </a:lnSpc>
              <a:spcBef>
                <a:spcPts val="435"/>
              </a:spcBef>
              <a:buClr>
                <a:srgbClr val="0C2659"/>
              </a:buClr>
              <a:buFont typeface="Arial" panose="020B0604020202020204" pitchFamily="34" charset="0"/>
              <a:buChar char="•"/>
              <a:tabLst>
                <a:tab pos="174625" algn="l"/>
              </a:tabLst>
            </a:pPr>
            <a:r>
              <a:rPr lang="en-US" altLang="zh-CN"/>
              <a:t>Full System Cycle Test</a:t>
            </a:r>
            <a:endParaRPr lang="en-US" altLang="zh-CN" sz="1100"/>
          </a:p>
        </p:txBody>
      </p:sp>
      <p:pic>
        <p:nvPicPr>
          <p:cNvPr id="8" name="图片 7" descr="post_object_image_3403847151"/>
          <p:cNvPicPr>
            <a:picLocks noChangeAspect="1"/>
          </p:cNvPicPr>
          <p:nvPr/>
        </p:nvPicPr>
        <p:blipFill>
          <a:blip r:embed="rId1"/>
          <a:stretch>
            <a:fillRect/>
          </a:stretch>
        </p:blipFill>
        <p:spPr>
          <a:xfrm>
            <a:off x="3184017" y="548839"/>
            <a:ext cx="1819275" cy="2276475"/>
          </a:xfrm>
          <a:prstGeom prst="rect">
            <a:avLst/>
          </a:prstGeom>
        </p:spPr>
      </p:pic>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85" dirty="0"/>
              <a:t>Successes</a:t>
            </a:r>
            <a:r>
              <a:rPr spc="85" dirty="0"/>
              <a:t> </a:t>
            </a:r>
            <a:r>
              <a:rPr spc="170" dirty="0"/>
              <a:t>&amp;</a:t>
            </a:r>
            <a:r>
              <a:rPr spc="85" dirty="0"/>
              <a:t> </a:t>
            </a:r>
            <a:r>
              <a:rPr spc="-45" dirty="0"/>
              <a:t>Challenges</a:t>
            </a:r>
            <a:endParaRPr spc="-45" dirty="0"/>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grpSp>
        <p:nvGrpSpPr>
          <p:cNvPr id="4" name="object 4"/>
          <p:cNvGrpSpPr/>
          <p:nvPr/>
        </p:nvGrpSpPr>
        <p:grpSpPr>
          <a:xfrm>
            <a:off x="264412" y="615662"/>
            <a:ext cx="5307965" cy="982794"/>
            <a:chOff x="226287" y="820216"/>
            <a:chExt cx="5307965" cy="848360"/>
          </a:xfrm>
        </p:grpSpPr>
        <p:sp>
          <p:nvSpPr>
            <p:cNvPr id="5" name="object 5"/>
            <p:cNvSpPr/>
            <p:nvPr/>
          </p:nvSpPr>
          <p:spPr>
            <a:xfrm>
              <a:off x="226287" y="820216"/>
              <a:ext cx="5307965" cy="187960"/>
            </a:xfrm>
            <a:custGeom>
              <a:avLst/>
              <a:gdLst/>
              <a:ahLst/>
              <a:cxnLst/>
              <a:rect l="l" t="t" r="r" b="b"/>
              <a:pathLst>
                <a:path w="5307965" h="187959">
                  <a:moveTo>
                    <a:pt x="5256684" y="0"/>
                  </a:moveTo>
                  <a:lnTo>
                    <a:pt x="50800" y="0"/>
                  </a:lnTo>
                  <a:lnTo>
                    <a:pt x="31075" y="4008"/>
                  </a:lnTo>
                  <a:lnTo>
                    <a:pt x="14922" y="14922"/>
                  </a:lnTo>
                  <a:lnTo>
                    <a:pt x="4008" y="31075"/>
                  </a:lnTo>
                  <a:lnTo>
                    <a:pt x="0" y="50800"/>
                  </a:lnTo>
                  <a:lnTo>
                    <a:pt x="0" y="187823"/>
                  </a:lnTo>
                  <a:lnTo>
                    <a:pt x="5307485" y="187823"/>
                  </a:lnTo>
                  <a:lnTo>
                    <a:pt x="5307485" y="50800"/>
                  </a:lnTo>
                  <a:lnTo>
                    <a:pt x="5303476" y="31075"/>
                  </a:lnTo>
                  <a:lnTo>
                    <a:pt x="5292562" y="14922"/>
                  </a:lnTo>
                  <a:lnTo>
                    <a:pt x="5276409" y="4008"/>
                  </a:lnTo>
                  <a:lnTo>
                    <a:pt x="5256684" y="0"/>
                  </a:lnTo>
                  <a:close/>
                </a:path>
              </a:pathLst>
            </a:custGeom>
            <a:solidFill>
              <a:srgbClr val="035072"/>
            </a:solidFill>
          </p:spPr>
          <p:txBody>
            <a:bodyPr wrap="square" lIns="0" tIns="0" rIns="0" bIns="0" rtlCol="0"/>
            <a:lstStyle/>
            <a:p/>
          </p:txBody>
        </p:sp>
        <p:pic>
          <p:nvPicPr>
            <p:cNvPr id="6" name="object 6"/>
            <p:cNvPicPr/>
            <p:nvPr/>
          </p:nvPicPr>
          <p:blipFill>
            <a:blip r:embed="rId1" cstate="print"/>
            <a:stretch>
              <a:fillRect/>
            </a:stretch>
          </p:blipFill>
          <p:spPr>
            <a:xfrm>
              <a:off x="226287" y="995387"/>
              <a:ext cx="5307484" cy="50609"/>
            </a:xfrm>
            <a:prstGeom prst="rect">
              <a:avLst/>
            </a:prstGeom>
          </p:spPr>
        </p:pic>
        <p:sp>
          <p:nvSpPr>
            <p:cNvPr id="7" name="object 7"/>
            <p:cNvSpPr/>
            <p:nvPr/>
          </p:nvSpPr>
          <p:spPr>
            <a:xfrm>
              <a:off x="226287" y="1039668"/>
              <a:ext cx="5307965" cy="628650"/>
            </a:xfrm>
            <a:custGeom>
              <a:avLst/>
              <a:gdLst/>
              <a:ahLst/>
              <a:cxnLst/>
              <a:rect l="l" t="t" r="r" b="b"/>
              <a:pathLst>
                <a:path w="5307965" h="628650">
                  <a:moveTo>
                    <a:pt x="5307485" y="0"/>
                  </a:moveTo>
                  <a:lnTo>
                    <a:pt x="0" y="0"/>
                  </a:lnTo>
                  <a:lnTo>
                    <a:pt x="0" y="577549"/>
                  </a:lnTo>
                  <a:lnTo>
                    <a:pt x="4008" y="597273"/>
                  </a:lnTo>
                  <a:lnTo>
                    <a:pt x="14922" y="613426"/>
                  </a:lnTo>
                  <a:lnTo>
                    <a:pt x="31075" y="624340"/>
                  </a:lnTo>
                  <a:lnTo>
                    <a:pt x="50800" y="628349"/>
                  </a:lnTo>
                  <a:lnTo>
                    <a:pt x="5256684" y="628349"/>
                  </a:lnTo>
                  <a:lnTo>
                    <a:pt x="5276409" y="624340"/>
                  </a:lnTo>
                  <a:lnTo>
                    <a:pt x="5292562" y="613426"/>
                  </a:lnTo>
                  <a:lnTo>
                    <a:pt x="5303476" y="597273"/>
                  </a:lnTo>
                  <a:lnTo>
                    <a:pt x="5307485" y="577549"/>
                  </a:lnTo>
                  <a:lnTo>
                    <a:pt x="5307485" y="0"/>
                  </a:lnTo>
                  <a:close/>
                </a:path>
              </a:pathLst>
            </a:custGeom>
            <a:solidFill>
              <a:srgbClr val="EAEAF7"/>
            </a:solidFill>
          </p:spPr>
          <p:txBody>
            <a:bodyPr wrap="square" lIns="0" tIns="0" rIns="0" bIns="0" rtlCol="0"/>
            <a:lstStyle/>
            <a:p/>
          </p:txBody>
        </p:sp>
      </p:grpSp>
      <p:grpSp>
        <p:nvGrpSpPr>
          <p:cNvPr id="8" name="object 8"/>
          <p:cNvGrpSpPr/>
          <p:nvPr/>
        </p:nvGrpSpPr>
        <p:grpSpPr>
          <a:xfrm>
            <a:off x="226287" y="1794535"/>
            <a:ext cx="5307965" cy="1090954"/>
            <a:chOff x="226287" y="1794535"/>
            <a:chExt cx="5307965" cy="843280"/>
          </a:xfrm>
        </p:grpSpPr>
        <p:sp>
          <p:nvSpPr>
            <p:cNvPr id="9" name="object 9"/>
            <p:cNvSpPr/>
            <p:nvPr/>
          </p:nvSpPr>
          <p:spPr>
            <a:xfrm>
              <a:off x="226287" y="1794535"/>
              <a:ext cx="5307965" cy="198755"/>
            </a:xfrm>
            <a:custGeom>
              <a:avLst/>
              <a:gdLst/>
              <a:ahLst/>
              <a:cxnLst/>
              <a:rect l="l" t="t" r="r" b="b"/>
              <a:pathLst>
                <a:path w="5307965" h="198755">
                  <a:moveTo>
                    <a:pt x="5256684" y="0"/>
                  </a:moveTo>
                  <a:lnTo>
                    <a:pt x="50800" y="0"/>
                  </a:lnTo>
                  <a:lnTo>
                    <a:pt x="31075" y="4008"/>
                  </a:lnTo>
                  <a:lnTo>
                    <a:pt x="14922" y="14922"/>
                  </a:lnTo>
                  <a:lnTo>
                    <a:pt x="4008" y="31075"/>
                  </a:lnTo>
                  <a:lnTo>
                    <a:pt x="0" y="50800"/>
                  </a:lnTo>
                  <a:lnTo>
                    <a:pt x="0" y="198367"/>
                  </a:lnTo>
                  <a:lnTo>
                    <a:pt x="5307485" y="198367"/>
                  </a:lnTo>
                  <a:lnTo>
                    <a:pt x="5307485" y="50800"/>
                  </a:lnTo>
                  <a:lnTo>
                    <a:pt x="5303476" y="31075"/>
                  </a:lnTo>
                  <a:lnTo>
                    <a:pt x="5292562" y="14922"/>
                  </a:lnTo>
                  <a:lnTo>
                    <a:pt x="5276409" y="4008"/>
                  </a:lnTo>
                  <a:lnTo>
                    <a:pt x="5256684" y="0"/>
                  </a:lnTo>
                  <a:close/>
                </a:path>
              </a:pathLst>
            </a:custGeom>
            <a:solidFill>
              <a:srgbClr val="EB5757"/>
            </a:solidFill>
          </p:spPr>
          <p:txBody>
            <a:bodyPr wrap="square" lIns="0" tIns="0" rIns="0" bIns="0" rtlCol="0"/>
            <a:lstStyle/>
            <a:p/>
          </p:txBody>
        </p:sp>
        <p:pic>
          <p:nvPicPr>
            <p:cNvPr id="10" name="object 10"/>
            <p:cNvPicPr/>
            <p:nvPr/>
          </p:nvPicPr>
          <p:blipFill>
            <a:blip r:embed="rId2" cstate="print"/>
            <a:stretch>
              <a:fillRect/>
            </a:stretch>
          </p:blipFill>
          <p:spPr>
            <a:xfrm>
              <a:off x="226287" y="1980247"/>
              <a:ext cx="5307484" cy="50609"/>
            </a:xfrm>
            <a:prstGeom prst="rect">
              <a:avLst/>
            </a:prstGeom>
          </p:spPr>
        </p:pic>
        <p:sp>
          <p:nvSpPr>
            <p:cNvPr id="11" name="object 11"/>
            <p:cNvSpPr/>
            <p:nvPr/>
          </p:nvSpPr>
          <p:spPr>
            <a:xfrm>
              <a:off x="226287" y="2024530"/>
              <a:ext cx="5307965" cy="613410"/>
            </a:xfrm>
            <a:custGeom>
              <a:avLst/>
              <a:gdLst/>
              <a:ahLst/>
              <a:cxnLst/>
              <a:rect l="l" t="t" r="r" b="b"/>
              <a:pathLst>
                <a:path w="5307965" h="613410">
                  <a:moveTo>
                    <a:pt x="5307485" y="0"/>
                  </a:moveTo>
                  <a:lnTo>
                    <a:pt x="0" y="0"/>
                  </a:lnTo>
                  <a:lnTo>
                    <a:pt x="0" y="562155"/>
                  </a:lnTo>
                  <a:lnTo>
                    <a:pt x="4008" y="581879"/>
                  </a:lnTo>
                  <a:lnTo>
                    <a:pt x="14922" y="598032"/>
                  </a:lnTo>
                  <a:lnTo>
                    <a:pt x="31075" y="608946"/>
                  </a:lnTo>
                  <a:lnTo>
                    <a:pt x="50800" y="612955"/>
                  </a:lnTo>
                  <a:lnTo>
                    <a:pt x="5256684" y="612955"/>
                  </a:lnTo>
                  <a:lnTo>
                    <a:pt x="5276409" y="608946"/>
                  </a:lnTo>
                  <a:lnTo>
                    <a:pt x="5292562" y="598032"/>
                  </a:lnTo>
                  <a:lnTo>
                    <a:pt x="5303476" y="581879"/>
                  </a:lnTo>
                  <a:lnTo>
                    <a:pt x="5307485" y="562155"/>
                  </a:lnTo>
                  <a:lnTo>
                    <a:pt x="5307485" y="0"/>
                  </a:lnTo>
                  <a:close/>
                </a:path>
              </a:pathLst>
            </a:custGeom>
            <a:solidFill>
              <a:srgbClr val="F7EAEA"/>
            </a:solidFill>
          </p:spPr>
          <p:txBody>
            <a:bodyPr wrap="square" lIns="0" tIns="0" rIns="0" bIns="0" rtlCol="0"/>
            <a:lstStyle/>
            <a:p/>
          </p:txBody>
        </p:sp>
      </p:grpSp>
      <p:sp>
        <p:nvSpPr>
          <p:cNvPr id="12" name="object 12"/>
          <p:cNvSpPr txBox="1"/>
          <p:nvPr/>
        </p:nvSpPr>
        <p:spPr>
          <a:xfrm>
            <a:off x="423789" y="566958"/>
            <a:ext cx="4860665" cy="2433955"/>
          </a:xfrm>
          <a:prstGeom prst="rect">
            <a:avLst/>
          </a:prstGeom>
        </p:spPr>
        <p:txBody>
          <a:bodyPr vert="horz" wrap="square" lIns="0" tIns="51435" rIns="0" bIns="0" rtlCol="0">
            <a:noAutofit/>
          </a:bodyPr>
          <a:lstStyle/>
          <a:p>
            <a:pPr marL="76200">
              <a:lnSpc>
                <a:spcPct val="100000"/>
              </a:lnSpc>
              <a:spcBef>
                <a:spcPts val="405"/>
              </a:spcBef>
            </a:pPr>
            <a:r>
              <a:rPr sz="1200" spc="-10" dirty="0">
                <a:solidFill>
                  <a:srgbClr val="FFFFFF"/>
                </a:solidFill>
                <a:latin typeface="Tahoma" panose="020B0604030504040204"/>
                <a:cs typeface="Tahoma" panose="020B0604030504040204"/>
              </a:rPr>
              <a:t>Successes</a:t>
            </a:r>
            <a:endParaRPr sz="1200">
              <a:latin typeface="Tahoma" panose="020B0604030504040204"/>
              <a:cs typeface="Tahoma" panose="020B0604030504040204"/>
            </a:endParaRPr>
          </a:p>
          <a:p>
            <a:pPr marL="215900">
              <a:lnSpc>
                <a:spcPct val="120000"/>
              </a:lnSpc>
              <a:buFont typeface="Arial" panose="020B0604020202020204"/>
              <a:buChar char="•"/>
            </a:pPr>
            <a:r>
              <a:rPr lang="en-US" altLang="zh-CN" sz="1100">
                <a:latin typeface="Tahoma" panose="020B0604030504040204"/>
                <a:cs typeface="Tahoma" panose="020B0604030504040204"/>
              </a:rPr>
              <a:t>Automatic dispensing worked.</a:t>
            </a:r>
            <a:endParaRPr lang="en-US" altLang="zh-CN" sz="1100">
              <a:latin typeface="Tahoma" panose="020B0604030504040204"/>
              <a:cs typeface="Tahoma" panose="020B0604030504040204"/>
            </a:endParaRPr>
          </a:p>
          <a:p>
            <a:pPr marL="215900">
              <a:lnSpc>
                <a:spcPct val="120000"/>
              </a:lnSpc>
              <a:buFont typeface="Arial" panose="020B0604020202020204"/>
              <a:buChar char="•"/>
            </a:pPr>
            <a:r>
              <a:rPr lang="en-US" altLang="zh-CN" sz="1100">
                <a:latin typeface="Tahoma" panose="020B0604030504040204"/>
                <a:cs typeface="Tahoma" panose="020B0604030504040204"/>
              </a:rPr>
              <a:t>Weight-based stop achieved.</a:t>
            </a:r>
            <a:endParaRPr lang="en-US" altLang="zh-CN" sz="1100">
              <a:latin typeface="Tahoma" panose="020B0604030504040204"/>
              <a:cs typeface="Tahoma" panose="020B0604030504040204"/>
            </a:endParaRPr>
          </a:p>
          <a:p>
            <a:pPr marL="215900">
              <a:lnSpc>
                <a:spcPct val="120000"/>
              </a:lnSpc>
              <a:buFont typeface="Arial" panose="020B0604020202020204"/>
              <a:buChar char="•"/>
            </a:pPr>
            <a:r>
              <a:rPr lang="en-US" altLang="zh-CN" sz="1100">
                <a:latin typeface="Tahoma" panose="020B0604030504040204"/>
                <a:cs typeface="Tahoma" panose="020B0604030504040204"/>
              </a:rPr>
              <a:t>OLED interface functioned.</a:t>
            </a:r>
            <a:endParaRPr lang="en-US" altLang="zh-CN" sz="1100">
              <a:latin typeface="Tahoma" panose="020B0604030504040204"/>
              <a:cs typeface="Tahoma" panose="020B0604030504040204"/>
            </a:endParaRPr>
          </a:p>
          <a:p>
            <a:pPr marL="215900">
              <a:lnSpc>
                <a:spcPct val="120000"/>
              </a:lnSpc>
              <a:buFont typeface="Arial" panose="020B0604020202020204"/>
              <a:buChar char="•"/>
            </a:pPr>
            <a:r>
              <a:rPr lang="en-US" altLang="zh-CN" sz="1100">
                <a:latin typeface="Tahoma" panose="020B0604030504040204"/>
                <a:cs typeface="Tahoma" panose="020B0604030504040204"/>
              </a:rPr>
              <a:t>Control circuit worked reliably.</a:t>
            </a:r>
            <a:endParaRPr lang="en-US" altLang="zh-CN" sz="1100">
              <a:latin typeface="Tahoma" panose="020B0604030504040204"/>
              <a:cs typeface="Tahoma" panose="020B0604030504040204"/>
            </a:endParaRPr>
          </a:p>
          <a:p>
            <a:pPr>
              <a:lnSpc>
                <a:spcPct val="120000"/>
              </a:lnSpc>
              <a:buFont typeface="Arial" panose="020B0604020202020204"/>
              <a:buChar char="•"/>
            </a:pPr>
            <a:endParaRPr sz="1100">
              <a:latin typeface="Tahoma" panose="020B0604030504040204"/>
              <a:cs typeface="Tahoma" panose="020B0604030504040204"/>
            </a:endParaRPr>
          </a:p>
          <a:p>
            <a:pPr marL="76200">
              <a:lnSpc>
                <a:spcPct val="100000"/>
              </a:lnSpc>
            </a:pPr>
            <a:r>
              <a:rPr sz="1200" spc="-10" dirty="0">
                <a:solidFill>
                  <a:srgbClr val="FFFFFF"/>
                </a:solidFill>
                <a:latin typeface="Tahoma" panose="020B0604030504040204"/>
                <a:cs typeface="Tahoma" panose="020B0604030504040204"/>
              </a:rPr>
              <a:t>Challenges</a:t>
            </a:r>
            <a:endParaRPr lang="en-US" altLang="zh-CN" sz="1100">
              <a:latin typeface="Tahoma" panose="020B0604030504040204"/>
              <a:cs typeface="Tahoma" panose="020B0604030504040204"/>
            </a:endParaRPr>
          </a:p>
          <a:p>
            <a:pPr marL="351155" indent="-136525">
              <a:lnSpc>
                <a:spcPct val="100000"/>
              </a:lnSpc>
              <a:spcBef>
                <a:spcPts val="300"/>
              </a:spcBef>
              <a:buClr>
                <a:srgbClr val="FF0000"/>
              </a:buClr>
              <a:buFont typeface="Arial" panose="020B0604020202020204"/>
              <a:buChar char="•"/>
              <a:tabLst>
                <a:tab pos="351155" algn="l"/>
              </a:tabLst>
            </a:pPr>
            <a:r>
              <a:rPr lang="en-US" altLang="zh-CN" sz="1100">
                <a:latin typeface="Tahoma" panose="020B0604030504040204"/>
                <a:cs typeface="Tahoma" panose="020B0604030504040204"/>
              </a:rPr>
              <a:t>Vacuum sealing failed.</a:t>
            </a:r>
            <a:endParaRPr lang="en-US" altLang="zh-CN" sz="1100">
              <a:latin typeface="Tahoma" panose="020B0604030504040204"/>
              <a:cs typeface="Tahoma" panose="020B0604030504040204"/>
            </a:endParaRPr>
          </a:p>
          <a:p>
            <a:pPr marL="351155" indent="-136525">
              <a:lnSpc>
                <a:spcPct val="100000"/>
              </a:lnSpc>
              <a:spcBef>
                <a:spcPts val="300"/>
              </a:spcBef>
              <a:buClr>
                <a:srgbClr val="FF0000"/>
              </a:buClr>
              <a:buFont typeface="Arial" panose="020B0604020202020204"/>
              <a:buChar char="•"/>
              <a:tabLst>
                <a:tab pos="351155" algn="l"/>
              </a:tabLst>
            </a:pPr>
            <a:r>
              <a:rPr lang="en-US" altLang="zh-CN" sz="1100">
                <a:latin typeface="Tahoma" panose="020B0604030504040204" charset="0"/>
                <a:cs typeface="Tahoma" panose="020B0604030504040204" charset="0"/>
              </a:rPr>
              <a:t>Needs additional ball valve to stop air backstreaming</a:t>
            </a:r>
            <a:endParaRPr lang="en-US" altLang="zh-CN" sz="1100">
              <a:latin typeface="Tahoma" panose="020B0604030504040204" charset="0"/>
              <a:cs typeface="Tahoma" panose="020B0604030504040204" charset="0"/>
            </a:endParaRPr>
          </a:p>
          <a:p>
            <a:pPr marL="351155" indent="-136525">
              <a:lnSpc>
                <a:spcPct val="100000"/>
              </a:lnSpc>
              <a:spcBef>
                <a:spcPts val="300"/>
              </a:spcBef>
              <a:buClr>
                <a:srgbClr val="FF0000"/>
              </a:buClr>
              <a:buFont typeface="Arial" panose="020B0604020202020204"/>
              <a:buChar char="•"/>
              <a:tabLst>
                <a:tab pos="351155" algn="l"/>
              </a:tabLst>
            </a:pPr>
            <a:r>
              <a:rPr lang="en-US" altLang="zh-CN" sz="1100">
                <a:latin typeface="Tahoma" panose="020B0604030504040204"/>
                <a:cs typeface="Tahoma" panose="020B0604030504040204"/>
              </a:rPr>
              <a:t>Extra 24 V supply was needed.</a:t>
            </a:r>
            <a:endParaRPr lang="en-US" altLang="zh-CN" sz="1100">
              <a:latin typeface="Tahoma" panose="020B0604030504040204"/>
              <a:cs typeface="Tahoma" panose="020B0604030504040204"/>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
        <p:nvSpPr>
          <p:cNvPr id="2" name="object 2"/>
          <p:cNvSpPr txBox="1">
            <a:spLocks noGrp="1"/>
          </p:cNvSpPr>
          <p:nvPr>
            <p:ph type="title"/>
          </p:nvPr>
        </p:nvSpPr>
        <p:spPr>
          <a:xfrm>
            <a:off x="1908931" y="1344397"/>
            <a:ext cx="1725930" cy="403225"/>
          </a:xfrm>
          <a:prstGeom prst="rect">
            <a:avLst/>
          </a:prstGeom>
        </p:spPr>
        <p:txBody>
          <a:bodyPr vert="horz" wrap="square" lIns="0" tIns="15875" rIns="0" bIns="0" rtlCol="0">
            <a:spAutoFit/>
          </a:bodyPr>
          <a:lstStyle/>
          <a:p>
            <a:pPr marL="12700">
              <a:lnSpc>
                <a:spcPct val="100000"/>
              </a:lnSpc>
              <a:spcBef>
                <a:spcPts val="125"/>
              </a:spcBef>
            </a:pPr>
            <a:r>
              <a:rPr sz="2450" dirty="0">
                <a:solidFill>
                  <a:srgbClr val="000000"/>
                </a:solidFill>
              </a:rPr>
              <a:t>Thank</a:t>
            </a:r>
            <a:r>
              <a:rPr sz="2450" spc="150" dirty="0">
                <a:solidFill>
                  <a:srgbClr val="000000"/>
                </a:solidFill>
              </a:rPr>
              <a:t> </a:t>
            </a:r>
            <a:r>
              <a:rPr sz="2450" spc="-25" dirty="0">
                <a:solidFill>
                  <a:srgbClr val="000000"/>
                </a:solidFill>
              </a:rPr>
              <a:t>You!</a:t>
            </a:r>
            <a:endParaRPr sz="2450"/>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25" dirty="0"/>
              <a:t>Overview</a:t>
            </a:r>
            <a:endParaRPr spc="-25" dirty="0"/>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4" name="object 4"/>
          <p:cNvSpPr txBox="1"/>
          <p:nvPr/>
        </p:nvSpPr>
        <p:spPr>
          <a:xfrm>
            <a:off x="264388" y="664435"/>
            <a:ext cx="2410460" cy="1791335"/>
          </a:xfrm>
          <a:prstGeom prst="rect">
            <a:avLst/>
          </a:prstGeom>
        </p:spPr>
        <p:txBody>
          <a:bodyPr vert="horz" wrap="square" lIns="0" tIns="12065" rIns="0" bIns="0" rtlCol="0">
            <a:spAutoFit/>
          </a:bodyPr>
          <a:lstStyle/>
          <a:p>
            <a:pPr marL="217170" indent="-204470">
              <a:lnSpc>
                <a:spcPct val="100000"/>
              </a:lnSpc>
              <a:spcBef>
                <a:spcPts val="95"/>
              </a:spcBef>
              <a:buAutoNum type="arabicPeriod"/>
              <a:tabLst>
                <a:tab pos="217170" algn="l"/>
              </a:tabLst>
            </a:pPr>
            <a:r>
              <a:rPr sz="1200" b="1" spc="-10" dirty="0">
                <a:solidFill>
                  <a:srgbClr val="0C2659"/>
                </a:solidFill>
                <a:latin typeface="Arial" panose="020B0604020202020204"/>
                <a:cs typeface="Arial" panose="020B0604020202020204"/>
                <a:hlinkClick r:id="rId1" action="ppaction://hlinksldjump"/>
              </a:rPr>
              <a:t>Introduction</a:t>
            </a:r>
            <a:endParaRPr sz="1200">
              <a:latin typeface="Arial" panose="020B0604020202020204"/>
              <a:cs typeface="Arial" panose="020B0604020202020204"/>
            </a:endParaRPr>
          </a:p>
          <a:p>
            <a:pPr marL="217170" indent="-204470">
              <a:lnSpc>
                <a:spcPct val="100000"/>
              </a:lnSpc>
              <a:spcBef>
                <a:spcPts val="1045"/>
              </a:spcBef>
              <a:buAutoNum type="arabicPeriod"/>
              <a:tabLst>
                <a:tab pos="217170" algn="l"/>
              </a:tabLst>
            </a:pPr>
            <a:r>
              <a:rPr sz="1200" b="1" spc="-10" dirty="0">
                <a:solidFill>
                  <a:srgbClr val="0C2659"/>
                </a:solidFill>
                <a:latin typeface="Arial" panose="020B0604020202020204"/>
                <a:cs typeface="Arial" panose="020B0604020202020204"/>
                <a:hlinkClick r:id="rId2" action="ppaction://hlinksldjump"/>
              </a:rPr>
              <a:t>Objective</a:t>
            </a:r>
            <a:endParaRPr sz="1200">
              <a:latin typeface="Arial" panose="020B0604020202020204"/>
              <a:cs typeface="Arial" panose="020B0604020202020204"/>
            </a:endParaRPr>
          </a:p>
          <a:p>
            <a:pPr marL="217170" indent="-204470">
              <a:lnSpc>
                <a:spcPct val="100000"/>
              </a:lnSpc>
              <a:spcBef>
                <a:spcPts val="1045"/>
              </a:spcBef>
              <a:buAutoNum type="arabicPeriod"/>
              <a:tabLst>
                <a:tab pos="217170" algn="l"/>
              </a:tabLst>
            </a:pPr>
            <a:r>
              <a:rPr sz="1200" b="1" spc="-35" dirty="0">
                <a:solidFill>
                  <a:srgbClr val="0C2659"/>
                </a:solidFill>
                <a:latin typeface="Arial" panose="020B0604020202020204"/>
                <a:cs typeface="Arial" panose="020B0604020202020204"/>
                <a:hlinkClick r:id="rId3" action="ppaction://hlinksldjump"/>
              </a:rPr>
              <a:t>Design</a:t>
            </a:r>
            <a:r>
              <a:rPr sz="1200" b="1" spc="-5" dirty="0">
                <a:solidFill>
                  <a:srgbClr val="0C2659"/>
                </a:solidFill>
                <a:latin typeface="Arial" panose="020B0604020202020204"/>
                <a:cs typeface="Arial" panose="020B0604020202020204"/>
                <a:hlinkClick r:id="rId3" action="ppaction://hlinksldjump"/>
              </a:rPr>
              <a:t> </a:t>
            </a:r>
            <a:r>
              <a:rPr sz="1200" b="1" spc="-10" dirty="0">
                <a:solidFill>
                  <a:srgbClr val="0C2659"/>
                </a:solidFill>
                <a:latin typeface="Arial" panose="020B0604020202020204"/>
                <a:cs typeface="Arial" panose="020B0604020202020204"/>
                <a:hlinkClick r:id="rId3" action="ppaction://hlinksldjump"/>
              </a:rPr>
              <a:t>Review</a:t>
            </a:r>
            <a:endParaRPr sz="1200">
              <a:latin typeface="Arial" panose="020B0604020202020204"/>
              <a:cs typeface="Arial" panose="020B0604020202020204"/>
            </a:endParaRPr>
          </a:p>
          <a:p>
            <a:pPr marL="217170" indent="-204470">
              <a:lnSpc>
                <a:spcPct val="100000"/>
              </a:lnSpc>
              <a:spcBef>
                <a:spcPts val="1050"/>
              </a:spcBef>
              <a:buAutoNum type="arabicPeriod"/>
              <a:tabLst>
                <a:tab pos="217170" algn="l"/>
              </a:tabLst>
            </a:pPr>
            <a:r>
              <a:rPr sz="1200" b="1" spc="-70" dirty="0">
                <a:solidFill>
                  <a:srgbClr val="0C2659"/>
                </a:solidFill>
                <a:latin typeface="Arial" panose="020B0604020202020204"/>
                <a:cs typeface="Arial" panose="020B0604020202020204"/>
                <a:hlinkClick r:id="rId4" action="ppaction://hlinksldjump"/>
              </a:rPr>
              <a:t>Subsystems</a:t>
            </a:r>
            <a:r>
              <a:rPr sz="1200" b="1" spc="60" dirty="0">
                <a:solidFill>
                  <a:srgbClr val="0C2659"/>
                </a:solidFill>
                <a:latin typeface="Arial" panose="020B0604020202020204"/>
                <a:cs typeface="Arial" panose="020B0604020202020204"/>
                <a:hlinkClick r:id="rId4" action="ppaction://hlinksldjump"/>
              </a:rPr>
              <a:t> </a:t>
            </a:r>
            <a:r>
              <a:rPr sz="1200" b="1" spc="125" dirty="0">
                <a:solidFill>
                  <a:srgbClr val="0C2659"/>
                </a:solidFill>
                <a:latin typeface="Arial" panose="020B0604020202020204"/>
                <a:cs typeface="Arial" panose="020B0604020202020204"/>
                <a:hlinkClick r:id="rId4" action="ppaction://hlinksldjump"/>
              </a:rPr>
              <a:t>&amp;</a:t>
            </a:r>
            <a:r>
              <a:rPr sz="1200" b="1" spc="60" dirty="0">
                <a:solidFill>
                  <a:srgbClr val="0C2659"/>
                </a:solidFill>
                <a:latin typeface="Arial" panose="020B0604020202020204"/>
                <a:cs typeface="Arial" panose="020B0604020202020204"/>
                <a:hlinkClick r:id="rId4" action="ppaction://hlinksldjump"/>
              </a:rPr>
              <a:t> </a:t>
            </a:r>
            <a:r>
              <a:rPr sz="1200" b="1" spc="-40" dirty="0">
                <a:solidFill>
                  <a:srgbClr val="0C2659"/>
                </a:solidFill>
                <a:latin typeface="Arial" panose="020B0604020202020204"/>
                <a:cs typeface="Arial" panose="020B0604020202020204"/>
                <a:hlinkClick r:id="rId4" action="ppaction://hlinksldjump"/>
              </a:rPr>
              <a:t>Functional</a:t>
            </a:r>
            <a:r>
              <a:rPr sz="1200" b="1" spc="65" dirty="0">
                <a:solidFill>
                  <a:srgbClr val="0C2659"/>
                </a:solidFill>
                <a:latin typeface="Arial" panose="020B0604020202020204"/>
                <a:cs typeface="Arial" panose="020B0604020202020204"/>
                <a:hlinkClick r:id="rId4" action="ppaction://hlinksldjump"/>
              </a:rPr>
              <a:t> </a:t>
            </a:r>
            <a:r>
              <a:rPr sz="1200" b="1" spc="-35" dirty="0">
                <a:solidFill>
                  <a:srgbClr val="0C2659"/>
                </a:solidFill>
                <a:latin typeface="Arial" panose="020B0604020202020204"/>
                <a:cs typeface="Arial" panose="020B0604020202020204"/>
                <a:hlinkClick r:id="rId4" action="ppaction://hlinksldjump"/>
              </a:rPr>
              <a:t>Tests</a:t>
            </a:r>
            <a:endParaRPr sz="1200">
              <a:latin typeface="Arial" panose="020B0604020202020204"/>
              <a:cs typeface="Arial" panose="020B0604020202020204"/>
            </a:endParaRPr>
          </a:p>
          <a:p>
            <a:pPr marL="217170" indent="-204470">
              <a:lnSpc>
                <a:spcPct val="100000"/>
              </a:lnSpc>
              <a:spcBef>
                <a:spcPts val="1045"/>
              </a:spcBef>
              <a:buAutoNum type="arabicPeriod"/>
              <a:tabLst>
                <a:tab pos="217170" algn="l"/>
              </a:tabLst>
            </a:pPr>
            <a:r>
              <a:rPr sz="1200" b="1" spc="-95" dirty="0">
                <a:solidFill>
                  <a:srgbClr val="0C2659"/>
                </a:solidFill>
                <a:latin typeface="Arial" panose="020B0604020202020204"/>
                <a:cs typeface="Arial" panose="020B0604020202020204"/>
                <a:hlinkClick r:id="rId5" action="ppaction://hlinksldjump"/>
              </a:rPr>
              <a:t>Successes</a:t>
            </a:r>
            <a:r>
              <a:rPr sz="1200" b="1" spc="70" dirty="0">
                <a:solidFill>
                  <a:srgbClr val="0C2659"/>
                </a:solidFill>
                <a:latin typeface="Arial" panose="020B0604020202020204"/>
                <a:cs typeface="Arial" panose="020B0604020202020204"/>
                <a:hlinkClick r:id="rId5" action="ppaction://hlinksldjump"/>
              </a:rPr>
              <a:t> </a:t>
            </a:r>
            <a:r>
              <a:rPr sz="1200" b="1" spc="125" dirty="0">
                <a:solidFill>
                  <a:srgbClr val="0C2659"/>
                </a:solidFill>
                <a:latin typeface="Arial" panose="020B0604020202020204"/>
                <a:cs typeface="Arial" panose="020B0604020202020204"/>
                <a:hlinkClick r:id="rId5" action="ppaction://hlinksldjump"/>
              </a:rPr>
              <a:t>&amp;</a:t>
            </a:r>
            <a:r>
              <a:rPr sz="1200" b="1" spc="70" dirty="0">
                <a:solidFill>
                  <a:srgbClr val="0C2659"/>
                </a:solidFill>
                <a:latin typeface="Arial" panose="020B0604020202020204"/>
                <a:cs typeface="Arial" panose="020B0604020202020204"/>
                <a:hlinkClick r:id="rId5" action="ppaction://hlinksldjump"/>
              </a:rPr>
              <a:t> </a:t>
            </a:r>
            <a:r>
              <a:rPr sz="1200" b="1" spc="-10" dirty="0">
                <a:solidFill>
                  <a:srgbClr val="0C2659"/>
                </a:solidFill>
                <a:latin typeface="Arial" panose="020B0604020202020204"/>
                <a:cs typeface="Arial" panose="020B0604020202020204"/>
                <a:hlinkClick r:id="rId5" action="ppaction://hlinksldjump"/>
              </a:rPr>
              <a:t>Challenges</a:t>
            </a:r>
            <a:endParaRPr sz="1200">
              <a:latin typeface="Arial" panose="020B0604020202020204"/>
              <a:cs typeface="Arial" panose="020B0604020202020204"/>
            </a:endParaRPr>
          </a:p>
          <a:p>
            <a:pPr marL="217170" indent="-204470">
              <a:lnSpc>
                <a:spcPct val="100000"/>
              </a:lnSpc>
              <a:spcBef>
                <a:spcPts val="1050"/>
              </a:spcBef>
              <a:buAutoNum type="arabicPeriod"/>
              <a:tabLst>
                <a:tab pos="217170" algn="l"/>
              </a:tabLst>
            </a:pPr>
            <a:r>
              <a:rPr sz="1200" b="1" spc="-10" dirty="0">
                <a:solidFill>
                  <a:srgbClr val="0C2659"/>
                </a:solidFill>
                <a:latin typeface="Arial" panose="020B0604020202020204"/>
                <a:cs typeface="Arial" panose="020B0604020202020204"/>
                <a:hlinkClick r:id="rId3" action="ppaction://hlinksldjump"/>
              </a:rPr>
              <a:t>Future</a:t>
            </a:r>
            <a:r>
              <a:rPr sz="1200" b="1" spc="-5" dirty="0">
                <a:solidFill>
                  <a:srgbClr val="0C2659"/>
                </a:solidFill>
                <a:latin typeface="Arial" panose="020B0604020202020204"/>
                <a:cs typeface="Arial" panose="020B0604020202020204"/>
                <a:hlinkClick r:id="rId3" action="ppaction://hlinksldjump"/>
              </a:rPr>
              <a:t> </a:t>
            </a:r>
            <a:r>
              <a:rPr sz="1200" b="1" spc="-20" dirty="0">
                <a:solidFill>
                  <a:srgbClr val="0C2659"/>
                </a:solidFill>
                <a:latin typeface="Arial" panose="020B0604020202020204"/>
                <a:cs typeface="Arial" panose="020B0604020202020204"/>
                <a:hlinkClick r:id="rId3" action="ppaction://hlinksldjump"/>
              </a:rPr>
              <a:t>Work</a:t>
            </a:r>
            <a:endParaRPr sz="1200">
              <a:latin typeface="Arial" panose="020B0604020202020204"/>
              <a:cs typeface="Arial" panose="020B0604020202020204"/>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10" dirty="0"/>
              <a:t>Introduction</a:t>
            </a:r>
            <a:endParaRPr spc="-10" dirty="0"/>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
        <p:nvSpPr>
          <p:cNvPr id="11" name="文本框 10"/>
          <p:cNvSpPr txBox="1"/>
          <p:nvPr userDrawn="1"/>
        </p:nvSpPr>
        <p:spPr>
          <a:xfrm>
            <a:off x="277111" y="668655"/>
            <a:ext cx="1525788" cy="278130"/>
          </a:xfrm>
          <a:prstGeom prst="rect">
            <a:avLst/>
          </a:prstGeom>
          <a:ln>
            <a:solidFill>
              <a:schemeClr val="accent1">
                <a:alpha val="100000"/>
              </a:schemeClr>
            </a:solidFill>
          </a:ln>
        </p:spPr>
        <p:txBody>
          <a:bodyPr wrap="square" rtlCol="0">
            <a:noAutofit/>
          </a:bodyPr>
          <a:p>
            <a:r>
              <a:rPr lang="en-US" altLang="zh-CN" sz="1200" b="1">
                <a:latin typeface="Times New Roman" panose="02020603050405020304" charset="0"/>
                <a:ea typeface="Times New Roman" panose="02020603050405020304" charset="0"/>
                <a:cs typeface="Times New Roman" panose="02020603050405020304" charset="0"/>
              </a:rPr>
              <a:t>Current Challenges</a:t>
            </a:r>
            <a:endParaRPr lang="zh-CN" altLang="en-US" b="1"/>
          </a:p>
        </p:txBody>
      </p:sp>
      <p:sp>
        <p:nvSpPr>
          <p:cNvPr id="12" name="文本框 11"/>
          <p:cNvSpPr txBox="1"/>
          <p:nvPr userDrawn="1"/>
        </p:nvSpPr>
        <p:spPr>
          <a:xfrm>
            <a:off x="264357" y="1056788"/>
            <a:ext cx="1538553" cy="1913954"/>
          </a:xfrm>
          <a:prstGeom prst="rect">
            <a:avLst/>
          </a:prstGeom>
        </p:spPr>
        <p:txBody>
          <a:bodyPr wrap="square" rtlCol="0">
            <a:noAutofit/>
          </a:bodyPr>
          <a:p>
            <a:pPr marL="171450" indent="-171450">
              <a:buFont typeface="Arial" panose="020B0604020202020204" pitchFamily="34" charset="0"/>
              <a:buChar char="•"/>
            </a:pPr>
            <a:r>
              <a:rPr lang="en-US" altLang="zh-CN" sz="1100" b="1">
                <a:latin typeface="Times New Roman" panose="02020603050405020304" charset="0"/>
                <a:ea typeface="Times New Roman" panose="02020603050405020304" charset="0"/>
                <a:cs typeface="Times New Roman" panose="02020603050405020304" charset="0"/>
              </a:rPr>
              <a:t>Quality Issue</a:t>
            </a:r>
            <a:r>
              <a:rPr lang="en-US" altLang="zh-CN" sz="1100">
                <a:latin typeface="Times New Roman" panose="02020603050405020304" charset="0"/>
                <a:ea typeface="Times New Roman" panose="02020603050405020304" charset="0"/>
                <a:cs typeface="Times New Roman" panose="02020603050405020304" charset="0"/>
              </a:rPr>
              <a:t>:</a:t>
            </a:r>
            <a:endParaRPr lang="en-US" altLang="zh-CN" sz="1100">
              <a:latin typeface="Times New Roman" panose="02020603050405020304" charset="0"/>
              <a:ea typeface="Times New Roman" panose="02020603050405020304" charset="0"/>
              <a:cs typeface="Times New Roman" panose="02020603050405020304" charset="0"/>
            </a:endParaRPr>
          </a:p>
          <a:p>
            <a:pPr marL="0" indent="0">
              <a:buNone/>
            </a:pPr>
            <a:r>
              <a:rPr lang="en-US" altLang="zh-CN" sz="1100">
                <a:latin typeface="Times New Roman" panose="02020603050405020304" charset="0"/>
                <a:ea typeface="Times New Roman" panose="02020603050405020304" charset="0"/>
                <a:cs typeface="Times New Roman" panose="02020603050405020304" charset="0"/>
              </a:rPr>
              <a:t>Long</a:t>
            </a:r>
            <a:r>
              <a:rPr lang="zh-CN" altLang="en-US" sz="1100">
                <a:latin typeface="Times New Roman" panose="02020603050405020304" charset="0"/>
                <a:ea typeface="Times New Roman" panose="02020603050405020304" charset="0"/>
                <a:cs typeface="Times New Roman" panose="02020603050405020304" charset="0"/>
              </a:rPr>
              <a:t>-</a:t>
            </a:r>
            <a:r>
              <a:rPr lang="en-US" altLang="zh-CN" sz="1100">
                <a:latin typeface="Times New Roman" panose="02020603050405020304" charset="0"/>
                <a:ea typeface="Times New Roman" panose="02020603050405020304" charset="0"/>
                <a:cs typeface="Times New Roman" panose="02020603050405020304" charset="0"/>
              </a:rPr>
              <a:t>term exposure to air and moisture may affect rice equality</a:t>
            </a:r>
            <a:endParaRPr lang="en-US" altLang="zh-CN" sz="1100">
              <a:latin typeface="Times New Roman" panose="02020603050405020304" charset="0"/>
              <a:ea typeface="Times New Roman" panose="02020603050405020304" charset="0"/>
              <a:cs typeface="Times New Roman" panose="02020603050405020304" charset="0"/>
            </a:endParaRPr>
          </a:p>
          <a:p>
            <a:pPr marL="0" indent="0">
              <a:buNone/>
            </a:pPr>
            <a:endParaRPr lang="zh-CN" altLang="en-US" sz="1100"/>
          </a:p>
          <a:p>
            <a:pPr marL="171450" indent="-171450">
              <a:buFont typeface="Arial" panose="020B0604020202020204" pitchFamily="34" charset="0"/>
              <a:buChar char="•"/>
            </a:pPr>
            <a:r>
              <a:rPr lang="en-US" altLang="zh-CN" sz="1100" b="1">
                <a:latin typeface="Times New Roman" panose="02020603050405020304" charset="0"/>
                <a:ea typeface="Times New Roman" panose="02020603050405020304" charset="0"/>
                <a:cs typeface="Times New Roman" panose="02020603050405020304" charset="0"/>
              </a:rPr>
              <a:t>User Inconvience</a:t>
            </a:r>
            <a:r>
              <a:rPr lang="en-US" altLang="zh-CN" sz="1100">
                <a:latin typeface="Times New Roman" panose="02020603050405020304" charset="0"/>
                <a:ea typeface="Times New Roman" panose="02020603050405020304" charset="0"/>
                <a:cs typeface="Times New Roman" panose="02020603050405020304" charset="0"/>
              </a:rPr>
              <a:t>:</a:t>
            </a:r>
            <a:endParaRPr lang="en-US" altLang="zh-CN" sz="1100">
              <a:latin typeface="Times New Roman" panose="02020603050405020304" charset="0"/>
              <a:ea typeface="Times New Roman" panose="02020603050405020304" charset="0"/>
              <a:cs typeface="Times New Roman" panose="02020603050405020304" charset="0"/>
            </a:endParaRPr>
          </a:p>
          <a:p>
            <a:pPr marL="0" indent="0">
              <a:buNone/>
            </a:pPr>
            <a:r>
              <a:rPr lang="en-US" altLang="zh-CN" sz="1100">
                <a:latin typeface="Times New Roman" panose="02020603050405020304" charset="0"/>
                <a:ea typeface="Times New Roman" panose="02020603050405020304" charset="0"/>
                <a:cs typeface="Times New Roman" panose="02020603050405020304" charset="0"/>
              </a:rPr>
              <a:t>Manual dispensing requires opening the container, scooping rice, and measuring the amount</a:t>
            </a:r>
            <a:endParaRPr lang="zh-CN" altLang="en-US" sz="1100"/>
          </a:p>
        </p:txBody>
      </p:sp>
      <p:pic>
        <p:nvPicPr>
          <p:cNvPr id="13" name="图片 12"/>
          <p:cNvPicPr>
            <a:picLocks noChangeAspect="1"/>
          </p:cNvPicPr>
          <p:nvPr/>
        </p:nvPicPr>
        <p:blipFill>
          <a:blip r:embed="rId1"/>
          <a:stretch>
            <a:fillRect/>
          </a:stretch>
        </p:blipFill>
        <p:spPr>
          <a:xfrm>
            <a:off x="1763453" y="986227"/>
            <a:ext cx="1053779" cy="1001160"/>
          </a:xfrm>
          <a:prstGeom prst="rect">
            <a:avLst/>
          </a:prstGeom>
        </p:spPr>
      </p:pic>
      <p:pic>
        <p:nvPicPr>
          <p:cNvPr id="14" name="图片 13"/>
          <p:cNvPicPr>
            <a:picLocks noChangeAspect="1"/>
          </p:cNvPicPr>
          <p:nvPr/>
        </p:nvPicPr>
        <p:blipFill>
          <a:blip r:embed="rId2"/>
          <a:stretch>
            <a:fillRect/>
          </a:stretch>
        </p:blipFill>
        <p:spPr>
          <a:xfrm>
            <a:off x="1763453" y="1987377"/>
            <a:ext cx="1053812" cy="962831"/>
          </a:xfrm>
          <a:prstGeom prst="rect">
            <a:avLst/>
          </a:prstGeom>
        </p:spPr>
      </p:pic>
      <p:sp>
        <p:nvSpPr>
          <p:cNvPr id="15" name="文本框 14"/>
          <p:cNvSpPr txBox="1"/>
          <p:nvPr userDrawn="1"/>
        </p:nvSpPr>
        <p:spPr>
          <a:xfrm>
            <a:off x="3665017" y="668683"/>
            <a:ext cx="1406698" cy="278130"/>
          </a:xfrm>
          <a:prstGeom prst="rect">
            <a:avLst/>
          </a:prstGeom>
          <a:ln>
            <a:solidFill>
              <a:schemeClr val="accent1">
                <a:alpha val="100000"/>
              </a:schemeClr>
            </a:solidFill>
          </a:ln>
        </p:spPr>
        <p:txBody>
          <a:bodyPr wrap="square" rtlCol="0">
            <a:noAutofit/>
          </a:bodyPr>
          <a:p>
            <a:r>
              <a:rPr lang="en-US" altLang="zh-CN" sz="1200">
                <a:latin typeface="Times New Roman" panose="02020603050405020304" charset="0"/>
                <a:ea typeface="Times New Roman" panose="02020603050405020304" charset="0"/>
                <a:cs typeface="Times New Roman" panose="02020603050405020304" charset="0"/>
              </a:rPr>
              <a:t>     </a:t>
            </a:r>
            <a:r>
              <a:rPr lang="en-US" altLang="zh-CN" sz="1200" b="1">
                <a:latin typeface="Times New Roman" panose="02020603050405020304" charset="0"/>
                <a:ea typeface="Times New Roman" panose="02020603050405020304" charset="0"/>
                <a:cs typeface="Times New Roman" panose="02020603050405020304" charset="0"/>
              </a:rPr>
              <a:t>Our Solution</a:t>
            </a:r>
            <a:endParaRPr lang="zh-CN" altLang="en-US" b="1"/>
          </a:p>
        </p:txBody>
      </p:sp>
      <p:pic>
        <p:nvPicPr>
          <p:cNvPr id="4" name="图片 3"/>
          <p:cNvPicPr>
            <a:picLocks noChangeAspect="1"/>
          </p:cNvPicPr>
          <p:nvPr/>
        </p:nvPicPr>
        <p:blipFill>
          <a:blip r:embed="rId3"/>
          <a:stretch>
            <a:fillRect/>
          </a:stretch>
        </p:blipFill>
        <p:spPr>
          <a:xfrm>
            <a:off x="3199209" y="986227"/>
            <a:ext cx="2440390" cy="1883338"/>
          </a:xfrm>
          <a:prstGeom prst="rect">
            <a:avLst/>
          </a:prstGeom>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spc="-10" dirty="0"/>
              <a:t>Objective</a:t>
            </a:r>
            <a:endParaRPr spc="-10" dirty="0"/>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4" name="object 4"/>
          <p:cNvSpPr txBox="1"/>
          <p:nvPr/>
        </p:nvSpPr>
        <p:spPr>
          <a:xfrm>
            <a:off x="325738" y="504441"/>
            <a:ext cx="5114290" cy="2591435"/>
          </a:xfrm>
          <a:prstGeom prst="rect">
            <a:avLst/>
          </a:prstGeom>
        </p:spPr>
        <p:txBody>
          <a:bodyPr vert="horz" wrap="square" lIns="0" tIns="55244" rIns="0" bIns="0" rtlCol="0">
            <a:spAutoFit/>
          </a:bodyPr>
          <a:lstStyle/>
          <a:p>
            <a:pPr marL="174625" indent="-136525">
              <a:lnSpc>
                <a:spcPct val="100000"/>
              </a:lnSpc>
              <a:spcBef>
                <a:spcPts val="435"/>
              </a:spcBef>
              <a:buClr>
                <a:srgbClr val="0C2659"/>
              </a:buClr>
              <a:buFont typeface="Arial" panose="020B0604020202020204"/>
              <a:buChar char="•"/>
              <a:tabLst>
                <a:tab pos="174625" algn="l"/>
              </a:tabLst>
            </a:pPr>
            <a:r>
              <a:rPr sz="1100" spc="-20" dirty="0">
                <a:latin typeface="Tahoma" panose="020B0604030504040204" charset="0"/>
                <a:cs typeface="Tahoma" panose="020B0604030504040204" charset="0"/>
              </a:rPr>
              <a:t>Main Objective:</a:t>
            </a:r>
            <a:endParaRPr sz="1100" spc="-20" dirty="0">
              <a:latin typeface="Tahoma" panose="020B0604030504040204" charset="0"/>
              <a:cs typeface="Tahoma" panose="020B0604030504040204" charset="0"/>
            </a:endParaRPr>
          </a:p>
          <a:p>
            <a:pPr marL="209550" indent="-171450">
              <a:lnSpc>
                <a:spcPct val="100000"/>
              </a:lnSpc>
              <a:spcBef>
                <a:spcPts val="435"/>
              </a:spcBef>
              <a:buClr>
                <a:srgbClr val="0C2659"/>
              </a:buClr>
              <a:buFont typeface="Arial" panose="020B0604020202020204" pitchFamily="34" charset="0"/>
              <a:buChar char="•"/>
              <a:tabLst>
                <a:tab pos="174625" algn="l"/>
              </a:tabLst>
            </a:pPr>
            <a:r>
              <a:rPr sz="1100" spc="-20" dirty="0">
                <a:latin typeface="Tahoma" panose="020B0604030504040204" charset="0"/>
                <a:cs typeface="Tahoma" panose="020B0604030504040204" charset="0"/>
              </a:rPr>
              <a:t>Build a smart rice dispenser that automatically dispenses a user-selected amount of   rice and restores vacuum storage after dispensing.</a:t>
            </a:r>
            <a:endParaRPr sz="1100" spc="-20" dirty="0">
              <a:latin typeface="Tahoma" panose="020B0604030504040204" charset="0"/>
              <a:cs typeface="Tahoma" panose="020B0604030504040204" charset="0"/>
            </a:endParaRPr>
          </a:p>
          <a:p>
            <a:pPr marL="174625" indent="-136525">
              <a:lnSpc>
                <a:spcPct val="100000"/>
              </a:lnSpc>
              <a:spcBef>
                <a:spcPts val="435"/>
              </a:spcBef>
              <a:buClr>
                <a:srgbClr val="0C2659"/>
              </a:buClr>
              <a:buFont typeface="Arial" panose="020B0604020202020204"/>
              <a:buChar char="•"/>
              <a:tabLst>
                <a:tab pos="174625" algn="l"/>
              </a:tabLst>
            </a:pPr>
            <a:endParaRPr sz="1100" spc="-20" dirty="0">
              <a:latin typeface="Tahoma" panose="020B0604030504040204" charset="0"/>
              <a:cs typeface="Tahoma" panose="020B0604030504040204" charset="0"/>
            </a:endParaRPr>
          </a:p>
          <a:p>
            <a:pPr marL="174625" indent="-136525">
              <a:lnSpc>
                <a:spcPct val="100000"/>
              </a:lnSpc>
              <a:spcBef>
                <a:spcPts val="435"/>
              </a:spcBef>
              <a:buClr>
                <a:srgbClr val="0C2659"/>
              </a:buClr>
              <a:buFont typeface="Arial" panose="020B0604020202020204"/>
              <a:buChar char="•"/>
              <a:tabLst>
                <a:tab pos="174625" algn="l"/>
              </a:tabLst>
            </a:pPr>
            <a:r>
              <a:rPr sz="1100" spc="-20" dirty="0">
                <a:latin typeface="Tahoma" panose="020B0604030504040204" charset="0"/>
                <a:cs typeface="Tahoma" panose="020B0604030504040204" charset="0"/>
              </a:rPr>
              <a:t>Technical Objectives:• Allow the user to select target rice weight using a rotary encoder• Display system status on an OLED screen• Ignore the weight of the empty receiving container using tare operation• Dispense rice using a DC gear motor• Stop dispensing based on load cell weight measurement• Detect abnormal dispensing when weight does not increase• Activate the vacuum pump after dispensing• Stop the pump when the pressure reaches the target threshold</a:t>
            </a:r>
            <a:endParaRPr>
              <a:latin typeface="Tahoma" panose="020B0604030504040204" charset="0"/>
              <a:cs typeface="Tahoma" panose="020B0604030504040204" charset="0"/>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145" rIns="0" bIns="0" rtlCol="0">
            <a:spAutoFit/>
          </a:bodyPr>
          <a:lstStyle/>
          <a:p>
            <a:pPr marL="12700">
              <a:lnSpc>
                <a:spcPct val="100000"/>
              </a:lnSpc>
              <a:spcBef>
                <a:spcPts val="135"/>
              </a:spcBef>
            </a:pPr>
            <a:r>
              <a:rPr dirty="0"/>
              <a:t>Block</a:t>
            </a:r>
            <a:r>
              <a:rPr spc="35" dirty="0"/>
              <a:t> </a:t>
            </a:r>
            <a:r>
              <a:rPr spc="-10" dirty="0"/>
              <a:t>Diagram</a:t>
            </a:r>
            <a:endParaRPr spc="-10" dirty="0"/>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38" name="object 38"/>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
        <p:nvSpPr>
          <p:cNvPr id="37" name="object 37"/>
          <p:cNvSpPr txBox="1"/>
          <p:nvPr/>
        </p:nvSpPr>
        <p:spPr>
          <a:xfrm>
            <a:off x="1427898" y="2941081"/>
            <a:ext cx="2933927" cy="286385"/>
          </a:xfrm>
          <a:prstGeom prst="rect">
            <a:avLst/>
          </a:prstGeom>
        </p:spPr>
        <p:txBody>
          <a:bodyPr vert="horz" wrap="square" lIns="0" tIns="12065" rIns="0" bIns="0" rtlCol="0">
            <a:noAutofit/>
          </a:bodyPr>
          <a:lstStyle/>
          <a:p>
            <a:pPr marL="12700">
              <a:lnSpc>
                <a:spcPct val="100000"/>
              </a:lnSpc>
              <a:spcBef>
                <a:spcPts val="95"/>
              </a:spcBef>
            </a:pPr>
            <a:r>
              <a:rPr sz="900" spc="-10" dirty="0">
                <a:solidFill>
                  <a:srgbClr val="0C2659"/>
                </a:solidFill>
                <a:latin typeface="Arial MT"/>
                <a:cs typeface="Arial MT"/>
              </a:rPr>
              <a:t>Figure:</a:t>
            </a:r>
            <a:r>
              <a:rPr sz="900" spc="10" dirty="0">
                <a:solidFill>
                  <a:srgbClr val="0C2659"/>
                </a:solidFill>
                <a:latin typeface="Arial MT"/>
                <a:cs typeface="Arial MT"/>
              </a:rPr>
              <a:t> </a:t>
            </a:r>
            <a:r>
              <a:rPr sz="900" spc="-35" dirty="0">
                <a:latin typeface="Arial MT"/>
                <a:cs typeface="Arial MT"/>
              </a:rPr>
              <a:t>Top-</a:t>
            </a:r>
            <a:r>
              <a:rPr sz="900" spc="-20" dirty="0">
                <a:latin typeface="Arial MT"/>
                <a:cs typeface="Arial MT"/>
              </a:rPr>
              <a:t>Level</a:t>
            </a:r>
            <a:r>
              <a:rPr sz="900" spc="10" dirty="0">
                <a:latin typeface="Arial MT"/>
                <a:cs typeface="Arial MT"/>
              </a:rPr>
              <a:t> </a:t>
            </a:r>
            <a:r>
              <a:rPr sz="900" dirty="0">
                <a:latin typeface="Arial MT"/>
                <a:cs typeface="Arial MT"/>
              </a:rPr>
              <a:t>Block</a:t>
            </a:r>
            <a:r>
              <a:rPr sz="900" spc="10" dirty="0">
                <a:latin typeface="Arial MT"/>
                <a:cs typeface="Arial MT"/>
              </a:rPr>
              <a:t> </a:t>
            </a:r>
            <a:r>
              <a:rPr sz="900" spc="-10" dirty="0">
                <a:latin typeface="Arial MT"/>
                <a:cs typeface="Arial MT"/>
              </a:rPr>
              <a:t>Diagram</a:t>
            </a:r>
            <a:r>
              <a:rPr sz="900" spc="10" dirty="0">
                <a:latin typeface="Arial MT"/>
                <a:cs typeface="Arial MT"/>
              </a:rPr>
              <a:t> </a:t>
            </a:r>
            <a:r>
              <a:rPr sz="900" dirty="0">
                <a:latin typeface="Arial MT"/>
                <a:cs typeface="Arial MT"/>
              </a:rPr>
              <a:t>of</a:t>
            </a:r>
            <a:r>
              <a:rPr sz="900" spc="10" dirty="0">
                <a:latin typeface="Arial MT"/>
                <a:cs typeface="Arial MT"/>
              </a:rPr>
              <a:t> </a:t>
            </a:r>
            <a:r>
              <a:rPr sz="900" dirty="0">
                <a:latin typeface="Arial MT"/>
                <a:cs typeface="Arial MT"/>
              </a:rPr>
              <a:t>the</a:t>
            </a:r>
            <a:r>
              <a:rPr sz="900" spc="10" dirty="0">
                <a:latin typeface="Arial MT"/>
                <a:cs typeface="Arial MT"/>
              </a:rPr>
              <a:t> </a:t>
            </a:r>
            <a:r>
              <a:rPr sz="900" spc="-20" dirty="0">
                <a:latin typeface="Arial MT"/>
                <a:cs typeface="Arial MT"/>
              </a:rPr>
              <a:t>System</a:t>
            </a:r>
            <a:endParaRPr sz="900">
              <a:latin typeface="Arial MT"/>
              <a:cs typeface="Arial MT"/>
            </a:endParaRPr>
          </a:p>
        </p:txBody>
      </p:sp>
      <p:pic>
        <p:nvPicPr>
          <p:cNvPr id="39" name="图片 38" descr="post_object_image_1060917005"/>
          <p:cNvPicPr>
            <a:picLocks noChangeAspect="1"/>
          </p:cNvPicPr>
          <p:nvPr/>
        </p:nvPicPr>
        <p:blipFill>
          <a:blip r:embed="rId1"/>
          <a:stretch>
            <a:fillRect/>
          </a:stretch>
        </p:blipFill>
        <p:spPr>
          <a:xfrm>
            <a:off x="1403940" y="490375"/>
            <a:ext cx="2502077" cy="2332445"/>
          </a:xfrm>
          <a:prstGeom prst="rect">
            <a:avLst/>
          </a:prstGeom>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4388" y="133055"/>
            <a:ext cx="3094362" cy="215265"/>
          </a:xfrm>
        </p:spPr>
        <p:txBody>
          <a:bodyPr/>
          <a:p>
            <a:r>
              <a:rPr lang="en-US" altLang="zh-CN"/>
              <a:t>Rice Bucket Structure Layout</a:t>
            </a:r>
            <a:endParaRPr lang="en-US" altLang="zh-CN"/>
          </a:p>
        </p:txBody>
      </p:sp>
      <p:pic>
        <p:nvPicPr>
          <p:cNvPr id="4" name="图片 3" descr="post_object_image_2842163477"/>
          <p:cNvPicPr>
            <a:picLocks noChangeAspect="1"/>
          </p:cNvPicPr>
          <p:nvPr/>
        </p:nvPicPr>
        <p:blipFill>
          <a:blip r:embed="rId1"/>
          <a:stretch>
            <a:fillRect/>
          </a:stretch>
        </p:blipFill>
        <p:spPr>
          <a:xfrm>
            <a:off x="3219243" y="390541"/>
            <a:ext cx="2472693" cy="2638275"/>
          </a:xfrm>
          <a:prstGeom prst="rect">
            <a:avLst/>
          </a:prstGeom>
        </p:spPr>
      </p:pic>
      <p:sp>
        <p:nvSpPr>
          <p:cNvPr id="3" name="文本框 2"/>
          <p:cNvSpPr txBox="1"/>
          <p:nvPr userDrawn="1"/>
        </p:nvSpPr>
        <p:spPr>
          <a:xfrm>
            <a:off x="169609" y="1291008"/>
            <a:ext cx="2584407" cy="2156639"/>
          </a:xfrm>
          <a:prstGeom prst="rect">
            <a:avLst/>
          </a:prstGeom>
        </p:spPr>
        <p:txBody>
          <a:bodyPr wrap="square" rtlCol="0">
            <a:noAutofit/>
          </a:bodyPr>
          <a:p>
            <a:r>
              <a:rPr lang="en-US" altLang="zh-CN" sz="1200"/>
              <a:t>Lower Section: </a:t>
            </a:r>
            <a:endParaRPr lang="en-US" altLang="zh-CN" sz="1200"/>
          </a:p>
          <a:p>
            <a:r>
              <a:rPr lang="en-US" altLang="zh-CN" sz="1200"/>
              <a:t>The main storage chamber that holds the rice and fixes the Archimedes screw pump.</a:t>
            </a:r>
            <a:endParaRPr lang="en-US" altLang="zh-CN" sz="1200"/>
          </a:p>
          <a:p>
            <a:endParaRPr lang="en-US" altLang="zh-CN" sz="1200"/>
          </a:p>
          <a:p>
            <a:r>
              <a:rPr lang="en-US" altLang="zh-CN" sz="1200"/>
              <a:t>Upper Cover: </a:t>
            </a:r>
            <a:endParaRPr lang="en-US" altLang="zh-CN" sz="1200"/>
          </a:p>
          <a:p>
            <a:r>
              <a:rPr lang="en-US" altLang="zh-CN" sz="1200"/>
              <a:t>The interface hub containing the screw cap (for refilling), the rice outlet, and routing holes.</a:t>
            </a:r>
            <a:endParaRPr lang="en-US" altLang="zh-CN" sz="1200"/>
          </a:p>
        </p:txBody>
      </p:sp>
      <p:sp>
        <p:nvSpPr>
          <p:cNvPr id="5" name="文本框 4"/>
          <p:cNvSpPr txBox="1"/>
          <p:nvPr userDrawn="1"/>
        </p:nvSpPr>
        <p:spPr>
          <a:xfrm>
            <a:off x="128905" y="390525"/>
            <a:ext cx="3548951" cy="1198880"/>
          </a:xfrm>
          <a:prstGeom prst="rect">
            <a:avLst/>
          </a:prstGeom>
        </p:spPr>
        <p:txBody>
          <a:bodyPr wrap="square" rtlCol="0">
            <a:noAutofit/>
          </a:bodyPr>
          <a:p>
            <a:r>
              <a:rPr lang="en-US" altLang="zh-CN"/>
              <a:t>Capacity Requirement: </a:t>
            </a:r>
            <a:endParaRPr lang="en-US" altLang="zh-CN"/>
          </a:p>
          <a:p>
            <a:r>
              <a:rPr lang="en-US" altLang="zh-CN"/>
              <a:t>Designed to hold 1500 gram of rice.</a:t>
            </a:r>
            <a:endParaRPr lang="en-US" altLang="zh-CN"/>
          </a:p>
          <a:p>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4388" y="133055"/>
            <a:ext cx="4661205" cy="215265"/>
          </a:xfrm>
        </p:spPr>
        <p:txBody>
          <a:bodyPr/>
          <a:p>
            <a:r>
              <a:rPr lang="en-US" altLang="zh-CN"/>
              <a:t>Internal Dispensing Structure (Archimedes Screw)</a:t>
            </a:r>
            <a:endParaRPr lang="en-US" altLang="zh-CN"/>
          </a:p>
        </p:txBody>
      </p:sp>
      <p:pic>
        <p:nvPicPr>
          <p:cNvPr id="4" name="图片 3"/>
          <p:cNvPicPr>
            <a:picLocks noChangeAspect="1"/>
          </p:cNvPicPr>
          <p:nvPr/>
        </p:nvPicPr>
        <p:blipFill>
          <a:blip r:embed="rId1"/>
          <a:srcRect t="3068" b="3068"/>
          <a:stretch>
            <a:fillRect/>
          </a:stretch>
        </p:blipFill>
        <p:spPr>
          <a:xfrm>
            <a:off x="3476461" y="578972"/>
            <a:ext cx="2237075" cy="2386879"/>
          </a:xfrm>
          <a:prstGeom prst="rect">
            <a:avLst/>
          </a:prstGeom>
        </p:spPr>
      </p:pic>
      <p:sp>
        <p:nvSpPr>
          <p:cNvPr id="3" name="文本框 2"/>
          <p:cNvSpPr txBox="1"/>
          <p:nvPr/>
        </p:nvSpPr>
        <p:spPr>
          <a:xfrm>
            <a:off x="76004" y="578972"/>
            <a:ext cx="3353686" cy="2086927"/>
          </a:xfrm>
          <a:prstGeom prst="rect">
            <a:avLst/>
          </a:prstGeom>
          <a:noFill/>
        </p:spPr>
        <p:txBody>
          <a:bodyPr wrap="square" rtlCol="0" anchor="t">
            <a:noAutofit/>
          </a:bodyPr>
          <a:p>
            <a:pPr lvl="0" indent="0">
              <a:buNone/>
            </a:pPr>
            <a:r>
              <a:rPr lang="en-US" altLang="zh-CN" sz="1200" b="0">
                <a:solidFill>
                  <a:srgbClr val="000000"/>
                </a:solidFill>
              </a:rPr>
              <a:t>Dispensing Mechanism: A fixed Archimedes screw pump located in the lower storage section.</a:t>
            </a:r>
            <a:endParaRPr lang="en-US" altLang="zh-CN" sz="1200" b="0">
              <a:solidFill>
                <a:srgbClr val="000000"/>
              </a:solidFill>
            </a:endParaRPr>
          </a:p>
          <a:p>
            <a:pPr lvl="0" indent="0">
              <a:buNone/>
            </a:pPr>
            <a:endParaRPr lang="en-US" altLang="zh-CN" sz="1200" b="0">
              <a:solidFill>
                <a:srgbClr val="000000"/>
              </a:solidFill>
            </a:endParaRPr>
          </a:p>
          <a:p>
            <a:pPr lvl="0" indent="0">
              <a:buNone/>
            </a:pPr>
            <a:r>
              <a:rPr lang="en-US" altLang="zh-CN" sz="1200" b="0">
                <a:solidFill>
                  <a:srgbClr val="000000"/>
                </a:solidFill>
              </a:rPr>
              <a:t>Actuator: Driven by a 24 V DC </a:t>
            </a:r>
            <a:r>
              <a:rPr lang="en-US" altLang="zh-CN" sz="1200" b="0">
                <a:solidFill>
                  <a:srgbClr val="000000"/>
                </a:solidFill>
              </a:rPr>
              <a:t> motor.</a:t>
            </a:r>
            <a:endParaRPr lang="en-US" altLang="zh-CN" sz="1200" b="0">
              <a:solidFill>
                <a:srgbClr val="000000"/>
              </a:solidFill>
            </a:endParaRPr>
          </a:p>
          <a:p>
            <a:pPr lvl="0" indent="0">
              <a:buNone/>
            </a:pPr>
            <a:endParaRPr lang="en-US" altLang="zh-CN" sz="1200" b="0">
              <a:solidFill>
                <a:srgbClr val="000000"/>
              </a:solidFill>
            </a:endParaRPr>
          </a:p>
          <a:p>
            <a:pPr lvl="0" indent="0">
              <a:buNone/>
            </a:pPr>
            <a:r>
              <a:rPr lang="en-US" altLang="zh-CN" sz="1200" b="0">
                <a:solidFill>
                  <a:srgbClr val="000000"/>
                </a:solidFill>
              </a:rPr>
              <a:t>Provides high torque to overcome the internal friction of rice grains.</a:t>
            </a:r>
            <a:endParaRPr lang="en-US" altLang="zh-CN" sz="1200" b="0">
              <a:solidFill>
                <a:srgbClr val="000000"/>
              </a:solidFill>
            </a:endParaRPr>
          </a:p>
          <a:p>
            <a:pPr lvl="0" indent="0">
              <a:buNone/>
            </a:pPr>
            <a:r>
              <a:rPr lang="en-US" altLang="zh-CN" sz="1200" b="0">
                <a:solidFill>
                  <a:srgbClr val="000000"/>
                </a:solidFill>
              </a:rPr>
              <a:t>Effectively prevents granular jamming.</a:t>
            </a:r>
            <a:endParaRPr lang="en-US" altLang="zh-CN" sz="1200" b="0">
              <a:solidFill>
                <a:srgbClr val="000000"/>
              </a:solidFill>
            </a:endParaRPr>
          </a:p>
          <a:p>
            <a:pPr lvl="0" indent="0">
              <a:buNone/>
            </a:pPr>
            <a:r>
              <a:rPr lang="en-US" altLang="zh-CN" sz="1200" b="0">
                <a:solidFill>
                  <a:srgbClr val="000000"/>
                </a:solidFill>
              </a:rPr>
              <a:t>Smoothly transports rice upwards to the dispensing outlet on the upper cover.</a:t>
            </a:r>
            <a:endParaRPr lang="en-US" altLang="zh-CN" sz="1200" b="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64388" y="133055"/>
            <a:ext cx="3094362" cy="215265"/>
          </a:xfrm>
        </p:spPr>
        <p:txBody>
          <a:bodyPr/>
          <a:p>
            <a:r>
              <a:rPr lang="en-US" altLang="zh-CN"/>
              <a:t>Vacuum Sealing Structure</a:t>
            </a:r>
            <a:endParaRPr lang="en-US" altLang="zh-CN"/>
          </a:p>
        </p:txBody>
      </p:sp>
      <p:sp>
        <p:nvSpPr>
          <p:cNvPr id="3" name="文本框 2"/>
          <p:cNvSpPr txBox="1"/>
          <p:nvPr userDrawn="1"/>
        </p:nvSpPr>
        <p:spPr>
          <a:xfrm>
            <a:off x="140399" y="653873"/>
            <a:ext cx="5297102" cy="2199239"/>
          </a:xfrm>
          <a:prstGeom prst="rect">
            <a:avLst/>
          </a:prstGeom>
        </p:spPr>
        <p:txBody>
          <a:bodyPr wrap="square" rtlCol="0">
            <a:noAutofit/>
          </a:bodyPr>
          <a:p>
            <a:r>
              <a:rPr lang="en-US" altLang="zh-CN" sz="1200"/>
              <a:t>Upper Cover Interfaces:</a:t>
            </a:r>
            <a:endParaRPr lang="en-US" altLang="zh-CN" sz="1200"/>
          </a:p>
          <a:p>
            <a:endParaRPr lang="en-US" altLang="zh-CN" sz="1200"/>
          </a:p>
          <a:p>
            <a:r>
              <a:rPr lang="en-US" altLang="zh-CN" sz="1200"/>
              <a:t>Screw Cap: Features an O-ring seal and a through-hole for the vacuum pump tube.</a:t>
            </a:r>
            <a:endParaRPr lang="en-US" altLang="zh-CN" sz="1200"/>
          </a:p>
          <a:p>
            <a:endParaRPr lang="en-US" altLang="zh-CN" sz="1200"/>
          </a:p>
          <a:p>
            <a:r>
              <a:rPr lang="en-US" altLang="zh-CN" sz="1200"/>
              <a:t>Wire Routing: Two dedicated holes for the motor and pressure sensor cables.</a:t>
            </a:r>
            <a:endParaRPr lang="en-US" altLang="zh-CN" sz="1200"/>
          </a:p>
          <a:p>
            <a:endParaRPr lang="en-US" altLang="zh-CN" sz="1200"/>
          </a:p>
          <a:p>
            <a:r>
              <a:rPr lang="en-US" altLang="zh-CN" sz="1200"/>
              <a:t>Manual Dispensing Port: Sealed with a removable silicone stopper during storage.</a:t>
            </a:r>
            <a:endParaRPr lang="en-US" altLang="zh-CN" sz="1200"/>
          </a:p>
          <a:p>
            <a:endParaRPr lang="en-US" altLang="zh-CN" sz="1200"/>
          </a:p>
          <a:p>
            <a:r>
              <a:rPr lang="en-US" altLang="zh-CN" sz="1200"/>
              <a:t>Main Flange Seal: 12 M8 bolts tightly compressing a rectangular silicone gasket.</a:t>
            </a:r>
            <a:endParaRPr lang="en-US" altLang="zh-CN"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388" y="133055"/>
            <a:ext cx="2246630" cy="232410"/>
          </a:xfrm>
          <a:prstGeom prst="rect">
            <a:avLst/>
          </a:prstGeom>
        </p:spPr>
        <p:txBody>
          <a:bodyPr vert="horz" wrap="square" lIns="0" tIns="17145" rIns="0" bIns="0" rtlCol="0">
            <a:spAutoFit/>
          </a:bodyPr>
          <a:lstStyle/>
          <a:p>
            <a:pPr marL="12700">
              <a:lnSpc>
                <a:spcPct val="100000"/>
              </a:lnSpc>
              <a:spcBef>
                <a:spcPts val="135"/>
              </a:spcBef>
            </a:pPr>
            <a:r>
              <a:rPr spc="-10" dirty="0"/>
              <a:t>Power</a:t>
            </a:r>
            <a:r>
              <a:rPr spc="-45" dirty="0"/>
              <a:t> </a:t>
            </a:r>
            <a:r>
              <a:rPr spc="-50" dirty="0"/>
              <a:t>Subsystem </a:t>
            </a:r>
            <a:r>
              <a:rPr lang="zh-CN" altLang="en-US" spc="-50" dirty="0"/>
              <a:t>&amp; </a:t>
            </a:r>
            <a:r>
              <a:rPr lang="en-US" altLang="zh-CN" spc="-50" dirty="0"/>
              <a:t>PCB</a:t>
            </a:r>
            <a:endParaRPr spc="-50" dirty="0"/>
          </a:p>
        </p:txBody>
      </p:sp>
      <p:sp>
        <p:nvSpPr>
          <p:cNvPr id="3" name="object 3"/>
          <p:cNvSpPr/>
          <p:nvPr/>
        </p:nvSpPr>
        <p:spPr>
          <a:xfrm>
            <a:off x="277088" y="421576"/>
            <a:ext cx="5206365" cy="0"/>
          </a:xfrm>
          <a:custGeom>
            <a:avLst/>
            <a:gdLst/>
            <a:ahLst/>
            <a:cxnLst/>
            <a:rect l="l" t="t" r="r" b="b"/>
            <a:pathLst>
              <a:path w="5206365">
                <a:moveTo>
                  <a:pt x="0" y="0"/>
                </a:moveTo>
                <a:lnTo>
                  <a:pt x="5205818" y="0"/>
                </a:lnTo>
              </a:path>
            </a:pathLst>
          </a:custGeom>
          <a:ln w="5054">
            <a:solidFill>
              <a:srgbClr val="0C2659"/>
            </a:solidFill>
          </a:ln>
        </p:spPr>
        <p:txBody>
          <a:bodyPr wrap="square" lIns="0" tIns="0" rIns="0" bIns="0" rtlCol="0"/>
          <a:lstStyle/>
          <a:p/>
        </p:txBody>
      </p:sp>
      <p:sp>
        <p:nvSpPr>
          <p:cNvPr id="4" name="object 4"/>
          <p:cNvSpPr txBox="1"/>
          <p:nvPr/>
        </p:nvSpPr>
        <p:spPr>
          <a:xfrm>
            <a:off x="277107" y="515155"/>
            <a:ext cx="5066275" cy="3376295"/>
          </a:xfrm>
          <a:prstGeom prst="rect">
            <a:avLst/>
          </a:prstGeom>
        </p:spPr>
        <p:txBody>
          <a:bodyPr vert="horz" wrap="square" lIns="0" tIns="55244" rIns="0" bIns="0" rtlCol="0">
            <a:noAutofit/>
          </a:bodyPr>
          <a:lstStyle/>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The PCB connects the MCU (Arduino Nano) with:</a:t>
            </a:r>
            <a:endParaRPr lang="en-US" altLang="zh-CN" sz="1100">
              <a:latin typeface="Tahoma" panose="020B0604030504040204"/>
              <a:cs typeface="Tahoma" panose="020B0604030504040204"/>
            </a:endParaRPr>
          </a:p>
          <a:p>
            <a:pPr marL="631825" lvl="1"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Rotary encoder</a:t>
            </a:r>
            <a:endParaRPr lang="en-US" altLang="zh-CN" sz="1100">
              <a:latin typeface="Tahoma" panose="020B0604030504040204"/>
              <a:cs typeface="Tahoma" panose="020B0604030504040204"/>
            </a:endParaRPr>
          </a:p>
          <a:p>
            <a:pPr marL="631825" lvl="1"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OLED display</a:t>
            </a:r>
            <a:endParaRPr lang="en-US" altLang="zh-CN" sz="1100">
              <a:latin typeface="Tahoma" panose="020B0604030504040204"/>
              <a:cs typeface="Tahoma" panose="020B0604030504040204"/>
            </a:endParaRPr>
          </a:p>
          <a:p>
            <a:pPr marL="631825" lvl="1"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HX711 load cell amplifier</a:t>
            </a:r>
            <a:endParaRPr lang="en-US" altLang="zh-CN" sz="1100">
              <a:latin typeface="Tahoma" panose="020B0604030504040204"/>
              <a:cs typeface="Tahoma" panose="020B0604030504040204"/>
            </a:endParaRPr>
          </a:p>
          <a:p>
            <a:pPr marL="631825" lvl="1"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BMP280 pressure sensor</a:t>
            </a:r>
            <a:endParaRPr lang="en-US" altLang="zh-CN" sz="1100">
              <a:latin typeface="Tahoma" panose="020B0604030504040204"/>
              <a:cs typeface="Tahoma" panose="020B0604030504040204"/>
            </a:endParaRPr>
          </a:p>
          <a:p>
            <a:pPr marL="631825" lvl="1"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Relay control signal</a:t>
            </a:r>
            <a:endParaRPr lang="en-US" altLang="zh-CN" sz="1100">
              <a:latin typeface="Tahoma" panose="020B0604030504040204"/>
              <a:cs typeface="Tahoma" panose="020B0604030504040204"/>
            </a:endParaRPr>
          </a:p>
          <a:p>
            <a:pPr marL="631825" lvl="1"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MOSFET motor control signal</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The 5 V input powers the Arduino Nano and low-power modules.</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The 24 V DC geared motor uses a separate power supply because it requires higher voltage and current.</a:t>
            </a:r>
            <a:endParaRPr lang="en-US" altLang="zh-CN" sz="1100">
              <a:latin typeface="Tahoma" panose="020B0604030504040204"/>
              <a:cs typeface="Tahoma" panose="020B0604030504040204"/>
            </a:endParaRPr>
          </a:p>
          <a:p>
            <a:pPr marL="174625" indent="-136525">
              <a:lnSpc>
                <a:spcPct val="100000"/>
              </a:lnSpc>
              <a:spcBef>
                <a:spcPts val="435"/>
              </a:spcBef>
              <a:buClr>
                <a:srgbClr val="0C2659"/>
              </a:buClr>
              <a:buFont typeface="Arial" panose="020B0604020202020204"/>
              <a:buChar char="•"/>
              <a:tabLst>
                <a:tab pos="174625" algn="l"/>
              </a:tabLst>
            </a:pPr>
            <a:r>
              <a:rPr lang="en-US" altLang="zh-CN" sz="1100">
                <a:latin typeface="Tahoma" panose="020B0604030504040204"/>
                <a:cs typeface="Tahoma" panose="020B0604030504040204"/>
              </a:rPr>
              <a:t>The 5 V air pump is controlled by a relay module to avoid directly driving pump current from the Arduino.</a:t>
            </a:r>
            <a:endParaRPr lang="en-US" altLang="zh-CN" sz="1100">
              <a:latin typeface="Tahoma" panose="020B0604030504040204"/>
              <a:cs typeface="Tahoma" panose="020B0604030504040204"/>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675"/>
              </a:lnSpc>
            </a:pPr>
            <a:fld id="{81D60167-4931-47E6-BA6A-407CBD079E47}" type="slidenum">
              <a:rPr spc="-10" dirty="0"/>
            </a:fld>
            <a:r>
              <a:rPr spc="-85" dirty="0"/>
              <a:t> </a:t>
            </a:r>
            <a:r>
              <a:rPr spc="90" dirty="0"/>
              <a:t>/</a:t>
            </a:r>
            <a:r>
              <a:rPr spc="-85" dirty="0"/>
              <a:t> </a:t>
            </a:r>
            <a:r>
              <a:rPr spc="-35" dirty="0"/>
              <a:t>17</a:t>
            </a:r>
            <a:endParaRPr spc="-35" dirty="0"/>
          </a:p>
        </p:txBody>
      </p:sp>
    </p:spTree>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26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3876</Words>
  <Application>WPS Office WWO_wpscloud_20260508175737-a9385e8bc7</Application>
  <PresentationFormat>On-screen Show (4:3)</PresentationFormat>
  <Paragraphs>171</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Arial</vt:lpstr>
      <vt:lpstr>Tahoma</vt:lpstr>
      <vt:lpstr>Verdana</vt:lpstr>
      <vt:lpstr>Times New Roman</vt:lpstr>
      <vt:lpstr>Tahoma</vt:lpstr>
      <vt:lpstr>Arial MT</vt:lpstr>
      <vt:lpstr>微软雅黑</vt:lpstr>
      <vt:lpstr>汉仪旗黑KW 55S</vt:lpstr>
      <vt:lpstr>汉仪书宋二KW</vt:lpstr>
      <vt:lpstr>Kingsoft Confetti</vt:lpstr>
      <vt:lpstr>Office Theme</vt:lpstr>
      <vt:lpstr>ECE 445 Final Presentation</vt:lpstr>
      <vt:lpstr>Overview</vt:lpstr>
      <vt:lpstr>Introduction</vt:lpstr>
      <vt:lpstr>Objective</vt:lpstr>
      <vt:lpstr>Block Diagram</vt:lpstr>
      <vt:lpstr>Rice Bucket Structure Layout</vt:lpstr>
      <vt:lpstr>Internal Dispensing Structure (Archimedes Screw)</vt:lpstr>
      <vt:lpstr>Vacuum Sealing Structure</vt:lpstr>
      <vt:lpstr>Power Subsystem &amp; PCB</vt:lpstr>
      <vt:lpstr>Sensors</vt:lpstr>
      <vt:lpstr>User Interface</vt:lpstr>
      <vt:lpstr>Control Logic (Finite State Machine)</vt:lpstr>
      <vt:lpstr>Functional Tests</vt:lpstr>
      <vt:lpstr>Successes &amp; Challenges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Vacuumed Rice DispenserECE 445 Final Presentation</dc:title>
  <dc:creator>Team #23: Nihaoxuan Ruan, Yihong Yang, Xiaotong Cui, Yanxin Lu</dc:creator>
  <cp:lastModifiedBy>王诗凝</cp:lastModifiedBy>
  <dcterms:created xsi:type="dcterms:W3CDTF">2026-05-23T00:09:23Z</dcterms:created>
  <dcterms:modified xsi:type="dcterms:W3CDTF">2026-05-23T00:09:23Z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2025-05-26T08:00:00Z</vt:filetime>
  </property>
  <property fmtid="{D5CDD505-2E9C-101B-9397-08002B2CF9AE}" pid="3" name="Creator">
    <vt:lpwstr>LaTeX with Beamer class</vt:lpwstr>
  </property>
  <property fmtid="{D5CDD505-2E9C-101B-9397-08002B2CF9AE}" pid="4" name="LastSaved">
    <vt:filetime>2025-05-26T08:00:00Z</vt:filetime>
  </property>
  <property fmtid="{D5CDD505-2E9C-101B-9397-08002B2CF9AE}" pid="5" name="PTEX.Fullbanner">
    <vt:lpwstr>This is pdfTeX, Version 3.141592653-2.6-1.40.26 (TeX Live 2024) kpathsea version 6.4.0</vt:lpwstr>
  </property>
  <property fmtid="{D5CDD505-2E9C-101B-9397-08002B2CF9AE}" pid="6" name="Producer">
    <vt:lpwstr>pdfTeX-1.40.26</vt:lpwstr>
  </property>
  <property fmtid="{D5CDD505-2E9C-101B-9397-08002B2CF9AE}" pid="7" name="ICV">
    <vt:lpwstr>C9D44819D67E457EA2449C445023E8D9_13</vt:lpwstr>
  </property>
  <property fmtid="{D5CDD505-2E9C-101B-9397-08002B2CF9AE}" pid="8" name="KSOProductBuildVer">
    <vt:lpwstr>2052-12.9.0.26427</vt:lpwstr>
  </property>
</Properties>
</file>