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268" r:id="rId3"/>
    <p:sldId id="297" r:id="rId4"/>
    <p:sldId id="258" r:id="rId5"/>
    <p:sldId id="318" r:id="rId6"/>
    <p:sldId id="319" r:id="rId7"/>
    <p:sldId id="320" r:id="rId8"/>
    <p:sldId id="269" r:id="rId9"/>
    <p:sldId id="271" r:id="rId10"/>
    <p:sldId id="270" r:id="rId11"/>
    <p:sldId id="308" r:id="rId12"/>
    <p:sldId id="309" r:id="rId13"/>
    <p:sldId id="311" r:id="rId14"/>
    <p:sldId id="321" r:id="rId15"/>
    <p:sldId id="310" r:id="rId16"/>
    <p:sldId id="313" r:id="rId17"/>
    <p:sldId id="314" r:id="rId18"/>
    <p:sldId id="312" r:id="rId19"/>
    <p:sldId id="298" r:id="rId20"/>
    <p:sldId id="294" r:id="rId21"/>
    <p:sldId id="292" r:id="rId22"/>
    <p:sldId id="293" r:id="rId23"/>
    <p:sldId id="289" r:id="rId24"/>
    <p:sldId id="291" r:id="rId25"/>
    <p:sldId id="299" r:id="rId26"/>
    <p:sldId id="316" r:id="rId27"/>
    <p:sldId id="317" r:id="rId28"/>
    <p:sldId id="315" r:id="rId29"/>
    <p:sldId id="259" r:id="rId30"/>
    <p:sldId id="273" r:id="rId31"/>
    <p:sldId id="281" r:id="rId32"/>
    <p:sldId id="264" r:id="rId33"/>
    <p:sldId id="266" r:id="rId34"/>
    <p:sldId id="282" r:id="rId35"/>
    <p:sldId id="267" r:id="rId36"/>
    <p:sldId id="301" r:id="rId37"/>
    <p:sldId id="260" r:id="rId38"/>
    <p:sldId id="261" r:id="rId39"/>
    <p:sldId id="272" r:id="rId40"/>
    <p:sldId id="265" r:id="rId41"/>
    <p:sldId id="263" r:id="rId42"/>
    <p:sldId id="296" r:id="rId43"/>
    <p:sldId id="295" r:id="rId44"/>
    <p:sldId id="303" r:id="rId45"/>
    <p:sldId id="284" r:id="rId46"/>
    <p:sldId id="322" r:id="rId47"/>
    <p:sldId id="283" r:id="rId48"/>
    <p:sldId id="324" r:id="rId49"/>
    <p:sldId id="323" r:id="rId50"/>
    <p:sldId id="304" r:id="rId51"/>
    <p:sldId id="306" r:id="rId52"/>
    <p:sldId id="307" r:id="rId53"/>
    <p:sldId id="326" r:id="rId54"/>
    <p:sldId id="325" r:id="rId55"/>
    <p:sldId id="327" r:id="rId56"/>
    <p:sldId id="328" r:id="rId57"/>
    <p:sldId id="302" r:id="rId58"/>
    <p:sldId id="274" r:id="rId59"/>
    <p:sldId id="287" r:id="rId60"/>
    <p:sldId id="288" r:id="rId61"/>
    <p:sldId id="277" r:id="rId62"/>
    <p:sldId id="275" r:id="rId63"/>
    <p:sldId id="276" r:id="rId64"/>
    <p:sldId id="305" r:id="rId65"/>
    <p:sldId id="278" r:id="rId66"/>
    <p:sldId id="279" r:id="rId67"/>
    <p:sldId id="280" r:id="rId6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0000"/>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1" autoAdjust="0"/>
    <p:restoredTop sz="83419" autoAdjust="0"/>
  </p:normalViewPr>
  <p:slideViewPr>
    <p:cSldViewPr>
      <p:cViewPr varScale="1">
        <p:scale>
          <a:sx n="55" d="100"/>
          <a:sy n="55" d="100"/>
        </p:scale>
        <p:origin x="-1532" y="-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59E8E5-2F8E-4596-A2D7-F1EC8C3896C1}" type="datetimeFigureOut">
              <a:rPr lang="en-US" smtClean="0"/>
              <a:t>1/24/2020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88454E-2D18-4513-AA7A-86759510E609}" type="slidenum">
              <a:rPr lang="en-US" smtClean="0"/>
              <a:t>‹#›</a:t>
            </a:fld>
            <a:endParaRPr lang="en-US"/>
          </a:p>
        </p:txBody>
      </p:sp>
    </p:spTree>
    <p:extLst>
      <p:ext uri="{BB962C8B-B14F-4D97-AF65-F5344CB8AC3E}">
        <p14:creationId xmlns:p14="http://schemas.microsoft.com/office/powerpoint/2010/main" val="4165018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bing.com/search?q=Permittivity%20wikipedia"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www.turpion.org/php/fwl.phtml?jrnid=pu&amp;amp;paperid=3699" TargetMode="External"/><Relationship Id="rId5" Type="http://schemas.openxmlformats.org/officeDocument/2006/relationships/hyperlink" Target="https://www.bing.com/search?q=Electrodynamics%20wikipedia" TargetMode="External"/><Relationship Id="rId4" Type="http://schemas.openxmlformats.org/officeDocument/2006/relationships/hyperlink" Target="https://www.bing.com/search?q=Permeability+(electromagnetism)%20wikipedia"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1</a:t>
            </a:fld>
            <a:endParaRPr lang="en-US"/>
          </a:p>
        </p:txBody>
      </p:sp>
    </p:spTree>
    <p:extLst>
      <p:ext uri="{BB962C8B-B14F-4D97-AF65-F5344CB8AC3E}">
        <p14:creationId xmlns:p14="http://schemas.microsoft.com/office/powerpoint/2010/main" val="2353710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22</a:t>
            </a:fld>
            <a:endParaRPr lang="en-US"/>
          </a:p>
        </p:txBody>
      </p:sp>
    </p:spTree>
    <p:extLst>
      <p:ext uri="{BB962C8B-B14F-4D97-AF65-F5344CB8AC3E}">
        <p14:creationId xmlns:p14="http://schemas.microsoft.com/office/powerpoint/2010/main" val="2503149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a:t>
            </a:r>
            <a:r>
              <a:rPr lang="en-US" baseline="0" dirty="0" smtClean="0"/>
              <a:t> great but take time to set up.</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24</a:t>
            </a:fld>
            <a:endParaRPr lang="en-US"/>
          </a:p>
        </p:txBody>
      </p:sp>
    </p:spTree>
    <p:extLst>
      <p:ext uri="{BB962C8B-B14F-4D97-AF65-F5344CB8AC3E}">
        <p14:creationId xmlns:p14="http://schemas.microsoft.com/office/powerpoint/2010/main" val="39371078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Officers are</a:t>
            </a:r>
            <a:r>
              <a:rPr lang="en-US" baseline="0" dirty="0" smtClean="0"/>
              <a:t> generally taught different approaches to vehicles and </a:t>
            </a:r>
            <a:r>
              <a:rPr lang="en-US" dirty="0" smtClean="0"/>
              <a:t>avenues of escape</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26</a:t>
            </a:fld>
            <a:endParaRPr lang="en-US"/>
          </a:p>
        </p:txBody>
      </p:sp>
    </p:spTree>
    <p:extLst>
      <p:ext uri="{BB962C8B-B14F-4D97-AF65-F5344CB8AC3E}">
        <p14:creationId xmlns:p14="http://schemas.microsoft.com/office/powerpoint/2010/main" val="2737528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you see</a:t>
            </a:r>
            <a:r>
              <a:rPr lang="en-US" baseline="0" dirty="0" smtClean="0"/>
              <a:t> in this picture is what you get.  Overhead light bar or covert light bar with directional capacity…strobes in tail lamps / backup light housing</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27</a:t>
            </a:fld>
            <a:endParaRPr lang="en-US"/>
          </a:p>
        </p:txBody>
      </p:sp>
    </p:spTree>
    <p:extLst>
      <p:ext uri="{BB962C8B-B14F-4D97-AF65-F5344CB8AC3E}">
        <p14:creationId xmlns:p14="http://schemas.microsoft.com/office/powerpoint/2010/main" val="1836227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 the years we have seen automotive</a:t>
            </a:r>
            <a:r>
              <a:rPr lang="en-US" baseline="0" dirty="0" smtClean="0"/>
              <a:t> technological advancements like:</a:t>
            </a:r>
          </a:p>
          <a:p>
            <a:endParaRPr lang="en-US" baseline="0" dirty="0" smtClean="0"/>
          </a:p>
          <a:p>
            <a:r>
              <a:rPr lang="en-US" baseline="0" dirty="0" smtClean="0"/>
              <a:t>Road sign detection</a:t>
            </a:r>
          </a:p>
          <a:p>
            <a:endParaRPr lang="en-US" baseline="0" dirty="0" smtClean="0"/>
          </a:p>
          <a:p>
            <a:r>
              <a:rPr lang="en-US" baseline="0" dirty="0" smtClean="0"/>
              <a:t>Intelligent Speed Assistance (ISA)</a:t>
            </a:r>
          </a:p>
          <a:p>
            <a:endParaRPr lang="en-US" baseline="0" dirty="0" smtClean="0"/>
          </a:p>
          <a:p>
            <a:r>
              <a:rPr lang="en-US" baseline="0" dirty="0" smtClean="0"/>
              <a:t>Autonomous Emergency Braking (AEB)</a:t>
            </a:r>
          </a:p>
          <a:p>
            <a:endParaRPr lang="en-US" baseline="0" dirty="0" smtClean="0"/>
          </a:p>
          <a:p>
            <a:r>
              <a:rPr lang="en-US" baseline="0" dirty="0" smtClean="0"/>
              <a:t>Cross-traffic assist</a:t>
            </a:r>
          </a:p>
          <a:p>
            <a:endParaRPr lang="en-US" baseline="0" dirty="0" smtClean="0"/>
          </a:p>
          <a:p>
            <a:r>
              <a:rPr lang="en-US" baseline="0" dirty="0" smtClean="0"/>
              <a:t>Blind Spot Detection</a:t>
            </a:r>
          </a:p>
          <a:p>
            <a:endParaRPr lang="en-US" baseline="0" dirty="0" smtClean="0"/>
          </a:p>
          <a:p>
            <a:r>
              <a:rPr lang="en-US" baseline="0" dirty="0" smtClean="0"/>
              <a:t>Lane Departure Warning</a:t>
            </a:r>
          </a:p>
          <a:p>
            <a:endParaRPr lang="en-US" baseline="0" dirty="0" smtClean="0"/>
          </a:p>
          <a:p>
            <a:r>
              <a:rPr lang="en-US" baseline="0" dirty="0" smtClean="0"/>
              <a:t>Pedestrian Detection</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29</a:t>
            </a:fld>
            <a:endParaRPr lang="en-US"/>
          </a:p>
        </p:txBody>
      </p:sp>
    </p:spTree>
    <p:extLst>
      <p:ext uri="{BB962C8B-B14F-4D97-AF65-F5344CB8AC3E}">
        <p14:creationId xmlns:p14="http://schemas.microsoft.com/office/powerpoint/2010/main" val="3722038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the progress</a:t>
            </a:r>
            <a:r>
              <a:rPr lang="en-US" baseline="0" dirty="0" smtClean="0"/>
              <a:t> has been recent; within the last few years.</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30</a:t>
            </a:fld>
            <a:endParaRPr lang="en-US"/>
          </a:p>
        </p:txBody>
      </p:sp>
    </p:spTree>
    <p:extLst>
      <p:ext uri="{BB962C8B-B14F-4D97-AF65-F5344CB8AC3E}">
        <p14:creationId xmlns:p14="http://schemas.microsoft.com/office/powerpoint/2010/main" val="150913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CAMERA</a:t>
            </a:r>
            <a:r>
              <a:rPr lang="en-US" baseline="0" dirty="0" smtClean="0"/>
              <a:t> IS LIMITED IN INCLEMENT WEATHER, BUT ALLOWS FOR INTERPRETATION BY A COMPUTER.  GREAT FOR VEHICLES IN MOTION</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35</a:t>
            </a:fld>
            <a:endParaRPr lang="en-US"/>
          </a:p>
        </p:txBody>
      </p:sp>
    </p:spTree>
    <p:extLst>
      <p:ext uri="{BB962C8B-B14F-4D97-AF65-F5344CB8AC3E}">
        <p14:creationId xmlns:p14="http://schemas.microsoft.com/office/powerpoint/2010/main" val="22182164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Positives:</a:t>
            </a:r>
            <a:r>
              <a:rPr lang="en-US" baseline="0" dirty="0" smtClean="0"/>
              <a:t>  Sensors have good range – over 2000 feet, works in darkness and in daylight, detects speed</a:t>
            </a:r>
          </a:p>
          <a:p>
            <a:r>
              <a:rPr lang="en-US" baseline="0" dirty="0" smtClean="0"/>
              <a:t>Negatives:  Sensors have limited use in inclement weather and offer little proximity detection</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38</a:t>
            </a:fld>
            <a:endParaRPr lang="en-US"/>
          </a:p>
        </p:txBody>
      </p:sp>
    </p:spTree>
    <p:extLst>
      <p:ext uri="{BB962C8B-B14F-4D97-AF65-F5344CB8AC3E}">
        <p14:creationId xmlns:p14="http://schemas.microsoft.com/office/powerpoint/2010/main" val="3060618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Positives:  Good range,</a:t>
            </a:r>
            <a:r>
              <a:rPr lang="en-US" baseline="0" dirty="0" smtClean="0"/>
              <a:t> good speed detection, good in all weather and lighting conditions, just as good as </a:t>
            </a:r>
            <a:r>
              <a:rPr lang="en-US" baseline="0" dirty="0" err="1" smtClean="0"/>
              <a:t>lidar</a:t>
            </a:r>
            <a:r>
              <a:rPr lang="en-US" baseline="0" dirty="0" smtClean="0"/>
              <a:t> / just as fast as speed of light</a:t>
            </a:r>
          </a:p>
          <a:p>
            <a:r>
              <a:rPr lang="en-US" baseline="0" dirty="0" smtClean="0"/>
              <a:t>Negatives:  Not target specific (radar / </a:t>
            </a:r>
            <a:r>
              <a:rPr lang="en-US" baseline="0" dirty="0" err="1" smtClean="0"/>
              <a:t>doppler</a:t>
            </a:r>
            <a:r>
              <a:rPr lang="en-US" baseline="0" dirty="0" smtClean="0"/>
              <a:t> effect and waves)</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40</a:t>
            </a:fld>
            <a:endParaRPr lang="en-US"/>
          </a:p>
        </p:txBody>
      </p:sp>
    </p:spTree>
    <p:extLst>
      <p:ext uri="{BB962C8B-B14F-4D97-AF65-F5344CB8AC3E}">
        <p14:creationId xmlns:p14="http://schemas.microsoft.com/office/powerpoint/2010/main" val="35499820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Active Safety System</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43</a:t>
            </a:fld>
            <a:endParaRPr lang="en-US"/>
          </a:p>
        </p:txBody>
      </p:sp>
    </p:spTree>
    <p:extLst>
      <p:ext uri="{BB962C8B-B14F-4D97-AF65-F5344CB8AC3E}">
        <p14:creationId xmlns:p14="http://schemas.microsoft.com/office/powerpoint/2010/main" val="2353710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Illinois State Police saw</a:t>
            </a:r>
            <a:r>
              <a:rPr lang="en-US" baseline="0" dirty="0" smtClean="0"/>
              <a:t> unprecedented increase in Officers killed in the line of duty in 2019.  Of the 4 officers killed, 3 died as a result of injuries sustained in traffic crashes</a:t>
            </a:r>
            <a:r>
              <a:rPr lang="en-US" baseline="0" dirty="0" smtClean="0"/>
              <a:t>. </a:t>
            </a:r>
            <a:r>
              <a:rPr lang="en-US" baseline="0" dirty="0" smtClean="0"/>
              <a:t>Illinois State Police </a:t>
            </a:r>
            <a:r>
              <a:rPr lang="en-US" baseline="0" dirty="0" smtClean="0"/>
              <a:t>Troopers were involved in a total of 71 motor vehicle crashes; 27 were a result of Scott’s Law (move over law) violations.  Since its formation, the ISP has experienced </a:t>
            </a:r>
            <a:r>
              <a:rPr lang="en-US" baseline="0" dirty="0" smtClean="0"/>
              <a:t>the deaths of 47 Troopers involving a vehicle / motorcycle. </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4</a:t>
            </a:fld>
            <a:endParaRPr lang="en-US"/>
          </a:p>
        </p:txBody>
      </p:sp>
    </p:spTree>
    <p:extLst>
      <p:ext uri="{BB962C8B-B14F-4D97-AF65-F5344CB8AC3E}">
        <p14:creationId xmlns:p14="http://schemas.microsoft.com/office/powerpoint/2010/main" val="22020641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Victor </a:t>
            </a:r>
            <a:r>
              <a:rPr lang="en-US" sz="1200" kern="1200" dirty="0" err="1" smtClean="0">
                <a:solidFill>
                  <a:schemeClr val="tx1"/>
                </a:solidFill>
                <a:effectLst/>
                <a:latin typeface="+mn-lt"/>
                <a:ea typeface="+mn-ea"/>
                <a:cs typeface="+mn-cs"/>
              </a:rPr>
              <a:t>Georgievich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Veselago</a:t>
            </a:r>
            <a:r>
              <a:rPr lang="en-US" sz="1200" kern="1200" dirty="0" smtClean="0">
                <a:solidFill>
                  <a:schemeClr val="tx1"/>
                </a:solidFill>
                <a:effectLst/>
                <a:latin typeface="+mn-lt"/>
                <a:ea typeface="+mn-ea"/>
                <a:cs typeface="+mn-cs"/>
              </a:rPr>
              <a:t> (13 June 1929 – 15 September 2018) was a Russian physicist. In 1967, he was the first to publish a theoretical analysis of materials with negative </a:t>
            </a:r>
            <a:r>
              <a:rPr lang="en-US" sz="1200" kern="1200" dirty="0" smtClean="0">
                <a:solidFill>
                  <a:schemeClr val="tx1"/>
                </a:solidFill>
                <a:effectLst/>
                <a:latin typeface="+mn-lt"/>
                <a:ea typeface="+mn-ea"/>
                <a:cs typeface="+mn-cs"/>
                <a:hlinkClick r:id="rId3"/>
              </a:rPr>
              <a:t>permittivity</a:t>
            </a:r>
            <a:r>
              <a:rPr lang="en-US" sz="1200" kern="1200" dirty="0" smtClean="0">
                <a:solidFill>
                  <a:schemeClr val="tx1"/>
                </a:solidFill>
                <a:effectLst/>
                <a:latin typeface="+mn-lt"/>
                <a:ea typeface="+mn-ea"/>
                <a:cs typeface="+mn-cs"/>
              </a:rPr>
              <a:t>, ε, and </a:t>
            </a:r>
            <a:r>
              <a:rPr lang="en-US" sz="1200" kern="1200" dirty="0" smtClean="0">
                <a:solidFill>
                  <a:schemeClr val="tx1"/>
                </a:solidFill>
                <a:effectLst/>
                <a:latin typeface="+mn-lt"/>
                <a:ea typeface="+mn-ea"/>
                <a:cs typeface="+mn-cs"/>
                <a:hlinkClick r:id="rId4"/>
              </a:rPr>
              <a:t>permeability</a:t>
            </a:r>
            <a:r>
              <a:rPr lang="en-US" sz="1200" kern="1200" dirty="0" smtClean="0">
                <a:solidFill>
                  <a:schemeClr val="tx1"/>
                </a:solidFill>
                <a:effectLst/>
                <a:latin typeface="+mn-lt"/>
                <a:ea typeface="+mn-ea"/>
                <a:cs typeface="+mn-cs"/>
              </a:rPr>
              <a:t> μ.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He published his seminal work in a paper entitled "The Electrodynamics of Substances with Simultaneously Negative Values of ε and μ". It was first published in Russian (1967), and was later translated into English (1968). His published paper was key to the advancement of physics research in </a:t>
            </a:r>
            <a:r>
              <a:rPr lang="en-US" sz="1200" kern="1200" dirty="0" smtClean="0">
                <a:solidFill>
                  <a:schemeClr val="tx1"/>
                </a:solidFill>
                <a:effectLst/>
                <a:latin typeface="+mn-lt"/>
                <a:ea typeface="+mn-ea"/>
                <a:cs typeface="+mn-cs"/>
                <a:hlinkClick r:id="rId5"/>
              </a:rPr>
              <a:t>electrodynamics</a:t>
            </a:r>
            <a:r>
              <a:rPr lang="en-US" sz="1200" kern="1200" dirty="0" smtClean="0">
                <a:solidFill>
                  <a:schemeClr val="tx1"/>
                </a:solidFill>
                <a:effectLst/>
                <a:latin typeface="+mn-lt"/>
                <a:ea typeface="+mn-ea"/>
                <a:cs typeface="+mn-cs"/>
              </a:rPr>
              <a:t> and optics. It has been cited 3915 times by other scientific works, according to </a:t>
            </a:r>
            <a:r>
              <a:rPr lang="en-US" sz="1200" kern="1200" dirty="0" smtClean="0">
                <a:solidFill>
                  <a:schemeClr val="tx1"/>
                </a:solidFill>
                <a:effectLst/>
                <a:latin typeface="+mn-lt"/>
                <a:ea typeface="+mn-ea"/>
                <a:cs typeface="+mn-cs"/>
                <a:hlinkClick r:id="rId6"/>
              </a:rPr>
              <a:t>Cross ref</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Read more</a:t>
            </a:r>
          </a:p>
          <a:p>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45</a:t>
            </a:fld>
            <a:endParaRPr lang="en-US"/>
          </a:p>
        </p:txBody>
      </p:sp>
    </p:spTree>
    <p:extLst>
      <p:ext uri="{BB962C8B-B14F-4D97-AF65-F5344CB8AC3E}">
        <p14:creationId xmlns:p14="http://schemas.microsoft.com/office/powerpoint/2010/main" val="22182164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Concave</a:t>
            </a:r>
            <a:r>
              <a:rPr lang="en-US" baseline="0" dirty="0" smtClean="0"/>
              <a:t> lenses generally radiate input like the spokes of a bicycle tire using REFRACTION.  </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46</a:t>
            </a:fld>
            <a:endParaRPr lang="en-US"/>
          </a:p>
        </p:txBody>
      </p:sp>
    </p:spTree>
    <p:extLst>
      <p:ext uri="{BB962C8B-B14F-4D97-AF65-F5344CB8AC3E}">
        <p14:creationId xmlns:p14="http://schemas.microsoft.com/office/powerpoint/2010/main" val="2218216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47</a:t>
            </a:fld>
            <a:endParaRPr lang="en-US"/>
          </a:p>
        </p:txBody>
      </p:sp>
    </p:spTree>
    <p:extLst>
      <p:ext uri="{BB962C8B-B14F-4D97-AF65-F5344CB8AC3E}">
        <p14:creationId xmlns:p14="http://schemas.microsoft.com/office/powerpoint/2010/main" val="2218216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MIT’s </a:t>
            </a:r>
            <a:r>
              <a:rPr lang="en-US" baseline="0" dirty="0" err="1" smtClean="0"/>
              <a:t>metamaterial</a:t>
            </a:r>
            <a:r>
              <a:rPr lang="en-US" baseline="0" dirty="0" smtClean="0"/>
              <a:t> uses NEGATIVE REFRACTION to converge the radio waves.</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48</a:t>
            </a:fld>
            <a:endParaRPr lang="en-US"/>
          </a:p>
        </p:txBody>
      </p:sp>
    </p:spTree>
    <p:extLst>
      <p:ext uri="{BB962C8B-B14F-4D97-AF65-F5344CB8AC3E}">
        <p14:creationId xmlns:p14="http://schemas.microsoft.com/office/powerpoint/2010/main" val="2218216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9 </a:t>
            </a:r>
            <a:r>
              <a:rPr lang="en-US" baseline="0" dirty="0" smtClean="0"/>
              <a:t>INCHES BY 10 INCHES BY 1.5 INCHES THICK</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49</a:t>
            </a:fld>
            <a:endParaRPr lang="en-US"/>
          </a:p>
        </p:txBody>
      </p:sp>
    </p:spTree>
    <p:extLst>
      <p:ext uri="{BB962C8B-B14F-4D97-AF65-F5344CB8AC3E}">
        <p14:creationId xmlns:p14="http://schemas.microsoft.com/office/powerpoint/2010/main" val="22182164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50</a:t>
            </a:fld>
            <a:endParaRPr lang="en-US"/>
          </a:p>
        </p:txBody>
      </p:sp>
    </p:spTree>
    <p:extLst>
      <p:ext uri="{BB962C8B-B14F-4D97-AF65-F5344CB8AC3E}">
        <p14:creationId xmlns:p14="http://schemas.microsoft.com/office/powerpoint/2010/main" val="2218216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Radio waves are a type of electromagnetic radiation with wavelengths in the electromagnetic spectrum longer than infrared light. Radio waves have frequencies from 3 THz to as low as 3 kHz, and corresponding wavelengths ranging from 100 micrometers (0.0039 in) to 100 kilometers (62 mi). Like all other electromagnetic waves, they travel at the speed of light.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Metamaterials</a:t>
            </a:r>
            <a:r>
              <a:rPr lang="en-US" sz="1200" kern="1200" dirty="0" smtClean="0">
                <a:solidFill>
                  <a:schemeClr val="tx1"/>
                </a:solidFill>
                <a:effectLst/>
                <a:latin typeface="+mn-lt"/>
                <a:ea typeface="+mn-ea"/>
                <a:cs typeface="+mn-cs"/>
              </a:rPr>
              <a:t> are materials engineered to have properties that have not yet been found in nature. They are made from assemblies of multiple elements fashioned from composite materials such as metals or plastics. The materials are usually arranged in repeating patterns, at scales that are smaller than the wavelengths of the phenomena they influence</a:t>
            </a:r>
          </a:p>
          <a:p>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51</a:t>
            </a:fld>
            <a:endParaRPr lang="en-US"/>
          </a:p>
        </p:txBody>
      </p:sp>
    </p:spTree>
    <p:extLst>
      <p:ext uri="{BB962C8B-B14F-4D97-AF65-F5344CB8AC3E}">
        <p14:creationId xmlns:p14="http://schemas.microsoft.com/office/powerpoint/2010/main" val="10880204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UTILIZING A STANDARD OR MODIFIED RADIO WAVE OUTPUT DEVICE; </a:t>
            </a:r>
          </a:p>
          <a:p>
            <a:endParaRPr lang="en-US" dirty="0" smtClean="0"/>
          </a:p>
          <a:p>
            <a:r>
              <a:rPr lang="en-US" dirty="0" smtClean="0"/>
              <a:t>RADIO WAVES WILL BE FOCUSED BY AN APPROPRIATELY DESIGNED METAMATERIAL AND AIMED TO THE REAR OF THE VEHICLE, TO INCLUDE THE LANE OF TRAVEL NEAREST THE SHOULDER STOPPED UPON.</a:t>
            </a:r>
          </a:p>
          <a:p>
            <a:endParaRPr lang="en-US" dirty="0" smtClean="0"/>
          </a:p>
          <a:p>
            <a:r>
              <a:rPr lang="en-US" dirty="0" smtClean="0"/>
              <a:t>UPON THE “BREAKING OF THE PLANE” OR DOPPLER SHIFT, THE DEVICE WILL TRIGGER THE VEHICLE’S HORN TO DRAW THE OFFICER’S ATTENTION TO APPROACHING TRAFFIC </a:t>
            </a:r>
          </a:p>
          <a:p>
            <a:endParaRPr lang="en-US" dirty="0" smtClean="0"/>
          </a:p>
          <a:p>
            <a:r>
              <a:rPr lang="en-US" dirty="0" smtClean="0"/>
              <a:t>ADDITIONAL</a:t>
            </a:r>
            <a:r>
              <a:rPr lang="en-US" baseline="0" dirty="0" smtClean="0"/>
              <a:t> HIGH-OUTPUT EMERGENCY LIGHTING WILL BE TRIGGERED TO GET ATTENTION OF ONCOMING VEHICLE’S DRIVER.</a:t>
            </a:r>
            <a:endParaRPr lang="en-US" dirty="0" smtClean="0"/>
          </a:p>
          <a:p>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52</a:t>
            </a:fld>
            <a:endParaRPr lang="en-US"/>
          </a:p>
        </p:txBody>
      </p:sp>
    </p:spTree>
    <p:extLst>
      <p:ext uri="{BB962C8B-B14F-4D97-AF65-F5344CB8AC3E}">
        <p14:creationId xmlns:p14="http://schemas.microsoft.com/office/powerpoint/2010/main" val="1623533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Active Safety System</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53</a:t>
            </a:fld>
            <a:endParaRPr lang="en-US"/>
          </a:p>
        </p:txBody>
      </p:sp>
    </p:spTree>
    <p:extLst>
      <p:ext uri="{BB962C8B-B14F-4D97-AF65-F5344CB8AC3E}">
        <p14:creationId xmlns:p14="http://schemas.microsoft.com/office/powerpoint/2010/main" val="23537104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POLICE OFFICERS ACROSS</a:t>
            </a:r>
            <a:r>
              <a:rPr lang="en-US" baseline="0" dirty="0" smtClean="0"/>
              <a:t> THE NATION HAVE CONSISTENTLY RELIED UPON OUR FURRY FRIENDS FOR ASSISTANCE IN COMPLETING THE LAW ENFORCEMENT MISSION:  APPREHENDING THE BAD GUYS, DETECTING NARCOTICS, BRIDGING THE GAP BETWEEN POLICE AND COMMUNITY (K9 DEMONSTRATIONS), AND SERVING AS A LOYAL PARTNER; BOTH IN THE VEHICLE AND AT HOME.  THEY ARE FAMILY.  THIS NEXT CONCEPT PAYS HOMAGE TO OUR FOUR LEGGED PARTNERS WHO ALWAYS HAVE OUR BACK AND ARE WILLING TO LAY DOWN THEIR LIVES JUST LIKE THEIR HANDLER; FOR A STRANGER OR FOR A MEMBER OF THEIR FAMILY.  NOW EVERY OFFICER CAN EXPERIENCE THE SAFETY AND SECURITY OF HAVING MAN’S BEST FRIEND; AN OFFICER’S BEST FRIEND TO WARN THEM OF DANGER. </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54</a:t>
            </a:fld>
            <a:endParaRPr lang="en-US"/>
          </a:p>
        </p:txBody>
      </p:sp>
    </p:spTree>
    <p:extLst>
      <p:ext uri="{BB962C8B-B14F-4D97-AF65-F5344CB8AC3E}">
        <p14:creationId xmlns:p14="http://schemas.microsoft.com/office/powerpoint/2010/main" val="2801864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ISP</a:t>
            </a:r>
            <a:r>
              <a:rPr lang="en-US" baseline="0" dirty="0" smtClean="0"/>
              <a:t> rear end</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5</a:t>
            </a:fld>
            <a:endParaRPr lang="en-US"/>
          </a:p>
        </p:txBody>
      </p:sp>
    </p:spTree>
    <p:extLst>
      <p:ext uri="{BB962C8B-B14F-4D97-AF65-F5344CB8AC3E}">
        <p14:creationId xmlns:p14="http://schemas.microsoft.com/office/powerpoint/2010/main" val="15126329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UTILIZING</a:t>
            </a:r>
            <a:r>
              <a:rPr lang="en-US" baseline="0" dirty="0" smtClean="0"/>
              <a:t> ELECTROMAGNETIC PROXIMITY SENSORS INSTALLED ON THE VEHICLE’S BUMPER  AND SIDE PANELS; COUPLED WITH CROSS-TRAFFIC ASSIST, BLIND SPOT DETECTION, AND PEDESTRIAN DETECTION WE WILL EFFECTIVELY CREATE A SAFETY UMBRELLA AROUND THE VEHICLE WHICH WILL PREVENT INTRUSION WITHIN THE ZONE WITHOUT AN ALERT BEING ISSUED TO THE OFFICER.</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55</a:t>
            </a:fld>
            <a:endParaRPr lang="en-US"/>
          </a:p>
        </p:txBody>
      </p:sp>
    </p:spTree>
    <p:extLst>
      <p:ext uri="{BB962C8B-B14F-4D97-AF65-F5344CB8AC3E}">
        <p14:creationId xmlns:p14="http://schemas.microsoft.com/office/powerpoint/2010/main" val="2218216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NORMALLY, ELECTROMAGNECTIC SENSORS HAVE AN EFFECTIVE RANGE BETWEEN 4’ AND 10’.  POSSIBILITY</a:t>
            </a:r>
            <a:r>
              <a:rPr lang="en-US" baseline="0" dirty="0" smtClean="0"/>
              <a:t> FOR TUNING TO INCREASE MAXIMUM RANGE / HAVE MANUFACTURER CHANGE INSTALLATION CONFIGURATION FOR POLICE FLEET.</a:t>
            </a:r>
            <a:endParaRPr lang="en-US" dirty="0" smtClean="0"/>
          </a:p>
          <a:p>
            <a:endParaRPr lang="en-US" dirty="0" smtClean="0"/>
          </a:p>
          <a:p>
            <a:r>
              <a:rPr lang="en-US" dirty="0" smtClean="0"/>
              <a:t>This compact in-ground sensor works on the same principle as any other radar. High frequency RF pulses are transmitted, bounced off a target object, and measured by a time-gated return RF mixer. RF reflections are analyzed to produce presence, distance, and motion measurements. </a:t>
            </a:r>
            <a:r>
              <a:rPr lang="en-US" dirty="0" err="1" smtClean="0"/>
              <a:t>MicroRadar</a:t>
            </a:r>
            <a:r>
              <a:rPr lang="en-US" dirty="0" smtClean="0"/>
              <a:t> can precisely detect the onset of parking events and the clearance of cars from spaces. The radar is tuned for offset, minimum range, and maximum range based on installation configuration.</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56</a:t>
            </a:fld>
            <a:endParaRPr lang="en-US"/>
          </a:p>
        </p:txBody>
      </p:sp>
    </p:spTree>
    <p:extLst>
      <p:ext uri="{BB962C8B-B14F-4D97-AF65-F5344CB8AC3E}">
        <p14:creationId xmlns:p14="http://schemas.microsoft.com/office/powerpoint/2010/main" val="1623533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Kyle William </a:t>
            </a:r>
            <a:r>
              <a:rPr lang="en-US" b="1" dirty="0" err="1" smtClean="0"/>
              <a:t>Deatherage</a:t>
            </a:r>
            <a:endParaRPr lang="en-US" b="1" dirty="0" smtClean="0"/>
          </a:p>
          <a:p>
            <a:r>
              <a:rPr lang="en-US" dirty="0" smtClean="0"/>
              <a:t>Trooper Kyle </a:t>
            </a:r>
            <a:r>
              <a:rPr lang="en-US" dirty="0" err="1" smtClean="0"/>
              <a:t>Deatherage</a:t>
            </a:r>
            <a:r>
              <a:rPr lang="en-US" dirty="0" smtClean="0"/>
              <a:t> was struck and killed by a tractor trailer while making a traffic stop on I-55, at mile marker 62, near Litchfield.</a:t>
            </a:r>
            <a:br>
              <a:rPr lang="en-US" dirty="0" smtClean="0"/>
            </a:br>
            <a:r>
              <a:rPr lang="en-US" dirty="0" smtClean="0"/>
              <a:t/>
            </a:r>
            <a:br>
              <a:rPr lang="en-US" dirty="0" smtClean="0"/>
            </a:br>
            <a:r>
              <a:rPr lang="en-US" dirty="0" smtClean="0"/>
              <a:t>He had parked his motorcycle on the shoulder and was speaking with the driver of the vehicle when the collision occurred.</a:t>
            </a:r>
            <a:br>
              <a:rPr lang="en-US" dirty="0" smtClean="0"/>
            </a:br>
            <a:r>
              <a:rPr lang="en-US" dirty="0" smtClean="0"/>
              <a:t/>
            </a:r>
            <a:br>
              <a:rPr lang="en-US" dirty="0" smtClean="0"/>
            </a:br>
            <a:r>
              <a:rPr lang="en-US" dirty="0" smtClean="0"/>
              <a:t>Trooper </a:t>
            </a:r>
            <a:r>
              <a:rPr lang="en-US" dirty="0" err="1" smtClean="0"/>
              <a:t>Deatherage</a:t>
            </a:r>
            <a:r>
              <a:rPr lang="en-US" dirty="0" smtClean="0"/>
              <a:t> had served with the Illinois State Police for three years. He is survived by his wife, 4-year-old daughter, 10-month-old son, father, mother, sister, and two brothers.</a:t>
            </a:r>
          </a:p>
          <a:p>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61</a:t>
            </a:fld>
            <a:endParaRPr lang="en-US"/>
          </a:p>
        </p:txBody>
      </p:sp>
    </p:spTree>
    <p:extLst>
      <p:ext uri="{BB962C8B-B14F-4D97-AF65-F5344CB8AC3E}">
        <p14:creationId xmlns:p14="http://schemas.microsoft.com/office/powerpoint/2010/main" val="4293761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James Michael </a:t>
            </a:r>
            <a:r>
              <a:rPr lang="en-US" b="1" dirty="0" err="1" smtClean="0"/>
              <a:t>Sauter</a:t>
            </a:r>
            <a:endParaRPr lang="en-US" b="1" dirty="0" smtClean="0"/>
          </a:p>
          <a:p>
            <a:r>
              <a:rPr lang="en-US" dirty="0" smtClean="0"/>
              <a:t>Trooper James </a:t>
            </a:r>
            <a:r>
              <a:rPr lang="en-US" dirty="0" err="1" smtClean="0"/>
              <a:t>Sauter</a:t>
            </a:r>
            <a:r>
              <a:rPr lang="en-US" dirty="0" smtClean="0"/>
              <a:t> was killed when a semi-trailer truck struck his cruiser on I-294, south of Willow Road, shortly after 11:00 p.m. </a:t>
            </a:r>
            <a:br>
              <a:rPr lang="en-US" dirty="0" smtClean="0"/>
            </a:br>
            <a:r>
              <a:rPr lang="en-US" dirty="0" smtClean="0"/>
              <a:t/>
            </a:r>
            <a:br>
              <a:rPr lang="en-US" dirty="0" smtClean="0"/>
            </a:br>
            <a:r>
              <a:rPr lang="en-US" dirty="0" smtClean="0"/>
              <a:t>He was stopped in the left shoulder of the south-bound lanes when the semi rear-ended his cruiser, causing both vehicles to burst into flames. He was pronounced dead at the scene.</a:t>
            </a:r>
            <a:br>
              <a:rPr lang="en-US" dirty="0" smtClean="0"/>
            </a:br>
            <a:r>
              <a:rPr lang="en-US" dirty="0" smtClean="0"/>
              <a:t/>
            </a:r>
            <a:br>
              <a:rPr lang="en-US" dirty="0" smtClean="0"/>
            </a:br>
            <a:r>
              <a:rPr lang="en-US" dirty="0" smtClean="0"/>
              <a:t>On January 22nd, 2016, the tractor trailer driver was sentenced to two years in prison after pleading guilty to several felony commercial vehicle violations in connection to the crash.</a:t>
            </a:r>
            <a:br>
              <a:rPr lang="en-US" dirty="0" smtClean="0"/>
            </a:br>
            <a:r>
              <a:rPr lang="en-US" dirty="0" smtClean="0"/>
              <a:t/>
            </a:r>
            <a:br>
              <a:rPr lang="en-US" dirty="0" smtClean="0"/>
            </a:br>
            <a:r>
              <a:rPr lang="en-US" dirty="0" smtClean="0"/>
              <a:t>Trooper </a:t>
            </a:r>
            <a:r>
              <a:rPr lang="en-US" dirty="0" err="1" smtClean="0"/>
              <a:t>Sauter</a:t>
            </a:r>
            <a:r>
              <a:rPr lang="en-US" dirty="0" smtClean="0"/>
              <a:t> had served with the Illinois State Police for five years. He is survived by his wife, parents, and brother.</a:t>
            </a:r>
          </a:p>
          <a:p>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62</a:t>
            </a:fld>
            <a:endParaRPr lang="en-US"/>
          </a:p>
        </p:txBody>
      </p:sp>
    </p:spTree>
    <p:extLst>
      <p:ext uri="{BB962C8B-B14F-4D97-AF65-F5344CB8AC3E}">
        <p14:creationId xmlns:p14="http://schemas.microsoft.com/office/powerpoint/2010/main" val="1543820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Christopher Lambert</a:t>
            </a:r>
          </a:p>
          <a:p>
            <a:r>
              <a:rPr lang="en-US" dirty="0" smtClean="0"/>
              <a:t>Trooper Christopher Lambert was struck and killed by a vehicle while investigating the scene of a prior crash on I-294 near Willow Road in Northbrook.</a:t>
            </a:r>
            <a:br>
              <a:rPr lang="en-US" dirty="0" smtClean="0"/>
            </a:br>
            <a:r>
              <a:rPr lang="en-US" dirty="0" smtClean="0"/>
              <a:t/>
            </a:r>
            <a:br>
              <a:rPr lang="en-US" dirty="0" smtClean="0"/>
            </a:br>
            <a:r>
              <a:rPr lang="en-US" dirty="0" smtClean="0"/>
              <a:t>He was en route home when he encountered the three-vehicle crash on the left shoulder and stopped to render aid. He was standing outside of his vehicle when he was struck by another vehicle that failed to slow down or move over.</a:t>
            </a:r>
            <a:br>
              <a:rPr lang="en-US" dirty="0" smtClean="0"/>
            </a:br>
            <a:r>
              <a:rPr lang="en-US" dirty="0" smtClean="0"/>
              <a:t/>
            </a:r>
            <a:br>
              <a:rPr lang="en-US" dirty="0" smtClean="0"/>
            </a:br>
            <a:r>
              <a:rPr lang="en-US" dirty="0" smtClean="0"/>
              <a:t>A nurse who was on the scene performed CPR until rescue personnel arrived. He was transported to Glenbrook Hospital where he was pronounced dead a short time later.</a:t>
            </a:r>
            <a:br>
              <a:rPr lang="en-US" dirty="0" smtClean="0"/>
            </a:br>
            <a:r>
              <a:rPr lang="en-US" dirty="0" smtClean="0"/>
              <a:t/>
            </a:r>
            <a:br>
              <a:rPr lang="en-US" dirty="0" smtClean="0"/>
            </a:br>
            <a:r>
              <a:rPr lang="en-US" dirty="0" smtClean="0"/>
              <a:t>The investigation revealed that the driver who struck him was attempting to pass the accident scene by using the left shoulder and had admitted to smoking THC oil the previous day. He was charged with reckless homicide.</a:t>
            </a:r>
            <a:br>
              <a:rPr lang="en-US" dirty="0" smtClean="0"/>
            </a:br>
            <a:r>
              <a:rPr lang="en-US" dirty="0" smtClean="0"/>
              <a:t/>
            </a:r>
            <a:br>
              <a:rPr lang="en-US" dirty="0" smtClean="0"/>
            </a:br>
            <a:r>
              <a:rPr lang="en-US" dirty="0" smtClean="0"/>
              <a:t>Trooper Lambert was a U.S. Army veteran and had served with the Illinois State Police for five years. He is survived by his wife, 1-year-old daughter, and parents.</a:t>
            </a:r>
          </a:p>
          <a:p>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63</a:t>
            </a:fld>
            <a:endParaRPr lang="en-US"/>
          </a:p>
        </p:txBody>
      </p:sp>
    </p:spTree>
    <p:extLst>
      <p:ext uri="{BB962C8B-B14F-4D97-AF65-F5344CB8AC3E}">
        <p14:creationId xmlns:p14="http://schemas.microsoft.com/office/powerpoint/2010/main" val="422016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Brooke Jones-Story</a:t>
            </a:r>
          </a:p>
          <a:p>
            <a:r>
              <a:rPr lang="en-US" dirty="0" smtClean="0"/>
              <a:t>Trooper Brooke Jones-Story was struck and killed by a tractor-trailer while conducting a traffic stop on U.S. Route 20 near State Route 75 in Freeport.</a:t>
            </a:r>
            <a:br>
              <a:rPr lang="en-US" dirty="0" smtClean="0"/>
            </a:br>
            <a:r>
              <a:rPr lang="en-US" dirty="0" smtClean="0"/>
              <a:t/>
            </a:r>
            <a:br>
              <a:rPr lang="en-US" dirty="0" smtClean="0"/>
            </a:br>
            <a:r>
              <a:rPr lang="en-US" dirty="0" smtClean="0"/>
              <a:t>She had stopped another tractor-trailer and was conducting an inspection of it when another truck ran off the road, striking her patrol car before striking her and the truck she was inspecting.</a:t>
            </a:r>
            <a:br>
              <a:rPr lang="en-US" dirty="0" smtClean="0"/>
            </a:br>
            <a:r>
              <a:rPr lang="en-US" dirty="0" smtClean="0"/>
              <a:t/>
            </a:r>
            <a:br>
              <a:rPr lang="en-US" dirty="0" smtClean="0"/>
            </a:br>
            <a:r>
              <a:rPr lang="en-US" dirty="0" smtClean="0"/>
              <a:t>The driver of the truck that struck her was charged with several traffic citations.</a:t>
            </a:r>
            <a:br>
              <a:rPr lang="en-US" dirty="0" smtClean="0"/>
            </a:br>
            <a:r>
              <a:rPr lang="en-US" dirty="0" smtClean="0"/>
              <a:t/>
            </a:r>
            <a:br>
              <a:rPr lang="en-US" dirty="0" smtClean="0"/>
            </a:br>
            <a:r>
              <a:rPr lang="en-US" dirty="0" smtClean="0"/>
              <a:t>Trooper Jones-Story had served with the Illinois State Police for 12 years and was assigned to District 16 in Pecatonica. She is survived by her husband.</a:t>
            </a:r>
          </a:p>
          <a:p>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64</a:t>
            </a:fld>
            <a:endParaRPr lang="en-US"/>
          </a:p>
        </p:txBody>
      </p:sp>
    </p:spTree>
    <p:extLst>
      <p:ext uri="{BB962C8B-B14F-4D97-AF65-F5344CB8AC3E}">
        <p14:creationId xmlns:p14="http://schemas.microsoft.com/office/powerpoint/2010/main" val="610146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Unknown crash</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6</a:t>
            </a:fld>
            <a:endParaRPr lang="en-US"/>
          </a:p>
        </p:txBody>
      </p:sp>
    </p:spTree>
    <p:extLst>
      <p:ext uri="{BB962C8B-B14F-4D97-AF65-F5344CB8AC3E}">
        <p14:creationId xmlns:p14="http://schemas.microsoft.com/office/powerpoint/2010/main" val="2060038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District</a:t>
            </a:r>
            <a:r>
              <a:rPr lang="en-US" baseline="0" dirty="0" smtClean="0"/>
              <a:t> 11 Crash</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7</a:t>
            </a:fld>
            <a:endParaRPr lang="en-US"/>
          </a:p>
        </p:txBody>
      </p:sp>
    </p:spTree>
    <p:extLst>
      <p:ext uri="{BB962C8B-B14F-4D97-AF65-F5344CB8AC3E}">
        <p14:creationId xmlns:p14="http://schemas.microsoft.com/office/powerpoint/2010/main" val="2041091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r>
              <a:rPr lang="en-US" baseline="0" dirty="0" smtClean="0"/>
              <a:t> a 21</a:t>
            </a:r>
            <a:r>
              <a:rPr lang="en-US" baseline="30000" dirty="0" smtClean="0"/>
              <a:t>st</a:t>
            </a:r>
            <a:r>
              <a:rPr lang="en-US" baseline="0" dirty="0" smtClean="0"/>
              <a:t> century police fleet….outfitted with some of the finest equipment in safety, yet first responders are still being killed by traffic on the Interstates and Highways.</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8</a:t>
            </a:fld>
            <a:endParaRPr lang="en-US"/>
          </a:p>
        </p:txBody>
      </p:sp>
    </p:spTree>
    <p:extLst>
      <p:ext uri="{BB962C8B-B14F-4D97-AF65-F5344CB8AC3E}">
        <p14:creationId xmlns:p14="http://schemas.microsoft.com/office/powerpoint/2010/main" val="2751800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Heavy Traffic and Light Traffic pose their own separate</a:t>
            </a:r>
            <a:r>
              <a:rPr lang="en-US" baseline="0" dirty="0" smtClean="0"/>
              <a:t>, yet serious set of consequences for failures to observe and react.</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12</a:t>
            </a:fld>
            <a:endParaRPr lang="en-US"/>
          </a:p>
        </p:txBody>
      </p:sp>
    </p:spTree>
    <p:extLst>
      <p:ext uri="{BB962C8B-B14F-4D97-AF65-F5344CB8AC3E}">
        <p14:creationId xmlns:p14="http://schemas.microsoft.com/office/powerpoint/2010/main" val="2657332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Law Enforcement Officers have additional distractions</a:t>
            </a:r>
            <a:r>
              <a:rPr lang="en-US" baseline="0" dirty="0" smtClean="0"/>
              <a:t> inside the vehicle causing a further division of attention to the already long list of tasks.</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15</a:t>
            </a:fld>
            <a:endParaRPr lang="en-US"/>
          </a:p>
        </p:txBody>
      </p:sp>
    </p:spTree>
    <p:extLst>
      <p:ext uri="{BB962C8B-B14F-4D97-AF65-F5344CB8AC3E}">
        <p14:creationId xmlns:p14="http://schemas.microsoft.com/office/powerpoint/2010/main" val="280751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following are some of the common ways CRASH SCENES are managed by today’s law enforcement and other first responders.</a:t>
            </a:r>
            <a:endParaRPr lang="en-US" dirty="0"/>
          </a:p>
        </p:txBody>
      </p:sp>
      <p:sp>
        <p:nvSpPr>
          <p:cNvPr id="4" name="Slide Number Placeholder 3"/>
          <p:cNvSpPr>
            <a:spLocks noGrp="1"/>
          </p:cNvSpPr>
          <p:nvPr>
            <p:ph type="sldNum" sz="quarter" idx="10"/>
          </p:nvPr>
        </p:nvSpPr>
        <p:spPr/>
        <p:txBody>
          <a:bodyPr/>
          <a:lstStyle/>
          <a:p>
            <a:fld id="{A688454E-2D18-4513-AA7A-86759510E609}" type="slidenum">
              <a:rPr lang="en-US" smtClean="0"/>
              <a:t>20</a:t>
            </a:fld>
            <a:endParaRPr lang="en-US"/>
          </a:p>
        </p:txBody>
      </p:sp>
    </p:spTree>
    <p:extLst>
      <p:ext uri="{BB962C8B-B14F-4D97-AF65-F5344CB8AC3E}">
        <p14:creationId xmlns:p14="http://schemas.microsoft.com/office/powerpoint/2010/main" val="2503149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079625"/>
            <a:ext cx="7772400" cy="1555750"/>
          </a:xfrm>
        </p:spPr>
        <p:txBody>
          <a:bodyPr/>
          <a:lstStyle>
            <a:lvl1pPr>
              <a:defRPr sz="4400"/>
            </a:lvl1pPr>
          </a:lstStyle>
          <a:p>
            <a:pPr lvl="0"/>
            <a:r>
              <a:rPr lang="en-US" noProof="0" smtClean="0"/>
              <a:t>Click to edit Master title style</a:t>
            </a:r>
          </a:p>
        </p:txBody>
      </p:sp>
      <p:sp>
        <p:nvSpPr>
          <p:cNvPr id="2051" name="Rectangle 3"/>
          <p:cNvSpPr>
            <a:spLocks noGrp="1" noChangeArrowheads="1"/>
          </p:cNvSpPr>
          <p:nvPr>
            <p:ph type="subTitle" idx="1"/>
          </p:nvPr>
        </p:nvSpPr>
        <p:spPr>
          <a:xfrm>
            <a:off x="1371600" y="3810000"/>
            <a:ext cx="6400800" cy="1219200"/>
          </a:xfrm>
        </p:spPr>
        <p:txBody>
          <a:bodyPr/>
          <a:lstStyle>
            <a:lvl1pPr marL="0" indent="0" algn="ctr">
              <a:buFontTx/>
              <a:buNone/>
              <a:defRPr/>
            </a:lvl1pPr>
          </a:lstStyle>
          <a:p>
            <a:pPr lvl="0"/>
            <a:r>
              <a:rPr lang="en-US" noProof="0" smtClean="0"/>
              <a:t>Click to edit Master subtitle style</a:t>
            </a:r>
          </a:p>
        </p:txBody>
      </p:sp>
      <p:sp>
        <p:nvSpPr>
          <p:cNvPr id="2052" name="Rectangle 4"/>
          <p:cNvSpPr>
            <a:spLocks noGrp="1" noChangeArrowheads="1"/>
          </p:cNvSpPr>
          <p:nvPr>
            <p:ph type="dt" sz="half" idx="2"/>
          </p:nvPr>
        </p:nvSpPr>
        <p:spPr>
          <a:xfrm>
            <a:off x="1600200" y="6248400"/>
            <a:ext cx="1676400" cy="457200"/>
          </a:xfrm>
        </p:spPr>
        <p:txBody>
          <a:bodyPr/>
          <a:lstStyle>
            <a:lvl1pPr>
              <a:defRPr/>
            </a:lvl1pPr>
          </a:lstStyle>
          <a:p>
            <a:endParaRPr lang="en-US" dirty="0"/>
          </a:p>
        </p:txBody>
      </p:sp>
      <p:sp>
        <p:nvSpPr>
          <p:cNvPr id="2053" name="Rectangle 5"/>
          <p:cNvSpPr>
            <a:spLocks noGrp="1" noChangeArrowheads="1"/>
          </p:cNvSpPr>
          <p:nvPr>
            <p:ph type="ftr" sz="quarter" idx="3"/>
          </p:nvPr>
        </p:nvSpPr>
        <p:spPr>
          <a:xfrm>
            <a:off x="3429000" y="6248400"/>
            <a:ext cx="2362200" cy="457200"/>
          </a:xfrm>
        </p:spPr>
        <p:txBody>
          <a:bodyPr/>
          <a:lstStyle>
            <a:lvl1pPr>
              <a:defRPr/>
            </a:lvl1pPr>
          </a:lstStyle>
          <a:p>
            <a:endParaRPr lang="en-US" dirty="0"/>
          </a:p>
        </p:txBody>
      </p:sp>
      <p:sp>
        <p:nvSpPr>
          <p:cNvPr id="2054" name="Rectangle 6"/>
          <p:cNvSpPr>
            <a:spLocks noGrp="1" noChangeArrowheads="1"/>
          </p:cNvSpPr>
          <p:nvPr>
            <p:ph type="sldNum" sz="quarter" idx="4"/>
          </p:nvPr>
        </p:nvSpPr>
        <p:spPr>
          <a:xfrm>
            <a:off x="5943600" y="6248400"/>
            <a:ext cx="1905000" cy="457200"/>
          </a:xfrm>
        </p:spPr>
        <p:txBody>
          <a:bodyPr/>
          <a:lstStyle>
            <a:lvl1pPr>
              <a:defRPr/>
            </a:lvl1pPr>
          </a:lstStyle>
          <a:p>
            <a:fld id="{C047A16B-AEB0-4573-B973-B0C35CDEBB09}"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484ED703-2EC3-49AE-81BD-8144B24929AB}" type="slidenum">
              <a:rPr lang="en-US"/>
              <a:pPr/>
              <a:t>‹#›</a:t>
            </a:fld>
            <a:endParaRPr lang="en-US" dirty="0"/>
          </a:p>
        </p:txBody>
      </p:sp>
    </p:spTree>
    <p:extLst>
      <p:ext uri="{BB962C8B-B14F-4D97-AF65-F5344CB8AC3E}">
        <p14:creationId xmlns:p14="http://schemas.microsoft.com/office/powerpoint/2010/main" val="109331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06363"/>
            <a:ext cx="2000250" cy="59896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106363"/>
            <a:ext cx="5848350" cy="59896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3420EEC-D32C-4047-834F-47D36F83B102}" type="slidenum">
              <a:rPr lang="en-US"/>
              <a:pPr/>
              <a:t>‹#›</a:t>
            </a:fld>
            <a:endParaRPr lang="en-US" dirty="0"/>
          </a:p>
        </p:txBody>
      </p:sp>
    </p:spTree>
    <p:extLst>
      <p:ext uri="{BB962C8B-B14F-4D97-AF65-F5344CB8AC3E}">
        <p14:creationId xmlns:p14="http://schemas.microsoft.com/office/powerpoint/2010/main" val="4065043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A5223113-F767-4E90-A3BA-8D17642AE571}" type="slidenum">
              <a:rPr lang="en-US"/>
              <a:pPr/>
              <a:t>‹#›</a:t>
            </a:fld>
            <a:endParaRPr lang="en-US" dirty="0"/>
          </a:p>
        </p:txBody>
      </p:sp>
    </p:spTree>
    <p:extLst>
      <p:ext uri="{BB962C8B-B14F-4D97-AF65-F5344CB8AC3E}">
        <p14:creationId xmlns:p14="http://schemas.microsoft.com/office/powerpoint/2010/main" val="2824523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82463D4-3029-4943-92CB-BD32C3BDF41C}" type="slidenum">
              <a:rPr lang="en-US"/>
              <a:pPr/>
              <a:t>‹#›</a:t>
            </a:fld>
            <a:endParaRPr lang="en-US" dirty="0"/>
          </a:p>
        </p:txBody>
      </p:sp>
    </p:spTree>
    <p:extLst>
      <p:ext uri="{BB962C8B-B14F-4D97-AF65-F5344CB8AC3E}">
        <p14:creationId xmlns:p14="http://schemas.microsoft.com/office/powerpoint/2010/main" val="823618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524000"/>
            <a:ext cx="39243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0100" y="1524000"/>
            <a:ext cx="39243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20BB3AC7-F6C0-46FA-AFD7-316C1DF5CDA1}" type="slidenum">
              <a:rPr lang="en-US"/>
              <a:pPr/>
              <a:t>‹#›</a:t>
            </a:fld>
            <a:endParaRPr lang="en-US" dirty="0"/>
          </a:p>
        </p:txBody>
      </p:sp>
    </p:spTree>
    <p:extLst>
      <p:ext uri="{BB962C8B-B14F-4D97-AF65-F5344CB8AC3E}">
        <p14:creationId xmlns:p14="http://schemas.microsoft.com/office/powerpoint/2010/main" val="2153395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A57E4DC5-D898-4C0C-91B8-CF36491350FB}" type="slidenum">
              <a:rPr lang="en-US"/>
              <a:pPr/>
              <a:t>‹#›</a:t>
            </a:fld>
            <a:endParaRPr lang="en-US" dirty="0"/>
          </a:p>
        </p:txBody>
      </p:sp>
    </p:spTree>
    <p:extLst>
      <p:ext uri="{BB962C8B-B14F-4D97-AF65-F5344CB8AC3E}">
        <p14:creationId xmlns:p14="http://schemas.microsoft.com/office/powerpoint/2010/main" val="3104170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DF76C2D4-D9F4-4F02-A58F-09CD879046F3}" type="slidenum">
              <a:rPr lang="en-US"/>
              <a:pPr/>
              <a:t>‹#›</a:t>
            </a:fld>
            <a:endParaRPr lang="en-US" dirty="0"/>
          </a:p>
        </p:txBody>
      </p:sp>
    </p:spTree>
    <p:extLst>
      <p:ext uri="{BB962C8B-B14F-4D97-AF65-F5344CB8AC3E}">
        <p14:creationId xmlns:p14="http://schemas.microsoft.com/office/powerpoint/2010/main" val="3553381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5A96DFF2-B76D-42D0-BFA5-B672439AD235}" type="slidenum">
              <a:rPr lang="en-US"/>
              <a:pPr/>
              <a:t>‹#›</a:t>
            </a:fld>
            <a:endParaRPr lang="en-US" dirty="0"/>
          </a:p>
        </p:txBody>
      </p:sp>
    </p:spTree>
    <p:extLst>
      <p:ext uri="{BB962C8B-B14F-4D97-AF65-F5344CB8AC3E}">
        <p14:creationId xmlns:p14="http://schemas.microsoft.com/office/powerpoint/2010/main" val="4012298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62261A60-8A11-4FB9-8217-E40A289D8FF1}" type="slidenum">
              <a:rPr lang="en-US"/>
              <a:pPr/>
              <a:t>‹#›</a:t>
            </a:fld>
            <a:endParaRPr lang="en-US" dirty="0"/>
          </a:p>
        </p:txBody>
      </p:sp>
    </p:spTree>
    <p:extLst>
      <p:ext uri="{BB962C8B-B14F-4D97-AF65-F5344CB8AC3E}">
        <p14:creationId xmlns:p14="http://schemas.microsoft.com/office/powerpoint/2010/main" val="4184774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491A2A02-D1EC-419C-B34F-1081392711D7}" type="slidenum">
              <a:rPr lang="en-US"/>
              <a:pPr/>
              <a:t>‹#›</a:t>
            </a:fld>
            <a:endParaRPr lang="en-US" dirty="0"/>
          </a:p>
        </p:txBody>
      </p:sp>
    </p:spTree>
    <p:extLst>
      <p:ext uri="{BB962C8B-B14F-4D97-AF65-F5344CB8AC3E}">
        <p14:creationId xmlns:p14="http://schemas.microsoft.com/office/powerpoint/2010/main" val="3604850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33400" y="106363"/>
            <a:ext cx="8001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524000"/>
            <a:ext cx="8001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2209800" y="6248400"/>
            <a:ext cx="1600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dirty="0"/>
          </a:p>
        </p:txBody>
      </p:sp>
      <p:sp>
        <p:nvSpPr>
          <p:cNvPr id="1029" name="Rectangle 5"/>
          <p:cNvSpPr>
            <a:spLocks noGrp="1" noChangeArrowheads="1"/>
          </p:cNvSpPr>
          <p:nvPr>
            <p:ph type="ftr" sz="quarter" idx="3"/>
          </p:nvPr>
        </p:nvSpPr>
        <p:spPr bwMode="auto">
          <a:xfrm>
            <a:off x="3962400" y="6248400"/>
            <a:ext cx="251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dirty="0"/>
          </a:p>
        </p:txBody>
      </p:sp>
      <p:sp>
        <p:nvSpPr>
          <p:cNvPr id="1030" name="Rectangle 6"/>
          <p:cNvSpPr>
            <a:spLocks noGrp="1" noChangeArrowheads="1"/>
          </p:cNvSpPr>
          <p:nvPr>
            <p:ph type="sldNum" sz="quarter" idx="4"/>
          </p:nvPr>
        </p:nvSpPr>
        <p:spPr bwMode="auto">
          <a:xfrm>
            <a:off x="66294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vl1pPr>
          </a:lstStyle>
          <a:p>
            <a:fld id="{AEB8A8CA-0192-4591-BC4E-936805C699C3}" type="slidenum">
              <a:rPr lang="en-US"/>
              <a:pPr/>
              <a:t>‹#›</a:t>
            </a:fld>
            <a:endParaRPr lang="en-US" dirty="0"/>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000">
          <a:solidFill>
            <a:schemeClr val="tx2"/>
          </a:solidFill>
          <a:latin typeface="+mj-lt"/>
          <a:ea typeface="+mj-ea"/>
          <a:cs typeface="+mj-cs"/>
        </a:defRPr>
      </a:lvl1pPr>
      <a:lvl2pPr algn="ctr" rtl="0" eaLnBrk="1" fontAlgn="base" hangingPunct="1">
        <a:spcBef>
          <a:spcPct val="0"/>
        </a:spcBef>
        <a:spcAft>
          <a:spcPct val="0"/>
        </a:spcAft>
        <a:defRPr sz="4000">
          <a:solidFill>
            <a:schemeClr val="tx2"/>
          </a:solidFill>
          <a:latin typeface="Arial Black" pitchFamily="34" charset="0"/>
        </a:defRPr>
      </a:lvl2pPr>
      <a:lvl3pPr algn="ctr" rtl="0" eaLnBrk="1" fontAlgn="base" hangingPunct="1">
        <a:spcBef>
          <a:spcPct val="0"/>
        </a:spcBef>
        <a:spcAft>
          <a:spcPct val="0"/>
        </a:spcAft>
        <a:defRPr sz="4000">
          <a:solidFill>
            <a:schemeClr val="tx2"/>
          </a:solidFill>
          <a:latin typeface="Arial Black" pitchFamily="34" charset="0"/>
        </a:defRPr>
      </a:lvl3pPr>
      <a:lvl4pPr algn="ctr" rtl="0" eaLnBrk="1" fontAlgn="base" hangingPunct="1">
        <a:spcBef>
          <a:spcPct val="0"/>
        </a:spcBef>
        <a:spcAft>
          <a:spcPct val="0"/>
        </a:spcAft>
        <a:defRPr sz="4000">
          <a:solidFill>
            <a:schemeClr val="tx2"/>
          </a:solidFill>
          <a:latin typeface="Arial Black" pitchFamily="34" charset="0"/>
        </a:defRPr>
      </a:lvl4pPr>
      <a:lvl5pPr algn="ctr" rtl="0" eaLnBrk="1" fontAlgn="base" hangingPunct="1">
        <a:spcBef>
          <a:spcPct val="0"/>
        </a:spcBef>
        <a:spcAft>
          <a:spcPct val="0"/>
        </a:spcAft>
        <a:defRPr sz="4000">
          <a:solidFill>
            <a:schemeClr val="tx2"/>
          </a:solidFill>
          <a:latin typeface="Arial Black" pitchFamily="34" charset="0"/>
        </a:defRPr>
      </a:lvl5pPr>
      <a:lvl6pPr marL="457200" algn="ctr" rtl="0" eaLnBrk="1" fontAlgn="base" hangingPunct="1">
        <a:spcBef>
          <a:spcPct val="0"/>
        </a:spcBef>
        <a:spcAft>
          <a:spcPct val="0"/>
        </a:spcAft>
        <a:defRPr sz="4000">
          <a:solidFill>
            <a:schemeClr val="tx2"/>
          </a:solidFill>
          <a:latin typeface="Arial Black" pitchFamily="34" charset="0"/>
        </a:defRPr>
      </a:lvl6pPr>
      <a:lvl7pPr marL="914400" algn="ctr" rtl="0" eaLnBrk="1" fontAlgn="base" hangingPunct="1">
        <a:spcBef>
          <a:spcPct val="0"/>
        </a:spcBef>
        <a:spcAft>
          <a:spcPct val="0"/>
        </a:spcAft>
        <a:defRPr sz="4000">
          <a:solidFill>
            <a:schemeClr val="tx2"/>
          </a:solidFill>
          <a:latin typeface="Arial Black" pitchFamily="34" charset="0"/>
        </a:defRPr>
      </a:lvl7pPr>
      <a:lvl8pPr marL="1371600" algn="ctr" rtl="0" eaLnBrk="1" fontAlgn="base" hangingPunct="1">
        <a:spcBef>
          <a:spcPct val="0"/>
        </a:spcBef>
        <a:spcAft>
          <a:spcPct val="0"/>
        </a:spcAft>
        <a:defRPr sz="4000">
          <a:solidFill>
            <a:schemeClr val="tx2"/>
          </a:solidFill>
          <a:latin typeface="Arial Black" pitchFamily="34" charset="0"/>
        </a:defRPr>
      </a:lvl8pPr>
      <a:lvl9pPr marL="1828800" algn="ctr" rtl="0" eaLnBrk="1" fontAlgn="base" hangingPunct="1">
        <a:spcBef>
          <a:spcPct val="0"/>
        </a:spcBef>
        <a:spcAft>
          <a:spcPct val="0"/>
        </a:spcAft>
        <a:defRPr sz="4000">
          <a:solidFill>
            <a:schemeClr val="tx2"/>
          </a:solidFill>
          <a:latin typeface="Arial Black"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5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0.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8800"/>
            <a:ext cx="7772400" cy="1555750"/>
          </a:xfrm>
        </p:spPr>
        <p:txBody>
          <a:bodyPr/>
          <a:lstStyle/>
          <a:p>
            <a:r>
              <a:rPr lang="en-US" dirty="0" smtClean="0"/>
              <a:t>ILLINOIS STATE POLICE</a:t>
            </a:r>
            <a:endParaRPr lang="en-US" dirty="0"/>
          </a:p>
        </p:txBody>
      </p:sp>
      <p:sp>
        <p:nvSpPr>
          <p:cNvPr id="3" name="Subtitle 2"/>
          <p:cNvSpPr>
            <a:spLocks noGrp="1"/>
          </p:cNvSpPr>
          <p:nvPr>
            <p:ph type="subTitle" idx="1"/>
          </p:nvPr>
        </p:nvSpPr>
        <p:spPr>
          <a:xfrm>
            <a:off x="1371600" y="3429000"/>
            <a:ext cx="6400800" cy="1143000"/>
          </a:xfrm>
        </p:spPr>
        <p:txBody>
          <a:bodyPr/>
          <a:lstStyle/>
          <a:p>
            <a:r>
              <a:rPr lang="en-US" dirty="0" smtClean="0"/>
              <a:t>TRAFFIC RELATED CRASHES &amp; FATALITIES</a:t>
            </a:r>
            <a:endParaRPr lang="en-US" dirty="0"/>
          </a:p>
        </p:txBody>
      </p:sp>
    </p:spTree>
    <p:extLst>
      <p:ext uri="{BB962C8B-B14F-4D97-AF65-F5344CB8AC3E}">
        <p14:creationId xmlns:p14="http://schemas.microsoft.com/office/powerpoint/2010/main" val="2191785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DODGE POLICE DURANGO</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0422" y="1524000"/>
            <a:ext cx="6846956" cy="4572000"/>
          </a:xfrm>
        </p:spPr>
      </p:pic>
    </p:spTree>
    <p:extLst>
      <p:ext uri="{BB962C8B-B14F-4D97-AF65-F5344CB8AC3E}">
        <p14:creationId xmlns:p14="http://schemas.microsoft.com/office/powerpoint/2010/main" val="569422464"/>
      </p:ext>
    </p:extLst>
  </p:cSld>
  <p:clrMapOvr>
    <a:masterClrMapping/>
  </p:clrMapOvr>
  <p:transition spd="slow">
    <p:cove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1282700" y="1905000"/>
            <a:ext cx="6502400" cy="3810000"/>
          </a:xfrm>
          <a:effectLst>
            <a:glow rad="127000">
              <a:schemeClr val="accent1"/>
            </a:glow>
          </a:effectLst>
        </p:spPr>
      </p:pic>
      <p:sp>
        <p:nvSpPr>
          <p:cNvPr id="2" name="Title 1"/>
          <p:cNvSpPr>
            <a:spLocks noGrp="1"/>
          </p:cNvSpPr>
          <p:nvPr>
            <p:ph type="title"/>
          </p:nvPr>
        </p:nvSpPr>
        <p:spPr/>
        <p:txBody>
          <a:bodyPr/>
          <a:lstStyle/>
          <a:p>
            <a:r>
              <a:rPr lang="en-US" sz="5400" dirty="0" smtClean="0"/>
              <a:t>SAFETY THREATS</a:t>
            </a:r>
            <a:endParaRPr lang="en-US" sz="5400" dirty="0"/>
          </a:p>
        </p:txBody>
      </p:sp>
    </p:spTree>
    <p:extLst>
      <p:ext uri="{BB962C8B-B14F-4D97-AF65-F5344CB8AC3E}">
        <p14:creationId xmlns:p14="http://schemas.microsoft.com/office/powerpoint/2010/main" val="3607503832"/>
      </p:ext>
    </p:extLst>
  </p:cSld>
  <p:clrMapOvr>
    <a:masterClrMapping/>
  </p:clrMapOvr>
  <p:transition spd="slow">
    <p:cove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a:t>
            </a:r>
            <a:endParaRPr lang="en-US" dirty="0"/>
          </a:p>
        </p:txBody>
      </p:sp>
      <p:sp>
        <p:nvSpPr>
          <p:cNvPr id="3" name="Text Placeholder 2"/>
          <p:cNvSpPr>
            <a:spLocks noGrp="1"/>
          </p:cNvSpPr>
          <p:nvPr>
            <p:ph type="body" idx="1"/>
          </p:nvPr>
        </p:nvSpPr>
        <p:spPr/>
        <p:txBody>
          <a:bodyPr/>
          <a:lstStyle/>
          <a:p>
            <a:pPr algn="ctr"/>
            <a:r>
              <a:rPr lang="en-US" dirty="0" smtClean="0"/>
              <a:t>HEAVY TRAFFIC</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3014216"/>
            <a:ext cx="4040188" cy="2272605"/>
          </a:xfrm>
        </p:spPr>
      </p:pic>
      <p:sp>
        <p:nvSpPr>
          <p:cNvPr id="5" name="Text Placeholder 4"/>
          <p:cNvSpPr>
            <a:spLocks noGrp="1"/>
          </p:cNvSpPr>
          <p:nvPr>
            <p:ph type="body" sz="quarter" idx="3"/>
          </p:nvPr>
        </p:nvSpPr>
        <p:spPr/>
        <p:txBody>
          <a:bodyPr/>
          <a:lstStyle/>
          <a:p>
            <a:pPr algn="ctr"/>
            <a:r>
              <a:rPr lang="en-US" dirty="0" smtClean="0"/>
              <a:t>LIGHT TRAFFIC</a:t>
            </a:r>
            <a:endParaRPr lang="en-US" dirty="0"/>
          </a:p>
        </p:txBody>
      </p:sp>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5025" y="3012834"/>
            <a:ext cx="4041775" cy="2275369"/>
          </a:xfrm>
        </p:spPr>
      </p:pic>
    </p:spTree>
    <p:extLst>
      <p:ext uri="{BB962C8B-B14F-4D97-AF65-F5344CB8AC3E}">
        <p14:creationId xmlns:p14="http://schemas.microsoft.com/office/powerpoint/2010/main" val="2383661165"/>
      </p:ext>
    </p:extLst>
  </p:cSld>
  <p:clrMapOvr>
    <a:masterClrMapping/>
  </p:clrMapOvr>
  <p:transition spd="slow">
    <p:cove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VIOLENT OFFENDERS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1371600"/>
            <a:ext cx="6705600" cy="4953000"/>
          </a:xfrm>
        </p:spPr>
      </p:pic>
    </p:spTree>
    <p:extLst>
      <p:ext uri="{BB962C8B-B14F-4D97-AF65-F5344CB8AC3E}">
        <p14:creationId xmlns:p14="http://schemas.microsoft.com/office/powerpoint/2010/main" val="2470668591"/>
      </p:ext>
    </p:extLst>
  </p:cSld>
  <p:clrMapOvr>
    <a:masterClrMapping/>
  </p:clrMapOvr>
  <p:transition spd="slow">
    <p:cove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1295400" y="2590800"/>
            <a:ext cx="6502400" cy="3810000"/>
          </a:xfrm>
          <a:effectLst>
            <a:glow rad="127000">
              <a:schemeClr val="accent1"/>
            </a:glow>
          </a:effectLst>
        </p:spPr>
      </p:pic>
      <p:sp>
        <p:nvSpPr>
          <p:cNvPr id="2" name="Title 1"/>
          <p:cNvSpPr>
            <a:spLocks noGrp="1"/>
          </p:cNvSpPr>
          <p:nvPr>
            <p:ph type="title"/>
          </p:nvPr>
        </p:nvSpPr>
        <p:spPr>
          <a:xfrm>
            <a:off x="533400" y="609600"/>
            <a:ext cx="8001000" cy="1311275"/>
          </a:xfrm>
        </p:spPr>
        <p:txBody>
          <a:bodyPr/>
          <a:lstStyle/>
          <a:p>
            <a:r>
              <a:rPr lang="en-US" sz="5400" dirty="0" smtClean="0"/>
              <a:t>FACTORS CONTRIBUTING TO INCREASED RISK</a:t>
            </a:r>
            <a:endParaRPr lang="en-US" sz="5400" dirty="0"/>
          </a:p>
        </p:txBody>
      </p:sp>
    </p:spTree>
    <p:extLst>
      <p:ext uri="{BB962C8B-B14F-4D97-AF65-F5344CB8AC3E}">
        <p14:creationId xmlns:p14="http://schemas.microsoft.com/office/powerpoint/2010/main" val="1119942975"/>
      </p:ext>
    </p:extLst>
  </p:cSld>
  <p:clrMapOvr>
    <a:masterClrMapping/>
  </p:clrMapOvr>
  <p:transition spd="slow">
    <p:cove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DISTRACTIONS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1626" y="1524000"/>
            <a:ext cx="6884547" cy="4572000"/>
          </a:xfrm>
        </p:spPr>
      </p:pic>
    </p:spTree>
    <p:extLst>
      <p:ext uri="{BB962C8B-B14F-4D97-AF65-F5344CB8AC3E}">
        <p14:creationId xmlns:p14="http://schemas.microsoft.com/office/powerpoint/2010/main" val="667203864"/>
      </p:ext>
    </p:extLst>
  </p:cSld>
  <p:clrMapOvr>
    <a:masterClrMapping/>
  </p:clrMapOvr>
  <p:transition spd="slow">
    <p:cov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DISTRACTIONS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844754"/>
            <a:ext cx="8001000" cy="3930491"/>
          </a:xfrm>
        </p:spPr>
      </p:pic>
    </p:spTree>
    <p:extLst>
      <p:ext uri="{BB962C8B-B14F-4D97-AF65-F5344CB8AC3E}">
        <p14:creationId xmlns:p14="http://schemas.microsoft.com/office/powerpoint/2010/main" val="123122639"/>
      </p:ext>
    </p:extLst>
  </p:cSld>
  <p:clrMapOvr>
    <a:masterClrMapping/>
  </p:clrMapOvr>
  <p:transition spd="slow">
    <p:cove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DISTRACTIONS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1524000"/>
            <a:ext cx="4191000" cy="4572000"/>
          </a:xfrm>
        </p:spPr>
      </p:pic>
    </p:spTree>
    <p:extLst>
      <p:ext uri="{BB962C8B-B14F-4D97-AF65-F5344CB8AC3E}">
        <p14:creationId xmlns:p14="http://schemas.microsoft.com/office/powerpoint/2010/main" val="454472698"/>
      </p:ext>
    </p:extLst>
  </p:cSld>
  <p:clrMapOvr>
    <a:masterClrMapping/>
  </p:clrMapOvr>
  <p:transition spd="slow">
    <p:cove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DISTRACTIONS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0" y="1600200"/>
            <a:ext cx="7493000" cy="4495800"/>
          </a:xfrm>
        </p:spPr>
      </p:pic>
    </p:spTree>
    <p:extLst>
      <p:ext uri="{BB962C8B-B14F-4D97-AF65-F5344CB8AC3E}">
        <p14:creationId xmlns:p14="http://schemas.microsoft.com/office/powerpoint/2010/main" val="867606373"/>
      </p:ext>
    </p:extLst>
  </p:cSld>
  <p:clrMapOvr>
    <a:masterClrMapping/>
  </p:clrMapOvr>
  <p:transition spd="slow">
    <p:cov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1282700" y="1905000"/>
            <a:ext cx="6502400" cy="3810000"/>
          </a:xfrm>
          <a:effectLst>
            <a:glow rad="127000">
              <a:schemeClr val="accent1"/>
            </a:glow>
          </a:effectLst>
        </p:spPr>
      </p:pic>
      <p:sp>
        <p:nvSpPr>
          <p:cNvPr id="2" name="Title 1"/>
          <p:cNvSpPr>
            <a:spLocks noGrp="1"/>
          </p:cNvSpPr>
          <p:nvPr>
            <p:ph type="title"/>
          </p:nvPr>
        </p:nvSpPr>
        <p:spPr/>
        <p:txBody>
          <a:bodyPr/>
          <a:lstStyle/>
          <a:p>
            <a:r>
              <a:rPr lang="en-US" sz="5400" dirty="0" smtClean="0"/>
              <a:t>CRASH SCENE SAFETY MEASURES</a:t>
            </a:r>
            <a:endParaRPr lang="en-US" sz="5400" dirty="0"/>
          </a:p>
        </p:txBody>
      </p:sp>
    </p:spTree>
    <p:extLst>
      <p:ext uri="{BB962C8B-B14F-4D97-AF65-F5344CB8AC3E}">
        <p14:creationId xmlns:p14="http://schemas.microsoft.com/office/powerpoint/2010/main" val="214557800"/>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ISP HISTORY</a:t>
            </a:r>
            <a:endParaRPr lang="en-US" sz="4000" dirty="0"/>
          </a:p>
        </p:txBody>
      </p:sp>
      <p:sp>
        <p:nvSpPr>
          <p:cNvPr id="10" name="Text Placeholder 9"/>
          <p:cNvSpPr>
            <a:spLocks noGrp="1"/>
          </p:cNvSpPr>
          <p:nvPr>
            <p:ph type="body" sz="half" idx="2"/>
          </p:nvPr>
        </p:nvSpPr>
        <p:spPr>
          <a:xfrm>
            <a:off x="457200" y="1435100"/>
            <a:ext cx="4038600" cy="4965700"/>
          </a:xfrm>
        </p:spPr>
        <p:txBody>
          <a:bodyPr/>
          <a:lstStyle/>
          <a:p>
            <a:r>
              <a:rPr lang="en-US" sz="2000" dirty="0" smtClean="0"/>
              <a:t>What can be determined from our historical data?</a:t>
            </a:r>
          </a:p>
          <a:p>
            <a:endParaRPr lang="en-US" sz="2000" dirty="0"/>
          </a:p>
          <a:p>
            <a:pPr marL="342900" indent="-342900">
              <a:buFont typeface="+mj-lt"/>
              <a:buAutoNum type="arabicPeriod"/>
            </a:pPr>
            <a:r>
              <a:rPr lang="en-US" sz="2000" dirty="0" smtClean="0"/>
              <a:t>65 Line of Duty Deaths</a:t>
            </a:r>
          </a:p>
          <a:p>
            <a:pPr marL="342900" indent="-342900">
              <a:buFont typeface="+mj-lt"/>
              <a:buAutoNum type="arabicPeriod"/>
            </a:pPr>
            <a:r>
              <a:rPr lang="en-US" sz="2000" dirty="0" smtClean="0"/>
              <a:t>47 deaths involving a vehicle</a:t>
            </a:r>
          </a:p>
          <a:p>
            <a:pPr marL="342900" indent="-342900">
              <a:buFont typeface="+mj-lt"/>
              <a:buAutoNum type="arabicPeriod"/>
            </a:pPr>
            <a:r>
              <a:rPr lang="en-US" sz="2000" dirty="0" smtClean="0"/>
              <a:t>11 by gunfire / 1 by stabbing</a:t>
            </a:r>
          </a:p>
          <a:p>
            <a:endParaRPr lang="en-US" sz="2000" dirty="0" smtClean="0"/>
          </a:p>
          <a:p>
            <a:r>
              <a:rPr lang="en-US" sz="2000" dirty="0" smtClean="0"/>
              <a:t>Statistically, we are more likely to die in the line of duty in a vehicular crash and between August and November.  The month of May has a spike, also.</a:t>
            </a:r>
          </a:p>
          <a:p>
            <a:endParaRPr lang="en-US" sz="2000" dirty="0"/>
          </a:p>
          <a:p>
            <a:r>
              <a:rPr lang="en-US" sz="2000" dirty="0" smtClean="0"/>
              <a:t>July has seen the FEWEST LOD Deaths</a:t>
            </a:r>
            <a:endParaRPr lang="en-US" sz="2000" dirty="0"/>
          </a:p>
          <a:p>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42686" y="273050"/>
            <a:ext cx="3791714" cy="6065688"/>
          </a:xfrm>
        </p:spPr>
      </p:pic>
    </p:spTree>
    <p:extLst>
      <p:ext uri="{BB962C8B-B14F-4D97-AF65-F5344CB8AC3E}">
        <p14:creationId xmlns:p14="http://schemas.microsoft.com/office/powerpoint/2010/main" val="2961813887"/>
      </p:ext>
    </p:extLst>
  </p:cSld>
  <p:clrMapOvr>
    <a:masterClrMapping/>
  </p:clrMapOvr>
  <p:transition spd="slow">
    <p:cove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SQUAD USED TO BLOCK TRAFFIC AT CRASH</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2000" y="1371600"/>
            <a:ext cx="7696200" cy="5141061"/>
          </a:xfrm>
        </p:spPr>
      </p:pic>
    </p:spTree>
    <p:extLst>
      <p:ext uri="{BB962C8B-B14F-4D97-AF65-F5344CB8AC3E}">
        <p14:creationId xmlns:p14="http://schemas.microsoft.com/office/powerpoint/2010/main" val="166198362"/>
      </p:ext>
    </p:extLst>
  </p:cSld>
  <p:clrMapOvr>
    <a:masterClrMapping/>
  </p:clrMapOvr>
  <p:transition spd="slow">
    <p:cove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FLARES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400" y="1447800"/>
            <a:ext cx="7382242" cy="4934245"/>
          </a:xfrm>
        </p:spPr>
      </p:pic>
    </p:spTree>
    <p:extLst>
      <p:ext uri="{BB962C8B-B14F-4D97-AF65-F5344CB8AC3E}">
        <p14:creationId xmlns:p14="http://schemas.microsoft.com/office/powerpoint/2010/main" val="2139496501"/>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CONES W/ REFLECTIVE TAPE</a:t>
            </a:r>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57200" y="1676400"/>
            <a:ext cx="8263467" cy="4648200"/>
          </a:xfrm>
        </p:spPr>
      </p:pic>
    </p:spTree>
    <p:extLst>
      <p:ext uri="{BB962C8B-B14F-4D97-AF65-F5344CB8AC3E}">
        <p14:creationId xmlns:p14="http://schemas.microsoft.com/office/powerpoint/2010/main" val="596956151"/>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DECOMISSIONED BLOCKER VEHICLES</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1676400"/>
            <a:ext cx="7848600" cy="4495800"/>
          </a:xfrm>
        </p:spPr>
      </p:pic>
    </p:spTree>
    <p:extLst>
      <p:ext uri="{BB962C8B-B14F-4D97-AF65-F5344CB8AC3E}">
        <p14:creationId xmlns:p14="http://schemas.microsoft.com/office/powerpoint/2010/main" val="1155238882"/>
      </p:ext>
    </p:extLst>
  </p:cSld>
  <p:clrMapOvr>
    <a:masterClrMapping/>
  </p:clrMapOvr>
  <p:transition spd="slow">
    <p:cove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ARROW BOARDS / CRASH BUMPERS</a:t>
            </a:r>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04900" y="1524000"/>
            <a:ext cx="6858000" cy="4572000"/>
          </a:xfrm>
        </p:spPr>
      </p:pic>
    </p:spTree>
    <p:extLst>
      <p:ext uri="{BB962C8B-B14F-4D97-AF65-F5344CB8AC3E}">
        <p14:creationId xmlns:p14="http://schemas.microsoft.com/office/powerpoint/2010/main" val="3155555370"/>
      </p:ext>
    </p:extLst>
  </p:cSld>
  <p:clrMapOvr>
    <a:masterClrMapping/>
  </p:clrMapOvr>
  <p:transition spd="slow">
    <p:cove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1282700" y="1905000"/>
            <a:ext cx="6502400" cy="3810000"/>
          </a:xfrm>
          <a:effectLst>
            <a:glow rad="127000">
              <a:schemeClr val="accent1"/>
            </a:glow>
          </a:effectLst>
        </p:spPr>
      </p:pic>
      <p:sp>
        <p:nvSpPr>
          <p:cNvPr id="2" name="Title 1"/>
          <p:cNvSpPr>
            <a:spLocks noGrp="1"/>
          </p:cNvSpPr>
          <p:nvPr>
            <p:ph type="title"/>
          </p:nvPr>
        </p:nvSpPr>
        <p:spPr>
          <a:xfrm>
            <a:off x="533400" y="106363"/>
            <a:ext cx="8001000" cy="1493837"/>
          </a:xfrm>
        </p:spPr>
        <p:txBody>
          <a:bodyPr/>
          <a:lstStyle/>
          <a:p>
            <a:r>
              <a:rPr lang="en-US" sz="5400" dirty="0" smtClean="0"/>
              <a:t>TRAFFIC STOP SAFETY MEASURES</a:t>
            </a:r>
            <a:endParaRPr lang="en-US" sz="5400" dirty="0"/>
          </a:p>
        </p:txBody>
      </p:sp>
    </p:spTree>
    <p:extLst>
      <p:ext uri="{BB962C8B-B14F-4D97-AF65-F5344CB8AC3E}">
        <p14:creationId xmlns:p14="http://schemas.microsoft.com/office/powerpoint/2010/main" val="1004075996"/>
      </p:ext>
    </p:extLst>
  </p:cSld>
  <p:clrMapOvr>
    <a:masterClrMapping/>
  </p:clrMapOvr>
  <p:transition spd="slow">
    <p:cov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ACADEMY TRAINING</a:t>
            </a:r>
            <a:endParaRPr lang="en-US" dirty="0"/>
          </a:p>
        </p:txBody>
      </p:sp>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3400" y="1559719"/>
            <a:ext cx="8001000" cy="4500562"/>
          </a:xfrm>
        </p:spPr>
      </p:pic>
    </p:spTree>
    <p:extLst>
      <p:ext uri="{BB962C8B-B14F-4D97-AF65-F5344CB8AC3E}">
        <p14:creationId xmlns:p14="http://schemas.microsoft.com/office/powerpoint/2010/main" val="911273963"/>
      </p:ext>
    </p:extLst>
  </p:cSld>
  <p:clrMapOvr>
    <a:masterClrMapping/>
  </p:clrMapOvr>
  <p:transition spd="slow">
    <p:cove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TRAFFIC STOPS / INITIAL CRASH SCENES</a:t>
            </a:r>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762000" y="1295400"/>
            <a:ext cx="7543800" cy="5106572"/>
          </a:xfrm>
        </p:spPr>
      </p:pic>
    </p:spTree>
    <p:extLst>
      <p:ext uri="{BB962C8B-B14F-4D97-AF65-F5344CB8AC3E}">
        <p14:creationId xmlns:p14="http://schemas.microsoft.com/office/powerpoint/2010/main" val="394909871"/>
      </p:ext>
    </p:extLst>
  </p:cSld>
  <p:clrMapOvr>
    <a:masterClrMapping/>
  </p:clrMapOvr>
  <p:transition spd="slow">
    <p:cove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1282700" y="1905000"/>
            <a:ext cx="6502400" cy="3810000"/>
          </a:xfrm>
          <a:effectLst>
            <a:glow rad="127000">
              <a:schemeClr val="accent1"/>
            </a:glow>
          </a:effectLst>
        </p:spPr>
      </p:pic>
      <p:sp>
        <p:nvSpPr>
          <p:cNvPr id="2" name="Title 1"/>
          <p:cNvSpPr>
            <a:spLocks noGrp="1"/>
          </p:cNvSpPr>
          <p:nvPr>
            <p:ph type="title"/>
          </p:nvPr>
        </p:nvSpPr>
        <p:spPr>
          <a:xfrm>
            <a:off x="533400" y="106363"/>
            <a:ext cx="8001000" cy="1493837"/>
          </a:xfrm>
        </p:spPr>
        <p:txBody>
          <a:bodyPr/>
          <a:lstStyle/>
          <a:p>
            <a:r>
              <a:rPr lang="en-US" sz="5400" dirty="0" smtClean="0"/>
              <a:t>AUTO ADVANCEMENTS</a:t>
            </a:r>
            <a:endParaRPr lang="en-US" sz="5400" dirty="0"/>
          </a:p>
        </p:txBody>
      </p:sp>
    </p:spTree>
    <p:extLst>
      <p:ext uri="{BB962C8B-B14F-4D97-AF65-F5344CB8AC3E}">
        <p14:creationId xmlns:p14="http://schemas.microsoft.com/office/powerpoint/2010/main" val="3799110987"/>
      </p:ext>
    </p:extLst>
  </p:cSld>
  <p:clrMapOvr>
    <a:masterClrMapping/>
  </p:clrMapOvr>
  <p:transition spd="slow">
    <p:cove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 Advancements in Auto Industry</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14400" y="1371600"/>
            <a:ext cx="7086600" cy="5320504"/>
          </a:xfrm>
        </p:spPr>
      </p:pic>
    </p:spTree>
    <p:extLst>
      <p:ext uri="{BB962C8B-B14F-4D97-AF65-F5344CB8AC3E}">
        <p14:creationId xmlns:p14="http://schemas.microsoft.com/office/powerpoint/2010/main" val="175787330"/>
      </p:ext>
    </p:extLst>
  </p:cSld>
  <p:clrMapOvr>
    <a:masterClrMapping/>
  </p:clrMapOvr>
  <p:transition spd="slow">
    <p:cove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1282700" y="1905000"/>
            <a:ext cx="6502400" cy="3810000"/>
          </a:xfrm>
          <a:effectLst>
            <a:glow rad="127000">
              <a:schemeClr val="accent1"/>
            </a:glow>
          </a:effectLst>
        </p:spPr>
      </p:pic>
      <p:sp>
        <p:nvSpPr>
          <p:cNvPr id="2" name="Title 1"/>
          <p:cNvSpPr>
            <a:spLocks noGrp="1"/>
          </p:cNvSpPr>
          <p:nvPr>
            <p:ph type="title"/>
          </p:nvPr>
        </p:nvSpPr>
        <p:spPr/>
        <p:txBody>
          <a:bodyPr/>
          <a:lstStyle/>
          <a:p>
            <a:r>
              <a:rPr lang="en-US" sz="5400" dirty="0" smtClean="0"/>
              <a:t>TRIALS AND TRIBULATIONS</a:t>
            </a:r>
            <a:endParaRPr lang="en-US" sz="5400" dirty="0"/>
          </a:p>
        </p:txBody>
      </p:sp>
    </p:spTree>
    <p:extLst>
      <p:ext uri="{BB962C8B-B14F-4D97-AF65-F5344CB8AC3E}">
        <p14:creationId xmlns:p14="http://schemas.microsoft.com/office/powerpoint/2010/main" val="3327815121"/>
      </p:ext>
    </p:extLst>
  </p:cSld>
  <p:clrMapOvr>
    <a:masterClrMapping/>
  </p:clrMapOvr>
  <p:transition spd="slow">
    <p:cove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 Advancements in Auto Industry</a:t>
            </a:r>
            <a:endParaRPr lang="en-US" dirty="0"/>
          </a:p>
        </p:txBody>
      </p:sp>
      <p:pic>
        <p:nvPicPr>
          <p:cNvPr id="8" name="Snagit_SNG83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3400" y="2438400"/>
            <a:ext cx="8001000" cy="2700391"/>
          </a:xfrm>
        </p:spPr>
      </p:pic>
    </p:spTree>
    <p:extLst>
      <p:ext uri="{BB962C8B-B14F-4D97-AF65-F5344CB8AC3E}">
        <p14:creationId xmlns:p14="http://schemas.microsoft.com/office/powerpoint/2010/main" val="2949469872"/>
      </p:ext>
    </p:extLst>
  </p:cSld>
  <p:clrMapOvr>
    <a:masterClrMapping/>
  </p:clrMapOvr>
  <p:transition spd="slow">
    <p:cove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Vehicle Safety Systems</a:t>
            </a:r>
            <a:endParaRPr lang="en-US" dirty="0"/>
          </a:p>
        </p:txBody>
      </p:sp>
      <p:sp>
        <p:nvSpPr>
          <p:cNvPr id="3" name="Content Placeholder 2"/>
          <p:cNvSpPr>
            <a:spLocks noGrp="1"/>
          </p:cNvSpPr>
          <p:nvPr>
            <p:ph idx="1"/>
          </p:nvPr>
        </p:nvSpPr>
        <p:spPr/>
        <p:txBody>
          <a:bodyPr/>
          <a:lstStyle/>
          <a:p>
            <a:r>
              <a:rPr lang="en-US" dirty="0" smtClean="0"/>
              <a:t>ACTIVE</a:t>
            </a:r>
            <a:endParaRPr lang="en-US" dirty="0"/>
          </a:p>
        </p:txBody>
      </p:sp>
      <p:pic>
        <p:nvPicPr>
          <p:cNvPr id="4" name="Snagit_SNG85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2859" y="2451050"/>
            <a:ext cx="6458282" cy="1955901"/>
          </a:xfrm>
          <a:prstGeom prst="rect">
            <a:avLst/>
          </a:prstGeom>
        </p:spPr>
      </p:pic>
    </p:spTree>
    <p:extLst>
      <p:ext uri="{BB962C8B-B14F-4D97-AF65-F5344CB8AC3E}">
        <p14:creationId xmlns:p14="http://schemas.microsoft.com/office/powerpoint/2010/main" val="3627261282"/>
      </p:ext>
    </p:extLst>
  </p:cSld>
  <p:clrMapOvr>
    <a:masterClrMapping/>
  </p:clrMapOvr>
  <p:transition spd="slow">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1981200"/>
            <a:ext cx="7046913"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70706" y="304800"/>
            <a:ext cx="8001000" cy="1311275"/>
          </a:xfrm>
        </p:spPr>
        <p:txBody>
          <a:bodyPr/>
          <a:lstStyle/>
          <a:p>
            <a:r>
              <a:rPr lang="en-US" dirty="0" smtClean="0"/>
              <a:t>Electromagnetic / Ultrasonic Proximity Detector</a:t>
            </a:r>
            <a:endParaRPr lang="en-US" dirty="0"/>
          </a:p>
        </p:txBody>
      </p:sp>
    </p:spTree>
    <p:extLst>
      <p:ext uri="{BB962C8B-B14F-4D97-AF65-F5344CB8AC3E}">
        <p14:creationId xmlns:p14="http://schemas.microsoft.com/office/powerpoint/2010/main" val="1288983814"/>
      </p:ext>
    </p:extLst>
  </p:cSld>
  <p:clrMapOvr>
    <a:masterClrMapping/>
  </p:clrMapOvr>
  <p:transition spd="slow">
    <p:cove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ULTRASONIC Attributes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5012" y="1524000"/>
            <a:ext cx="5817776" cy="4572000"/>
          </a:xfrm>
        </p:spPr>
      </p:pic>
    </p:spTree>
    <p:extLst>
      <p:ext uri="{BB962C8B-B14F-4D97-AF65-F5344CB8AC3E}">
        <p14:creationId xmlns:p14="http://schemas.microsoft.com/office/powerpoint/2010/main" val="3874559506"/>
      </p:ext>
    </p:extLst>
  </p:cSld>
  <p:clrMapOvr>
    <a:masterClrMapping/>
  </p:clrMapOvr>
  <p:transition spd="slow">
    <p:cove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CAMERA</a:t>
            </a:r>
            <a:br>
              <a:rPr lang="en-US" dirty="0" smtClean="0"/>
            </a:br>
            <a:r>
              <a:rPr lang="en-US" dirty="0" smtClean="0"/>
              <a:t>VISUAL DETECTION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5344" y="1752600"/>
            <a:ext cx="6961729" cy="4419600"/>
          </a:xfrm>
        </p:spPr>
      </p:pic>
    </p:spTree>
    <p:extLst>
      <p:ext uri="{BB962C8B-B14F-4D97-AF65-F5344CB8AC3E}">
        <p14:creationId xmlns:p14="http://schemas.microsoft.com/office/powerpoint/2010/main" val="28368669"/>
      </p:ext>
    </p:extLst>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Passive Visual Attributes</a:t>
            </a:r>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25012" y="1524000"/>
            <a:ext cx="5817776" cy="4572000"/>
          </a:xfrm>
        </p:spPr>
      </p:pic>
    </p:spTree>
    <p:extLst>
      <p:ext uri="{BB962C8B-B14F-4D97-AF65-F5344CB8AC3E}">
        <p14:creationId xmlns:p14="http://schemas.microsoft.com/office/powerpoint/2010/main" val="2798019057"/>
      </p:ext>
    </p:extLst>
  </p:cSld>
  <p:clrMapOvr>
    <a:masterClrMapping/>
  </p:clrMapOvr>
  <p:transition spd="slow">
    <p:cove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1295400" y="2743200"/>
            <a:ext cx="6502400" cy="3810000"/>
          </a:xfrm>
          <a:effectLst>
            <a:glow rad="127000">
              <a:schemeClr val="accent1"/>
            </a:glow>
          </a:effectLst>
        </p:spPr>
      </p:pic>
      <p:sp>
        <p:nvSpPr>
          <p:cNvPr id="2" name="Title 1"/>
          <p:cNvSpPr>
            <a:spLocks noGrp="1"/>
          </p:cNvSpPr>
          <p:nvPr>
            <p:ph type="title"/>
          </p:nvPr>
        </p:nvSpPr>
        <p:spPr>
          <a:xfrm>
            <a:off x="533400" y="152400"/>
            <a:ext cx="8001000" cy="2286000"/>
          </a:xfrm>
        </p:spPr>
        <p:txBody>
          <a:bodyPr/>
          <a:lstStyle/>
          <a:p>
            <a:r>
              <a:rPr lang="en-US" sz="5400" dirty="0" smtClean="0"/>
              <a:t>TECHNOLOGICAL ADVANCEMENTS IN POLICING</a:t>
            </a:r>
            <a:endParaRPr lang="en-US" sz="5400" dirty="0"/>
          </a:p>
        </p:txBody>
      </p:sp>
    </p:spTree>
    <p:extLst>
      <p:ext uri="{BB962C8B-B14F-4D97-AF65-F5344CB8AC3E}">
        <p14:creationId xmlns:p14="http://schemas.microsoft.com/office/powerpoint/2010/main" val="4189038225"/>
      </p:ext>
    </p:extLst>
  </p:cSld>
  <p:clrMapOvr>
    <a:masterClrMapping/>
  </p:clrMapOvr>
  <p:transition spd="slow">
    <p:cov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06363"/>
            <a:ext cx="8001000" cy="1874837"/>
          </a:xfrm>
        </p:spPr>
        <p:txBody>
          <a:bodyPr/>
          <a:lstStyle/>
          <a:p>
            <a:r>
              <a:rPr lang="en-US" dirty="0" smtClean="0"/>
              <a:t>Tech Advancements in Law Enforcement</a:t>
            </a:r>
            <a:br>
              <a:rPr lang="en-US" dirty="0" smtClean="0"/>
            </a:br>
            <a:r>
              <a:rPr lang="en-US" dirty="0" smtClean="0"/>
              <a:t>LIDAR</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1771" y="2254170"/>
            <a:ext cx="7944258" cy="3111660"/>
          </a:xfrm>
        </p:spPr>
      </p:pic>
    </p:spTree>
    <p:extLst>
      <p:ext uri="{BB962C8B-B14F-4D97-AF65-F5344CB8AC3E}">
        <p14:creationId xmlns:p14="http://schemas.microsoft.com/office/powerpoint/2010/main" val="2253142742"/>
      </p:ext>
    </p:extLst>
  </p:cSld>
  <p:clrMapOvr>
    <a:masterClrMapping/>
  </p:clrMapOvr>
  <p:transition spd="slow">
    <p:cove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LIDAR Attributes</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98290" y="1524000"/>
            <a:ext cx="6071219" cy="4572000"/>
          </a:xfrm>
        </p:spPr>
      </p:pic>
    </p:spTree>
    <p:extLst>
      <p:ext uri="{BB962C8B-B14F-4D97-AF65-F5344CB8AC3E}">
        <p14:creationId xmlns:p14="http://schemas.microsoft.com/office/powerpoint/2010/main" val="843089244"/>
      </p:ext>
    </p:extLst>
  </p:cSld>
  <p:clrMapOvr>
    <a:masterClrMapping/>
  </p:clrMapOvr>
  <p:transition spd="slow">
    <p:cove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06363"/>
            <a:ext cx="8001000" cy="1874837"/>
          </a:xfrm>
        </p:spPr>
        <p:txBody>
          <a:bodyPr/>
          <a:lstStyle/>
          <a:p>
            <a:r>
              <a:rPr lang="en-US" dirty="0" smtClean="0"/>
              <a:t>Tech Advancements in Law Enforcement</a:t>
            </a:r>
            <a:br>
              <a:rPr lang="en-US" dirty="0" smtClean="0"/>
            </a:br>
            <a:r>
              <a:rPr lang="en-US" dirty="0" smtClean="0"/>
              <a:t>RADAR</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71600" y="2133600"/>
            <a:ext cx="6270172" cy="3657600"/>
          </a:xfrm>
        </p:spPr>
      </p:pic>
    </p:spTree>
    <p:extLst>
      <p:ext uri="{BB962C8B-B14F-4D97-AF65-F5344CB8AC3E}">
        <p14:creationId xmlns:p14="http://schemas.microsoft.com/office/powerpoint/2010/main" val="1185271049"/>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DEVASTATION</a:t>
            </a:r>
            <a:endParaRPr lang="en-US" dirty="0"/>
          </a:p>
        </p:txBody>
      </p:sp>
      <p:pic>
        <p:nvPicPr>
          <p:cNvPr id="4" name="Snagit_SNG849"/>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19200" y="1676400"/>
            <a:ext cx="6314991" cy="4572000"/>
          </a:xfrm>
        </p:spPr>
      </p:pic>
      <p:pic>
        <p:nvPicPr>
          <p:cNvPr id="5" name="Snagit_SNG8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0" y="1403218"/>
            <a:ext cx="6483683" cy="5118363"/>
          </a:xfrm>
          <a:prstGeom prst="rect">
            <a:avLst/>
          </a:prstGeom>
        </p:spPr>
      </p:pic>
      <p:pic>
        <p:nvPicPr>
          <p:cNvPr id="3" name="Snagit_SNG88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5400" y="2900186"/>
            <a:ext cx="6940907" cy="622332"/>
          </a:xfrm>
          <a:prstGeom prst="rect">
            <a:avLst/>
          </a:prstGeom>
        </p:spPr>
      </p:pic>
      <p:sp>
        <p:nvSpPr>
          <p:cNvPr id="8" name="Oval 7"/>
          <p:cNvSpPr/>
          <p:nvPr/>
        </p:nvSpPr>
        <p:spPr bwMode="auto">
          <a:xfrm>
            <a:off x="3848100" y="2900186"/>
            <a:ext cx="1219200" cy="311166"/>
          </a:xfrm>
          <a:prstGeom prst="ellipse">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342" y="4114800"/>
            <a:ext cx="7150467" cy="692186"/>
          </a:xfrm>
          <a:prstGeom prst="rect">
            <a:avLst/>
          </a:prstGeom>
        </p:spPr>
      </p:pic>
    </p:spTree>
    <p:extLst>
      <p:ext uri="{BB962C8B-B14F-4D97-AF65-F5344CB8AC3E}">
        <p14:creationId xmlns:p14="http://schemas.microsoft.com/office/powerpoint/2010/main" val="36817049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6" presetClass="entr" presetSubtype="21" fill="hold" nodeType="afterEffect">
                                  <p:stCondLst>
                                    <p:cond delay="175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par>
                          <p:cTn id="11" fill="hold">
                            <p:stCondLst>
                              <p:cond delay="2250"/>
                            </p:stCondLst>
                            <p:childTnLst>
                              <p:par>
                                <p:cTn id="12" presetID="16" presetClass="entr" presetSubtype="21" fill="hold" nodeType="afterEffect">
                                  <p:stCondLst>
                                    <p:cond delay="150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grpId="0" nodeType="withEffect">
                                  <p:stCondLst>
                                    <p:cond delay="400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par>
                          <p:cTn id="18" fill="hold">
                            <p:stCondLst>
                              <p:cond delay="6750"/>
                            </p:stCondLst>
                            <p:childTnLst>
                              <p:par>
                                <p:cTn id="19" presetID="16" presetClass="entr" presetSubtype="21" fill="hold" nodeType="afterEffect">
                                  <p:stCondLst>
                                    <p:cond delay="125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RADAR Attributes</a:t>
            </a:r>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69965" y="1524000"/>
            <a:ext cx="6527869" cy="4572000"/>
          </a:xfrm>
        </p:spPr>
      </p:pic>
    </p:spTree>
    <p:extLst>
      <p:ext uri="{BB962C8B-B14F-4D97-AF65-F5344CB8AC3E}">
        <p14:creationId xmlns:p14="http://schemas.microsoft.com/office/powerpoint/2010/main" val="3370688839"/>
      </p:ext>
    </p:extLst>
  </p:cSld>
  <p:clrMapOvr>
    <a:masterClrMapping/>
  </p:clrMapOvr>
  <p:transition spd="slow">
    <p:cove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363"/>
            <a:ext cx="8001000" cy="6370637"/>
          </a:xfrm>
        </p:spPr>
        <p:txBody>
          <a:bodyPr/>
          <a:lstStyle/>
          <a:p>
            <a:r>
              <a:rPr lang="en-US" dirty="0"/>
              <a:t>BRIDGING THE GAP BETWEEN TECHNOLOGICAL ADVANCEMENT AND SAFETY</a:t>
            </a:r>
          </a:p>
        </p:txBody>
      </p:sp>
    </p:spTree>
    <p:extLst>
      <p:ext uri="{BB962C8B-B14F-4D97-AF65-F5344CB8AC3E}">
        <p14:creationId xmlns:p14="http://schemas.microsoft.com/office/powerpoint/2010/main" val="637751293"/>
      </p:ext>
    </p:extLst>
  </p:cSld>
  <p:clrMapOvr>
    <a:masterClrMapping/>
  </p:clrMapOvr>
  <p:transition spd="slow">
    <p:cove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1282700" y="1905000"/>
            <a:ext cx="6502400" cy="3810000"/>
          </a:xfrm>
          <a:effectLst>
            <a:glow rad="127000">
              <a:schemeClr val="accent1"/>
            </a:glow>
          </a:effectLst>
        </p:spPr>
      </p:pic>
      <p:sp>
        <p:nvSpPr>
          <p:cNvPr id="2" name="Title 1"/>
          <p:cNvSpPr>
            <a:spLocks noGrp="1"/>
          </p:cNvSpPr>
          <p:nvPr>
            <p:ph type="title"/>
          </p:nvPr>
        </p:nvSpPr>
        <p:spPr>
          <a:xfrm>
            <a:off x="533400" y="106363"/>
            <a:ext cx="8001000" cy="1493837"/>
          </a:xfrm>
        </p:spPr>
        <p:txBody>
          <a:bodyPr/>
          <a:lstStyle/>
          <a:p>
            <a:r>
              <a:rPr lang="en-US" sz="5400" dirty="0" smtClean="0"/>
              <a:t>ENTER:  LANDSLIDE</a:t>
            </a:r>
            <a:endParaRPr lang="en-US" sz="5400" dirty="0"/>
          </a:p>
        </p:txBody>
      </p:sp>
    </p:spTree>
    <p:extLst>
      <p:ext uri="{BB962C8B-B14F-4D97-AF65-F5344CB8AC3E}">
        <p14:creationId xmlns:p14="http://schemas.microsoft.com/office/powerpoint/2010/main" val="3564707676"/>
      </p:ext>
    </p:extLst>
  </p:cSld>
  <p:clrMapOvr>
    <a:masterClrMapping/>
  </p:clrMapOvr>
  <p:transition spd="slow">
    <p:cove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19200" y="1905000"/>
            <a:ext cx="6705600" cy="2862322"/>
          </a:xfrm>
          <a:prstGeom prst="rect">
            <a:avLst/>
          </a:prstGeom>
          <a:solidFill>
            <a:schemeClr val="accent3">
              <a:lumMod val="10000"/>
            </a:schemeClr>
          </a:solidFill>
          <a:ln>
            <a:noFill/>
          </a:ln>
        </p:spPr>
        <p:txBody>
          <a:bodyPr wrap="square">
            <a:spAutoFit/>
          </a:bodyPr>
          <a:lstStyle/>
          <a:p>
            <a:pPr algn="ctr"/>
            <a:r>
              <a:rPr lang="en-US" sz="6000"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innerShdw blurRad="63500" dist="50800" dir="13500000">
                    <a:prstClr val="black">
                      <a:alpha val="50000"/>
                    </a:prstClr>
                  </a:innerShdw>
                </a:effectLst>
                <a:latin typeface="Impact" pitchFamily="34" charset="0"/>
              </a:rPr>
              <a:t>LANE ADVANCE WARNING SYSTEM (LAWS)</a:t>
            </a:r>
          </a:p>
        </p:txBody>
      </p:sp>
    </p:spTree>
    <p:extLst>
      <p:ext uri="{BB962C8B-B14F-4D97-AF65-F5344CB8AC3E}">
        <p14:creationId xmlns:p14="http://schemas.microsoft.com/office/powerpoint/2010/main" val="1374067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590800"/>
            <a:ext cx="8001000" cy="1311275"/>
          </a:xfrm>
        </p:spPr>
        <p:txBody>
          <a:bodyPr/>
          <a:lstStyle/>
          <a:p>
            <a:r>
              <a:rPr lang="en-US" sz="5400" dirty="0" smtClean="0"/>
              <a:t>LAWS PROPOSAL</a:t>
            </a:r>
            <a:endParaRPr lang="en-US" sz="5400" dirty="0"/>
          </a:p>
        </p:txBody>
      </p:sp>
    </p:spTree>
    <p:extLst>
      <p:ext uri="{BB962C8B-B14F-4D97-AF65-F5344CB8AC3E}">
        <p14:creationId xmlns:p14="http://schemas.microsoft.com/office/powerpoint/2010/main" val="2161685568"/>
      </p:ext>
    </p:extLst>
  </p:cSld>
  <p:clrMapOvr>
    <a:masterClrMapping/>
  </p:clrMapOvr>
  <p:transition spd="slow">
    <p:cove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VESELAGO - 1967</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447800"/>
            <a:ext cx="8001000" cy="5263103"/>
          </a:xfrm>
        </p:spPr>
      </p:pic>
    </p:spTree>
    <p:extLst>
      <p:ext uri="{BB962C8B-B14F-4D97-AF65-F5344CB8AC3E}">
        <p14:creationId xmlns:p14="http://schemas.microsoft.com/office/powerpoint/2010/main" val="344345519"/>
      </p:ext>
    </p:extLst>
  </p:cSld>
  <p:clrMapOvr>
    <a:masterClrMapping/>
  </p:clrMapOvr>
  <p:transition spd="slow">
    <p:cove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363"/>
            <a:ext cx="8001000" cy="960437"/>
          </a:xfrm>
        </p:spPr>
        <p:txBody>
          <a:bodyPr/>
          <a:lstStyle/>
          <a:p>
            <a:r>
              <a:rPr lang="en-US" dirty="0" smtClean="0"/>
              <a:t>CONCAVE LENS</a:t>
            </a:r>
            <a:endParaRPr lang="en-US"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5800" y="990600"/>
            <a:ext cx="7924800" cy="5371037"/>
          </a:xfrm>
        </p:spPr>
      </p:pic>
    </p:spTree>
    <p:extLst>
      <p:ext uri="{BB962C8B-B14F-4D97-AF65-F5344CB8AC3E}">
        <p14:creationId xmlns:p14="http://schemas.microsoft.com/office/powerpoint/2010/main" val="3602590934"/>
      </p:ext>
    </p:extLst>
  </p:cSld>
  <p:clrMapOvr>
    <a:masterClrMapping/>
  </p:clrMapOvr>
  <p:transition spd="slow">
    <p:cove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 - 2012</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215311"/>
            <a:ext cx="7467599" cy="5242877"/>
          </a:xfrm>
        </p:spPr>
      </p:pic>
    </p:spTree>
    <p:extLst>
      <p:ext uri="{BB962C8B-B14F-4D97-AF65-F5344CB8AC3E}">
        <p14:creationId xmlns:p14="http://schemas.microsoft.com/office/powerpoint/2010/main" val="3704521246"/>
      </p:ext>
    </p:extLst>
  </p:cSld>
  <p:clrMapOvr>
    <a:masterClrMapping/>
  </p:clrMapOvr>
  <p:transition spd="slow">
    <p:cove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MIT - 2012</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066800"/>
            <a:ext cx="8077200" cy="5538000"/>
          </a:xfrm>
        </p:spPr>
      </p:pic>
    </p:spTree>
    <p:extLst>
      <p:ext uri="{BB962C8B-B14F-4D97-AF65-F5344CB8AC3E}">
        <p14:creationId xmlns:p14="http://schemas.microsoft.com/office/powerpoint/2010/main" val="644549582"/>
      </p:ext>
    </p:extLst>
  </p:cSld>
  <p:clrMapOvr>
    <a:masterClrMapping/>
  </p:clrMapOvr>
  <p:transition spd="slow">
    <p:cove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6363"/>
            <a:ext cx="8001000" cy="960437"/>
          </a:xfrm>
        </p:spPr>
        <p:txBody>
          <a:bodyPr/>
          <a:lstStyle/>
          <a:p>
            <a:r>
              <a:rPr lang="en-US" dirty="0" smtClean="0"/>
              <a:t>SUPER LENSES</a:t>
            </a:r>
            <a:endParaRPr lang="en-US" dirty="0"/>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1295400"/>
            <a:ext cx="8229600" cy="5185206"/>
          </a:xfrm>
        </p:spPr>
      </p:pic>
    </p:spTree>
    <p:extLst>
      <p:ext uri="{BB962C8B-B14F-4D97-AF65-F5344CB8AC3E}">
        <p14:creationId xmlns:p14="http://schemas.microsoft.com/office/powerpoint/2010/main" val="3444975892"/>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TRAGEDY</a:t>
            </a:r>
            <a:endParaRPr lang="en-US" dirty="0"/>
          </a:p>
        </p:txBody>
      </p:sp>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3400" y="1559719"/>
            <a:ext cx="8001000" cy="4500562"/>
          </a:xfrm>
        </p:spPr>
      </p:pic>
    </p:spTree>
    <p:extLst>
      <p:ext uri="{BB962C8B-B14F-4D97-AF65-F5344CB8AC3E}">
        <p14:creationId xmlns:p14="http://schemas.microsoft.com/office/powerpoint/2010/main" val="4159152069"/>
      </p:ext>
    </p:extLst>
  </p:cSld>
  <p:clrMapOvr>
    <a:masterClrMapping/>
  </p:clrMapOvr>
  <p:transition spd="slow">
    <p:cove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LAWS CONCEPT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066800"/>
            <a:ext cx="7696200" cy="5333999"/>
          </a:xfrm>
        </p:spPr>
      </p:pic>
    </p:spTree>
    <p:extLst>
      <p:ext uri="{BB962C8B-B14F-4D97-AF65-F5344CB8AC3E}">
        <p14:creationId xmlns:p14="http://schemas.microsoft.com/office/powerpoint/2010/main" val="18865153"/>
      </p:ext>
    </p:extLst>
  </p:cSld>
  <p:clrMapOvr>
    <a:masterClrMapping/>
  </p:clrMapOvr>
  <p:transition spd="slow">
    <p:cove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LAWS CONCEPT</a:t>
            </a:r>
            <a:endParaRPr lang="en-US" dirty="0"/>
          </a:p>
        </p:txBody>
      </p:sp>
      <p:sp>
        <p:nvSpPr>
          <p:cNvPr id="3" name="Text Placeholder 2"/>
          <p:cNvSpPr>
            <a:spLocks noGrp="1"/>
          </p:cNvSpPr>
          <p:nvPr>
            <p:ph type="body" idx="1"/>
          </p:nvPr>
        </p:nvSpPr>
        <p:spPr/>
        <p:txBody>
          <a:bodyPr/>
          <a:lstStyle/>
          <a:p>
            <a:r>
              <a:rPr lang="en-US" dirty="0" smtClean="0"/>
              <a:t>RADIO WAVES</a:t>
            </a:r>
            <a:endParaRPr lang="en-US" dirty="0"/>
          </a:p>
        </p:txBody>
      </p:sp>
      <p:sp>
        <p:nvSpPr>
          <p:cNvPr id="4" name="Content Placeholder 3"/>
          <p:cNvSpPr>
            <a:spLocks noGrp="1"/>
          </p:cNvSpPr>
          <p:nvPr>
            <p:ph sz="half" idx="2"/>
          </p:nvPr>
        </p:nvSpPr>
        <p:spPr/>
        <p:txBody>
          <a:bodyPr/>
          <a:lstStyle/>
          <a:p>
            <a:r>
              <a:rPr lang="en-US" dirty="0" smtClean="0"/>
              <a:t>ELECTROMAGNETIC RADIATION</a:t>
            </a:r>
          </a:p>
          <a:p>
            <a:r>
              <a:rPr lang="en-US" dirty="0" smtClean="0"/>
              <a:t>3kHz to 3THz</a:t>
            </a:r>
          </a:p>
          <a:p>
            <a:r>
              <a:rPr lang="en-US" dirty="0" smtClean="0"/>
              <a:t>WAVELENGTH FROM 100 MICROMETERS TO 100 KILOMETERS</a:t>
            </a:r>
          </a:p>
          <a:p>
            <a:r>
              <a:rPr lang="en-US" dirty="0" smtClean="0"/>
              <a:t>SPEED OF LIGHT</a:t>
            </a:r>
          </a:p>
          <a:p>
            <a:endParaRPr lang="en-US" dirty="0"/>
          </a:p>
        </p:txBody>
      </p:sp>
      <p:sp>
        <p:nvSpPr>
          <p:cNvPr id="5" name="Text Placeholder 4"/>
          <p:cNvSpPr>
            <a:spLocks noGrp="1"/>
          </p:cNvSpPr>
          <p:nvPr>
            <p:ph type="body" sz="quarter" idx="3"/>
          </p:nvPr>
        </p:nvSpPr>
        <p:spPr/>
        <p:txBody>
          <a:bodyPr/>
          <a:lstStyle/>
          <a:p>
            <a:r>
              <a:rPr lang="en-US" dirty="0" smtClean="0"/>
              <a:t>METAMATERIAL</a:t>
            </a:r>
            <a:endParaRPr lang="en-US" dirty="0"/>
          </a:p>
        </p:txBody>
      </p:sp>
      <p:sp>
        <p:nvSpPr>
          <p:cNvPr id="6" name="Content Placeholder 5"/>
          <p:cNvSpPr>
            <a:spLocks noGrp="1"/>
          </p:cNvSpPr>
          <p:nvPr>
            <p:ph sz="quarter" idx="4"/>
          </p:nvPr>
        </p:nvSpPr>
        <p:spPr/>
        <p:txBody>
          <a:bodyPr/>
          <a:lstStyle/>
          <a:p>
            <a:r>
              <a:rPr lang="en-US" dirty="0" smtClean="0"/>
              <a:t>ENGINEERED</a:t>
            </a:r>
          </a:p>
          <a:p>
            <a:r>
              <a:rPr lang="en-US" dirty="0" smtClean="0"/>
              <a:t>NOT FOUND IN NATURE</a:t>
            </a:r>
          </a:p>
          <a:p>
            <a:r>
              <a:rPr lang="en-US" dirty="0" smtClean="0"/>
              <a:t>REPEATING PATTERNS</a:t>
            </a:r>
          </a:p>
          <a:p>
            <a:endParaRPr lang="en-US" dirty="0"/>
          </a:p>
        </p:txBody>
      </p:sp>
    </p:spTree>
    <p:extLst>
      <p:ext uri="{BB962C8B-B14F-4D97-AF65-F5344CB8AC3E}">
        <p14:creationId xmlns:p14="http://schemas.microsoft.com/office/powerpoint/2010/main" val="1508735253"/>
      </p:ext>
    </p:extLst>
  </p:cSld>
  <p:clrMapOvr>
    <a:masterClrMapping/>
  </p:clrMapOvr>
  <p:transition spd="slow">
    <p:cove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LAWS CONCEPT</a:t>
            </a:r>
            <a:endParaRPr lang="en-US" dirty="0"/>
          </a:p>
        </p:txBody>
      </p:sp>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75050" y="1499300"/>
            <a:ext cx="5111750" cy="3400613"/>
          </a:xfrm>
        </p:spPr>
      </p:pic>
      <p:sp>
        <p:nvSpPr>
          <p:cNvPr id="9" name="Text Placeholder 8"/>
          <p:cNvSpPr>
            <a:spLocks noGrp="1"/>
          </p:cNvSpPr>
          <p:nvPr>
            <p:ph type="body" sz="half" idx="2"/>
          </p:nvPr>
        </p:nvSpPr>
        <p:spPr>
          <a:xfrm>
            <a:off x="457200" y="1676400"/>
            <a:ext cx="3008313" cy="4691063"/>
          </a:xfrm>
        </p:spPr>
        <p:txBody>
          <a:bodyPr/>
          <a:lstStyle/>
          <a:p>
            <a:pPr marL="285750" indent="-285750">
              <a:buFont typeface="Arial" panose="020B0604020202020204" pitchFamily="34" charset="0"/>
              <a:buChar char="•"/>
            </a:pPr>
            <a:r>
              <a:rPr lang="en-US" dirty="0" smtClean="0"/>
              <a:t>RADIO WAVE OUTPUT </a:t>
            </a:r>
            <a:r>
              <a:rPr lang="en-US" dirty="0" smtClean="0"/>
              <a:t>DEVICE </a:t>
            </a:r>
            <a:endParaRPr lang="en-US" dirty="0" smtClean="0"/>
          </a:p>
          <a:p>
            <a:endParaRPr lang="en-US" dirty="0"/>
          </a:p>
          <a:p>
            <a:pPr marL="285750" indent="-285750">
              <a:buFont typeface="Arial" panose="020B0604020202020204" pitchFamily="34" charset="0"/>
              <a:buChar char="•"/>
            </a:pPr>
            <a:r>
              <a:rPr lang="en-US" dirty="0" smtClean="0"/>
              <a:t>FOCUSED BY METAMATERIAL </a:t>
            </a:r>
          </a:p>
          <a:p>
            <a:endParaRPr lang="en-US" dirty="0"/>
          </a:p>
          <a:p>
            <a:pPr marL="285750" indent="-285750">
              <a:buFont typeface="Arial" panose="020B0604020202020204" pitchFamily="34" charset="0"/>
              <a:buChar char="•"/>
            </a:pPr>
            <a:r>
              <a:rPr lang="en-US" dirty="0" smtClean="0"/>
              <a:t>AIMED TO THE REAR</a:t>
            </a:r>
          </a:p>
          <a:p>
            <a:endParaRPr lang="en-US" dirty="0"/>
          </a:p>
          <a:p>
            <a:pPr marL="285750" indent="-285750">
              <a:buFont typeface="Arial" panose="020B0604020202020204" pitchFamily="34" charset="0"/>
              <a:buChar char="•"/>
            </a:pPr>
            <a:r>
              <a:rPr lang="en-US" dirty="0" smtClean="0"/>
              <a:t>LANE OF TRAVEL NEXT TO </a:t>
            </a:r>
            <a:r>
              <a:rPr lang="en-US" dirty="0" smtClean="0"/>
              <a:t>STOP</a:t>
            </a:r>
          </a:p>
          <a:p>
            <a:endParaRPr lang="en-US" dirty="0" smtClean="0"/>
          </a:p>
          <a:p>
            <a:pPr marL="285750" indent="-285750">
              <a:buFont typeface="Arial" panose="020B0604020202020204" pitchFamily="34" charset="0"/>
              <a:buChar char="•"/>
            </a:pPr>
            <a:r>
              <a:rPr lang="en-US" dirty="0" smtClean="0"/>
              <a:t>DOPPLER SHIFT</a:t>
            </a:r>
            <a:endParaRPr lang="en-US" dirty="0" smtClean="0"/>
          </a:p>
          <a:p>
            <a:endParaRPr lang="en-US" dirty="0"/>
          </a:p>
          <a:p>
            <a:pPr marL="285750" indent="-285750">
              <a:buFont typeface="Arial" panose="020B0604020202020204" pitchFamily="34" charset="0"/>
              <a:buChar char="•"/>
            </a:pPr>
            <a:r>
              <a:rPr lang="en-US" dirty="0" smtClean="0"/>
              <a:t>HORN / SIREN TRIGGERED</a:t>
            </a:r>
            <a:endParaRPr lang="en-US" dirty="0" smtClean="0"/>
          </a:p>
          <a:p>
            <a:endParaRPr lang="en-US" dirty="0"/>
          </a:p>
          <a:p>
            <a:pPr marL="285750" indent="-285750">
              <a:buFont typeface="Arial" panose="020B0604020202020204" pitchFamily="34" charset="0"/>
              <a:buChar char="•"/>
            </a:pPr>
            <a:r>
              <a:rPr lang="en-US" dirty="0" smtClean="0"/>
              <a:t>ADDITIONAL HIGH-OUTPUT EMERGENCY </a:t>
            </a:r>
            <a:r>
              <a:rPr lang="en-US" dirty="0" smtClean="0"/>
              <a:t>LIGHTING ACTIVATED</a:t>
            </a:r>
            <a:endParaRPr lang="en-US" dirty="0"/>
          </a:p>
        </p:txBody>
      </p:sp>
    </p:spTree>
    <p:extLst>
      <p:ext uri="{BB962C8B-B14F-4D97-AF65-F5344CB8AC3E}">
        <p14:creationId xmlns:p14="http://schemas.microsoft.com/office/powerpoint/2010/main" val="3296132416"/>
      </p:ext>
    </p:extLst>
  </p:cSld>
  <p:clrMapOvr>
    <a:masterClrMapping/>
  </p:clrMapOvr>
  <p:transition spd="slow">
    <p:cove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p:cNvSpPr/>
          <p:nvPr/>
        </p:nvSpPr>
        <p:spPr>
          <a:xfrm>
            <a:off x="762000" y="1752600"/>
            <a:ext cx="7467600" cy="2862322"/>
          </a:xfrm>
          <a:prstGeom prst="rect">
            <a:avLst/>
          </a:prstGeom>
          <a:solidFill>
            <a:schemeClr val="accent3">
              <a:lumMod val="10000"/>
            </a:schemeClr>
          </a:solidFill>
          <a:ln>
            <a:noFill/>
          </a:ln>
        </p:spPr>
        <p:txBody>
          <a:bodyPr wrap="square">
            <a:spAutoFit/>
          </a:bodyPr>
          <a:lstStyle/>
          <a:p>
            <a:pPr algn="ctr"/>
            <a:r>
              <a:rPr lang="en-US" sz="6000" dirty="0" smtClean="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innerShdw blurRad="63500" dist="50800" dir="13500000">
                    <a:prstClr val="black">
                      <a:alpha val="50000"/>
                    </a:prstClr>
                  </a:innerShdw>
                </a:effectLst>
                <a:latin typeface="Impact" pitchFamily="34" charset="0"/>
              </a:rPr>
              <a:t>PROXIMITY </a:t>
            </a:r>
            <a:r>
              <a:rPr lang="en-US" sz="6000"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innerShdw blurRad="63500" dist="50800" dir="13500000">
                    <a:prstClr val="black">
                      <a:alpha val="50000"/>
                    </a:prstClr>
                  </a:innerShdw>
                </a:effectLst>
                <a:latin typeface="Impact" pitchFamily="34" charset="0"/>
              </a:rPr>
              <a:t>ADVANCE WARNING SYSTEM </a:t>
            </a:r>
            <a:r>
              <a:rPr lang="en-US" sz="6000" dirty="0" smtClean="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innerShdw blurRad="63500" dist="50800" dir="13500000">
                    <a:prstClr val="black">
                      <a:alpha val="50000"/>
                    </a:prstClr>
                  </a:innerShdw>
                </a:effectLst>
                <a:latin typeface="Impact" pitchFamily="34" charset="0"/>
              </a:rPr>
              <a:t>(PAWS</a:t>
            </a:r>
            <a:r>
              <a:rPr lang="en-US" sz="6000" dirty="0">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effectLst>
                  <a:innerShdw blurRad="63500" dist="50800" dir="13500000">
                    <a:prstClr val="black">
                      <a:alpha val="50000"/>
                    </a:prstClr>
                  </a:innerShdw>
                </a:effectLst>
                <a:latin typeface="Impact" pitchFamily="34" charset="0"/>
              </a:rPr>
              <a:t>)</a:t>
            </a:r>
          </a:p>
        </p:txBody>
      </p:sp>
    </p:spTree>
    <p:extLst>
      <p:ext uri="{BB962C8B-B14F-4D97-AF65-F5344CB8AC3E}">
        <p14:creationId xmlns:p14="http://schemas.microsoft.com/office/powerpoint/2010/main" val="10726167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extLst>
              <a:ext uri="{BEBA8EAE-BF5A-486C-A8C5-ECC9F3942E4B}">
                <a14:imgProps xmlns:a14="http://schemas.microsoft.com/office/drawing/2010/main">
                  <a14:imgLayer r:embed="rId5">
                    <a14:imgEffect>
                      <a14:artisticPlasticWrap/>
                    </a14:imgEffect>
                  </a14:imgLayer>
                </a14:imgProps>
              </a:ext>
              <a:ext uri="{28A0092B-C50C-407E-A947-70E740481C1C}">
                <a14:useLocalDpi xmlns:a14="http://schemas.microsoft.com/office/drawing/2010/main" val="0"/>
              </a:ext>
            </a:extLst>
          </a:blip>
          <a:stretch>
            <a:fillRect/>
          </a:stretch>
        </p:blipFill>
        <p:spPr>
          <a:xfrm>
            <a:off x="1282700" y="1905000"/>
            <a:ext cx="6502400" cy="3810000"/>
          </a:xfrm>
          <a:effectLst>
            <a:glow rad="127000">
              <a:schemeClr val="accent1"/>
            </a:glow>
          </a:effectLst>
        </p:spPr>
      </p:pic>
      <p:sp>
        <p:nvSpPr>
          <p:cNvPr id="2" name="Title 1"/>
          <p:cNvSpPr>
            <a:spLocks noGrp="1"/>
          </p:cNvSpPr>
          <p:nvPr>
            <p:ph type="title"/>
          </p:nvPr>
        </p:nvSpPr>
        <p:spPr/>
        <p:txBody>
          <a:bodyPr/>
          <a:lstStyle/>
          <a:p>
            <a:r>
              <a:rPr lang="en-US" sz="5400" dirty="0" smtClean="0"/>
              <a:t>PAWS PROPOSAL</a:t>
            </a:r>
            <a:endParaRPr lang="en-US" sz="5400" dirty="0"/>
          </a:p>
        </p:txBody>
      </p:sp>
    </p:spTree>
    <p:extLst>
      <p:ext uri="{BB962C8B-B14F-4D97-AF65-F5344CB8AC3E}">
        <p14:creationId xmlns:p14="http://schemas.microsoft.com/office/powerpoint/2010/main" val="726298830"/>
      </p:ext>
    </p:extLst>
  </p:cSld>
  <p:clrMapOvr>
    <a:masterClrMapping/>
  </p:clrMapOvr>
  <p:transition spd="slow">
    <p:cove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PAWS CONCEPT</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371600"/>
            <a:ext cx="8229600" cy="5029200"/>
          </a:xfrm>
        </p:spPr>
      </p:pic>
    </p:spTree>
    <p:extLst>
      <p:ext uri="{BB962C8B-B14F-4D97-AF65-F5344CB8AC3E}">
        <p14:creationId xmlns:p14="http://schemas.microsoft.com/office/powerpoint/2010/main" val="2322389636"/>
      </p:ext>
    </p:extLst>
  </p:cSld>
  <p:clrMapOvr>
    <a:masterClrMapping/>
  </p:clrMapOvr>
  <p:transition spd="slow">
    <p:cove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t>
            </a:r>
            <a:r>
              <a:rPr lang="en-US" dirty="0" smtClean="0"/>
              <a:t>AWS CONCEPT</a:t>
            </a:r>
            <a:endParaRPr lang="en-US" dirty="0"/>
          </a:p>
        </p:txBody>
      </p:sp>
      <p:sp>
        <p:nvSpPr>
          <p:cNvPr id="9" name="Text Placeholder 8"/>
          <p:cNvSpPr>
            <a:spLocks noGrp="1"/>
          </p:cNvSpPr>
          <p:nvPr>
            <p:ph type="body" sz="half" idx="2"/>
          </p:nvPr>
        </p:nvSpPr>
        <p:spPr/>
        <p:txBody>
          <a:bodyPr/>
          <a:lstStyle/>
          <a:p>
            <a:r>
              <a:rPr lang="en-US" dirty="0" smtClean="0"/>
              <a:t>PROXIMITY SENSOR DEVICES </a:t>
            </a:r>
          </a:p>
          <a:p>
            <a:endParaRPr lang="en-US" dirty="0" smtClean="0"/>
          </a:p>
          <a:p>
            <a:r>
              <a:rPr lang="en-US" dirty="0" smtClean="0"/>
              <a:t>TUNING</a:t>
            </a:r>
          </a:p>
          <a:p>
            <a:r>
              <a:rPr lang="en-US" dirty="0" smtClean="0"/>
              <a:t> </a:t>
            </a:r>
            <a:endParaRPr lang="en-US" dirty="0"/>
          </a:p>
          <a:p>
            <a:r>
              <a:rPr lang="en-US" dirty="0" smtClean="0"/>
              <a:t>AMPLIFY USING METAMATERIAL LENS (CONICAL SWISS ROLL)</a:t>
            </a:r>
          </a:p>
          <a:p>
            <a:endParaRPr lang="en-US" dirty="0"/>
          </a:p>
          <a:p>
            <a:r>
              <a:rPr lang="en-US" dirty="0" smtClean="0"/>
              <a:t>360° UMBRELLA COVERAGE</a:t>
            </a:r>
          </a:p>
          <a:p>
            <a:endParaRPr lang="en-US" dirty="0"/>
          </a:p>
          <a:p>
            <a:r>
              <a:rPr lang="en-US" dirty="0" smtClean="0"/>
              <a:t>ON/OFF CONTROLLED BY OFFICER</a:t>
            </a:r>
          </a:p>
          <a:p>
            <a:endParaRPr lang="en-US" dirty="0"/>
          </a:p>
          <a:p>
            <a:r>
              <a:rPr lang="en-US" dirty="0" smtClean="0"/>
              <a:t>HORN TRIGGERED / RECORDED BARKING DOG TRIGGERED</a:t>
            </a:r>
          </a:p>
          <a:p>
            <a:endParaRPr lang="en-US" dirty="0"/>
          </a:p>
          <a:p>
            <a:r>
              <a:rPr lang="en-US" dirty="0" smtClean="0"/>
              <a:t>CORRESPONDING WHITE LIGHTS ON LIGHT BAR TO ILLUMINATE APPROACHING SUBJECT</a:t>
            </a:r>
            <a:endParaRPr lang="en-US"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85978" y="1066800"/>
            <a:ext cx="4757969" cy="5105400"/>
          </a:xfrm>
        </p:spPr>
      </p:pic>
    </p:spTree>
    <p:extLst>
      <p:ext uri="{BB962C8B-B14F-4D97-AF65-F5344CB8AC3E}">
        <p14:creationId xmlns:p14="http://schemas.microsoft.com/office/powerpoint/2010/main" val="713439335"/>
      </p:ext>
    </p:extLst>
  </p:cSld>
  <p:clrMapOvr>
    <a:masterClrMapping/>
  </p:clrMapOvr>
  <p:transition spd="slow">
    <p:cove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BEBA8EAE-BF5A-486C-A8C5-ECC9F3942E4B}">
                <a14:imgProps xmlns:a14="http://schemas.microsoft.com/office/drawing/2010/main">
                  <a14:imgLayer r:embed="rId4">
                    <a14:imgEffect>
                      <a14:artisticPlasticWrap/>
                    </a14:imgEffect>
                  </a14:imgLayer>
                </a14:imgProps>
              </a:ext>
              <a:ext uri="{28A0092B-C50C-407E-A947-70E740481C1C}">
                <a14:useLocalDpi xmlns:a14="http://schemas.microsoft.com/office/drawing/2010/main" val="0"/>
              </a:ext>
            </a:extLst>
          </a:blip>
          <a:stretch>
            <a:fillRect/>
          </a:stretch>
        </p:blipFill>
        <p:spPr>
          <a:xfrm>
            <a:off x="1282700" y="1905000"/>
            <a:ext cx="6502400" cy="3810000"/>
          </a:xfrm>
          <a:effectLst>
            <a:glow rad="127000">
              <a:schemeClr val="accent1"/>
            </a:glow>
          </a:effectLst>
        </p:spPr>
      </p:pic>
      <p:sp>
        <p:nvSpPr>
          <p:cNvPr id="2" name="Title 1"/>
          <p:cNvSpPr>
            <a:spLocks noGrp="1"/>
          </p:cNvSpPr>
          <p:nvPr>
            <p:ph type="title"/>
          </p:nvPr>
        </p:nvSpPr>
        <p:spPr>
          <a:xfrm>
            <a:off x="533400" y="106363"/>
            <a:ext cx="8001000" cy="1493837"/>
          </a:xfrm>
        </p:spPr>
        <p:txBody>
          <a:bodyPr/>
          <a:lstStyle/>
          <a:p>
            <a:r>
              <a:rPr lang="en-US" sz="5400" dirty="0" smtClean="0"/>
              <a:t>IN REMEMBRANCE</a:t>
            </a:r>
            <a:endParaRPr lang="en-US" sz="5400" dirty="0"/>
          </a:p>
        </p:txBody>
      </p:sp>
    </p:spTree>
    <p:extLst>
      <p:ext uri="{BB962C8B-B14F-4D97-AF65-F5344CB8AC3E}">
        <p14:creationId xmlns:p14="http://schemas.microsoft.com/office/powerpoint/2010/main" val="3677196492"/>
      </p:ext>
    </p:extLst>
  </p:cSld>
  <p:clrMapOvr>
    <a:masterClrMapping/>
  </p:clrMapOvr>
  <p:transition spd="slow">
    <p:cove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p:cNvPicPr>
            <a:picLocks noGrp="1" noChangeAspect="1"/>
          </p:cNvPicPr>
          <p:nvPr>
            <p:ph type="pic" idx="4294967295"/>
          </p:nvPr>
        </p:nvPicPr>
        <p:blipFill>
          <a:blip r:embed="rId2">
            <a:extLst>
              <a:ext uri="{28A0092B-C50C-407E-A947-70E740481C1C}">
                <a14:useLocalDpi xmlns:a14="http://schemas.microsoft.com/office/drawing/2010/main" val="0"/>
              </a:ext>
            </a:extLst>
          </a:blip>
          <a:srcRect l="6000" r="6000"/>
          <a:stretch>
            <a:fillRect/>
          </a:stretch>
        </p:blipFill>
        <p:spPr>
          <a:xfrm>
            <a:off x="685800" y="400050"/>
            <a:ext cx="7696200" cy="5772150"/>
          </a:xfrm>
        </p:spPr>
      </p:pic>
    </p:spTree>
    <p:extLst>
      <p:ext uri="{BB962C8B-B14F-4D97-AF65-F5344CB8AC3E}">
        <p14:creationId xmlns:p14="http://schemas.microsoft.com/office/powerpoint/2010/main" val="2388342463"/>
      </p:ext>
    </p:extLst>
  </p:cSld>
  <p:clrMapOvr>
    <a:masterClrMapping/>
  </p:clrMapOvr>
  <p:transition spd="slow">
    <p:cove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 y="302846"/>
            <a:ext cx="7620000" cy="6252308"/>
          </a:xfrm>
          <a:prstGeom prst="rect">
            <a:avLst/>
          </a:prstGeom>
        </p:spPr>
      </p:pic>
    </p:spTree>
    <p:extLst>
      <p:ext uri="{BB962C8B-B14F-4D97-AF65-F5344CB8AC3E}">
        <p14:creationId xmlns:p14="http://schemas.microsoft.com/office/powerpoint/2010/main" val="3871628869"/>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CATASTROPHE</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3400" y="1295400"/>
            <a:ext cx="8001000" cy="5021163"/>
          </a:xfrm>
        </p:spPr>
      </p:pic>
    </p:spTree>
    <p:extLst>
      <p:ext uri="{BB962C8B-B14F-4D97-AF65-F5344CB8AC3E}">
        <p14:creationId xmlns:p14="http://schemas.microsoft.com/office/powerpoint/2010/main" val="2700992903"/>
      </p:ext>
    </p:extLst>
  </p:cSld>
  <p:clrMapOvr>
    <a:masterClrMapping/>
  </p:clrMapOvr>
  <p:transition spd="slow">
    <p:cove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855511"/>
            <a:ext cx="8382000" cy="5146978"/>
          </a:xfrm>
          <a:prstGeom prst="rect">
            <a:avLst/>
          </a:prstGeom>
        </p:spPr>
      </p:pic>
    </p:spTree>
    <p:extLst>
      <p:ext uri="{BB962C8B-B14F-4D97-AF65-F5344CB8AC3E}">
        <p14:creationId xmlns:p14="http://schemas.microsoft.com/office/powerpoint/2010/main" val="2224576700"/>
      </p:ext>
    </p:extLst>
  </p:cSld>
  <p:clrMapOvr>
    <a:masterClrMapping/>
  </p:clrMapOvr>
  <p:transition spd="slow">
    <p:cove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INTEGRITY</a:t>
            </a:r>
            <a:endParaRPr lang="en-US" sz="3600" dirty="0"/>
          </a:p>
        </p:txBody>
      </p:sp>
      <p:sp>
        <p:nvSpPr>
          <p:cNvPr id="4" name="Text Placeholder 3"/>
          <p:cNvSpPr>
            <a:spLocks noGrp="1"/>
          </p:cNvSpPr>
          <p:nvPr>
            <p:ph type="body" sz="half" idx="2"/>
          </p:nvPr>
        </p:nvSpPr>
        <p:spPr/>
        <p:txBody>
          <a:bodyPr/>
          <a:lstStyle/>
          <a:p>
            <a:pPr algn="ctr"/>
            <a:r>
              <a:rPr lang="en-US" sz="3200" dirty="0" smtClean="0"/>
              <a:t>TROOPER </a:t>
            </a:r>
          </a:p>
          <a:p>
            <a:pPr algn="ctr"/>
            <a:r>
              <a:rPr lang="en-US" sz="3200" dirty="0" smtClean="0"/>
              <a:t>KYLE DEATHERAGE</a:t>
            </a:r>
          </a:p>
          <a:p>
            <a:pPr algn="ctr"/>
            <a:endParaRPr lang="en-US" sz="3200" dirty="0" smtClean="0"/>
          </a:p>
          <a:p>
            <a:pPr algn="ctr"/>
            <a:r>
              <a:rPr lang="en-US" sz="3200" dirty="0" smtClean="0"/>
              <a:t>EOW: 11/26/2012</a:t>
            </a:r>
            <a:endParaRPr lang="en-US" sz="32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62400" y="381000"/>
            <a:ext cx="4648200" cy="5603001"/>
          </a:xfrm>
        </p:spPr>
      </p:pic>
    </p:spTree>
    <p:extLst>
      <p:ext uri="{BB962C8B-B14F-4D97-AF65-F5344CB8AC3E}">
        <p14:creationId xmlns:p14="http://schemas.microsoft.com/office/powerpoint/2010/main" val="291115317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SERVICE</a:t>
            </a:r>
            <a:endParaRPr lang="en-US" sz="3600" dirty="0"/>
          </a:p>
        </p:txBody>
      </p:sp>
      <p:sp>
        <p:nvSpPr>
          <p:cNvPr id="4" name="Text Placeholder 3"/>
          <p:cNvSpPr>
            <a:spLocks noGrp="1"/>
          </p:cNvSpPr>
          <p:nvPr>
            <p:ph type="body" sz="half" idx="2"/>
          </p:nvPr>
        </p:nvSpPr>
        <p:spPr>
          <a:xfrm>
            <a:off x="457200" y="1524000"/>
            <a:ext cx="3008313" cy="3276599"/>
          </a:xfrm>
        </p:spPr>
        <p:txBody>
          <a:bodyPr/>
          <a:lstStyle/>
          <a:p>
            <a:pPr algn="ctr"/>
            <a:r>
              <a:rPr lang="en-US" sz="3200" dirty="0" smtClean="0"/>
              <a:t>TROOPER </a:t>
            </a:r>
          </a:p>
          <a:p>
            <a:pPr algn="ctr"/>
            <a:r>
              <a:rPr lang="en-US" sz="3200" dirty="0" smtClean="0"/>
              <a:t>JAMES SAUTER</a:t>
            </a:r>
          </a:p>
          <a:p>
            <a:pPr algn="ctr"/>
            <a:endParaRPr lang="en-US" sz="3200" dirty="0" smtClean="0"/>
          </a:p>
          <a:p>
            <a:pPr algn="ctr"/>
            <a:r>
              <a:rPr lang="en-US" sz="3200" dirty="0" smtClean="0"/>
              <a:t>EOW:  03/28/2013</a:t>
            </a:r>
            <a:endParaRPr lang="en-US" sz="32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86200" y="533400"/>
            <a:ext cx="4648200" cy="5562600"/>
          </a:xfrm>
        </p:spPr>
      </p:pic>
    </p:spTree>
    <p:extLst>
      <p:ext uri="{BB962C8B-B14F-4D97-AF65-F5344CB8AC3E}">
        <p14:creationId xmlns:p14="http://schemas.microsoft.com/office/powerpoint/2010/main" val="23675642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PRIDE</a:t>
            </a:r>
            <a:endParaRPr lang="en-US" sz="3600" dirty="0"/>
          </a:p>
        </p:txBody>
      </p:sp>
      <p:sp>
        <p:nvSpPr>
          <p:cNvPr id="4" name="Text Placeholder 3"/>
          <p:cNvSpPr>
            <a:spLocks noGrp="1"/>
          </p:cNvSpPr>
          <p:nvPr>
            <p:ph type="body" sz="half" idx="2"/>
          </p:nvPr>
        </p:nvSpPr>
        <p:spPr>
          <a:xfrm>
            <a:off x="457200" y="1676400"/>
            <a:ext cx="3276600" cy="3276599"/>
          </a:xfrm>
        </p:spPr>
        <p:txBody>
          <a:bodyPr/>
          <a:lstStyle/>
          <a:p>
            <a:pPr algn="ctr"/>
            <a:r>
              <a:rPr lang="en-US" sz="3200" dirty="0" smtClean="0"/>
              <a:t>TROOPER </a:t>
            </a:r>
          </a:p>
          <a:p>
            <a:pPr algn="ctr"/>
            <a:r>
              <a:rPr lang="en-US" sz="3200" dirty="0" smtClean="0"/>
              <a:t>CHRISTOPHER LAMBERT</a:t>
            </a:r>
          </a:p>
          <a:p>
            <a:pPr algn="ctr"/>
            <a:endParaRPr lang="en-US" sz="3200" dirty="0" smtClean="0"/>
          </a:p>
          <a:p>
            <a:pPr algn="ctr"/>
            <a:r>
              <a:rPr lang="en-US" sz="3200" dirty="0" smtClean="0"/>
              <a:t>EOW:  01/12/2019</a:t>
            </a:r>
            <a:endParaRPr lang="en-US" sz="32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90390" y="273050"/>
            <a:ext cx="4681069" cy="5853113"/>
          </a:xfrm>
        </p:spPr>
      </p:pic>
    </p:spTree>
    <p:extLst>
      <p:ext uri="{BB962C8B-B14F-4D97-AF65-F5344CB8AC3E}">
        <p14:creationId xmlns:p14="http://schemas.microsoft.com/office/powerpoint/2010/main" val="19237040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SACRIFICE</a:t>
            </a:r>
            <a:endParaRPr lang="en-US" sz="3600" dirty="0"/>
          </a:p>
        </p:txBody>
      </p:sp>
      <p:sp>
        <p:nvSpPr>
          <p:cNvPr id="4" name="Text Placeholder 3"/>
          <p:cNvSpPr>
            <a:spLocks noGrp="1"/>
          </p:cNvSpPr>
          <p:nvPr>
            <p:ph type="body" sz="half" idx="2"/>
          </p:nvPr>
        </p:nvSpPr>
        <p:spPr>
          <a:xfrm>
            <a:off x="457200" y="1676400"/>
            <a:ext cx="3276600" cy="3276599"/>
          </a:xfrm>
        </p:spPr>
        <p:txBody>
          <a:bodyPr/>
          <a:lstStyle/>
          <a:p>
            <a:pPr algn="ctr"/>
            <a:r>
              <a:rPr lang="en-US" sz="3200" dirty="0" smtClean="0"/>
              <a:t>TROOPER </a:t>
            </a:r>
          </a:p>
          <a:p>
            <a:pPr algn="ctr"/>
            <a:r>
              <a:rPr lang="en-US" sz="3200" dirty="0" smtClean="0"/>
              <a:t>BROOKE JONES-STORY</a:t>
            </a:r>
          </a:p>
          <a:p>
            <a:pPr algn="ctr"/>
            <a:endParaRPr lang="en-US" sz="3200" dirty="0" smtClean="0"/>
          </a:p>
          <a:p>
            <a:pPr algn="ctr"/>
            <a:r>
              <a:rPr lang="en-US" sz="3200" dirty="0" smtClean="0"/>
              <a:t>EOW:  03/28/2019</a:t>
            </a:r>
            <a:endParaRPr lang="en-US" sz="3200"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90792" y="273050"/>
            <a:ext cx="4680266" cy="5853113"/>
          </a:xfrm>
        </p:spPr>
      </p:pic>
    </p:spTree>
    <p:extLst>
      <p:ext uri="{BB962C8B-B14F-4D97-AF65-F5344CB8AC3E}">
        <p14:creationId xmlns:p14="http://schemas.microsoft.com/office/powerpoint/2010/main" val="1926619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dirty="0" smtClean="0"/>
              <a:t>NO MORE</a:t>
            </a:r>
            <a:endParaRPr lang="en-US" sz="8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524000"/>
            <a:ext cx="6553200" cy="4460404"/>
          </a:xfrm>
        </p:spPr>
      </p:pic>
    </p:spTree>
    <p:extLst>
      <p:ext uri="{BB962C8B-B14F-4D97-AF65-F5344CB8AC3E}">
        <p14:creationId xmlns:p14="http://schemas.microsoft.com/office/powerpoint/2010/main" val="11870044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dirty="0" smtClean="0"/>
              <a:t>NO MORE</a:t>
            </a:r>
            <a:endParaRPr lang="en-US" sz="8000"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1447800"/>
            <a:ext cx="7010400" cy="4673600"/>
          </a:xfrm>
        </p:spPr>
      </p:pic>
    </p:spTree>
    <p:extLst>
      <p:ext uri="{BB962C8B-B14F-4D97-AF65-F5344CB8AC3E}">
        <p14:creationId xmlns:p14="http://schemas.microsoft.com/office/powerpoint/2010/main" val="10886679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8000" dirty="0" smtClean="0"/>
              <a:t>NO MORE</a:t>
            </a:r>
            <a:endParaRPr lang="en-US" sz="80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21960" y="1524000"/>
            <a:ext cx="6823880" cy="4572000"/>
          </a:xfrm>
        </p:spPr>
      </p:pic>
    </p:spTree>
    <p:extLst>
      <p:ext uri="{BB962C8B-B14F-4D97-AF65-F5344CB8AC3E}">
        <p14:creationId xmlns:p14="http://schemas.microsoft.com/office/powerpoint/2010/main" val="12926394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DISASTER</a:t>
            </a:r>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1295400"/>
            <a:ext cx="7696199" cy="4953000"/>
          </a:xfrm>
        </p:spPr>
      </p:pic>
    </p:spTree>
    <p:extLst>
      <p:ext uri="{BB962C8B-B14F-4D97-AF65-F5344CB8AC3E}">
        <p14:creationId xmlns:p14="http://schemas.microsoft.com/office/powerpoint/2010/main" val="2127881487"/>
      </p:ext>
    </p:extLst>
  </p:cSld>
  <p:clrMapOvr>
    <a:masterClrMapping/>
  </p:clrMapOvr>
  <p:transition spd="slow">
    <p:cove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FORD POLICE INTERCEPTOR</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1643062"/>
            <a:ext cx="8001000" cy="4333875"/>
          </a:xfrm>
        </p:spPr>
      </p:pic>
    </p:spTree>
    <p:extLst>
      <p:ext uri="{BB962C8B-B14F-4D97-AF65-F5344CB8AC3E}">
        <p14:creationId xmlns:p14="http://schemas.microsoft.com/office/powerpoint/2010/main" val="3693780605"/>
      </p:ext>
    </p:extLst>
  </p:cSld>
  <p:clrMapOvr>
    <a:masterClrMapping/>
  </p:clrMapOvr>
  <p:transition spd="slow">
    <p:cove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CHEVROLET POLICE TAHOE</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91453" y="1524000"/>
            <a:ext cx="6884894" cy="4572000"/>
          </a:xfrm>
        </p:spPr>
      </p:pic>
    </p:spTree>
    <p:extLst>
      <p:ext uri="{BB962C8B-B14F-4D97-AF65-F5344CB8AC3E}">
        <p14:creationId xmlns:p14="http://schemas.microsoft.com/office/powerpoint/2010/main" val="4037862600"/>
      </p:ext>
    </p:extLst>
  </p:cSld>
  <p:clrMapOvr>
    <a:masterClrMapping/>
  </p:clrMapOvr>
  <p:transition spd="slow">
    <p:cover/>
  </p:transition>
  <p:timing>
    <p:tnLst>
      <p:par>
        <p:cTn id="1" dur="indefinite" restart="never" nodeType="tmRoot"/>
      </p:par>
    </p:tnLst>
  </p:timing>
</p:sld>
</file>

<file path=ppt/theme/theme1.xml><?xml version="1.0" encoding="utf-8"?>
<a:theme xmlns:a="http://schemas.openxmlformats.org/drawingml/2006/main" name="Nightfall design template">
  <a:themeElements>
    <a:clrScheme name="Office Theme 12">
      <a:dk1>
        <a:srgbClr val="003366"/>
      </a:dk1>
      <a:lt1>
        <a:srgbClr val="FFFFFF"/>
      </a:lt1>
      <a:dk2>
        <a:srgbClr val="0000FF"/>
      </a:dk2>
      <a:lt2>
        <a:srgbClr val="CCECFF"/>
      </a:lt2>
      <a:accent1>
        <a:srgbClr val="3366CC"/>
      </a:accent1>
      <a:accent2>
        <a:srgbClr val="004570"/>
      </a:accent2>
      <a:accent3>
        <a:srgbClr val="AAAAFF"/>
      </a:accent3>
      <a:accent4>
        <a:srgbClr val="DADADA"/>
      </a:accent4>
      <a:accent5>
        <a:srgbClr val="ADB8E2"/>
      </a:accent5>
      <a:accent6>
        <a:srgbClr val="003E65"/>
      </a:accent6>
      <a:hlink>
        <a:srgbClr val="99CCFF"/>
      </a:hlink>
      <a:folHlink>
        <a:srgbClr val="FFE701"/>
      </a:folHlink>
    </a:clrScheme>
    <a:fontScheme name="Office Them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Theme 1">
        <a:dk1>
          <a:srgbClr val="336699"/>
        </a:dk1>
        <a:lt1>
          <a:srgbClr val="FFFFFF"/>
        </a:lt1>
        <a:dk2>
          <a:srgbClr val="969696"/>
        </a:dk2>
        <a:lt2>
          <a:srgbClr val="E3EBF1"/>
        </a:lt2>
        <a:accent1>
          <a:srgbClr val="003399"/>
        </a:accent1>
        <a:accent2>
          <a:srgbClr val="59A7E1"/>
        </a:accent2>
        <a:accent3>
          <a:srgbClr val="C9C9C9"/>
        </a:accent3>
        <a:accent4>
          <a:srgbClr val="DADADA"/>
        </a:accent4>
        <a:accent5>
          <a:srgbClr val="AAADCA"/>
        </a:accent5>
        <a:accent6>
          <a:srgbClr val="5097CC"/>
        </a:accent6>
        <a:hlink>
          <a:srgbClr val="66CCFF"/>
        </a:hlink>
        <a:folHlink>
          <a:srgbClr val="F8F8F8"/>
        </a:folHlink>
      </a:clrScheme>
      <a:clrMap bg1="dk2" tx1="lt1" bg2="dk1" tx2="lt2" accent1="accent1" accent2="accent2" accent3="accent3" accent4="accent4" accent5="accent5" accent6="accent6" hlink="hlink" folHlink="folHlink"/>
    </a:extraClrScheme>
    <a:extraClrScheme>
      <a:clrScheme name="Office Theme 2">
        <a:dk1>
          <a:srgbClr val="2D2015"/>
        </a:dk1>
        <a:lt1>
          <a:srgbClr val="FFFFFF"/>
        </a:lt1>
        <a:dk2>
          <a:srgbClr val="A17A4B"/>
        </a:dk2>
        <a:lt2>
          <a:srgbClr val="DFC08D"/>
        </a:lt2>
        <a:accent1>
          <a:srgbClr val="8C7B70"/>
        </a:accent1>
        <a:accent2>
          <a:srgbClr val="354FBB"/>
        </a:accent2>
        <a:accent3>
          <a:srgbClr val="CDBEB1"/>
        </a:accent3>
        <a:accent4>
          <a:srgbClr val="DADADA"/>
        </a:accent4>
        <a:accent5>
          <a:srgbClr val="C5BFBB"/>
        </a:accent5>
        <a:accent6>
          <a:srgbClr val="2F47A9"/>
        </a:accent6>
        <a:hlink>
          <a:srgbClr val="CCB400"/>
        </a:hlink>
        <a:folHlink>
          <a:srgbClr val="BEC9CA"/>
        </a:folHlink>
      </a:clrScheme>
      <a:clrMap bg1="dk2" tx1="lt1" bg2="dk1" tx2="lt2" accent1="accent1" accent2="accent2" accent3="accent3" accent4="accent4" accent5="accent5" accent6="accent6" hlink="hlink" folHlink="folHlink"/>
    </a:extraClrScheme>
    <a:extraClrScheme>
      <a:clrScheme name="Office Theme 3">
        <a:dk1>
          <a:srgbClr val="777777"/>
        </a:dk1>
        <a:lt1>
          <a:srgbClr val="FFFFFF"/>
        </a:lt1>
        <a:dk2>
          <a:srgbClr val="A1A496"/>
        </a:dk2>
        <a:lt2>
          <a:srgbClr val="D1D1CB"/>
        </a:lt2>
        <a:accent1>
          <a:srgbClr val="909082"/>
        </a:accent1>
        <a:accent2>
          <a:srgbClr val="6484C4"/>
        </a:accent2>
        <a:accent3>
          <a:srgbClr val="CDCFC9"/>
        </a:accent3>
        <a:accent4>
          <a:srgbClr val="DADADA"/>
        </a:accent4>
        <a:accent5>
          <a:srgbClr val="C6C6C1"/>
        </a:accent5>
        <a:accent6>
          <a:srgbClr val="5A77B1"/>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4">
        <a:dk1>
          <a:srgbClr val="3E3E5C"/>
        </a:dk1>
        <a:lt1>
          <a:srgbClr val="FFFFFF"/>
        </a:lt1>
        <a:dk2>
          <a:srgbClr val="819DC5"/>
        </a:dk2>
        <a:lt2>
          <a:srgbClr val="FFFFFF"/>
        </a:lt2>
        <a:accent1>
          <a:srgbClr val="60597B"/>
        </a:accent1>
        <a:accent2>
          <a:srgbClr val="6666FF"/>
        </a:accent2>
        <a:accent3>
          <a:srgbClr val="C1CCDF"/>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5">
        <a:dk1>
          <a:srgbClr val="005A58"/>
        </a:dk1>
        <a:lt1>
          <a:srgbClr val="99CCFF"/>
        </a:lt1>
        <a:dk2>
          <a:srgbClr val="0099CC"/>
        </a:dk2>
        <a:lt2>
          <a:srgbClr val="CCECFF"/>
        </a:lt2>
        <a:accent1>
          <a:srgbClr val="256487"/>
        </a:accent1>
        <a:accent2>
          <a:srgbClr val="6D6FC7"/>
        </a:accent2>
        <a:accent3>
          <a:srgbClr val="AACAE2"/>
        </a:accent3>
        <a:accent4>
          <a:srgbClr val="82AEDA"/>
        </a:accent4>
        <a:accent5>
          <a:srgbClr val="ACB8C3"/>
        </a:accent5>
        <a:accent6>
          <a:srgbClr val="6264B4"/>
        </a:accent6>
        <a:hlink>
          <a:srgbClr val="85A8FF"/>
        </a:hlink>
        <a:folHlink>
          <a:srgbClr val="FFFFFF"/>
        </a:folHlink>
      </a:clrScheme>
      <a:clrMap bg1="dk2" tx1="lt1" bg2="dk1" tx2="lt2" accent1="accent1" accent2="accent2" accent3="accent3" accent4="accent4" accent5="accent5" accent6="accent6" hlink="hlink" folHlink="folHlink"/>
    </a:extraClrScheme>
    <a:extraClrScheme>
      <a:clrScheme name="Office Theme 6">
        <a:dk1>
          <a:srgbClr val="B2B2B2"/>
        </a:dk1>
        <a:lt1>
          <a:srgbClr val="DEF6F1"/>
        </a:lt1>
        <a:dk2>
          <a:srgbClr val="FFFFFF"/>
        </a:dk2>
        <a:lt2>
          <a:srgbClr val="969696"/>
        </a:lt2>
        <a:accent1>
          <a:srgbClr val="FFFFFF"/>
        </a:accent1>
        <a:accent2>
          <a:srgbClr val="8DC6FF"/>
        </a:accent2>
        <a:accent3>
          <a:srgbClr val="ECFAF7"/>
        </a:accent3>
        <a:accent4>
          <a:srgbClr val="979797"/>
        </a:accent4>
        <a:accent5>
          <a:srgbClr val="FFFFFF"/>
        </a:accent5>
        <a:accent6>
          <a:srgbClr val="7FB3E7"/>
        </a:accent6>
        <a:hlink>
          <a:srgbClr val="0066CC"/>
        </a:hlink>
        <a:folHlink>
          <a:srgbClr val="C80000"/>
        </a:folHlink>
      </a:clrScheme>
      <a:clrMap bg1="lt1" tx1="dk1" bg2="lt2" tx2="dk2" accent1="accent1" accent2="accent2" accent3="accent3" accent4="accent4" accent5="accent5" accent6="accent6" hlink="hlink" folHlink="folHlink"/>
    </a:extraClrScheme>
    <a:extraClrScheme>
      <a:clrScheme name="Office Theme 7">
        <a:dk1>
          <a:srgbClr val="777777"/>
        </a:dk1>
        <a:lt1>
          <a:srgbClr val="CCFFFF"/>
        </a:lt1>
        <a:dk2>
          <a:srgbClr val="CCECFF"/>
        </a:dk2>
        <a:lt2>
          <a:srgbClr val="99CCFF"/>
        </a:lt2>
        <a:accent1>
          <a:srgbClr val="99CCFF"/>
        </a:accent1>
        <a:accent2>
          <a:srgbClr val="003399"/>
        </a:accent2>
        <a:accent3>
          <a:srgbClr val="E2F4FF"/>
        </a:accent3>
        <a:accent4>
          <a:srgbClr val="AEDADA"/>
        </a:accent4>
        <a:accent5>
          <a:srgbClr val="CAE2FF"/>
        </a:accent5>
        <a:accent6>
          <a:srgbClr val="002D8A"/>
        </a:accent6>
        <a:hlink>
          <a:srgbClr val="FF5050"/>
        </a:hlink>
        <a:folHlink>
          <a:srgbClr val="003399"/>
        </a:folHlink>
      </a:clrScheme>
      <a:clrMap bg1="dk2" tx1="lt1" bg2="dk1" tx2="lt2" accent1="accent1" accent2="accent2" accent3="accent3" accent4="accent4" accent5="accent5" accent6="accent6" hlink="hlink" folHlink="folHlink"/>
    </a:extraClrScheme>
    <a:extraClrScheme>
      <a:clrScheme name="Office Theme 8">
        <a:dk1>
          <a:srgbClr val="F8F8F8"/>
        </a:dk1>
        <a:lt1>
          <a:srgbClr val="FFFFFF"/>
        </a:lt1>
        <a:dk2>
          <a:srgbClr val="DDDDDD"/>
        </a:dk2>
        <a:lt2>
          <a:srgbClr val="333333"/>
        </a:lt2>
        <a:accent1>
          <a:srgbClr val="C0C0C0"/>
        </a:accent1>
        <a:accent2>
          <a:srgbClr val="808080"/>
        </a:accent2>
        <a:accent3>
          <a:srgbClr val="FFFFFF"/>
        </a:accent3>
        <a:accent4>
          <a:srgbClr val="D4D4D4"/>
        </a:accent4>
        <a:accent5>
          <a:srgbClr val="DCDCDC"/>
        </a:accent5>
        <a:accent6>
          <a:srgbClr val="737373"/>
        </a:accent6>
        <a:hlink>
          <a:srgbClr val="4D4D4D"/>
        </a:hlink>
        <a:folHlink>
          <a:srgbClr val="FFFFFF"/>
        </a:folHlink>
      </a:clrScheme>
      <a:clrMap bg1="lt1" tx1="dk1" bg2="lt2" tx2="dk2" accent1="accent1" accent2="accent2" accent3="accent3" accent4="accent4" accent5="accent5" accent6="accent6" hlink="hlink" folHlink="folHlink"/>
    </a:extraClrScheme>
    <a:extraClrScheme>
      <a:clrScheme name="Office Theme 9">
        <a:dk1>
          <a:srgbClr val="5C1F00"/>
        </a:dk1>
        <a:lt1>
          <a:srgbClr val="FFF8EB"/>
        </a:lt1>
        <a:dk2>
          <a:srgbClr val="FFEBD7"/>
        </a:dk2>
        <a:lt2>
          <a:srgbClr val="FFFFF7"/>
        </a:lt2>
        <a:accent1>
          <a:srgbClr val="CC3300"/>
        </a:accent1>
        <a:accent2>
          <a:srgbClr val="BE7960"/>
        </a:accent2>
        <a:accent3>
          <a:srgbClr val="FFF3E8"/>
        </a:accent3>
        <a:accent4>
          <a:srgbClr val="DAD4C9"/>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10">
        <a:dk1>
          <a:srgbClr val="969696"/>
        </a:dk1>
        <a:lt1>
          <a:srgbClr val="F8F8F8"/>
        </a:lt1>
        <a:dk2>
          <a:srgbClr val="DDDDDD"/>
        </a:dk2>
        <a:lt2>
          <a:srgbClr val="CC9900"/>
        </a:lt2>
        <a:accent1>
          <a:srgbClr val="DFBB05"/>
        </a:accent1>
        <a:accent2>
          <a:srgbClr val="FF9966"/>
        </a:accent2>
        <a:accent3>
          <a:srgbClr val="EBEBEB"/>
        </a:accent3>
        <a:accent4>
          <a:srgbClr val="D4D4D4"/>
        </a:accent4>
        <a:accent5>
          <a:srgbClr val="ECDAAA"/>
        </a:accent5>
        <a:accent6>
          <a:srgbClr val="E78A5C"/>
        </a:accent6>
        <a:hlink>
          <a:srgbClr val="CC3300"/>
        </a:hlink>
        <a:folHlink>
          <a:srgbClr val="003399"/>
        </a:folHlink>
      </a:clrScheme>
      <a:clrMap bg1="dk2" tx1="lt1" bg2="dk1" tx2="lt2" accent1="accent1" accent2="accent2" accent3="accent3" accent4="accent4" accent5="accent5" accent6="accent6" hlink="hlink" folHlink="folHlink"/>
    </a:extraClrScheme>
    <a:extraClrScheme>
      <a:clrScheme name="Office Theme 11">
        <a:dk1>
          <a:srgbClr val="808080"/>
        </a:dk1>
        <a:lt1>
          <a:srgbClr val="F8F8F8"/>
        </a:lt1>
        <a:dk2>
          <a:srgbClr val="EAEAEA"/>
        </a:dk2>
        <a:lt2>
          <a:srgbClr val="FFFFFF"/>
        </a:lt2>
        <a:accent1>
          <a:srgbClr val="99CCFF"/>
        </a:accent1>
        <a:accent2>
          <a:srgbClr val="9999FF"/>
        </a:accent2>
        <a:accent3>
          <a:srgbClr val="F3F3F3"/>
        </a:accent3>
        <a:accent4>
          <a:srgbClr val="D4D4D4"/>
        </a:accent4>
        <a:accent5>
          <a:srgbClr val="CAE2FF"/>
        </a:accent5>
        <a:accent6>
          <a:srgbClr val="8A8AE7"/>
        </a:accent6>
        <a:hlink>
          <a:srgbClr val="3333CC"/>
        </a:hlink>
        <a:folHlink>
          <a:srgbClr val="8927FF"/>
        </a:folHlink>
      </a:clrScheme>
      <a:clrMap bg1="dk2" tx1="lt1" bg2="dk1" tx2="lt2" accent1="accent1" accent2="accent2" accent3="accent3" accent4="accent4" accent5="accent5" accent6="accent6" hlink="hlink" folHlink="folHlink"/>
    </a:extraClrScheme>
    <a:extraClrScheme>
      <a:clrScheme name="Office Theme 12">
        <a:dk1>
          <a:srgbClr val="003366"/>
        </a:dk1>
        <a:lt1>
          <a:srgbClr val="FFFFFF"/>
        </a:lt1>
        <a:dk2>
          <a:srgbClr val="0000FF"/>
        </a:dk2>
        <a:lt2>
          <a:srgbClr val="CCECFF"/>
        </a:lt2>
        <a:accent1>
          <a:srgbClr val="3366CC"/>
        </a:accent1>
        <a:accent2>
          <a:srgbClr val="004570"/>
        </a:accent2>
        <a:accent3>
          <a:srgbClr val="AAAAFF"/>
        </a:accent3>
        <a:accent4>
          <a:srgbClr val="DADADA"/>
        </a:accent4>
        <a:accent5>
          <a:srgbClr val="ADB8E2"/>
        </a:accent5>
        <a:accent6>
          <a:srgbClr val="003E65"/>
        </a:accent6>
        <a:hlink>
          <a:srgbClr val="99CCFF"/>
        </a:hlink>
        <a:folHlink>
          <a:srgbClr val="FFE701"/>
        </a:folHlink>
      </a:clrScheme>
      <a:clrMap bg1="dk2" tx1="lt1" bg2="dk1" tx2="lt2" accent1="accent1" accent2="accent2" accent3="accent3" accent4="accent4" accent5="accent5" accent6="accent6" hlink="hlink" folHlink="folHlink"/>
    </a:extraClrScheme>
    <a:extraClrScheme>
      <a:clrScheme name="Office Theme 13">
        <a:dk1>
          <a:srgbClr val="808080"/>
        </a:dk1>
        <a:lt1>
          <a:srgbClr val="FFFFFF"/>
        </a:lt1>
        <a:dk2>
          <a:srgbClr val="CCCCFF"/>
        </a:dk2>
        <a:lt2>
          <a:srgbClr val="F8F8F8"/>
        </a:lt2>
        <a:accent1>
          <a:srgbClr val="85ADDD"/>
        </a:accent1>
        <a:accent2>
          <a:srgbClr val="333399"/>
        </a:accent2>
        <a:accent3>
          <a:srgbClr val="E2E2FF"/>
        </a:accent3>
        <a:accent4>
          <a:srgbClr val="DADADA"/>
        </a:accent4>
        <a:accent5>
          <a:srgbClr val="C2D3EB"/>
        </a:accent5>
        <a:accent6>
          <a:srgbClr val="2D2D8A"/>
        </a:accent6>
        <a:hlink>
          <a:srgbClr val="0250C2"/>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Nightfall design template</Template>
  <TotalTime>4255</TotalTime>
  <Words>1419</Words>
  <Application>Microsoft Office PowerPoint</Application>
  <PresentationFormat>On-screen Show (4:3)</PresentationFormat>
  <Paragraphs>225</Paragraphs>
  <Slides>67</Slides>
  <Notes>35</Notes>
  <HiddenSlides>41</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Nightfall design template</vt:lpstr>
      <vt:lpstr>ILLINOIS STATE POLICE</vt:lpstr>
      <vt:lpstr>ISP HISTORY</vt:lpstr>
      <vt:lpstr>TRIALS AND TRIBULATIONS</vt:lpstr>
      <vt:lpstr>DEVASTATION</vt:lpstr>
      <vt:lpstr>TRAGEDY</vt:lpstr>
      <vt:lpstr>CATASTROPHE</vt:lpstr>
      <vt:lpstr>DISASTER</vt:lpstr>
      <vt:lpstr>FORD POLICE INTERCEPTOR</vt:lpstr>
      <vt:lpstr>CHEVROLET POLICE TAHOE</vt:lpstr>
      <vt:lpstr>DODGE POLICE DURANGO</vt:lpstr>
      <vt:lpstr>SAFETY THREATS</vt:lpstr>
      <vt:lpstr>TRAFFIC</vt:lpstr>
      <vt:lpstr>VIOLENT OFFENDERS</vt:lpstr>
      <vt:lpstr>FACTORS CONTRIBUTING TO INCREASED RISK</vt:lpstr>
      <vt:lpstr>DISTRACTIONS</vt:lpstr>
      <vt:lpstr>DISTRACTIONS</vt:lpstr>
      <vt:lpstr>DISTRACTIONS</vt:lpstr>
      <vt:lpstr>DISTRACTIONS</vt:lpstr>
      <vt:lpstr>CRASH SCENE SAFETY MEASURES</vt:lpstr>
      <vt:lpstr>SQUAD USED TO BLOCK TRAFFIC AT CRASH</vt:lpstr>
      <vt:lpstr>ROAD FLARES</vt:lpstr>
      <vt:lpstr>CONES W/ REFLECTIVE TAPE</vt:lpstr>
      <vt:lpstr>DECOMISSIONED BLOCKER VEHICLES</vt:lpstr>
      <vt:lpstr>ARROW BOARDS / CRASH BUMPERS</vt:lpstr>
      <vt:lpstr>TRAFFIC STOP SAFETY MEASURES</vt:lpstr>
      <vt:lpstr>ACADEMY TRAINING</vt:lpstr>
      <vt:lpstr>TRAFFIC STOPS / INITIAL CRASH SCENES</vt:lpstr>
      <vt:lpstr>AUTO ADVANCEMENTS</vt:lpstr>
      <vt:lpstr>Tech Advancements in Auto Industry</vt:lpstr>
      <vt:lpstr>Tech Advancements in Auto Industry</vt:lpstr>
      <vt:lpstr>Vehicle Safety Systems</vt:lpstr>
      <vt:lpstr>Electromagnetic / Ultrasonic Proximity Detector</vt:lpstr>
      <vt:lpstr>ULTRASONIC Attributes</vt:lpstr>
      <vt:lpstr>CAMERA VISUAL DETECTION</vt:lpstr>
      <vt:lpstr>Passive Visual Attributes</vt:lpstr>
      <vt:lpstr>TECHNOLOGICAL ADVANCEMENTS IN POLICING</vt:lpstr>
      <vt:lpstr>Tech Advancements in Law Enforcement LIDAR</vt:lpstr>
      <vt:lpstr>LIDAR Attributes</vt:lpstr>
      <vt:lpstr>Tech Advancements in Law Enforcement RADAR</vt:lpstr>
      <vt:lpstr>RADAR Attributes</vt:lpstr>
      <vt:lpstr>BRIDGING THE GAP BETWEEN TECHNOLOGICAL ADVANCEMENT AND SAFETY</vt:lpstr>
      <vt:lpstr>ENTER:  LANDSLIDE</vt:lpstr>
      <vt:lpstr>PowerPoint Presentation</vt:lpstr>
      <vt:lpstr>LAWS PROPOSAL</vt:lpstr>
      <vt:lpstr>VESELAGO - 1967</vt:lpstr>
      <vt:lpstr>CONCAVE LENS</vt:lpstr>
      <vt:lpstr>MIT - 2012</vt:lpstr>
      <vt:lpstr>MIT - 2012</vt:lpstr>
      <vt:lpstr>SUPER LENSES</vt:lpstr>
      <vt:lpstr>LAWS CONCEPT</vt:lpstr>
      <vt:lpstr>LAWS CONCEPT</vt:lpstr>
      <vt:lpstr>LAWS CONCEPT</vt:lpstr>
      <vt:lpstr>PowerPoint Presentation</vt:lpstr>
      <vt:lpstr>PAWS PROPOSAL</vt:lpstr>
      <vt:lpstr>PAWS CONCEPT</vt:lpstr>
      <vt:lpstr>PAWS CONCEPT</vt:lpstr>
      <vt:lpstr>IN REMEMBRANCE</vt:lpstr>
      <vt:lpstr>PowerPoint Presentation</vt:lpstr>
      <vt:lpstr>PowerPoint Presentation</vt:lpstr>
      <vt:lpstr>PowerPoint Presentation</vt:lpstr>
      <vt:lpstr>INTEGRITY</vt:lpstr>
      <vt:lpstr>SERVICE</vt:lpstr>
      <vt:lpstr>PRIDE</vt:lpstr>
      <vt:lpstr>SACRIFICE</vt:lpstr>
      <vt:lpstr>NO MORE</vt:lpstr>
      <vt:lpstr>NO MORE</vt:lpstr>
      <vt:lpstr>NO MORE</vt:lpstr>
    </vt:vector>
  </TitlesOfParts>
  <Company>Illinois State Police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SCENARIO XX</dc:title>
  <dc:creator>IWIN</dc:creator>
  <cp:lastModifiedBy>IWIN</cp:lastModifiedBy>
  <cp:revision>105</cp:revision>
  <cp:lastPrinted>1601-01-01T00:00:00Z</cp:lastPrinted>
  <dcterms:created xsi:type="dcterms:W3CDTF">2019-02-13T22:44:18Z</dcterms:created>
  <dcterms:modified xsi:type="dcterms:W3CDTF">2020-01-25T05:39:52Z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TC010721461033</vt:lpwstr>
  </property>
</Properties>
</file>