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30"/>
  </p:notesMasterIdLst>
  <p:handoutMasterIdLst>
    <p:handoutMasterId r:id="rId31"/>
  </p:handoutMasterIdLst>
  <p:sldIdLst>
    <p:sldId id="800" r:id="rId3"/>
    <p:sldId id="802" r:id="rId4"/>
    <p:sldId id="803" r:id="rId5"/>
    <p:sldId id="828" r:id="rId6"/>
    <p:sldId id="831" r:id="rId7"/>
    <p:sldId id="829" r:id="rId8"/>
    <p:sldId id="830" r:id="rId9"/>
    <p:sldId id="810" r:id="rId10"/>
    <p:sldId id="811" r:id="rId11"/>
    <p:sldId id="812" r:id="rId12"/>
    <p:sldId id="832" r:id="rId13"/>
    <p:sldId id="813" r:id="rId14"/>
    <p:sldId id="814" r:id="rId15"/>
    <p:sldId id="815" r:id="rId16"/>
    <p:sldId id="816" r:id="rId17"/>
    <p:sldId id="817" r:id="rId18"/>
    <p:sldId id="809" r:id="rId19"/>
    <p:sldId id="818" r:id="rId20"/>
    <p:sldId id="819" r:id="rId21"/>
    <p:sldId id="820" r:id="rId22"/>
    <p:sldId id="821" r:id="rId23"/>
    <p:sldId id="822" r:id="rId24"/>
    <p:sldId id="823" r:id="rId25"/>
    <p:sldId id="824" r:id="rId26"/>
    <p:sldId id="825" r:id="rId27"/>
    <p:sldId id="826" r:id="rId28"/>
    <p:sldId id="827" r:id="rId29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6"/>
    <a:srgbClr val="DE4D3A"/>
    <a:srgbClr val="142958"/>
    <a:srgbClr val="15274B"/>
    <a:srgbClr val="F16322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4" autoAdjust="0"/>
    <p:restoredTop sz="89316" autoAdjust="0"/>
  </p:normalViewPr>
  <p:slideViewPr>
    <p:cSldViewPr snapToGrid="0" snapToObjects="1">
      <p:cViewPr varScale="1">
        <p:scale>
          <a:sx n="100" d="100"/>
          <a:sy n="100" d="100"/>
        </p:scale>
        <p:origin x="224" y="176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1/27/20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responsibility /</a:t>
            </a:r>
            <a:r>
              <a:rPr lang="en-US" dirty="0" err="1"/>
              <a:t>neq</a:t>
            </a:r>
            <a:r>
              <a:rPr lang="en-US" dirty="0"/>
              <a:t> 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23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41089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" y="5698404"/>
            <a:ext cx="444603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5v/pb8vwqq10111ctjn5fqbl91h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Jonathon Schuh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ECE 445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3E899-70B5-E642-8781-E723012EF93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139AC-E82C-C64A-B97F-D73FA3920A0C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CB5972-0209-40BD-B634-71CDF58772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Define problem at “system” level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Divide into “subsystems” and “blocks”</a:t>
            </a:r>
          </a:p>
          <a:p>
            <a:pPr marL="1188612" lvl="1" indent="-742950">
              <a:buFont typeface="+mj-lt"/>
              <a:buAutoNum type="alphaLcPeriod"/>
            </a:pPr>
            <a:r>
              <a:rPr lang="en-US" dirty="0"/>
              <a:t>Allows reader to see what your design does</a:t>
            </a:r>
          </a:p>
          <a:p>
            <a:pPr marL="1188612" lvl="1" indent="-742950">
              <a:buFont typeface="+mj-lt"/>
              <a:buAutoNum type="alphaLcPeriod"/>
            </a:pPr>
            <a:r>
              <a:rPr lang="en-US" dirty="0"/>
              <a:t>Inputs and outputs are per block (make sure numbers and units match)</a:t>
            </a:r>
          </a:p>
          <a:p>
            <a:pPr marL="1188612" lvl="1" indent="-742950">
              <a:buFont typeface="+mj-lt"/>
              <a:buAutoNum type="alphaLcPeriod"/>
            </a:pPr>
            <a:r>
              <a:rPr lang="en-US" dirty="0"/>
              <a:t>Think about functionality of each block!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Will formalize into a block diagram for the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2EFCA-609C-4DDE-9BBE-B3E9C9F62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Modular Design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4B7A6-C141-4D57-B791-547BE0051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87BD0-2EB1-5748-B250-305968E07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Write out key modules for system</a:t>
            </a:r>
          </a:p>
          <a:p>
            <a:r>
              <a:rPr lang="en-US" dirty="0"/>
              <a:t>Draw how they would connect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5B963-9B99-5844-8382-A96848B03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Modular Design: Automated fire prevention system for buildings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7EFBB-7B3E-834B-9458-71F967345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0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DAA89-9BF9-47E7-81FF-BA316EBE0F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Design of an irrigation controller.</a:t>
            </a:r>
          </a:p>
          <a:p>
            <a:r>
              <a:rPr lang="en-US" dirty="0"/>
              <a:t>Provide user with a set of pressure sensitive buttons to open and close irrigation valves.</a:t>
            </a:r>
          </a:p>
          <a:p>
            <a:r>
              <a:rPr lang="en-US" dirty="0"/>
              <a:t>What would a modular block diagram for the system look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89661-8F3A-4852-86E9-5847A0E3F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Modular Design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B035F-676D-492E-AAC9-2C1A81773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8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A9FA4-2090-43B7-97F3-CE8EA9481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Bad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0E662-790E-4592-B74E-B51F9ECFA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F7977-54AE-4813-918B-A28AD8CB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6" y="1993392"/>
            <a:ext cx="12768398" cy="45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5E3DA-209C-452D-9026-937EE132B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Bad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4FD31-8401-4F2A-93F9-65B4632E3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464B7-5C4E-45CB-9FE2-F5FEB20C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6" y="1993392"/>
            <a:ext cx="12768398" cy="45345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DB5BA1-CA51-457A-BDF2-750F68074646}"/>
              </a:ext>
            </a:extLst>
          </p:cNvPr>
          <p:cNvSpPr/>
          <p:nvPr/>
        </p:nvSpPr>
        <p:spPr>
          <a:xfrm>
            <a:off x="7040880" y="1993392"/>
            <a:ext cx="6556248" cy="2167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0B019-87F4-43D7-8574-5168D2145E7E}"/>
              </a:ext>
            </a:extLst>
          </p:cNvPr>
          <p:cNvSpPr txBox="1"/>
          <p:nvPr/>
        </p:nvSpPr>
        <p:spPr>
          <a:xfrm>
            <a:off x="6547104" y="1252973"/>
            <a:ext cx="695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exactly does the power subsystem interact with the individual blocks? Is power provided to the sensor subsystem?</a:t>
            </a:r>
          </a:p>
        </p:txBody>
      </p:sp>
    </p:spTree>
    <p:extLst>
      <p:ext uri="{BB962C8B-B14F-4D97-AF65-F5344CB8AC3E}">
        <p14:creationId xmlns:p14="http://schemas.microsoft.com/office/powerpoint/2010/main" val="335750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3BAA-CB95-498D-8950-3959B88F9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Bad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2409-8AA4-48EF-AF69-3B7A66F43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EBD9D-599D-4334-8DEB-3426951D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6" y="1993392"/>
            <a:ext cx="12768398" cy="45345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2D06B90-3BB0-4631-8303-AE042F61E251}"/>
              </a:ext>
            </a:extLst>
          </p:cNvPr>
          <p:cNvSpPr/>
          <p:nvPr/>
        </p:nvSpPr>
        <p:spPr>
          <a:xfrm>
            <a:off x="369998" y="2140568"/>
            <a:ext cx="6556248" cy="45345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C0735-EC7B-4439-8AE1-946C0692DC26}"/>
              </a:ext>
            </a:extLst>
          </p:cNvPr>
          <p:cNvSpPr txBox="1"/>
          <p:nvPr/>
        </p:nvSpPr>
        <p:spPr>
          <a:xfrm>
            <a:off x="164592" y="1666870"/>
            <a:ext cx="717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`Main Electronics’ broken down into the appropriate blocks?</a:t>
            </a:r>
          </a:p>
        </p:txBody>
      </p:sp>
    </p:spTree>
    <p:extLst>
      <p:ext uri="{BB962C8B-B14F-4D97-AF65-F5344CB8AC3E}">
        <p14:creationId xmlns:p14="http://schemas.microsoft.com/office/powerpoint/2010/main" val="246735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FA77C-9AF0-4E18-AA76-D579961CF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Bad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068F-97BD-4173-BF0F-B1C5B094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4CAED-A63E-473C-9433-B04BDCB9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26" y="1993392"/>
            <a:ext cx="12768398" cy="45345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EC28A2-D7D8-4CD4-8D39-24D648FC958F}"/>
              </a:ext>
            </a:extLst>
          </p:cNvPr>
          <p:cNvSpPr/>
          <p:nvPr/>
        </p:nvSpPr>
        <p:spPr>
          <a:xfrm>
            <a:off x="6473952" y="4160520"/>
            <a:ext cx="1005840" cy="13167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C22F-2139-42F7-8B71-AF8F1B5EB619}"/>
              </a:ext>
            </a:extLst>
          </p:cNvPr>
          <p:cNvSpPr txBox="1"/>
          <p:nvPr/>
        </p:nvSpPr>
        <p:spPr>
          <a:xfrm>
            <a:off x="3054096" y="1687149"/>
            <a:ext cx="726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individual blocks do the pressure sensors actually connect to?</a:t>
            </a:r>
          </a:p>
        </p:txBody>
      </p:sp>
    </p:spTree>
    <p:extLst>
      <p:ext uri="{BB962C8B-B14F-4D97-AF65-F5344CB8AC3E}">
        <p14:creationId xmlns:p14="http://schemas.microsoft.com/office/powerpoint/2010/main" val="215356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C3962-E6C6-4531-8017-0FB703910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Better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C9AC3-14A2-449B-A122-9ABF43507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6B4BE-E68B-4E4B-B7C9-781BC0679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9" y="2441447"/>
            <a:ext cx="13304997" cy="44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9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BE944-88AD-4D6C-BA02-AE7E78533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Better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FC88-91CB-47DA-84F5-13A327A6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22DCB-75BD-412D-BE5E-954C3110A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9" y="2441447"/>
            <a:ext cx="13304997" cy="44862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1C1018-DC99-4038-9759-07FF168C484E}"/>
              </a:ext>
            </a:extLst>
          </p:cNvPr>
          <p:cNvSpPr/>
          <p:nvPr/>
        </p:nvSpPr>
        <p:spPr>
          <a:xfrm>
            <a:off x="64008" y="2441447"/>
            <a:ext cx="4590288" cy="34183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EE713A-64C8-4509-804C-430D96BEC723}"/>
              </a:ext>
            </a:extLst>
          </p:cNvPr>
          <p:cNvSpPr/>
          <p:nvPr/>
        </p:nvSpPr>
        <p:spPr>
          <a:xfrm>
            <a:off x="4498848" y="2441447"/>
            <a:ext cx="4590288" cy="34183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BCFE9B-3072-4A42-AF08-161A8EE836BD}"/>
              </a:ext>
            </a:extLst>
          </p:cNvPr>
          <p:cNvSpPr/>
          <p:nvPr/>
        </p:nvSpPr>
        <p:spPr>
          <a:xfrm>
            <a:off x="9089136" y="2441447"/>
            <a:ext cx="4590288" cy="186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A94A1B-0F34-4B55-B025-1021846C439C}"/>
              </a:ext>
            </a:extLst>
          </p:cNvPr>
          <p:cNvSpPr/>
          <p:nvPr/>
        </p:nvSpPr>
        <p:spPr>
          <a:xfrm>
            <a:off x="9088659" y="4027900"/>
            <a:ext cx="4590288" cy="186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A117D-68AE-4A45-B7BD-8A312BD81F03}"/>
              </a:ext>
            </a:extLst>
          </p:cNvPr>
          <p:cNvSpPr txBox="1"/>
          <p:nvPr/>
        </p:nvSpPr>
        <p:spPr>
          <a:xfrm>
            <a:off x="3145536" y="1755193"/>
            <a:ext cx="692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block diagram is neatly divided into appropriate subsystems</a:t>
            </a:r>
          </a:p>
        </p:txBody>
      </p:sp>
    </p:spTree>
    <p:extLst>
      <p:ext uri="{BB962C8B-B14F-4D97-AF65-F5344CB8AC3E}">
        <p14:creationId xmlns:p14="http://schemas.microsoft.com/office/powerpoint/2010/main" val="88854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111B7-CF42-4479-9394-FF02BF68A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Better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B188B-0034-45F4-BD7B-6C0A7A53A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EA96A-0BF5-4635-9225-E298D2B4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9" y="2441447"/>
            <a:ext cx="13304997" cy="448626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9097F98-C3C0-4ED8-A38D-511A9C261F1C}"/>
              </a:ext>
            </a:extLst>
          </p:cNvPr>
          <p:cNvSpPr/>
          <p:nvPr/>
        </p:nvSpPr>
        <p:spPr>
          <a:xfrm rot="9089746">
            <a:off x="10226685" y="2127809"/>
            <a:ext cx="722376" cy="1937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144556-2C41-4CEA-970B-C89708F85098}"/>
              </a:ext>
            </a:extLst>
          </p:cNvPr>
          <p:cNvSpPr/>
          <p:nvPr/>
        </p:nvSpPr>
        <p:spPr>
          <a:xfrm rot="19423211">
            <a:off x="7199755" y="5958283"/>
            <a:ext cx="722376" cy="2053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B89EA-173F-49FC-A192-ECB1BE6F3EAB}"/>
              </a:ext>
            </a:extLst>
          </p:cNvPr>
          <p:cNvSpPr txBox="1"/>
          <p:nvPr/>
        </p:nvSpPr>
        <p:spPr>
          <a:xfrm>
            <a:off x="1453896" y="1567074"/>
            <a:ext cx="1108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inputs and outputs (both data and power) to each part of the design are known and clearly labeled.</a:t>
            </a:r>
          </a:p>
        </p:txBody>
      </p:sp>
    </p:spTree>
    <p:extLst>
      <p:ext uri="{BB962C8B-B14F-4D97-AF65-F5344CB8AC3E}">
        <p14:creationId xmlns:p14="http://schemas.microsoft.com/office/powerpoint/2010/main" val="21808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7C2D9-AA7C-0742-917F-D4D121DAE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vs.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431B6-DBBE-F54F-BE05-4AF3F2B1B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9B70-5A42-334D-88C6-7670EC9E1D10}"/>
              </a:ext>
            </a:extLst>
          </p:cNvPr>
          <p:cNvSpPr txBox="1"/>
          <p:nvPr/>
        </p:nvSpPr>
        <p:spPr>
          <a:xfrm>
            <a:off x="10549819" y="2050846"/>
            <a:ext cx="2247900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9C452-11BA-BB4A-90A9-B20238FEC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79" b="82925" l="19700" r="98376">
                        <a14:foregroundMark x1="20895" y1="54493" x2="50582" y2="57680"/>
                        <a14:foregroundMark x1="29657" y1="57353" x2="21569" y2="45016"/>
                        <a14:foregroundMark x1="21569" y1="45016" x2="21140" y2="46487"/>
                        <a14:foregroundMark x1="22089" y1="46324" x2="30025" y2="45507"/>
                        <a14:foregroundMark x1="20895" y1="58333" x2="19700" y2="51266"/>
                        <a14:foregroundMark x1="21140" y1="57843" x2="29320" y2="57190"/>
                        <a14:foregroundMark x1="22335" y1="58170" x2="30392" y2="57843"/>
                        <a14:foregroundMark x1="76072" y1="57190" x2="75705" y2="47100"/>
                        <a14:foregroundMark x1="39063" y1="44404" x2="44822" y2="43913"/>
                        <a14:foregroundMark x1="67892" y1="38276" x2="91697" y2="36683"/>
                        <a14:foregroundMark x1="83180" y1="66667" x2="94700" y2="71936"/>
                        <a14:foregroundMark x1="94700" y1="71936" x2="83517" y2="70180"/>
                        <a14:foregroundMark x1="95067" y1="72100" x2="94700" y2="45997"/>
                        <a14:foregroundMark x1="94700" y1="45997" x2="88450" y2="60907"/>
                        <a14:foregroundMark x1="88450" y1="60907" x2="86183" y2="63930"/>
                        <a14:foregroundMark x1="93137" y1="78840" x2="98070" y2="62745"/>
                        <a14:foregroundMark x1="98070" y1="62745" x2="98192" y2="44444"/>
                        <a14:foregroundMark x1="98192" y1="44444" x2="89737" y2="33007"/>
                        <a14:foregroundMark x1="89737" y1="33007" x2="89675" y2="33007"/>
                        <a14:foregroundMark x1="96262" y1="79493" x2="97120" y2="71650"/>
                        <a14:foregroundMark x1="96630" y1="80433" x2="98683" y2="45833"/>
                        <a14:foregroundMark x1="98683" y1="45833" x2="98376" y2="29779"/>
                        <a14:foregroundMark x1="98376" y1="29779" x2="90380" y2="32353"/>
                        <a14:foregroundMark x1="25460" y1="51920" x2="50460" y2="52247"/>
                        <a14:foregroundMark x1="50460" y1="52247" x2="38817" y2="57516"/>
                        <a14:foregroundMark x1="38817" y1="57516" x2="30147" y2="58007"/>
                        <a14:foregroundMark x1="36029" y1="58333" x2="50705" y2="57680"/>
                        <a14:foregroundMark x1="53125" y1="57516" x2="54565" y2="57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5" t="27239" b="10855"/>
          <a:stretch/>
        </p:blipFill>
        <p:spPr>
          <a:xfrm rot="5400000">
            <a:off x="10673317" y="3017191"/>
            <a:ext cx="2000903" cy="111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2EFA63-76D7-DA4B-BF3B-962DC3ADDBA4}"/>
              </a:ext>
            </a:extLst>
          </p:cNvPr>
          <p:cNvSpPr txBox="1"/>
          <p:nvPr/>
        </p:nvSpPr>
        <p:spPr>
          <a:xfrm>
            <a:off x="5826046" y="2050846"/>
            <a:ext cx="2247900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Properties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EA8BF-3865-2F45-827F-B6953E506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996" y="2609691"/>
            <a:ext cx="2540000" cy="2235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10EC54-4A41-6B49-9A21-268C34953470}"/>
              </a:ext>
            </a:extLst>
          </p:cNvPr>
          <p:cNvSpPr/>
          <p:nvPr/>
        </p:nvSpPr>
        <p:spPr>
          <a:xfrm>
            <a:off x="4841466" y="4610594"/>
            <a:ext cx="4217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www.google.com</a:t>
            </a:r>
            <a:r>
              <a:rPr lang="en-US" sz="1400" dirty="0"/>
              <a:t>/</a:t>
            </a:r>
            <a:r>
              <a:rPr lang="en-US" sz="1400" dirty="0" err="1"/>
              <a:t>url?sa</a:t>
            </a:r>
            <a:r>
              <a:rPr lang="en-US" sz="1400" dirty="0"/>
              <a:t>=</a:t>
            </a:r>
            <a:r>
              <a:rPr lang="en-US" sz="1400" dirty="0" err="1"/>
              <a:t>i&amp;source</a:t>
            </a:r>
            <a:r>
              <a:rPr lang="en-US" sz="1400" dirty="0"/>
              <a:t>=</a:t>
            </a:r>
            <a:r>
              <a:rPr lang="en-US" sz="1400" dirty="0" err="1"/>
              <a:t>images&amp;cd</a:t>
            </a:r>
            <a:r>
              <a:rPr lang="en-US" sz="1400" dirty="0"/>
              <a:t>=&amp;</a:t>
            </a:r>
            <a:r>
              <a:rPr lang="en-US" sz="1400" dirty="0" err="1"/>
              <a:t>ved</a:t>
            </a:r>
            <a:r>
              <a:rPr lang="en-US" sz="1400" dirty="0"/>
              <a:t>=2ahUKEwie_9mbiprnAhWZKM0KHVg5B74QjRx6BAgBEAQ&amp;url=https%3A%2F%2Fen.wikipedia.org%2Fwiki%2FMagnetic_hysteresis&amp;psig=AOvVaw1i4v7VesXVLI-H05TzWybr&amp;ust=1579881182349140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59BF3-55D3-2A4D-A7A8-DDC2298331DE}"/>
              </a:ext>
            </a:extLst>
          </p:cNvPr>
          <p:cNvSpPr txBox="1"/>
          <p:nvPr/>
        </p:nvSpPr>
        <p:spPr>
          <a:xfrm>
            <a:off x="1419755" y="2053413"/>
            <a:ext cx="2247900" cy="5232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Formulation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C49CC-8C57-0444-8E5A-F594275F7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76" y="2808558"/>
            <a:ext cx="2936174" cy="15319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166E3B-56B3-AC4E-8AC7-302BA5F46B45}"/>
              </a:ext>
            </a:extLst>
          </p:cNvPr>
          <p:cNvSpPr/>
          <p:nvPr/>
        </p:nvSpPr>
        <p:spPr>
          <a:xfrm>
            <a:off x="559231" y="4610594"/>
            <a:ext cx="4122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www.google.com</a:t>
            </a:r>
            <a:r>
              <a:rPr lang="en-US" sz="1400" dirty="0"/>
              <a:t>/</a:t>
            </a:r>
            <a:r>
              <a:rPr lang="en-US" sz="1400" dirty="0" err="1"/>
              <a:t>url?sa</a:t>
            </a:r>
            <a:r>
              <a:rPr lang="en-US" sz="1400" dirty="0"/>
              <a:t>=</a:t>
            </a:r>
            <a:r>
              <a:rPr lang="en-US" sz="1400" dirty="0" err="1"/>
              <a:t>i&amp;source</a:t>
            </a:r>
            <a:r>
              <a:rPr lang="en-US" sz="1400" dirty="0"/>
              <a:t>=</a:t>
            </a:r>
            <a:r>
              <a:rPr lang="en-US" sz="1400" dirty="0" err="1"/>
              <a:t>images&amp;cd</a:t>
            </a:r>
            <a:r>
              <a:rPr lang="en-US" sz="1400" dirty="0"/>
              <a:t>=&amp;</a:t>
            </a:r>
            <a:r>
              <a:rPr lang="en-US" sz="1400" dirty="0" err="1"/>
              <a:t>ved</a:t>
            </a:r>
            <a:r>
              <a:rPr lang="en-US" sz="1400" dirty="0"/>
              <a:t>=2ahUKEwilj-HtiprnAhVIVs0KHa8qBE0QjRx6BAgBEAQ&amp;url=https%3A%2F%2Fwww.worldsteel.org%2Fabout-steel.html&amp;psig=AOvVaw1whvkttEljgkU3xr1_742F&amp;ust=1579881341124223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9006E6-F303-F648-9378-1271E1042E2F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3667655" y="2312456"/>
            <a:ext cx="2158391" cy="2567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5CE8E8-DFD0-534B-A558-76938701DCB2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8073946" y="2312456"/>
            <a:ext cx="2475873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2D1E33-28E7-1243-8937-5ABA499D20E7}"/>
              </a:ext>
            </a:extLst>
          </p:cNvPr>
          <p:cNvCxnSpPr/>
          <p:nvPr/>
        </p:nvCxnSpPr>
        <p:spPr>
          <a:xfrm>
            <a:off x="1363213" y="1662545"/>
            <a:ext cx="11434506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8B495C-547C-1345-8FA2-3106B9A75581}"/>
              </a:ext>
            </a:extLst>
          </p:cNvPr>
          <p:cNvSpPr txBox="1"/>
          <p:nvPr/>
        </p:nvSpPr>
        <p:spPr>
          <a:xfrm>
            <a:off x="5738713" y="1124484"/>
            <a:ext cx="242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Analysis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EB926C-74FC-0D49-B336-773E412BE06A}"/>
              </a:ext>
            </a:extLst>
          </p:cNvPr>
          <p:cNvCxnSpPr/>
          <p:nvPr/>
        </p:nvCxnSpPr>
        <p:spPr>
          <a:xfrm>
            <a:off x="1350723" y="6208181"/>
            <a:ext cx="11434506" cy="0"/>
          </a:xfrm>
          <a:prstGeom prst="straightConnector1">
            <a:avLst/>
          </a:prstGeom>
          <a:ln w="28575">
            <a:headEnd type="stealth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6845E0-B4E6-DC40-8F70-245194A436F2}"/>
              </a:ext>
            </a:extLst>
          </p:cNvPr>
          <p:cNvSpPr txBox="1"/>
          <p:nvPr/>
        </p:nvSpPr>
        <p:spPr>
          <a:xfrm>
            <a:off x="5714963" y="6205614"/>
            <a:ext cx="242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579D1-23AA-BC41-AE87-D82F8A3780D4}"/>
              </a:ext>
            </a:extLst>
          </p:cNvPr>
          <p:cNvSpPr txBox="1"/>
          <p:nvPr/>
        </p:nvSpPr>
        <p:spPr>
          <a:xfrm>
            <a:off x="10173805" y="4737457"/>
            <a:ext cx="2999926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Analysis and Design are linked! Need to determine if your design meets your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234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 animBg="1"/>
      <p:bldP spid="12" grpId="0"/>
      <p:bldP spid="27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BC9FF-0FD8-4273-B644-FDBFD86377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Better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3266D-A509-4349-A6D5-AD5DCA298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4A1ED-ADDE-419D-8E4B-F2127BED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" y="2441447"/>
            <a:ext cx="13304997" cy="44862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CDE27E-325D-4CF6-821F-981086B497CB}"/>
              </a:ext>
            </a:extLst>
          </p:cNvPr>
          <p:cNvSpPr/>
          <p:nvPr/>
        </p:nvSpPr>
        <p:spPr>
          <a:xfrm>
            <a:off x="9089136" y="2441447"/>
            <a:ext cx="4590288" cy="18653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B19022-17DD-4CE7-8F2B-1E536940B5E8}"/>
              </a:ext>
            </a:extLst>
          </p:cNvPr>
          <p:cNvSpPr/>
          <p:nvPr/>
        </p:nvSpPr>
        <p:spPr>
          <a:xfrm rot="19423211">
            <a:off x="9692014" y="5202522"/>
            <a:ext cx="722376" cy="222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83F4255-DBCB-4F3B-A8E8-0CE00C65F894}"/>
              </a:ext>
            </a:extLst>
          </p:cNvPr>
          <p:cNvSpPr/>
          <p:nvPr/>
        </p:nvSpPr>
        <p:spPr>
          <a:xfrm rot="3656342">
            <a:off x="8390518" y="3262837"/>
            <a:ext cx="722376" cy="222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AC623FC-0FD8-4C29-8A88-95E2F3CDBC08}"/>
              </a:ext>
            </a:extLst>
          </p:cNvPr>
          <p:cNvSpPr/>
          <p:nvPr/>
        </p:nvSpPr>
        <p:spPr>
          <a:xfrm rot="2478598">
            <a:off x="4977436" y="3081870"/>
            <a:ext cx="722376" cy="222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A6E8DA6-B72E-487C-A95A-1116DB3CAA1C}"/>
              </a:ext>
            </a:extLst>
          </p:cNvPr>
          <p:cNvSpPr/>
          <p:nvPr/>
        </p:nvSpPr>
        <p:spPr>
          <a:xfrm rot="8176289">
            <a:off x="3443615" y="3109380"/>
            <a:ext cx="722376" cy="222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BE1048-0DE0-4421-BE19-12A11A2EFE3B}"/>
              </a:ext>
            </a:extLst>
          </p:cNvPr>
          <p:cNvSpPr/>
          <p:nvPr/>
        </p:nvSpPr>
        <p:spPr>
          <a:xfrm rot="1797201">
            <a:off x="490915" y="3036608"/>
            <a:ext cx="722376" cy="2225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BE2BB-DC31-4254-ABEB-6F1270A60BA5}"/>
              </a:ext>
            </a:extLst>
          </p:cNvPr>
          <p:cNvSpPr txBox="1"/>
          <p:nvPr/>
        </p:nvSpPr>
        <p:spPr>
          <a:xfrm>
            <a:off x="1929384" y="1724932"/>
            <a:ext cx="897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clear how power is provided to every block. It is clear what the power source is.</a:t>
            </a:r>
          </a:p>
        </p:txBody>
      </p:sp>
    </p:spTree>
    <p:extLst>
      <p:ext uri="{BB962C8B-B14F-4D97-AF65-F5344CB8AC3E}">
        <p14:creationId xmlns:p14="http://schemas.microsoft.com/office/powerpoint/2010/main" val="48543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BF55F-8823-43F1-8012-E24D2ACEB6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Better Modular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05CA5-D9D6-4C6E-B15F-AA0C2229C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69D26-464D-4BCD-B6CF-1BD81CCD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9" y="2441447"/>
            <a:ext cx="13304997" cy="44862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9540A-1DE7-4BD3-BFDC-AA830F63EAF3}"/>
              </a:ext>
            </a:extLst>
          </p:cNvPr>
          <p:cNvSpPr/>
          <p:nvPr/>
        </p:nvSpPr>
        <p:spPr>
          <a:xfrm>
            <a:off x="1363213" y="5852160"/>
            <a:ext cx="2020067" cy="10755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C8409-DDB1-4F84-86BF-CF36A2871254}"/>
              </a:ext>
            </a:extLst>
          </p:cNvPr>
          <p:cNvSpPr txBox="1"/>
          <p:nvPr/>
        </p:nvSpPr>
        <p:spPr>
          <a:xfrm>
            <a:off x="4210478" y="1792665"/>
            <a:ext cx="543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key helps us understand what we are looking at.</a:t>
            </a:r>
          </a:p>
        </p:txBody>
      </p:sp>
    </p:spTree>
    <p:extLst>
      <p:ext uri="{BB962C8B-B14F-4D97-AF65-F5344CB8AC3E}">
        <p14:creationId xmlns:p14="http://schemas.microsoft.com/office/powerpoint/2010/main" val="58277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C0094-6DEF-412E-B489-0FA8A2FE12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/>
              <a:t>Separation of work</a:t>
            </a:r>
          </a:p>
          <a:p>
            <a:pPr lvl="1"/>
            <a:r>
              <a:rPr lang="en-US" dirty="0"/>
              <a:t>Communicating your design to others</a:t>
            </a:r>
          </a:p>
          <a:p>
            <a:pPr lvl="1"/>
            <a:r>
              <a:rPr lang="en-US" dirty="0"/>
              <a:t>How to verify according to requirement</a:t>
            </a:r>
          </a:p>
          <a:p>
            <a:pPr lvl="1"/>
            <a:r>
              <a:rPr lang="en-US" dirty="0"/>
              <a:t>Schematics and PCB design</a:t>
            </a:r>
          </a:p>
          <a:p>
            <a:pPr lvl="1"/>
            <a:r>
              <a:rPr lang="en-US" dirty="0"/>
              <a:t>Debugging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1584E-B826-47E1-A383-842B4E09D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consider when designing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604A1-698D-4072-8C51-832409C1D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D5C0A-6643-4D64-99AC-7823F5968621}"/>
              </a:ext>
            </a:extLst>
          </p:cNvPr>
          <p:cNvSpPr/>
          <p:nvPr/>
        </p:nvSpPr>
        <p:spPr>
          <a:xfrm>
            <a:off x="3399551" y="5207000"/>
            <a:ext cx="7123176" cy="1508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i="1" dirty="0">
                <a:solidFill>
                  <a:schemeClr val="tx1"/>
                </a:solidFill>
              </a:rPr>
              <a:t>You need to be thinking about modularity in design from day one!</a:t>
            </a:r>
          </a:p>
        </p:txBody>
      </p:sp>
    </p:spTree>
    <p:extLst>
      <p:ext uri="{BB962C8B-B14F-4D97-AF65-F5344CB8AC3E}">
        <p14:creationId xmlns:p14="http://schemas.microsoft.com/office/powerpoint/2010/main" val="234272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A3AF30-9494-4951-8912-92B565852B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Separation of work:</a:t>
            </a:r>
          </a:p>
          <a:p>
            <a:pPr lvl="1"/>
            <a:r>
              <a:rPr lang="en-US" dirty="0"/>
              <a:t>Blocks are “packets” of work</a:t>
            </a:r>
          </a:p>
          <a:p>
            <a:pPr lvl="1"/>
            <a:r>
              <a:rPr lang="en-US" dirty="0"/>
              <a:t>Responsibility for block or subsystem</a:t>
            </a:r>
          </a:p>
          <a:p>
            <a:pPr lvl="1"/>
            <a:r>
              <a:rPr lang="en-US" dirty="0"/>
              <a:t>Scheduling of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09029-23D8-472D-9D1F-EFB9B9CDD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Division of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86BC4-F236-458F-AD16-709A43D14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05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8F3DE-ED39-401C-B280-2B8FE3BF9B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Communicating your design to others (i.e. team members and Professors/TAs):</a:t>
            </a:r>
          </a:p>
          <a:p>
            <a:pPr lvl="1"/>
            <a:r>
              <a:rPr lang="en-US" dirty="0"/>
              <a:t>Goes hand in hand with block diagram</a:t>
            </a:r>
          </a:p>
          <a:p>
            <a:pPr lvl="1"/>
            <a:r>
              <a:rPr lang="en-US" dirty="0"/>
              <a:t>Explain design by function of various parts</a:t>
            </a:r>
          </a:p>
          <a:p>
            <a:pPr lvl="1"/>
            <a:r>
              <a:rPr lang="en-US" dirty="0"/>
              <a:t>Easy to draw “blocks” on a napkin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EC4AA-2B6F-48E7-ABAE-A5A5050C3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E3310-BE56-4D42-A182-A97185BE5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2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E1D6DC-3E40-4E5E-853D-4256A4FC8C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Requirements and Verification:</a:t>
            </a:r>
          </a:p>
          <a:p>
            <a:pPr lvl="1"/>
            <a:r>
              <a:rPr lang="en-US" dirty="0"/>
              <a:t>Group requirements into subsystems and blocks</a:t>
            </a:r>
          </a:p>
          <a:p>
            <a:pPr lvl="1"/>
            <a:r>
              <a:rPr lang="en-US" dirty="0"/>
              <a:t>If all requirements are fulfilled for a block or subsystem, the block or subsystem should be guaranteed to work.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316E7-3EF5-406F-B838-A041ED11A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verify according to requirement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D9A1-2909-4EA7-9E20-87A267D30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2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B30A2-F48B-46CE-AA14-2FF963538D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Group components together to avoid clutter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938B9-380D-4BE8-A507-5593D8E78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80589-16E3-42AA-8672-CF7F05919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E1222-7754-4D86-9359-C9A024F86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22" y="2372574"/>
            <a:ext cx="7938756" cy="539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2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3EF5D-6E06-4117-BFE6-ABAC3A0F6E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8754862" cy="5082540"/>
          </a:xfrm>
        </p:spPr>
        <p:txBody>
          <a:bodyPr/>
          <a:lstStyle/>
          <a:p>
            <a:r>
              <a:rPr lang="en-US" dirty="0"/>
              <a:t>Use several PCBs to begin with</a:t>
            </a:r>
          </a:p>
          <a:p>
            <a:r>
              <a:rPr lang="en-US" dirty="0"/>
              <a:t>Testing each block separately</a:t>
            </a:r>
          </a:p>
          <a:p>
            <a:pPr lvl="1"/>
            <a:r>
              <a:rPr lang="en-US" dirty="0"/>
              <a:t>Easier to troubleshoot than entire system at once</a:t>
            </a:r>
          </a:p>
          <a:p>
            <a:pPr lvl="1"/>
            <a:r>
              <a:rPr lang="en-US" dirty="0"/>
              <a:t>Requires well defined block diagram to be useful</a:t>
            </a:r>
          </a:p>
          <a:p>
            <a:r>
              <a:rPr lang="en-US" dirty="0"/>
              <a:t>Test points</a:t>
            </a:r>
          </a:p>
          <a:p>
            <a:pPr lvl="1"/>
            <a:r>
              <a:rPr lang="en-US" dirty="0"/>
              <a:t>Places on circuit where you can easily hookup test probes to verify your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B6C52-9E72-4317-A4F6-007C4ABA6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PCB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91B64-A4F5-4320-A77B-E36358387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88F2A-8406-4959-AEA6-6CC27186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488" y="1254708"/>
            <a:ext cx="4267200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A0B34D-D4F5-4CC4-A017-F4046E91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488" y="3773349"/>
            <a:ext cx="42576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1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E3B6E-2165-314F-BA02-7F2A39473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in the </a:t>
            </a:r>
            <a:br>
              <a:rPr lang="en-US" dirty="0"/>
            </a:br>
            <a:r>
              <a:rPr lang="en-US" dirty="0"/>
              <a:t>Design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0543E-52A7-7B42-95E0-75CCB3A29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45C1A-959B-F143-8F90-554EDE198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4" t="24958" r="48366" b="11601"/>
          <a:stretch/>
        </p:blipFill>
        <p:spPr>
          <a:xfrm>
            <a:off x="5480801" y="176160"/>
            <a:ext cx="3200400" cy="6752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50819-A4A1-CE4B-B2C9-3C434FA47028}"/>
              </a:ext>
            </a:extLst>
          </p:cNvPr>
          <p:cNvSpPr txBox="1"/>
          <p:nvPr/>
        </p:nvSpPr>
        <p:spPr>
          <a:xfrm>
            <a:off x="0" y="6035331"/>
            <a:ext cx="4549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H. </a:t>
            </a:r>
            <a:r>
              <a:rPr lang="en-US" dirty="0" err="1"/>
              <a:t>Dubberly</a:t>
            </a:r>
            <a:r>
              <a:rPr lang="en-US" dirty="0"/>
              <a:t>, How do you design? A Compendium of Models, </a:t>
            </a:r>
            <a:r>
              <a:rPr lang="en-US" dirty="0" err="1"/>
              <a:t>Dubberly</a:t>
            </a:r>
            <a:r>
              <a:rPr lang="en-US" dirty="0"/>
              <a:t> Design Office, 2008.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1FB85A-321B-F646-B401-0274EACC6582}"/>
              </a:ext>
            </a:extLst>
          </p:cNvPr>
          <p:cNvCxnSpPr>
            <a:cxnSpLocks/>
          </p:cNvCxnSpPr>
          <p:nvPr/>
        </p:nvCxnSpPr>
        <p:spPr>
          <a:xfrm flipH="1">
            <a:off x="8631611" y="351708"/>
            <a:ext cx="139231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FAB5FF-F3A2-9241-8BE1-729C61932CAF}"/>
              </a:ext>
            </a:extLst>
          </p:cNvPr>
          <p:cNvSpPr txBox="1"/>
          <p:nvPr/>
        </p:nvSpPr>
        <p:spPr>
          <a:xfrm>
            <a:off x="10006690" y="129137"/>
            <a:ext cx="327871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are you trying to solve?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4D198A-BA10-D84A-9474-AE6672058AA7}"/>
              </a:ext>
            </a:extLst>
          </p:cNvPr>
          <p:cNvCxnSpPr>
            <a:cxnSpLocks/>
          </p:cNvCxnSpPr>
          <p:nvPr/>
        </p:nvCxnSpPr>
        <p:spPr>
          <a:xfrm flipH="1">
            <a:off x="8595175" y="999289"/>
            <a:ext cx="1411514" cy="53945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137514-4F0F-934B-8C02-42DA7DF0B742}"/>
              </a:ext>
            </a:extLst>
          </p:cNvPr>
          <p:cNvSpPr txBox="1"/>
          <p:nvPr/>
        </p:nvSpPr>
        <p:spPr>
          <a:xfrm>
            <a:off x="10006690" y="799234"/>
            <a:ext cx="24982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has been tried?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30D5F5-8CB1-544D-98C8-2ACB50C70605}"/>
              </a:ext>
            </a:extLst>
          </p:cNvPr>
          <p:cNvCxnSpPr>
            <a:cxnSpLocks/>
          </p:cNvCxnSpPr>
          <p:nvPr/>
        </p:nvCxnSpPr>
        <p:spPr>
          <a:xfrm flipH="1">
            <a:off x="8595174" y="2320655"/>
            <a:ext cx="1411514" cy="53945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FB6083-0121-2447-B786-6B1326FD52E1}"/>
              </a:ext>
            </a:extLst>
          </p:cNvPr>
          <p:cNvSpPr txBox="1"/>
          <p:nvPr/>
        </p:nvSpPr>
        <p:spPr>
          <a:xfrm>
            <a:off x="10006689" y="2120600"/>
            <a:ext cx="29554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are goals of design?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F5F2A1-6CF7-E946-A5D5-A0B0404B2E03}"/>
              </a:ext>
            </a:extLst>
          </p:cNvPr>
          <p:cNvCxnSpPr>
            <a:cxnSpLocks/>
          </p:cNvCxnSpPr>
          <p:nvPr/>
        </p:nvCxnSpPr>
        <p:spPr>
          <a:xfrm flipH="1">
            <a:off x="8612409" y="4470389"/>
            <a:ext cx="1411514" cy="53945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72F90B-F4FD-4348-AB0C-028CDE05BF9A}"/>
              </a:ext>
            </a:extLst>
          </p:cNvPr>
          <p:cNvSpPr txBox="1"/>
          <p:nvPr/>
        </p:nvSpPr>
        <p:spPr>
          <a:xfrm>
            <a:off x="10023923" y="4076347"/>
            <a:ext cx="29554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can we design? What are constraints?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45323B-00A9-B647-939D-B986055D80F7}"/>
              </a:ext>
            </a:extLst>
          </p:cNvPr>
          <p:cNvCxnSpPr>
            <a:cxnSpLocks/>
          </p:cNvCxnSpPr>
          <p:nvPr/>
        </p:nvCxnSpPr>
        <p:spPr>
          <a:xfrm flipH="1">
            <a:off x="8612409" y="5408316"/>
            <a:ext cx="1411514" cy="53945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3C0D3C-2159-514E-B163-3DD24D4578E8}"/>
              </a:ext>
            </a:extLst>
          </p:cNvPr>
          <p:cNvSpPr txBox="1"/>
          <p:nvPr/>
        </p:nvSpPr>
        <p:spPr>
          <a:xfrm>
            <a:off x="10023923" y="5209727"/>
            <a:ext cx="11411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Building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E77030-A26A-6147-B230-C0F7404569E4}"/>
              </a:ext>
            </a:extLst>
          </p:cNvPr>
          <p:cNvCxnSpPr>
            <a:cxnSpLocks/>
          </p:cNvCxnSpPr>
          <p:nvPr/>
        </p:nvCxnSpPr>
        <p:spPr>
          <a:xfrm flipH="1">
            <a:off x="8631611" y="6033865"/>
            <a:ext cx="1411514" cy="53945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E3307F-8414-1A40-97A2-40F9F2B4AC7A}"/>
              </a:ext>
            </a:extLst>
          </p:cNvPr>
          <p:cNvSpPr txBox="1"/>
          <p:nvPr/>
        </p:nvSpPr>
        <p:spPr>
          <a:xfrm>
            <a:off x="10043125" y="5835276"/>
            <a:ext cx="11411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Testing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2C4707-518C-6849-9845-6455CDD176F5}"/>
              </a:ext>
            </a:extLst>
          </p:cNvPr>
          <p:cNvCxnSpPr>
            <a:cxnSpLocks/>
          </p:cNvCxnSpPr>
          <p:nvPr/>
        </p:nvCxnSpPr>
        <p:spPr>
          <a:xfrm flipH="1">
            <a:off x="8612409" y="3568604"/>
            <a:ext cx="1411514" cy="53945"/>
          </a:xfrm>
          <a:prstGeom prst="straightConnector1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A1C8ED5-BDFE-4A4D-AF9D-4027BE56F049}"/>
              </a:ext>
            </a:extLst>
          </p:cNvPr>
          <p:cNvSpPr txBox="1"/>
          <p:nvPr/>
        </p:nvSpPr>
        <p:spPr>
          <a:xfrm>
            <a:off x="10023924" y="3368549"/>
            <a:ext cx="155303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Your method</a:t>
            </a:r>
          </a:p>
        </p:txBody>
      </p:sp>
    </p:spTree>
    <p:extLst>
      <p:ext uri="{BB962C8B-B14F-4D97-AF65-F5344CB8AC3E}">
        <p14:creationId xmlns:p14="http://schemas.microsoft.com/office/powerpoint/2010/main" val="42852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0" grpId="0" animBg="1"/>
      <p:bldP spid="22" grpId="0" animBg="1"/>
      <p:bldP spid="24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29778E-CE44-B448-8C9E-DF5056C65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Problem statement: How to build a flow battery to store excess energy produced by renewables?</a:t>
            </a:r>
          </a:p>
          <a:p>
            <a:r>
              <a:rPr lang="en-US" sz="3200" dirty="0"/>
              <a:t>Background research: What has been done before: water solvent, non-water solvent?</a:t>
            </a:r>
          </a:p>
          <a:p>
            <a:r>
              <a:rPr lang="en-US" sz="3200" dirty="0"/>
              <a:t>Objective: high conductivity, high cycle lifetime, low cost</a:t>
            </a:r>
          </a:p>
          <a:p>
            <a:r>
              <a:rPr lang="en-US" sz="3200" dirty="0"/>
              <a:t>Alternative hypothesis: aqueous system, monomers, colloids</a:t>
            </a:r>
          </a:p>
          <a:p>
            <a:r>
              <a:rPr lang="en-US" sz="3200" dirty="0"/>
              <a:t>Selected hypothesis: acetonitrile solvent, polymer</a:t>
            </a:r>
          </a:p>
          <a:p>
            <a:r>
              <a:rPr lang="en-US" sz="3200" dirty="0"/>
              <a:t>Parameters: polymer concentration, background salt</a:t>
            </a:r>
            <a:br>
              <a:rPr lang="en-US" sz="3200" dirty="0"/>
            </a:br>
            <a:r>
              <a:rPr lang="en-US" sz="3200" dirty="0"/>
              <a:t>How do objectives change as these parameters change?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5F8C6-A7A2-BA49-A5F5-20D744BBF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Flow Batteries for Energy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1F2D-4DEC-F546-8F1B-A6963453F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29778E-CE44-B448-8C9E-DF5056C65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Problem statement:</a:t>
            </a:r>
          </a:p>
          <a:p>
            <a:r>
              <a:rPr lang="en-US" sz="3200" dirty="0"/>
              <a:t>Objective: Keep building from burning down, provide ample warning for occupants to vacate building</a:t>
            </a:r>
          </a:p>
          <a:p>
            <a:r>
              <a:rPr lang="en-US" sz="3200" dirty="0"/>
              <a:t>Alternative hypothesis: </a:t>
            </a:r>
          </a:p>
          <a:p>
            <a:r>
              <a:rPr lang="en-US" sz="3200" dirty="0"/>
              <a:t>Selected hypothesis: </a:t>
            </a:r>
          </a:p>
          <a:p>
            <a:r>
              <a:rPr lang="en-US" sz="3200" dirty="0"/>
              <a:t>Parameters:</a:t>
            </a:r>
            <a:br>
              <a:rPr lang="en-US" sz="3200" dirty="0"/>
            </a:br>
            <a:r>
              <a:rPr lang="en-US" sz="3200" dirty="0"/>
              <a:t>How do objectives change as these parameters change?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5F8C6-A7A2-BA49-A5F5-20D744BBF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Activity: Automated fire prevention system for buildings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71F2D-4DEC-F546-8F1B-A6963453F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04049B-29F7-AA40-9FCA-A01AC38E2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Objectives were increasing one decreases the other</a:t>
            </a:r>
          </a:p>
          <a:p>
            <a:r>
              <a:rPr lang="en-US" dirty="0"/>
              <a:t>For example: conductivity and cost</a:t>
            </a:r>
          </a:p>
          <a:p>
            <a:pPr lvl="1"/>
            <a:r>
              <a:rPr lang="en-US" dirty="0"/>
              <a:t>High conductivity- high polymer concentration</a:t>
            </a:r>
          </a:p>
          <a:p>
            <a:pPr lvl="1"/>
            <a:r>
              <a:rPr lang="en-US" dirty="0"/>
              <a:t>High polymer concentration- thicker solution, larger pumps</a:t>
            </a:r>
          </a:p>
          <a:p>
            <a:r>
              <a:rPr lang="en-US" dirty="0"/>
              <a:t>Keep competing objectives in mind during your design</a:t>
            </a:r>
          </a:p>
          <a:p>
            <a:r>
              <a:rPr lang="en-US" dirty="0"/>
              <a:t>Need to determine which objectives are more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ED95-B459-4340-B47E-9CEA9B66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Competing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B048-3C8F-6F44-8093-F24E735D5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C314C1-9941-6849-AEBF-46773F842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Xbox 360</a:t>
            </a:r>
          </a:p>
          <a:p>
            <a:r>
              <a:rPr lang="en-US" dirty="0"/>
              <a:t>Objectives: slim, high graphic output</a:t>
            </a:r>
          </a:p>
          <a:p>
            <a:r>
              <a:rPr lang="en-US" dirty="0"/>
              <a:t>Competing objectives: </a:t>
            </a:r>
          </a:p>
          <a:p>
            <a:pPr lvl="1"/>
            <a:r>
              <a:rPr lang="en-US" dirty="0"/>
              <a:t>Slim designs not as good for heat transfer</a:t>
            </a:r>
          </a:p>
          <a:p>
            <a:pPr lvl="1"/>
            <a:r>
              <a:rPr lang="en-US" dirty="0"/>
              <a:t>High graphic output-high heat</a:t>
            </a:r>
          </a:p>
          <a:p>
            <a:r>
              <a:rPr lang="en-US" dirty="0"/>
              <a:t>Result: red ring of death</a:t>
            </a:r>
            <a:br>
              <a:rPr lang="en-US" dirty="0"/>
            </a:br>
            <a:r>
              <a:rPr lang="en-US" dirty="0"/>
              <a:t>Cost Microsoft ~$1 billion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51A6F-B61E-3F45-9B0C-DFBEC4673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Competing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70BA3-429F-5841-850A-537DADE22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58D0D-867C-1442-8490-AFE945095819}"/>
              </a:ext>
            </a:extLst>
          </p:cNvPr>
          <p:cNvSpPr/>
          <p:nvPr/>
        </p:nvSpPr>
        <p:spPr>
          <a:xfrm>
            <a:off x="8784912" y="5578253"/>
            <a:ext cx="4987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media.gamestop.com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gamestop</a:t>
            </a:r>
            <a:r>
              <a:rPr lang="en-US" dirty="0"/>
              <a:t>/10107525/Xbox-360-System---White-with-Wireless-Controller-GameStop-Premium-Refurbished?$zoom$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7BCC0F-1B09-6B46-9113-DA1C61A3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912" y="938843"/>
            <a:ext cx="4606753" cy="46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</p:spPr>
        <p:txBody>
          <a:bodyPr/>
          <a:lstStyle/>
          <a:p>
            <a:r>
              <a:rPr lang="en-US" dirty="0"/>
              <a:t>A design that can be easily broken apart</a:t>
            </a:r>
          </a:p>
          <a:p>
            <a:r>
              <a:rPr lang="en-US" dirty="0"/>
              <a:t>Transform a problem into a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Modular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74BBE-4A89-43CD-85D8-DB4A4F03D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40" y="2169469"/>
            <a:ext cx="6871883" cy="48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C2129F-E0A4-4637-A1E1-CEF88791D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Makes complexity manageable</a:t>
            </a:r>
          </a:p>
          <a:p>
            <a:r>
              <a:rPr lang="en-US" dirty="0"/>
              <a:t>Enables parallel work during the design phase</a:t>
            </a:r>
          </a:p>
          <a:p>
            <a:r>
              <a:rPr lang="en-US" dirty="0"/>
              <a:t>Enables modular debugging during the testing phase</a:t>
            </a:r>
          </a:p>
          <a:p>
            <a:r>
              <a:rPr lang="en-US" dirty="0"/>
              <a:t>Easily replaceable</a:t>
            </a:r>
          </a:p>
          <a:p>
            <a:r>
              <a:rPr lang="en-US" dirty="0"/>
              <a:t>Accommodates future uncertainties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1FEDC-D761-4119-B489-8D054E1DA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Use Modular Design?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51702-CB5B-4513-9432-4961C5BE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8F2C015B-08DA-4D33-A097-92A25A4914F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BDEAF2F8-B4E1-4E05-9616-81582DAAA3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1_Cover Slide</Template>
  <TotalTime>260</TotalTime>
  <Words>930</Words>
  <Application>Microsoft Macintosh PowerPoint</Application>
  <PresentationFormat>Custom</PresentationFormat>
  <Paragraphs>146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OfficinaSansITCStd Book</vt:lpstr>
      <vt:lpstr>Arial</vt:lpstr>
      <vt:lpstr>Arial Narrow</vt:lpstr>
      <vt:lpstr>Calibri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Schuh</dc:creator>
  <cp:lastModifiedBy>Jonathon Schuh</cp:lastModifiedBy>
  <cp:revision>60</cp:revision>
  <cp:lastPrinted>2016-12-15T22:22:15Z</cp:lastPrinted>
  <dcterms:created xsi:type="dcterms:W3CDTF">2020-01-23T15:44:35Z</dcterms:created>
  <dcterms:modified xsi:type="dcterms:W3CDTF">2020-01-27T22:07:46Z</dcterms:modified>
</cp:coreProperties>
</file>