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94" r:id="rId3"/>
    <p:sldId id="260" r:id="rId4"/>
    <p:sldId id="268" r:id="rId5"/>
    <p:sldId id="295" r:id="rId6"/>
    <p:sldId id="296" r:id="rId7"/>
    <p:sldId id="27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E28E"/>
    <a:srgbClr val="EFEFEF"/>
    <a:srgbClr val="FFFFFF"/>
    <a:srgbClr val="414141"/>
    <a:srgbClr val="38E28E"/>
    <a:srgbClr val="323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941" autoAdjust="0"/>
    <p:restoredTop sz="94867"/>
  </p:normalViewPr>
  <p:slideViewPr>
    <p:cSldViewPr snapToGrid="0" snapToObjects="1">
      <p:cViewPr varScale="1">
        <p:scale>
          <a:sx n="64" d="100"/>
          <a:sy n="64" d="100"/>
        </p:scale>
        <p:origin x="45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C44B1-537C-F548-94BC-11A1FDE7B550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BAC2D-1E80-AD4E-9FA7-DA9AF4B6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42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AED3D-1757-CCE9-44F8-1E7A6FC79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DC41F-E8F8-744B-8AB3-368B8482C1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F0298-031A-4164-4775-A1DA6D81A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B6DEF-DCFF-D444-9513-0B62F0B96D8A}" type="datetime1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60126-591F-58FD-1A83-1E88CE268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powerboxtech.com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7FDED-9560-BE29-2326-BFB12A7FC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67D7C-9E1F-D548-8BCA-544049D0F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61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4C9D4-83D5-BC47-A177-04D0C4CF6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A0278C-02F4-7764-6411-A06D758480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F42D5-29FF-71A3-E0D4-154C05409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537F5-E5B4-7A40-AD7C-DB63A5D71606}" type="datetime1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91B53-A01D-D69B-FD81-4A7B964E3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powerboxtech.com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D8D80-F92E-69BE-54C0-D4DE9E2ED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67D7C-9E1F-D548-8BCA-544049D0F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828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B53FC3-370C-7A21-E492-07C9B3C3DC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B19410-F19D-1FAA-ADBA-40D4BEC9BF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731E4-5F5E-3896-4EF6-57BBFE7F8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70B4E-D85E-C941-A909-61892413F6EC}" type="datetime1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9711D-0415-73FB-D20C-5D756C4CE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powerboxtech.com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11FE6-E792-B1C4-6148-AC55B1526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67D7C-9E1F-D548-8BCA-544049D0F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439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7400E-E42A-74AF-5765-6AD074F3C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28DA2-0E62-B344-A182-7D37ABA17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44D28-498C-D522-71B5-81639DA7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C9D92-499E-A742-99BA-ED56480BF2E0}" type="datetime1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1A047-C239-7594-4C00-41288ABE4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powerboxtech.com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209C9-EA2A-030E-AC35-BE5B42B9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67D7C-9E1F-D548-8BCA-544049D0F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7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1A314-57B3-70C8-B0DD-CCDBF2BDA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DB6CF5-0B53-4F7E-5BB9-FDF08CA46F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9226F-A256-E854-F3F8-A4E815E68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C8E6-C686-7846-B287-83C4A0BE0519}" type="datetime1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D481C3-B51F-F6F4-D926-57F899BDC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powerboxtech.com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10BB5-E851-4D4D-6D54-56FC24DBA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67D7C-9E1F-D548-8BCA-544049D0F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19F9D-C134-0BB6-178A-898DA55DA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FCB21-6544-5198-B5CE-853F52B0BC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6D41E2-A95B-7D57-C1F1-954672C3D7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18C7CA-8969-035A-91F3-F221EB5D8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215E4-89CE-BC4A-8780-7C08C460D321}" type="datetime1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A194CF-3345-6179-99FE-458FF5829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powerboxtech.com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C87EE-B113-F576-F47C-ACEEA3B27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67D7C-9E1F-D548-8BCA-544049D0F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270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ED707-2C19-9872-96E8-0F392F22C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2D2940-47CE-7133-E26F-59CCE77DCD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0E9FFC-FAF0-E0DF-8E45-2E37F0347D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1A8CCE-AF67-D9BF-FE59-DDCE9E166E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C1D6EE-F3A6-AD26-1AB3-8BE9FC1E25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1666C6-75BA-CCBA-83EC-094B608D8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B7F89-262C-AD4D-80A8-721991895696}" type="datetime1">
              <a:rPr lang="en-US" smtClean="0"/>
              <a:t>8/27/2024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EBD674-0327-D591-9874-1D247AEB5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powerboxtech.com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766FDA-21D5-429B-0226-E07C2287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67D7C-9E1F-D548-8BCA-544049D0F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264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C0803-C858-A2DD-777C-3F91B3489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86006F-4BCE-5673-0AC9-CFD32D147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C4B9-3A23-7E47-A175-127B01CA0109}" type="datetime1">
              <a:rPr lang="en-US" smtClean="0"/>
              <a:t>8/27/2024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29CF0A-F024-1884-AE65-94455485C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powerboxtech.com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BEE9F-7724-9F6A-89CF-81865BB02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67D7C-9E1F-D548-8BCA-544049D0F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06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66DC76-D7EE-5402-A690-5D1FDA458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7DBE8-2C3A-C44B-A004-2332F9B9EC51}" type="datetime1">
              <a:rPr lang="en-US" smtClean="0"/>
              <a:t>8/27/2024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044D18-3E81-E98A-0B13-B456CC5D5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powerboxtech.com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431D5-D65E-2DA4-A36A-B019DCF81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67D7C-9E1F-D548-8BCA-544049D0F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36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91256-996A-253A-DCC5-FBC8AADF2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A5C39-8635-2F07-C1FF-0CF9B692A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0881B-914E-B3D9-66C3-8BC15C8A8F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A28E6D-20A2-CF78-DF22-0CA23DE17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14BA-52C8-6046-A738-8C1EB0B4F916}" type="datetime1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09E764-6585-D204-E0AE-ACFE56B2F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powerboxtech.com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C1F3E-3496-EFF1-B967-E1D05351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67D7C-9E1F-D548-8BCA-544049D0F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76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900F-39D9-6111-FBA2-FFB91A20F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FD9162-8901-6FA6-6175-B335D9F0FC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828ADF-B8AD-96F0-DFFB-0EE21ECD8E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594799-6ED1-7511-A4D4-64568878A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0BC30-9377-F145-80CA-1C96450770DE}" type="datetime1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6524CE-D82C-93AA-7765-35D75FC94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powerboxtech.com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5B35C7-285B-CDE4-346E-74C4E0E3A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67D7C-9E1F-D548-8BCA-544049D0F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980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A96610-D834-8BC9-4630-5EC306E48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E5CE01-D2C1-386A-B1E4-4B3FF014D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8E7CB-8227-60F4-CB76-5A61B25A61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D429B-FCEC-BA47-B9A5-6121F6DF0712}" type="datetime1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E29A1-AC62-9942-0428-F891110409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powerboxtech.com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EF6FD-E426-683B-85CA-35FA0601B0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67D7C-9E1F-D548-8BCA-544049D0F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279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6.sv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57056AF-FA68-5376-AB93-490A6D979F6C}"/>
              </a:ext>
            </a:extLst>
          </p:cNvPr>
          <p:cNvSpPr txBox="1"/>
          <p:nvPr/>
        </p:nvSpPr>
        <p:spPr>
          <a:xfrm>
            <a:off x="2071315" y="4707522"/>
            <a:ext cx="79491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FEFEF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Proposal for: </a:t>
            </a:r>
          </a:p>
          <a:p>
            <a:pPr algn="ctr"/>
            <a:endParaRPr lang="en-US" sz="2400" b="1" dirty="0">
              <a:solidFill>
                <a:srgbClr val="EFEFEF"/>
              </a:solidFill>
              <a:latin typeface="Apple SD Gothic Neo Thin" panose="02000300000000000000" pitchFamily="2" charset="-127"/>
              <a:ea typeface="Apple SD Gothic Neo Thin" panose="02000300000000000000" pitchFamily="2" charset="-127"/>
            </a:endParaRPr>
          </a:p>
          <a:p>
            <a:pPr algn="ctr"/>
            <a:r>
              <a:rPr lang="en-US" sz="2400" b="1" dirty="0">
                <a:solidFill>
                  <a:srgbClr val="EFEFEF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Fall 2024 - ECE 445 Senior Design Project Laboratory.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C5C6A11-DC93-6CD0-D962-44A9F1077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powerboxtech.com 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14616E3-8334-D49F-8E0D-6E86FE6AA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67D7C-9E1F-D548-8BCA-544049D0FA7C}" type="slidenum">
              <a:rPr lang="en-US" smtClean="0"/>
              <a:t>1</a:t>
            </a:fld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6319F7D-86F5-CEB3-246F-633D017F97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290"/>
          <a:stretch/>
        </p:blipFill>
        <p:spPr>
          <a:xfrm>
            <a:off x="3911078" y="931956"/>
            <a:ext cx="3829572" cy="228749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A0FE640-A5E1-2EF0-BA0A-A2C408473188}"/>
              </a:ext>
            </a:extLst>
          </p:cNvPr>
          <p:cNvSpPr txBox="1">
            <a:spLocks/>
          </p:cNvSpPr>
          <p:nvPr/>
        </p:nvSpPr>
        <p:spPr>
          <a:xfrm>
            <a:off x="1487466" y="2943617"/>
            <a:ext cx="9116860" cy="1530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EFEFE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PowerBox Technology</a:t>
            </a:r>
          </a:p>
        </p:txBody>
      </p:sp>
    </p:spTree>
    <p:extLst>
      <p:ext uri="{BB962C8B-B14F-4D97-AF65-F5344CB8AC3E}">
        <p14:creationId xmlns:p14="http://schemas.microsoft.com/office/powerpoint/2010/main" val="410958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531EE5C-49FF-AF0D-3607-DFF6B223E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powerboxtech.com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CD690B7-5490-279B-6D7B-A76D227F9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67D7C-9E1F-D548-8BCA-544049D0FA7C}" type="slidenum">
              <a:rPr lang="en-US" smtClean="0"/>
              <a:t>2</a:t>
            </a:fld>
            <a:endParaRPr lang="en-U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4D56004-BB29-8667-79C3-45550DBC0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E8E234B-797E-FA78-6D8E-338BBDCD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333" y="0"/>
            <a:ext cx="10557576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pple SD Gothic Neo Medium" panose="02000300000000000000" pitchFamily="2" charset="-127"/>
                <a:ea typeface="Apple SD Gothic Neo Medium" panose="02000300000000000000" pitchFamily="2" charset="-127"/>
              </a:rPr>
              <a:t>A day in the Life of a Factory Manager</a:t>
            </a:r>
            <a:endParaRPr lang="en-US" sz="4000" b="1" dirty="0">
              <a:latin typeface="Apple SD Gothic Neo Medium" panose="02000300000000000000" pitchFamily="2" charset="-127"/>
              <a:ea typeface="Apple SD Gothic Neo Medium" panose="02000300000000000000" pitchFamily="2" charset="-127"/>
            </a:endParaRPr>
          </a:p>
        </p:txBody>
      </p:sp>
      <p:sp>
        <p:nvSpPr>
          <p:cNvPr id="12" name="Bocadillo: ovalado 11">
            <a:extLst>
              <a:ext uri="{FF2B5EF4-FFF2-40B4-BE49-F238E27FC236}">
                <a16:creationId xmlns:a16="http://schemas.microsoft.com/office/drawing/2014/main" id="{A4F7E4C2-DADE-0A6F-0B41-FBFA7E4C4397}"/>
              </a:ext>
            </a:extLst>
          </p:cNvPr>
          <p:cNvSpPr/>
          <p:nvPr/>
        </p:nvSpPr>
        <p:spPr>
          <a:xfrm>
            <a:off x="2916766" y="1055967"/>
            <a:ext cx="2552700" cy="1373966"/>
          </a:xfrm>
          <a:prstGeom prst="wedgeEllipseCallout">
            <a:avLst/>
          </a:prstGeom>
          <a:solidFill>
            <a:srgbClr val="36E38E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Arturo, the double backer stopped working  at 5 am!</a:t>
            </a:r>
          </a:p>
        </p:txBody>
      </p:sp>
      <p:sp>
        <p:nvSpPr>
          <p:cNvPr id="14" name="Globo: línea 13">
            <a:extLst>
              <a:ext uri="{FF2B5EF4-FFF2-40B4-BE49-F238E27FC236}">
                <a16:creationId xmlns:a16="http://schemas.microsoft.com/office/drawing/2014/main" id="{7783ED80-F183-EF7E-95FF-883D01A1542C}"/>
              </a:ext>
            </a:extLst>
          </p:cNvPr>
          <p:cNvSpPr/>
          <p:nvPr/>
        </p:nvSpPr>
        <p:spPr>
          <a:xfrm>
            <a:off x="8873066" y="4894667"/>
            <a:ext cx="1312333" cy="838200"/>
          </a:xfrm>
          <a:prstGeom prst="borderCallout1">
            <a:avLst>
              <a:gd name="adj1" fmla="val 52083"/>
              <a:gd name="adj2" fmla="val -5107"/>
              <a:gd name="adj3" fmla="val 112500"/>
              <a:gd name="adj4" fmla="val -38333"/>
            </a:avLst>
          </a:prstGeom>
          <a:solidFill>
            <a:srgbClr val="36E38E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Fresh cup of coffee</a:t>
            </a:r>
          </a:p>
        </p:txBody>
      </p:sp>
      <p:sp>
        <p:nvSpPr>
          <p:cNvPr id="15" name="Globo: línea 14">
            <a:extLst>
              <a:ext uri="{FF2B5EF4-FFF2-40B4-BE49-F238E27FC236}">
                <a16:creationId xmlns:a16="http://schemas.microsoft.com/office/drawing/2014/main" id="{1B6872A9-AB18-C730-21A9-72A58E6FA86D}"/>
              </a:ext>
            </a:extLst>
          </p:cNvPr>
          <p:cNvSpPr/>
          <p:nvPr/>
        </p:nvSpPr>
        <p:spPr>
          <a:xfrm>
            <a:off x="9901696" y="1055967"/>
            <a:ext cx="1604362" cy="838200"/>
          </a:xfrm>
          <a:prstGeom prst="borderCallout1">
            <a:avLst>
              <a:gd name="adj1" fmla="val 52083"/>
              <a:gd name="adj2" fmla="val -5107"/>
              <a:gd name="adj3" fmla="val 112500"/>
              <a:gd name="adj4" fmla="val -38333"/>
            </a:avLst>
          </a:prstGeom>
          <a:solidFill>
            <a:srgbClr val="36E38E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Double backer machine</a:t>
            </a:r>
          </a:p>
        </p:txBody>
      </p:sp>
      <p:pic>
        <p:nvPicPr>
          <p:cNvPr id="1028" name="Picture 4" descr="Six O Clock PNG Transparent Images Free Download | Vector Files | Pngtree">
            <a:extLst>
              <a:ext uri="{FF2B5EF4-FFF2-40B4-BE49-F238E27FC236}">
                <a16:creationId xmlns:a16="http://schemas.microsoft.com/office/drawing/2014/main" id="{D6EF1C7C-2DA8-C33B-C6F2-5AA0A85E1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31" y="1625600"/>
            <a:ext cx="804333" cy="80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680DA7E5-EC10-4182-93FC-8E2ED57FE8B3}"/>
              </a:ext>
            </a:extLst>
          </p:cNvPr>
          <p:cNvSpPr txBox="1"/>
          <p:nvPr/>
        </p:nvSpPr>
        <p:spPr>
          <a:xfrm>
            <a:off x="15240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EFEFEF"/>
                </a:solidFill>
              </a:rPr>
              <a:t>Image source:</a:t>
            </a:r>
            <a:r>
              <a:rPr lang="en-US" dirty="0">
                <a:solidFill>
                  <a:srgbClr val="EFEFEF"/>
                </a:solidFill>
              </a:rPr>
              <a:t> Created using DALL-E by OpenAI, June 2024.</a:t>
            </a:r>
          </a:p>
        </p:txBody>
      </p:sp>
    </p:spTree>
    <p:extLst>
      <p:ext uri="{BB962C8B-B14F-4D97-AF65-F5344CB8AC3E}">
        <p14:creationId xmlns:p14="http://schemas.microsoft.com/office/powerpoint/2010/main" val="3152147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B2D1E-E37F-8865-4AB2-88F4AE5B2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981" y="-105338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9E28E"/>
                </a:solidFill>
                <a:latin typeface="Apple SD Gothic Neo Medium" panose="02000300000000000000" pitchFamily="2" charset="-127"/>
                <a:ea typeface="Apple SD Gothic Neo Medium" panose="02000300000000000000" pitchFamily="2" charset="-127"/>
              </a:rPr>
              <a:t>We help Factory Operators modernize their Electrical Systems.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6EEF21-F122-4E9E-F211-575ED3C87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454"/>
            <a:ext cx="4114800" cy="365125"/>
          </a:xfrm>
        </p:spPr>
        <p:txBody>
          <a:bodyPr/>
          <a:lstStyle/>
          <a:p>
            <a:r>
              <a:rPr lang="en-US" dirty="0" err="1"/>
              <a:t>powerboxtech.com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E3EEE1-1838-FFA3-636D-9A22B086B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67D7C-9E1F-D548-8BCA-544049D0FA7C}" type="slidenum">
              <a:rPr lang="en-US" smtClean="0"/>
              <a:t>3</a:t>
            </a:fld>
            <a:endParaRPr lang="en-US"/>
          </a:p>
        </p:txBody>
      </p:sp>
      <p:pic>
        <p:nvPicPr>
          <p:cNvPr id="12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1993611-DE46-A225-AEF4-F1BB6F5CB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4401" y="232915"/>
            <a:ext cx="804668" cy="971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5EF136-8D69-145D-C7AA-EEEE113918EC}"/>
              </a:ext>
            </a:extLst>
          </p:cNvPr>
          <p:cNvSpPr txBox="1"/>
          <p:nvPr/>
        </p:nvSpPr>
        <p:spPr>
          <a:xfrm>
            <a:off x="241981" y="898170"/>
            <a:ext cx="72052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EFEFEF"/>
                </a:solidFill>
                <a:latin typeface="Apple SD Gothic Neo Medium" panose="02000300000000000000" pitchFamily="2" charset="-127"/>
                <a:ea typeface="Apple SD Gothic Neo Medium" panose="02000300000000000000" pitchFamily="2" charset="-127"/>
              </a:rPr>
              <a:t>And we do it through the PowerBox Energy System.</a:t>
            </a:r>
            <a:endParaRPr lang="es-ES_tradnl" sz="2400" dirty="0"/>
          </a:p>
        </p:txBody>
      </p:sp>
      <p:pic>
        <p:nvPicPr>
          <p:cNvPr id="9" name="Gráfico 39">
            <a:extLst>
              <a:ext uri="{FF2B5EF4-FFF2-40B4-BE49-F238E27FC236}">
                <a16:creationId xmlns:a16="http://schemas.microsoft.com/office/drawing/2014/main" id="{D516C5FD-4F1E-B8F8-BA31-291C9868A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2241" y="-1106905"/>
            <a:ext cx="8810215" cy="8504138"/>
          </a:xfrm>
          <a:prstGeom prst="rect">
            <a:avLst/>
          </a:prstGeom>
        </p:spPr>
      </p:pic>
      <p:pic>
        <p:nvPicPr>
          <p:cNvPr id="10" name="Gráfico 10">
            <a:extLst>
              <a:ext uri="{FF2B5EF4-FFF2-40B4-BE49-F238E27FC236}">
                <a16:creationId xmlns:a16="http://schemas.microsoft.com/office/drawing/2014/main" id="{1CF1A90E-01AA-7940-86D0-FBB7C660B7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7160"/>
          <a:stretch/>
        </p:blipFill>
        <p:spPr>
          <a:xfrm>
            <a:off x="163732" y="1838425"/>
            <a:ext cx="9535060" cy="4610865"/>
          </a:xfrm>
          <a:prstGeom prst="rect">
            <a:avLst/>
          </a:prstGeom>
        </p:spPr>
      </p:pic>
      <p:sp>
        <p:nvSpPr>
          <p:cNvPr id="13" name="Elipse 38">
            <a:extLst>
              <a:ext uri="{FF2B5EF4-FFF2-40B4-BE49-F238E27FC236}">
                <a16:creationId xmlns:a16="http://schemas.microsoft.com/office/drawing/2014/main" id="{F2EB39A1-9778-FE2E-0ADF-E54DD2FAF5E8}"/>
              </a:ext>
            </a:extLst>
          </p:cNvPr>
          <p:cNvSpPr/>
          <p:nvPr/>
        </p:nvSpPr>
        <p:spPr>
          <a:xfrm>
            <a:off x="3047997" y="3764449"/>
            <a:ext cx="114301" cy="114300"/>
          </a:xfrm>
          <a:prstGeom prst="ellipse">
            <a:avLst/>
          </a:prstGeom>
          <a:solidFill>
            <a:srgbClr val="36E38E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ipse 41">
            <a:extLst>
              <a:ext uri="{FF2B5EF4-FFF2-40B4-BE49-F238E27FC236}">
                <a16:creationId xmlns:a16="http://schemas.microsoft.com/office/drawing/2014/main" id="{7F7C105D-8200-FB10-A422-2326EF56EB9A}"/>
              </a:ext>
            </a:extLst>
          </p:cNvPr>
          <p:cNvSpPr/>
          <p:nvPr/>
        </p:nvSpPr>
        <p:spPr>
          <a:xfrm>
            <a:off x="4260695" y="4333879"/>
            <a:ext cx="114301" cy="114300"/>
          </a:xfrm>
          <a:prstGeom prst="ellipse">
            <a:avLst/>
          </a:prstGeom>
          <a:solidFill>
            <a:srgbClr val="36E38E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ipse 43">
            <a:extLst>
              <a:ext uri="{FF2B5EF4-FFF2-40B4-BE49-F238E27FC236}">
                <a16:creationId xmlns:a16="http://schemas.microsoft.com/office/drawing/2014/main" id="{A100459C-BE8D-F17D-8077-66B0A4DB5364}"/>
              </a:ext>
            </a:extLst>
          </p:cNvPr>
          <p:cNvSpPr/>
          <p:nvPr/>
        </p:nvSpPr>
        <p:spPr>
          <a:xfrm>
            <a:off x="5284387" y="4333879"/>
            <a:ext cx="114301" cy="114300"/>
          </a:xfrm>
          <a:prstGeom prst="ellipse">
            <a:avLst/>
          </a:prstGeom>
          <a:solidFill>
            <a:srgbClr val="36E38E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ipse 44">
            <a:extLst>
              <a:ext uri="{FF2B5EF4-FFF2-40B4-BE49-F238E27FC236}">
                <a16:creationId xmlns:a16="http://schemas.microsoft.com/office/drawing/2014/main" id="{771FD55B-94BC-5CA0-5CAB-AD0707878544}"/>
              </a:ext>
            </a:extLst>
          </p:cNvPr>
          <p:cNvSpPr/>
          <p:nvPr/>
        </p:nvSpPr>
        <p:spPr>
          <a:xfrm>
            <a:off x="6334293" y="4333879"/>
            <a:ext cx="114301" cy="114300"/>
          </a:xfrm>
          <a:prstGeom prst="ellipse">
            <a:avLst/>
          </a:prstGeom>
          <a:solidFill>
            <a:srgbClr val="36E38E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lipse 45">
            <a:extLst>
              <a:ext uri="{FF2B5EF4-FFF2-40B4-BE49-F238E27FC236}">
                <a16:creationId xmlns:a16="http://schemas.microsoft.com/office/drawing/2014/main" id="{A58100AF-04EC-F6E4-737E-E28019CA2444}"/>
              </a:ext>
            </a:extLst>
          </p:cNvPr>
          <p:cNvSpPr/>
          <p:nvPr/>
        </p:nvSpPr>
        <p:spPr>
          <a:xfrm>
            <a:off x="4260694" y="2466971"/>
            <a:ext cx="114301" cy="114300"/>
          </a:xfrm>
          <a:prstGeom prst="ellipse">
            <a:avLst/>
          </a:prstGeom>
          <a:solidFill>
            <a:srgbClr val="36E38E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lipse 46">
            <a:extLst>
              <a:ext uri="{FF2B5EF4-FFF2-40B4-BE49-F238E27FC236}">
                <a16:creationId xmlns:a16="http://schemas.microsoft.com/office/drawing/2014/main" id="{6AC7C74D-8099-E602-95DA-692EF4FAD3FD}"/>
              </a:ext>
            </a:extLst>
          </p:cNvPr>
          <p:cNvSpPr/>
          <p:nvPr/>
        </p:nvSpPr>
        <p:spPr>
          <a:xfrm>
            <a:off x="5320968" y="2466971"/>
            <a:ext cx="114301" cy="114300"/>
          </a:xfrm>
          <a:prstGeom prst="ellipse">
            <a:avLst/>
          </a:prstGeom>
          <a:solidFill>
            <a:srgbClr val="36E38E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ipse 47">
            <a:extLst>
              <a:ext uri="{FF2B5EF4-FFF2-40B4-BE49-F238E27FC236}">
                <a16:creationId xmlns:a16="http://schemas.microsoft.com/office/drawing/2014/main" id="{D09E13D3-B12E-5DF8-F90F-878A1828EFE1}"/>
              </a:ext>
            </a:extLst>
          </p:cNvPr>
          <p:cNvSpPr/>
          <p:nvPr/>
        </p:nvSpPr>
        <p:spPr>
          <a:xfrm>
            <a:off x="6355442" y="2466971"/>
            <a:ext cx="114301" cy="114300"/>
          </a:xfrm>
          <a:prstGeom prst="ellipse">
            <a:avLst/>
          </a:prstGeom>
          <a:solidFill>
            <a:srgbClr val="36E38E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lipse 48">
            <a:extLst>
              <a:ext uri="{FF2B5EF4-FFF2-40B4-BE49-F238E27FC236}">
                <a16:creationId xmlns:a16="http://schemas.microsoft.com/office/drawing/2014/main" id="{A72DCAC3-9465-E9B3-5257-9A1567355DFE}"/>
              </a:ext>
            </a:extLst>
          </p:cNvPr>
          <p:cNvSpPr/>
          <p:nvPr/>
        </p:nvSpPr>
        <p:spPr>
          <a:xfrm>
            <a:off x="6927052" y="3737948"/>
            <a:ext cx="149399" cy="159851"/>
          </a:xfrm>
          <a:prstGeom prst="ellipse">
            <a:avLst/>
          </a:prstGeom>
          <a:solidFill>
            <a:srgbClr val="36E38E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áfico 20">
            <a:extLst>
              <a:ext uri="{FF2B5EF4-FFF2-40B4-BE49-F238E27FC236}">
                <a16:creationId xmlns:a16="http://schemas.microsoft.com/office/drawing/2014/main" id="{E413BD2D-23FA-19AD-6F0B-429E82226A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08061" y="4130465"/>
            <a:ext cx="4348977" cy="2925607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906A83F-5575-89DB-20E5-7400A1DD8129}"/>
              </a:ext>
            </a:extLst>
          </p:cNvPr>
          <p:cNvCxnSpPr>
            <a:cxnSpLocks/>
          </p:cNvCxnSpPr>
          <p:nvPr/>
        </p:nvCxnSpPr>
        <p:spPr>
          <a:xfrm>
            <a:off x="9202366" y="2976664"/>
            <a:ext cx="1060315" cy="0"/>
          </a:xfrm>
          <a:prstGeom prst="line">
            <a:avLst/>
          </a:prstGeom>
          <a:ln w="12700">
            <a:solidFill>
              <a:srgbClr val="39E28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7DBDE3F-1C6F-F9B3-496A-F295FAA9B8E4}"/>
              </a:ext>
            </a:extLst>
          </p:cNvPr>
          <p:cNvCxnSpPr>
            <a:cxnSpLocks/>
          </p:cNvCxnSpPr>
          <p:nvPr/>
        </p:nvCxnSpPr>
        <p:spPr>
          <a:xfrm>
            <a:off x="10262681" y="2976664"/>
            <a:ext cx="0" cy="1471515"/>
          </a:xfrm>
          <a:prstGeom prst="line">
            <a:avLst/>
          </a:prstGeom>
          <a:ln w="12700">
            <a:solidFill>
              <a:srgbClr val="39E28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61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0539 -0.000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0139 L -0.00065 0.05278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25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0139 L -0.00065 0.05278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256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0139 L -0.00065 0.0527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25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0138 L -0.00026 0.0881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432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0138 L -0.00026 0.08819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432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0138 L -0.00026 0.08819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432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0.05391 -0.0006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39">
            <a:extLst>
              <a:ext uri="{FF2B5EF4-FFF2-40B4-BE49-F238E27FC236}">
                <a16:creationId xmlns:a16="http://schemas.microsoft.com/office/drawing/2014/main" id="{685CF474-2960-0E74-4655-3EA4D16B3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10866" y="-778800"/>
            <a:ext cx="8810215" cy="85041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30756C-EC95-B3F9-1A5F-8443556B0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67D7C-9E1F-D548-8BCA-544049D0FA7C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EE9860E-768F-A8D3-C930-74D941A5E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4401" y="232915"/>
            <a:ext cx="804668" cy="971150"/>
          </a:xfrm>
          <a:prstGeom prst="rect">
            <a:avLst/>
          </a:prstGeom>
        </p:spPr>
      </p:pic>
      <p:sp>
        <p:nvSpPr>
          <p:cNvPr id="57" name="Slide Number Placeholder 4">
            <a:extLst>
              <a:ext uri="{FF2B5EF4-FFF2-40B4-BE49-F238E27FC236}">
                <a16:creationId xmlns:a16="http://schemas.microsoft.com/office/drawing/2014/main" id="{03E9F400-3687-5B95-BFB8-4C23263174A9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767D7C-9E1F-D548-8BCA-544049D0FA7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BFABB133-3829-D8D9-2C26-6943E910E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5437" y="1956549"/>
            <a:ext cx="2695429" cy="758467"/>
          </a:xfrm>
          <a:prstGeom prst="rect">
            <a:avLst/>
          </a:prstGeom>
        </p:spPr>
      </p:pic>
      <p:sp>
        <p:nvSpPr>
          <p:cNvPr id="59" name="Right Arrow 58">
            <a:extLst>
              <a:ext uri="{FF2B5EF4-FFF2-40B4-BE49-F238E27FC236}">
                <a16:creationId xmlns:a16="http://schemas.microsoft.com/office/drawing/2014/main" id="{E648C815-97D0-B996-94CF-A7A829511CDB}"/>
              </a:ext>
            </a:extLst>
          </p:cNvPr>
          <p:cNvSpPr/>
          <p:nvPr/>
        </p:nvSpPr>
        <p:spPr>
          <a:xfrm>
            <a:off x="289367" y="2082639"/>
            <a:ext cx="1626071" cy="506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 (480 V)</a:t>
            </a:r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5434E1F5-8DFD-AE06-7E5F-9AEF8A1E78A4}"/>
              </a:ext>
            </a:extLst>
          </p:cNvPr>
          <p:cNvSpPr/>
          <p:nvPr/>
        </p:nvSpPr>
        <p:spPr>
          <a:xfrm>
            <a:off x="4632529" y="2082639"/>
            <a:ext cx="1699373" cy="506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DC (0-60V)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39EA5F3-3CA2-4339-5C56-8FF211D41983}"/>
              </a:ext>
            </a:extLst>
          </p:cNvPr>
          <p:cNvSpPr txBox="1"/>
          <p:nvPr/>
        </p:nvSpPr>
        <p:spPr>
          <a:xfrm>
            <a:off x="1857637" y="1620898"/>
            <a:ext cx="2900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DC power supply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DC557EF-B0EA-7718-2882-7DF053A41B6A}"/>
              </a:ext>
            </a:extLst>
          </p:cNvPr>
          <p:cNvCxnSpPr>
            <a:cxnSpLocks/>
          </p:cNvCxnSpPr>
          <p:nvPr/>
        </p:nvCxnSpPr>
        <p:spPr>
          <a:xfrm>
            <a:off x="6415824" y="1495999"/>
            <a:ext cx="0" cy="265344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ight Arrow 63">
            <a:extLst>
              <a:ext uri="{FF2B5EF4-FFF2-40B4-BE49-F238E27FC236}">
                <a16:creationId xmlns:a16="http://schemas.microsoft.com/office/drawing/2014/main" id="{276B1AFC-ED0C-C916-C381-C1BADF63DEE5}"/>
              </a:ext>
            </a:extLst>
          </p:cNvPr>
          <p:cNvSpPr/>
          <p:nvPr/>
        </p:nvSpPr>
        <p:spPr>
          <a:xfrm>
            <a:off x="4653402" y="3359172"/>
            <a:ext cx="1678503" cy="506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DC (46 - 52 V)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8671254-4DFB-D557-5535-241E46F52D81}"/>
              </a:ext>
            </a:extLst>
          </p:cNvPr>
          <p:cNvSpPr/>
          <p:nvPr/>
        </p:nvSpPr>
        <p:spPr>
          <a:xfrm>
            <a:off x="2682267" y="4898088"/>
            <a:ext cx="1186290" cy="83634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Rasp Pi + Industrial IO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B96B0A4-A6F7-E4AA-B981-839180D3F5F8}"/>
              </a:ext>
            </a:extLst>
          </p:cNvPr>
          <p:cNvCxnSpPr>
            <a:cxnSpLocks/>
          </p:cNvCxnSpPr>
          <p:nvPr/>
        </p:nvCxnSpPr>
        <p:spPr>
          <a:xfrm flipH="1" flipV="1">
            <a:off x="2280885" y="2629889"/>
            <a:ext cx="719254" cy="2276408"/>
          </a:xfrm>
          <a:prstGeom prst="straightConnector1">
            <a:avLst/>
          </a:prstGeom>
          <a:ln w="15875">
            <a:solidFill>
              <a:schemeClr val="accent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ight Arrow 68">
            <a:extLst>
              <a:ext uri="{FF2B5EF4-FFF2-40B4-BE49-F238E27FC236}">
                <a16:creationId xmlns:a16="http://schemas.microsoft.com/office/drawing/2014/main" id="{D6D85F71-55FB-7A46-595A-2573DF0AE445}"/>
              </a:ext>
            </a:extLst>
          </p:cNvPr>
          <p:cNvSpPr/>
          <p:nvPr/>
        </p:nvSpPr>
        <p:spPr>
          <a:xfrm>
            <a:off x="6499744" y="2590994"/>
            <a:ext cx="846768" cy="506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DC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478F1DD-B4AA-6CA2-A880-6A94F2D24DD6}"/>
              </a:ext>
            </a:extLst>
          </p:cNvPr>
          <p:cNvSpPr/>
          <p:nvPr/>
        </p:nvSpPr>
        <p:spPr>
          <a:xfrm>
            <a:off x="8026984" y="5411537"/>
            <a:ext cx="1381575" cy="8844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3-phase AC load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5995EB2-C020-5963-8C0F-0541908B5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981" y="-105338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9E28E"/>
                </a:solidFill>
                <a:latin typeface="Apple SD Gothic Neo Medium" panose="02000300000000000000" pitchFamily="2" charset="-127"/>
                <a:ea typeface="Apple SD Gothic Neo Medium" panose="02000300000000000000" pitchFamily="2" charset="-127"/>
              </a:rPr>
              <a:t>Help us build the </a:t>
            </a:r>
            <a:r>
              <a:rPr lang="en-US" sz="2800" dirty="0" err="1">
                <a:solidFill>
                  <a:srgbClr val="39E28E"/>
                </a:solidFill>
                <a:latin typeface="Apple SD Gothic Neo Medium" panose="02000300000000000000" pitchFamily="2" charset="-127"/>
                <a:ea typeface="Apple SD Gothic Neo Medium" panose="02000300000000000000" pitchFamily="2" charset="-127"/>
              </a:rPr>
              <a:t>PowerBlock</a:t>
            </a:r>
            <a:r>
              <a:rPr lang="en-US" sz="2800" dirty="0">
                <a:solidFill>
                  <a:srgbClr val="39E28E"/>
                </a:solidFill>
                <a:latin typeface="Apple SD Gothic Neo Medium" panose="02000300000000000000" pitchFamily="2" charset="-127"/>
                <a:ea typeface="Apple SD Gothic Neo Medium" panose="02000300000000000000" pitchFamily="2" charset="-127"/>
              </a:rPr>
              <a:t>!</a:t>
            </a:r>
          </a:p>
        </p:txBody>
      </p:sp>
      <p:pic>
        <p:nvPicPr>
          <p:cNvPr id="9" name="Imagen 13">
            <a:extLst>
              <a:ext uri="{FF2B5EF4-FFF2-40B4-BE49-F238E27FC236}">
                <a16:creationId xmlns:a16="http://schemas.microsoft.com/office/drawing/2014/main" id="{A3FE6E05-E0C7-DBB6-4FE0-0A54D93012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2" r="16892"/>
          <a:stretch/>
        </p:blipFill>
        <p:spPr>
          <a:xfrm>
            <a:off x="7404358" y="1726214"/>
            <a:ext cx="2626831" cy="2653443"/>
          </a:xfrm>
          <a:prstGeom prst="rect">
            <a:avLst/>
          </a:prstGeom>
        </p:spPr>
      </p:pic>
      <p:sp>
        <p:nvSpPr>
          <p:cNvPr id="70" name="Right Arrow 69">
            <a:extLst>
              <a:ext uri="{FF2B5EF4-FFF2-40B4-BE49-F238E27FC236}">
                <a16:creationId xmlns:a16="http://schemas.microsoft.com/office/drawing/2014/main" id="{1AB23FC4-4CD8-47D3-3CDB-6498AEEFAC51}"/>
              </a:ext>
            </a:extLst>
          </p:cNvPr>
          <p:cNvSpPr/>
          <p:nvPr/>
        </p:nvSpPr>
        <p:spPr>
          <a:xfrm rot="5400000">
            <a:off x="7988267" y="4341821"/>
            <a:ext cx="1459011" cy="506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DD87C2-56E5-CC0F-81EC-C70F27C4ED37}"/>
              </a:ext>
            </a:extLst>
          </p:cNvPr>
          <p:cNvSpPr txBox="1"/>
          <p:nvPr/>
        </p:nvSpPr>
        <p:spPr>
          <a:xfrm>
            <a:off x="7346512" y="1322533"/>
            <a:ext cx="2900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Inverter Subsystem</a:t>
            </a:r>
          </a:p>
        </p:txBody>
      </p:sp>
      <p:pic>
        <p:nvPicPr>
          <p:cNvPr id="13" name="Gráfico 9">
            <a:extLst>
              <a:ext uri="{FF2B5EF4-FFF2-40B4-BE49-F238E27FC236}">
                <a16:creationId xmlns:a16="http://schemas.microsoft.com/office/drawing/2014/main" id="{E3C326AD-C720-AAFC-B3AA-4030739DD7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53216" y="3612315"/>
            <a:ext cx="2312201" cy="308293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BA355A3-1A48-33F3-2DCC-C86FF9C75569}"/>
              </a:ext>
            </a:extLst>
          </p:cNvPr>
          <p:cNvCxnSpPr>
            <a:cxnSpLocks/>
            <a:endCxn id="66" idx="1"/>
          </p:cNvCxnSpPr>
          <p:nvPr/>
        </p:nvCxnSpPr>
        <p:spPr>
          <a:xfrm flipV="1">
            <a:off x="1915437" y="5316262"/>
            <a:ext cx="766830" cy="8208"/>
          </a:xfrm>
          <a:prstGeom prst="line">
            <a:avLst/>
          </a:prstGeom>
          <a:ln w="19050">
            <a:solidFill>
              <a:srgbClr val="39E28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5EE7299D-0114-E0DC-9126-340A016A8D77}"/>
              </a:ext>
            </a:extLst>
          </p:cNvPr>
          <p:cNvSpPr/>
          <p:nvPr/>
        </p:nvSpPr>
        <p:spPr>
          <a:xfrm>
            <a:off x="3211572" y="3162779"/>
            <a:ext cx="1381575" cy="8844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Battery Simulator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62D506C-6942-2B02-9809-7720F91EFEB4}"/>
              </a:ext>
            </a:extLst>
          </p:cNvPr>
          <p:cNvCxnSpPr>
            <a:cxnSpLocks/>
            <a:endCxn id="29" idx="2"/>
          </p:cNvCxnSpPr>
          <p:nvPr/>
        </p:nvCxnSpPr>
        <p:spPr>
          <a:xfrm flipV="1">
            <a:off x="3691486" y="4047187"/>
            <a:ext cx="210874" cy="850901"/>
          </a:xfrm>
          <a:prstGeom prst="straightConnector1">
            <a:avLst/>
          </a:prstGeom>
          <a:ln w="15875">
            <a:solidFill>
              <a:schemeClr val="accent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CD98332-11BE-E9B5-5488-EEA6A3800EE3}"/>
              </a:ext>
            </a:extLst>
          </p:cNvPr>
          <p:cNvCxnSpPr>
            <a:cxnSpLocks/>
            <a:stCxn id="66" idx="3"/>
          </p:cNvCxnSpPr>
          <p:nvPr/>
        </p:nvCxnSpPr>
        <p:spPr>
          <a:xfrm flipV="1">
            <a:off x="3868557" y="3977607"/>
            <a:ext cx="3477955" cy="1338655"/>
          </a:xfrm>
          <a:prstGeom prst="straightConnector1">
            <a:avLst/>
          </a:prstGeom>
          <a:ln w="15875">
            <a:solidFill>
              <a:schemeClr val="accent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1961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30756C-EC95-B3F9-1A5F-8443556B0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67D7C-9E1F-D548-8BCA-544049D0FA7C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EE9860E-768F-A8D3-C930-74D941A5E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4401" y="232915"/>
            <a:ext cx="804668" cy="971150"/>
          </a:xfrm>
          <a:prstGeom prst="rect">
            <a:avLst/>
          </a:prstGeom>
        </p:spPr>
      </p:pic>
      <p:sp>
        <p:nvSpPr>
          <p:cNvPr id="57" name="Slide Number Placeholder 4">
            <a:extLst>
              <a:ext uri="{FF2B5EF4-FFF2-40B4-BE49-F238E27FC236}">
                <a16:creationId xmlns:a16="http://schemas.microsoft.com/office/drawing/2014/main" id="{03E9F400-3687-5B95-BFB8-4C23263174A9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767D7C-9E1F-D548-8BCA-544049D0FA7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5995EB2-C020-5963-8C0F-0541908B5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981" y="-105338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9E28E"/>
                </a:solidFill>
                <a:latin typeface="Apple SD Gothic Neo Medium" panose="02000300000000000000" pitchFamily="2" charset="-127"/>
                <a:ea typeface="Apple SD Gothic Neo Medium" panose="02000300000000000000" pitchFamily="2" charset="-127"/>
              </a:rPr>
              <a:t>What we have...</a:t>
            </a:r>
          </a:p>
        </p:txBody>
      </p:sp>
      <p:pic>
        <p:nvPicPr>
          <p:cNvPr id="8" name="Gráfico 39">
            <a:extLst>
              <a:ext uri="{FF2B5EF4-FFF2-40B4-BE49-F238E27FC236}">
                <a16:creationId xmlns:a16="http://schemas.microsoft.com/office/drawing/2014/main" id="{685CF474-2960-0E74-4655-3EA4D16B3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10866" y="-778800"/>
            <a:ext cx="8810215" cy="85041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E57245-8ACD-F7B5-1EF6-C43AA8E3DF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963" y="1348466"/>
            <a:ext cx="5611373" cy="273093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672954F-6089-6D78-9026-C6E34EA939C4}"/>
              </a:ext>
            </a:extLst>
          </p:cNvPr>
          <p:cNvCxnSpPr>
            <a:cxnSpLocks/>
          </p:cNvCxnSpPr>
          <p:nvPr/>
        </p:nvCxnSpPr>
        <p:spPr>
          <a:xfrm flipH="1">
            <a:off x="3192583" y="2046652"/>
            <a:ext cx="325514" cy="2591029"/>
          </a:xfrm>
          <a:prstGeom prst="straightConnector1">
            <a:avLst/>
          </a:prstGeom>
          <a:ln w="15875">
            <a:solidFill>
              <a:schemeClr val="accent2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3074AD-A77F-9F44-AFA0-FC91F441B5DA}"/>
              </a:ext>
            </a:extLst>
          </p:cNvPr>
          <p:cNvCxnSpPr>
            <a:cxnSpLocks/>
          </p:cNvCxnSpPr>
          <p:nvPr/>
        </p:nvCxnSpPr>
        <p:spPr>
          <a:xfrm flipH="1">
            <a:off x="3374396" y="3412107"/>
            <a:ext cx="150713" cy="1216668"/>
          </a:xfrm>
          <a:prstGeom prst="straightConnector1">
            <a:avLst/>
          </a:prstGeom>
          <a:ln w="15875">
            <a:solidFill>
              <a:schemeClr val="accent2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1D1E579-0B05-BB79-1002-DA1CEF8F133C}"/>
              </a:ext>
            </a:extLst>
          </p:cNvPr>
          <p:cNvCxnSpPr>
            <a:cxnSpLocks/>
          </p:cNvCxnSpPr>
          <p:nvPr/>
        </p:nvCxnSpPr>
        <p:spPr>
          <a:xfrm>
            <a:off x="1789889" y="2048504"/>
            <a:ext cx="978216" cy="2580271"/>
          </a:xfrm>
          <a:prstGeom prst="straightConnector1">
            <a:avLst/>
          </a:prstGeom>
          <a:ln w="15875">
            <a:solidFill>
              <a:schemeClr val="accent2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D862640-12F5-A8C7-E577-2C0A98C24E80}"/>
              </a:ext>
            </a:extLst>
          </p:cNvPr>
          <p:cNvCxnSpPr>
            <a:cxnSpLocks/>
          </p:cNvCxnSpPr>
          <p:nvPr/>
        </p:nvCxnSpPr>
        <p:spPr>
          <a:xfrm>
            <a:off x="1789889" y="3429000"/>
            <a:ext cx="855691" cy="1199775"/>
          </a:xfrm>
          <a:prstGeom prst="straightConnector1">
            <a:avLst/>
          </a:prstGeom>
          <a:ln w="15875">
            <a:solidFill>
              <a:schemeClr val="accent2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B4E6426-A3E7-7D1D-DBD3-1E95C13DF7A3}"/>
              </a:ext>
            </a:extLst>
          </p:cNvPr>
          <p:cNvCxnSpPr>
            <a:cxnSpLocks/>
          </p:cNvCxnSpPr>
          <p:nvPr/>
        </p:nvCxnSpPr>
        <p:spPr>
          <a:xfrm flipH="1" flipV="1">
            <a:off x="2645580" y="3429000"/>
            <a:ext cx="262990" cy="1199775"/>
          </a:xfrm>
          <a:prstGeom prst="straightConnector1">
            <a:avLst/>
          </a:prstGeom>
          <a:ln w="15875">
            <a:solidFill>
              <a:schemeClr val="accent2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169C6DCF-6030-9663-1479-EFB5666236D3}"/>
              </a:ext>
            </a:extLst>
          </p:cNvPr>
          <p:cNvSpPr txBox="1"/>
          <p:nvPr/>
        </p:nvSpPr>
        <p:spPr>
          <a:xfrm>
            <a:off x="497228" y="976764"/>
            <a:ext cx="2900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Inverter Subsystem</a:t>
            </a:r>
          </a:p>
        </p:txBody>
      </p:sp>
      <p:pic>
        <p:nvPicPr>
          <p:cNvPr id="83" name="Picture 82" descr="A green circuit board with wires and other components&#10;&#10;Description automatically generated">
            <a:extLst>
              <a:ext uri="{FF2B5EF4-FFF2-40B4-BE49-F238E27FC236}">
                <a16:creationId xmlns:a16="http://schemas.microsoft.com/office/drawing/2014/main" id="{05613742-1DC2-FB30-55BA-6BDC7968D4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6557" y="3018087"/>
            <a:ext cx="3204771" cy="2403578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1CD2F4D8-58D0-1F7A-2D87-FEB818AEFA13}"/>
              </a:ext>
            </a:extLst>
          </p:cNvPr>
          <p:cNvSpPr txBox="1"/>
          <p:nvPr/>
        </p:nvSpPr>
        <p:spPr>
          <a:xfrm>
            <a:off x="9428037" y="2668498"/>
            <a:ext cx="2900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PowerBox inverter control board</a:t>
            </a:r>
          </a:p>
        </p:txBody>
      </p:sp>
      <p:cxnSp>
        <p:nvCxnSpPr>
          <p:cNvPr id="88" name="Elbow Connector 87">
            <a:extLst>
              <a:ext uri="{FF2B5EF4-FFF2-40B4-BE49-F238E27FC236}">
                <a16:creationId xmlns:a16="http://schemas.microsoft.com/office/drawing/2014/main" id="{956AF441-3D13-3F4C-E498-23442F299EAE}"/>
              </a:ext>
            </a:extLst>
          </p:cNvPr>
          <p:cNvCxnSpPr>
            <a:cxnSpLocks/>
            <a:stCxn id="83" idx="2"/>
            <a:endCxn id="97" idx="2"/>
          </p:cNvCxnSpPr>
          <p:nvPr/>
        </p:nvCxnSpPr>
        <p:spPr>
          <a:xfrm rot="5400000">
            <a:off x="6749950" y="1716130"/>
            <a:ext cx="43458" cy="7454529"/>
          </a:xfrm>
          <a:prstGeom prst="bentConnector3">
            <a:avLst>
              <a:gd name="adj1" fmla="val 626025"/>
            </a:avLst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85566BCC-24C2-DA95-BDD9-4883684EC86D}"/>
              </a:ext>
            </a:extLst>
          </p:cNvPr>
          <p:cNvSpPr/>
          <p:nvPr/>
        </p:nvSpPr>
        <p:spPr>
          <a:xfrm>
            <a:off x="2451269" y="4628776"/>
            <a:ext cx="1186290" cy="836347"/>
          </a:xfrm>
          <a:prstGeom prst="rect">
            <a:avLst/>
          </a:prstGeom>
          <a:solidFill>
            <a:srgbClr val="39E28E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IGBT drivers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BA331757-EC71-6562-60B2-73282F907B42}"/>
              </a:ext>
            </a:extLst>
          </p:cNvPr>
          <p:cNvCxnSpPr>
            <a:cxnSpLocks/>
            <a:stCxn id="97" idx="0"/>
          </p:cNvCxnSpPr>
          <p:nvPr/>
        </p:nvCxnSpPr>
        <p:spPr>
          <a:xfrm flipH="1" flipV="1">
            <a:off x="2669418" y="2072604"/>
            <a:ext cx="374996" cy="2556172"/>
          </a:xfrm>
          <a:prstGeom prst="straightConnector1">
            <a:avLst/>
          </a:prstGeom>
          <a:ln w="15875">
            <a:solidFill>
              <a:schemeClr val="accent2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3599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30756C-EC95-B3F9-1A5F-8443556B0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67D7C-9E1F-D548-8BCA-544049D0FA7C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EE9860E-768F-A8D3-C930-74D941A5E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4401" y="232915"/>
            <a:ext cx="804668" cy="971150"/>
          </a:xfrm>
          <a:prstGeom prst="rect">
            <a:avLst/>
          </a:prstGeom>
        </p:spPr>
      </p:pic>
      <p:sp>
        <p:nvSpPr>
          <p:cNvPr id="57" name="Slide Number Placeholder 4">
            <a:extLst>
              <a:ext uri="{FF2B5EF4-FFF2-40B4-BE49-F238E27FC236}">
                <a16:creationId xmlns:a16="http://schemas.microsoft.com/office/drawing/2014/main" id="{03E9F400-3687-5B95-BFB8-4C23263174A9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767D7C-9E1F-D548-8BCA-544049D0FA7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5995EB2-C020-5963-8C0F-0541908B5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981" y="-105338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9E28E"/>
                </a:solidFill>
                <a:latin typeface="Apple SD Gothic Neo Medium" panose="02000300000000000000" pitchFamily="2" charset="-127"/>
                <a:ea typeface="Apple SD Gothic Neo Medium" panose="02000300000000000000" pitchFamily="2" charset="-127"/>
              </a:rPr>
              <a:t>What we need...</a:t>
            </a:r>
          </a:p>
        </p:txBody>
      </p:sp>
      <p:pic>
        <p:nvPicPr>
          <p:cNvPr id="8" name="Gráfico 39">
            <a:extLst>
              <a:ext uri="{FF2B5EF4-FFF2-40B4-BE49-F238E27FC236}">
                <a16:creationId xmlns:a16="http://schemas.microsoft.com/office/drawing/2014/main" id="{685CF474-2960-0E74-4655-3EA4D16B3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10866" y="-778800"/>
            <a:ext cx="8810215" cy="85041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E57245-8ACD-F7B5-1EF6-C43AA8E3DF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963" y="1348466"/>
            <a:ext cx="5611373" cy="273093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5FF7B5-BB50-ECD6-5108-3FD8F9B86659}"/>
              </a:ext>
            </a:extLst>
          </p:cNvPr>
          <p:cNvSpPr/>
          <p:nvPr/>
        </p:nvSpPr>
        <p:spPr>
          <a:xfrm>
            <a:off x="6823272" y="1630330"/>
            <a:ext cx="1529810" cy="83634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RMS voltage measurement circuit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672954F-6089-6D78-9026-C6E34EA939C4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5223753" y="2048504"/>
            <a:ext cx="1599519" cy="225704"/>
          </a:xfrm>
          <a:prstGeom prst="straightConnector1">
            <a:avLst/>
          </a:prstGeom>
          <a:ln w="15875">
            <a:solidFill>
              <a:schemeClr val="accent2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6C79BCA-C916-F404-8436-0EE624DDAE2C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5622587" y="2048504"/>
            <a:ext cx="1200685" cy="1124443"/>
          </a:xfrm>
          <a:prstGeom prst="straightConnector1">
            <a:avLst/>
          </a:prstGeom>
          <a:ln w="15875">
            <a:solidFill>
              <a:schemeClr val="accent2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3074AD-A77F-9F44-AFA0-FC91F441B5DA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4778216" y="2048504"/>
            <a:ext cx="2045056" cy="1091075"/>
          </a:xfrm>
          <a:prstGeom prst="straightConnector1">
            <a:avLst/>
          </a:prstGeom>
          <a:ln w="15875">
            <a:solidFill>
              <a:schemeClr val="accent2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0B6C9B0B-C670-BDD0-762D-7813C2FA1C41}"/>
              </a:ext>
            </a:extLst>
          </p:cNvPr>
          <p:cNvSpPr/>
          <p:nvPr/>
        </p:nvSpPr>
        <p:spPr>
          <a:xfrm>
            <a:off x="3957422" y="4228882"/>
            <a:ext cx="450041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59402B8-34B2-480E-1FB8-3BD36736A761}"/>
              </a:ext>
            </a:extLst>
          </p:cNvPr>
          <p:cNvSpPr/>
          <p:nvPr/>
        </p:nvSpPr>
        <p:spPr>
          <a:xfrm>
            <a:off x="3107794" y="4233501"/>
            <a:ext cx="45004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CC946C2-5DEC-883D-08D2-8ACA1688125B}"/>
              </a:ext>
            </a:extLst>
          </p:cNvPr>
          <p:cNvSpPr/>
          <p:nvPr/>
        </p:nvSpPr>
        <p:spPr>
          <a:xfrm>
            <a:off x="2266497" y="4207642"/>
            <a:ext cx="45004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CT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1D1E579-0B05-BB79-1002-DA1CEF8F133C}"/>
              </a:ext>
            </a:extLst>
          </p:cNvPr>
          <p:cNvCxnSpPr>
            <a:cxnSpLocks/>
          </p:cNvCxnSpPr>
          <p:nvPr/>
        </p:nvCxnSpPr>
        <p:spPr>
          <a:xfrm>
            <a:off x="2504802" y="2713933"/>
            <a:ext cx="0" cy="1530741"/>
          </a:xfrm>
          <a:prstGeom prst="straightConnector1">
            <a:avLst/>
          </a:prstGeom>
          <a:ln w="15875">
            <a:solidFill>
              <a:schemeClr val="accent2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D862640-12F5-A8C7-E577-2C0A98C24E80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3332814" y="2830749"/>
            <a:ext cx="28835" cy="1402752"/>
          </a:xfrm>
          <a:prstGeom prst="straightConnector1">
            <a:avLst/>
          </a:prstGeom>
          <a:ln w="15875">
            <a:solidFill>
              <a:schemeClr val="accent2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B4E6426-A3E7-7D1D-DBD3-1E95C13DF7A3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4153607" y="2976664"/>
            <a:ext cx="28836" cy="1252218"/>
          </a:xfrm>
          <a:prstGeom prst="straightConnector1">
            <a:avLst/>
          </a:prstGeom>
          <a:ln w="15875">
            <a:solidFill>
              <a:schemeClr val="accent2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>
            <a:extLst>
              <a:ext uri="{FF2B5EF4-FFF2-40B4-BE49-F238E27FC236}">
                <a16:creationId xmlns:a16="http://schemas.microsoft.com/office/drawing/2014/main" id="{1AE8DA44-8C11-832B-748F-69B9645A23C3}"/>
              </a:ext>
            </a:extLst>
          </p:cNvPr>
          <p:cNvCxnSpPr>
            <a:cxnSpLocks/>
            <a:stCxn id="23" idx="2"/>
          </p:cNvCxnSpPr>
          <p:nvPr/>
        </p:nvCxnSpPr>
        <p:spPr>
          <a:xfrm rot="16200000" flipH="1">
            <a:off x="5274686" y="3444416"/>
            <a:ext cx="381338" cy="2565824"/>
          </a:xfrm>
          <a:prstGeom prst="bentConnector2">
            <a:avLst/>
          </a:prstGeom>
          <a:ln w="12700">
            <a:solidFill>
              <a:srgbClr val="39E28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E791291F-B0B9-939D-D638-9CAFC03CD62D}"/>
              </a:ext>
            </a:extLst>
          </p:cNvPr>
          <p:cNvCxnSpPr>
            <a:stCxn id="28" idx="2"/>
          </p:cNvCxnSpPr>
          <p:nvPr/>
        </p:nvCxnSpPr>
        <p:spPr>
          <a:xfrm rot="16200000" flipH="1">
            <a:off x="4738272" y="3135820"/>
            <a:ext cx="604654" cy="3415570"/>
          </a:xfrm>
          <a:prstGeom prst="bentConnector2">
            <a:avLst/>
          </a:prstGeom>
          <a:ln w="12700">
            <a:solidFill>
              <a:srgbClr val="39E28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4270FBE8-F5D3-9FDB-B8F2-60FC6C51B884}"/>
              </a:ext>
            </a:extLst>
          </p:cNvPr>
          <p:cNvCxnSpPr>
            <a:cxnSpLocks/>
            <a:stCxn id="30" idx="2"/>
          </p:cNvCxnSpPr>
          <p:nvPr/>
        </p:nvCxnSpPr>
        <p:spPr>
          <a:xfrm rot="16200000" flipH="1">
            <a:off x="4182801" y="2824135"/>
            <a:ext cx="874182" cy="4256750"/>
          </a:xfrm>
          <a:prstGeom prst="bentConnector2">
            <a:avLst/>
          </a:prstGeom>
          <a:ln w="12700">
            <a:solidFill>
              <a:srgbClr val="39E28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5DFE1A1C-CD08-2B78-1A6A-FEB3115844D8}"/>
              </a:ext>
            </a:extLst>
          </p:cNvPr>
          <p:cNvSpPr/>
          <p:nvPr/>
        </p:nvSpPr>
        <p:spPr>
          <a:xfrm>
            <a:off x="6823272" y="4733446"/>
            <a:ext cx="1529810" cy="83634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 Current measurement circuit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69C6DCF-6030-9663-1479-EFB5666236D3}"/>
              </a:ext>
            </a:extLst>
          </p:cNvPr>
          <p:cNvSpPr txBox="1"/>
          <p:nvPr/>
        </p:nvSpPr>
        <p:spPr>
          <a:xfrm>
            <a:off x="497228" y="976764"/>
            <a:ext cx="2900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Inverter Subsystem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FD0316E-377E-FAE2-C29B-1B2BFA29D815}"/>
              </a:ext>
            </a:extLst>
          </p:cNvPr>
          <p:cNvCxnSpPr>
            <a:cxnSpLocks/>
            <a:stCxn id="83" idx="1"/>
            <a:endCxn id="10" idx="3"/>
          </p:cNvCxnSpPr>
          <p:nvPr/>
        </p:nvCxnSpPr>
        <p:spPr>
          <a:xfrm flipH="1" flipV="1">
            <a:off x="8353082" y="2048504"/>
            <a:ext cx="543475" cy="2171372"/>
          </a:xfrm>
          <a:prstGeom prst="straightConnector1">
            <a:avLst/>
          </a:prstGeom>
          <a:ln w="12700">
            <a:solidFill>
              <a:srgbClr val="39E28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C56064AF-E0AD-1685-3F95-28E55C46BB17}"/>
              </a:ext>
            </a:extLst>
          </p:cNvPr>
          <p:cNvCxnSpPr>
            <a:cxnSpLocks/>
            <a:stCxn id="83" idx="1"/>
            <a:endCxn id="53" idx="3"/>
          </p:cNvCxnSpPr>
          <p:nvPr/>
        </p:nvCxnSpPr>
        <p:spPr>
          <a:xfrm flipH="1">
            <a:off x="8353082" y="4219876"/>
            <a:ext cx="543475" cy="931744"/>
          </a:xfrm>
          <a:prstGeom prst="straightConnector1">
            <a:avLst/>
          </a:prstGeom>
          <a:ln w="12700">
            <a:solidFill>
              <a:srgbClr val="39E28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 descr="A green circuit board with wires and other components&#10;&#10;Description automatically generated">
            <a:extLst>
              <a:ext uri="{FF2B5EF4-FFF2-40B4-BE49-F238E27FC236}">
                <a16:creationId xmlns:a16="http://schemas.microsoft.com/office/drawing/2014/main" id="{05613742-1DC2-FB30-55BA-6BDC7968D4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6557" y="3018087"/>
            <a:ext cx="3204771" cy="2403578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1CD2F4D8-58D0-1F7A-2D87-FEB818AEFA13}"/>
              </a:ext>
            </a:extLst>
          </p:cNvPr>
          <p:cNvSpPr txBox="1"/>
          <p:nvPr/>
        </p:nvSpPr>
        <p:spPr>
          <a:xfrm>
            <a:off x="9428037" y="2668498"/>
            <a:ext cx="2900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PowerBox inverter control board</a:t>
            </a:r>
          </a:p>
        </p:txBody>
      </p:sp>
      <p:cxnSp>
        <p:nvCxnSpPr>
          <p:cNvPr id="88" name="Elbow Connector 87">
            <a:extLst>
              <a:ext uri="{FF2B5EF4-FFF2-40B4-BE49-F238E27FC236}">
                <a16:creationId xmlns:a16="http://schemas.microsoft.com/office/drawing/2014/main" id="{956AF441-3D13-3F4C-E498-23442F299EAE}"/>
              </a:ext>
            </a:extLst>
          </p:cNvPr>
          <p:cNvCxnSpPr>
            <a:cxnSpLocks/>
            <a:stCxn id="83" idx="2"/>
            <a:endCxn id="97" idx="2"/>
          </p:cNvCxnSpPr>
          <p:nvPr/>
        </p:nvCxnSpPr>
        <p:spPr>
          <a:xfrm rot="5400000" flipH="1">
            <a:off x="5905498" y="828220"/>
            <a:ext cx="32064" cy="9154826"/>
          </a:xfrm>
          <a:prstGeom prst="bentConnector3">
            <a:avLst>
              <a:gd name="adj1" fmla="val -1835467"/>
            </a:avLst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85566BCC-24C2-DA95-BDD9-4883684EC86D}"/>
              </a:ext>
            </a:extLst>
          </p:cNvPr>
          <p:cNvSpPr/>
          <p:nvPr/>
        </p:nvSpPr>
        <p:spPr>
          <a:xfrm>
            <a:off x="750972" y="4553254"/>
            <a:ext cx="1186290" cy="836347"/>
          </a:xfrm>
          <a:prstGeom prst="rect">
            <a:avLst/>
          </a:prstGeom>
          <a:solidFill>
            <a:srgbClr val="39E28E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IGBT drivers</a:t>
            </a:r>
          </a:p>
        </p:txBody>
      </p:sp>
    </p:spTree>
    <p:extLst>
      <p:ext uri="{BB962C8B-B14F-4D97-AF65-F5344CB8AC3E}">
        <p14:creationId xmlns:p14="http://schemas.microsoft.com/office/powerpoint/2010/main" val="3312863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A84F81A-4104-C2FF-37B9-7ADE3C8E0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err="1"/>
              <a:t>powerboxtech.com</a:t>
            </a:r>
            <a:r>
              <a:rPr lang="en-US"/>
              <a:t> 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38E8E054-2F17-C4BC-C267-54A582ADC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E767D7C-9E1F-D548-8BCA-544049D0FA7C}" type="slidenum">
              <a:rPr lang="en-US" smtClean="0"/>
              <a:t>7</a:t>
            </a:fld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2B3DDE-1713-7E9E-530C-1E2ACE0217DF}"/>
              </a:ext>
            </a:extLst>
          </p:cNvPr>
          <p:cNvSpPr txBox="1"/>
          <p:nvPr/>
        </p:nvSpPr>
        <p:spPr>
          <a:xfrm>
            <a:off x="3730712" y="4953743"/>
            <a:ext cx="4730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EFEFEF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Join the world’s energy revolution with us!</a:t>
            </a:r>
          </a:p>
          <a:p>
            <a:r>
              <a:rPr lang="en-US" dirty="0">
                <a:solidFill>
                  <a:srgbClr val="EFEFEF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 </a:t>
            </a:r>
          </a:p>
          <a:p>
            <a:pPr algn="ctr"/>
            <a:r>
              <a:rPr lang="en-US" sz="1600" dirty="0" err="1">
                <a:solidFill>
                  <a:srgbClr val="EFEFEF"/>
                </a:solidFill>
                <a:ea typeface="Apple SD Gothic Neo Thin" panose="02000300000000000000" pitchFamily="2" charset="-127"/>
              </a:rPr>
              <a:t>oscar.azofeifa@powerboxtech.com</a:t>
            </a:r>
            <a:endParaRPr lang="en-US" sz="1600" dirty="0">
              <a:solidFill>
                <a:srgbClr val="EFEFEF"/>
              </a:solidFill>
              <a:ea typeface="Apple SD Gothic Neo Thin" panose="02000300000000000000" pitchFamily="2" charset="-127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C5189BF0-6DC1-6E03-9536-159FC6175FD6}"/>
              </a:ext>
            </a:extLst>
          </p:cNvPr>
          <p:cNvSpPr txBox="1">
            <a:spLocks/>
          </p:cNvSpPr>
          <p:nvPr/>
        </p:nvSpPr>
        <p:spPr>
          <a:xfrm>
            <a:off x="1487466" y="2943617"/>
            <a:ext cx="9116860" cy="1530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EFEFE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PowerBox Technology</a:t>
            </a:r>
          </a:p>
        </p:txBody>
      </p:sp>
      <p:pic>
        <p:nvPicPr>
          <p:cNvPr id="32" name="Picture 3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61796F1-16A3-2AC0-C473-9A117F1B7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7332" y="1093977"/>
            <a:ext cx="1688240" cy="203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113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107969</TotalTime>
  <Words>187</Words>
  <Application>Microsoft Office PowerPoint</Application>
  <PresentationFormat>Widescreen</PresentationFormat>
  <Paragraphs>53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Apple SD Gothic Neo</vt:lpstr>
      <vt:lpstr>Apple SD Gothic Neo Medium</vt:lpstr>
      <vt:lpstr>Apple SD Gothic Neo Thin</vt:lpstr>
      <vt:lpstr>Arial</vt:lpstr>
      <vt:lpstr>Calibri</vt:lpstr>
      <vt:lpstr>Calibri Light</vt:lpstr>
      <vt:lpstr>Office Theme</vt:lpstr>
      <vt:lpstr>PowerPoint Presentation</vt:lpstr>
      <vt:lpstr>A day in the Life of a Factory Manager</vt:lpstr>
      <vt:lpstr>We help Factory Operators modernize their Electrical Systems.</vt:lpstr>
      <vt:lpstr>Help us build the PowerBlock!</vt:lpstr>
      <vt:lpstr>What we have...</vt:lpstr>
      <vt:lpstr>What we need...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PowerBox Technology</dc:title>
  <dc:creator>Oscar Azofeifa Castillo</dc:creator>
  <cp:lastModifiedBy>Barbhai, Sainath</cp:lastModifiedBy>
  <cp:revision>21</cp:revision>
  <cp:lastPrinted>2023-04-28T22:48:44Z</cp:lastPrinted>
  <dcterms:created xsi:type="dcterms:W3CDTF">2022-06-19T03:15:22Z</dcterms:created>
  <dcterms:modified xsi:type="dcterms:W3CDTF">2024-08-28T02:34:38Z</dcterms:modified>
</cp:coreProperties>
</file>