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Props/core0.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openxmlformats.org/officedocument/2006/relationships/metadata/core-properties" Target="docProps/core0.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8"/>
  </p:notesMasterIdLst>
  <p:sldIdLst>
    <p:sldId id="256" r:id="rId5"/>
    <p:sldId id="269" r:id="rId6"/>
    <p:sldId id="270" r:id="rId7"/>
    <p:sldId id="257" r:id="rId8"/>
    <p:sldId id="268" r:id="rId9"/>
    <p:sldId id="274" r:id="rId10"/>
    <p:sldId id="258" r:id="rId11"/>
    <p:sldId id="259" r:id="rId12"/>
    <p:sldId id="267" r:id="rId13"/>
    <p:sldId id="272" r:id="rId14"/>
    <p:sldId id="271" r:id="rId15"/>
    <p:sldId id="264" r:id="rId16"/>
    <p:sldId id="266" r:id="rId17"/>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A0062"/>
    <a:srgbClr val="B10D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8FFDEA4-7E6C-69AC-FEF8-82900F0F343B}" v="7" dt="2026-08-25T21:20:01.68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9" d="100"/>
          <a:sy n="109" d="100"/>
        </p:scale>
        <p:origin x="480"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2E2D35-B148-0645-9D8D-52F49A7F5964}" type="datetimeFigureOut">
              <a:rPr lang="en-US" smtClean="0"/>
              <a:t>8/31/2026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AEE4CAF-2933-5046-9B81-52ECBA997AEA}" type="slidenum">
              <a:rPr lang="en-US" smtClean="0"/>
              <a:t>‹#›</a:t>
            </a:fld>
            <a:endParaRPr lang="en-US"/>
          </a:p>
        </p:txBody>
      </p:sp>
    </p:spTree>
    <p:extLst>
      <p:ext uri="{BB962C8B-B14F-4D97-AF65-F5344CB8AC3E}">
        <p14:creationId xmlns:p14="http://schemas.microsoft.com/office/powerpoint/2010/main" val="23899156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Make it very visual and story based, not technical</a:t>
            </a:r>
          </a:p>
        </p:txBody>
      </p:sp>
      <p:sp>
        <p:nvSpPr>
          <p:cNvPr id="4" name="Slide Number Placeholder 3"/>
          <p:cNvSpPr>
            <a:spLocks noGrp="1"/>
          </p:cNvSpPr>
          <p:nvPr>
            <p:ph type="sldNum" sz="quarter" idx="5"/>
          </p:nvPr>
        </p:nvSpPr>
        <p:spPr/>
        <p:txBody>
          <a:bodyPr/>
          <a:lstStyle/>
          <a:p>
            <a:fld id="{6AEE4CAF-2933-5046-9B81-52ECBA997AEA}" type="slidenum">
              <a:rPr lang="en-US" smtClean="0"/>
              <a:t>1</a:t>
            </a:fld>
            <a:endParaRPr lang="en-US"/>
          </a:p>
        </p:txBody>
      </p:sp>
    </p:spTree>
    <p:extLst>
      <p:ext uri="{BB962C8B-B14F-4D97-AF65-F5344CB8AC3E}">
        <p14:creationId xmlns:p14="http://schemas.microsoft.com/office/powerpoint/2010/main" val="22391274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AEE4CAF-2933-5046-9B81-52ECBA997AEA}" type="slidenum">
              <a:rPr lang="en-US" smtClean="0"/>
              <a:t>13</a:t>
            </a:fld>
            <a:endParaRPr lang="en-US"/>
          </a:p>
        </p:txBody>
      </p:sp>
    </p:spTree>
    <p:extLst>
      <p:ext uri="{BB962C8B-B14F-4D97-AF65-F5344CB8AC3E}">
        <p14:creationId xmlns:p14="http://schemas.microsoft.com/office/powerpoint/2010/main" val="4268971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Kylla’s story</a:t>
            </a:r>
          </a:p>
        </p:txBody>
      </p:sp>
      <p:sp>
        <p:nvSpPr>
          <p:cNvPr id="4" name="Slide Number Placeholder 3"/>
          <p:cNvSpPr>
            <a:spLocks noGrp="1"/>
          </p:cNvSpPr>
          <p:nvPr>
            <p:ph type="sldNum" sz="quarter" idx="5"/>
          </p:nvPr>
        </p:nvSpPr>
        <p:spPr/>
        <p:txBody>
          <a:bodyPr/>
          <a:lstStyle/>
          <a:p>
            <a:fld id="{6AEE4CAF-2933-5046-9B81-52ECBA997AEA}" type="slidenum">
              <a:rPr lang="en-US" smtClean="0"/>
              <a:t>4</a:t>
            </a:fld>
            <a:endParaRPr lang="en-US"/>
          </a:p>
        </p:txBody>
      </p:sp>
    </p:spTree>
    <p:extLst>
      <p:ext uri="{BB962C8B-B14F-4D97-AF65-F5344CB8AC3E}">
        <p14:creationId xmlns:p14="http://schemas.microsoft.com/office/powerpoint/2010/main" val="39014041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err="1"/>
              <a:t>Mirvie</a:t>
            </a:r>
            <a:r>
              <a:rPr lang="en-US" sz="1200"/>
              <a:t> Encompass – </a:t>
            </a:r>
            <a:r>
              <a:rPr lang="en-US" sz="1200" err="1"/>
              <a:t>cfRNA</a:t>
            </a:r>
            <a:r>
              <a:rPr lang="en-US" sz="1200"/>
              <a:t> transcriptomics assay, $5k cost per test, offered only to 35+ y/o after 20 weeks, provides a snapshot of risk at single timepoint [5]</a:t>
            </a:r>
          </a:p>
          <a:p>
            <a:pPr marL="0" indent="0">
              <a:buNone/>
            </a:pPr>
            <a:r>
              <a:rPr lang="en-US" sz="1200"/>
              <a:t>Emerging AI based platforms that integrate clinic appointment measures + retinal imaging, which have yet to be validated and involve specialized imaging [6]</a:t>
            </a:r>
          </a:p>
          <a:p>
            <a:pPr marL="0" indent="0">
              <a:buNone/>
            </a:pPr>
            <a:endParaRPr lang="en-US" sz="1200"/>
          </a:p>
          <a:p>
            <a:pPr marL="0" indent="0">
              <a:buNone/>
            </a:pPr>
            <a:r>
              <a:rPr lang="en-US" sz="1200"/>
              <a:t>PreBP Predict offers continuous monitoring of hemodynamics, focusing on nocturnal blood pressure, captures trends often missed at clinic visits or periodic home BP checks. Paired with an algorithm that analyzes trends and can help stratify risk + inform intervention.</a:t>
            </a:r>
          </a:p>
          <a:p>
            <a:endParaRPr lang="en-US"/>
          </a:p>
        </p:txBody>
      </p:sp>
      <p:sp>
        <p:nvSpPr>
          <p:cNvPr id="4" name="Slide Number Placeholder 3"/>
          <p:cNvSpPr>
            <a:spLocks noGrp="1"/>
          </p:cNvSpPr>
          <p:nvPr>
            <p:ph type="sldNum" sz="quarter" idx="5"/>
          </p:nvPr>
        </p:nvSpPr>
        <p:spPr/>
        <p:txBody>
          <a:bodyPr/>
          <a:lstStyle/>
          <a:p>
            <a:fld id="{6AEE4CAF-2933-5046-9B81-52ECBA997AEA}" type="slidenum">
              <a:rPr lang="en-US" smtClean="0"/>
              <a:t>5</a:t>
            </a:fld>
            <a:endParaRPr lang="en-US"/>
          </a:p>
        </p:txBody>
      </p:sp>
    </p:spTree>
    <p:extLst>
      <p:ext uri="{BB962C8B-B14F-4D97-AF65-F5344CB8AC3E}">
        <p14:creationId xmlns:p14="http://schemas.microsoft.com/office/powerpoint/2010/main" val="35716952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a:solidFill>
                  <a:schemeClr val="tx1"/>
                </a:solidFill>
                <a:effectLst/>
                <a:latin typeface="+mn-lt"/>
                <a:ea typeface="+mn-ea"/>
                <a:cs typeface="+mn-cs"/>
              </a:rPr>
              <a:t>Blood pressure tells us whether a patient has crossed a diagnostic threshold at that moment. But a measurement every few weeks cannot capture the cardiovascular trajectory between visits. That creates an opportunity for longitudinal monitoring. </a:t>
            </a:r>
          </a:p>
          <a:p>
            <a:endParaRPr lang="en-US" sz="1200" b="0" i="0" u="none" strike="noStrike" kern="1200">
              <a:solidFill>
                <a:schemeClr val="tx1"/>
              </a:solidFill>
              <a:effectLst/>
              <a:latin typeface="+mn-lt"/>
              <a:ea typeface="+mn-ea"/>
              <a:cs typeface="+mn-cs"/>
            </a:endParaRPr>
          </a:p>
          <a:p>
            <a:r>
              <a:rPr lang="en-US" sz="1200" b="0" i="0" u="none" strike="noStrike" kern="1200">
                <a:solidFill>
                  <a:schemeClr val="tx1"/>
                </a:solidFill>
                <a:effectLst/>
                <a:latin typeface="+mn-lt"/>
                <a:ea typeface="+mn-ea"/>
                <a:cs typeface="+mn-cs"/>
              </a:rPr>
              <a:t>So, can we detect that trajectory earlier? </a:t>
            </a:r>
            <a:endParaRPr lang="en-US" b="0"/>
          </a:p>
        </p:txBody>
      </p:sp>
      <p:sp>
        <p:nvSpPr>
          <p:cNvPr id="4" name="Slide Number Placeholder 3"/>
          <p:cNvSpPr>
            <a:spLocks noGrp="1"/>
          </p:cNvSpPr>
          <p:nvPr>
            <p:ph type="sldNum" sz="quarter" idx="5"/>
          </p:nvPr>
        </p:nvSpPr>
        <p:spPr/>
        <p:txBody>
          <a:bodyPr/>
          <a:lstStyle/>
          <a:p>
            <a:fld id="{6AEE4CAF-2933-5046-9B81-52ECBA997AEA}" type="slidenum">
              <a:rPr lang="en-US" smtClean="0"/>
              <a:t>6</a:t>
            </a:fld>
            <a:endParaRPr lang="en-US"/>
          </a:p>
        </p:txBody>
      </p:sp>
    </p:spTree>
    <p:extLst>
      <p:ext uri="{BB962C8B-B14F-4D97-AF65-F5344CB8AC3E}">
        <p14:creationId xmlns:p14="http://schemas.microsoft.com/office/powerpoint/2010/main" val="37084634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PPG can measure blood pressure and is good for tracking trends, requires calibration with a sphygmomanometer</a:t>
            </a:r>
          </a:p>
          <a:p>
            <a:r>
              <a:rPr lang="en-US"/>
              <a:t>We may build one using available PPG and 1 lead ECG with Bluetooth and power here: https://</a:t>
            </a:r>
            <a:r>
              <a:rPr lang="en-US" err="1"/>
              <a:t>www.analog.com</a:t>
            </a:r>
            <a:r>
              <a:rPr lang="en-US"/>
              <a:t>/</a:t>
            </a:r>
            <a:r>
              <a:rPr lang="en-US" err="1"/>
              <a:t>en</a:t>
            </a:r>
            <a:r>
              <a:rPr lang="en-US"/>
              <a:t>/resources/evaluation-hardware-and-software/evaluation-boards-kits/max86150evsys.html#eb-overview</a:t>
            </a:r>
          </a:p>
          <a:p>
            <a:r>
              <a:rPr lang="en-US"/>
              <a:t>Ready to use wearable option included here: https://</a:t>
            </a:r>
            <a:r>
              <a:rPr lang="en-US" err="1"/>
              <a:t>us.hilo.com</a:t>
            </a:r>
            <a:r>
              <a:rPr lang="en-US"/>
              <a:t>/products/</a:t>
            </a:r>
            <a:r>
              <a:rPr lang="en-US" err="1"/>
              <a:t>hilo</a:t>
            </a:r>
            <a:r>
              <a:rPr lang="en-US"/>
              <a:t>-core but requires membership, https://</a:t>
            </a:r>
            <a:r>
              <a:rPr lang="en-US" err="1"/>
              <a:t>www.samsung.com</a:t>
            </a:r>
            <a:r>
              <a:rPr lang="en-US"/>
              <a:t>/</a:t>
            </a:r>
            <a:r>
              <a:rPr lang="en-US" err="1"/>
              <a:t>latin_en</a:t>
            </a:r>
            <a:r>
              <a:rPr lang="en-US"/>
              <a:t>/support/mobile-devices/measure-your-</a:t>
            </a:r>
            <a:r>
              <a:rPr lang="en-US" err="1"/>
              <a:t>ecg</a:t>
            </a:r>
            <a:r>
              <a:rPr lang="en-US"/>
              <a:t>-with-the-galaxy-watch-series/</a:t>
            </a:r>
          </a:p>
          <a:p>
            <a:endParaRPr lang="en-US"/>
          </a:p>
          <a:p>
            <a:r>
              <a:rPr lang="en-US"/>
              <a:t>Noninvasive beat-to-beat blood pressure monitoring is more difficult to achieve. There is a device that is rather cumbersome and may not be wearable while sleeping:  https://</a:t>
            </a:r>
            <a:r>
              <a:rPr lang="en-US" err="1"/>
              <a:t>www.biopac.com</a:t>
            </a:r>
            <a:r>
              <a:rPr lang="en-US"/>
              <a:t>/product/noninvasive-blood-pressure-amplifier/</a:t>
            </a:r>
          </a:p>
        </p:txBody>
      </p:sp>
      <p:sp>
        <p:nvSpPr>
          <p:cNvPr id="4" name="Slide Number Placeholder 3"/>
          <p:cNvSpPr>
            <a:spLocks noGrp="1"/>
          </p:cNvSpPr>
          <p:nvPr>
            <p:ph type="sldNum" sz="quarter" idx="5"/>
          </p:nvPr>
        </p:nvSpPr>
        <p:spPr/>
        <p:txBody>
          <a:bodyPr/>
          <a:lstStyle/>
          <a:p>
            <a:fld id="{6AEE4CAF-2933-5046-9B81-52ECBA997AEA}" type="slidenum">
              <a:rPr lang="en-US" smtClean="0"/>
              <a:t>7</a:t>
            </a:fld>
            <a:endParaRPr lang="en-US"/>
          </a:p>
        </p:txBody>
      </p:sp>
    </p:spTree>
    <p:extLst>
      <p:ext uri="{BB962C8B-B14F-4D97-AF65-F5344CB8AC3E}">
        <p14:creationId xmlns:p14="http://schemas.microsoft.com/office/powerpoint/2010/main" val="10725913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Purely ECE team</a:t>
            </a:r>
          </a:p>
        </p:txBody>
      </p:sp>
      <p:sp>
        <p:nvSpPr>
          <p:cNvPr id="4" name="Slide Number Placeholder 3"/>
          <p:cNvSpPr>
            <a:spLocks noGrp="1"/>
          </p:cNvSpPr>
          <p:nvPr>
            <p:ph type="sldNum" sz="quarter" idx="5"/>
          </p:nvPr>
        </p:nvSpPr>
        <p:spPr/>
        <p:txBody>
          <a:bodyPr/>
          <a:lstStyle/>
          <a:p>
            <a:fld id="{6AEE4CAF-2933-5046-9B81-52ECBA997AEA}" type="slidenum">
              <a:rPr lang="en-US" smtClean="0"/>
              <a:t>8</a:t>
            </a:fld>
            <a:endParaRPr lang="en-US"/>
          </a:p>
        </p:txBody>
      </p:sp>
    </p:spTree>
    <p:extLst>
      <p:ext uri="{BB962C8B-B14F-4D97-AF65-F5344CB8AC3E}">
        <p14:creationId xmlns:p14="http://schemas.microsoft.com/office/powerpoint/2010/main" val="11682274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AEE4CAF-2933-5046-9B81-52ECBA997AEA}" type="slidenum">
              <a:rPr lang="en-US" smtClean="0"/>
              <a:t>9</a:t>
            </a:fld>
            <a:endParaRPr lang="en-US"/>
          </a:p>
        </p:txBody>
      </p:sp>
    </p:spTree>
    <p:extLst>
      <p:ext uri="{BB962C8B-B14F-4D97-AF65-F5344CB8AC3E}">
        <p14:creationId xmlns:p14="http://schemas.microsoft.com/office/powerpoint/2010/main" val="20618452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A91D2F-C84C-726A-46F9-C2D0DC65C3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4E5376-F115-E367-F4A1-AD8126679C2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709F638-AFFC-8688-6912-620001728D85}"/>
              </a:ext>
            </a:extLst>
          </p:cNvPr>
          <p:cNvSpPr>
            <a:spLocks noGrp="1"/>
          </p:cNvSpPr>
          <p:nvPr>
            <p:ph type="body" idx="1"/>
          </p:nvPr>
        </p:nvSpPr>
        <p:spPr/>
        <p:txBody>
          <a:bodyPr/>
          <a:lstStyle/>
          <a:p>
            <a:r>
              <a:rPr lang="en-US"/>
              <a:t>Purely ECE team</a:t>
            </a:r>
          </a:p>
        </p:txBody>
      </p:sp>
      <p:sp>
        <p:nvSpPr>
          <p:cNvPr id="4" name="Slide Number Placeholder 3">
            <a:extLst>
              <a:ext uri="{FF2B5EF4-FFF2-40B4-BE49-F238E27FC236}">
                <a16:creationId xmlns:a16="http://schemas.microsoft.com/office/drawing/2014/main" id="{F7F7BF6F-8CB8-3107-A0F1-3DE8294D74BA}"/>
              </a:ext>
            </a:extLst>
          </p:cNvPr>
          <p:cNvSpPr>
            <a:spLocks noGrp="1"/>
          </p:cNvSpPr>
          <p:nvPr>
            <p:ph type="sldNum" sz="quarter" idx="5"/>
          </p:nvPr>
        </p:nvSpPr>
        <p:spPr/>
        <p:txBody>
          <a:bodyPr/>
          <a:lstStyle/>
          <a:p>
            <a:fld id="{6AEE4CAF-2933-5046-9B81-52ECBA997AEA}" type="slidenum">
              <a:rPr lang="en-US" smtClean="0"/>
              <a:t>10</a:t>
            </a:fld>
            <a:endParaRPr lang="en-US"/>
          </a:p>
        </p:txBody>
      </p:sp>
    </p:spTree>
    <p:extLst>
      <p:ext uri="{BB962C8B-B14F-4D97-AF65-F5344CB8AC3E}">
        <p14:creationId xmlns:p14="http://schemas.microsoft.com/office/powerpoint/2010/main" val="19833874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69B0C8-FA59-87CB-08D9-5F5B4A5031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50826C-5F26-7685-3EFB-0AA4532F767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D07C8D-4A62-68F0-7E20-B40C5BAB2AD9}"/>
              </a:ext>
            </a:extLst>
          </p:cNvPr>
          <p:cNvSpPr>
            <a:spLocks noGrp="1"/>
          </p:cNvSpPr>
          <p:nvPr>
            <p:ph type="body" idx="1"/>
          </p:nvPr>
        </p:nvSpPr>
        <p:spPr/>
        <p:txBody>
          <a:bodyPr/>
          <a:lstStyle/>
          <a:p>
            <a:r>
              <a:rPr lang="en-US"/>
              <a:t>Make it very visual and story based, not technical</a:t>
            </a:r>
          </a:p>
        </p:txBody>
      </p:sp>
      <p:sp>
        <p:nvSpPr>
          <p:cNvPr id="4" name="Slide Number Placeholder 3">
            <a:extLst>
              <a:ext uri="{FF2B5EF4-FFF2-40B4-BE49-F238E27FC236}">
                <a16:creationId xmlns:a16="http://schemas.microsoft.com/office/drawing/2014/main" id="{F694AC46-12FC-4490-86AB-7F8D9D9CBDA1}"/>
              </a:ext>
            </a:extLst>
          </p:cNvPr>
          <p:cNvSpPr>
            <a:spLocks noGrp="1"/>
          </p:cNvSpPr>
          <p:nvPr>
            <p:ph type="sldNum" sz="quarter" idx="5"/>
          </p:nvPr>
        </p:nvSpPr>
        <p:spPr/>
        <p:txBody>
          <a:bodyPr/>
          <a:lstStyle/>
          <a:p>
            <a:fld id="{6AEE4CAF-2933-5046-9B81-52ECBA997AEA}" type="slidenum">
              <a:rPr lang="en-US" smtClean="0"/>
              <a:t>11</a:t>
            </a:fld>
            <a:endParaRPr lang="en-US"/>
          </a:p>
        </p:txBody>
      </p:sp>
    </p:spTree>
    <p:extLst>
      <p:ext uri="{BB962C8B-B14F-4D97-AF65-F5344CB8AC3E}">
        <p14:creationId xmlns:p14="http://schemas.microsoft.com/office/powerpoint/2010/main" val="318184594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hyperlink" Target="https://bit.ly/3A1uf1Q"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hyperlink" Target="http://bit.ly/2TtBDfr" TargetMode="Externa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p:bg>
      <p:bgPr>
        <a:solidFill>
          <a:srgbClr val="000000"/>
        </a:solidFill>
        <a:effectLst/>
      </p:bgPr>
    </p:bg>
    <p:spTree>
      <p:nvGrpSpPr>
        <p:cNvPr id="1" name=""/>
        <p:cNvGrpSpPr/>
        <p:nvPr/>
      </p:nvGrpSpPr>
      <p:grpSpPr>
        <a:xfrm>
          <a:off x="0" y="0"/>
          <a:ext cx="0" cy="0"/>
          <a:chOff x="0" y="0"/>
          <a:chExt cx="0" cy="0"/>
        </a:xfrm>
      </p:grpSpPr>
      <p:pic>
        <p:nvPicPr>
          <p:cNvPr id="2" name="Google Shape;9;p2"/>
          <p:cNvPicPr/>
          <p:nvPr/>
        </p:nvPicPr>
        <p:blipFill>
          <a:blip r:embed="rId2"/>
          <a:stretch/>
        </p:blipFill>
        <p:spPr>
          <a:xfrm>
            <a:off x="0" y="0"/>
            <a:ext cx="9143640" cy="5143320"/>
          </a:xfrm>
          <a:prstGeom prst="rect">
            <a:avLst/>
          </a:prstGeom>
          <a:noFill/>
          <a:ln w="0">
            <a:noFill/>
          </a:ln>
        </p:spPr>
      </p:pic>
      <p:sp>
        <p:nvSpPr>
          <p:cNvPr id="3" name="PlaceHolder 1"/>
          <p:cNvSpPr>
            <a:spLocks noGrp="1"/>
          </p:cNvSpPr>
          <p:nvPr>
            <p:ph type="title"/>
          </p:nvPr>
        </p:nvSpPr>
        <p:spPr>
          <a:xfrm>
            <a:off x="506520" y="644760"/>
            <a:ext cx="6323400" cy="2263320"/>
          </a:xfrm>
          <a:prstGeom prst="rect">
            <a:avLst/>
          </a:prstGeom>
          <a:noFill/>
          <a:ln w="0">
            <a:noFill/>
          </a:ln>
        </p:spPr>
        <p:txBody>
          <a:bodyPr lIns="91440" tIns="91440" rIns="91440" bIns="91440" anchor="b">
            <a:noAutofit/>
          </a:bodyPr>
          <a:lstStyle/>
          <a:p>
            <a:pPr indent="0">
              <a:buNone/>
            </a:pPr>
            <a:r>
              <a:rPr lang="fr-FR" sz="5000" b="0" u="none" strike="noStrike">
                <a:solidFill>
                  <a:schemeClr val="dk1"/>
                </a:solidFill>
                <a:effectLst/>
                <a:uFillTx/>
                <a:latin typeface="Arial"/>
              </a:rPr>
              <a:t>Click to edit the title text format</a:t>
            </a:r>
          </a:p>
        </p:txBody>
      </p:sp>
      <p:sp>
        <p:nvSpPr>
          <p:cNvPr id="4" name="PlaceHolder 2"/>
          <p:cNvSpPr>
            <a:spLocks noGrp="1"/>
          </p:cNvSpPr>
          <p:nvPr>
            <p:ph type="body"/>
          </p:nvPr>
        </p:nvSpPr>
        <p:spPr>
          <a:xfrm>
            <a:off x="457200" y="1203480"/>
            <a:ext cx="8229240" cy="2982960"/>
          </a:xfrm>
          <a:prstGeom prst="rect">
            <a:avLst/>
          </a:prstGeom>
          <a:noFill/>
          <a:ln w="0">
            <a:noFill/>
          </a:ln>
        </p:spPr>
        <p:txBody>
          <a:bodyPr lIns="0" tIns="0" rIns="0" bIns="0" anchor="t">
            <a:normAutofit/>
          </a:bodyPr>
          <a:lstStyle/>
          <a:p>
            <a:pPr marL="432000" indent="-324000">
              <a:spcBef>
                <a:spcPts val="1417"/>
              </a:spcBef>
              <a:buClr>
                <a:srgbClr val="FFFFFF"/>
              </a:buClr>
              <a:buSzPct val="45000"/>
              <a:buFont typeface="Wingdings" charset="2"/>
              <a:buChar char=""/>
            </a:pPr>
            <a:r>
              <a:rPr lang="fr-FR" sz="1400" b="0" u="none" strike="noStrike">
                <a:solidFill>
                  <a:srgbClr val="000000"/>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fr-FR" sz="1400" b="0" u="none" strike="noStrike">
                <a:solidFill>
                  <a:srgbClr val="000000"/>
                </a:solidFill>
                <a:effectLst/>
                <a:uFillTx/>
                <a:latin typeface="Arial"/>
              </a:rPr>
              <a:t>Second Outline Level</a:t>
            </a:r>
          </a:p>
          <a:p>
            <a:pPr marL="1296000" lvl="2" indent="-288000">
              <a:spcBef>
                <a:spcPts val="850"/>
              </a:spcBef>
              <a:buClr>
                <a:srgbClr val="FFFFFF"/>
              </a:buClr>
              <a:buSzPct val="45000"/>
              <a:buFont typeface="Wingdings" charset="2"/>
              <a:buChar char=""/>
            </a:pPr>
            <a:r>
              <a:rPr lang="fr-FR" sz="1400" b="0" u="none" strike="noStrike">
                <a:solidFill>
                  <a:srgbClr val="000000"/>
                </a:solidFill>
                <a:effectLst/>
                <a:uFillTx/>
                <a:latin typeface="Arial"/>
              </a:rPr>
              <a:t>Third Outline Level</a:t>
            </a:r>
          </a:p>
          <a:p>
            <a:pPr marL="1728000" lvl="3" indent="-216000">
              <a:spcBef>
                <a:spcPts val="567"/>
              </a:spcBef>
              <a:buClr>
                <a:srgbClr val="FFFFFF"/>
              </a:buClr>
              <a:buSzPct val="75000"/>
              <a:buFont typeface="Symbol" charset="2"/>
              <a:buChar char=""/>
            </a:pPr>
            <a:r>
              <a:rPr lang="fr-FR" sz="1400" b="0" u="none" strike="noStrike">
                <a:solidFill>
                  <a:srgbClr val="000000"/>
                </a:solidFill>
                <a:effectLst/>
                <a:uFillTx/>
                <a:latin typeface="Arial"/>
              </a:rPr>
              <a:t>Fourth Outline Level</a:t>
            </a:r>
          </a:p>
          <a:p>
            <a:pPr marL="2160000" lvl="4" indent="-216000">
              <a:spcBef>
                <a:spcPts val="283"/>
              </a:spcBef>
              <a:buClr>
                <a:srgbClr val="FFFFFF"/>
              </a:buClr>
              <a:buSzPct val="45000"/>
              <a:buFont typeface="Wingdings" charset="2"/>
              <a:buChar char=""/>
            </a:pPr>
            <a:r>
              <a:rPr lang="fr-FR" sz="2000" b="0" u="none" strike="noStrike">
                <a:solidFill>
                  <a:srgbClr val="000000"/>
                </a:solidFill>
                <a:effectLst/>
                <a:uFillTx/>
                <a:latin typeface="Arial"/>
              </a:rPr>
              <a:t>Fifth Outline Level</a:t>
            </a:r>
          </a:p>
          <a:p>
            <a:pPr marL="2592000" lvl="5" indent="-216000">
              <a:spcBef>
                <a:spcPts val="283"/>
              </a:spcBef>
              <a:buClr>
                <a:srgbClr val="FFFFFF"/>
              </a:buClr>
              <a:buSzPct val="45000"/>
              <a:buFont typeface="Wingdings" charset="2"/>
              <a:buChar char=""/>
            </a:pPr>
            <a:r>
              <a:rPr lang="fr-FR" sz="2000" b="0" u="none" strike="noStrike">
                <a:solidFill>
                  <a:srgbClr val="000000"/>
                </a:solidFill>
                <a:effectLst/>
                <a:uFillTx/>
                <a:latin typeface="Arial"/>
              </a:rPr>
              <a:t>Sixth Outline Level</a:t>
            </a:r>
          </a:p>
          <a:p>
            <a:pPr marL="3024000" lvl="6" indent="-216000">
              <a:spcBef>
                <a:spcPts val="283"/>
              </a:spcBef>
              <a:buClr>
                <a:srgbClr val="FFFFFF"/>
              </a:buClr>
              <a:buSzPct val="45000"/>
              <a:buFont typeface="Wingdings" charset="2"/>
              <a:buChar char=""/>
            </a:pPr>
            <a:r>
              <a:rPr lang="fr-FR" sz="2000" b="0" u="none" strike="noStrike">
                <a:solidFill>
                  <a:srgbClr val="000000"/>
                </a:solidFill>
                <a:effectLst/>
                <a:uFillTx/>
                <a:latin typeface="Arial"/>
              </a:rPr>
              <a:t>Seventh Outline Level</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CUSTOM">
    <p:bg>
      <p:bgPr>
        <a:solidFill>
          <a:srgbClr val="000000"/>
        </a:solid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228600" y="399600"/>
            <a:ext cx="3767400" cy="1479960"/>
          </a:xfrm>
          <a:prstGeom prst="rect">
            <a:avLst/>
          </a:prstGeom>
          <a:noFill/>
          <a:ln w="0">
            <a:noFill/>
          </a:ln>
        </p:spPr>
        <p:txBody>
          <a:bodyPr lIns="91440" tIns="91440" rIns="91440" bIns="91440" anchor="t">
            <a:noAutofit/>
          </a:bodyPr>
          <a:lstStyle/>
          <a:p>
            <a:pPr indent="0">
              <a:buNone/>
            </a:pPr>
            <a:r>
              <a:rPr lang="fr-FR" sz="4000" b="0" u="none" strike="noStrike">
                <a:solidFill>
                  <a:schemeClr val="dk1"/>
                </a:solidFill>
                <a:effectLst/>
                <a:uFillTx/>
                <a:latin typeface="Arial"/>
              </a:rPr>
              <a:t>Click to edit the title text format</a:t>
            </a:r>
          </a:p>
        </p:txBody>
      </p:sp>
      <p:sp>
        <p:nvSpPr>
          <p:cNvPr id="6" name="PlaceHolder 2"/>
          <p:cNvSpPr>
            <a:spLocks noGrp="1"/>
          </p:cNvSpPr>
          <p:nvPr>
            <p:ph type="body"/>
          </p:nvPr>
        </p:nvSpPr>
        <p:spPr>
          <a:xfrm>
            <a:off x="457200" y="1203480"/>
            <a:ext cx="8229240" cy="2982960"/>
          </a:xfrm>
          <a:prstGeom prst="rect">
            <a:avLst/>
          </a:prstGeom>
          <a:noFill/>
          <a:ln w="0">
            <a:noFill/>
          </a:ln>
        </p:spPr>
        <p:txBody>
          <a:bodyPr lIns="0" tIns="0" rIns="0" bIns="0" anchor="t">
            <a:normAutofit/>
          </a:bodyPr>
          <a:lstStyle/>
          <a:p>
            <a:pPr marL="432000" indent="-324000">
              <a:spcBef>
                <a:spcPts val="1417"/>
              </a:spcBef>
              <a:buClr>
                <a:srgbClr val="FFFFFF"/>
              </a:buClr>
              <a:buSzPct val="45000"/>
              <a:buFont typeface="Wingdings" charset="2"/>
              <a:buChar char=""/>
            </a:pPr>
            <a:r>
              <a:rPr lang="fr-FR" sz="1400" b="0" u="none" strike="noStrike">
                <a:solidFill>
                  <a:srgbClr val="000000"/>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fr-FR" sz="1400" b="0" u="none" strike="noStrike">
                <a:solidFill>
                  <a:srgbClr val="000000"/>
                </a:solidFill>
                <a:effectLst/>
                <a:uFillTx/>
                <a:latin typeface="Arial"/>
              </a:rPr>
              <a:t>Second Outline Level</a:t>
            </a:r>
          </a:p>
          <a:p>
            <a:pPr marL="1296000" lvl="2" indent="-288000">
              <a:spcBef>
                <a:spcPts val="850"/>
              </a:spcBef>
              <a:buClr>
                <a:srgbClr val="FFFFFF"/>
              </a:buClr>
              <a:buSzPct val="45000"/>
              <a:buFont typeface="Wingdings" charset="2"/>
              <a:buChar char=""/>
            </a:pPr>
            <a:r>
              <a:rPr lang="fr-FR" sz="1400" b="0" u="none" strike="noStrike">
                <a:solidFill>
                  <a:srgbClr val="000000"/>
                </a:solidFill>
                <a:effectLst/>
                <a:uFillTx/>
                <a:latin typeface="Arial"/>
              </a:rPr>
              <a:t>Third Outline Level</a:t>
            </a:r>
          </a:p>
          <a:p>
            <a:pPr marL="1728000" lvl="3" indent="-216000">
              <a:spcBef>
                <a:spcPts val="567"/>
              </a:spcBef>
              <a:buClr>
                <a:srgbClr val="FFFFFF"/>
              </a:buClr>
              <a:buSzPct val="75000"/>
              <a:buFont typeface="Symbol" charset="2"/>
              <a:buChar char=""/>
            </a:pPr>
            <a:r>
              <a:rPr lang="fr-FR" sz="1400" b="0" u="none" strike="noStrike">
                <a:solidFill>
                  <a:srgbClr val="000000"/>
                </a:solidFill>
                <a:effectLst/>
                <a:uFillTx/>
                <a:latin typeface="Arial"/>
              </a:rPr>
              <a:t>Fourth Outline Level</a:t>
            </a:r>
          </a:p>
          <a:p>
            <a:pPr marL="2160000" lvl="4" indent="-216000">
              <a:spcBef>
                <a:spcPts val="283"/>
              </a:spcBef>
              <a:buClr>
                <a:srgbClr val="FFFFFF"/>
              </a:buClr>
              <a:buSzPct val="45000"/>
              <a:buFont typeface="Wingdings" charset="2"/>
              <a:buChar char=""/>
            </a:pPr>
            <a:r>
              <a:rPr lang="fr-FR" sz="2000" b="0" u="none" strike="noStrike">
                <a:solidFill>
                  <a:srgbClr val="000000"/>
                </a:solidFill>
                <a:effectLst/>
                <a:uFillTx/>
                <a:latin typeface="Arial"/>
              </a:rPr>
              <a:t>Fifth Outline Level</a:t>
            </a:r>
          </a:p>
          <a:p>
            <a:pPr marL="2592000" lvl="5" indent="-216000">
              <a:spcBef>
                <a:spcPts val="283"/>
              </a:spcBef>
              <a:buClr>
                <a:srgbClr val="FFFFFF"/>
              </a:buClr>
              <a:buSzPct val="45000"/>
              <a:buFont typeface="Wingdings" charset="2"/>
              <a:buChar char=""/>
            </a:pPr>
            <a:r>
              <a:rPr lang="fr-FR" sz="2000" b="0" u="none" strike="noStrike">
                <a:solidFill>
                  <a:srgbClr val="000000"/>
                </a:solidFill>
                <a:effectLst/>
                <a:uFillTx/>
                <a:latin typeface="Arial"/>
              </a:rPr>
              <a:t>Sixth Outline Level</a:t>
            </a:r>
          </a:p>
          <a:p>
            <a:pPr marL="3024000" lvl="6" indent="-216000">
              <a:spcBef>
                <a:spcPts val="283"/>
              </a:spcBef>
              <a:buClr>
                <a:srgbClr val="FFFFFF"/>
              </a:buClr>
              <a:buSzPct val="45000"/>
              <a:buFont typeface="Wingdings" charset="2"/>
              <a:buChar char=""/>
            </a:pPr>
            <a:r>
              <a:rPr lang="fr-FR" sz="2000" b="0" u="none" strike="noStrike">
                <a:solidFill>
                  <a:srgbClr val="000000"/>
                </a:solidFill>
                <a:effectLst/>
                <a:uFillTx/>
                <a:latin typeface="Arial"/>
              </a:rPr>
              <a:t>Seventh Outline Level</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CUSTOM_3_1">
    <p:bg>
      <p:bgPr>
        <a:solidFill>
          <a:srgbClr val="000000"/>
        </a:solidFill>
        <a:effectLst/>
      </p:bgPr>
    </p:bg>
    <p:spTree>
      <p:nvGrpSpPr>
        <p:cNvPr id="1" name=""/>
        <p:cNvGrpSpPr/>
        <p:nvPr/>
      </p:nvGrpSpPr>
      <p:grpSpPr>
        <a:xfrm>
          <a:off x="0" y="0"/>
          <a:ext cx="0" cy="0"/>
          <a:chOff x="0" y="0"/>
          <a:chExt cx="0" cy="0"/>
        </a:xfrm>
      </p:grpSpPr>
      <p:pic>
        <p:nvPicPr>
          <p:cNvPr id="7" name="Google Shape;95;p21"/>
          <p:cNvPicPr/>
          <p:nvPr/>
        </p:nvPicPr>
        <p:blipFill>
          <a:blip r:embed="rId2"/>
          <a:stretch/>
        </p:blipFill>
        <p:spPr>
          <a:xfrm>
            <a:off x="0" y="0"/>
            <a:ext cx="9143640" cy="5143320"/>
          </a:xfrm>
          <a:prstGeom prst="rect">
            <a:avLst/>
          </a:prstGeom>
          <a:noFill/>
          <a:ln w="0">
            <a:noFill/>
          </a:ln>
        </p:spPr>
      </p:pic>
      <p:sp>
        <p:nvSpPr>
          <p:cNvPr id="8" name="PlaceHolder 1"/>
          <p:cNvSpPr>
            <a:spLocks noGrp="1"/>
          </p:cNvSpPr>
          <p:nvPr>
            <p:ph type="title"/>
          </p:nvPr>
        </p:nvSpPr>
        <p:spPr>
          <a:xfrm>
            <a:off x="228600" y="228600"/>
            <a:ext cx="5089680" cy="1058400"/>
          </a:xfrm>
          <a:prstGeom prst="rect">
            <a:avLst/>
          </a:prstGeom>
          <a:noFill/>
          <a:ln w="0">
            <a:noFill/>
          </a:ln>
        </p:spPr>
        <p:txBody>
          <a:bodyPr lIns="91440" tIns="91440" rIns="91440" bIns="91440" anchor="b">
            <a:noAutofit/>
          </a:bodyPr>
          <a:lstStyle/>
          <a:p>
            <a:pPr indent="0">
              <a:buNone/>
            </a:pPr>
            <a:r>
              <a:rPr lang="fr-FR" sz="4000" b="0" u="none" strike="noStrike">
                <a:solidFill>
                  <a:schemeClr val="dk1"/>
                </a:solidFill>
                <a:effectLst/>
                <a:uFillTx/>
                <a:latin typeface="Arial"/>
              </a:rPr>
              <a:t>Click to edit the title text format</a:t>
            </a:r>
          </a:p>
        </p:txBody>
      </p:sp>
      <p:sp>
        <p:nvSpPr>
          <p:cNvPr id="9" name="Google Shape;98;p21"/>
          <p:cNvSpPr/>
          <p:nvPr/>
        </p:nvSpPr>
        <p:spPr>
          <a:xfrm>
            <a:off x="316080" y="2385000"/>
            <a:ext cx="2938680" cy="5558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noAutofit/>
          </a:bodyPr>
          <a:lstStyle/>
          <a:p>
            <a:pPr defTabSz="914400">
              <a:lnSpc>
                <a:spcPct val="100000"/>
              </a:lnSpc>
              <a:tabLst>
                <a:tab pos="0" algn="l"/>
              </a:tabLst>
            </a:pPr>
            <a:r>
              <a:rPr lang="en" sz="1000" b="1" u="none" strike="noStrike">
                <a:solidFill>
                  <a:schemeClr val="dk1"/>
                </a:solidFill>
                <a:effectLst/>
                <a:uFillTx/>
                <a:latin typeface="Onest"/>
                <a:ea typeface="Onest"/>
              </a:rPr>
              <a:t>CREDITS:</a:t>
            </a:r>
            <a:r>
              <a:rPr lang="en" sz="1000" b="0" u="none" strike="noStrike">
                <a:solidFill>
                  <a:schemeClr val="dk1"/>
                </a:solidFill>
                <a:effectLst/>
                <a:uFillTx/>
                <a:latin typeface="Onest"/>
                <a:ea typeface="Onest"/>
              </a:rPr>
              <a:t> This presentation template was created by </a:t>
            </a:r>
            <a:r>
              <a:rPr lang="en" sz="1000" b="1" u="sng" strike="noStrike">
                <a:solidFill>
                  <a:schemeClr val="dk1"/>
                </a:solidFill>
                <a:effectLst/>
                <a:uFillTx/>
                <a:latin typeface="Onest"/>
                <a:ea typeface="Onest"/>
                <a:hlinkClick r:id="rId3"/>
              </a:rPr>
              <a:t>Slidesgo</a:t>
            </a:r>
            <a:r>
              <a:rPr lang="en" sz="1000" b="0" u="none" strike="noStrike">
                <a:solidFill>
                  <a:schemeClr val="dk1"/>
                </a:solidFill>
                <a:effectLst/>
                <a:uFillTx/>
                <a:latin typeface="Onest"/>
                <a:ea typeface="Onest"/>
              </a:rPr>
              <a:t>, and includes icons, infographics &amp; images by </a:t>
            </a:r>
            <a:r>
              <a:rPr lang="en" sz="1000" b="1" u="sng" strike="noStrike">
                <a:solidFill>
                  <a:schemeClr val="dk1"/>
                </a:solidFill>
                <a:effectLst/>
                <a:uFillTx/>
                <a:latin typeface="Onest"/>
                <a:ea typeface="Onest"/>
                <a:hlinkClick r:id="rId4"/>
              </a:rPr>
              <a:t>Freepik</a:t>
            </a:r>
            <a:r>
              <a:rPr lang="en" sz="1000" b="0" u="none" strike="noStrike">
                <a:solidFill>
                  <a:schemeClr val="dk1"/>
                </a:solidFill>
                <a:effectLst/>
                <a:uFillTx/>
                <a:latin typeface="Onest"/>
                <a:ea typeface="Onest"/>
              </a:rPr>
              <a:t> </a:t>
            </a:r>
            <a:endParaRPr lang="en-US" sz="1000" b="0" u="none" strike="noStrike">
              <a:solidFill>
                <a:srgbClr val="FFFFFF"/>
              </a:solidFill>
              <a:effectLst/>
              <a:uFillTx/>
              <a:latin typeface="OpenSymbo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_ONLY">
    <p:bg>
      <p:bgPr>
        <a:solidFill>
          <a:srgbClr val="000000"/>
        </a:solidFill>
        <a:effectLst/>
      </p:bgPr>
    </p:bg>
    <p:spTree>
      <p:nvGrpSpPr>
        <p:cNvPr id="1" name=""/>
        <p:cNvGrpSpPr/>
        <p:nvPr/>
      </p:nvGrpSpPr>
      <p:grpSpPr>
        <a:xfrm>
          <a:off x="0" y="0"/>
          <a:ext cx="0" cy="0"/>
          <a:chOff x="0" y="0"/>
          <a:chExt cx="0" cy="0"/>
        </a:xfrm>
      </p:grpSpPr>
      <p:sp>
        <p:nvSpPr>
          <p:cNvPr id="10" name="PlaceHolder 1"/>
          <p:cNvSpPr>
            <a:spLocks noGrp="1"/>
          </p:cNvSpPr>
          <p:nvPr>
            <p:ph type="title"/>
          </p:nvPr>
        </p:nvSpPr>
        <p:spPr>
          <a:xfrm>
            <a:off x="228600" y="228600"/>
            <a:ext cx="8686440" cy="572400"/>
          </a:xfrm>
          <a:prstGeom prst="rect">
            <a:avLst/>
          </a:prstGeom>
          <a:noFill/>
          <a:ln w="0">
            <a:noFill/>
          </a:ln>
        </p:spPr>
        <p:txBody>
          <a:bodyPr lIns="91440" tIns="91440" rIns="91440" bIns="91440" anchor="t">
            <a:noAutofit/>
          </a:bodyPr>
          <a:lstStyle/>
          <a:p>
            <a:pPr indent="0">
              <a:buNone/>
            </a:pPr>
            <a:r>
              <a:rPr lang="fr-FR" sz="2600" b="0" u="none" strike="noStrike">
                <a:solidFill>
                  <a:schemeClr val="dk1"/>
                </a:solidFill>
                <a:effectLst/>
                <a:uFillTx/>
                <a:latin typeface="Arial"/>
              </a:rPr>
              <a:t>Click to edit the title text format</a:t>
            </a:r>
          </a:p>
        </p:txBody>
      </p:sp>
      <p:sp>
        <p:nvSpPr>
          <p:cNvPr id="11" name="PlaceHolder 2"/>
          <p:cNvSpPr>
            <a:spLocks noGrp="1"/>
          </p:cNvSpPr>
          <p:nvPr>
            <p:ph type="body"/>
          </p:nvPr>
        </p:nvSpPr>
        <p:spPr>
          <a:xfrm>
            <a:off x="457200" y="1203480"/>
            <a:ext cx="8229240" cy="2982960"/>
          </a:xfrm>
          <a:prstGeom prst="rect">
            <a:avLst/>
          </a:prstGeom>
          <a:noFill/>
          <a:ln w="0">
            <a:noFill/>
          </a:ln>
        </p:spPr>
        <p:txBody>
          <a:bodyPr lIns="0" tIns="0" rIns="0" bIns="0" anchor="t">
            <a:normAutofit/>
          </a:bodyPr>
          <a:lstStyle/>
          <a:p>
            <a:pPr marL="432000" indent="-324000">
              <a:spcBef>
                <a:spcPts val="1417"/>
              </a:spcBef>
              <a:buClr>
                <a:srgbClr val="FFFFFF"/>
              </a:buClr>
              <a:buSzPct val="45000"/>
              <a:buFont typeface="Wingdings" charset="2"/>
              <a:buChar char=""/>
            </a:pPr>
            <a:r>
              <a:rPr lang="fr-FR" sz="1400" b="0" u="none" strike="noStrike">
                <a:solidFill>
                  <a:srgbClr val="000000"/>
                </a:solidFill>
                <a:effectLst/>
                <a:uFillTx/>
                <a:latin typeface="Arial"/>
              </a:rPr>
              <a:t>Click to edit the outline text format</a:t>
            </a:r>
          </a:p>
          <a:p>
            <a:pPr marL="864000" lvl="1" indent="-324000">
              <a:spcBef>
                <a:spcPts val="1134"/>
              </a:spcBef>
              <a:buClr>
                <a:srgbClr val="FFFFFF"/>
              </a:buClr>
              <a:buSzPct val="75000"/>
              <a:buFont typeface="Symbol" charset="2"/>
              <a:buChar char=""/>
            </a:pPr>
            <a:r>
              <a:rPr lang="fr-FR" sz="1400" b="0" u="none" strike="noStrike">
                <a:solidFill>
                  <a:srgbClr val="000000"/>
                </a:solidFill>
                <a:effectLst/>
                <a:uFillTx/>
                <a:latin typeface="Arial"/>
              </a:rPr>
              <a:t>Second Outline Level</a:t>
            </a:r>
          </a:p>
          <a:p>
            <a:pPr marL="1296000" lvl="2" indent="-288000">
              <a:spcBef>
                <a:spcPts val="850"/>
              </a:spcBef>
              <a:buClr>
                <a:srgbClr val="FFFFFF"/>
              </a:buClr>
              <a:buSzPct val="45000"/>
              <a:buFont typeface="Wingdings" charset="2"/>
              <a:buChar char=""/>
            </a:pPr>
            <a:r>
              <a:rPr lang="fr-FR" sz="1400" b="0" u="none" strike="noStrike">
                <a:solidFill>
                  <a:srgbClr val="000000"/>
                </a:solidFill>
                <a:effectLst/>
                <a:uFillTx/>
                <a:latin typeface="Arial"/>
              </a:rPr>
              <a:t>Third Outline Level</a:t>
            </a:r>
          </a:p>
          <a:p>
            <a:pPr marL="1728000" lvl="3" indent="-216000">
              <a:spcBef>
                <a:spcPts val="567"/>
              </a:spcBef>
              <a:buClr>
                <a:srgbClr val="FFFFFF"/>
              </a:buClr>
              <a:buSzPct val="75000"/>
              <a:buFont typeface="Symbol" charset="2"/>
              <a:buChar char=""/>
            </a:pPr>
            <a:r>
              <a:rPr lang="fr-FR" sz="1400" b="0" u="none" strike="noStrike">
                <a:solidFill>
                  <a:srgbClr val="000000"/>
                </a:solidFill>
                <a:effectLst/>
                <a:uFillTx/>
                <a:latin typeface="Arial"/>
              </a:rPr>
              <a:t>Fourth Outline Level</a:t>
            </a:r>
          </a:p>
          <a:p>
            <a:pPr marL="2160000" lvl="4" indent="-216000">
              <a:spcBef>
                <a:spcPts val="283"/>
              </a:spcBef>
              <a:buClr>
                <a:srgbClr val="FFFFFF"/>
              </a:buClr>
              <a:buSzPct val="45000"/>
              <a:buFont typeface="Wingdings" charset="2"/>
              <a:buChar char=""/>
            </a:pPr>
            <a:r>
              <a:rPr lang="fr-FR" sz="2000" b="0" u="none" strike="noStrike">
                <a:solidFill>
                  <a:srgbClr val="000000"/>
                </a:solidFill>
                <a:effectLst/>
                <a:uFillTx/>
                <a:latin typeface="Arial"/>
              </a:rPr>
              <a:t>Fifth Outline Level</a:t>
            </a:r>
          </a:p>
          <a:p>
            <a:pPr marL="2592000" lvl="5" indent="-216000">
              <a:spcBef>
                <a:spcPts val="283"/>
              </a:spcBef>
              <a:buClr>
                <a:srgbClr val="FFFFFF"/>
              </a:buClr>
              <a:buSzPct val="45000"/>
              <a:buFont typeface="Wingdings" charset="2"/>
              <a:buChar char=""/>
            </a:pPr>
            <a:r>
              <a:rPr lang="fr-FR" sz="2000" b="0" u="none" strike="noStrike">
                <a:solidFill>
                  <a:srgbClr val="000000"/>
                </a:solidFill>
                <a:effectLst/>
                <a:uFillTx/>
                <a:latin typeface="Arial"/>
              </a:rPr>
              <a:t>Sixth Outline Level</a:t>
            </a:r>
          </a:p>
          <a:p>
            <a:pPr marL="3024000" lvl="6" indent="-216000">
              <a:spcBef>
                <a:spcPts val="283"/>
              </a:spcBef>
              <a:buClr>
                <a:srgbClr val="FFFFFF"/>
              </a:buClr>
              <a:buSzPct val="45000"/>
              <a:buFont typeface="Wingdings" charset="2"/>
              <a:buChar char=""/>
            </a:pPr>
            <a:r>
              <a:rPr lang="fr-FR" sz="2000" b="0" u="none" strike="noStrike">
                <a:solidFill>
                  <a:srgbClr val="000000"/>
                </a:solidFill>
                <a:effectLst/>
                <a:uFillTx/>
                <a:latin typeface="Arial"/>
              </a:rPr>
              <a:t>Seventh Outline Level</a:t>
            </a: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hyperlink" Target="mailto:pprem3@Illinois.edu" TargetMode="External"/><Relationship Id="rId5" Type="http://schemas.openxmlformats.org/officeDocument/2006/relationships/hyperlink" Target="mailto:bst5@Illinois.edu" TargetMode="External"/><Relationship Id="rId4" Type="http://schemas.openxmlformats.org/officeDocument/2006/relationships/hyperlink" Target="mailto:meg13@Illinois.edu" TargetMode="External"/></Relationships>
</file>

<file path=ppt/slides/_rels/slide12.xml.rels><?xml version="1.0" encoding="UTF-8" standalone="yes"?>
<Relationships xmlns="http://schemas.openxmlformats.org/package/2006/relationships"><Relationship Id="rId2" Type="http://schemas.openxmlformats.org/officeDocument/2006/relationships/hyperlink" Target="https://encompasstest.com/encompass-blog/how-common-is-preeclampsia-in-the-u.s" TargetMode="Externa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image" Target="../media/image8.jpeg"/></Relationships>
</file>

<file path=ppt/slides/_rels/slide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85047"/>
          </a:srgbClr>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5E3DC42-E900-77DE-E1AE-87EBB8F432D9}"/>
              </a:ext>
            </a:extLst>
          </p:cNvPr>
          <p:cNvSpPr/>
          <p:nvPr/>
        </p:nvSpPr>
        <p:spPr>
          <a:xfrm>
            <a:off x="0" y="22687"/>
            <a:ext cx="9144000" cy="5143500"/>
          </a:xfrm>
          <a:prstGeom prst="rect">
            <a:avLst/>
          </a:prstGeom>
          <a:solidFill>
            <a:schemeClr val="accent1">
              <a:lumMod val="50000"/>
              <a:alpha val="44706"/>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1452519" y="2067610"/>
            <a:ext cx="6324120" cy="1447560"/>
          </a:xfrm>
          <a:prstGeom prst="rect">
            <a:avLst/>
          </a:prstGeom>
          <a:noFill/>
          <a:ln w="0">
            <a:noFill/>
          </a:ln>
        </p:spPr>
        <p:style>
          <a:lnRef idx="0">
            <a:scrgbClr r="0" g="0" b="0"/>
          </a:lnRef>
          <a:fillRef idx="0">
            <a:scrgbClr r="0" g="0" b="0"/>
          </a:fillRef>
          <a:effectRef idx="0">
            <a:scrgbClr r="0" g="0" b="0"/>
          </a:effectRef>
          <a:fontRef idx="minor"/>
        </p:style>
        <p:txBody>
          <a:bodyPr anchor="b">
            <a:normAutofit fontScale="62500" lnSpcReduction="20000"/>
          </a:bodyPr>
          <a:lstStyle/>
          <a:p>
            <a:pPr algn="ctr" defTabSz="914400">
              <a:lnSpc>
                <a:spcPct val="115000"/>
              </a:lnSpc>
              <a:tabLst>
                <a:tab pos="0" algn="l"/>
              </a:tabLst>
            </a:pPr>
            <a:r>
              <a:rPr lang="en-US" sz="7000" b="0" u="none" strike="noStrike">
                <a:solidFill>
                  <a:srgbClr val="FFFFFF"/>
                </a:solidFill>
                <a:effectLst/>
                <a:uFillTx/>
                <a:latin typeface="Avenir Book" panose="02000503020000020003" pitchFamily="2" charset="0"/>
                <a:cs typeface="Baghdad" pitchFamily="2" charset="-78"/>
              </a:rPr>
              <a:t>PreBP Predict</a:t>
            </a:r>
          </a:p>
          <a:p>
            <a:pPr algn="ctr" defTabSz="914400">
              <a:lnSpc>
                <a:spcPct val="115000"/>
              </a:lnSpc>
              <a:tabLst>
                <a:tab pos="0" algn="l"/>
              </a:tabLst>
            </a:pPr>
            <a:r>
              <a:rPr lang="en-US" sz="2400">
                <a:solidFill>
                  <a:srgbClr val="FFFFFF"/>
                </a:solidFill>
                <a:latin typeface="Avenir Book" panose="02000503020000020003" pitchFamily="2" charset="0"/>
                <a:cs typeface="Baghdad" pitchFamily="2" charset="-78"/>
              </a:rPr>
              <a:t>Team 2</a:t>
            </a:r>
          </a:p>
          <a:p>
            <a:pPr algn="ctr" defTabSz="914400">
              <a:lnSpc>
                <a:spcPct val="115000"/>
              </a:lnSpc>
              <a:tabLst>
                <a:tab pos="0" algn="l"/>
              </a:tabLst>
            </a:pPr>
            <a:r>
              <a:rPr lang="en-US" sz="2400" b="0" u="none" strike="noStrike">
                <a:solidFill>
                  <a:srgbClr val="FFFFFF"/>
                </a:solidFill>
                <a:effectLst/>
                <a:uFillTx/>
                <a:latin typeface="Avenir Book" panose="02000503020000020003" pitchFamily="2" charset="0"/>
                <a:cs typeface="Baghdad" pitchFamily="2" charset="-78"/>
              </a:rPr>
              <a:t>Madeline Graham, Brandon Taylor, Preethi Prem</a:t>
            </a:r>
          </a:p>
          <a:p>
            <a:pPr algn="ctr" defTabSz="914400">
              <a:lnSpc>
                <a:spcPct val="115000"/>
              </a:lnSpc>
              <a:tabLst>
                <a:tab pos="0" algn="l"/>
              </a:tabLst>
            </a:pPr>
            <a:r>
              <a:rPr lang="en-US" sz="2400">
                <a:solidFill>
                  <a:srgbClr val="FFFFFF"/>
                </a:solidFill>
                <a:latin typeface="Avenir Book" panose="02000503020000020003" pitchFamily="2" charset="0"/>
                <a:cs typeface="Baghdad" pitchFamily="2" charset="-78"/>
              </a:rPr>
              <a:t>iMBA students: Zaima Choudhry, MD, Robyn Yonn</a:t>
            </a:r>
            <a:endParaRPr lang="en-US" sz="2400" b="0" u="none" strike="noStrike">
              <a:solidFill>
                <a:srgbClr val="FFFFFF"/>
              </a:solidFill>
              <a:effectLst/>
              <a:uFillTx/>
              <a:latin typeface="Avenir Book" panose="02000503020000020003" pitchFamily="2" charset="0"/>
              <a:cs typeface="Baghdad" pitchFamily="2" charset="-78"/>
            </a:endParaRPr>
          </a:p>
        </p:txBody>
      </p:sp>
      <p:pic>
        <p:nvPicPr>
          <p:cNvPr id="3" name="Picture 2">
            <a:extLst>
              <a:ext uri="{FF2B5EF4-FFF2-40B4-BE49-F238E27FC236}">
                <a16:creationId xmlns:a16="http://schemas.microsoft.com/office/drawing/2014/main" id="{62775D93-CE6A-528D-14DA-12A90B66CB96}"/>
              </a:ext>
            </a:extLst>
          </p:cNvPr>
          <p:cNvPicPr>
            <a:picLocks noChangeAspect="1"/>
          </p:cNvPicPr>
          <p:nvPr/>
        </p:nvPicPr>
        <p:blipFill>
          <a:blip r:embed="rId3"/>
          <a:stretch>
            <a:fillRect/>
          </a:stretch>
        </p:blipFill>
        <p:spPr>
          <a:xfrm>
            <a:off x="-405352" y="-158882"/>
            <a:ext cx="3789574" cy="2526383"/>
          </a:xfrm>
          <a:prstGeom prst="rect">
            <a:avLst/>
          </a:prstGeom>
        </p:spPr>
      </p:pic>
      <p:sp>
        <p:nvSpPr>
          <p:cNvPr id="14" name="Rounded Rectangle 13">
            <a:extLst>
              <a:ext uri="{FF2B5EF4-FFF2-40B4-BE49-F238E27FC236}">
                <a16:creationId xmlns:a16="http://schemas.microsoft.com/office/drawing/2014/main" id="{BD4A7B55-2152-AFDF-0349-426ABF0AAD22}"/>
              </a:ext>
              <a:ext uri="{C183D7F6-B498-43B3-948B-1728B52AA6E4}">
                <adec:decorative xmlns:adec="http://schemas.microsoft.com/office/drawing/2017/decorative" val="1"/>
              </a:ext>
            </a:extLst>
          </p:cNvPr>
          <p:cNvSpPr/>
          <p:nvPr/>
        </p:nvSpPr>
        <p:spPr>
          <a:xfrm>
            <a:off x="787400" y="5140270"/>
            <a:ext cx="6508984" cy="154791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descr="A question mark and arrow&#10;&#10;AI-generated content may be incorrect.">
            <a:extLst>
              <a:ext uri="{FF2B5EF4-FFF2-40B4-BE49-F238E27FC236}">
                <a16:creationId xmlns:a16="http://schemas.microsoft.com/office/drawing/2014/main" id="{8B1F3E12-056C-CBC6-7F44-EFA23AC8B4E2}"/>
              </a:ext>
            </a:extLst>
          </p:cNvPr>
          <p:cNvPicPr>
            <a:picLocks noChangeAspect="1"/>
          </p:cNvPicPr>
          <p:nvPr/>
        </p:nvPicPr>
        <p:blipFill>
          <a:blip r:embed="rId4"/>
          <a:srcRect t="8476"/>
          <a:stretch>
            <a:fillRect/>
          </a:stretch>
        </p:blipFill>
        <p:spPr>
          <a:xfrm>
            <a:off x="1131188" y="3865944"/>
            <a:ext cx="3219377" cy="1203835"/>
          </a:xfrm>
          <a:prstGeom prst="rect">
            <a:avLst/>
          </a:prstGeom>
        </p:spPr>
      </p:pic>
      <p:pic>
        <p:nvPicPr>
          <p:cNvPr id="16" name="Picture 15" descr="A close-up of a pill&#10;&#10;AI-generated content may be incorrect.">
            <a:extLst>
              <a:ext uri="{FF2B5EF4-FFF2-40B4-BE49-F238E27FC236}">
                <a16:creationId xmlns:a16="http://schemas.microsoft.com/office/drawing/2014/main" id="{E1C3594E-0C20-B73B-6BB5-551F7BE41C15}"/>
              </a:ext>
            </a:extLst>
          </p:cNvPr>
          <p:cNvPicPr>
            <a:picLocks noChangeAspect="1"/>
          </p:cNvPicPr>
          <p:nvPr/>
        </p:nvPicPr>
        <p:blipFill>
          <a:blip r:embed="rId5"/>
          <a:srcRect t="12136"/>
          <a:stretch>
            <a:fillRect/>
          </a:stretch>
        </p:blipFill>
        <p:spPr>
          <a:xfrm>
            <a:off x="4761920" y="3827721"/>
            <a:ext cx="3207899" cy="1245762"/>
          </a:xfrm>
          <a:prstGeom prst="rect">
            <a:avLst/>
          </a:prstGeom>
          <a:effectLst>
            <a:outerShdw blurRad="925408" dist="50800" dir="5400000" algn="ctr" rotWithShape="0">
              <a:srgbClr val="000000">
                <a:alpha val="43137"/>
              </a:srgbClr>
            </a:outerShdw>
            <a:reflection blurRad="438233" stA="45000" endPos="65000" dist="50800" dir="5400000" sy="-100000" algn="bl" rotWithShape="0"/>
            <a:softEdge rad="46695"/>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5F8C3E-420C-9EA8-6DD1-C4F8A9879592}"/>
            </a:ext>
          </a:extLst>
        </p:cNvPr>
        <p:cNvGrpSpPr/>
        <p:nvPr/>
      </p:nvGrpSpPr>
      <p:grpSpPr>
        <a:xfrm>
          <a:off x="0" y="0"/>
          <a:ext cx="0" cy="0"/>
          <a:chOff x="0" y="0"/>
          <a:chExt cx="0" cy="0"/>
        </a:xfrm>
      </p:grpSpPr>
      <p:sp>
        <p:nvSpPr>
          <p:cNvPr id="2" name="Rounded Rectangle 1">
            <a:extLst>
              <a:ext uri="{FF2B5EF4-FFF2-40B4-BE49-F238E27FC236}">
                <a16:creationId xmlns:a16="http://schemas.microsoft.com/office/drawing/2014/main" id="{41565A67-6231-F047-B0ED-CA5F35F50C66}"/>
              </a:ext>
            </a:extLst>
          </p:cNvPr>
          <p:cNvSpPr/>
          <p:nvPr/>
        </p:nvSpPr>
        <p:spPr>
          <a:xfrm>
            <a:off x="6921539" y="1415499"/>
            <a:ext cx="2018357" cy="1999721"/>
          </a:xfrm>
          <a:prstGeom prst="roundRect">
            <a:avLst>
              <a:gd name="adj" fmla="val 16667"/>
            </a:avLst>
          </a:prstGeom>
          <a:solidFill>
            <a:srgbClr val="FFFFFF"/>
          </a:solidFill>
          <a:ln w="0">
            <a:noFill/>
          </a:ln>
        </p:spPr>
        <p:style>
          <a:lnRef idx="0">
            <a:scrgbClr r="0" g="0" b="0"/>
          </a:lnRef>
          <a:fillRef idx="0">
            <a:scrgbClr r="0" g="0" b="0"/>
          </a:fillRef>
          <a:effectRef idx="0">
            <a:scrgbClr r="0" g="0" b="0"/>
          </a:effectRef>
          <a:fontRef idx="minor"/>
        </p:style>
        <p:txBody>
          <a:bodyPr vertOverflow="clip" lIns="90000" tIns="45000" rIns="90000" bIns="45000" anchor="ctr">
            <a:noAutofit/>
          </a:bodyPr>
          <a:lstStyle/>
          <a:p>
            <a:pPr algn="ctr" defTabSz="914400">
              <a:lnSpc>
                <a:spcPct val="100000"/>
              </a:lnSpc>
            </a:pPr>
            <a:endParaRPr lang="en-US" sz="1800" b="0" u="none" strike="noStrike">
              <a:solidFill>
                <a:srgbClr val="000000"/>
              </a:solidFill>
              <a:effectLst/>
              <a:uFillTx/>
              <a:latin typeface="OpenSymbol"/>
            </a:endParaRPr>
          </a:p>
        </p:txBody>
      </p:sp>
      <p:sp>
        <p:nvSpPr>
          <p:cNvPr id="7" name="Rounded Rectangle 6">
            <a:extLst>
              <a:ext uri="{FF2B5EF4-FFF2-40B4-BE49-F238E27FC236}">
                <a16:creationId xmlns:a16="http://schemas.microsoft.com/office/drawing/2014/main" id="{430AEF26-B27F-DD7C-51BB-EADC0CFDBBB3}"/>
              </a:ext>
            </a:extLst>
          </p:cNvPr>
          <p:cNvSpPr/>
          <p:nvPr/>
        </p:nvSpPr>
        <p:spPr>
          <a:xfrm>
            <a:off x="237710" y="1410057"/>
            <a:ext cx="2018357" cy="1999721"/>
          </a:xfrm>
          <a:prstGeom prst="roundRect">
            <a:avLst>
              <a:gd name="adj" fmla="val 16667"/>
            </a:avLst>
          </a:prstGeom>
          <a:solidFill>
            <a:srgbClr val="FFFFFF"/>
          </a:solidFill>
          <a:ln w="0">
            <a:noFill/>
          </a:ln>
        </p:spPr>
        <p:style>
          <a:lnRef idx="0">
            <a:scrgbClr r="0" g="0" b="0"/>
          </a:lnRef>
          <a:fillRef idx="0">
            <a:scrgbClr r="0" g="0" b="0"/>
          </a:fillRef>
          <a:effectRef idx="0">
            <a:scrgbClr r="0" g="0" b="0"/>
          </a:effectRef>
          <a:fontRef idx="minor"/>
        </p:style>
        <p:txBody>
          <a:bodyPr vertOverflow="clip" lIns="90000" tIns="45000" rIns="90000" bIns="45000" anchor="ctr">
            <a:noAutofit/>
          </a:bodyPr>
          <a:lstStyle/>
          <a:p>
            <a:pPr algn="ctr" defTabSz="914400">
              <a:lnSpc>
                <a:spcPct val="100000"/>
              </a:lnSpc>
            </a:pPr>
            <a:endParaRPr lang="en-US" sz="1800" b="0" u="none" strike="noStrike">
              <a:solidFill>
                <a:srgbClr val="000000"/>
              </a:solidFill>
              <a:effectLst/>
              <a:uFillTx/>
              <a:latin typeface="OpenSymbol"/>
            </a:endParaRPr>
          </a:p>
        </p:txBody>
      </p:sp>
      <p:sp>
        <p:nvSpPr>
          <p:cNvPr id="6" name="Rounded Rectangle 5">
            <a:extLst>
              <a:ext uri="{FF2B5EF4-FFF2-40B4-BE49-F238E27FC236}">
                <a16:creationId xmlns:a16="http://schemas.microsoft.com/office/drawing/2014/main" id="{B3DD1511-6019-A793-D7B8-2C1508743738}"/>
              </a:ext>
            </a:extLst>
          </p:cNvPr>
          <p:cNvSpPr/>
          <p:nvPr/>
        </p:nvSpPr>
        <p:spPr>
          <a:xfrm>
            <a:off x="2469282" y="1396449"/>
            <a:ext cx="2018357" cy="1999721"/>
          </a:xfrm>
          <a:prstGeom prst="roundRect">
            <a:avLst>
              <a:gd name="adj" fmla="val 16667"/>
            </a:avLst>
          </a:prstGeom>
          <a:solidFill>
            <a:srgbClr val="FFFFFF"/>
          </a:solidFill>
          <a:ln w="0">
            <a:noFill/>
          </a:ln>
        </p:spPr>
        <p:style>
          <a:lnRef idx="0">
            <a:scrgbClr r="0" g="0" b="0"/>
          </a:lnRef>
          <a:fillRef idx="0">
            <a:scrgbClr r="0" g="0" b="0"/>
          </a:fillRef>
          <a:effectRef idx="0">
            <a:scrgbClr r="0" g="0" b="0"/>
          </a:effectRef>
          <a:fontRef idx="minor"/>
        </p:style>
        <p:txBody>
          <a:bodyPr vertOverflow="clip" lIns="90000" tIns="45000" rIns="90000" bIns="45000" anchor="ctr">
            <a:noAutofit/>
          </a:bodyPr>
          <a:lstStyle/>
          <a:p>
            <a:pPr algn="ctr" defTabSz="914400">
              <a:lnSpc>
                <a:spcPct val="100000"/>
              </a:lnSpc>
            </a:pPr>
            <a:endParaRPr lang="en-US" sz="1800" b="0" u="none" strike="noStrike">
              <a:solidFill>
                <a:srgbClr val="000000"/>
              </a:solidFill>
              <a:effectLst/>
              <a:uFillTx/>
              <a:latin typeface="OpenSymbol"/>
            </a:endParaRPr>
          </a:p>
        </p:txBody>
      </p:sp>
      <p:sp>
        <p:nvSpPr>
          <p:cNvPr id="4" name="Rounded Rectangle 3">
            <a:extLst>
              <a:ext uri="{FF2B5EF4-FFF2-40B4-BE49-F238E27FC236}">
                <a16:creationId xmlns:a16="http://schemas.microsoft.com/office/drawing/2014/main" id="{3992DB33-3407-8DE2-1DAC-004D200F1133}"/>
              </a:ext>
            </a:extLst>
          </p:cNvPr>
          <p:cNvSpPr/>
          <p:nvPr/>
        </p:nvSpPr>
        <p:spPr>
          <a:xfrm>
            <a:off x="4698132" y="1412777"/>
            <a:ext cx="2018357" cy="1999721"/>
          </a:xfrm>
          <a:prstGeom prst="roundRect">
            <a:avLst>
              <a:gd name="adj" fmla="val 16667"/>
            </a:avLst>
          </a:prstGeom>
          <a:solidFill>
            <a:srgbClr val="FFFFFF"/>
          </a:solidFill>
          <a:ln w="0">
            <a:noFill/>
          </a:ln>
        </p:spPr>
        <p:style>
          <a:lnRef idx="0">
            <a:scrgbClr r="0" g="0" b="0"/>
          </a:lnRef>
          <a:fillRef idx="0">
            <a:scrgbClr r="0" g="0" b="0"/>
          </a:fillRef>
          <a:effectRef idx="0">
            <a:scrgbClr r="0" g="0" b="0"/>
          </a:effectRef>
          <a:fontRef idx="minor"/>
        </p:style>
        <p:txBody>
          <a:bodyPr vertOverflow="clip" lIns="90000" tIns="45000" rIns="90000" bIns="45000" anchor="ctr">
            <a:noAutofit/>
          </a:bodyPr>
          <a:lstStyle/>
          <a:p>
            <a:pPr algn="ctr" defTabSz="914400">
              <a:lnSpc>
                <a:spcPct val="100000"/>
              </a:lnSpc>
            </a:pPr>
            <a:endParaRPr lang="en-US" sz="1800" b="0" u="none" strike="noStrike">
              <a:solidFill>
                <a:srgbClr val="000000"/>
              </a:solidFill>
              <a:effectLst/>
              <a:uFillTx/>
              <a:latin typeface="OpenSymbol"/>
            </a:endParaRPr>
          </a:p>
        </p:txBody>
      </p:sp>
      <p:sp>
        <p:nvSpPr>
          <p:cNvPr id="34" name="Rectangle 33">
            <a:extLst>
              <a:ext uri="{FF2B5EF4-FFF2-40B4-BE49-F238E27FC236}">
                <a16:creationId xmlns:a16="http://schemas.microsoft.com/office/drawing/2014/main" id="{47D24797-FB38-9449-A142-EED49F6AFFB0}"/>
              </a:ext>
            </a:extLst>
          </p:cNvPr>
          <p:cNvSpPr/>
          <p:nvPr/>
        </p:nvSpPr>
        <p:spPr>
          <a:xfrm>
            <a:off x="133381" y="372716"/>
            <a:ext cx="8191080" cy="39024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100000"/>
              </a:lnSpc>
              <a:tabLst>
                <a:tab pos="0" algn="l"/>
              </a:tabLst>
            </a:pPr>
            <a:r>
              <a:rPr lang="en-US" sz="2800">
                <a:solidFill>
                  <a:srgbClr val="FFFFFF"/>
                </a:solidFill>
                <a:latin typeface="OpenSymbol"/>
              </a:rPr>
              <a:t>Where we need help from an ECE team</a:t>
            </a:r>
            <a:endParaRPr lang="en-US" sz="2800" b="0" u="none" strike="noStrike">
              <a:solidFill>
                <a:srgbClr val="FFFFFF"/>
              </a:solidFill>
              <a:effectLst/>
              <a:uFillTx/>
              <a:latin typeface="OpenSymbol"/>
            </a:endParaRPr>
          </a:p>
        </p:txBody>
      </p:sp>
      <p:sp>
        <p:nvSpPr>
          <p:cNvPr id="35" name="Rectangle 34">
            <a:extLst>
              <a:ext uri="{FF2B5EF4-FFF2-40B4-BE49-F238E27FC236}">
                <a16:creationId xmlns:a16="http://schemas.microsoft.com/office/drawing/2014/main" id="{2E73542B-7972-603F-702E-AF64B0595905}"/>
              </a:ext>
            </a:extLst>
          </p:cNvPr>
          <p:cNvSpPr/>
          <p:nvPr/>
        </p:nvSpPr>
        <p:spPr>
          <a:xfrm>
            <a:off x="203233" y="856013"/>
            <a:ext cx="1727047" cy="514080"/>
          </a:xfrm>
          <a:prstGeom prst="rect">
            <a:avLst/>
          </a:prstGeom>
          <a:noFill/>
          <a:ln w="0">
            <a:noFill/>
          </a:ln>
        </p:spPr>
        <p:style>
          <a:lnRef idx="0">
            <a:scrgbClr r="0" g="0" b="0"/>
          </a:lnRef>
          <a:fillRef idx="0">
            <a:scrgbClr r="0" g="0" b="0"/>
          </a:fillRef>
          <a:effectRef idx="0">
            <a:scrgbClr r="0" g="0" b="0"/>
          </a:effectRef>
          <a:fontRef idx="minor"/>
        </p:style>
        <p:txBody>
          <a:bodyPr anchor="t">
            <a:normAutofit/>
          </a:bodyPr>
          <a:lstStyle/>
          <a:p>
            <a:pPr defTabSz="914400">
              <a:lnSpc>
                <a:spcPct val="100000"/>
              </a:lnSpc>
              <a:tabLst>
                <a:tab pos="0" algn="l"/>
              </a:tabLst>
            </a:pPr>
            <a:r>
              <a:rPr lang="en-US" sz="2400" b="0" u="none" strike="noStrike">
                <a:solidFill>
                  <a:srgbClr val="FFFFFF"/>
                </a:solidFill>
                <a:effectLst/>
                <a:uFillTx/>
                <a:latin typeface="Boldonse"/>
              </a:rPr>
              <a:t>1</a:t>
            </a:r>
            <a:endParaRPr lang="en-US" sz="2400" b="0" u="none" strike="noStrike">
              <a:solidFill>
                <a:srgbClr val="FFFFFF"/>
              </a:solidFill>
              <a:effectLst/>
              <a:uFillTx/>
              <a:latin typeface="OpenSymbol"/>
            </a:endParaRPr>
          </a:p>
        </p:txBody>
      </p:sp>
      <p:sp>
        <p:nvSpPr>
          <p:cNvPr id="36" name="Rectangle 35">
            <a:extLst>
              <a:ext uri="{FF2B5EF4-FFF2-40B4-BE49-F238E27FC236}">
                <a16:creationId xmlns:a16="http://schemas.microsoft.com/office/drawing/2014/main" id="{0A12944A-60B6-4B26-F8CF-071A8807665B}"/>
              </a:ext>
            </a:extLst>
          </p:cNvPr>
          <p:cNvSpPr/>
          <p:nvPr/>
        </p:nvSpPr>
        <p:spPr>
          <a:xfrm>
            <a:off x="330482" y="1693145"/>
            <a:ext cx="1694987" cy="767952"/>
          </a:xfrm>
          <a:prstGeom prst="rect">
            <a:avLst/>
          </a:prstGeom>
          <a:noFill/>
          <a:ln w="0">
            <a:noFill/>
          </a:ln>
        </p:spPr>
        <p:style>
          <a:lnRef idx="0">
            <a:scrgbClr r="0" g="0" b="0"/>
          </a:lnRef>
          <a:fillRef idx="0">
            <a:scrgbClr r="0" g="0" b="0"/>
          </a:fillRef>
          <a:effectRef idx="0">
            <a:scrgbClr r="0" g="0" b="0"/>
          </a:effectRef>
          <a:fontRef idx="minor"/>
        </p:style>
        <p:txBody>
          <a:bodyPr anchor="t">
            <a:normAutofit/>
          </a:bodyPr>
          <a:lstStyle/>
          <a:p>
            <a:pPr defTabSz="914400">
              <a:lnSpc>
                <a:spcPct val="100000"/>
              </a:lnSpc>
              <a:tabLst>
                <a:tab pos="0" algn="l"/>
              </a:tabLst>
            </a:pPr>
            <a:endParaRPr lang="en-US" sz="1300" b="0" u="none" strike="noStrike">
              <a:solidFill>
                <a:srgbClr val="FFFFFF"/>
              </a:solidFill>
              <a:effectLst/>
              <a:uFillTx/>
              <a:latin typeface="OpenSymbol"/>
            </a:endParaRPr>
          </a:p>
        </p:txBody>
      </p:sp>
      <p:sp>
        <p:nvSpPr>
          <p:cNvPr id="37" name="Rectangle 36">
            <a:extLst>
              <a:ext uri="{FF2B5EF4-FFF2-40B4-BE49-F238E27FC236}">
                <a16:creationId xmlns:a16="http://schemas.microsoft.com/office/drawing/2014/main" id="{23E4ECF3-04BD-D718-CC64-26C1736DCCE0}"/>
              </a:ext>
            </a:extLst>
          </p:cNvPr>
          <p:cNvSpPr/>
          <p:nvPr/>
        </p:nvSpPr>
        <p:spPr>
          <a:xfrm>
            <a:off x="330482" y="2437979"/>
            <a:ext cx="1694987" cy="981317"/>
          </a:xfrm>
          <a:prstGeom prst="rect">
            <a:avLst/>
          </a:prstGeom>
          <a:noFill/>
          <a:ln w="0">
            <a:noFill/>
          </a:ln>
        </p:spPr>
        <p:style>
          <a:lnRef idx="0">
            <a:scrgbClr r="0" g="0" b="0"/>
          </a:lnRef>
          <a:fillRef idx="0">
            <a:scrgbClr r="0" g="0" b="0"/>
          </a:fillRef>
          <a:effectRef idx="0">
            <a:scrgbClr r="0" g="0" b="0"/>
          </a:effectRef>
          <a:fontRef idx="minor"/>
        </p:style>
        <p:txBody>
          <a:bodyPr anchor="t">
            <a:normAutofit/>
          </a:bodyPr>
          <a:lstStyle/>
          <a:p>
            <a:pPr defTabSz="914400">
              <a:lnSpc>
                <a:spcPct val="100000"/>
              </a:lnSpc>
              <a:tabLst>
                <a:tab pos="0" algn="l"/>
              </a:tabLst>
            </a:pPr>
            <a:endParaRPr lang="en-US" sz="1300" b="0" u="none" strike="noStrike">
              <a:solidFill>
                <a:srgbClr val="FFFFFF"/>
              </a:solidFill>
              <a:effectLst/>
              <a:uFillTx/>
              <a:latin typeface="OpenSymbol"/>
            </a:endParaRPr>
          </a:p>
        </p:txBody>
      </p:sp>
      <p:sp>
        <p:nvSpPr>
          <p:cNvPr id="38" name="Rectangle 37">
            <a:extLst>
              <a:ext uri="{FF2B5EF4-FFF2-40B4-BE49-F238E27FC236}">
                <a16:creationId xmlns:a16="http://schemas.microsoft.com/office/drawing/2014/main" id="{356E31F5-23EB-3100-EE6B-FCB00AE5B49D}"/>
              </a:ext>
            </a:extLst>
          </p:cNvPr>
          <p:cNvSpPr/>
          <p:nvPr/>
        </p:nvSpPr>
        <p:spPr>
          <a:xfrm>
            <a:off x="2398479" y="856013"/>
            <a:ext cx="1727047" cy="514080"/>
          </a:xfrm>
          <a:prstGeom prst="rect">
            <a:avLst/>
          </a:prstGeom>
          <a:noFill/>
          <a:ln w="0">
            <a:noFill/>
          </a:ln>
        </p:spPr>
        <p:style>
          <a:lnRef idx="0">
            <a:scrgbClr r="0" g="0" b="0"/>
          </a:lnRef>
          <a:fillRef idx="0">
            <a:scrgbClr r="0" g="0" b="0"/>
          </a:fillRef>
          <a:effectRef idx="0">
            <a:scrgbClr r="0" g="0" b="0"/>
          </a:effectRef>
          <a:fontRef idx="minor"/>
        </p:style>
        <p:txBody>
          <a:bodyPr anchor="t">
            <a:normAutofit/>
          </a:bodyPr>
          <a:lstStyle/>
          <a:p>
            <a:pPr defTabSz="914400">
              <a:lnSpc>
                <a:spcPct val="100000"/>
              </a:lnSpc>
              <a:tabLst>
                <a:tab pos="0" algn="l"/>
              </a:tabLst>
            </a:pPr>
            <a:r>
              <a:rPr lang="en-US" sz="2400" b="0" u="none" strike="noStrike">
                <a:solidFill>
                  <a:srgbClr val="FFFFFF"/>
                </a:solidFill>
                <a:effectLst/>
                <a:uFillTx/>
                <a:latin typeface="Boldonse"/>
              </a:rPr>
              <a:t>2</a:t>
            </a:r>
            <a:endParaRPr lang="en-US" sz="2400" b="0" u="none" strike="noStrike">
              <a:solidFill>
                <a:srgbClr val="FFFFFF"/>
              </a:solidFill>
              <a:effectLst/>
              <a:uFillTx/>
              <a:latin typeface="OpenSymbol"/>
            </a:endParaRPr>
          </a:p>
        </p:txBody>
      </p:sp>
      <p:sp>
        <p:nvSpPr>
          <p:cNvPr id="39" name="Rectangle 38">
            <a:extLst>
              <a:ext uri="{FF2B5EF4-FFF2-40B4-BE49-F238E27FC236}">
                <a16:creationId xmlns:a16="http://schemas.microsoft.com/office/drawing/2014/main" id="{14125131-B201-45E9-3D86-19B08B21949C}"/>
              </a:ext>
            </a:extLst>
          </p:cNvPr>
          <p:cNvSpPr/>
          <p:nvPr/>
        </p:nvSpPr>
        <p:spPr>
          <a:xfrm>
            <a:off x="4811491" y="1693145"/>
            <a:ext cx="1694987" cy="767952"/>
          </a:xfrm>
          <a:prstGeom prst="rect">
            <a:avLst/>
          </a:prstGeom>
          <a:noFill/>
          <a:ln w="0">
            <a:noFill/>
          </a:ln>
        </p:spPr>
        <p:style>
          <a:lnRef idx="0">
            <a:scrgbClr r="0" g="0" b="0"/>
          </a:lnRef>
          <a:fillRef idx="0">
            <a:scrgbClr r="0" g="0" b="0"/>
          </a:fillRef>
          <a:effectRef idx="0">
            <a:scrgbClr r="0" g="0" b="0"/>
          </a:effectRef>
          <a:fontRef idx="minor"/>
        </p:style>
        <p:txBody>
          <a:bodyPr anchor="t">
            <a:normAutofit/>
          </a:bodyPr>
          <a:lstStyle/>
          <a:p>
            <a:pPr defTabSz="914400">
              <a:lnSpc>
                <a:spcPct val="100000"/>
              </a:lnSpc>
              <a:tabLst>
                <a:tab pos="0" algn="l"/>
              </a:tabLst>
            </a:pPr>
            <a:endParaRPr lang="en-US" sz="1300" b="0" u="none" strike="noStrike">
              <a:solidFill>
                <a:srgbClr val="FFFFFF"/>
              </a:solidFill>
              <a:effectLst/>
              <a:uFillTx/>
              <a:latin typeface="OpenSymbol"/>
            </a:endParaRPr>
          </a:p>
        </p:txBody>
      </p:sp>
      <p:sp>
        <p:nvSpPr>
          <p:cNvPr id="41" name="Rectangle 40">
            <a:extLst>
              <a:ext uri="{FF2B5EF4-FFF2-40B4-BE49-F238E27FC236}">
                <a16:creationId xmlns:a16="http://schemas.microsoft.com/office/drawing/2014/main" id="{4DC4F343-C259-018F-ACED-FB2537B9A558}"/>
              </a:ext>
            </a:extLst>
          </p:cNvPr>
          <p:cNvSpPr/>
          <p:nvPr/>
        </p:nvSpPr>
        <p:spPr>
          <a:xfrm>
            <a:off x="4683288" y="856013"/>
            <a:ext cx="1727047" cy="514080"/>
          </a:xfrm>
          <a:prstGeom prst="rect">
            <a:avLst/>
          </a:prstGeom>
          <a:noFill/>
          <a:ln w="0">
            <a:noFill/>
          </a:ln>
        </p:spPr>
        <p:style>
          <a:lnRef idx="0">
            <a:scrgbClr r="0" g="0" b="0"/>
          </a:lnRef>
          <a:fillRef idx="0">
            <a:scrgbClr r="0" g="0" b="0"/>
          </a:fillRef>
          <a:effectRef idx="0">
            <a:scrgbClr r="0" g="0" b="0"/>
          </a:effectRef>
          <a:fontRef idx="minor"/>
        </p:style>
        <p:txBody>
          <a:bodyPr anchor="t">
            <a:normAutofit/>
          </a:bodyPr>
          <a:lstStyle/>
          <a:p>
            <a:pPr defTabSz="914400">
              <a:lnSpc>
                <a:spcPct val="100000"/>
              </a:lnSpc>
              <a:tabLst>
                <a:tab pos="0" algn="l"/>
              </a:tabLst>
            </a:pPr>
            <a:r>
              <a:rPr lang="en-US" sz="2400" b="0" u="none" strike="noStrike">
                <a:solidFill>
                  <a:srgbClr val="FFFFFF"/>
                </a:solidFill>
                <a:effectLst/>
                <a:uFillTx/>
                <a:latin typeface="Boldonse"/>
              </a:rPr>
              <a:t>3</a:t>
            </a:r>
            <a:endParaRPr lang="en-US" sz="2400" b="0" u="none" strike="noStrike">
              <a:solidFill>
                <a:srgbClr val="FFFFFF"/>
              </a:solidFill>
              <a:effectLst/>
              <a:uFillTx/>
              <a:latin typeface="OpenSymbol"/>
            </a:endParaRPr>
          </a:p>
        </p:txBody>
      </p:sp>
      <p:sp>
        <p:nvSpPr>
          <p:cNvPr id="42" name="Rectangle 41">
            <a:extLst>
              <a:ext uri="{FF2B5EF4-FFF2-40B4-BE49-F238E27FC236}">
                <a16:creationId xmlns:a16="http://schemas.microsoft.com/office/drawing/2014/main" id="{B6C3901C-8686-A063-518C-6DBB34332BF0}"/>
              </a:ext>
            </a:extLst>
          </p:cNvPr>
          <p:cNvSpPr/>
          <p:nvPr/>
        </p:nvSpPr>
        <p:spPr>
          <a:xfrm>
            <a:off x="7104107" y="1693145"/>
            <a:ext cx="1694987" cy="767952"/>
          </a:xfrm>
          <a:prstGeom prst="rect">
            <a:avLst/>
          </a:prstGeom>
          <a:noFill/>
          <a:ln w="0">
            <a:noFill/>
          </a:ln>
        </p:spPr>
        <p:style>
          <a:lnRef idx="0">
            <a:scrgbClr r="0" g="0" b="0"/>
          </a:lnRef>
          <a:fillRef idx="0">
            <a:scrgbClr r="0" g="0" b="0"/>
          </a:fillRef>
          <a:effectRef idx="0">
            <a:scrgbClr r="0" g="0" b="0"/>
          </a:effectRef>
          <a:fontRef idx="minor"/>
        </p:style>
        <p:txBody>
          <a:bodyPr anchor="t">
            <a:normAutofit/>
          </a:bodyPr>
          <a:lstStyle/>
          <a:p>
            <a:pPr defTabSz="914400">
              <a:lnSpc>
                <a:spcPct val="100000"/>
              </a:lnSpc>
              <a:tabLst>
                <a:tab pos="0" algn="l"/>
              </a:tabLst>
            </a:pPr>
            <a:endParaRPr lang="en-US" sz="1300" b="0" u="none" strike="noStrike">
              <a:solidFill>
                <a:srgbClr val="FFFFFF"/>
              </a:solidFill>
              <a:effectLst/>
              <a:uFillTx/>
              <a:latin typeface="OpenSymbol"/>
            </a:endParaRPr>
          </a:p>
        </p:txBody>
      </p:sp>
      <p:sp>
        <p:nvSpPr>
          <p:cNvPr id="43" name="Rectangle 42">
            <a:extLst>
              <a:ext uri="{FF2B5EF4-FFF2-40B4-BE49-F238E27FC236}">
                <a16:creationId xmlns:a16="http://schemas.microsoft.com/office/drawing/2014/main" id="{09D40D46-EF95-EE83-44D0-98A96894503B}"/>
              </a:ext>
            </a:extLst>
          </p:cNvPr>
          <p:cNvSpPr/>
          <p:nvPr/>
        </p:nvSpPr>
        <p:spPr>
          <a:xfrm>
            <a:off x="7104107" y="2437979"/>
            <a:ext cx="1694987" cy="981317"/>
          </a:xfrm>
          <a:prstGeom prst="rect">
            <a:avLst/>
          </a:prstGeom>
          <a:noFill/>
          <a:ln w="0">
            <a:noFill/>
          </a:ln>
        </p:spPr>
        <p:style>
          <a:lnRef idx="0">
            <a:scrgbClr r="0" g="0" b="0"/>
          </a:lnRef>
          <a:fillRef idx="0">
            <a:scrgbClr r="0" g="0" b="0"/>
          </a:fillRef>
          <a:effectRef idx="0">
            <a:scrgbClr r="0" g="0" b="0"/>
          </a:effectRef>
          <a:fontRef idx="minor"/>
        </p:style>
        <p:txBody>
          <a:bodyPr anchor="t">
            <a:normAutofit/>
          </a:bodyPr>
          <a:lstStyle/>
          <a:p>
            <a:pPr defTabSz="914400">
              <a:lnSpc>
                <a:spcPct val="100000"/>
              </a:lnSpc>
              <a:tabLst>
                <a:tab pos="0" algn="l"/>
              </a:tabLst>
            </a:pPr>
            <a:endParaRPr lang="en-US" sz="1300" b="0" u="none" strike="noStrike">
              <a:solidFill>
                <a:srgbClr val="FFFFFF"/>
              </a:solidFill>
              <a:effectLst/>
              <a:uFillTx/>
              <a:latin typeface="OpenSymbol"/>
            </a:endParaRPr>
          </a:p>
        </p:txBody>
      </p:sp>
      <p:sp>
        <p:nvSpPr>
          <p:cNvPr id="45" name="Rectangle 44">
            <a:extLst>
              <a:ext uri="{FF2B5EF4-FFF2-40B4-BE49-F238E27FC236}">
                <a16:creationId xmlns:a16="http://schemas.microsoft.com/office/drawing/2014/main" id="{017F08B2-F033-1E13-D5D4-51736474AA8A}"/>
              </a:ext>
            </a:extLst>
          </p:cNvPr>
          <p:cNvSpPr/>
          <p:nvPr/>
        </p:nvSpPr>
        <p:spPr>
          <a:xfrm>
            <a:off x="7397714" y="1693145"/>
            <a:ext cx="1878587" cy="1066824"/>
          </a:xfrm>
          <a:prstGeom prst="rect">
            <a:avLst/>
          </a:prstGeom>
          <a:noFill/>
          <a:ln w="0">
            <a:noFill/>
          </a:ln>
        </p:spPr>
        <p:style>
          <a:lnRef idx="0">
            <a:scrgbClr r="0" g="0" b="0"/>
          </a:lnRef>
          <a:fillRef idx="0">
            <a:scrgbClr r="0" g="0" b="0"/>
          </a:fillRef>
          <a:effectRef idx="0">
            <a:scrgbClr r="0" g="0" b="0"/>
          </a:effectRef>
          <a:fontRef idx="minor"/>
        </p:style>
        <p:txBody>
          <a:bodyPr anchor="t">
            <a:normAutofit/>
          </a:bodyPr>
          <a:lstStyle/>
          <a:p>
            <a:pPr defTabSz="914400">
              <a:lnSpc>
                <a:spcPct val="100000"/>
              </a:lnSpc>
              <a:tabLst>
                <a:tab pos="0" algn="l"/>
              </a:tabLst>
            </a:pPr>
            <a:endParaRPr lang="en-US" sz="1300" b="0" u="none" strike="noStrike">
              <a:solidFill>
                <a:srgbClr val="FFFFFF"/>
              </a:solidFill>
              <a:effectLst/>
              <a:uFillTx/>
              <a:latin typeface="OpenSymbol"/>
            </a:endParaRPr>
          </a:p>
        </p:txBody>
      </p:sp>
      <p:sp>
        <p:nvSpPr>
          <p:cNvPr id="46" name="Rectangle 45">
            <a:extLst>
              <a:ext uri="{FF2B5EF4-FFF2-40B4-BE49-F238E27FC236}">
                <a16:creationId xmlns:a16="http://schemas.microsoft.com/office/drawing/2014/main" id="{93AEC7FB-EC9F-0A02-6610-1E213C25FE12}"/>
              </a:ext>
            </a:extLst>
          </p:cNvPr>
          <p:cNvSpPr/>
          <p:nvPr/>
        </p:nvSpPr>
        <p:spPr>
          <a:xfrm>
            <a:off x="7446698" y="2226304"/>
            <a:ext cx="1878587" cy="1589547"/>
          </a:xfrm>
          <a:prstGeom prst="rect">
            <a:avLst/>
          </a:prstGeom>
          <a:noFill/>
          <a:ln w="0">
            <a:noFill/>
          </a:ln>
        </p:spPr>
        <p:style>
          <a:lnRef idx="0">
            <a:scrgbClr r="0" g="0" b="0"/>
          </a:lnRef>
          <a:fillRef idx="0">
            <a:scrgbClr r="0" g="0" b="0"/>
          </a:fillRef>
          <a:effectRef idx="0">
            <a:scrgbClr r="0" g="0" b="0"/>
          </a:effectRef>
          <a:fontRef idx="minor"/>
        </p:style>
        <p:txBody>
          <a:bodyPr anchor="t">
            <a:normAutofit/>
          </a:bodyPr>
          <a:lstStyle/>
          <a:p>
            <a:pPr defTabSz="914400">
              <a:lnSpc>
                <a:spcPct val="100000"/>
              </a:lnSpc>
              <a:tabLst>
                <a:tab pos="0" algn="l"/>
              </a:tabLst>
            </a:pPr>
            <a:endParaRPr lang="en-US" sz="1300" b="0" u="none" strike="noStrike">
              <a:solidFill>
                <a:srgbClr val="FFFFFF"/>
              </a:solidFill>
              <a:effectLst/>
              <a:uFillTx/>
              <a:latin typeface="OpenSymbol"/>
            </a:endParaRPr>
          </a:p>
        </p:txBody>
      </p:sp>
      <p:sp>
        <p:nvSpPr>
          <p:cNvPr id="3" name="TextBox 2">
            <a:extLst>
              <a:ext uri="{FF2B5EF4-FFF2-40B4-BE49-F238E27FC236}">
                <a16:creationId xmlns:a16="http://schemas.microsoft.com/office/drawing/2014/main" id="{C3ED1299-1A32-7C38-C236-2B24D370297F}"/>
              </a:ext>
            </a:extLst>
          </p:cNvPr>
          <p:cNvSpPr txBox="1"/>
          <p:nvPr/>
        </p:nvSpPr>
        <p:spPr>
          <a:xfrm>
            <a:off x="4759576" y="1582189"/>
            <a:ext cx="1791985" cy="292388"/>
          </a:xfrm>
          <a:prstGeom prst="rect">
            <a:avLst/>
          </a:prstGeom>
          <a:noFill/>
        </p:spPr>
        <p:txBody>
          <a:bodyPr wrap="square" rtlCol="0">
            <a:spAutoFit/>
          </a:bodyPr>
          <a:lstStyle/>
          <a:p>
            <a:endParaRPr lang="en-US" sz="1300"/>
          </a:p>
        </p:txBody>
      </p:sp>
      <p:sp>
        <p:nvSpPr>
          <p:cNvPr id="5" name="TextBox 4">
            <a:extLst>
              <a:ext uri="{FF2B5EF4-FFF2-40B4-BE49-F238E27FC236}">
                <a16:creationId xmlns:a16="http://schemas.microsoft.com/office/drawing/2014/main" id="{E5AEBFF5-1708-4664-1D5B-8F92FC97D304}"/>
              </a:ext>
            </a:extLst>
          </p:cNvPr>
          <p:cNvSpPr txBox="1"/>
          <p:nvPr/>
        </p:nvSpPr>
        <p:spPr>
          <a:xfrm>
            <a:off x="7364879" y="1598814"/>
            <a:ext cx="1986092" cy="292388"/>
          </a:xfrm>
          <a:prstGeom prst="rect">
            <a:avLst/>
          </a:prstGeom>
          <a:noFill/>
        </p:spPr>
        <p:txBody>
          <a:bodyPr wrap="square" rtlCol="0">
            <a:spAutoFit/>
          </a:bodyPr>
          <a:lstStyle/>
          <a:p>
            <a:endParaRPr lang="en-US" sz="1300"/>
          </a:p>
        </p:txBody>
      </p:sp>
      <p:sp>
        <p:nvSpPr>
          <p:cNvPr id="9" name="TextBox 8">
            <a:extLst>
              <a:ext uri="{FF2B5EF4-FFF2-40B4-BE49-F238E27FC236}">
                <a16:creationId xmlns:a16="http://schemas.microsoft.com/office/drawing/2014/main" id="{4FE99F0E-D623-16F5-6599-7ACDAD97E9CA}"/>
              </a:ext>
            </a:extLst>
          </p:cNvPr>
          <p:cNvSpPr txBox="1"/>
          <p:nvPr/>
        </p:nvSpPr>
        <p:spPr>
          <a:xfrm>
            <a:off x="4810087" y="1696316"/>
            <a:ext cx="1873556" cy="1477328"/>
          </a:xfrm>
          <a:prstGeom prst="rect">
            <a:avLst/>
          </a:prstGeom>
          <a:noFill/>
        </p:spPr>
        <p:txBody>
          <a:bodyPr wrap="square" rtlCol="0">
            <a:spAutoFit/>
          </a:bodyPr>
          <a:lstStyle/>
          <a:p>
            <a:r>
              <a:rPr lang="en-US" sz="1600">
                <a:solidFill>
                  <a:schemeClr val="accent1">
                    <a:lumMod val="50000"/>
                  </a:schemeClr>
                </a:solidFill>
              </a:rPr>
              <a:t>Wearable development with reliable PPG+ECG signal</a:t>
            </a:r>
          </a:p>
          <a:p>
            <a:endParaRPr lang="en-US" sz="1300">
              <a:solidFill>
                <a:schemeClr val="accent1">
                  <a:lumMod val="50000"/>
                </a:schemeClr>
              </a:solidFill>
            </a:endParaRPr>
          </a:p>
          <a:p>
            <a:endParaRPr lang="en-US" sz="1300">
              <a:solidFill>
                <a:schemeClr val="accent1">
                  <a:lumMod val="50000"/>
                </a:schemeClr>
              </a:solidFill>
            </a:endParaRPr>
          </a:p>
        </p:txBody>
      </p:sp>
      <p:sp>
        <p:nvSpPr>
          <p:cNvPr id="12" name="TextBox 11">
            <a:extLst>
              <a:ext uri="{FF2B5EF4-FFF2-40B4-BE49-F238E27FC236}">
                <a16:creationId xmlns:a16="http://schemas.microsoft.com/office/drawing/2014/main" id="{431B5EE7-8A76-F57D-682D-81EAF1C86CE4}"/>
              </a:ext>
            </a:extLst>
          </p:cNvPr>
          <p:cNvSpPr txBox="1"/>
          <p:nvPr/>
        </p:nvSpPr>
        <p:spPr>
          <a:xfrm>
            <a:off x="2598925" y="1697676"/>
            <a:ext cx="1873556" cy="584775"/>
          </a:xfrm>
          <a:prstGeom prst="rect">
            <a:avLst/>
          </a:prstGeom>
          <a:noFill/>
        </p:spPr>
        <p:txBody>
          <a:bodyPr wrap="square" rtlCol="0">
            <a:spAutoFit/>
          </a:bodyPr>
          <a:lstStyle/>
          <a:p>
            <a:r>
              <a:rPr lang="en-US" sz="1600">
                <a:solidFill>
                  <a:schemeClr val="accent1">
                    <a:lumMod val="50000"/>
                  </a:schemeClr>
                </a:solidFill>
              </a:rPr>
              <a:t>PPG+ECG signal processing</a:t>
            </a:r>
          </a:p>
        </p:txBody>
      </p:sp>
      <p:sp>
        <p:nvSpPr>
          <p:cNvPr id="13" name="TextBox 12">
            <a:extLst>
              <a:ext uri="{FF2B5EF4-FFF2-40B4-BE49-F238E27FC236}">
                <a16:creationId xmlns:a16="http://schemas.microsoft.com/office/drawing/2014/main" id="{F80202FE-2626-13BE-B50D-9B83F94FEF39}"/>
              </a:ext>
            </a:extLst>
          </p:cNvPr>
          <p:cNvSpPr txBox="1"/>
          <p:nvPr/>
        </p:nvSpPr>
        <p:spPr>
          <a:xfrm>
            <a:off x="7066098" y="1717692"/>
            <a:ext cx="1873556" cy="830997"/>
          </a:xfrm>
          <a:prstGeom prst="rect">
            <a:avLst/>
          </a:prstGeom>
          <a:noFill/>
        </p:spPr>
        <p:txBody>
          <a:bodyPr wrap="square" rtlCol="0">
            <a:spAutoFit/>
          </a:bodyPr>
          <a:lstStyle/>
          <a:p>
            <a:r>
              <a:rPr lang="en-US" sz="1600">
                <a:solidFill>
                  <a:schemeClr val="accent1">
                    <a:lumMod val="50000"/>
                  </a:schemeClr>
                </a:solidFill>
              </a:rPr>
              <a:t>Development of an algorithm to identify trends* </a:t>
            </a:r>
          </a:p>
        </p:txBody>
      </p:sp>
      <p:sp>
        <p:nvSpPr>
          <p:cNvPr id="8" name="TextBox 7">
            <a:extLst>
              <a:ext uri="{FF2B5EF4-FFF2-40B4-BE49-F238E27FC236}">
                <a16:creationId xmlns:a16="http://schemas.microsoft.com/office/drawing/2014/main" id="{9C84619F-59C4-170F-9A57-926B55539160}"/>
              </a:ext>
            </a:extLst>
          </p:cNvPr>
          <p:cNvSpPr txBox="1"/>
          <p:nvPr/>
        </p:nvSpPr>
        <p:spPr>
          <a:xfrm>
            <a:off x="342862" y="1694954"/>
            <a:ext cx="1873556" cy="1323439"/>
          </a:xfrm>
          <a:prstGeom prst="rect">
            <a:avLst/>
          </a:prstGeom>
          <a:noFill/>
        </p:spPr>
        <p:txBody>
          <a:bodyPr wrap="square" rtlCol="0">
            <a:spAutoFit/>
          </a:bodyPr>
          <a:lstStyle/>
          <a:p>
            <a:r>
              <a:rPr lang="en-US" sz="1600">
                <a:solidFill>
                  <a:schemeClr val="accent1">
                    <a:lumMod val="50000"/>
                  </a:schemeClr>
                </a:solidFill>
              </a:rPr>
              <a:t>Characterize and implement module to record quality PPG and ECG signal </a:t>
            </a:r>
          </a:p>
        </p:txBody>
      </p:sp>
      <p:sp>
        <p:nvSpPr>
          <p:cNvPr id="10" name="Rectangle 9">
            <a:extLst>
              <a:ext uri="{FF2B5EF4-FFF2-40B4-BE49-F238E27FC236}">
                <a16:creationId xmlns:a16="http://schemas.microsoft.com/office/drawing/2014/main" id="{9A789E7C-A236-DF1E-2AF7-DC615BD36CBA}"/>
              </a:ext>
            </a:extLst>
          </p:cNvPr>
          <p:cNvSpPr/>
          <p:nvPr/>
        </p:nvSpPr>
        <p:spPr>
          <a:xfrm>
            <a:off x="6893089" y="861456"/>
            <a:ext cx="1727047" cy="514080"/>
          </a:xfrm>
          <a:prstGeom prst="rect">
            <a:avLst/>
          </a:prstGeom>
          <a:noFill/>
          <a:ln w="0">
            <a:noFill/>
          </a:ln>
        </p:spPr>
        <p:style>
          <a:lnRef idx="0">
            <a:scrgbClr r="0" g="0" b="0"/>
          </a:lnRef>
          <a:fillRef idx="0">
            <a:scrgbClr r="0" g="0" b="0"/>
          </a:fillRef>
          <a:effectRef idx="0">
            <a:scrgbClr r="0" g="0" b="0"/>
          </a:effectRef>
          <a:fontRef idx="minor"/>
        </p:style>
        <p:txBody>
          <a:bodyPr anchor="t">
            <a:normAutofit/>
          </a:bodyPr>
          <a:lstStyle/>
          <a:p>
            <a:pPr defTabSz="914400">
              <a:lnSpc>
                <a:spcPct val="100000"/>
              </a:lnSpc>
              <a:tabLst>
                <a:tab pos="0" algn="l"/>
              </a:tabLst>
            </a:pPr>
            <a:r>
              <a:rPr lang="en-US" sz="2400">
                <a:solidFill>
                  <a:srgbClr val="FFFFFF"/>
                </a:solidFill>
                <a:latin typeface="Boldonse"/>
              </a:rPr>
              <a:t>4</a:t>
            </a:r>
            <a:endParaRPr lang="en-US" sz="2400" b="0" u="none" strike="noStrike">
              <a:solidFill>
                <a:srgbClr val="FFFFFF"/>
              </a:solidFill>
              <a:effectLst/>
              <a:uFillTx/>
              <a:latin typeface="OpenSymbol"/>
            </a:endParaRPr>
          </a:p>
        </p:txBody>
      </p:sp>
    </p:spTree>
    <p:extLst>
      <p:ext uri="{BB962C8B-B14F-4D97-AF65-F5344CB8AC3E}">
        <p14:creationId xmlns:p14="http://schemas.microsoft.com/office/powerpoint/2010/main" val="17748784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0A6A24-1152-7FD7-3DF9-87C96265B951}"/>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036C151-8E13-362D-A30E-4D5B7DA81874}"/>
              </a:ext>
            </a:extLst>
          </p:cNvPr>
          <p:cNvSpPr/>
          <p:nvPr/>
        </p:nvSpPr>
        <p:spPr>
          <a:xfrm>
            <a:off x="0" y="22687"/>
            <a:ext cx="9144000" cy="5143500"/>
          </a:xfrm>
          <a:prstGeom prst="rect">
            <a:avLst/>
          </a:prstGeom>
          <a:solidFill>
            <a:schemeClr val="accent1">
              <a:lumMod val="50000"/>
              <a:alpha val="44706"/>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231D8433-95EC-1327-2973-376EE58D5759}"/>
              </a:ext>
            </a:extLst>
          </p:cNvPr>
          <p:cNvPicPr>
            <a:picLocks noChangeAspect="1"/>
          </p:cNvPicPr>
          <p:nvPr/>
        </p:nvPicPr>
        <p:blipFill>
          <a:blip r:embed="rId3"/>
          <a:stretch>
            <a:fillRect/>
          </a:stretch>
        </p:blipFill>
        <p:spPr>
          <a:xfrm>
            <a:off x="-463226" y="-112583"/>
            <a:ext cx="3789574" cy="2526383"/>
          </a:xfrm>
          <a:prstGeom prst="rect">
            <a:avLst/>
          </a:prstGeom>
        </p:spPr>
      </p:pic>
      <p:sp>
        <p:nvSpPr>
          <p:cNvPr id="14" name="Rounded Rectangle 13">
            <a:extLst>
              <a:ext uri="{FF2B5EF4-FFF2-40B4-BE49-F238E27FC236}">
                <a16:creationId xmlns:a16="http://schemas.microsoft.com/office/drawing/2014/main" id="{D735BE55-1329-DB3A-3DBE-DAED5E233DDA}"/>
              </a:ext>
              <a:ext uri="{C183D7F6-B498-43B3-948B-1728B52AA6E4}">
                <adec:decorative xmlns:adec="http://schemas.microsoft.com/office/drawing/2017/decorative" val="1"/>
              </a:ext>
            </a:extLst>
          </p:cNvPr>
          <p:cNvSpPr/>
          <p:nvPr/>
        </p:nvSpPr>
        <p:spPr>
          <a:xfrm>
            <a:off x="787400" y="5140270"/>
            <a:ext cx="6508984" cy="154791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4">
            <a:extLst>
              <a:ext uri="{FF2B5EF4-FFF2-40B4-BE49-F238E27FC236}">
                <a16:creationId xmlns:a16="http://schemas.microsoft.com/office/drawing/2014/main" id="{99B249F0-070A-03F9-1E24-154F8C0D5FEE}"/>
              </a:ext>
            </a:extLst>
          </p:cNvPr>
          <p:cNvSpPr txBox="1"/>
          <p:nvPr/>
        </p:nvSpPr>
        <p:spPr>
          <a:xfrm>
            <a:off x="4386806" y="2921901"/>
            <a:ext cx="6412374" cy="203132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i="1"/>
              <a:t>Can longitudinal cardiovascular signals </a:t>
            </a:r>
          </a:p>
          <a:p>
            <a:r>
              <a:rPr lang="en-US" i="1"/>
              <a:t>help detect preeclampsia earlier? </a:t>
            </a:r>
          </a:p>
          <a:p>
            <a:endParaRPr lang="en-US" i="1"/>
          </a:p>
          <a:p>
            <a:endParaRPr lang="en-US" i="1"/>
          </a:p>
          <a:p>
            <a:r>
              <a:rPr lang="en-US" i="1"/>
              <a:t>Madeline Graham </a:t>
            </a:r>
            <a:r>
              <a:rPr lang="en-US"/>
              <a:t>• </a:t>
            </a:r>
            <a:r>
              <a:rPr lang="en-US">
                <a:hlinkClick r:id="rId4"/>
              </a:rPr>
              <a:t>meg13@Illinois.edu</a:t>
            </a:r>
            <a:endParaRPr lang="en-US"/>
          </a:p>
          <a:p>
            <a:r>
              <a:rPr lang="en-US" i="1"/>
              <a:t>Brandon Taylor </a:t>
            </a:r>
            <a:r>
              <a:rPr lang="en-US"/>
              <a:t>• </a:t>
            </a:r>
            <a:r>
              <a:rPr lang="en-US">
                <a:hlinkClick r:id="rId5"/>
              </a:rPr>
              <a:t>bst5@Illinois.edu</a:t>
            </a:r>
            <a:endParaRPr lang="en-US"/>
          </a:p>
          <a:p>
            <a:r>
              <a:rPr lang="en-US" i="1"/>
              <a:t>Preethi Prem </a:t>
            </a:r>
            <a:r>
              <a:rPr lang="en-US"/>
              <a:t>•  </a:t>
            </a:r>
            <a:r>
              <a:rPr lang="en-US">
                <a:hlinkClick r:id="rId6"/>
              </a:rPr>
              <a:t>pprem3@Illinois.edu</a:t>
            </a:r>
            <a:endParaRPr lang="en-US"/>
          </a:p>
        </p:txBody>
      </p:sp>
      <p:sp>
        <p:nvSpPr>
          <p:cNvPr id="5" name="TextBox 4">
            <a:extLst>
              <a:ext uri="{FF2B5EF4-FFF2-40B4-BE49-F238E27FC236}">
                <a16:creationId xmlns:a16="http://schemas.microsoft.com/office/drawing/2014/main" id="{0E6AEAD8-EEF3-3242-3628-A7F0EC5DA613}"/>
              </a:ext>
            </a:extLst>
          </p:cNvPr>
          <p:cNvSpPr txBox="1"/>
          <p:nvPr/>
        </p:nvSpPr>
        <p:spPr>
          <a:xfrm>
            <a:off x="4965540" y="1400538"/>
            <a:ext cx="3727048" cy="646331"/>
          </a:xfrm>
          <a:prstGeom prst="rect">
            <a:avLst/>
          </a:prstGeom>
          <a:noFill/>
        </p:spPr>
        <p:txBody>
          <a:bodyPr wrap="square" rtlCol="0">
            <a:spAutoFit/>
          </a:bodyPr>
          <a:lstStyle/>
          <a:p>
            <a:r>
              <a:rPr lang="en-US" sz="3600"/>
              <a:t>Thank you!</a:t>
            </a:r>
          </a:p>
        </p:txBody>
      </p:sp>
      <p:sp>
        <p:nvSpPr>
          <p:cNvPr id="6" name="TextBox 5">
            <a:extLst>
              <a:ext uri="{FF2B5EF4-FFF2-40B4-BE49-F238E27FC236}">
                <a16:creationId xmlns:a16="http://schemas.microsoft.com/office/drawing/2014/main" id="{76815C92-87A9-ABB4-089D-46A9510DEAB2}"/>
              </a:ext>
            </a:extLst>
          </p:cNvPr>
          <p:cNvSpPr txBox="1"/>
          <p:nvPr/>
        </p:nvSpPr>
        <p:spPr>
          <a:xfrm>
            <a:off x="441767" y="4018346"/>
            <a:ext cx="3727048" cy="646331"/>
          </a:xfrm>
          <a:prstGeom prst="rect">
            <a:avLst/>
          </a:prstGeom>
          <a:noFill/>
        </p:spPr>
        <p:txBody>
          <a:bodyPr wrap="square" rtlCol="0">
            <a:spAutoFit/>
          </a:bodyPr>
          <a:lstStyle/>
          <a:p>
            <a:r>
              <a:rPr lang="en-US"/>
              <a:t>Questions or interest in joining our team?</a:t>
            </a:r>
          </a:p>
        </p:txBody>
      </p:sp>
    </p:spTree>
    <p:extLst>
      <p:ext uri="{BB962C8B-B14F-4D97-AF65-F5344CB8AC3E}">
        <p14:creationId xmlns:p14="http://schemas.microsoft.com/office/powerpoint/2010/main" val="41829637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066E8D2-0D47-66D9-71D0-FD404C48CE55}"/>
              </a:ext>
            </a:extLst>
          </p:cNvPr>
          <p:cNvSpPr>
            <a:spLocks noGrp="1"/>
          </p:cNvSpPr>
          <p:nvPr>
            <p:ph type="title"/>
          </p:nvPr>
        </p:nvSpPr>
        <p:spPr>
          <a:xfrm>
            <a:off x="4612065" y="0"/>
            <a:ext cx="5089680" cy="1058400"/>
          </a:xfrm>
        </p:spPr>
        <p:txBody>
          <a:bodyPr/>
          <a:lstStyle/>
          <a:p>
            <a:r>
              <a:rPr lang="en-US"/>
              <a:t>References</a:t>
            </a:r>
          </a:p>
        </p:txBody>
      </p:sp>
      <p:sp>
        <p:nvSpPr>
          <p:cNvPr id="4" name="TextBox 3">
            <a:extLst>
              <a:ext uri="{FF2B5EF4-FFF2-40B4-BE49-F238E27FC236}">
                <a16:creationId xmlns:a16="http://schemas.microsoft.com/office/drawing/2014/main" id="{031A2121-CBE5-8CB5-A389-EE750FC3115B}"/>
              </a:ext>
            </a:extLst>
          </p:cNvPr>
          <p:cNvSpPr txBox="1"/>
          <p:nvPr/>
        </p:nvSpPr>
        <p:spPr>
          <a:xfrm>
            <a:off x="3167406" y="999241"/>
            <a:ext cx="5882326" cy="3585597"/>
          </a:xfrm>
          <a:prstGeom prst="rect">
            <a:avLst/>
          </a:prstGeom>
          <a:noFill/>
        </p:spPr>
        <p:txBody>
          <a:bodyPr wrap="square" rtlCol="0">
            <a:spAutoFit/>
          </a:bodyPr>
          <a:lstStyle/>
          <a:p>
            <a:pPr marL="228600" indent="-228600">
              <a:buFont typeface="+mj-lt"/>
              <a:buAutoNum type="arabicPeriod"/>
            </a:pPr>
            <a:r>
              <a:rPr lang="en-US" altLang="en-US" sz="1100">
                <a:cs typeface="Arial" panose="020B0604020202020204" pitchFamily="34" charset="0"/>
              </a:rPr>
              <a:t>Ayyash MK, McLaren R Jr, Shaman M, Al-</a:t>
            </a:r>
            <a:r>
              <a:rPr lang="en-US" altLang="en-US" sz="1100" err="1">
                <a:cs typeface="Arial" panose="020B0604020202020204" pitchFamily="34" charset="0"/>
              </a:rPr>
              <a:t>Kouatly</a:t>
            </a:r>
            <a:r>
              <a:rPr lang="en-US" altLang="en-US" sz="1100">
                <a:cs typeface="Arial" panose="020B0604020202020204" pitchFamily="34" charset="0"/>
              </a:rPr>
              <a:t> HB. Trends in Preeclampsia Risk Factors in the US From 2010 to 2021. </a:t>
            </a:r>
            <a:r>
              <a:rPr lang="en-US" altLang="en-US" sz="1100" i="1">
                <a:cs typeface="Arial" panose="020B0604020202020204" pitchFamily="34" charset="0"/>
              </a:rPr>
              <a:t>JAMA</a:t>
            </a:r>
            <a:r>
              <a:rPr lang="en-US" altLang="en-US" sz="1100">
                <a:cs typeface="Arial" panose="020B0604020202020204" pitchFamily="34" charset="0"/>
              </a:rPr>
              <a:t>. 2024;332(2):167-169. doi:10.1001/jama.2024.8931</a:t>
            </a:r>
          </a:p>
          <a:p>
            <a:pPr marL="228600" indent="-228600">
              <a:buFont typeface="+mj-lt"/>
              <a:buAutoNum type="arabicPeriod"/>
            </a:pPr>
            <a:r>
              <a:rPr lang="en-US" altLang="en-US" sz="1100">
                <a:cs typeface="Arial" panose="020B0604020202020204" pitchFamily="34" charset="0"/>
              </a:rPr>
              <a:t>Fink DA, Kilday D, Cao Z, et al. Trends in Maternal Mortality and Severe Maternal Morbidity During Delivery-Related Hospitalizations in the United States, 2008 to 2021. JAMA </a:t>
            </a:r>
            <a:r>
              <a:rPr lang="en-US" altLang="en-US" sz="1100" err="1">
                <a:cs typeface="Arial" panose="020B0604020202020204" pitchFamily="34" charset="0"/>
              </a:rPr>
              <a:t>Netw</a:t>
            </a:r>
            <a:r>
              <a:rPr lang="en-US" altLang="en-US" sz="1100">
                <a:cs typeface="Arial" panose="020B0604020202020204" pitchFamily="34" charset="0"/>
              </a:rPr>
              <a:t> Open. 2023;6(6):e2317641. doi:10.1001/jamanetworkopen.2023.17641</a:t>
            </a:r>
          </a:p>
          <a:p>
            <a:pPr marL="228600" indent="-228600">
              <a:buFont typeface="+mj-lt"/>
              <a:buAutoNum type="arabicPeriod"/>
            </a:pPr>
            <a:r>
              <a:rPr lang="en-US" altLang="en-US" sz="1100">
                <a:cs typeface="Arial" panose="020B0604020202020204" pitchFamily="34" charset="0"/>
              </a:rPr>
              <a:t>McElrath TF, Jeyabalan A, </a:t>
            </a:r>
            <a:r>
              <a:rPr lang="en-US" altLang="en-US" sz="1100" err="1">
                <a:cs typeface="Arial" panose="020B0604020202020204" pitchFamily="34" charset="0"/>
              </a:rPr>
              <a:t>Khodursky</a:t>
            </a:r>
            <a:r>
              <a:rPr lang="en-US" altLang="en-US" sz="1100">
                <a:cs typeface="Arial" panose="020B0604020202020204" pitchFamily="34" charset="0"/>
              </a:rPr>
              <a:t> A, et al. Utility of the US Preventive Services Task Force for Preeclampsia Risk Assessment and Aspirin Prophylaxis. JAMA </a:t>
            </a:r>
            <a:r>
              <a:rPr lang="en-US" altLang="en-US" sz="1100" err="1">
                <a:cs typeface="Arial" panose="020B0604020202020204" pitchFamily="34" charset="0"/>
              </a:rPr>
              <a:t>Netw</a:t>
            </a:r>
            <a:r>
              <a:rPr lang="en-US" altLang="en-US" sz="1100">
                <a:cs typeface="Arial" panose="020B0604020202020204" pitchFamily="34" charset="0"/>
              </a:rPr>
              <a:t> Open. 2025;8(7):e2521792. doi:10.1001/jamanetworkopen.2025.21792</a:t>
            </a:r>
          </a:p>
          <a:p>
            <a:pPr marL="228600" indent="-228600">
              <a:buFont typeface="+mj-lt"/>
              <a:buAutoNum type="arabicPeriod"/>
            </a:pPr>
            <a:r>
              <a:rPr lang="en-US" altLang="en-US" sz="1100">
                <a:cs typeface="Arial" panose="020B0604020202020204" pitchFamily="34" charset="0"/>
              </a:rPr>
              <a:t>Krishnamurti T, Davis AL, Rodriguez S, Hayani L, Bernard M, </a:t>
            </a:r>
            <a:r>
              <a:rPr lang="en-US" altLang="en-US" sz="1100" err="1">
                <a:cs typeface="Arial" panose="020B0604020202020204" pitchFamily="34" charset="0"/>
              </a:rPr>
              <a:t>Simhan</a:t>
            </a:r>
            <a:r>
              <a:rPr lang="en-US" altLang="en-US" sz="1100">
                <a:cs typeface="Arial" panose="020B0604020202020204" pitchFamily="34" charset="0"/>
              </a:rPr>
              <a:t> HN. Use of a Smartphone App to Explore Potential Underuse of Prophylactic Aspirin for Preeclampsia. </a:t>
            </a:r>
            <a:r>
              <a:rPr lang="en-US" altLang="en-US" sz="1100" i="1">
                <a:cs typeface="Arial" panose="020B0604020202020204" pitchFamily="34" charset="0"/>
              </a:rPr>
              <a:t>JAMA </a:t>
            </a:r>
            <a:r>
              <a:rPr lang="en-US" altLang="en-US" sz="1100" i="1" err="1">
                <a:cs typeface="Arial" panose="020B0604020202020204" pitchFamily="34" charset="0"/>
              </a:rPr>
              <a:t>Netw</a:t>
            </a:r>
            <a:r>
              <a:rPr lang="en-US" altLang="en-US" sz="1100" i="1">
                <a:cs typeface="Arial" panose="020B0604020202020204" pitchFamily="34" charset="0"/>
              </a:rPr>
              <a:t> Open.</a:t>
            </a:r>
            <a:r>
              <a:rPr lang="en-US" altLang="en-US" sz="1100">
                <a:cs typeface="Arial" panose="020B0604020202020204" pitchFamily="34" charset="0"/>
              </a:rPr>
              <a:t> 2021;4(10):e2130804. doi:10.1001/jamanetworkopen.2021.30804​</a:t>
            </a:r>
          </a:p>
          <a:p>
            <a:pPr marL="228600" indent="-228600">
              <a:buFont typeface="+mj-lt"/>
              <a:buAutoNum type="arabicPeriod"/>
            </a:pPr>
            <a:r>
              <a:rPr lang="en-US" altLang="en-US" sz="1100">
                <a:cs typeface="Arial" panose="020B0604020202020204" pitchFamily="34" charset="0"/>
                <a:hlinkClick r:id="rId2"/>
              </a:rPr>
              <a:t>https://encompasstest.com/encompass-blog/how-common-is-preeclampsia-in-the-u.s</a:t>
            </a:r>
            <a:endParaRPr lang="en-US" altLang="en-US" sz="1100">
              <a:cs typeface="Arial" panose="020B0604020202020204" pitchFamily="34" charset="0"/>
            </a:endParaRPr>
          </a:p>
          <a:p>
            <a:pPr marL="228600" indent="-228600">
              <a:buFont typeface="+mj-lt"/>
              <a:buAutoNum type="arabicPeriod"/>
            </a:pPr>
            <a:r>
              <a:rPr lang="en-US" altLang="en-US" sz="1100">
                <a:cs typeface="Arial" panose="020B0604020202020204" pitchFamily="34" charset="0"/>
              </a:rPr>
              <a:t>Wu, Y., Shen, L., Zhao, L. et al. Noninvasive early prediction of preeclampsia in pregnancy using retinal vascular features. </a:t>
            </a:r>
            <a:r>
              <a:rPr lang="en-US" altLang="en-US" sz="1100" err="1">
                <a:cs typeface="Arial" panose="020B0604020202020204" pitchFamily="34" charset="0"/>
              </a:rPr>
              <a:t>npj</a:t>
            </a:r>
            <a:r>
              <a:rPr lang="en-US" altLang="en-US" sz="1100">
                <a:cs typeface="Arial" panose="020B0604020202020204" pitchFamily="34" charset="0"/>
              </a:rPr>
              <a:t> Digit. Med. 8, 188 (2025). https://</a:t>
            </a:r>
            <a:r>
              <a:rPr lang="en-US" altLang="en-US" sz="1100" err="1">
                <a:cs typeface="Arial" panose="020B0604020202020204" pitchFamily="34" charset="0"/>
              </a:rPr>
              <a:t>doi.org</a:t>
            </a:r>
            <a:r>
              <a:rPr lang="en-US" altLang="en-US" sz="1100">
                <a:cs typeface="Arial" panose="020B0604020202020204" pitchFamily="34" charset="0"/>
              </a:rPr>
              <a:t>/10.1038/s41746-025-01582-6</a:t>
            </a:r>
          </a:p>
          <a:p>
            <a:pPr marL="228600" indent="-228600">
              <a:buFont typeface="+mj-lt"/>
              <a:buAutoNum type="arabicPeriod"/>
            </a:pPr>
            <a:endParaRPr lang="en-US" altLang="en-US" sz="1100">
              <a:cs typeface="Arial" panose="020B0604020202020204" pitchFamily="34" charset="0"/>
            </a:endParaRPr>
          </a:p>
          <a:p>
            <a:endParaRPr lang="en-US" altLang="en-US" sz="1100">
              <a:cs typeface="Arial" panose="020B0604020202020204" pitchFamily="34" charset="0"/>
            </a:endParaRPr>
          </a:p>
          <a:p>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4A783C4D-B6A3-F0D2-C456-8AAEE1508A6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D12782F-C6B9-FC1E-807A-DED759E77765}"/>
              </a:ext>
            </a:extLst>
          </p:cNvPr>
          <p:cNvSpPr/>
          <p:nvPr/>
        </p:nvSpPr>
        <p:spPr>
          <a:xfrm>
            <a:off x="476280" y="380880"/>
            <a:ext cx="8191080" cy="39024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100000"/>
              </a:lnSpc>
              <a:tabLst>
                <a:tab pos="0" algn="l"/>
              </a:tabLst>
            </a:pPr>
            <a:endParaRPr lang="en-US" sz="2800" b="0" u="none" strike="noStrike">
              <a:solidFill>
                <a:srgbClr val="FFFFFF"/>
              </a:solidFill>
              <a:effectLst/>
              <a:uFillTx/>
              <a:latin typeface="OpenSymbol"/>
            </a:endParaRPr>
          </a:p>
        </p:txBody>
      </p:sp>
      <p:sp>
        <p:nvSpPr>
          <p:cNvPr id="5" name="Rectangle 4">
            <a:extLst>
              <a:ext uri="{FF2B5EF4-FFF2-40B4-BE49-F238E27FC236}">
                <a16:creationId xmlns:a16="http://schemas.microsoft.com/office/drawing/2014/main" id="{8A0C871A-709A-04BE-3919-89E168B93761}"/>
              </a:ext>
            </a:extLst>
          </p:cNvPr>
          <p:cNvSpPr/>
          <p:nvPr/>
        </p:nvSpPr>
        <p:spPr>
          <a:xfrm>
            <a:off x="345875" y="140409"/>
            <a:ext cx="8191080" cy="39024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100000"/>
              </a:lnSpc>
              <a:tabLst>
                <a:tab pos="0" algn="l"/>
              </a:tabLst>
            </a:pPr>
            <a:r>
              <a:rPr lang="en-US" sz="2800" b="0" u="none" strike="noStrike">
                <a:solidFill>
                  <a:srgbClr val="FFFFFF"/>
                </a:solidFill>
                <a:effectLst/>
                <a:uFillTx/>
                <a:latin typeface="OpenSymbol"/>
              </a:rPr>
              <a:t>Proposed </a:t>
            </a:r>
            <a:r>
              <a:rPr lang="en-US" sz="2800">
                <a:solidFill>
                  <a:srgbClr val="FFFFFF"/>
                </a:solidFill>
                <a:latin typeface="OpenSymbol"/>
              </a:rPr>
              <a:t>w</a:t>
            </a:r>
            <a:r>
              <a:rPr lang="en-US" sz="2800" b="0" u="none" strike="noStrike">
                <a:solidFill>
                  <a:srgbClr val="FFFFFF"/>
                </a:solidFill>
                <a:effectLst/>
                <a:uFillTx/>
                <a:latin typeface="OpenSymbol"/>
              </a:rPr>
              <a:t>orkflow with task allocation</a:t>
            </a:r>
          </a:p>
        </p:txBody>
      </p:sp>
      <p:sp>
        <p:nvSpPr>
          <p:cNvPr id="2" name="TextBox 1">
            <a:extLst>
              <a:ext uri="{FF2B5EF4-FFF2-40B4-BE49-F238E27FC236}">
                <a16:creationId xmlns:a16="http://schemas.microsoft.com/office/drawing/2014/main" id="{88B0A91F-A6A5-56EB-1D03-6F16A2FD1796}"/>
              </a:ext>
            </a:extLst>
          </p:cNvPr>
          <p:cNvSpPr txBox="1"/>
          <p:nvPr/>
        </p:nvSpPr>
        <p:spPr>
          <a:xfrm>
            <a:off x="338667" y="643779"/>
            <a:ext cx="8432799" cy="492443"/>
          </a:xfrm>
          <a:prstGeom prst="rect">
            <a:avLst/>
          </a:prstGeom>
          <a:noFill/>
        </p:spPr>
        <p:txBody>
          <a:bodyPr wrap="square" rtlCol="0">
            <a:spAutoFit/>
          </a:bodyPr>
          <a:lstStyle/>
          <a:p>
            <a:endParaRPr lang="en-US" sz="1300"/>
          </a:p>
          <a:p>
            <a:pPr marL="171450" indent="-171450">
              <a:buFont typeface="Arial" panose="020B0604020202020204" pitchFamily="34" charset="0"/>
              <a:buChar char="•"/>
            </a:pPr>
            <a:endParaRPr lang="en-US" sz="1300">
              <a:solidFill>
                <a:schemeClr val="accent1">
                  <a:lumMod val="50000"/>
                </a:schemeClr>
              </a:solidFill>
            </a:endParaRPr>
          </a:p>
        </p:txBody>
      </p:sp>
      <p:sp>
        <p:nvSpPr>
          <p:cNvPr id="3" name="Rounded Rectangle 2">
            <a:extLst>
              <a:ext uri="{FF2B5EF4-FFF2-40B4-BE49-F238E27FC236}">
                <a16:creationId xmlns:a16="http://schemas.microsoft.com/office/drawing/2014/main" id="{87B56D84-2A73-88D9-6240-3882635F5C01}"/>
              </a:ext>
            </a:extLst>
          </p:cNvPr>
          <p:cNvSpPr/>
          <p:nvPr/>
        </p:nvSpPr>
        <p:spPr>
          <a:xfrm>
            <a:off x="950420" y="647442"/>
            <a:ext cx="2345256" cy="4127754"/>
          </a:xfrm>
          <a:prstGeom prst="roundRect">
            <a:avLst>
              <a:gd name="adj" fmla="val 16667"/>
            </a:avLst>
          </a:prstGeom>
          <a:solidFill>
            <a:srgbClr val="FFFFFF"/>
          </a:solidFill>
          <a:ln w="0">
            <a:noFill/>
          </a:ln>
        </p:spPr>
        <p:style>
          <a:lnRef idx="0">
            <a:scrgbClr r="0" g="0" b="0"/>
          </a:lnRef>
          <a:fillRef idx="0">
            <a:scrgbClr r="0" g="0" b="0"/>
          </a:fillRef>
          <a:effectRef idx="0">
            <a:scrgbClr r="0" g="0" b="0"/>
          </a:effectRef>
          <a:fontRef idx="minor"/>
        </p:style>
        <p:txBody>
          <a:bodyPr vertOverflow="clip" lIns="90000" tIns="45000" rIns="90000" bIns="45000" anchor="ctr">
            <a:noAutofit/>
          </a:bodyPr>
          <a:lstStyle/>
          <a:p>
            <a:pPr algn="ctr" defTabSz="914400">
              <a:lnSpc>
                <a:spcPct val="100000"/>
              </a:lnSpc>
            </a:pPr>
            <a:endParaRPr lang="en-US" sz="1800" b="0" u="none" strike="noStrike">
              <a:solidFill>
                <a:srgbClr val="000000"/>
              </a:solidFill>
              <a:effectLst/>
              <a:uFillTx/>
              <a:latin typeface="OpenSymbol"/>
            </a:endParaRPr>
          </a:p>
        </p:txBody>
      </p:sp>
      <p:sp>
        <p:nvSpPr>
          <p:cNvPr id="6" name="Rounded Rectangle 5">
            <a:extLst>
              <a:ext uri="{FF2B5EF4-FFF2-40B4-BE49-F238E27FC236}">
                <a16:creationId xmlns:a16="http://schemas.microsoft.com/office/drawing/2014/main" id="{92447B4B-5664-B3F6-28E4-9C57F92EABBF}"/>
              </a:ext>
            </a:extLst>
          </p:cNvPr>
          <p:cNvSpPr/>
          <p:nvPr/>
        </p:nvSpPr>
        <p:spPr>
          <a:xfrm>
            <a:off x="3497635" y="647442"/>
            <a:ext cx="2345256" cy="4127754"/>
          </a:xfrm>
          <a:prstGeom prst="roundRect">
            <a:avLst>
              <a:gd name="adj" fmla="val 16667"/>
            </a:avLst>
          </a:prstGeom>
          <a:solidFill>
            <a:srgbClr val="FFFFFF"/>
          </a:solidFill>
          <a:ln w="0">
            <a:noFill/>
          </a:ln>
        </p:spPr>
        <p:style>
          <a:lnRef idx="0">
            <a:scrgbClr r="0" g="0" b="0"/>
          </a:lnRef>
          <a:fillRef idx="0">
            <a:scrgbClr r="0" g="0" b="0"/>
          </a:fillRef>
          <a:effectRef idx="0">
            <a:scrgbClr r="0" g="0" b="0"/>
          </a:effectRef>
          <a:fontRef idx="minor"/>
        </p:style>
        <p:txBody>
          <a:bodyPr vertOverflow="clip" lIns="90000" tIns="45000" rIns="90000" bIns="45000" anchor="ctr">
            <a:noAutofit/>
          </a:bodyPr>
          <a:lstStyle/>
          <a:p>
            <a:pPr algn="ctr" defTabSz="914400">
              <a:lnSpc>
                <a:spcPct val="100000"/>
              </a:lnSpc>
            </a:pPr>
            <a:endParaRPr lang="en-US" sz="1800" b="0" u="none" strike="noStrike">
              <a:solidFill>
                <a:srgbClr val="000000"/>
              </a:solidFill>
              <a:effectLst/>
              <a:uFillTx/>
              <a:latin typeface="OpenSymbol"/>
            </a:endParaRPr>
          </a:p>
        </p:txBody>
      </p:sp>
      <p:sp>
        <p:nvSpPr>
          <p:cNvPr id="7" name="Rounded Rectangle 6">
            <a:extLst>
              <a:ext uri="{FF2B5EF4-FFF2-40B4-BE49-F238E27FC236}">
                <a16:creationId xmlns:a16="http://schemas.microsoft.com/office/drawing/2014/main" id="{D4EE05AE-30F5-3500-32CE-713137218A59}"/>
              </a:ext>
            </a:extLst>
          </p:cNvPr>
          <p:cNvSpPr/>
          <p:nvPr/>
        </p:nvSpPr>
        <p:spPr>
          <a:xfrm>
            <a:off x="6053678" y="647442"/>
            <a:ext cx="2345256" cy="4127754"/>
          </a:xfrm>
          <a:prstGeom prst="roundRect">
            <a:avLst>
              <a:gd name="adj" fmla="val 16667"/>
            </a:avLst>
          </a:prstGeom>
          <a:solidFill>
            <a:srgbClr val="FFFFFF"/>
          </a:solidFill>
          <a:ln w="0">
            <a:noFill/>
          </a:ln>
        </p:spPr>
        <p:style>
          <a:lnRef idx="0">
            <a:scrgbClr r="0" g="0" b="0"/>
          </a:lnRef>
          <a:fillRef idx="0">
            <a:scrgbClr r="0" g="0" b="0"/>
          </a:fillRef>
          <a:effectRef idx="0">
            <a:scrgbClr r="0" g="0" b="0"/>
          </a:effectRef>
          <a:fontRef idx="minor"/>
        </p:style>
        <p:txBody>
          <a:bodyPr vertOverflow="clip" lIns="90000" tIns="45000" rIns="90000" bIns="45000" anchor="ctr">
            <a:noAutofit/>
          </a:bodyPr>
          <a:lstStyle/>
          <a:p>
            <a:pPr algn="ctr" defTabSz="914400">
              <a:lnSpc>
                <a:spcPct val="100000"/>
              </a:lnSpc>
            </a:pPr>
            <a:endParaRPr lang="en-US" sz="1800" b="0" u="none" strike="noStrike">
              <a:solidFill>
                <a:srgbClr val="000000"/>
              </a:solidFill>
              <a:effectLst/>
              <a:uFillTx/>
              <a:latin typeface="OpenSymbol"/>
            </a:endParaRPr>
          </a:p>
        </p:txBody>
      </p:sp>
      <p:sp>
        <p:nvSpPr>
          <p:cNvPr id="8" name="Rectangle 7">
            <a:extLst>
              <a:ext uri="{FF2B5EF4-FFF2-40B4-BE49-F238E27FC236}">
                <a16:creationId xmlns:a16="http://schemas.microsoft.com/office/drawing/2014/main" id="{5D3A8C96-0CEF-8203-A220-DEE018870E8F}"/>
              </a:ext>
            </a:extLst>
          </p:cNvPr>
          <p:cNvSpPr/>
          <p:nvPr/>
        </p:nvSpPr>
        <p:spPr>
          <a:xfrm>
            <a:off x="1150987" y="618937"/>
            <a:ext cx="1962118" cy="51408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algn="ctr" defTabSz="914400">
              <a:lnSpc>
                <a:spcPct val="100000"/>
              </a:lnSpc>
              <a:tabLst>
                <a:tab pos="0" algn="l"/>
              </a:tabLst>
            </a:pPr>
            <a:r>
              <a:rPr lang="en-US" sz="1400" b="0" u="none" strike="noStrike">
                <a:solidFill>
                  <a:schemeClr val="accent1">
                    <a:lumMod val="50000"/>
                  </a:schemeClr>
                </a:solidFill>
                <a:effectLst/>
                <a:uFillTx/>
                <a:latin typeface="+mj-lt"/>
              </a:rPr>
              <a:t>Wearable Development</a:t>
            </a:r>
          </a:p>
        </p:txBody>
      </p:sp>
      <p:sp>
        <p:nvSpPr>
          <p:cNvPr id="9" name="Rectangle 8">
            <a:extLst>
              <a:ext uri="{FF2B5EF4-FFF2-40B4-BE49-F238E27FC236}">
                <a16:creationId xmlns:a16="http://schemas.microsoft.com/office/drawing/2014/main" id="{1C9BC103-D443-0538-0DEB-19A1F9B46E7A}"/>
              </a:ext>
            </a:extLst>
          </p:cNvPr>
          <p:cNvSpPr/>
          <p:nvPr/>
        </p:nvSpPr>
        <p:spPr>
          <a:xfrm>
            <a:off x="1149326" y="871868"/>
            <a:ext cx="1878587" cy="767952"/>
          </a:xfrm>
          <a:prstGeom prst="rect">
            <a:avLst/>
          </a:prstGeom>
          <a:noFill/>
          <a:ln w="0">
            <a:noFill/>
          </a:ln>
        </p:spPr>
        <p:style>
          <a:lnRef idx="0">
            <a:scrgbClr r="0" g="0" b="0"/>
          </a:lnRef>
          <a:fillRef idx="0">
            <a:scrgbClr r="0" g="0" b="0"/>
          </a:fillRef>
          <a:effectRef idx="0">
            <a:scrgbClr r="0" g="0" b="0"/>
          </a:effectRef>
          <a:fontRef idx="minor"/>
        </p:style>
        <p:txBody>
          <a:bodyPr anchor="t">
            <a:normAutofit/>
          </a:bodyPr>
          <a:lstStyle/>
          <a:p>
            <a:pPr defTabSz="914400">
              <a:lnSpc>
                <a:spcPct val="100000"/>
              </a:lnSpc>
              <a:tabLst>
                <a:tab pos="0" algn="l"/>
              </a:tabLst>
            </a:pPr>
            <a:endParaRPr lang="en-US" sz="1300" b="0" u="none" strike="noStrike">
              <a:solidFill>
                <a:srgbClr val="FFFFFF"/>
              </a:solidFill>
              <a:effectLst/>
              <a:uFillTx/>
              <a:latin typeface="OpenSymbol"/>
            </a:endParaRPr>
          </a:p>
        </p:txBody>
      </p:sp>
      <p:sp>
        <p:nvSpPr>
          <p:cNvPr id="10" name="Rectangle 9">
            <a:extLst>
              <a:ext uri="{FF2B5EF4-FFF2-40B4-BE49-F238E27FC236}">
                <a16:creationId xmlns:a16="http://schemas.microsoft.com/office/drawing/2014/main" id="{CE41905F-9BB1-1B2E-9942-7184E07610C0}"/>
              </a:ext>
            </a:extLst>
          </p:cNvPr>
          <p:cNvSpPr/>
          <p:nvPr/>
        </p:nvSpPr>
        <p:spPr>
          <a:xfrm>
            <a:off x="1149326" y="1616702"/>
            <a:ext cx="1878587" cy="981317"/>
          </a:xfrm>
          <a:prstGeom prst="rect">
            <a:avLst/>
          </a:prstGeom>
          <a:noFill/>
          <a:ln w="0">
            <a:noFill/>
          </a:ln>
        </p:spPr>
        <p:style>
          <a:lnRef idx="0">
            <a:scrgbClr r="0" g="0" b="0"/>
          </a:lnRef>
          <a:fillRef idx="0">
            <a:scrgbClr r="0" g="0" b="0"/>
          </a:fillRef>
          <a:effectRef idx="0">
            <a:scrgbClr r="0" g="0" b="0"/>
          </a:effectRef>
          <a:fontRef idx="minor"/>
        </p:style>
        <p:txBody>
          <a:bodyPr anchor="t">
            <a:normAutofit/>
          </a:bodyPr>
          <a:lstStyle/>
          <a:p>
            <a:pPr defTabSz="914400">
              <a:lnSpc>
                <a:spcPct val="100000"/>
              </a:lnSpc>
              <a:tabLst>
                <a:tab pos="0" algn="l"/>
              </a:tabLst>
            </a:pPr>
            <a:endParaRPr lang="en-US" sz="1300" b="0" u="none" strike="noStrike">
              <a:solidFill>
                <a:srgbClr val="FFFFFF"/>
              </a:solidFill>
              <a:effectLst/>
              <a:uFillTx/>
              <a:latin typeface="OpenSymbol"/>
            </a:endParaRPr>
          </a:p>
        </p:txBody>
      </p:sp>
      <p:sp>
        <p:nvSpPr>
          <p:cNvPr id="11" name="Rectangle 10">
            <a:extLst>
              <a:ext uri="{FF2B5EF4-FFF2-40B4-BE49-F238E27FC236}">
                <a16:creationId xmlns:a16="http://schemas.microsoft.com/office/drawing/2014/main" id="{14F57104-CBFD-800E-E2C9-1A17D640AEB3}"/>
              </a:ext>
            </a:extLst>
          </p:cNvPr>
          <p:cNvSpPr/>
          <p:nvPr/>
        </p:nvSpPr>
        <p:spPr>
          <a:xfrm>
            <a:off x="3696901" y="871868"/>
            <a:ext cx="1878587" cy="767952"/>
          </a:xfrm>
          <a:prstGeom prst="rect">
            <a:avLst/>
          </a:prstGeom>
          <a:noFill/>
          <a:ln w="0">
            <a:noFill/>
          </a:ln>
        </p:spPr>
        <p:style>
          <a:lnRef idx="0">
            <a:scrgbClr r="0" g="0" b="0"/>
          </a:lnRef>
          <a:fillRef idx="0">
            <a:scrgbClr r="0" g="0" b="0"/>
          </a:fillRef>
          <a:effectRef idx="0">
            <a:scrgbClr r="0" g="0" b="0"/>
          </a:effectRef>
          <a:fontRef idx="minor"/>
        </p:style>
        <p:txBody>
          <a:bodyPr anchor="t">
            <a:normAutofit/>
          </a:bodyPr>
          <a:lstStyle/>
          <a:p>
            <a:pPr defTabSz="914400">
              <a:lnSpc>
                <a:spcPct val="100000"/>
              </a:lnSpc>
              <a:tabLst>
                <a:tab pos="0" algn="l"/>
              </a:tabLst>
            </a:pPr>
            <a:endParaRPr lang="en-US" sz="1300" b="0" u="none" strike="noStrike">
              <a:solidFill>
                <a:srgbClr val="FFFFFF"/>
              </a:solidFill>
              <a:effectLst/>
              <a:uFillTx/>
              <a:latin typeface="OpenSymbol"/>
            </a:endParaRPr>
          </a:p>
        </p:txBody>
      </p:sp>
      <p:sp>
        <p:nvSpPr>
          <p:cNvPr id="12" name="Rectangle 11">
            <a:extLst>
              <a:ext uri="{FF2B5EF4-FFF2-40B4-BE49-F238E27FC236}">
                <a16:creationId xmlns:a16="http://schemas.microsoft.com/office/drawing/2014/main" id="{00D31923-5D5E-A3A7-316C-F5F6D88C39CB}"/>
              </a:ext>
            </a:extLst>
          </p:cNvPr>
          <p:cNvSpPr/>
          <p:nvPr/>
        </p:nvSpPr>
        <p:spPr>
          <a:xfrm>
            <a:off x="3891636" y="2285570"/>
            <a:ext cx="1878587" cy="1589547"/>
          </a:xfrm>
          <a:prstGeom prst="rect">
            <a:avLst/>
          </a:prstGeom>
          <a:noFill/>
          <a:ln w="0">
            <a:noFill/>
          </a:ln>
        </p:spPr>
        <p:style>
          <a:lnRef idx="0">
            <a:scrgbClr r="0" g="0" b="0"/>
          </a:lnRef>
          <a:fillRef idx="0">
            <a:scrgbClr r="0" g="0" b="0"/>
          </a:fillRef>
          <a:effectRef idx="0">
            <a:scrgbClr r="0" g="0" b="0"/>
          </a:effectRef>
          <a:fontRef idx="minor"/>
        </p:style>
        <p:txBody>
          <a:bodyPr anchor="t">
            <a:normAutofit/>
          </a:bodyPr>
          <a:lstStyle/>
          <a:p>
            <a:pPr defTabSz="914400">
              <a:lnSpc>
                <a:spcPct val="100000"/>
              </a:lnSpc>
              <a:tabLst>
                <a:tab pos="0" algn="l"/>
              </a:tabLst>
            </a:pPr>
            <a:endParaRPr lang="en-US" sz="1300" b="0" u="none" strike="noStrike">
              <a:solidFill>
                <a:srgbClr val="FFFFFF"/>
              </a:solidFill>
              <a:effectLst/>
              <a:uFillTx/>
              <a:latin typeface="OpenSymbol"/>
            </a:endParaRPr>
          </a:p>
        </p:txBody>
      </p:sp>
      <p:sp>
        <p:nvSpPr>
          <p:cNvPr id="13" name="Rectangle 12">
            <a:extLst>
              <a:ext uri="{FF2B5EF4-FFF2-40B4-BE49-F238E27FC236}">
                <a16:creationId xmlns:a16="http://schemas.microsoft.com/office/drawing/2014/main" id="{C01978FB-D089-CD20-6867-ADC82B31265C}"/>
              </a:ext>
            </a:extLst>
          </p:cNvPr>
          <p:cNvSpPr/>
          <p:nvPr/>
        </p:nvSpPr>
        <p:spPr>
          <a:xfrm>
            <a:off x="6244117" y="871868"/>
            <a:ext cx="1878587" cy="767952"/>
          </a:xfrm>
          <a:prstGeom prst="rect">
            <a:avLst/>
          </a:prstGeom>
          <a:noFill/>
          <a:ln w="0">
            <a:noFill/>
          </a:ln>
        </p:spPr>
        <p:style>
          <a:lnRef idx="0">
            <a:scrgbClr r="0" g="0" b="0"/>
          </a:lnRef>
          <a:fillRef idx="0">
            <a:scrgbClr r="0" g="0" b="0"/>
          </a:fillRef>
          <a:effectRef idx="0">
            <a:scrgbClr r="0" g="0" b="0"/>
          </a:effectRef>
          <a:fontRef idx="minor"/>
        </p:style>
        <p:txBody>
          <a:bodyPr anchor="t">
            <a:normAutofit/>
          </a:bodyPr>
          <a:lstStyle/>
          <a:p>
            <a:pPr defTabSz="914400">
              <a:lnSpc>
                <a:spcPct val="100000"/>
              </a:lnSpc>
              <a:tabLst>
                <a:tab pos="0" algn="l"/>
              </a:tabLst>
            </a:pPr>
            <a:endParaRPr lang="en-US" sz="1300" b="0" u="none" strike="noStrike">
              <a:solidFill>
                <a:srgbClr val="FFFFFF"/>
              </a:solidFill>
              <a:effectLst/>
              <a:uFillTx/>
              <a:latin typeface="OpenSymbol"/>
            </a:endParaRPr>
          </a:p>
        </p:txBody>
      </p:sp>
      <p:sp>
        <p:nvSpPr>
          <p:cNvPr id="14" name="Rectangle 13">
            <a:extLst>
              <a:ext uri="{FF2B5EF4-FFF2-40B4-BE49-F238E27FC236}">
                <a16:creationId xmlns:a16="http://schemas.microsoft.com/office/drawing/2014/main" id="{CBEE5CBC-E497-32D8-CBD7-BB8FFB4B4E5D}"/>
              </a:ext>
            </a:extLst>
          </p:cNvPr>
          <p:cNvSpPr/>
          <p:nvPr/>
        </p:nvSpPr>
        <p:spPr>
          <a:xfrm>
            <a:off x="6244117" y="1616702"/>
            <a:ext cx="1878587" cy="981317"/>
          </a:xfrm>
          <a:prstGeom prst="rect">
            <a:avLst/>
          </a:prstGeom>
          <a:noFill/>
          <a:ln w="0">
            <a:noFill/>
          </a:ln>
        </p:spPr>
        <p:style>
          <a:lnRef idx="0">
            <a:scrgbClr r="0" g="0" b="0"/>
          </a:lnRef>
          <a:fillRef idx="0">
            <a:scrgbClr r="0" g="0" b="0"/>
          </a:fillRef>
          <a:effectRef idx="0">
            <a:scrgbClr r="0" g="0" b="0"/>
          </a:effectRef>
          <a:fontRef idx="minor"/>
        </p:style>
        <p:txBody>
          <a:bodyPr anchor="t">
            <a:normAutofit/>
          </a:bodyPr>
          <a:lstStyle/>
          <a:p>
            <a:pPr defTabSz="914400">
              <a:lnSpc>
                <a:spcPct val="100000"/>
              </a:lnSpc>
              <a:tabLst>
                <a:tab pos="0" algn="l"/>
              </a:tabLst>
            </a:pPr>
            <a:endParaRPr lang="en-US" sz="1300" b="0" u="none" strike="noStrike">
              <a:solidFill>
                <a:srgbClr val="FFFFFF"/>
              </a:solidFill>
              <a:effectLst/>
              <a:uFillTx/>
              <a:latin typeface="OpenSymbol"/>
            </a:endParaRPr>
          </a:p>
        </p:txBody>
      </p:sp>
      <p:sp>
        <p:nvSpPr>
          <p:cNvPr id="16" name="TextBox 15">
            <a:extLst>
              <a:ext uri="{FF2B5EF4-FFF2-40B4-BE49-F238E27FC236}">
                <a16:creationId xmlns:a16="http://schemas.microsoft.com/office/drawing/2014/main" id="{9483203E-7CB8-0150-C278-D11C8DBB092D}"/>
              </a:ext>
            </a:extLst>
          </p:cNvPr>
          <p:cNvSpPr txBox="1"/>
          <p:nvPr/>
        </p:nvSpPr>
        <p:spPr>
          <a:xfrm>
            <a:off x="6243964" y="616977"/>
            <a:ext cx="1986092" cy="523220"/>
          </a:xfrm>
          <a:prstGeom prst="rect">
            <a:avLst/>
          </a:prstGeom>
          <a:noFill/>
        </p:spPr>
        <p:txBody>
          <a:bodyPr wrap="square" rtlCol="0">
            <a:spAutoFit/>
          </a:bodyPr>
          <a:lstStyle/>
          <a:p>
            <a:pPr algn="ctr"/>
            <a:r>
              <a:rPr lang="en-US" sz="1400">
                <a:solidFill>
                  <a:schemeClr val="accent1">
                    <a:lumMod val="50000"/>
                  </a:schemeClr>
                </a:solidFill>
              </a:rPr>
              <a:t>Software Development**</a:t>
            </a:r>
          </a:p>
        </p:txBody>
      </p:sp>
      <p:sp>
        <p:nvSpPr>
          <p:cNvPr id="17" name="Rectangle 16">
            <a:extLst>
              <a:ext uri="{FF2B5EF4-FFF2-40B4-BE49-F238E27FC236}">
                <a16:creationId xmlns:a16="http://schemas.microsoft.com/office/drawing/2014/main" id="{5040CD3D-FDD8-2271-9CE0-929CC2EE020D}"/>
              </a:ext>
            </a:extLst>
          </p:cNvPr>
          <p:cNvSpPr/>
          <p:nvPr/>
        </p:nvSpPr>
        <p:spPr>
          <a:xfrm>
            <a:off x="967349" y="1033800"/>
            <a:ext cx="2309252" cy="51408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100000"/>
              </a:lnSpc>
              <a:tabLst>
                <a:tab pos="0" algn="l"/>
              </a:tabLst>
            </a:pPr>
            <a:endParaRPr lang="en-US" sz="1200" b="0" u="none" strike="noStrike">
              <a:solidFill>
                <a:schemeClr val="accent1">
                  <a:lumMod val="50000"/>
                </a:schemeClr>
              </a:solidFill>
              <a:effectLst/>
              <a:uFillTx/>
              <a:latin typeface="+mj-lt"/>
            </a:endParaRPr>
          </a:p>
        </p:txBody>
      </p:sp>
      <p:sp>
        <p:nvSpPr>
          <p:cNvPr id="20" name="TextBox 19">
            <a:extLst>
              <a:ext uri="{FF2B5EF4-FFF2-40B4-BE49-F238E27FC236}">
                <a16:creationId xmlns:a16="http://schemas.microsoft.com/office/drawing/2014/main" id="{01C9E468-0336-813F-2C6C-BE6C4A122E07}"/>
              </a:ext>
            </a:extLst>
          </p:cNvPr>
          <p:cNvSpPr txBox="1"/>
          <p:nvPr/>
        </p:nvSpPr>
        <p:spPr>
          <a:xfrm>
            <a:off x="84665" y="1134523"/>
            <a:ext cx="1557868" cy="3647152"/>
          </a:xfrm>
          <a:prstGeom prst="rect">
            <a:avLst/>
          </a:prstGeom>
          <a:noFill/>
        </p:spPr>
        <p:txBody>
          <a:bodyPr wrap="square" rtlCol="0">
            <a:spAutoFit/>
          </a:bodyPr>
          <a:lstStyle/>
          <a:p>
            <a:r>
              <a:rPr lang="en-US" sz="1100"/>
              <a:t>Aug</a:t>
            </a:r>
          </a:p>
          <a:p>
            <a:endParaRPr lang="en-US" sz="1100"/>
          </a:p>
          <a:p>
            <a:endParaRPr lang="en-US" sz="1100"/>
          </a:p>
          <a:p>
            <a:r>
              <a:rPr lang="en-US" sz="1100"/>
              <a:t>Aug-Sep</a:t>
            </a:r>
          </a:p>
          <a:p>
            <a:endParaRPr lang="en-US" sz="1100"/>
          </a:p>
          <a:p>
            <a:endParaRPr lang="en-US" sz="1100"/>
          </a:p>
          <a:p>
            <a:r>
              <a:rPr lang="en-US" sz="1100"/>
              <a:t>Sep–Oct</a:t>
            </a:r>
          </a:p>
          <a:p>
            <a:endParaRPr lang="en-US" sz="1100"/>
          </a:p>
          <a:p>
            <a:endParaRPr lang="en-US" sz="1100"/>
          </a:p>
          <a:p>
            <a:r>
              <a:rPr lang="en-US" sz="1100"/>
              <a:t>Oct-Nov</a:t>
            </a:r>
          </a:p>
          <a:p>
            <a:endParaRPr lang="en-US" sz="1100"/>
          </a:p>
          <a:p>
            <a:endParaRPr lang="en-US" sz="1100"/>
          </a:p>
          <a:p>
            <a:r>
              <a:rPr lang="en-US" sz="1100"/>
              <a:t>Nov-Dec</a:t>
            </a:r>
          </a:p>
          <a:p>
            <a:endParaRPr lang="en-US" sz="1100"/>
          </a:p>
          <a:p>
            <a:endParaRPr lang="en-US" sz="1100"/>
          </a:p>
          <a:p>
            <a:r>
              <a:rPr lang="en-US" sz="1100"/>
              <a:t>Dec-Feb</a:t>
            </a:r>
          </a:p>
          <a:p>
            <a:endParaRPr lang="en-US" sz="1100"/>
          </a:p>
          <a:p>
            <a:endParaRPr lang="en-US" sz="1100"/>
          </a:p>
          <a:p>
            <a:r>
              <a:rPr lang="en-US" sz="1100"/>
              <a:t>Feb-Mar</a:t>
            </a:r>
          </a:p>
          <a:p>
            <a:endParaRPr lang="en-US" sz="1100"/>
          </a:p>
          <a:p>
            <a:r>
              <a:rPr lang="en-US" sz="1100"/>
              <a:t> </a:t>
            </a:r>
          </a:p>
        </p:txBody>
      </p:sp>
      <p:sp>
        <p:nvSpPr>
          <p:cNvPr id="21" name="Rectangle 20">
            <a:extLst>
              <a:ext uri="{FF2B5EF4-FFF2-40B4-BE49-F238E27FC236}">
                <a16:creationId xmlns:a16="http://schemas.microsoft.com/office/drawing/2014/main" id="{8059F240-7CED-7F9E-6BFD-0DBE6ED82B21}"/>
              </a:ext>
            </a:extLst>
          </p:cNvPr>
          <p:cNvSpPr/>
          <p:nvPr/>
        </p:nvSpPr>
        <p:spPr>
          <a:xfrm>
            <a:off x="958875" y="1033798"/>
            <a:ext cx="2309252" cy="51408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100000"/>
              </a:lnSpc>
              <a:tabLst>
                <a:tab pos="0" algn="l"/>
              </a:tabLst>
            </a:pPr>
            <a:endParaRPr lang="en-US" sz="1200" b="0" u="none" strike="noStrike">
              <a:solidFill>
                <a:schemeClr val="accent1">
                  <a:lumMod val="50000"/>
                </a:schemeClr>
              </a:solidFill>
              <a:effectLst/>
              <a:uFillTx/>
              <a:latin typeface="+mj-lt"/>
            </a:endParaRPr>
          </a:p>
        </p:txBody>
      </p:sp>
      <p:sp>
        <p:nvSpPr>
          <p:cNvPr id="22" name="Rectangle 21">
            <a:extLst>
              <a:ext uri="{FF2B5EF4-FFF2-40B4-BE49-F238E27FC236}">
                <a16:creationId xmlns:a16="http://schemas.microsoft.com/office/drawing/2014/main" id="{B3A4E454-DC24-AF70-1984-3A0ED5792A59}"/>
              </a:ext>
            </a:extLst>
          </p:cNvPr>
          <p:cNvSpPr/>
          <p:nvPr/>
        </p:nvSpPr>
        <p:spPr>
          <a:xfrm>
            <a:off x="967340" y="1118465"/>
            <a:ext cx="2385460" cy="51408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100000"/>
              </a:lnSpc>
              <a:tabLst>
                <a:tab pos="0" algn="l"/>
              </a:tabLst>
            </a:pPr>
            <a:r>
              <a:rPr lang="en-US" sz="1050" b="0" u="none" strike="noStrike">
                <a:solidFill>
                  <a:schemeClr val="accent1">
                    <a:lumMod val="50000"/>
                  </a:schemeClr>
                </a:solidFill>
                <a:effectLst/>
                <a:uFillTx/>
                <a:latin typeface="+mj-lt"/>
              </a:rPr>
              <a:t>Build team, explore continuous BP/B-t-B sensor options</a:t>
            </a:r>
          </a:p>
          <a:p>
            <a:pPr defTabSz="914400">
              <a:lnSpc>
                <a:spcPct val="100000"/>
              </a:lnSpc>
              <a:tabLst>
                <a:tab pos="0" algn="l"/>
              </a:tabLst>
            </a:pPr>
            <a:endParaRPr lang="en-US" sz="1050" b="0" u="none" strike="noStrike">
              <a:solidFill>
                <a:schemeClr val="accent1">
                  <a:lumMod val="50000"/>
                </a:schemeClr>
              </a:solidFill>
              <a:effectLst/>
              <a:uFillTx/>
              <a:latin typeface="+mj-lt"/>
            </a:endParaRPr>
          </a:p>
          <a:p>
            <a:pPr defTabSz="914400">
              <a:lnSpc>
                <a:spcPct val="100000"/>
              </a:lnSpc>
              <a:tabLst>
                <a:tab pos="0" algn="l"/>
              </a:tabLst>
            </a:pPr>
            <a:r>
              <a:rPr lang="en-US" sz="1050" b="0" u="none" strike="noStrike">
                <a:solidFill>
                  <a:schemeClr val="accent1">
                    <a:lumMod val="50000"/>
                  </a:schemeClr>
                </a:solidFill>
                <a:effectLst/>
                <a:uFillTx/>
                <a:latin typeface="+mj-lt"/>
              </a:rPr>
              <a:t>Select BP</a:t>
            </a:r>
            <a:r>
              <a:rPr lang="en-US" sz="1050">
                <a:solidFill>
                  <a:schemeClr val="accent1">
                    <a:lumMod val="50000"/>
                  </a:schemeClr>
                </a:solidFill>
                <a:latin typeface="+mj-lt"/>
              </a:rPr>
              <a:t> </a:t>
            </a:r>
            <a:r>
              <a:rPr lang="en-US" sz="1050" b="0" u="none" strike="noStrike">
                <a:solidFill>
                  <a:schemeClr val="accent1">
                    <a:lumMod val="50000"/>
                  </a:schemeClr>
                </a:solidFill>
                <a:effectLst/>
                <a:uFillTx/>
                <a:latin typeface="+mj-lt"/>
              </a:rPr>
              <a:t>sensor approach, define device architecture</a:t>
            </a:r>
          </a:p>
          <a:p>
            <a:pPr defTabSz="914400">
              <a:lnSpc>
                <a:spcPct val="100000"/>
              </a:lnSpc>
              <a:tabLst>
                <a:tab pos="0" algn="l"/>
              </a:tabLst>
            </a:pPr>
            <a:endParaRPr lang="en-US" sz="1050">
              <a:solidFill>
                <a:schemeClr val="accent1">
                  <a:lumMod val="50000"/>
                </a:schemeClr>
              </a:solidFill>
              <a:latin typeface="+mj-lt"/>
            </a:endParaRPr>
          </a:p>
          <a:p>
            <a:pPr defTabSz="914400">
              <a:lnSpc>
                <a:spcPct val="100000"/>
              </a:lnSpc>
              <a:tabLst>
                <a:tab pos="0" algn="l"/>
              </a:tabLst>
            </a:pPr>
            <a:r>
              <a:rPr lang="en-US" sz="1050">
                <a:solidFill>
                  <a:schemeClr val="accent1">
                    <a:lumMod val="50000"/>
                  </a:schemeClr>
                </a:solidFill>
                <a:latin typeface="+mj-lt"/>
              </a:rPr>
              <a:t>Adapt wearable*, establish continuous signal acquisition + transmission</a:t>
            </a:r>
          </a:p>
          <a:p>
            <a:pPr defTabSz="914400">
              <a:lnSpc>
                <a:spcPct val="100000"/>
              </a:lnSpc>
              <a:tabLst>
                <a:tab pos="0" algn="l"/>
              </a:tabLst>
            </a:pPr>
            <a:endParaRPr lang="en-US" sz="1050" b="0" u="none" strike="noStrike">
              <a:solidFill>
                <a:schemeClr val="accent1">
                  <a:lumMod val="50000"/>
                </a:schemeClr>
              </a:solidFill>
              <a:effectLst/>
              <a:uFillTx/>
              <a:latin typeface="+mj-lt"/>
            </a:endParaRPr>
          </a:p>
          <a:p>
            <a:pPr defTabSz="914400">
              <a:lnSpc>
                <a:spcPct val="100000"/>
              </a:lnSpc>
              <a:tabLst>
                <a:tab pos="0" algn="l"/>
              </a:tabLst>
            </a:pPr>
            <a:r>
              <a:rPr lang="en-US" sz="1050">
                <a:solidFill>
                  <a:schemeClr val="accent1">
                    <a:lumMod val="50000"/>
                  </a:schemeClr>
                </a:solidFill>
                <a:latin typeface="+mj-lt"/>
              </a:rPr>
              <a:t>Refine wearable design, improve performance</a:t>
            </a:r>
          </a:p>
          <a:p>
            <a:pPr defTabSz="914400">
              <a:lnSpc>
                <a:spcPct val="100000"/>
              </a:lnSpc>
              <a:tabLst>
                <a:tab pos="0" algn="l"/>
              </a:tabLst>
            </a:pPr>
            <a:endParaRPr lang="en-US" sz="1050" b="0" u="none" strike="noStrike">
              <a:solidFill>
                <a:schemeClr val="accent1">
                  <a:lumMod val="50000"/>
                </a:schemeClr>
              </a:solidFill>
              <a:effectLst/>
              <a:uFillTx/>
              <a:latin typeface="+mj-lt"/>
            </a:endParaRPr>
          </a:p>
          <a:p>
            <a:pPr defTabSz="914400">
              <a:lnSpc>
                <a:spcPct val="100000"/>
              </a:lnSpc>
              <a:tabLst>
                <a:tab pos="0" algn="l"/>
              </a:tabLst>
            </a:pPr>
            <a:r>
              <a:rPr lang="en-US" sz="1050" b="1">
                <a:solidFill>
                  <a:schemeClr val="accent1">
                    <a:lumMod val="50000"/>
                  </a:schemeClr>
                </a:solidFill>
                <a:latin typeface="+mj-lt"/>
              </a:rPr>
              <a:t>Demonstrate sensor data acquisition</a:t>
            </a:r>
          </a:p>
          <a:p>
            <a:pPr defTabSz="914400">
              <a:lnSpc>
                <a:spcPct val="100000"/>
              </a:lnSpc>
              <a:tabLst>
                <a:tab pos="0" algn="l"/>
              </a:tabLst>
            </a:pPr>
            <a:endParaRPr lang="en-US" sz="1050" b="1" u="none" strike="noStrike">
              <a:solidFill>
                <a:schemeClr val="accent1">
                  <a:lumMod val="50000"/>
                </a:schemeClr>
              </a:solidFill>
              <a:effectLst/>
              <a:uFillTx/>
              <a:latin typeface="+mj-lt"/>
            </a:endParaRPr>
          </a:p>
          <a:p>
            <a:pPr defTabSz="914400">
              <a:lnSpc>
                <a:spcPct val="100000"/>
              </a:lnSpc>
              <a:tabLst>
                <a:tab pos="0" algn="l"/>
              </a:tabLst>
            </a:pPr>
            <a:r>
              <a:rPr lang="en-US" sz="1050">
                <a:solidFill>
                  <a:schemeClr val="accent1">
                    <a:lumMod val="50000"/>
                  </a:schemeClr>
                </a:solidFill>
                <a:latin typeface="+mj-lt"/>
              </a:rPr>
              <a:t>Further refinement and improvement of recording reliability and quality</a:t>
            </a:r>
          </a:p>
          <a:p>
            <a:pPr defTabSz="914400">
              <a:lnSpc>
                <a:spcPct val="100000"/>
              </a:lnSpc>
              <a:tabLst>
                <a:tab pos="0" algn="l"/>
              </a:tabLst>
            </a:pPr>
            <a:endParaRPr lang="en-US" sz="1050" u="none" strike="noStrike">
              <a:solidFill>
                <a:schemeClr val="accent1">
                  <a:lumMod val="50000"/>
                </a:schemeClr>
              </a:solidFill>
              <a:effectLst/>
              <a:uFillTx/>
              <a:latin typeface="+mj-lt"/>
            </a:endParaRPr>
          </a:p>
          <a:p>
            <a:pPr defTabSz="914400">
              <a:lnSpc>
                <a:spcPct val="100000"/>
              </a:lnSpc>
              <a:tabLst>
                <a:tab pos="0" algn="l"/>
              </a:tabLst>
            </a:pPr>
            <a:r>
              <a:rPr lang="en-US" sz="1050" b="1">
                <a:solidFill>
                  <a:schemeClr val="accent1">
                    <a:lumMod val="50000"/>
                  </a:schemeClr>
                </a:solidFill>
                <a:latin typeface="+mj-lt"/>
              </a:rPr>
              <a:t>Integrated wearable prototype </a:t>
            </a:r>
            <a:endParaRPr lang="en-US" sz="1050" b="1" u="none" strike="noStrike">
              <a:solidFill>
                <a:schemeClr val="accent1">
                  <a:lumMod val="50000"/>
                </a:schemeClr>
              </a:solidFill>
              <a:effectLst/>
              <a:uFillTx/>
              <a:latin typeface="+mj-lt"/>
            </a:endParaRPr>
          </a:p>
        </p:txBody>
      </p:sp>
      <p:sp>
        <p:nvSpPr>
          <p:cNvPr id="23" name="Rectangle 22">
            <a:extLst>
              <a:ext uri="{FF2B5EF4-FFF2-40B4-BE49-F238E27FC236}">
                <a16:creationId xmlns:a16="http://schemas.microsoft.com/office/drawing/2014/main" id="{DD0346F5-3D13-32A3-3E70-4560C545D6E3}"/>
              </a:ext>
            </a:extLst>
          </p:cNvPr>
          <p:cNvSpPr/>
          <p:nvPr/>
        </p:nvSpPr>
        <p:spPr>
          <a:xfrm>
            <a:off x="3532744" y="1118465"/>
            <a:ext cx="2385460" cy="51408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100000"/>
              </a:lnSpc>
              <a:tabLst>
                <a:tab pos="0" algn="l"/>
              </a:tabLst>
            </a:pPr>
            <a:r>
              <a:rPr lang="en-US" sz="1050" b="0" u="none" strike="noStrike">
                <a:solidFill>
                  <a:schemeClr val="accent1">
                    <a:lumMod val="50000"/>
                  </a:schemeClr>
                </a:solidFill>
                <a:effectLst/>
                <a:uFillTx/>
                <a:latin typeface="+mj-lt"/>
              </a:rPr>
              <a:t>Build team, define data needs</a:t>
            </a:r>
          </a:p>
          <a:p>
            <a:pPr defTabSz="914400">
              <a:lnSpc>
                <a:spcPct val="100000"/>
              </a:lnSpc>
              <a:tabLst>
                <a:tab pos="0" algn="l"/>
              </a:tabLst>
            </a:pPr>
            <a:endParaRPr lang="en-US" sz="1050" b="0" u="none" strike="noStrike">
              <a:solidFill>
                <a:schemeClr val="accent1">
                  <a:lumMod val="50000"/>
                </a:schemeClr>
              </a:solidFill>
              <a:effectLst/>
              <a:uFillTx/>
              <a:latin typeface="+mj-lt"/>
            </a:endParaRPr>
          </a:p>
          <a:p>
            <a:pPr defTabSz="914400">
              <a:lnSpc>
                <a:spcPct val="100000"/>
              </a:lnSpc>
              <a:tabLst>
                <a:tab pos="0" algn="l"/>
              </a:tabLst>
            </a:pPr>
            <a:endParaRPr lang="en-US" sz="1050" b="0" u="none" strike="noStrike">
              <a:solidFill>
                <a:schemeClr val="accent1">
                  <a:lumMod val="50000"/>
                </a:schemeClr>
              </a:solidFill>
              <a:effectLst/>
              <a:uFillTx/>
              <a:latin typeface="+mj-lt"/>
            </a:endParaRPr>
          </a:p>
          <a:p>
            <a:pPr defTabSz="914400">
              <a:lnSpc>
                <a:spcPct val="100000"/>
              </a:lnSpc>
              <a:tabLst>
                <a:tab pos="0" algn="l"/>
              </a:tabLst>
            </a:pPr>
            <a:r>
              <a:rPr lang="en-US" sz="1050" b="0" u="none" strike="noStrike">
                <a:solidFill>
                  <a:schemeClr val="accent1">
                    <a:lumMod val="50000"/>
                  </a:schemeClr>
                </a:solidFill>
                <a:effectLst/>
                <a:uFillTx/>
                <a:latin typeface="+mj-lt"/>
              </a:rPr>
              <a:t>Define data structure, processing pipeline + longitudinal metrics</a:t>
            </a:r>
          </a:p>
          <a:p>
            <a:pPr defTabSz="914400">
              <a:lnSpc>
                <a:spcPct val="100000"/>
              </a:lnSpc>
              <a:tabLst>
                <a:tab pos="0" algn="l"/>
              </a:tabLst>
            </a:pPr>
            <a:endParaRPr lang="en-US" sz="1050">
              <a:solidFill>
                <a:schemeClr val="accent1">
                  <a:lumMod val="50000"/>
                </a:schemeClr>
              </a:solidFill>
              <a:latin typeface="+mj-lt"/>
            </a:endParaRPr>
          </a:p>
          <a:p>
            <a:pPr defTabSz="914400">
              <a:lnSpc>
                <a:spcPct val="100000"/>
              </a:lnSpc>
              <a:tabLst>
                <a:tab pos="0" algn="l"/>
              </a:tabLst>
            </a:pPr>
            <a:r>
              <a:rPr lang="en-US" sz="1050">
                <a:solidFill>
                  <a:schemeClr val="accent1">
                    <a:lumMod val="50000"/>
                  </a:schemeClr>
                </a:solidFill>
                <a:latin typeface="+mj-lt"/>
              </a:rPr>
              <a:t>A</a:t>
            </a:r>
            <a:r>
              <a:rPr lang="en-US" sz="1050" b="0" u="none" strike="noStrike">
                <a:solidFill>
                  <a:schemeClr val="accent1">
                    <a:lumMod val="50000"/>
                  </a:schemeClr>
                </a:solidFill>
                <a:effectLst/>
                <a:uFillTx/>
                <a:latin typeface="+mj-lt"/>
              </a:rPr>
              <a:t>dapt pipeline* with simulated or recorded data</a:t>
            </a:r>
          </a:p>
          <a:p>
            <a:pPr defTabSz="914400">
              <a:lnSpc>
                <a:spcPct val="100000"/>
              </a:lnSpc>
              <a:tabLst>
                <a:tab pos="0" algn="l"/>
              </a:tabLst>
            </a:pPr>
            <a:endParaRPr lang="en-US" sz="1050">
              <a:solidFill>
                <a:schemeClr val="accent1">
                  <a:lumMod val="50000"/>
                </a:schemeClr>
              </a:solidFill>
              <a:latin typeface="+mj-lt"/>
            </a:endParaRPr>
          </a:p>
          <a:p>
            <a:pPr defTabSz="914400">
              <a:lnSpc>
                <a:spcPct val="100000"/>
              </a:lnSpc>
              <a:tabLst>
                <a:tab pos="0" algn="l"/>
              </a:tabLst>
            </a:pPr>
            <a:r>
              <a:rPr lang="en-US" sz="1050" b="0" u="none" strike="noStrike">
                <a:solidFill>
                  <a:schemeClr val="accent1">
                    <a:lumMod val="50000"/>
                  </a:schemeClr>
                </a:solidFill>
                <a:effectLst/>
                <a:uFillTx/>
                <a:latin typeface="+mj-lt"/>
              </a:rPr>
              <a:t>Connect real sensor data – periodic signal change detection, implement longitudinal analysis</a:t>
            </a:r>
          </a:p>
          <a:p>
            <a:pPr defTabSz="914400">
              <a:lnSpc>
                <a:spcPct val="100000"/>
              </a:lnSpc>
              <a:tabLst>
                <a:tab pos="0" algn="l"/>
              </a:tabLst>
            </a:pPr>
            <a:endParaRPr lang="en-US" sz="1050" b="1">
              <a:solidFill>
                <a:schemeClr val="accent1">
                  <a:lumMod val="50000"/>
                </a:schemeClr>
              </a:solidFill>
              <a:latin typeface="+mj-lt"/>
            </a:endParaRPr>
          </a:p>
          <a:p>
            <a:pPr defTabSz="914400">
              <a:lnSpc>
                <a:spcPct val="100000"/>
              </a:lnSpc>
              <a:tabLst>
                <a:tab pos="0" algn="l"/>
              </a:tabLst>
            </a:pPr>
            <a:r>
              <a:rPr lang="en-US" sz="1050" b="1">
                <a:solidFill>
                  <a:schemeClr val="accent1">
                    <a:lumMod val="50000"/>
                  </a:schemeClr>
                </a:solidFill>
                <a:latin typeface="+mj-lt"/>
              </a:rPr>
              <a:t>Demonstrate processing, trend analysis</a:t>
            </a:r>
          </a:p>
          <a:p>
            <a:pPr defTabSz="914400">
              <a:lnSpc>
                <a:spcPct val="100000"/>
              </a:lnSpc>
              <a:tabLst>
                <a:tab pos="0" algn="l"/>
              </a:tabLst>
            </a:pPr>
            <a:endParaRPr lang="en-US" sz="1050">
              <a:solidFill>
                <a:schemeClr val="accent1">
                  <a:lumMod val="50000"/>
                </a:schemeClr>
              </a:solidFill>
              <a:latin typeface="+mj-lt"/>
            </a:endParaRPr>
          </a:p>
          <a:p>
            <a:pPr defTabSz="914400">
              <a:lnSpc>
                <a:spcPct val="100000"/>
              </a:lnSpc>
              <a:tabLst>
                <a:tab pos="0" algn="l"/>
              </a:tabLst>
            </a:pPr>
            <a:r>
              <a:rPr lang="en-US" sz="1050">
                <a:solidFill>
                  <a:schemeClr val="accent1">
                    <a:lumMod val="50000"/>
                  </a:schemeClr>
                </a:solidFill>
                <a:latin typeface="+mj-lt"/>
              </a:rPr>
              <a:t>Refine longitudinal analytics and baseline comparison</a:t>
            </a:r>
          </a:p>
          <a:p>
            <a:pPr defTabSz="914400">
              <a:lnSpc>
                <a:spcPct val="100000"/>
              </a:lnSpc>
              <a:tabLst>
                <a:tab pos="0" algn="l"/>
              </a:tabLst>
            </a:pPr>
            <a:endParaRPr lang="en-US" sz="1050" u="none" strike="noStrike">
              <a:solidFill>
                <a:schemeClr val="accent1">
                  <a:lumMod val="50000"/>
                </a:schemeClr>
              </a:solidFill>
              <a:effectLst/>
              <a:uFillTx/>
              <a:latin typeface="+mj-lt"/>
            </a:endParaRPr>
          </a:p>
          <a:p>
            <a:pPr defTabSz="914400">
              <a:lnSpc>
                <a:spcPct val="100000"/>
              </a:lnSpc>
              <a:tabLst>
                <a:tab pos="0" algn="l"/>
              </a:tabLst>
            </a:pPr>
            <a:r>
              <a:rPr lang="en-US" sz="1050" b="1">
                <a:solidFill>
                  <a:schemeClr val="accent1">
                    <a:lumMod val="50000"/>
                  </a:schemeClr>
                </a:solidFill>
                <a:latin typeface="+mj-lt"/>
              </a:rPr>
              <a:t>Integrated data processing prototype </a:t>
            </a:r>
            <a:endParaRPr lang="en-US" sz="1050" b="1" u="none" strike="noStrike">
              <a:solidFill>
                <a:schemeClr val="accent1">
                  <a:lumMod val="50000"/>
                </a:schemeClr>
              </a:solidFill>
              <a:effectLst/>
              <a:uFillTx/>
              <a:latin typeface="+mj-lt"/>
            </a:endParaRPr>
          </a:p>
        </p:txBody>
      </p:sp>
      <p:sp>
        <p:nvSpPr>
          <p:cNvPr id="24" name="Rectangle 23">
            <a:extLst>
              <a:ext uri="{FF2B5EF4-FFF2-40B4-BE49-F238E27FC236}">
                <a16:creationId xmlns:a16="http://schemas.microsoft.com/office/drawing/2014/main" id="{B6550BF8-6A89-9BCF-56B7-599A57387A36}"/>
              </a:ext>
            </a:extLst>
          </p:cNvPr>
          <p:cNvSpPr/>
          <p:nvPr/>
        </p:nvSpPr>
        <p:spPr>
          <a:xfrm>
            <a:off x="6098149" y="1118465"/>
            <a:ext cx="2385460" cy="51408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100000"/>
              </a:lnSpc>
              <a:tabLst>
                <a:tab pos="0" algn="l"/>
              </a:tabLst>
            </a:pPr>
            <a:r>
              <a:rPr lang="en-US" sz="1050" b="0" u="none" strike="noStrike">
                <a:solidFill>
                  <a:schemeClr val="accent1">
                    <a:lumMod val="50000"/>
                  </a:schemeClr>
                </a:solidFill>
                <a:effectLst/>
                <a:uFillTx/>
                <a:latin typeface="+mj-lt"/>
              </a:rPr>
              <a:t>Build team, define app/dashboard needs</a:t>
            </a:r>
          </a:p>
          <a:p>
            <a:pPr defTabSz="914400">
              <a:lnSpc>
                <a:spcPct val="100000"/>
              </a:lnSpc>
              <a:tabLst>
                <a:tab pos="0" algn="l"/>
              </a:tabLst>
            </a:pPr>
            <a:endParaRPr lang="en-US" sz="1050" b="0" u="none" strike="noStrike">
              <a:solidFill>
                <a:schemeClr val="accent1">
                  <a:lumMod val="50000"/>
                </a:schemeClr>
              </a:solidFill>
              <a:effectLst/>
              <a:uFillTx/>
              <a:latin typeface="+mj-lt"/>
            </a:endParaRPr>
          </a:p>
          <a:p>
            <a:pPr defTabSz="914400">
              <a:lnSpc>
                <a:spcPct val="100000"/>
              </a:lnSpc>
              <a:tabLst>
                <a:tab pos="0" algn="l"/>
              </a:tabLst>
            </a:pPr>
            <a:r>
              <a:rPr lang="en-US" sz="1050">
                <a:solidFill>
                  <a:schemeClr val="accent1">
                    <a:lumMod val="50000"/>
                  </a:schemeClr>
                </a:solidFill>
                <a:latin typeface="+mj-lt"/>
              </a:rPr>
              <a:t>Design patient-facing app, clinician platform, wireframe, and backend</a:t>
            </a:r>
          </a:p>
          <a:p>
            <a:pPr defTabSz="914400">
              <a:lnSpc>
                <a:spcPct val="100000"/>
              </a:lnSpc>
              <a:tabLst>
                <a:tab pos="0" algn="l"/>
              </a:tabLst>
            </a:pPr>
            <a:endParaRPr lang="en-US" sz="1050">
              <a:solidFill>
                <a:schemeClr val="accent1">
                  <a:lumMod val="50000"/>
                </a:schemeClr>
              </a:solidFill>
              <a:latin typeface="+mj-lt"/>
            </a:endParaRPr>
          </a:p>
          <a:p>
            <a:pPr defTabSz="914400">
              <a:lnSpc>
                <a:spcPct val="100000"/>
              </a:lnSpc>
              <a:tabLst>
                <a:tab pos="0" algn="l"/>
              </a:tabLst>
            </a:pPr>
            <a:r>
              <a:rPr lang="en-US" sz="1050">
                <a:solidFill>
                  <a:schemeClr val="accent1">
                    <a:lumMod val="50000"/>
                  </a:schemeClr>
                </a:solidFill>
                <a:latin typeface="+mj-lt"/>
              </a:rPr>
              <a:t>Build functional app profile and dashboard based on identified need, potentially integrate simulated data</a:t>
            </a:r>
          </a:p>
          <a:p>
            <a:pPr defTabSz="914400">
              <a:lnSpc>
                <a:spcPct val="100000"/>
              </a:lnSpc>
              <a:tabLst>
                <a:tab pos="0" algn="l"/>
              </a:tabLst>
            </a:pPr>
            <a:r>
              <a:rPr lang="en-US" sz="1050" b="0" u="none" strike="noStrike">
                <a:solidFill>
                  <a:schemeClr val="accent1">
                    <a:lumMod val="50000"/>
                  </a:schemeClr>
                </a:solidFill>
                <a:effectLst/>
                <a:uFillTx/>
                <a:latin typeface="+mj-lt"/>
              </a:rPr>
              <a:t>Connect interfaces to analytic platform (ideally)</a:t>
            </a:r>
          </a:p>
          <a:p>
            <a:pPr defTabSz="914400">
              <a:lnSpc>
                <a:spcPct val="100000"/>
              </a:lnSpc>
              <a:tabLst>
                <a:tab pos="0" algn="l"/>
              </a:tabLst>
            </a:pPr>
            <a:endParaRPr lang="en-US" sz="1050" b="0" u="none" strike="noStrike">
              <a:solidFill>
                <a:schemeClr val="accent1">
                  <a:lumMod val="50000"/>
                </a:schemeClr>
              </a:solidFill>
              <a:effectLst/>
              <a:uFillTx/>
              <a:latin typeface="+mj-lt"/>
            </a:endParaRPr>
          </a:p>
          <a:p>
            <a:pPr defTabSz="914400">
              <a:lnSpc>
                <a:spcPct val="100000"/>
              </a:lnSpc>
              <a:tabLst>
                <a:tab pos="0" algn="l"/>
              </a:tabLst>
            </a:pPr>
            <a:r>
              <a:rPr lang="en-US" sz="1050" u="none" strike="noStrike">
                <a:solidFill>
                  <a:schemeClr val="accent1">
                    <a:lumMod val="50000"/>
                  </a:schemeClr>
                </a:solidFill>
                <a:effectLst/>
                <a:uFillTx/>
                <a:latin typeface="+mj-lt"/>
              </a:rPr>
              <a:t>Continue to develop</a:t>
            </a:r>
          </a:p>
          <a:p>
            <a:pPr defTabSz="914400">
              <a:lnSpc>
                <a:spcPct val="100000"/>
              </a:lnSpc>
              <a:tabLst>
                <a:tab pos="0" algn="l"/>
              </a:tabLst>
            </a:pPr>
            <a:endParaRPr lang="en-US" sz="1050">
              <a:solidFill>
                <a:schemeClr val="accent1">
                  <a:lumMod val="50000"/>
                </a:schemeClr>
              </a:solidFill>
              <a:latin typeface="+mj-lt"/>
            </a:endParaRPr>
          </a:p>
          <a:p>
            <a:pPr defTabSz="914400">
              <a:lnSpc>
                <a:spcPct val="100000"/>
              </a:lnSpc>
              <a:tabLst>
                <a:tab pos="0" algn="l"/>
              </a:tabLst>
            </a:pPr>
            <a:r>
              <a:rPr lang="en-US" sz="1050">
                <a:solidFill>
                  <a:schemeClr val="accent1">
                    <a:lumMod val="50000"/>
                  </a:schemeClr>
                </a:solidFill>
                <a:latin typeface="+mj-lt"/>
              </a:rPr>
              <a:t>Refine patient-facing app and clinician platform profiles</a:t>
            </a:r>
            <a:endParaRPr lang="en-US" sz="1050" u="none" strike="noStrike">
              <a:solidFill>
                <a:schemeClr val="accent1">
                  <a:lumMod val="50000"/>
                </a:schemeClr>
              </a:solidFill>
              <a:effectLst/>
              <a:uFillTx/>
              <a:latin typeface="+mj-lt"/>
            </a:endParaRPr>
          </a:p>
          <a:p>
            <a:pPr defTabSz="914400">
              <a:lnSpc>
                <a:spcPct val="100000"/>
              </a:lnSpc>
              <a:tabLst>
                <a:tab pos="0" algn="l"/>
              </a:tabLst>
            </a:pPr>
            <a:endParaRPr lang="en-US" sz="1050" b="1">
              <a:solidFill>
                <a:schemeClr val="accent1">
                  <a:lumMod val="50000"/>
                </a:schemeClr>
              </a:solidFill>
              <a:latin typeface="+mj-lt"/>
            </a:endParaRPr>
          </a:p>
          <a:p>
            <a:pPr defTabSz="914400">
              <a:lnSpc>
                <a:spcPct val="100000"/>
              </a:lnSpc>
              <a:tabLst>
                <a:tab pos="0" algn="l"/>
              </a:tabLst>
            </a:pPr>
            <a:r>
              <a:rPr lang="en-US" sz="1050" b="1">
                <a:solidFill>
                  <a:schemeClr val="accent1">
                    <a:lumMod val="50000"/>
                  </a:schemeClr>
                </a:solidFill>
                <a:latin typeface="+mj-lt"/>
              </a:rPr>
              <a:t>Prototypes for patient app and clinician dashboard</a:t>
            </a:r>
            <a:endParaRPr lang="en-US" sz="1050" b="1" u="none" strike="noStrike">
              <a:solidFill>
                <a:schemeClr val="accent1">
                  <a:lumMod val="50000"/>
                </a:schemeClr>
              </a:solidFill>
              <a:effectLst/>
              <a:uFillTx/>
              <a:latin typeface="+mj-lt"/>
            </a:endParaRPr>
          </a:p>
        </p:txBody>
      </p:sp>
      <p:sp>
        <p:nvSpPr>
          <p:cNvPr id="26" name="TextBox 25">
            <a:extLst>
              <a:ext uri="{FF2B5EF4-FFF2-40B4-BE49-F238E27FC236}">
                <a16:creationId xmlns:a16="http://schemas.microsoft.com/office/drawing/2014/main" id="{8B6BCD7A-5C61-6AB8-5D86-734A0B65871E}"/>
              </a:ext>
            </a:extLst>
          </p:cNvPr>
          <p:cNvSpPr txBox="1"/>
          <p:nvPr/>
        </p:nvSpPr>
        <p:spPr>
          <a:xfrm>
            <a:off x="1246805" y="4758779"/>
            <a:ext cx="3479801" cy="384721"/>
          </a:xfrm>
          <a:prstGeom prst="rect">
            <a:avLst/>
          </a:prstGeom>
          <a:noFill/>
        </p:spPr>
        <p:txBody>
          <a:bodyPr wrap="square" rtlCol="0">
            <a:spAutoFit/>
          </a:bodyPr>
          <a:lstStyle/>
          <a:p>
            <a:r>
              <a:rPr lang="en-US" sz="950"/>
              <a:t>*Scope will depend on device selection - multiple options we are considering have signal processing integrated </a:t>
            </a:r>
          </a:p>
        </p:txBody>
      </p:sp>
      <p:sp>
        <p:nvSpPr>
          <p:cNvPr id="18" name="TextBox 17">
            <a:extLst>
              <a:ext uri="{FF2B5EF4-FFF2-40B4-BE49-F238E27FC236}">
                <a16:creationId xmlns:a16="http://schemas.microsoft.com/office/drawing/2014/main" id="{9C4E8163-4C7C-439D-253F-845E4118F82E}"/>
              </a:ext>
            </a:extLst>
          </p:cNvPr>
          <p:cNvSpPr txBox="1"/>
          <p:nvPr/>
        </p:nvSpPr>
        <p:spPr>
          <a:xfrm>
            <a:off x="4758631" y="4758779"/>
            <a:ext cx="3479801" cy="384721"/>
          </a:xfrm>
          <a:prstGeom prst="rect">
            <a:avLst/>
          </a:prstGeom>
          <a:noFill/>
        </p:spPr>
        <p:txBody>
          <a:bodyPr wrap="square" rtlCol="0">
            <a:spAutoFit/>
          </a:bodyPr>
          <a:lstStyle/>
          <a:p>
            <a:r>
              <a:rPr lang="en-US" sz="950"/>
              <a:t>**feasibility will depend on scope of wearable and data analysis pipeline</a:t>
            </a:r>
          </a:p>
        </p:txBody>
      </p:sp>
      <p:sp>
        <p:nvSpPr>
          <p:cNvPr id="19" name="Rectangle 18">
            <a:extLst>
              <a:ext uri="{FF2B5EF4-FFF2-40B4-BE49-F238E27FC236}">
                <a16:creationId xmlns:a16="http://schemas.microsoft.com/office/drawing/2014/main" id="{6820EE9D-125F-303A-0499-A9031D912A7F}"/>
              </a:ext>
            </a:extLst>
          </p:cNvPr>
          <p:cNvSpPr/>
          <p:nvPr/>
        </p:nvSpPr>
        <p:spPr>
          <a:xfrm>
            <a:off x="3641836" y="621565"/>
            <a:ext cx="2067338" cy="51408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algn="ctr" defTabSz="914400">
              <a:lnSpc>
                <a:spcPct val="100000"/>
              </a:lnSpc>
              <a:tabLst>
                <a:tab pos="0" algn="l"/>
              </a:tabLst>
            </a:pPr>
            <a:r>
              <a:rPr lang="en-US" sz="1400">
                <a:solidFill>
                  <a:schemeClr val="accent1">
                    <a:lumMod val="50000"/>
                  </a:schemeClr>
                </a:solidFill>
                <a:latin typeface="+mj-lt"/>
              </a:rPr>
              <a:t>Signal Processing and Algorithm</a:t>
            </a:r>
            <a:r>
              <a:rPr lang="en-US" sz="1400" b="0" u="none" strike="noStrike">
                <a:solidFill>
                  <a:schemeClr val="accent1">
                    <a:lumMod val="50000"/>
                  </a:schemeClr>
                </a:solidFill>
                <a:effectLst/>
                <a:uFillTx/>
                <a:latin typeface="+mj-lt"/>
              </a:rPr>
              <a:t> Development</a:t>
            </a:r>
          </a:p>
        </p:txBody>
      </p:sp>
    </p:spTree>
    <p:extLst>
      <p:ext uri="{BB962C8B-B14F-4D97-AF65-F5344CB8AC3E}">
        <p14:creationId xmlns:p14="http://schemas.microsoft.com/office/powerpoint/2010/main" val="40414853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599A10-AA1F-3933-771A-DFB6733435B9}"/>
              </a:ext>
            </a:extLst>
          </p:cNvPr>
          <p:cNvSpPr>
            <a:spLocks noGrp="1"/>
          </p:cNvSpPr>
          <p:nvPr>
            <p:ph type="title"/>
          </p:nvPr>
        </p:nvSpPr>
        <p:spPr>
          <a:xfrm>
            <a:off x="228600" y="115515"/>
            <a:ext cx="4299012" cy="1479960"/>
          </a:xfrm>
        </p:spPr>
        <p:txBody>
          <a:bodyPr/>
          <a:lstStyle/>
          <a:p>
            <a:r>
              <a:rPr lang="en-US"/>
              <a:t>Meet our team</a:t>
            </a:r>
          </a:p>
        </p:txBody>
      </p:sp>
      <p:pic>
        <p:nvPicPr>
          <p:cNvPr id="4" name="Picture 3" descr="A person in a white lab coat&#10;&#10;AI-generated content may be incorrect.">
            <a:extLst>
              <a:ext uri="{FF2B5EF4-FFF2-40B4-BE49-F238E27FC236}">
                <a16:creationId xmlns:a16="http://schemas.microsoft.com/office/drawing/2014/main" id="{36D7FCD0-4ED9-E746-3628-5C479114BB57}"/>
              </a:ext>
            </a:extLst>
          </p:cNvPr>
          <p:cNvPicPr>
            <a:picLocks noChangeAspect="1"/>
          </p:cNvPicPr>
          <p:nvPr/>
        </p:nvPicPr>
        <p:blipFill>
          <a:blip r:embed="rId2"/>
          <a:srcRect l="4739" t="1136" r="5406" b="14957"/>
          <a:stretch>
            <a:fillRect/>
          </a:stretch>
        </p:blipFill>
        <p:spPr>
          <a:xfrm>
            <a:off x="2420121" y="864672"/>
            <a:ext cx="1347421" cy="1339366"/>
          </a:xfrm>
          <a:prstGeom prst="rect">
            <a:avLst/>
          </a:prstGeom>
        </p:spPr>
      </p:pic>
      <p:sp>
        <p:nvSpPr>
          <p:cNvPr id="5" name="TextBox 5">
            <a:extLst>
              <a:ext uri="{FF2B5EF4-FFF2-40B4-BE49-F238E27FC236}">
                <a16:creationId xmlns:a16="http://schemas.microsoft.com/office/drawing/2014/main" id="{D0426240-824D-83E6-DC6F-ED16475BBCB8}"/>
              </a:ext>
            </a:extLst>
          </p:cNvPr>
          <p:cNvSpPr txBox="1"/>
          <p:nvPr/>
        </p:nvSpPr>
        <p:spPr>
          <a:xfrm>
            <a:off x="2257053" y="2161170"/>
            <a:ext cx="1611716" cy="52322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a:ea typeface="Calibri"/>
                <a:cs typeface="Calibri"/>
              </a:rPr>
              <a:t>Madeline </a:t>
            </a:r>
          </a:p>
          <a:p>
            <a:pPr algn="ctr"/>
            <a:r>
              <a:rPr lang="en-US" sz="1400">
                <a:ea typeface="Calibri"/>
                <a:cs typeface="Calibri"/>
              </a:rPr>
              <a:t>Graham</a:t>
            </a:r>
            <a:endParaRPr lang="en-US" sz="1400"/>
          </a:p>
        </p:txBody>
      </p:sp>
      <p:pic>
        <p:nvPicPr>
          <p:cNvPr id="6" name="Picture 5" descr="A person smiling at camera&#10;&#10;AI-generated content may be incorrect.">
            <a:extLst>
              <a:ext uri="{FF2B5EF4-FFF2-40B4-BE49-F238E27FC236}">
                <a16:creationId xmlns:a16="http://schemas.microsoft.com/office/drawing/2014/main" id="{A6187440-D0EE-136C-DDA3-63857E67D1B3}"/>
              </a:ext>
            </a:extLst>
          </p:cNvPr>
          <p:cNvPicPr>
            <a:picLocks noChangeAspect="1"/>
          </p:cNvPicPr>
          <p:nvPr/>
        </p:nvPicPr>
        <p:blipFill>
          <a:blip r:embed="rId3"/>
          <a:srcRect r="488" b="10156"/>
          <a:stretch>
            <a:fillRect/>
          </a:stretch>
        </p:blipFill>
        <p:spPr>
          <a:xfrm>
            <a:off x="4162102" y="2786031"/>
            <a:ext cx="1313789" cy="1320874"/>
          </a:xfrm>
          <a:prstGeom prst="rect">
            <a:avLst/>
          </a:prstGeom>
        </p:spPr>
      </p:pic>
      <p:pic>
        <p:nvPicPr>
          <p:cNvPr id="7" name="Picture 6" descr="A person with long curly hair wearing a suit&#10;&#10;AI-generated content may be incorrect.">
            <a:extLst>
              <a:ext uri="{FF2B5EF4-FFF2-40B4-BE49-F238E27FC236}">
                <a16:creationId xmlns:a16="http://schemas.microsoft.com/office/drawing/2014/main" id="{EE7FC39E-0C3B-BC65-F111-EE0BD24666D7}"/>
              </a:ext>
            </a:extLst>
          </p:cNvPr>
          <p:cNvPicPr>
            <a:picLocks noChangeAspect="1"/>
          </p:cNvPicPr>
          <p:nvPr/>
        </p:nvPicPr>
        <p:blipFill>
          <a:blip r:embed="rId4"/>
          <a:srcRect l="22147" t="4566" r="1329" b="38164"/>
          <a:stretch>
            <a:fillRect/>
          </a:stretch>
        </p:blipFill>
        <p:spPr>
          <a:xfrm>
            <a:off x="2469931" y="2831363"/>
            <a:ext cx="1228174" cy="1327401"/>
          </a:xfrm>
          <a:prstGeom prst="rect">
            <a:avLst/>
          </a:prstGeom>
        </p:spPr>
      </p:pic>
      <p:sp>
        <p:nvSpPr>
          <p:cNvPr id="8" name="TextBox 9">
            <a:extLst>
              <a:ext uri="{FF2B5EF4-FFF2-40B4-BE49-F238E27FC236}">
                <a16:creationId xmlns:a16="http://schemas.microsoft.com/office/drawing/2014/main" id="{82951D82-4666-6218-2663-B2DF4155A2E7}"/>
              </a:ext>
            </a:extLst>
          </p:cNvPr>
          <p:cNvSpPr txBox="1"/>
          <p:nvPr/>
        </p:nvSpPr>
        <p:spPr>
          <a:xfrm>
            <a:off x="2203641" y="4165714"/>
            <a:ext cx="1673173" cy="52322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a:ea typeface="Calibri"/>
                <a:cs typeface="Calibri"/>
              </a:rPr>
              <a:t>Zaima </a:t>
            </a:r>
          </a:p>
          <a:p>
            <a:pPr algn="ctr"/>
            <a:r>
              <a:rPr lang="en-US" sz="1400">
                <a:ea typeface="Calibri"/>
                <a:cs typeface="Calibri"/>
              </a:rPr>
              <a:t>Choudhry, MD</a:t>
            </a:r>
          </a:p>
        </p:txBody>
      </p:sp>
      <p:pic>
        <p:nvPicPr>
          <p:cNvPr id="9" name="Picture 8" descr="A person with dark curly hair wearing a suit jacket&#10;&#10;AI-generated content may be incorrect.">
            <a:extLst>
              <a:ext uri="{FF2B5EF4-FFF2-40B4-BE49-F238E27FC236}">
                <a16:creationId xmlns:a16="http://schemas.microsoft.com/office/drawing/2014/main" id="{39D45A7D-591D-A0B0-85D5-F0A7BBDBFDF0}"/>
              </a:ext>
            </a:extLst>
          </p:cNvPr>
          <p:cNvPicPr>
            <a:picLocks noChangeAspect="1"/>
          </p:cNvPicPr>
          <p:nvPr/>
        </p:nvPicPr>
        <p:blipFill>
          <a:blip r:embed="rId5"/>
          <a:srcRect l="6470" t="4267" r="8409" b="22447"/>
          <a:stretch>
            <a:fillRect/>
          </a:stretch>
        </p:blipFill>
        <p:spPr>
          <a:xfrm>
            <a:off x="4174239" y="861082"/>
            <a:ext cx="1236957" cy="1336956"/>
          </a:xfrm>
          <a:prstGeom prst="rect">
            <a:avLst/>
          </a:prstGeom>
        </p:spPr>
      </p:pic>
      <p:sp>
        <p:nvSpPr>
          <p:cNvPr id="10" name="TextBox 14">
            <a:extLst>
              <a:ext uri="{FF2B5EF4-FFF2-40B4-BE49-F238E27FC236}">
                <a16:creationId xmlns:a16="http://schemas.microsoft.com/office/drawing/2014/main" id="{1306D723-DD3F-68C6-3226-BE6C1132C796}"/>
              </a:ext>
            </a:extLst>
          </p:cNvPr>
          <p:cNvSpPr txBox="1"/>
          <p:nvPr/>
        </p:nvSpPr>
        <p:spPr>
          <a:xfrm>
            <a:off x="4209795" y="2167361"/>
            <a:ext cx="1139970" cy="52322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a:ea typeface="Calibri"/>
                <a:cs typeface="Calibri"/>
              </a:rPr>
              <a:t>Preethi Prem</a:t>
            </a:r>
            <a:endParaRPr lang="en-US"/>
          </a:p>
        </p:txBody>
      </p:sp>
      <p:sp>
        <p:nvSpPr>
          <p:cNvPr id="11" name="TextBox 11">
            <a:extLst>
              <a:ext uri="{FF2B5EF4-FFF2-40B4-BE49-F238E27FC236}">
                <a16:creationId xmlns:a16="http://schemas.microsoft.com/office/drawing/2014/main" id="{98F41969-D569-2F4C-B1CF-96CF74B07B9A}"/>
              </a:ext>
            </a:extLst>
          </p:cNvPr>
          <p:cNvSpPr txBox="1"/>
          <p:nvPr/>
        </p:nvSpPr>
        <p:spPr>
          <a:xfrm>
            <a:off x="6146729" y="5289123"/>
            <a:ext cx="1283972" cy="52322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a:ea typeface="Calibri"/>
                <a:cs typeface="Calibri"/>
              </a:rPr>
              <a:t>Brandon Taylor</a:t>
            </a:r>
          </a:p>
        </p:txBody>
      </p:sp>
      <p:pic>
        <p:nvPicPr>
          <p:cNvPr id="12" name="Picture 11">
            <a:extLst>
              <a:ext uri="{FF2B5EF4-FFF2-40B4-BE49-F238E27FC236}">
                <a16:creationId xmlns:a16="http://schemas.microsoft.com/office/drawing/2014/main" id="{0FEAA252-BAEA-A727-423D-31A5806BC4B8}"/>
              </a:ext>
            </a:extLst>
          </p:cNvPr>
          <p:cNvPicPr>
            <a:picLocks noChangeAspect="1"/>
          </p:cNvPicPr>
          <p:nvPr/>
        </p:nvPicPr>
        <p:blipFill>
          <a:blip r:embed="rId6"/>
          <a:srcRect t="5480" b="25845"/>
          <a:stretch>
            <a:fillRect/>
          </a:stretch>
        </p:blipFill>
        <p:spPr>
          <a:xfrm>
            <a:off x="5822119" y="868312"/>
            <a:ext cx="1294354" cy="1334123"/>
          </a:xfrm>
          <a:prstGeom prst="rect">
            <a:avLst/>
          </a:prstGeom>
        </p:spPr>
      </p:pic>
      <p:sp>
        <p:nvSpPr>
          <p:cNvPr id="13" name="TextBox 12">
            <a:extLst>
              <a:ext uri="{FF2B5EF4-FFF2-40B4-BE49-F238E27FC236}">
                <a16:creationId xmlns:a16="http://schemas.microsoft.com/office/drawing/2014/main" id="{1FD07D4D-8A5F-F80D-8099-126BA9FDE3FE}"/>
              </a:ext>
            </a:extLst>
          </p:cNvPr>
          <p:cNvSpPr txBox="1"/>
          <p:nvPr/>
        </p:nvSpPr>
        <p:spPr>
          <a:xfrm>
            <a:off x="310718" y="1411549"/>
            <a:ext cx="1903085" cy="369332"/>
          </a:xfrm>
          <a:prstGeom prst="rect">
            <a:avLst/>
          </a:prstGeom>
          <a:noFill/>
        </p:spPr>
        <p:txBody>
          <a:bodyPr wrap="none" rtlCol="0">
            <a:spAutoFit/>
          </a:bodyPr>
          <a:lstStyle/>
          <a:p>
            <a:r>
              <a:rPr lang="en-US"/>
              <a:t>CIMED Students</a:t>
            </a:r>
          </a:p>
        </p:txBody>
      </p:sp>
      <p:sp>
        <p:nvSpPr>
          <p:cNvPr id="14" name="TextBox 13">
            <a:extLst>
              <a:ext uri="{FF2B5EF4-FFF2-40B4-BE49-F238E27FC236}">
                <a16:creationId xmlns:a16="http://schemas.microsoft.com/office/drawing/2014/main" id="{56728D4E-A832-BB14-F591-946147AB9E29}"/>
              </a:ext>
            </a:extLst>
          </p:cNvPr>
          <p:cNvSpPr txBox="1"/>
          <p:nvPr/>
        </p:nvSpPr>
        <p:spPr>
          <a:xfrm>
            <a:off x="267809" y="3250706"/>
            <a:ext cx="1697965" cy="369332"/>
          </a:xfrm>
          <a:prstGeom prst="rect">
            <a:avLst/>
          </a:prstGeom>
          <a:noFill/>
        </p:spPr>
        <p:txBody>
          <a:bodyPr wrap="none" rtlCol="0">
            <a:spAutoFit/>
          </a:bodyPr>
          <a:lstStyle/>
          <a:p>
            <a:r>
              <a:rPr lang="en-US"/>
              <a:t>iMBA Students</a:t>
            </a:r>
          </a:p>
        </p:txBody>
      </p:sp>
      <p:sp>
        <p:nvSpPr>
          <p:cNvPr id="15" name="TextBox 14">
            <a:extLst>
              <a:ext uri="{FF2B5EF4-FFF2-40B4-BE49-F238E27FC236}">
                <a16:creationId xmlns:a16="http://schemas.microsoft.com/office/drawing/2014/main" id="{9011B90B-A881-EDE5-70BA-B4C799965AA7}"/>
              </a:ext>
            </a:extLst>
          </p:cNvPr>
          <p:cNvSpPr txBox="1"/>
          <p:nvPr/>
        </p:nvSpPr>
        <p:spPr>
          <a:xfrm>
            <a:off x="5650579" y="2200372"/>
            <a:ext cx="1506654" cy="52322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a:ea typeface="Calibri"/>
                <a:cs typeface="Calibri"/>
              </a:rPr>
              <a:t>Brandon</a:t>
            </a:r>
          </a:p>
          <a:p>
            <a:pPr algn="ctr"/>
            <a:r>
              <a:rPr lang="en-US" sz="1400">
                <a:cs typeface="Calibri"/>
              </a:rPr>
              <a:t>Taylor</a:t>
            </a:r>
            <a:endParaRPr lang="en-US"/>
          </a:p>
        </p:txBody>
      </p:sp>
      <p:sp>
        <p:nvSpPr>
          <p:cNvPr id="16" name="TextBox 9">
            <a:extLst>
              <a:ext uri="{FF2B5EF4-FFF2-40B4-BE49-F238E27FC236}">
                <a16:creationId xmlns:a16="http://schemas.microsoft.com/office/drawing/2014/main" id="{0F69AEEB-771F-333D-D30F-1829678F27E6}"/>
              </a:ext>
            </a:extLst>
          </p:cNvPr>
          <p:cNvSpPr txBox="1"/>
          <p:nvPr/>
        </p:nvSpPr>
        <p:spPr>
          <a:xfrm>
            <a:off x="4002490" y="4156683"/>
            <a:ext cx="1673173" cy="52322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a:ea typeface="Calibri"/>
                <a:cs typeface="Calibri"/>
              </a:rPr>
              <a:t>Robyn</a:t>
            </a:r>
          </a:p>
          <a:p>
            <a:pPr algn="ctr"/>
            <a:r>
              <a:rPr lang="en-US" sz="1400">
                <a:ea typeface="Calibri"/>
                <a:cs typeface="Calibri"/>
              </a:rPr>
              <a:t>Yonn</a:t>
            </a:r>
          </a:p>
        </p:txBody>
      </p:sp>
    </p:spTree>
    <p:extLst>
      <p:ext uri="{BB962C8B-B14F-4D97-AF65-F5344CB8AC3E}">
        <p14:creationId xmlns:p14="http://schemas.microsoft.com/office/powerpoint/2010/main" val="27783269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C206B3D-51D9-FA01-EA07-604475235002}"/>
              </a:ext>
            </a:extLst>
          </p:cNvPr>
          <p:cNvSpPr txBox="1"/>
          <p:nvPr/>
        </p:nvSpPr>
        <p:spPr>
          <a:xfrm>
            <a:off x="285891" y="92074"/>
            <a:ext cx="8295588" cy="523220"/>
          </a:xfrm>
          <a:prstGeom prst="rect">
            <a:avLst/>
          </a:prstGeom>
          <a:noFill/>
        </p:spPr>
        <p:txBody>
          <a:bodyPr wrap="square" rtlCol="0">
            <a:spAutoFit/>
          </a:bodyPr>
          <a:lstStyle/>
          <a:p>
            <a:r>
              <a:rPr lang="en-US" sz="2800"/>
              <a:t>Kylla’s story</a:t>
            </a:r>
          </a:p>
        </p:txBody>
      </p:sp>
      <p:pic>
        <p:nvPicPr>
          <p:cNvPr id="5" name="Picture 4" descr="Generated image: Daylight Ambulance Entrance Response">
            <a:extLst>
              <a:ext uri="{FF2B5EF4-FFF2-40B4-BE49-F238E27FC236}">
                <a16:creationId xmlns:a16="http://schemas.microsoft.com/office/drawing/2014/main" id="{2521A237-8B21-0FB9-C8FD-490A9121EB01}"/>
              </a:ext>
            </a:extLst>
          </p:cNvPr>
          <p:cNvPicPr>
            <a:picLocks noChangeAspect="1"/>
          </p:cNvPicPr>
          <p:nvPr/>
        </p:nvPicPr>
        <p:blipFill>
          <a:blip r:embed="rId2"/>
          <a:stretch>
            <a:fillRect/>
          </a:stretch>
        </p:blipFill>
        <p:spPr>
          <a:xfrm>
            <a:off x="1273217" y="620691"/>
            <a:ext cx="6620718" cy="4419566"/>
          </a:xfrm>
          <a:prstGeom prst="rect">
            <a:avLst/>
          </a:prstGeom>
        </p:spPr>
      </p:pic>
    </p:spTree>
    <p:extLst>
      <p:ext uri="{BB962C8B-B14F-4D97-AF65-F5344CB8AC3E}">
        <p14:creationId xmlns:p14="http://schemas.microsoft.com/office/powerpoint/2010/main" val="30056893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415C13E-0616-6136-7165-BB5BB60EB24F}"/>
              </a:ext>
            </a:extLst>
          </p:cNvPr>
          <p:cNvSpPr txBox="1"/>
          <p:nvPr/>
        </p:nvSpPr>
        <p:spPr>
          <a:xfrm>
            <a:off x="285891" y="92074"/>
            <a:ext cx="8295588" cy="523220"/>
          </a:xfrm>
          <a:prstGeom prst="rect">
            <a:avLst/>
          </a:prstGeom>
          <a:noFill/>
        </p:spPr>
        <p:txBody>
          <a:bodyPr wrap="square" rtlCol="0">
            <a:spAutoFit/>
          </a:bodyPr>
          <a:lstStyle/>
          <a:p>
            <a:r>
              <a:rPr lang="en-US" sz="2800"/>
              <a:t>A growing need for earlier preeclampsia detection</a:t>
            </a:r>
          </a:p>
        </p:txBody>
      </p:sp>
      <p:sp>
        <p:nvSpPr>
          <p:cNvPr id="4" name="TextBox 3">
            <a:extLst>
              <a:ext uri="{FF2B5EF4-FFF2-40B4-BE49-F238E27FC236}">
                <a16:creationId xmlns:a16="http://schemas.microsoft.com/office/drawing/2014/main" id="{39E0EFD2-CD6F-7905-5EB3-7C67E44C1A6C}"/>
              </a:ext>
            </a:extLst>
          </p:cNvPr>
          <p:cNvSpPr txBox="1"/>
          <p:nvPr/>
        </p:nvSpPr>
        <p:spPr>
          <a:xfrm>
            <a:off x="236590" y="937127"/>
            <a:ext cx="4966031" cy="4708981"/>
          </a:xfrm>
          <a:prstGeom prst="rect">
            <a:avLst/>
          </a:prstGeom>
          <a:noFill/>
        </p:spPr>
        <p:txBody>
          <a:bodyPr wrap="square" rtlCol="0">
            <a:spAutoFit/>
          </a:bodyPr>
          <a:lstStyle/>
          <a:p>
            <a:endParaRPr lang="en-US" sz="1400"/>
          </a:p>
          <a:p>
            <a:r>
              <a:rPr lang="en-US" sz="1600"/>
              <a:t>Hypertensive disorders of pregnancy have </a:t>
            </a:r>
            <a:r>
              <a:rPr lang="en-US" sz="1600" b="1"/>
              <a:t>nearly doubled over the past decade</a:t>
            </a:r>
            <a:r>
              <a:rPr lang="en-US" sz="1600"/>
              <a:t> [1]. Preeclampsia currently affects roughly 8% of pregnancies in the US and is projected to rise [2]. </a:t>
            </a:r>
          </a:p>
          <a:p>
            <a:endParaRPr lang="en-US" sz="1600"/>
          </a:p>
          <a:p>
            <a:r>
              <a:rPr lang="en-US" sz="1600"/>
              <a:t>Screening relies on intermittent measurements that can miss hypertension, often detecting disease after it has developed, and after the optimal window for intervention.</a:t>
            </a:r>
          </a:p>
          <a:p>
            <a:endParaRPr lang="en-US" sz="1600"/>
          </a:p>
          <a:p>
            <a:r>
              <a:rPr lang="en-US" sz="1600"/>
              <a:t>Current methods for risk stratification and early detection are not effective, unlikely to lead to intervention for majority at risk [3, 4].</a:t>
            </a:r>
          </a:p>
          <a:p>
            <a:endParaRPr lang="en-US" sz="1400"/>
          </a:p>
          <a:p>
            <a:endParaRPr lang="en-US" sz="1400"/>
          </a:p>
          <a:p>
            <a:endParaRPr lang="en-US" sz="1400"/>
          </a:p>
          <a:p>
            <a:endParaRPr lang="en-US"/>
          </a:p>
          <a:p>
            <a:endParaRPr lang="en-US"/>
          </a:p>
        </p:txBody>
      </p:sp>
      <p:pic>
        <p:nvPicPr>
          <p:cNvPr id="5" name="Picture 4">
            <a:extLst>
              <a:ext uri="{FF2B5EF4-FFF2-40B4-BE49-F238E27FC236}">
                <a16:creationId xmlns:a16="http://schemas.microsoft.com/office/drawing/2014/main" id="{0C7B4499-E359-61BC-3E73-7EBC6FD1BF46}"/>
              </a:ext>
            </a:extLst>
          </p:cNvPr>
          <p:cNvPicPr>
            <a:picLocks noChangeAspect="1"/>
          </p:cNvPicPr>
          <p:nvPr/>
        </p:nvPicPr>
        <p:blipFill>
          <a:blip r:embed="rId3"/>
          <a:stretch>
            <a:fillRect/>
          </a:stretch>
        </p:blipFill>
        <p:spPr>
          <a:xfrm>
            <a:off x="5139159" y="1346161"/>
            <a:ext cx="3706691" cy="2435665"/>
          </a:xfrm>
          <a:prstGeom prst="rect">
            <a:avLst/>
          </a:prstGeom>
        </p:spPr>
      </p:pic>
      <p:sp>
        <p:nvSpPr>
          <p:cNvPr id="6" name="TextBox 5">
            <a:extLst>
              <a:ext uri="{FF2B5EF4-FFF2-40B4-BE49-F238E27FC236}">
                <a16:creationId xmlns:a16="http://schemas.microsoft.com/office/drawing/2014/main" id="{2A0D406F-C21B-C7E0-6C64-854B5DD697DF}"/>
              </a:ext>
            </a:extLst>
          </p:cNvPr>
          <p:cNvSpPr txBox="1"/>
          <p:nvPr/>
        </p:nvSpPr>
        <p:spPr>
          <a:xfrm>
            <a:off x="5054118" y="3789725"/>
            <a:ext cx="3429422" cy="261610"/>
          </a:xfrm>
          <a:prstGeom prst="rect">
            <a:avLst/>
          </a:prstGeom>
          <a:noFill/>
        </p:spPr>
        <p:txBody>
          <a:bodyPr wrap="square" rtlCol="0">
            <a:spAutoFit/>
          </a:bodyPr>
          <a:lstStyle/>
          <a:p>
            <a:r>
              <a:rPr lang="en-US" sz="1100"/>
              <a:t>Trends in hypertensive disorders of pregnancy [1].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50D979-7CC0-2586-3BF6-750B97BE6554}"/>
              </a:ext>
            </a:extLst>
          </p:cNvPr>
          <p:cNvSpPr>
            <a:spLocks noGrp="1"/>
          </p:cNvSpPr>
          <p:nvPr>
            <p:ph type="title"/>
          </p:nvPr>
        </p:nvSpPr>
        <p:spPr>
          <a:xfrm>
            <a:off x="218661" y="220696"/>
            <a:ext cx="6142382" cy="1479960"/>
          </a:xfrm>
        </p:spPr>
        <p:txBody>
          <a:bodyPr/>
          <a:lstStyle/>
          <a:p>
            <a:r>
              <a:rPr lang="en-US" sz="2800"/>
              <a:t>Other solutions vs. PreBP Predict</a:t>
            </a:r>
          </a:p>
        </p:txBody>
      </p:sp>
      <p:sp>
        <p:nvSpPr>
          <p:cNvPr id="3" name="Text Placeholder 2">
            <a:extLst>
              <a:ext uri="{FF2B5EF4-FFF2-40B4-BE49-F238E27FC236}">
                <a16:creationId xmlns:a16="http://schemas.microsoft.com/office/drawing/2014/main" id="{26E38508-AA75-3FA7-15A4-357D19FBA8B4}"/>
              </a:ext>
            </a:extLst>
          </p:cNvPr>
          <p:cNvSpPr>
            <a:spLocks noGrp="1"/>
          </p:cNvSpPr>
          <p:nvPr>
            <p:ph type="body"/>
          </p:nvPr>
        </p:nvSpPr>
        <p:spPr>
          <a:xfrm>
            <a:off x="386256" y="4221047"/>
            <a:ext cx="8199783" cy="3667539"/>
          </a:xfrm>
        </p:spPr>
        <p:txBody>
          <a:bodyPr>
            <a:normAutofit/>
          </a:bodyPr>
          <a:lstStyle/>
          <a:p>
            <a:pPr marL="0" indent="0">
              <a:buNone/>
            </a:pPr>
            <a:endParaRPr lang="en-US" sz="1800"/>
          </a:p>
          <a:p>
            <a:pPr marL="0" indent="0">
              <a:buNone/>
            </a:pPr>
            <a:endParaRPr lang="en-US" sz="1800"/>
          </a:p>
        </p:txBody>
      </p:sp>
      <p:graphicFrame>
        <p:nvGraphicFramePr>
          <p:cNvPr id="4" name="Table 3">
            <a:extLst>
              <a:ext uri="{FF2B5EF4-FFF2-40B4-BE49-F238E27FC236}">
                <a16:creationId xmlns:a16="http://schemas.microsoft.com/office/drawing/2014/main" id="{CB3BA27B-3247-29BD-1B9F-79103B1C0868}"/>
              </a:ext>
            </a:extLst>
          </p:cNvPr>
          <p:cNvGraphicFramePr>
            <a:graphicFrameLocks noGrp="1"/>
          </p:cNvGraphicFramePr>
          <p:nvPr>
            <p:extLst>
              <p:ext uri="{D42A27DB-BD31-4B8C-83A1-F6EECF244321}">
                <p14:modId xmlns:p14="http://schemas.microsoft.com/office/powerpoint/2010/main" val="3478423643"/>
              </p:ext>
            </p:extLst>
          </p:nvPr>
        </p:nvGraphicFramePr>
        <p:xfrm>
          <a:off x="1069522" y="800755"/>
          <a:ext cx="6955970" cy="4028747"/>
        </p:xfrm>
        <a:graphic>
          <a:graphicData uri="http://schemas.openxmlformats.org/drawingml/2006/table">
            <a:tbl>
              <a:tblPr firstRow="1" bandRow="1">
                <a:tableStyleId>{5C22544A-7EE6-4342-B048-85BDC9FD1C3A}</a:tableStyleId>
              </a:tblPr>
              <a:tblGrid>
                <a:gridCol w="1900267">
                  <a:extLst>
                    <a:ext uri="{9D8B030D-6E8A-4147-A177-3AD203B41FA5}">
                      <a16:colId xmlns:a16="http://schemas.microsoft.com/office/drawing/2014/main" val="2945560934"/>
                    </a:ext>
                  </a:extLst>
                </a:gridCol>
                <a:gridCol w="1512403">
                  <a:extLst>
                    <a:ext uri="{9D8B030D-6E8A-4147-A177-3AD203B41FA5}">
                      <a16:colId xmlns:a16="http://schemas.microsoft.com/office/drawing/2014/main" val="2112999618"/>
                    </a:ext>
                  </a:extLst>
                </a:gridCol>
                <a:gridCol w="1595513">
                  <a:extLst>
                    <a:ext uri="{9D8B030D-6E8A-4147-A177-3AD203B41FA5}">
                      <a16:colId xmlns:a16="http://schemas.microsoft.com/office/drawing/2014/main" val="767732420"/>
                    </a:ext>
                  </a:extLst>
                </a:gridCol>
                <a:gridCol w="1947787">
                  <a:extLst>
                    <a:ext uri="{9D8B030D-6E8A-4147-A177-3AD203B41FA5}">
                      <a16:colId xmlns:a16="http://schemas.microsoft.com/office/drawing/2014/main" val="1984959589"/>
                    </a:ext>
                  </a:extLst>
                </a:gridCol>
              </a:tblGrid>
              <a:tr h="675947">
                <a:tc>
                  <a:txBody>
                    <a:bodyPr/>
                    <a:lstStyle/>
                    <a:p>
                      <a:r>
                        <a:rPr lang="en-US" sz="1600"/>
                        <a:t>Existing solutions</a:t>
                      </a:r>
                    </a:p>
                  </a:txBody>
                  <a:tcPr>
                    <a:solidFill>
                      <a:srgbClr val="CA0062"/>
                    </a:solidFill>
                  </a:tcPr>
                </a:tc>
                <a:tc>
                  <a:txBody>
                    <a:bodyPr/>
                    <a:lstStyle/>
                    <a:p>
                      <a:r>
                        <a:rPr lang="en-US" sz="1600"/>
                        <a:t>Cost </a:t>
                      </a:r>
                    </a:p>
                    <a:p>
                      <a:r>
                        <a:rPr lang="en-US" sz="1600"/>
                        <a:t>(or estimate)</a:t>
                      </a:r>
                    </a:p>
                  </a:txBody>
                  <a:tcPr>
                    <a:solidFill>
                      <a:srgbClr val="CA0062"/>
                    </a:solidFill>
                  </a:tcPr>
                </a:tc>
                <a:tc>
                  <a:txBody>
                    <a:bodyPr/>
                    <a:lstStyle/>
                    <a:p>
                      <a:r>
                        <a:rPr lang="en-US" sz="1600"/>
                        <a:t>Captures Longitudinal Trends</a:t>
                      </a:r>
                    </a:p>
                  </a:txBody>
                  <a:tcPr>
                    <a:solidFill>
                      <a:srgbClr val="CA0062"/>
                    </a:solidFill>
                  </a:tcPr>
                </a:tc>
                <a:tc>
                  <a:txBody>
                    <a:bodyPr/>
                    <a:lstStyle/>
                    <a:p>
                      <a:r>
                        <a:rPr lang="en-US" sz="1600"/>
                        <a:t>Predictive earlier in pregnancy</a:t>
                      </a:r>
                    </a:p>
                  </a:txBody>
                  <a:tcPr>
                    <a:solidFill>
                      <a:srgbClr val="CA0062"/>
                    </a:solidFill>
                  </a:tcPr>
                </a:tc>
                <a:extLst>
                  <a:ext uri="{0D108BD9-81ED-4DB2-BD59-A6C34878D82A}">
                    <a16:rowId xmlns:a16="http://schemas.microsoft.com/office/drawing/2014/main" val="3163090260"/>
                  </a:ext>
                </a:extLst>
              </a:tr>
              <a:tr h="675947">
                <a:tc>
                  <a:txBody>
                    <a:bodyPr/>
                    <a:lstStyle/>
                    <a:p>
                      <a:r>
                        <a:rPr lang="en-US" sz="1400" err="1">
                          <a:solidFill>
                            <a:schemeClr val="bg1">
                              <a:lumMod val="95000"/>
                              <a:lumOff val="5000"/>
                            </a:schemeClr>
                          </a:solidFill>
                        </a:rPr>
                        <a:t>Mirvie</a:t>
                      </a:r>
                      <a:r>
                        <a:rPr lang="en-US" sz="1400">
                          <a:solidFill>
                            <a:schemeClr val="bg1">
                              <a:lumMod val="95000"/>
                              <a:lumOff val="5000"/>
                            </a:schemeClr>
                          </a:solidFill>
                        </a:rPr>
                        <a:t> Encompass</a:t>
                      </a:r>
                    </a:p>
                    <a:p>
                      <a:r>
                        <a:rPr lang="en-US" sz="1400">
                          <a:solidFill>
                            <a:schemeClr val="bg1">
                              <a:lumMod val="95000"/>
                              <a:lumOff val="5000"/>
                            </a:schemeClr>
                          </a:solidFill>
                        </a:rPr>
                        <a:t>Cell-free RNA test [5]</a:t>
                      </a:r>
                    </a:p>
                  </a:txBody>
                  <a:tcPr/>
                </a:tc>
                <a:tc>
                  <a:txBody>
                    <a:bodyPr/>
                    <a:lstStyle/>
                    <a:p>
                      <a:r>
                        <a:rPr lang="en-US" sz="2800">
                          <a:solidFill>
                            <a:schemeClr val="bg1">
                              <a:lumMod val="95000"/>
                              <a:lumOff val="5000"/>
                            </a:schemeClr>
                          </a:solidFill>
                        </a:rPr>
                        <a:t>$$$</a:t>
                      </a:r>
                    </a:p>
                  </a:txBody>
                  <a:tcPr/>
                </a:tc>
                <a:tc>
                  <a:txBody>
                    <a:bodyPr/>
                    <a:lstStyle/>
                    <a:p>
                      <a:r>
                        <a:rPr lang="en-US" sz="2800"/>
                        <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a:t>❌</a:t>
                      </a:r>
                    </a:p>
                    <a:p>
                      <a:endParaRPr lang="en-US"/>
                    </a:p>
                  </a:txBody>
                  <a:tcPr/>
                </a:tc>
                <a:extLst>
                  <a:ext uri="{0D108BD9-81ED-4DB2-BD59-A6C34878D82A}">
                    <a16:rowId xmlns:a16="http://schemas.microsoft.com/office/drawing/2014/main" val="1973431880"/>
                  </a:ext>
                </a:extLst>
              </a:tr>
              <a:tr h="675947">
                <a:tc>
                  <a:txBody>
                    <a:bodyPr/>
                    <a:lstStyle/>
                    <a:p>
                      <a:r>
                        <a:rPr lang="en-US" sz="1400">
                          <a:solidFill>
                            <a:schemeClr val="bg1">
                              <a:lumMod val="95000"/>
                              <a:lumOff val="5000"/>
                            </a:schemeClr>
                          </a:solidFill>
                        </a:rPr>
                        <a:t>LabCorp tests [6]</a:t>
                      </a:r>
                    </a:p>
                  </a:txBody>
                  <a:tcPr/>
                </a:tc>
                <a:tc>
                  <a:txBody>
                    <a:bodyPr/>
                    <a:lstStyle/>
                    <a:p>
                      <a:r>
                        <a:rPr lang="en-US" sz="2800">
                          <a:solidFill>
                            <a:schemeClr val="bg1">
                              <a:lumMod val="95000"/>
                              <a:lumOff val="5000"/>
                            </a:schemeClr>
                          </a:solidFill>
                        </a:rPr>
                        <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a:t>❌</a:t>
                      </a:r>
                    </a:p>
                    <a:p>
                      <a:endParaRPr 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a:t>✅</a:t>
                      </a:r>
                    </a:p>
                    <a:p>
                      <a:endParaRPr lang="en-US"/>
                    </a:p>
                  </a:txBody>
                  <a:tcPr/>
                </a:tc>
                <a:extLst>
                  <a:ext uri="{0D108BD9-81ED-4DB2-BD59-A6C34878D82A}">
                    <a16:rowId xmlns:a16="http://schemas.microsoft.com/office/drawing/2014/main" val="1287024170"/>
                  </a:ext>
                </a:extLst>
              </a:tr>
              <a:tr h="67594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solidFill>
                            <a:schemeClr val="bg1">
                              <a:lumMod val="95000"/>
                              <a:lumOff val="5000"/>
                            </a:schemeClr>
                          </a:solidFill>
                        </a:rPr>
                        <a:t>Emerging AI-based platforms using retinal imaging [7]</a:t>
                      </a:r>
                    </a:p>
                    <a:p>
                      <a:endParaRPr lang="en-US" sz="1400"/>
                    </a:p>
                  </a:txBody>
                  <a:tcPr/>
                </a:tc>
                <a:tc>
                  <a:txBody>
                    <a:bodyPr/>
                    <a:lstStyle/>
                    <a:p>
                      <a:r>
                        <a:rPr lang="en-US" sz="2800">
                          <a:solidFill>
                            <a:schemeClr val="bg1">
                              <a:lumMod val="95000"/>
                              <a:lumOff val="5000"/>
                            </a:schemeClr>
                          </a:solidFill>
                        </a:rPr>
                        <a:t>?</a:t>
                      </a:r>
                    </a:p>
                  </a:txBody>
                  <a:tcPr/>
                </a:tc>
                <a:tc>
                  <a:txBody>
                    <a:bodyPr/>
                    <a:lstStyle/>
                    <a:p>
                      <a:r>
                        <a:rPr lang="en-US" sz="2800">
                          <a:solidFill>
                            <a:schemeClr val="bg1">
                              <a:lumMod val="95000"/>
                              <a:lumOff val="5000"/>
                            </a:schemeClr>
                          </a:solidFill>
                        </a:rPr>
                        <a:t>?</a:t>
                      </a:r>
                    </a:p>
                  </a:txBody>
                  <a:tcPr/>
                </a:tc>
                <a:tc>
                  <a:txBody>
                    <a:bodyPr/>
                    <a:lstStyle/>
                    <a:p>
                      <a:r>
                        <a:rPr lang="en-US" sz="2800">
                          <a:solidFill>
                            <a:schemeClr val="bg1">
                              <a:lumMod val="95000"/>
                              <a:lumOff val="5000"/>
                            </a:schemeClr>
                          </a:solidFill>
                        </a:rPr>
                        <a:t>?</a:t>
                      </a:r>
                    </a:p>
                  </a:txBody>
                  <a:tcPr/>
                </a:tc>
                <a:extLst>
                  <a:ext uri="{0D108BD9-81ED-4DB2-BD59-A6C34878D82A}">
                    <a16:rowId xmlns:a16="http://schemas.microsoft.com/office/drawing/2014/main" val="3201145762"/>
                  </a:ext>
                </a:extLst>
              </a:tr>
              <a:tr h="675947">
                <a:tc>
                  <a:txBody>
                    <a:bodyPr/>
                    <a:lstStyle/>
                    <a:p>
                      <a:r>
                        <a:rPr lang="en-US" sz="1400" b="1">
                          <a:solidFill>
                            <a:schemeClr val="bg1">
                              <a:lumMod val="95000"/>
                              <a:lumOff val="5000"/>
                            </a:schemeClr>
                          </a:solidFill>
                        </a:rPr>
                        <a:t>PreBP Predict</a:t>
                      </a:r>
                    </a:p>
                  </a:txBody>
                  <a:tcPr/>
                </a:tc>
                <a:tc>
                  <a:txBody>
                    <a:bodyPr/>
                    <a:lstStyle/>
                    <a:p>
                      <a:r>
                        <a:rPr lang="en-US" sz="2800">
                          <a:solidFill>
                            <a:schemeClr val="bg1">
                              <a:lumMod val="95000"/>
                              <a:lumOff val="5000"/>
                            </a:schemeClr>
                          </a:solidFill>
                        </a:rPr>
                        <a:t>$</a:t>
                      </a:r>
                    </a:p>
                  </a:txBody>
                  <a:tcPr/>
                </a:tc>
                <a:tc>
                  <a:txBody>
                    <a:bodyPr/>
                    <a:lstStyle/>
                    <a:p>
                      <a:r>
                        <a:rPr lang="en-US" sz="2800"/>
                        <a:t>✅</a:t>
                      </a:r>
                    </a:p>
                  </a:txBody>
                  <a:tcPr/>
                </a:tc>
                <a:tc>
                  <a:txBody>
                    <a:bodyPr/>
                    <a:lstStyle/>
                    <a:p>
                      <a:r>
                        <a:rPr lang="en-US" sz="2000">
                          <a:solidFill>
                            <a:schemeClr val="bg1">
                              <a:lumMod val="95000"/>
                              <a:lumOff val="5000"/>
                            </a:schemeClr>
                          </a:solidFill>
                        </a:rPr>
                        <a:t>Likely</a:t>
                      </a:r>
                    </a:p>
                  </a:txBody>
                  <a:tcPr/>
                </a:tc>
                <a:extLst>
                  <a:ext uri="{0D108BD9-81ED-4DB2-BD59-A6C34878D82A}">
                    <a16:rowId xmlns:a16="http://schemas.microsoft.com/office/drawing/2014/main" val="3437484604"/>
                  </a:ext>
                </a:extLst>
              </a:tr>
            </a:tbl>
          </a:graphicData>
        </a:graphic>
      </p:graphicFrame>
    </p:spTree>
    <p:extLst>
      <p:ext uri="{BB962C8B-B14F-4D97-AF65-F5344CB8AC3E}">
        <p14:creationId xmlns:p14="http://schemas.microsoft.com/office/powerpoint/2010/main" val="25280178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04063A-48F4-FF10-337C-F6DE11CD8BEA}"/>
              </a:ext>
            </a:extLst>
          </p:cNvPr>
          <p:cNvSpPr>
            <a:spLocks noGrp="1"/>
          </p:cNvSpPr>
          <p:nvPr>
            <p:ph type="title"/>
          </p:nvPr>
        </p:nvSpPr>
        <p:spPr>
          <a:xfrm>
            <a:off x="406023" y="639772"/>
            <a:ext cx="3654810" cy="2540623"/>
          </a:xfrm>
        </p:spPr>
        <p:txBody>
          <a:bodyPr vert="horz" lIns="91440" tIns="45720" rIns="91440" bIns="45720" rtlCol="0" anchor="b">
            <a:normAutofit/>
          </a:bodyPr>
          <a:lstStyle/>
          <a:p>
            <a:pPr defTabSz="914400"/>
            <a:r>
              <a:rPr lang="en-US" sz="3000" kern="1200">
                <a:solidFill>
                  <a:srgbClr val="FFFFFF"/>
                </a:solidFill>
                <a:latin typeface="+mj-lt"/>
                <a:ea typeface="+mj-ea"/>
                <a:cs typeface="+mj-cs"/>
              </a:rPr>
              <a:t>Current screening detects thresholds—not trajectories </a:t>
            </a:r>
          </a:p>
        </p:txBody>
      </p:sp>
      <p:sp>
        <p:nvSpPr>
          <p:cNvPr id="3" name="Text Placeholder 2">
            <a:extLst>
              <a:ext uri="{FF2B5EF4-FFF2-40B4-BE49-F238E27FC236}">
                <a16:creationId xmlns:a16="http://schemas.microsoft.com/office/drawing/2014/main" id="{9F8DD742-AC8D-7A8B-306C-3D232D823605}"/>
              </a:ext>
            </a:extLst>
          </p:cNvPr>
          <p:cNvSpPr>
            <a:spLocks noGrp="1"/>
          </p:cNvSpPr>
          <p:nvPr>
            <p:ph type="body"/>
          </p:nvPr>
        </p:nvSpPr>
        <p:spPr>
          <a:xfrm>
            <a:off x="4877368" y="1758462"/>
            <a:ext cx="3646835" cy="2888183"/>
          </a:xfrm>
        </p:spPr>
        <p:txBody>
          <a:bodyPr vert="horz" lIns="91440" tIns="45720" rIns="91440" bIns="45720" rtlCol="0" anchor="ctr">
            <a:normAutofit/>
          </a:bodyPr>
          <a:lstStyle/>
          <a:p>
            <a:pPr indent="-228600" defTabSz="914400">
              <a:spcAft>
                <a:spcPts val="600"/>
              </a:spcAft>
              <a:buFont typeface="Arial" panose="020B0604020202020204" pitchFamily="34" charset="0"/>
              <a:buChar char="•"/>
            </a:pPr>
            <a:r>
              <a:rPr lang="en-US" sz="1500">
                <a:latin typeface="+mn-lt"/>
                <a:ea typeface="+mn-ea"/>
                <a:cs typeface="+mn-cs"/>
              </a:rPr>
              <a:t>Routine prenatal care </a:t>
            </a:r>
            <a:r>
              <a:rPr lang="en-US" sz="1500"/>
              <a:t>may only </a:t>
            </a:r>
            <a:r>
              <a:rPr lang="en-US" sz="1500">
                <a:latin typeface="+mn-lt"/>
                <a:ea typeface="+mn-ea"/>
                <a:cs typeface="+mn-cs"/>
              </a:rPr>
              <a:t>provide one blood-pressure snapshot every four weeks during much of pregnancy—potentially missing evolving hypertension between visits. </a:t>
            </a:r>
          </a:p>
          <a:p>
            <a:pPr indent="-228600" defTabSz="914400">
              <a:spcAft>
                <a:spcPts val="600"/>
              </a:spcAft>
              <a:buFont typeface="Arial" panose="020B0604020202020204" pitchFamily="34" charset="0"/>
              <a:buChar char="•"/>
            </a:pPr>
            <a:endParaRPr lang="en-US" sz="1500">
              <a:latin typeface="+mn-lt"/>
              <a:ea typeface="+mn-ea"/>
              <a:cs typeface="+mn-cs"/>
            </a:endParaRPr>
          </a:p>
          <a:p>
            <a:pPr indent="-228600" defTabSz="914400">
              <a:spcAft>
                <a:spcPts val="600"/>
              </a:spcAft>
              <a:buFont typeface="Arial" panose="020B0604020202020204" pitchFamily="34" charset="0"/>
              <a:buChar char="•"/>
            </a:pPr>
            <a:endParaRPr lang="en-US" sz="1500">
              <a:latin typeface="+mn-lt"/>
              <a:ea typeface="+mn-ea"/>
              <a:cs typeface="+mn-cs"/>
            </a:endParaRPr>
          </a:p>
          <a:p>
            <a:pPr indent="-228600" defTabSz="914400">
              <a:spcAft>
                <a:spcPts val="600"/>
              </a:spcAft>
              <a:buFont typeface="Arial" panose="020B0604020202020204" pitchFamily="34" charset="0"/>
              <a:buChar char="•"/>
            </a:pPr>
            <a:endParaRPr lang="en-US" sz="1500">
              <a:latin typeface="+mn-lt"/>
              <a:ea typeface="+mn-ea"/>
              <a:cs typeface="+mn-cs"/>
            </a:endParaRPr>
          </a:p>
        </p:txBody>
      </p:sp>
    </p:spTree>
    <p:extLst>
      <p:ext uri="{BB962C8B-B14F-4D97-AF65-F5344CB8AC3E}">
        <p14:creationId xmlns:p14="http://schemas.microsoft.com/office/powerpoint/2010/main" val="2268117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p:cNvSpPr/>
          <p:nvPr/>
        </p:nvSpPr>
        <p:spPr>
          <a:xfrm>
            <a:off x="290863" y="129209"/>
            <a:ext cx="8191080" cy="36144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100000"/>
              </a:lnSpc>
              <a:tabLst>
                <a:tab pos="0" algn="l"/>
              </a:tabLst>
            </a:pPr>
            <a:endParaRPr lang="en-US" sz="2800" b="0" u="none" strike="noStrike">
              <a:solidFill>
                <a:srgbClr val="FFFFFF"/>
              </a:solidFill>
              <a:effectLst/>
              <a:uFillTx/>
              <a:latin typeface="OpenSymbol"/>
            </a:endParaRPr>
          </a:p>
        </p:txBody>
      </p:sp>
      <p:pic>
        <p:nvPicPr>
          <p:cNvPr id="9" name="Picture 8">
            <a:extLst>
              <a:ext uri="{FF2B5EF4-FFF2-40B4-BE49-F238E27FC236}">
                <a16:creationId xmlns:a16="http://schemas.microsoft.com/office/drawing/2014/main" id="{B5506A5A-2421-4601-A864-FD78B3A29196}"/>
              </a:ext>
            </a:extLst>
          </p:cNvPr>
          <p:cNvPicPr>
            <a:picLocks noChangeAspect="1"/>
          </p:cNvPicPr>
          <p:nvPr/>
        </p:nvPicPr>
        <p:blipFill>
          <a:blip r:embed="rId3"/>
          <a:stretch>
            <a:fillRect/>
          </a:stretch>
        </p:blipFill>
        <p:spPr>
          <a:xfrm>
            <a:off x="304139" y="1411705"/>
            <a:ext cx="8555114" cy="2272589"/>
          </a:xfrm>
          <a:prstGeom prst="rect">
            <a:avLst/>
          </a:prstGeom>
        </p:spPr>
      </p:pic>
      <p:sp>
        <p:nvSpPr>
          <p:cNvPr id="3" name="Title 1">
            <a:extLst>
              <a:ext uri="{FF2B5EF4-FFF2-40B4-BE49-F238E27FC236}">
                <a16:creationId xmlns:a16="http://schemas.microsoft.com/office/drawing/2014/main" id="{7C3FA966-1FC5-79E4-532F-0DBF2CB8E572}"/>
              </a:ext>
            </a:extLst>
          </p:cNvPr>
          <p:cNvSpPr>
            <a:spLocks noGrp="1"/>
          </p:cNvSpPr>
          <p:nvPr/>
        </p:nvSpPr>
        <p:spPr>
          <a:xfrm>
            <a:off x="349647" y="241334"/>
            <a:ext cx="8508684" cy="869400"/>
          </a:xfrm>
          <a:prstGeom prst="rect">
            <a:avLst/>
          </a:prstGeom>
          <a:noFill/>
          <a:ln w="0">
            <a:no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914400"/>
            <a:r>
              <a:rPr lang="en-US" sz="2800" kern="1200">
                <a:solidFill>
                  <a:srgbClr val="FFFFFF"/>
                </a:solidFill>
                <a:latin typeface="+mj-lt"/>
                <a:ea typeface="+mj-ea"/>
                <a:cs typeface="+mj-cs"/>
              </a:rPr>
              <a:t>Can longitudinal PPG detect that trajectory earlier?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ectangle 33"/>
          <p:cNvSpPr/>
          <p:nvPr/>
        </p:nvSpPr>
        <p:spPr>
          <a:xfrm>
            <a:off x="174202" y="380880"/>
            <a:ext cx="8191080" cy="39024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100000"/>
              </a:lnSpc>
              <a:tabLst>
                <a:tab pos="0" algn="l"/>
              </a:tabLst>
            </a:pPr>
            <a:r>
              <a:rPr lang="en-US" sz="2800">
                <a:solidFill>
                  <a:srgbClr val="FFFFFF"/>
                </a:solidFill>
                <a:latin typeface="OpenSymbol"/>
              </a:rPr>
              <a:t>Project goals</a:t>
            </a:r>
            <a:endParaRPr lang="en-US" sz="2800" b="0" u="none" strike="noStrike">
              <a:solidFill>
                <a:srgbClr val="FFFFFF"/>
              </a:solidFill>
              <a:effectLst/>
              <a:uFillTx/>
              <a:latin typeface="OpenSymbol"/>
            </a:endParaRPr>
          </a:p>
        </p:txBody>
      </p:sp>
      <p:sp>
        <p:nvSpPr>
          <p:cNvPr id="40" name="Rectangle 39"/>
          <p:cNvSpPr/>
          <p:nvPr/>
        </p:nvSpPr>
        <p:spPr>
          <a:xfrm>
            <a:off x="3586835" y="2437979"/>
            <a:ext cx="1878587" cy="1589547"/>
          </a:xfrm>
          <a:prstGeom prst="rect">
            <a:avLst/>
          </a:prstGeom>
          <a:noFill/>
          <a:ln w="0">
            <a:noFill/>
          </a:ln>
        </p:spPr>
        <p:style>
          <a:lnRef idx="0">
            <a:scrgbClr r="0" g="0" b="0"/>
          </a:lnRef>
          <a:fillRef idx="0">
            <a:scrgbClr r="0" g="0" b="0"/>
          </a:fillRef>
          <a:effectRef idx="0">
            <a:scrgbClr r="0" g="0" b="0"/>
          </a:effectRef>
          <a:fontRef idx="minor"/>
        </p:style>
        <p:txBody>
          <a:bodyPr anchor="t">
            <a:normAutofit/>
          </a:bodyPr>
          <a:lstStyle/>
          <a:p>
            <a:pPr defTabSz="914400">
              <a:lnSpc>
                <a:spcPct val="100000"/>
              </a:lnSpc>
              <a:tabLst>
                <a:tab pos="0" algn="l"/>
              </a:tabLst>
            </a:pPr>
            <a:endParaRPr lang="en-US" sz="1300" b="0" u="none" strike="noStrike">
              <a:solidFill>
                <a:srgbClr val="FFFFFF"/>
              </a:solidFill>
              <a:effectLst/>
              <a:uFillTx/>
              <a:latin typeface="OpenSymbol"/>
            </a:endParaRPr>
          </a:p>
        </p:txBody>
      </p:sp>
      <p:sp>
        <p:nvSpPr>
          <p:cNvPr id="45" name="Rectangle 44"/>
          <p:cNvSpPr/>
          <p:nvPr/>
        </p:nvSpPr>
        <p:spPr>
          <a:xfrm>
            <a:off x="7348726" y="1693145"/>
            <a:ext cx="1878587" cy="1066824"/>
          </a:xfrm>
          <a:prstGeom prst="rect">
            <a:avLst/>
          </a:prstGeom>
          <a:noFill/>
          <a:ln w="0">
            <a:noFill/>
          </a:ln>
        </p:spPr>
        <p:style>
          <a:lnRef idx="0">
            <a:scrgbClr r="0" g="0" b="0"/>
          </a:lnRef>
          <a:fillRef idx="0">
            <a:scrgbClr r="0" g="0" b="0"/>
          </a:fillRef>
          <a:effectRef idx="0">
            <a:scrgbClr r="0" g="0" b="0"/>
          </a:effectRef>
          <a:fontRef idx="minor"/>
        </p:style>
        <p:txBody>
          <a:bodyPr anchor="t">
            <a:normAutofit/>
          </a:bodyPr>
          <a:lstStyle/>
          <a:p>
            <a:pPr defTabSz="914400">
              <a:lnSpc>
                <a:spcPct val="100000"/>
              </a:lnSpc>
              <a:tabLst>
                <a:tab pos="0" algn="l"/>
              </a:tabLst>
            </a:pPr>
            <a:endParaRPr lang="en-US" sz="1300" b="0" u="none" strike="noStrike">
              <a:solidFill>
                <a:srgbClr val="FFFFFF"/>
              </a:solidFill>
              <a:effectLst/>
              <a:uFillTx/>
              <a:latin typeface="OpenSymbol"/>
            </a:endParaRPr>
          </a:p>
        </p:txBody>
      </p:sp>
      <p:sp>
        <p:nvSpPr>
          <p:cNvPr id="46" name="Rectangle 45"/>
          <p:cNvSpPr/>
          <p:nvPr/>
        </p:nvSpPr>
        <p:spPr>
          <a:xfrm>
            <a:off x="7479354" y="2226304"/>
            <a:ext cx="1878587" cy="1589547"/>
          </a:xfrm>
          <a:prstGeom prst="rect">
            <a:avLst/>
          </a:prstGeom>
          <a:noFill/>
          <a:ln w="0">
            <a:noFill/>
          </a:ln>
        </p:spPr>
        <p:style>
          <a:lnRef idx="0">
            <a:scrgbClr r="0" g="0" b="0"/>
          </a:lnRef>
          <a:fillRef idx="0">
            <a:scrgbClr r="0" g="0" b="0"/>
          </a:fillRef>
          <a:effectRef idx="0">
            <a:scrgbClr r="0" g="0" b="0"/>
          </a:effectRef>
          <a:fontRef idx="minor"/>
        </p:style>
        <p:txBody>
          <a:bodyPr anchor="t">
            <a:normAutofit/>
          </a:bodyPr>
          <a:lstStyle/>
          <a:p>
            <a:pPr defTabSz="914400">
              <a:lnSpc>
                <a:spcPct val="100000"/>
              </a:lnSpc>
              <a:tabLst>
                <a:tab pos="0" algn="l"/>
              </a:tabLst>
            </a:pPr>
            <a:endParaRPr lang="en-US" sz="1300" b="0" u="none" strike="noStrike">
              <a:solidFill>
                <a:srgbClr val="FFFFFF"/>
              </a:solidFill>
              <a:effectLst/>
              <a:uFillTx/>
              <a:latin typeface="OpenSymbol"/>
            </a:endParaRPr>
          </a:p>
        </p:txBody>
      </p:sp>
      <p:sp>
        <p:nvSpPr>
          <p:cNvPr id="5" name="TextBox 4">
            <a:extLst>
              <a:ext uri="{FF2B5EF4-FFF2-40B4-BE49-F238E27FC236}">
                <a16:creationId xmlns:a16="http://schemas.microsoft.com/office/drawing/2014/main" id="{A88060AE-1E7E-78C5-4F10-840A4E1CFD30}"/>
              </a:ext>
            </a:extLst>
          </p:cNvPr>
          <p:cNvSpPr txBox="1"/>
          <p:nvPr/>
        </p:nvSpPr>
        <p:spPr>
          <a:xfrm>
            <a:off x="7315891" y="1598814"/>
            <a:ext cx="1986092" cy="292388"/>
          </a:xfrm>
          <a:prstGeom prst="rect">
            <a:avLst/>
          </a:prstGeom>
          <a:noFill/>
        </p:spPr>
        <p:txBody>
          <a:bodyPr wrap="square" rtlCol="0">
            <a:spAutoFit/>
          </a:bodyPr>
          <a:lstStyle/>
          <a:p>
            <a:endParaRPr lang="en-US" sz="1300"/>
          </a:p>
        </p:txBody>
      </p:sp>
      <p:sp>
        <p:nvSpPr>
          <p:cNvPr id="15" name="Rounded Rectangle 14">
            <a:extLst>
              <a:ext uri="{FF2B5EF4-FFF2-40B4-BE49-F238E27FC236}">
                <a16:creationId xmlns:a16="http://schemas.microsoft.com/office/drawing/2014/main" id="{9E5EC853-13C7-7988-D401-BA1FCA074F92}"/>
              </a:ext>
            </a:extLst>
          </p:cNvPr>
          <p:cNvSpPr/>
          <p:nvPr/>
        </p:nvSpPr>
        <p:spPr>
          <a:xfrm>
            <a:off x="6913372" y="1317526"/>
            <a:ext cx="2018357" cy="1999721"/>
          </a:xfrm>
          <a:prstGeom prst="roundRect">
            <a:avLst>
              <a:gd name="adj" fmla="val 16667"/>
            </a:avLst>
          </a:prstGeom>
          <a:solidFill>
            <a:srgbClr val="FFFFFF"/>
          </a:solidFill>
          <a:ln w="0">
            <a:noFill/>
          </a:ln>
        </p:spPr>
        <p:style>
          <a:lnRef idx="0">
            <a:scrgbClr r="0" g="0" b="0"/>
          </a:lnRef>
          <a:fillRef idx="0">
            <a:scrgbClr r="0" g="0" b="0"/>
          </a:fillRef>
          <a:effectRef idx="0">
            <a:scrgbClr r="0" g="0" b="0"/>
          </a:effectRef>
          <a:fontRef idx="minor"/>
        </p:style>
        <p:txBody>
          <a:bodyPr vertOverflow="clip" lIns="90000" tIns="45000" rIns="90000" bIns="45000" anchor="ctr">
            <a:noAutofit/>
          </a:bodyPr>
          <a:lstStyle/>
          <a:p>
            <a:pPr algn="ctr" defTabSz="914400">
              <a:lnSpc>
                <a:spcPct val="100000"/>
              </a:lnSpc>
            </a:pPr>
            <a:endParaRPr lang="en-US" sz="1800" b="0" u="none" strike="noStrike">
              <a:solidFill>
                <a:srgbClr val="000000"/>
              </a:solidFill>
              <a:effectLst/>
              <a:uFillTx/>
              <a:latin typeface="OpenSymbol"/>
            </a:endParaRPr>
          </a:p>
        </p:txBody>
      </p:sp>
      <p:sp>
        <p:nvSpPr>
          <p:cNvPr id="16" name="Rounded Rectangle 15">
            <a:extLst>
              <a:ext uri="{FF2B5EF4-FFF2-40B4-BE49-F238E27FC236}">
                <a16:creationId xmlns:a16="http://schemas.microsoft.com/office/drawing/2014/main" id="{3D26793E-25B2-2E15-13D6-0817D581C687}"/>
              </a:ext>
            </a:extLst>
          </p:cNvPr>
          <p:cNvSpPr/>
          <p:nvPr/>
        </p:nvSpPr>
        <p:spPr>
          <a:xfrm>
            <a:off x="229543" y="1312084"/>
            <a:ext cx="2018357" cy="1999721"/>
          </a:xfrm>
          <a:prstGeom prst="roundRect">
            <a:avLst>
              <a:gd name="adj" fmla="val 16667"/>
            </a:avLst>
          </a:prstGeom>
          <a:solidFill>
            <a:srgbClr val="FFFFFF"/>
          </a:solidFill>
          <a:ln w="0">
            <a:noFill/>
          </a:ln>
        </p:spPr>
        <p:style>
          <a:lnRef idx="0">
            <a:scrgbClr r="0" g="0" b="0"/>
          </a:lnRef>
          <a:fillRef idx="0">
            <a:scrgbClr r="0" g="0" b="0"/>
          </a:fillRef>
          <a:effectRef idx="0">
            <a:scrgbClr r="0" g="0" b="0"/>
          </a:effectRef>
          <a:fontRef idx="minor"/>
        </p:style>
        <p:txBody>
          <a:bodyPr vertOverflow="clip" lIns="90000" tIns="45000" rIns="90000" bIns="45000" anchor="ctr">
            <a:noAutofit/>
          </a:bodyPr>
          <a:lstStyle/>
          <a:p>
            <a:pPr algn="ctr" defTabSz="914400">
              <a:lnSpc>
                <a:spcPct val="100000"/>
              </a:lnSpc>
            </a:pPr>
            <a:endParaRPr lang="en-US" sz="1800" b="0" u="none" strike="noStrike">
              <a:solidFill>
                <a:srgbClr val="000000"/>
              </a:solidFill>
              <a:effectLst/>
              <a:uFillTx/>
              <a:latin typeface="OpenSymbol"/>
            </a:endParaRPr>
          </a:p>
        </p:txBody>
      </p:sp>
      <p:sp>
        <p:nvSpPr>
          <p:cNvPr id="17" name="Rounded Rectangle 16">
            <a:extLst>
              <a:ext uri="{FF2B5EF4-FFF2-40B4-BE49-F238E27FC236}">
                <a16:creationId xmlns:a16="http://schemas.microsoft.com/office/drawing/2014/main" id="{37230A04-0129-3315-FA70-18A17BB1528E}"/>
              </a:ext>
            </a:extLst>
          </p:cNvPr>
          <p:cNvSpPr/>
          <p:nvPr/>
        </p:nvSpPr>
        <p:spPr>
          <a:xfrm>
            <a:off x="2461115" y="1298476"/>
            <a:ext cx="2018357" cy="1999721"/>
          </a:xfrm>
          <a:prstGeom prst="roundRect">
            <a:avLst>
              <a:gd name="adj" fmla="val 16667"/>
            </a:avLst>
          </a:prstGeom>
          <a:solidFill>
            <a:srgbClr val="FFFFFF"/>
          </a:solidFill>
          <a:ln w="0">
            <a:noFill/>
          </a:ln>
        </p:spPr>
        <p:style>
          <a:lnRef idx="0">
            <a:scrgbClr r="0" g="0" b="0"/>
          </a:lnRef>
          <a:fillRef idx="0">
            <a:scrgbClr r="0" g="0" b="0"/>
          </a:fillRef>
          <a:effectRef idx="0">
            <a:scrgbClr r="0" g="0" b="0"/>
          </a:effectRef>
          <a:fontRef idx="minor"/>
        </p:style>
        <p:txBody>
          <a:bodyPr vertOverflow="clip" lIns="90000" tIns="45000" rIns="90000" bIns="45000" anchor="ctr">
            <a:noAutofit/>
          </a:bodyPr>
          <a:lstStyle/>
          <a:p>
            <a:pPr algn="ctr" defTabSz="914400">
              <a:lnSpc>
                <a:spcPct val="100000"/>
              </a:lnSpc>
            </a:pPr>
            <a:endParaRPr lang="en-US" sz="1800" b="0" u="none" strike="noStrike">
              <a:solidFill>
                <a:srgbClr val="000000"/>
              </a:solidFill>
              <a:effectLst/>
              <a:uFillTx/>
              <a:latin typeface="OpenSymbol"/>
            </a:endParaRPr>
          </a:p>
        </p:txBody>
      </p:sp>
      <p:sp>
        <p:nvSpPr>
          <p:cNvPr id="18" name="Rounded Rectangle 17">
            <a:extLst>
              <a:ext uri="{FF2B5EF4-FFF2-40B4-BE49-F238E27FC236}">
                <a16:creationId xmlns:a16="http://schemas.microsoft.com/office/drawing/2014/main" id="{AB324853-BFC1-9463-70E0-6B7551DFCD3B}"/>
              </a:ext>
            </a:extLst>
          </p:cNvPr>
          <p:cNvSpPr/>
          <p:nvPr/>
        </p:nvSpPr>
        <p:spPr>
          <a:xfrm>
            <a:off x="4689965" y="1314804"/>
            <a:ext cx="2018357" cy="1999721"/>
          </a:xfrm>
          <a:prstGeom prst="roundRect">
            <a:avLst>
              <a:gd name="adj" fmla="val 16667"/>
            </a:avLst>
          </a:prstGeom>
          <a:solidFill>
            <a:srgbClr val="FFFFFF"/>
          </a:solidFill>
          <a:ln w="0">
            <a:noFill/>
          </a:ln>
        </p:spPr>
        <p:style>
          <a:lnRef idx="0">
            <a:scrgbClr r="0" g="0" b="0"/>
          </a:lnRef>
          <a:fillRef idx="0">
            <a:scrgbClr r="0" g="0" b="0"/>
          </a:fillRef>
          <a:effectRef idx="0">
            <a:scrgbClr r="0" g="0" b="0"/>
          </a:effectRef>
          <a:fontRef idx="minor"/>
        </p:style>
        <p:txBody>
          <a:bodyPr vertOverflow="clip" lIns="90000" tIns="45000" rIns="90000" bIns="45000" anchor="ctr">
            <a:noAutofit/>
          </a:bodyPr>
          <a:lstStyle/>
          <a:p>
            <a:pPr algn="ctr" defTabSz="914400">
              <a:lnSpc>
                <a:spcPct val="100000"/>
              </a:lnSpc>
            </a:pPr>
            <a:endParaRPr lang="en-US" sz="1800" b="0" u="none" strike="noStrike">
              <a:solidFill>
                <a:srgbClr val="000000"/>
              </a:solidFill>
              <a:effectLst/>
              <a:uFillTx/>
              <a:latin typeface="OpenSymbol"/>
            </a:endParaRPr>
          </a:p>
        </p:txBody>
      </p:sp>
      <p:sp>
        <p:nvSpPr>
          <p:cNvPr id="19" name="Rectangle 18">
            <a:extLst>
              <a:ext uri="{FF2B5EF4-FFF2-40B4-BE49-F238E27FC236}">
                <a16:creationId xmlns:a16="http://schemas.microsoft.com/office/drawing/2014/main" id="{854F93D8-1578-1BCF-80F3-4F1E9672AF12}"/>
              </a:ext>
            </a:extLst>
          </p:cNvPr>
          <p:cNvSpPr/>
          <p:nvPr/>
        </p:nvSpPr>
        <p:spPr>
          <a:xfrm>
            <a:off x="322315" y="1595172"/>
            <a:ext cx="1694987" cy="767952"/>
          </a:xfrm>
          <a:prstGeom prst="rect">
            <a:avLst/>
          </a:prstGeom>
          <a:noFill/>
          <a:ln w="0">
            <a:noFill/>
          </a:ln>
        </p:spPr>
        <p:style>
          <a:lnRef idx="0">
            <a:scrgbClr r="0" g="0" b="0"/>
          </a:lnRef>
          <a:fillRef idx="0">
            <a:scrgbClr r="0" g="0" b="0"/>
          </a:fillRef>
          <a:effectRef idx="0">
            <a:scrgbClr r="0" g="0" b="0"/>
          </a:effectRef>
          <a:fontRef idx="minor"/>
        </p:style>
        <p:txBody>
          <a:bodyPr anchor="t">
            <a:normAutofit/>
          </a:bodyPr>
          <a:lstStyle/>
          <a:p>
            <a:pPr defTabSz="914400">
              <a:lnSpc>
                <a:spcPct val="100000"/>
              </a:lnSpc>
              <a:tabLst>
                <a:tab pos="0" algn="l"/>
              </a:tabLst>
            </a:pPr>
            <a:endParaRPr lang="en-US" sz="1300" b="0" u="none" strike="noStrike">
              <a:solidFill>
                <a:srgbClr val="FFFFFF"/>
              </a:solidFill>
              <a:effectLst/>
              <a:uFillTx/>
              <a:latin typeface="OpenSymbol"/>
            </a:endParaRPr>
          </a:p>
        </p:txBody>
      </p:sp>
      <p:sp>
        <p:nvSpPr>
          <p:cNvPr id="20" name="Rectangle 19">
            <a:extLst>
              <a:ext uri="{FF2B5EF4-FFF2-40B4-BE49-F238E27FC236}">
                <a16:creationId xmlns:a16="http://schemas.microsoft.com/office/drawing/2014/main" id="{D503BAA0-7F40-FA83-3AC5-F3D3AD48EACE}"/>
              </a:ext>
            </a:extLst>
          </p:cNvPr>
          <p:cNvSpPr/>
          <p:nvPr/>
        </p:nvSpPr>
        <p:spPr>
          <a:xfrm>
            <a:off x="322315" y="2340006"/>
            <a:ext cx="1694987" cy="981317"/>
          </a:xfrm>
          <a:prstGeom prst="rect">
            <a:avLst/>
          </a:prstGeom>
          <a:noFill/>
          <a:ln w="0">
            <a:noFill/>
          </a:ln>
        </p:spPr>
        <p:style>
          <a:lnRef idx="0">
            <a:scrgbClr r="0" g="0" b="0"/>
          </a:lnRef>
          <a:fillRef idx="0">
            <a:scrgbClr r="0" g="0" b="0"/>
          </a:fillRef>
          <a:effectRef idx="0">
            <a:scrgbClr r="0" g="0" b="0"/>
          </a:effectRef>
          <a:fontRef idx="minor"/>
        </p:style>
        <p:txBody>
          <a:bodyPr anchor="t">
            <a:normAutofit/>
          </a:bodyPr>
          <a:lstStyle/>
          <a:p>
            <a:pPr defTabSz="914400">
              <a:lnSpc>
                <a:spcPct val="100000"/>
              </a:lnSpc>
              <a:tabLst>
                <a:tab pos="0" algn="l"/>
              </a:tabLst>
            </a:pPr>
            <a:endParaRPr lang="en-US" sz="1300" b="0" u="none" strike="noStrike">
              <a:solidFill>
                <a:srgbClr val="FFFFFF"/>
              </a:solidFill>
              <a:effectLst/>
              <a:uFillTx/>
              <a:latin typeface="OpenSymbol"/>
            </a:endParaRPr>
          </a:p>
        </p:txBody>
      </p:sp>
      <p:sp>
        <p:nvSpPr>
          <p:cNvPr id="21" name="Rectangle 20">
            <a:extLst>
              <a:ext uri="{FF2B5EF4-FFF2-40B4-BE49-F238E27FC236}">
                <a16:creationId xmlns:a16="http://schemas.microsoft.com/office/drawing/2014/main" id="{23990383-E4A9-B89E-C8DD-EA736B5BCE3E}"/>
              </a:ext>
            </a:extLst>
          </p:cNvPr>
          <p:cNvSpPr/>
          <p:nvPr/>
        </p:nvSpPr>
        <p:spPr>
          <a:xfrm>
            <a:off x="4803324" y="1595172"/>
            <a:ext cx="1694987" cy="767952"/>
          </a:xfrm>
          <a:prstGeom prst="rect">
            <a:avLst/>
          </a:prstGeom>
          <a:noFill/>
          <a:ln w="0">
            <a:noFill/>
          </a:ln>
        </p:spPr>
        <p:style>
          <a:lnRef idx="0">
            <a:scrgbClr r="0" g="0" b="0"/>
          </a:lnRef>
          <a:fillRef idx="0">
            <a:scrgbClr r="0" g="0" b="0"/>
          </a:fillRef>
          <a:effectRef idx="0">
            <a:scrgbClr r="0" g="0" b="0"/>
          </a:effectRef>
          <a:fontRef idx="minor"/>
        </p:style>
        <p:txBody>
          <a:bodyPr anchor="t">
            <a:normAutofit/>
          </a:bodyPr>
          <a:lstStyle/>
          <a:p>
            <a:pPr defTabSz="914400">
              <a:lnSpc>
                <a:spcPct val="100000"/>
              </a:lnSpc>
              <a:tabLst>
                <a:tab pos="0" algn="l"/>
              </a:tabLst>
            </a:pPr>
            <a:endParaRPr lang="en-US" sz="1300" b="0" u="none" strike="noStrike">
              <a:solidFill>
                <a:srgbClr val="FFFFFF"/>
              </a:solidFill>
              <a:effectLst/>
              <a:uFillTx/>
              <a:latin typeface="OpenSymbol"/>
            </a:endParaRPr>
          </a:p>
        </p:txBody>
      </p:sp>
      <p:sp>
        <p:nvSpPr>
          <p:cNvPr id="22" name="Rectangle 21">
            <a:extLst>
              <a:ext uri="{FF2B5EF4-FFF2-40B4-BE49-F238E27FC236}">
                <a16:creationId xmlns:a16="http://schemas.microsoft.com/office/drawing/2014/main" id="{5A82B8A1-DD74-4463-E747-11A618695DD8}"/>
              </a:ext>
            </a:extLst>
          </p:cNvPr>
          <p:cNvSpPr/>
          <p:nvPr/>
        </p:nvSpPr>
        <p:spPr>
          <a:xfrm>
            <a:off x="7095940" y="1595172"/>
            <a:ext cx="1694987" cy="767952"/>
          </a:xfrm>
          <a:prstGeom prst="rect">
            <a:avLst/>
          </a:prstGeom>
          <a:noFill/>
          <a:ln w="0">
            <a:noFill/>
          </a:ln>
        </p:spPr>
        <p:style>
          <a:lnRef idx="0">
            <a:scrgbClr r="0" g="0" b="0"/>
          </a:lnRef>
          <a:fillRef idx="0">
            <a:scrgbClr r="0" g="0" b="0"/>
          </a:fillRef>
          <a:effectRef idx="0">
            <a:scrgbClr r="0" g="0" b="0"/>
          </a:effectRef>
          <a:fontRef idx="minor"/>
        </p:style>
        <p:txBody>
          <a:bodyPr anchor="t">
            <a:normAutofit/>
          </a:bodyPr>
          <a:lstStyle/>
          <a:p>
            <a:pPr defTabSz="914400">
              <a:lnSpc>
                <a:spcPct val="100000"/>
              </a:lnSpc>
              <a:tabLst>
                <a:tab pos="0" algn="l"/>
              </a:tabLst>
            </a:pPr>
            <a:endParaRPr lang="en-US" sz="1300" b="0" u="none" strike="noStrike">
              <a:solidFill>
                <a:srgbClr val="FFFFFF"/>
              </a:solidFill>
              <a:effectLst/>
              <a:uFillTx/>
              <a:latin typeface="OpenSymbol"/>
            </a:endParaRPr>
          </a:p>
        </p:txBody>
      </p:sp>
      <p:sp>
        <p:nvSpPr>
          <p:cNvPr id="23" name="Rectangle 22">
            <a:extLst>
              <a:ext uri="{FF2B5EF4-FFF2-40B4-BE49-F238E27FC236}">
                <a16:creationId xmlns:a16="http://schemas.microsoft.com/office/drawing/2014/main" id="{0984A362-1277-50D1-B468-D1B501D2FF71}"/>
              </a:ext>
            </a:extLst>
          </p:cNvPr>
          <p:cNvSpPr/>
          <p:nvPr/>
        </p:nvSpPr>
        <p:spPr>
          <a:xfrm>
            <a:off x="7095940" y="2340006"/>
            <a:ext cx="1694987" cy="981317"/>
          </a:xfrm>
          <a:prstGeom prst="rect">
            <a:avLst/>
          </a:prstGeom>
          <a:noFill/>
          <a:ln w="0">
            <a:noFill/>
          </a:ln>
        </p:spPr>
        <p:style>
          <a:lnRef idx="0">
            <a:scrgbClr r="0" g="0" b="0"/>
          </a:lnRef>
          <a:fillRef idx="0">
            <a:scrgbClr r="0" g="0" b="0"/>
          </a:fillRef>
          <a:effectRef idx="0">
            <a:scrgbClr r="0" g="0" b="0"/>
          </a:effectRef>
          <a:fontRef idx="minor"/>
        </p:style>
        <p:txBody>
          <a:bodyPr anchor="t">
            <a:normAutofit/>
          </a:bodyPr>
          <a:lstStyle/>
          <a:p>
            <a:pPr defTabSz="914400">
              <a:lnSpc>
                <a:spcPct val="100000"/>
              </a:lnSpc>
              <a:tabLst>
                <a:tab pos="0" algn="l"/>
              </a:tabLst>
            </a:pPr>
            <a:endParaRPr lang="en-US" sz="1300" b="0" u="none" strike="noStrike">
              <a:solidFill>
                <a:srgbClr val="FFFFFF"/>
              </a:solidFill>
              <a:effectLst/>
              <a:uFillTx/>
              <a:latin typeface="OpenSymbol"/>
            </a:endParaRPr>
          </a:p>
        </p:txBody>
      </p:sp>
      <p:sp>
        <p:nvSpPr>
          <p:cNvPr id="24" name="Rectangle 23">
            <a:extLst>
              <a:ext uri="{FF2B5EF4-FFF2-40B4-BE49-F238E27FC236}">
                <a16:creationId xmlns:a16="http://schemas.microsoft.com/office/drawing/2014/main" id="{F2891DD2-F134-1F50-5C3C-DCEAF5BB10B9}"/>
              </a:ext>
            </a:extLst>
          </p:cNvPr>
          <p:cNvSpPr/>
          <p:nvPr/>
        </p:nvSpPr>
        <p:spPr>
          <a:xfrm>
            <a:off x="7389547" y="1595172"/>
            <a:ext cx="1878587" cy="1066824"/>
          </a:xfrm>
          <a:prstGeom prst="rect">
            <a:avLst/>
          </a:prstGeom>
          <a:noFill/>
          <a:ln w="0">
            <a:noFill/>
          </a:ln>
        </p:spPr>
        <p:style>
          <a:lnRef idx="0">
            <a:scrgbClr r="0" g="0" b="0"/>
          </a:lnRef>
          <a:fillRef idx="0">
            <a:scrgbClr r="0" g="0" b="0"/>
          </a:fillRef>
          <a:effectRef idx="0">
            <a:scrgbClr r="0" g="0" b="0"/>
          </a:effectRef>
          <a:fontRef idx="minor"/>
        </p:style>
        <p:txBody>
          <a:bodyPr anchor="t">
            <a:normAutofit/>
          </a:bodyPr>
          <a:lstStyle/>
          <a:p>
            <a:pPr defTabSz="914400">
              <a:lnSpc>
                <a:spcPct val="100000"/>
              </a:lnSpc>
              <a:tabLst>
                <a:tab pos="0" algn="l"/>
              </a:tabLst>
            </a:pPr>
            <a:endParaRPr lang="en-US" sz="1300" b="0" u="none" strike="noStrike">
              <a:solidFill>
                <a:srgbClr val="FFFFFF"/>
              </a:solidFill>
              <a:effectLst/>
              <a:uFillTx/>
              <a:latin typeface="OpenSymbol"/>
            </a:endParaRPr>
          </a:p>
        </p:txBody>
      </p:sp>
      <p:sp>
        <p:nvSpPr>
          <p:cNvPr id="25" name="Rectangle 24">
            <a:extLst>
              <a:ext uri="{FF2B5EF4-FFF2-40B4-BE49-F238E27FC236}">
                <a16:creationId xmlns:a16="http://schemas.microsoft.com/office/drawing/2014/main" id="{A85C8161-BC5C-2636-EB3C-318E39100CCB}"/>
              </a:ext>
            </a:extLst>
          </p:cNvPr>
          <p:cNvSpPr/>
          <p:nvPr/>
        </p:nvSpPr>
        <p:spPr>
          <a:xfrm>
            <a:off x="7520175" y="4300033"/>
            <a:ext cx="1878587" cy="1589547"/>
          </a:xfrm>
          <a:prstGeom prst="rect">
            <a:avLst/>
          </a:prstGeom>
          <a:noFill/>
          <a:ln w="0">
            <a:noFill/>
          </a:ln>
        </p:spPr>
        <p:style>
          <a:lnRef idx="0">
            <a:scrgbClr r="0" g="0" b="0"/>
          </a:lnRef>
          <a:fillRef idx="0">
            <a:scrgbClr r="0" g="0" b="0"/>
          </a:fillRef>
          <a:effectRef idx="0">
            <a:scrgbClr r="0" g="0" b="0"/>
          </a:effectRef>
          <a:fontRef idx="minor"/>
        </p:style>
        <p:txBody>
          <a:bodyPr anchor="t">
            <a:normAutofit/>
          </a:bodyPr>
          <a:lstStyle/>
          <a:p>
            <a:pPr defTabSz="914400">
              <a:lnSpc>
                <a:spcPct val="100000"/>
              </a:lnSpc>
              <a:tabLst>
                <a:tab pos="0" algn="l"/>
              </a:tabLst>
            </a:pPr>
            <a:endParaRPr lang="en-US" sz="1300" b="0" u="none" strike="noStrike">
              <a:solidFill>
                <a:srgbClr val="FFFFFF"/>
              </a:solidFill>
              <a:effectLst/>
              <a:uFillTx/>
              <a:latin typeface="OpenSymbol"/>
            </a:endParaRPr>
          </a:p>
        </p:txBody>
      </p:sp>
      <p:sp>
        <p:nvSpPr>
          <p:cNvPr id="26" name="TextBox 25">
            <a:extLst>
              <a:ext uri="{FF2B5EF4-FFF2-40B4-BE49-F238E27FC236}">
                <a16:creationId xmlns:a16="http://schemas.microsoft.com/office/drawing/2014/main" id="{16B1E2D8-D602-2561-30C1-3A3DF6C578A3}"/>
              </a:ext>
            </a:extLst>
          </p:cNvPr>
          <p:cNvSpPr txBox="1"/>
          <p:nvPr/>
        </p:nvSpPr>
        <p:spPr>
          <a:xfrm>
            <a:off x="4751409" y="1484216"/>
            <a:ext cx="1791985" cy="292388"/>
          </a:xfrm>
          <a:prstGeom prst="rect">
            <a:avLst/>
          </a:prstGeom>
          <a:noFill/>
        </p:spPr>
        <p:txBody>
          <a:bodyPr wrap="square" rtlCol="0">
            <a:spAutoFit/>
          </a:bodyPr>
          <a:lstStyle/>
          <a:p>
            <a:endParaRPr lang="en-US" sz="1300"/>
          </a:p>
        </p:txBody>
      </p:sp>
      <p:sp>
        <p:nvSpPr>
          <p:cNvPr id="27" name="TextBox 26">
            <a:extLst>
              <a:ext uri="{FF2B5EF4-FFF2-40B4-BE49-F238E27FC236}">
                <a16:creationId xmlns:a16="http://schemas.microsoft.com/office/drawing/2014/main" id="{D4D00E51-82DA-A748-AD19-056EA7EBE717}"/>
              </a:ext>
            </a:extLst>
          </p:cNvPr>
          <p:cNvSpPr txBox="1"/>
          <p:nvPr/>
        </p:nvSpPr>
        <p:spPr>
          <a:xfrm>
            <a:off x="4801920" y="1598343"/>
            <a:ext cx="1873556" cy="492443"/>
          </a:xfrm>
          <a:prstGeom prst="rect">
            <a:avLst/>
          </a:prstGeom>
          <a:noFill/>
        </p:spPr>
        <p:txBody>
          <a:bodyPr wrap="square" rtlCol="0">
            <a:spAutoFit/>
          </a:bodyPr>
          <a:lstStyle/>
          <a:p>
            <a:endParaRPr lang="en-US" sz="1300">
              <a:solidFill>
                <a:schemeClr val="accent1">
                  <a:lumMod val="50000"/>
                </a:schemeClr>
              </a:solidFill>
            </a:endParaRPr>
          </a:p>
          <a:p>
            <a:endParaRPr lang="en-US" sz="1300">
              <a:solidFill>
                <a:schemeClr val="accent1">
                  <a:lumMod val="50000"/>
                </a:schemeClr>
              </a:solidFill>
            </a:endParaRPr>
          </a:p>
        </p:txBody>
      </p:sp>
      <p:sp>
        <p:nvSpPr>
          <p:cNvPr id="28" name="TextBox 27">
            <a:extLst>
              <a:ext uri="{FF2B5EF4-FFF2-40B4-BE49-F238E27FC236}">
                <a16:creationId xmlns:a16="http://schemas.microsoft.com/office/drawing/2014/main" id="{53D93CDA-C189-60C5-3C4B-6AA77BE06358}"/>
              </a:ext>
            </a:extLst>
          </p:cNvPr>
          <p:cNvSpPr txBox="1"/>
          <p:nvPr/>
        </p:nvSpPr>
        <p:spPr>
          <a:xfrm>
            <a:off x="2558101" y="1420089"/>
            <a:ext cx="1873556" cy="1815882"/>
          </a:xfrm>
          <a:prstGeom prst="rect">
            <a:avLst/>
          </a:prstGeom>
          <a:noFill/>
        </p:spPr>
        <p:txBody>
          <a:bodyPr wrap="square" rtlCol="0">
            <a:spAutoFit/>
          </a:bodyPr>
          <a:lstStyle/>
          <a:p>
            <a:r>
              <a:rPr lang="en-US" sz="1600">
                <a:solidFill>
                  <a:schemeClr val="accent1">
                    <a:lumMod val="50000"/>
                  </a:schemeClr>
                </a:solidFill>
              </a:rPr>
              <a:t>Quantify response to exercise, handgrip, posture, and paced breathing against reference measurements</a:t>
            </a:r>
          </a:p>
        </p:txBody>
      </p:sp>
      <p:sp>
        <p:nvSpPr>
          <p:cNvPr id="29" name="TextBox 28">
            <a:extLst>
              <a:ext uri="{FF2B5EF4-FFF2-40B4-BE49-F238E27FC236}">
                <a16:creationId xmlns:a16="http://schemas.microsoft.com/office/drawing/2014/main" id="{1C5C9794-7407-9DDE-88F3-3D310F2574B4}"/>
              </a:ext>
            </a:extLst>
          </p:cNvPr>
          <p:cNvSpPr txBox="1"/>
          <p:nvPr/>
        </p:nvSpPr>
        <p:spPr>
          <a:xfrm>
            <a:off x="7057931" y="1456433"/>
            <a:ext cx="1939112" cy="830997"/>
          </a:xfrm>
          <a:prstGeom prst="rect">
            <a:avLst/>
          </a:prstGeom>
          <a:noFill/>
        </p:spPr>
        <p:txBody>
          <a:bodyPr wrap="square" rtlCol="0">
            <a:spAutoFit/>
          </a:bodyPr>
          <a:lstStyle/>
          <a:p>
            <a:r>
              <a:rPr lang="en-US" sz="1600">
                <a:solidFill>
                  <a:schemeClr val="accent1">
                    <a:lumMod val="50000"/>
                  </a:schemeClr>
                </a:solidFill>
              </a:rPr>
              <a:t>Develop an algorithm to identify trends* </a:t>
            </a:r>
          </a:p>
        </p:txBody>
      </p:sp>
      <p:sp>
        <p:nvSpPr>
          <p:cNvPr id="33" name="TextBox 32">
            <a:extLst>
              <a:ext uri="{FF2B5EF4-FFF2-40B4-BE49-F238E27FC236}">
                <a16:creationId xmlns:a16="http://schemas.microsoft.com/office/drawing/2014/main" id="{61D9195F-DE48-0116-E963-5BFECF4C16ED}"/>
              </a:ext>
            </a:extLst>
          </p:cNvPr>
          <p:cNvSpPr txBox="1"/>
          <p:nvPr/>
        </p:nvSpPr>
        <p:spPr>
          <a:xfrm>
            <a:off x="359188" y="1425535"/>
            <a:ext cx="1873556" cy="1569660"/>
          </a:xfrm>
          <a:prstGeom prst="rect">
            <a:avLst/>
          </a:prstGeom>
          <a:noFill/>
        </p:spPr>
        <p:txBody>
          <a:bodyPr wrap="square" rtlCol="0">
            <a:spAutoFit/>
          </a:bodyPr>
          <a:lstStyle/>
          <a:p>
            <a:r>
              <a:rPr lang="en-US" sz="1600">
                <a:solidFill>
                  <a:schemeClr val="accent1">
                    <a:lumMod val="50000"/>
                  </a:schemeClr>
                </a:solidFill>
              </a:rPr>
              <a:t>Measure synchronized PPG and ECG signal using module, capture features with good fidelity</a:t>
            </a:r>
          </a:p>
        </p:txBody>
      </p:sp>
      <p:sp>
        <p:nvSpPr>
          <p:cNvPr id="44" name="TextBox 43">
            <a:extLst>
              <a:ext uri="{FF2B5EF4-FFF2-40B4-BE49-F238E27FC236}">
                <a16:creationId xmlns:a16="http://schemas.microsoft.com/office/drawing/2014/main" id="{A0DF5CEE-A1C5-705A-66E5-54B182C0D75B}"/>
              </a:ext>
            </a:extLst>
          </p:cNvPr>
          <p:cNvSpPr txBox="1"/>
          <p:nvPr/>
        </p:nvSpPr>
        <p:spPr>
          <a:xfrm>
            <a:off x="4757019" y="1437097"/>
            <a:ext cx="1945860" cy="830997"/>
          </a:xfrm>
          <a:prstGeom prst="rect">
            <a:avLst/>
          </a:prstGeom>
          <a:noFill/>
        </p:spPr>
        <p:txBody>
          <a:bodyPr wrap="square" rtlCol="0">
            <a:spAutoFit/>
          </a:bodyPr>
          <a:lstStyle/>
          <a:p>
            <a:r>
              <a:rPr lang="en-US" sz="1600">
                <a:solidFill>
                  <a:schemeClr val="accent1">
                    <a:lumMod val="50000"/>
                  </a:schemeClr>
                </a:solidFill>
              </a:rPr>
              <a:t>Develop a wearable system with ECG/PPG unit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4FC360-7FF6-0BEE-CB91-9FF40D120CA2}"/>
              </a:ext>
            </a:extLst>
          </p:cNvPr>
          <p:cNvSpPr>
            <a:spLocks noGrp="1"/>
          </p:cNvSpPr>
          <p:nvPr>
            <p:ph type="title"/>
          </p:nvPr>
        </p:nvSpPr>
        <p:spPr>
          <a:xfrm>
            <a:off x="228600" y="160866"/>
            <a:ext cx="8686440" cy="572400"/>
          </a:xfrm>
        </p:spPr>
        <p:txBody>
          <a:bodyPr/>
          <a:lstStyle/>
          <a:p>
            <a:r>
              <a:rPr lang="en-US" sz="2400"/>
              <a:t>Research platform to longitudinal monitoring device</a:t>
            </a:r>
          </a:p>
        </p:txBody>
      </p:sp>
      <p:sp>
        <p:nvSpPr>
          <p:cNvPr id="12" name="Rectangle 11">
            <a:extLst>
              <a:ext uri="{FF2B5EF4-FFF2-40B4-BE49-F238E27FC236}">
                <a16:creationId xmlns:a16="http://schemas.microsoft.com/office/drawing/2014/main" id="{C02BF713-6FF2-C9DF-6BEC-80E68178AA26}"/>
              </a:ext>
            </a:extLst>
          </p:cNvPr>
          <p:cNvSpPr/>
          <p:nvPr/>
        </p:nvSpPr>
        <p:spPr>
          <a:xfrm>
            <a:off x="3891636" y="3860376"/>
            <a:ext cx="1878587" cy="1589547"/>
          </a:xfrm>
          <a:prstGeom prst="rect">
            <a:avLst/>
          </a:prstGeom>
          <a:noFill/>
          <a:ln w="0">
            <a:noFill/>
          </a:ln>
        </p:spPr>
        <p:style>
          <a:lnRef idx="0">
            <a:scrgbClr r="0" g="0" b="0"/>
          </a:lnRef>
          <a:fillRef idx="0">
            <a:scrgbClr r="0" g="0" b="0"/>
          </a:fillRef>
          <a:effectRef idx="0">
            <a:scrgbClr r="0" g="0" b="0"/>
          </a:effectRef>
          <a:fontRef idx="minor"/>
        </p:style>
        <p:txBody>
          <a:bodyPr anchor="t">
            <a:normAutofit/>
          </a:bodyPr>
          <a:lstStyle/>
          <a:p>
            <a:pPr defTabSz="914400">
              <a:lnSpc>
                <a:spcPct val="100000"/>
              </a:lnSpc>
              <a:tabLst>
                <a:tab pos="0" algn="l"/>
              </a:tabLst>
            </a:pPr>
            <a:endParaRPr lang="en-US" sz="1300" b="0" u="none" strike="noStrike">
              <a:solidFill>
                <a:srgbClr val="FFFFFF"/>
              </a:solidFill>
              <a:effectLst/>
              <a:uFillTx/>
              <a:latin typeface="OpenSymbol"/>
            </a:endParaRPr>
          </a:p>
        </p:txBody>
      </p:sp>
      <p:sp>
        <p:nvSpPr>
          <p:cNvPr id="16" name="Rectangle 15">
            <a:extLst>
              <a:ext uri="{FF2B5EF4-FFF2-40B4-BE49-F238E27FC236}">
                <a16:creationId xmlns:a16="http://schemas.microsoft.com/office/drawing/2014/main" id="{9EBC8132-F46C-810E-A122-F3D7056DFE77}"/>
              </a:ext>
            </a:extLst>
          </p:cNvPr>
          <p:cNvSpPr/>
          <p:nvPr/>
        </p:nvSpPr>
        <p:spPr>
          <a:xfrm>
            <a:off x="7479354" y="1693145"/>
            <a:ext cx="1878587" cy="1066824"/>
          </a:xfrm>
          <a:prstGeom prst="rect">
            <a:avLst/>
          </a:prstGeom>
          <a:noFill/>
          <a:ln w="0">
            <a:noFill/>
          </a:ln>
        </p:spPr>
        <p:style>
          <a:lnRef idx="0">
            <a:scrgbClr r="0" g="0" b="0"/>
          </a:lnRef>
          <a:fillRef idx="0">
            <a:scrgbClr r="0" g="0" b="0"/>
          </a:fillRef>
          <a:effectRef idx="0">
            <a:scrgbClr r="0" g="0" b="0"/>
          </a:effectRef>
          <a:fontRef idx="minor"/>
        </p:style>
        <p:txBody>
          <a:bodyPr anchor="t">
            <a:normAutofit/>
          </a:bodyPr>
          <a:lstStyle/>
          <a:p>
            <a:pPr defTabSz="914400">
              <a:lnSpc>
                <a:spcPct val="100000"/>
              </a:lnSpc>
              <a:tabLst>
                <a:tab pos="0" algn="l"/>
              </a:tabLst>
            </a:pPr>
            <a:endParaRPr lang="en-US" sz="1300" b="0" u="none" strike="noStrike">
              <a:solidFill>
                <a:srgbClr val="FFFFFF"/>
              </a:solidFill>
              <a:effectLst/>
              <a:uFillTx/>
              <a:latin typeface="OpenSymbol"/>
            </a:endParaRPr>
          </a:p>
        </p:txBody>
      </p:sp>
      <p:sp>
        <p:nvSpPr>
          <p:cNvPr id="21" name="TextBox 20">
            <a:extLst>
              <a:ext uri="{FF2B5EF4-FFF2-40B4-BE49-F238E27FC236}">
                <a16:creationId xmlns:a16="http://schemas.microsoft.com/office/drawing/2014/main" id="{1438523A-8D1D-619E-3A43-ED380E4C9330}"/>
              </a:ext>
            </a:extLst>
          </p:cNvPr>
          <p:cNvSpPr txBox="1"/>
          <p:nvPr/>
        </p:nvSpPr>
        <p:spPr>
          <a:xfrm>
            <a:off x="7446519" y="1598814"/>
            <a:ext cx="1986092" cy="292388"/>
          </a:xfrm>
          <a:prstGeom prst="rect">
            <a:avLst/>
          </a:prstGeom>
          <a:noFill/>
        </p:spPr>
        <p:txBody>
          <a:bodyPr wrap="square" rtlCol="0">
            <a:spAutoFit/>
          </a:bodyPr>
          <a:lstStyle/>
          <a:p>
            <a:endParaRPr lang="en-US" sz="1300"/>
          </a:p>
        </p:txBody>
      </p:sp>
      <p:sp>
        <p:nvSpPr>
          <p:cNvPr id="28" name="TextBox 27">
            <a:extLst>
              <a:ext uri="{FF2B5EF4-FFF2-40B4-BE49-F238E27FC236}">
                <a16:creationId xmlns:a16="http://schemas.microsoft.com/office/drawing/2014/main" id="{49A5E2A7-2A53-6B09-1D54-8B03C9096EC3}"/>
              </a:ext>
            </a:extLst>
          </p:cNvPr>
          <p:cNvSpPr txBox="1"/>
          <p:nvPr/>
        </p:nvSpPr>
        <p:spPr>
          <a:xfrm>
            <a:off x="279400" y="813119"/>
            <a:ext cx="8432799" cy="492443"/>
          </a:xfrm>
          <a:prstGeom prst="rect">
            <a:avLst/>
          </a:prstGeom>
          <a:noFill/>
        </p:spPr>
        <p:txBody>
          <a:bodyPr wrap="square" rtlCol="0">
            <a:spAutoFit/>
          </a:bodyPr>
          <a:lstStyle/>
          <a:p>
            <a:pPr marL="342900" indent="-342900">
              <a:buFont typeface="+mj-lt"/>
              <a:buAutoNum type="arabicPeriod"/>
            </a:pPr>
            <a:endParaRPr lang="en-US" sz="1300"/>
          </a:p>
          <a:p>
            <a:pPr marL="171450" indent="-171450">
              <a:buFont typeface="Arial" panose="020B0604020202020204" pitchFamily="34" charset="0"/>
              <a:buChar char="•"/>
            </a:pPr>
            <a:endParaRPr lang="en-US" sz="1300">
              <a:solidFill>
                <a:schemeClr val="accent1">
                  <a:lumMod val="50000"/>
                </a:schemeClr>
              </a:solidFill>
            </a:endParaRPr>
          </a:p>
        </p:txBody>
      </p:sp>
      <p:sp>
        <p:nvSpPr>
          <p:cNvPr id="10" name="Rectangle 9">
            <a:extLst>
              <a:ext uri="{FF2B5EF4-FFF2-40B4-BE49-F238E27FC236}">
                <a16:creationId xmlns:a16="http://schemas.microsoft.com/office/drawing/2014/main" id="{3BA6DABA-B6C3-45CB-D9A8-22E11CD1B6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bwMode="white">
          <a:xfrm>
            <a:off x="0" y="0"/>
            <a:ext cx="9144000" cy="5143500"/>
          </a:xfrm>
          <a:prstGeom prst="rect">
            <a:avLst/>
          </a:prstGeom>
          <a:no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3" name="Picture 12">
            <a:extLst>
              <a:ext uri="{FF2B5EF4-FFF2-40B4-BE49-F238E27FC236}">
                <a16:creationId xmlns:a16="http://schemas.microsoft.com/office/drawing/2014/main" id="{641225A8-4451-B506-5555-DD00A26DFC43}"/>
              </a:ext>
            </a:extLst>
          </p:cNvPr>
          <p:cNvPicPr>
            <a:picLocks noChangeAspect="1"/>
          </p:cNvPicPr>
          <p:nvPr/>
        </p:nvPicPr>
        <p:blipFill>
          <a:blip r:embed="rId3"/>
          <a:stretch>
            <a:fillRect/>
          </a:stretch>
        </p:blipFill>
        <p:spPr>
          <a:xfrm>
            <a:off x="111759" y="1633764"/>
            <a:ext cx="9032241" cy="2244698"/>
          </a:xfrm>
          <a:prstGeom prst="rect">
            <a:avLst/>
          </a:prstGeom>
        </p:spPr>
      </p:pic>
      <p:sp>
        <p:nvSpPr>
          <p:cNvPr id="18" name="TextBox 9">
            <a:extLst>
              <a:ext uri="{FF2B5EF4-FFF2-40B4-BE49-F238E27FC236}">
                <a16:creationId xmlns:a16="http://schemas.microsoft.com/office/drawing/2014/main" id="{88184E48-6C20-3A0D-1D74-F68FBC232BEC}"/>
              </a:ext>
            </a:extLst>
          </p:cNvPr>
          <p:cNvSpPr txBox="1"/>
          <p:nvPr/>
        </p:nvSpPr>
        <p:spPr>
          <a:xfrm>
            <a:off x="2029350" y="4453448"/>
            <a:ext cx="1488934" cy="369332"/>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Initial Project</a:t>
            </a:r>
          </a:p>
        </p:txBody>
      </p:sp>
      <p:sp>
        <p:nvSpPr>
          <p:cNvPr id="22" name="TextBox 11">
            <a:extLst>
              <a:ext uri="{FF2B5EF4-FFF2-40B4-BE49-F238E27FC236}">
                <a16:creationId xmlns:a16="http://schemas.microsoft.com/office/drawing/2014/main" id="{6EBE307C-9F2C-A59D-D924-7024C9F020E0}"/>
              </a:ext>
            </a:extLst>
          </p:cNvPr>
          <p:cNvSpPr txBox="1"/>
          <p:nvPr/>
        </p:nvSpPr>
        <p:spPr>
          <a:xfrm>
            <a:off x="6068408" y="4453448"/>
            <a:ext cx="2220095" cy="369332"/>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Future Development</a:t>
            </a:r>
          </a:p>
        </p:txBody>
      </p:sp>
      <p:sp>
        <p:nvSpPr>
          <p:cNvPr id="23" name="Left Bracket 22">
            <a:extLst>
              <a:ext uri="{FF2B5EF4-FFF2-40B4-BE49-F238E27FC236}">
                <a16:creationId xmlns:a16="http://schemas.microsoft.com/office/drawing/2014/main" id="{39F472A8-A6F7-6F52-9666-1971F6AD70F2}"/>
              </a:ext>
            </a:extLst>
          </p:cNvPr>
          <p:cNvSpPr/>
          <p:nvPr/>
        </p:nvSpPr>
        <p:spPr>
          <a:xfrm>
            <a:off x="1200150" y="4014788"/>
            <a:ext cx="3043238" cy="500062"/>
          </a:xfrm>
          <a:prstGeom prst="leftBracket">
            <a:avLst/>
          </a:prstGeom>
          <a:ln>
            <a:solidFill>
              <a:schemeClr val="accent1">
                <a:shade val="1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4" name="Double Bracket 23">
            <a:extLst>
              <a:ext uri="{FF2B5EF4-FFF2-40B4-BE49-F238E27FC236}">
                <a16:creationId xmlns:a16="http://schemas.microsoft.com/office/drawing/2014/main" id="{1AA98EBF-3069-8C34-9C6A-4DD6E87E0852}"/>
              </a:ext>
            </a:extLst>
          </p:cNvPr>
          <p:cNvSpPr/>
          <p:nvPr/>
        </p:nvSpPr>
        <p:spPr>
          <a:xfrm>
            <a:off x="-1428750" y="2828925"/>
            <a:ext cx="1585913" cy="485775"/>
          </a:xfrm>
          <a:prstGeom prst="bracketPair">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5" name="Left Bracket 24">
            <a:extLst>
              <a:ext uri="{FF2B5EF4-FFF2-40B4-BE49-F238E27FC236}">
                <a16:creationId xmlns:a16="http://schemas.microsoft.com/office/drawing/2014/main" id="{E8BB6695-ABBC-9BFC-41B2-D489EB647D22}"/>
              </a:ext>
            </a:extLst>
          </p:cNvPr>
          <p:cNvSpPr/>
          <p:nvPr/>
        </p:nvSpPr>
        <p:spPr>
          <a:xfrm rot="16200000">
            <a:off x="2675330" y="2446732"/>
            <a:ext cx="200029" cy="3393286"/>
          </a:xfrm>
          <a:prstGeom prst="leftBracket">
            <a:avLst/>
          </a:prstGeom>
          <a:noFill/>
          <a:ln w="412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27" name="Left Bracket 26">
            <a:extLst>
              <a:ext uri="{FF2B5EF4-FFF2-40B4-BE49-F238E27FC236}">
                <a16:creationId xmlns:a16="http://schemas.microsoft.com/office/drawing/2014/main" id="{ABCBD393-E6C7-6807-8D84-6995DCC08D63}"/>
              </a:ext>
            </a:extLst>
          </p:cNvPr>
          <p:cNvSpPr/>
          <p:nvPr/>
        </p:nvSpPr>
        <p:spPr>
          <a:xfrm rot="16200000">
            <a:off x="7048508" y="3024187"/>
            <a:ext cx="214311" cy="2252662"/>
          </a:xfrm>
          <a:prstGeom prst="leftBracket">
            <a:avLst/>
          </a:prstGeom>
          <a:noFill/>
          <a:ln w="412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Tree>
    <p:extLst>
      <p:ext uri="{BB962C8B-B14F-4D97-AF65-F5344CB8AC3E}">
        <p14:creationId xmlns:p14="http://schemas.microsoft.com/office/powerpoint/2010/main" val="737761895"/>
      </p:ext>
    </p:extLst>
  </p:cSld>
  <p:clrMapOvr>
    <a:masterClrMapping/>
  </p:clrMapOvr>
</p:sld>
</file>

<file path=ppt/theme/theme1.xml><?xml version="1.0" encoding="utf-8"?>
<a:theme xmlns:a="http://schemas.openxmlformats.org/drawingml/2006/main" name="Lava Lamp Inspiration by Slidesgo">
  <a:themeElements>
    <a:clrScheme name="Simple Light">
      <a:dk1>
        <a:srgbClr val="FFFFFF"/>
      </a:dk1>
      <a:lt1>
        <a:srgbClr val="000000"/>
      </a:lt1>
      <a:dk2>
        <a:srgbClr val="FFFFFF"/>
      </a:dk2>
      <a:lt2>
        <a:srgbClr val="FFFFFF"/>
      </a:lt2>
      <a:accent1>
        <a:srgbClr val="ED5698"/>
      </a:accent1>
      <a:accent2>
        <a:srgbClr val="FA3863"/>
      </a:accent2>
      <a:accent3>
        <a:srgbClr val="FFFFFF"/>
      </a:accent3>
      <a:accent4>
        <a:srgbClr val="FFFFFF"/>
      </a:accent4>
      <a:accent5>
        <a:srgbClr val="FFFFFF"/>
      </a:accent5>
      <a:accent6>
        <a:srgbClr val="FFFFFF"/>
      </a:accent6>
      <a:hlink>
        <a:srgbClr val="FFFFFF"/>
      </a:hlink>
      <a:folHlink>
        <a:srgbClr val="0097A7"/>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9203FE20E008C4B8ADD419B911961F7" ma:contentTypeVersion="10" ma:contentTypeDescription="Create a new document." ma:contentTypeScope="" ma:versionID="d6871113b651184945d3a3bb067867bc">
  <xsd:schema xmlns:xsd="http://www.w3.org/2001/XMLSchema" xmlns:xs="http://www.w3.org/2001/XMLSchema" xmlns:p="http://schemas.microsoft.com/office/2006/metadata/properties" xmlns:ns2="1e8a835f-1d72-41b9-8239-64840c0f4ff7" xmlns:ns3="d0b2e96a-02ce-4ed3-bb11-7706ac454158" targetNamespace="http://schemas.microsoft.com/office/2006/metadata/properties" ma:root="true" ma:fieldsID="b08e6fe312567909b5c1b9b4e0bdae91" ns2:_="" ns3:_="">
    <xsd:import namespace="1e8a835f-1d72-41b9-8239-64840c0f4ff7"/>
    <xsd:import namespace="d0b2e96a-02ce-4ed3-bb11-7706ac454158"/>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GenerationTime" minOccurs="0"/>
                <xsd:element ref="ns2:MediaServiceEventHashCode"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e8a835f-1d72-41b9-8239-64840c0f4ff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576e6ad8-52fe-412f-a0b9-03ea580b6293"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0b2e96a-02ce-4ed3-bb11-7706ac454158"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db8b4431-9417-45ec-8b13-e026dcc3be52}" ma:internalName="TaxCatchAll" ma:showField="CatchAllData" ma:web="d0b2e96a-02ce-4ed3-bb11-7706ac45415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d0b2e96a-02ce-4ed3-bb11-7706ac454158" xsi:nil="true"/>
    <lcf76f155ced4ddcb4097134ff3c332f xmlns="1e8a835f-1d72-41b9-8239-64840c0f4ff7">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6F6C72B1-93AB-4034-9127-AC582F555E2E}">
  <ds:schemaRefs>
    <ds:schemaRef ds:uri="http://schemas.microsoft.com/sharepoint/v3/contenttype/forms"/>
  </ds:schemaRefs>
</ds:datastoreItem>
</file>

<file path=customXml/itemProps2.xml><?xml version="1.0" encoding="utf-8"?>
<ds:datastoreItem xmlns:ds="http://schemas.openxmlformats.org/officeDocument/2006/customXml" ds:itemID="{2E8DF8CC-DDCE-436B-B19D-0A15FD54C874}">
  <ds:schemaRefs>
    <ds:schemaRef ds:uri="1e8a835f-1d72-41b9-8239-64840c0f4ff7"/>
    <ds:schemaRef ds:uri="d0b2e96a-02ce-4ed3-bb11-7706ac45415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D198C5F5-D75D-4FC1-9581-B3DC96375E61}">
  <ds:schemaRefs>
    <ds:schemaRef ds:uri="1e8a835f-1d72-41b9-8239-64840c0f4ff7"/>
    <ds:schemaRef ds:uri="d0b2e96a-02ce-4ed3-bb11-7706ac454158"/>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
  <TotalTime>0</TotalTime>
  <Words>1161</Words>
  <Application>Microsoft Office PowerPoint</Application>
  <PresentationFormat>On-screen Show (16:9)</PresentationFormat>
  <Paragraphs>183</Paragraphs>
  <Slides>13</Slides>
  <Notes>10</Notes>
  <HiddenSlides>1</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13</vt:i4>
      </vt:variant>
    </vt:vector>
  </HeadingPairs>
  <TitlesOfParts>
    <vt:vector size="23" baseType="lpstr">
      <vt:lpstr>Avenir Book</vt:lpstr>
      <vt:lpstr>Boldonse</vt:lpstr>
      <vt:lpstr>Onest</vt:lpstr>
      <vt:lpstr>OpenSymbol</vt:lpstr>
      <vt:lpstr>Aptos</vt:lpstr>
      <vt:lpstr>Arial</vt:lpstr>
      <vt:lpstr>Calibri</vt:lpstr>
      <vt:lpstr>Symbol</vt:lpstr>
      <vt:lpstr>Wingdings</vt:lpstr>
      <vt:lpstr>Lava Lamp Inspiration by Slidesgo</vt:lpstr>
      <vt:lpstr>PowerPoint Presentation</vt:lpstr>
      <vt:lpstr>Meet our team</vt:lpstr>
      <vt:lpstr>PowerPoint Presentation</vt:lpstr>
      <vt:lpstr>PowerPoint Presentation</vt:lpstr>
      <vt:lpstr>Other solutions vs. PreBP Predict</vt:lpstr>
      <vt:lpstr>Current screening detects thresholds—not trajectories </vt:lpstr>
      <vt:lpstr>PowerPoint Presentation</vt:lpstr>
      <vt:lpstr>PowerPoint Presentation</vt:lpstr>
      <vt:lpstr>Research platform to longitudinal monitoring device</vt:lpstr>
      <vt:lpstr>PowerPoint Presentation</vt:lpstr>
      <vt:lpstr>PowerPoint Presentation</vt:lpstr>
      <vt:lpstr>References</vt:lpstr>
      <vt:lpstr>PowerPoint Presentation</vt:lpstr>
    </vt:vector>
  </TitlesOfParts>
  <Company>Microsoft Corporation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Fliflet, Arne Woolsey</dc:creator>
  <cp:lastModifiedBy>Fliflet, Arne Woolsey</cp:lastModifiedBy>
  <cp:revision>2</cp:revision>
  <dcterms:modified xsi:type="dcterms:W3CDTF">2026-08-31T18:00:00Z</dcterms:modified>
</cp:coreProperties>
</file>

<file path=docProps/core0.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2026-08-06T00:59:22Z</dcterms:created>
  <dc:creator>Slidesgo AI</dc:creator>
  <dc:description/>
  <dc:language>en-US</dc:language>
  <cp:lastModifiedBy>Unknown Creator</cp:lastModifiedBy>
  <dcterms:modified xsi:type="dcterms:W3CDTF">2026-08-06T00:59:22Z</dcterms:modified>
  <cp:revision>0</cp:revision>
  <dc:subject/>
  <dc:title>Untitled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Slides">
    <vt:r8>9</vt:r8>
  </property>
  <property fmtid="{D5CDD505-2E9C-101B-9397-08002B2CF9AE}" pid="3" name="SlidesgoGeneratedBy">
    <vt:lpwstr>slidesgo-ai</vt:lpwstr>
  </property>
  <property fmtid="{D5CDD505-2E9C-101B-9397-08002B2CF9AE}" pid="4" name="SlidesgoPresentationUuid">
    <vt:lpwstr>a26f09ea-20e0-43e0-87ff-377c0f2e955c</vt:lpwstr>
  </property>
  <property fmtid="{D5CDD505-2E9C-101B-9397-08002B2CF9AE}" pid="5" name="ContentTypeId">
    <vt:lpwstr>0x01010019203FE20E008C4B8ADD419B911961F7</vt:lpwstr>
  </property>
  <property fmtid="{D5CDD505-2E9C-101B-9397-08002B2CF9AE}" pid="6" name="MediaServiceImageTags">
    <vt:lpwstr/>
  </property>
</Properties>
</file>