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65" r:id="rId2"/>
  </p:sldMasterIdLst>
  <p:notesMasterIdLst>
    <p:notesMasterId r:id="rId22"/>
  </p:notesMasterIdLst>
  <p:handoutMasterIdLst>
    <p:handoutMasterId r:id="rId23"/>
  </p:handoutMasterIdLst>
  <p:sldIdLst>
    <p:sldId id="260" r:id="rId3"/>
    <p:sldId id="354" r:id="rId4"/>
    <p:sldId id="361" r:id="rId5"/>
    <p:sldId id="366" r:id="rId6"/>
    <p:sldId id="328" r:id="rId7"/>
    <p:sldId id="365" r:id="rId8"/>
    <p:sldId id="355" r:id="rId9"/>
    <p:sldId id="357" r:id="rId10"/>
    <p:sldId id="305" r:id="rId11"/>
    <p:sldId id="311" r:id="rId12"/>
    <p:sldId id="362" r:id="rId13"/>
    <p:sldId id="363" r:id="rId14"/>
    <p:sldId id="358" r:id="rId15"/>
    <p:sldId id="364" r:id="rId16"/>
    <p:sldId id="318" r:id="rId17"/>
    <p:sldId id="331" r:id="rId18"/>
    <p:sldId id="332" r:id="rId19"/>
    <p:sldId id="273" r:id="rId20"/>
    <p:sldId id="367" r:id="rId21"/>
  </p:sldIdLst>
  <p:sldSz cx="10058400" cy="7772400"/>
  <p:notesSz cx="6858000" cy="9144000"/>
  <p:defaultTextStyle>
    <a:defPPr>
      <a:defRPr lang="en-US"/>
    </a:defPPr>
    <a:lvl1pPr marL="0" algn="l" defTabSz="509412" rtl="0" eaLnBrk="1" latinLnBrk="0" hangingPunct="1">
      <a:defRPr sz="2000" kern="1200">
        <a:solidFill>
          <a:schemeClr val="tx1"/>
        </a:solidFill>
        <a:latin typeface="+mn-lt"/>
        <a:ea typeface="+mn-ea"/>
        <a:cs typeface="+mn-cs"/>
      </a:defRPr>
    </a:lvl1pPr>
    <a:lvl2pPr marL="509412" algn="l" defTabSz="509412" rtl="0" eaLnBrk="1" latinLnBrk="0" hangingPunct="1">
      <a:defRPr sz="2000" kern="1200">
        <a:solidFill>
          <a:schemeClr val="tx1"/>
        </a:solidFill>
        <a:latin typeface="+mn-lt"/>
        <a:ea typeface="+mn-ea"/>
        <a:cs typeface="+mn-cs"/>
      </a:defRPr>
    </a:lvl2pPr>
    <a:lvl3pPr marL="1018824" algn="l" defTabSz="509412" rtl="0" eaLnBrk="1" latinLnBrk="0" hangingPunct="1">
      <a:defRPr sz="2000" kern="1200">
        <a:solidFill>
          <a:schemeClr val="tx1"/>
        </a:solidFill>
        <a:latin typeface="+mn-lt"/>
        <a:ea typeface="+mn-ea"/>
        <a:cs typeface="+mn-cs"/>
      </a:defRPr>
    </a:lvl3pPr>
    <a:lvl4pPr marL="1528237" algn="l" defTabSz="509412" rtl="0" eaLnBrk="1" latinLnBrk="0" hangingPunct="1">
      <a:defRPr sz="2000" kern="1200">
        <a:solidFill>
          <a:schemeClr val="tx1"/>
        </a:solidFill>
        <a:latin typeface="+mn-lt"/>
        <a:ea typeface="+mn-ea"/>
        <a:cs typeface="+mn-cs"/>
      </a:defRPr>
    </a:lvl4pPr>
    <a:lvl5pPr marL="2037649" algn="l" defTabSz="509412" rtl="0" eaLnBrk="1" latinLnBrk="0" hangingPunct="1">
      <a:defRPr sz="2000" kern="1200">
        <a:solidFill>
          <a:schemeClr val="tx1"/>
        </a:solidFill>
        <a:latin typeface="+mn-lt"/>
        <a:ea typeface="+mn-ea"/>
        <a:cs typeface="+mn-cs"/>
      </a:defRPr>
    </a:lvl5pPr>
    <a:lvl6pPr marL="2547061" algn="l" defTabSz="509412" rtl="0" eaLnBrk="1" latinLnBrk="0" hangingPunct="1">
      <a:defRPr sz="2000" kern="1200">
        <a:solidFill>
          <a:schemeClr val="tx1"/>
        </a:solidFill>
        <a:latin typeface="+mn-lt"/>
        <a:ea typeface="+mn-ea"/>
        <a:cs typeface="+mn-cs"/>
      </a:defRPr>
    </a:lvl6pPr>
    <a:lvl7pPr marL="3056473" algn="l" defTabSz="509412" rtl="0" eaLnBrk="1" latinLnBrk="0" hangingPunct="1">
      <a:defRPr sz="2000" kern="1200">
        <a:solidFill>
          <a:schemeClr val="tx1"/>
        </a:solidFill>
        <a:latin typeface="+mn-lt"/>
        <a:ea typeface="+mn-ea"/>
        <a:cs typeface="+mn-cs"/>
      </a:defRPr>
    </a:lvl7pPr>
    <a:lvl8pPr marL="3565886" algn="l" defTabSz="509412" rtl="0" eaLnBrk="1" latinLnBrk="0" hangingPunct="1">
      <a:defRPr sz="2000" kern="1200">
        <a:solidFill>
          <a:schemeClr val="tx1"/>
        </a:solidFill>
        <a:latin typeface="+mn-lt"/>
        <a:ea typeface="+mn-ea"/>
        <a:cs typeface="+mn-cs"/>
      </a:defRPr>
    </a:lvl8pPr>
    <a:lvl9pPr marL="4075298" algn="l" defTabSz="509412"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p15:clr>
            <a:srgbClr val="A4A3A4"/>
          </p15:clr>
        </p15:guide>
        <p15:guide id="2" pos="316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6322"/>
    <a:srgbClr val="1429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1794" y="78"/>
      </p:cViewPr>
      <p:guideLst>
        <p:guide orient="horz" pos="2448"/>
        <p:guide pos="3168"/>
      </p:guideLst>
    </p:cSldViewPr>
  </p:slideViewPr>
  <p:notesTextViewPr>
    <p:cViewPr>
      <p:scale>
        <a:sx n="3" d="2"/>
        <a:sy n="3" d="2"/>
      </p:scale>
      <p:origin x="0" y="0"/>
    </p:cViewPr>
  </p:notesTextViewPr>
  <p:sorterViewPr>
    <p:cViewPr>
      <p:scale>
        <a:sx n="100" d="100"/>
        <a:sy n="100" d="100"/>
      </p:scale>
      <p:origin x="0" y="-4560"/>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descr="ECE_handoutmaster.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 y="8450729"/>
            <a:ext cx="6858000" cy="705971"/>
          </a:xfrm>
          <a:prstGeom prst="rect">
            <a:avLst/>
          </a:prstGeom>
        </p:spPr>
      </p:pic>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solidFill>
                <a:srgbClr val="142958"/>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57356FF-FEF1-EF48-BD73-4B95B2E46E83}" type="datetimeFigureOut">
              <a:rPr lang="en-US" smtClean="0">
                <a:solidFill>
                  <a:srgbClr val="F16322"/>
                </a:solidFill>
              </a:rPr>
              <a:t>8/31/2026</a:t>
            </a:fld>
            <a:endParaRPr lang="en-US">
              <a:solidFill>
                <a:srgbClr val="F16322"/>
              </a:solidFill>
            </a:endParaRPr>
          </a:p>
        </p:txBody>
      </p:sp>
      <p:sp>
        <p:nvSpPr>
          <p:cNvPr id="5" name="Slide Number Placeholder 4"/>
          <p:cNvSpPr>
            <a:spLocks noGrp="1"/>
          </p:cNvSpPr>
          <p:nvPr>
            <p:ph type="sldNum" sz="quarter" idx="3"/>
          </p:nvPr>
        </p:nvSpPr>
        <p:spPr>
          <a:xfrm>
            <a:off x="6476999" y="8889999"/>
            <a:ext cx="379413" cy="252413"/>
          </a:xfrm>
          <a:prstGeom prst="rect">
            <a:avLst/>
          </a:prstGeom>
        </p:spPr>
        <p:txBody>
          <a:bodyPr vert="horz" lIns="91440" tIns="45720" rIns="91440" bIns="45720" rtlCol="0" anchor="b"/>
          <a:lstStyle>
            <a:lvl1pPr algn="r">
              <a:defRPr sz="1200"/>
            </a:lvl1pPr>
          </a:lstStyle>
          <a:p>
            <a:fld id="{D3CEFB91-0E46-0049-83A0-416CE6334971}" type="slidenum">
              <a:rPr lang="en-US" smtClean="0">
                <a:solidFill>
                  <a:schemeClr val="bg1"/>
                </a:solidFill>
                <a:latin typeface="OfficinaSansITCStd Book"/>
                <a:cs typeface="OfficinaSansITCStd Book"/>
              </a:rPr>
              <a:t>‹#›</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20048813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rgbClr val="142958"/>
                </a:solidFil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rgbClr val="F16322"/>
                </a:solidFill>
              </a:defRPr>
            </a:lvl1pPr>
          </a:lstStyle>
          <a:p>
            <a:fld id="{DBF7D493-8EEB-7E45-916B-5FBC49ABC710}" type="datetimeFigureOut">
              <a:rPr lang="en-US" smtClean="0"/>
              <a:pPr/>
              <a:t>8/31/2026</a:t>
            </a:fld>
            <a:endParaRPr lang="en-US"/>
          </a:p>
        </p:txBody>
      </p:sp>
      <p:sp>
        <p:nvSpPr>
          <p:cNvPr id="4" name="Slide Image Placeholder 3"/>
          <p:cNvSpPr>
            <a:spLocks noGrp="1" noRot="1" noChangeAspect="1"/>
          </p:cNvSpPr>
          <p:nvPr>
            <p:ph type="sldImg" idx="2"/>
          </p:nvPr>
        </p:nvSpPr>
        <p:spPr>
          <a:xfrm>
            <a:off x="1209675" y="685800"/>
            <a:ext cx="44386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ECE_handoutmaster.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 y="8450729"/>
            <a:ext cx="6858000" cy="705971"/>
          </a:xfrm>
          <a:prstGeom prst="rect">
            <a:avLst/>
          </a:prstGeom>
        </p:spPr>
      </p:pic>
      <p:sp>
        <p:nvSpPr>
          <p:cNvPr id="9" name="Slide Number Placeholder 4"/>
          <p:cNvSpPr>
            <a:spLocks noGrp="1"/>
          </p:cNvSpPr>
          <p:nvPr>
            <p:ph type="sldNum" sz="quarter" idx="5"/>
          </p:nvPr>
        </p:nvSpPr>
        <p:spPr>
          <a:xfrm>
            <a:off x="6476999" y="8889999"/>
            <a:ext cx="379413" cy="252413"/>
          </a:xfrm>
          <a:prstGeom prst="rect">
            <a:avLst/>
          </a:prstGeom>
        </p:spPr>
        <p:txBody>
          <a:bodyPr vert="horz" lIns="91440" tIns="45720" rIns="91440" bIns="45720" rtlCol="0" anchor="b"/>
          <a:lstStyle>
            <a:lvl1pPr algn="r">
              <a:defRPr sz="1200"/>
            </a:lvl1pPr>
          </a:lstStyle>
          <a:p>
            <a:fld id="{D3CEFB91-0E46-0049-83A0-416CE6334971}" type="slidenum">
              <a:rPr lang="en-US" smtClean="0">
                <a:solidFill>
                  <a:schemeClr val="bg1"/>
                </a:solidFill>
                <a:latin typeface="OfficinaSansITCStd Book"/>
                <a:cs typeface="OfficinaSansITCStd Book"/>
              </a:rPr>
              <a:t>‹#›</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3356410833"/>
      </p:ext>
    </p:extLst>
  </p:cSld>
  <p:clrMap bg1="lt1" tx1="dk1" bg2="lt2" tx2="dk2" accent1="accent1" accent2="accent2" accent3="accent3" accent4="accent4" accent5="accent5" accent6="accent6" hlink="hlink" folHlink="folHlink"/>
  <p:notesStyle>
    <a:lvl1pPr marL="0" algn="l" defTabSz="509412" rtl="0" eaLnBrk="1" latinLnBrk="0" hangingPunct="1">
      <a:defRPr sz="1300" kern="1200">
        <a:solidFill>
          <a:schemeClr val="tx1"/>
        </a:solidFill>
        <a:latin typeface="+mn-lt"/>
        <a:ea typeface="+mn-ea"/>
        <a:cs typeface="+mn-cs"/>
      </a:defRPr>
    </a:lvl1pPr>
    <a:lvl2pPr marL="509412" algn="l" defTabSz="509412" rtl="0" eaLnBrk="1" latinLnBrk="0" hangingPunct="1">
      <a:defRPr sz="1300" kern="1200">
        <a:solidFill>
          <a:schemeClr val="tx1"/>
        </a:solidFill>
        <a:latin typeface="+mn-lt"/>
        <a:ea typeface="+mn-ea"/>
        <a:cs typeface="+mn-cs"/>
      </a:defRPr>
    </a:lvl2pPr>
    <a:lvl3pPr marL="1018824" algn="l" defTabSz="509412" rtl="0" eaLnBrk="1" latinLnBrk="0" hangingPunct="1">
      <a:defRPr sz="1300" kern="1200">
        <a:solidFill>
          <a:schemeClr val="tx1"/>
        </a:solidFill>
        <a:latin typeface="+mn-lt"/>
        <a:ea typeface="+mn-ea"/>
        <a:cs typeface="+mn-cs"/>
      </a:defRPr>
    </a:lvl3pPr>
    <a:lvl4pPr marL="1528237" algn="l" defTabSz="509412" rtl="0" eaLnBrk="1" latinLnBrk="0" hangingPunct="1">
      <a:defRPr sz="1300" kern="1200">
        <a:solidFill>
          <a:schemeClr val="tx1"/>
        </a:solidFill>
        <a:latin typeface="+mn-lt"/>
        <a:ea typeface="+mn-ea"/>
        <a:cs typeface="+mn-cs"/>
      </a:defRPr>
    </a:lvl4pPr>
    <a:lvl5pPr marL="2037649" algn="l" defTabSz="509412" rtl="0" eaLnBrk="1" latinLnBrk="0" hangingPunct="1">
      <a:defRPr sz="1300" kern="1200">
        <a:solidFill>
          <a:schemeClr val="tx1"/>
        </a:solidFill>
        <a:latin typeface="+mn-lt"/>
        <a:ea typeface="+mn-ea"/>
        <a:cs typeface="+mn-cs"/>
      </a:defRPr>
    </a:lvl5pPr>
    <a:lvl6pPr marL="2547061" algn="l" defTabSz="509412" rtl="0" eaLnBrk="1" latinLnBrk="0" hangingPunct="1">
      <a:defRPr sz="1300" kern="1200">
        <a:solidFill>
          <a:schemeClr val="tx1"/>
        </a:solidFill>
        <a:latin typeface="+mn-lt"/>
        <a:ea typeface="+mn-ea"/>
        <a:cs typeface="+mn-cs"/>
      </a:defRPr>
    </a:lvl6pPr>
    <a:lvl7pPr marL="3056473" algn="l" defTabSz="509412" rtl="0" eaLnBrk="1" latinLnBrk="0" hangingPunct="1">
      <a:defRPr sz="1300" kern="1200">
        <a:solidFill>
          <a:schemeClr val="tx1"/>
        </a:solidFill>
        <a:latin typeface="+mn-lt"/>
        <a:ea typeface="+mn-ea"/>
        <a:cs typeface="+mn-cs"/>
      </a:defRPr>
    </a:lvl7pPr>
    <a:lvl8pPr marL="3565886" algn="l" defTabSz="509412" rtl="0" eaLnBrk="1" latinLnBrk="0" hangingPunct="1">
      <a:defRPr sz="1300" kern="1200">
        <a:solidFill>
          <a:schemeClr val="tx1"/>
        </a:solidFill>
        <a:latin typeface="+mn-lt"/>
        <a:ea typeface="+mn-ea"/>
        <a:cs typeface="+mn-cs"/>
      </a:defRPr>
    </a:lvl8pPr>
    <a:lvl9pPr marL="4075298" algn="l" defTabSz="509412"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ECE Main Slide</a:t>
            </a:r>
          </a:p>
        </p:txBody>
      </p:sp>
      <p:sp>
        <p:nvSpPr>
          <p:cNvPr id="4" name="Slide Number Placeholder 3"/>
          <p:cNvSpPr>
            <a:spLocks noGrp="1"/>
          </p:cNvSpPr>
          <p:nvPr>
            <p:ph type="sldNum" sz="quarter" idx="10"/>
          </p:nvPr>
        </p:nvSpPr>
        <p:spPr/>
        <p:txBody>
          <a:bodyPr/>
          <a:lstStyle/>
          <a:p>
            <a:fld id="{D3CEFB91-0E46-0049-83A0-416CE6334971}" type="slidenum">
              <a:rPr lang="en-US" smtClean="0">
                <a:solidFill>
                  <a:schemeClr val="bg1"/>
                </a:solidFill>
                <a:latin typeface="OfficinaSansITCStd Book"/>
                <a:cs typeface="OfficinaSansITCStd Book"/>
              </a:rPr>
              <a:t>1</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212463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7D089-8B5D-1DD1-0F48-405C01D48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18391-90B7-4D1E-D122-91E21DEE2F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88F894-D204-17CA-00FF-395660CD90CE}"/>
              </a:ext>
            </a:extLst>
          </p:cNvPr>
          <p:cNvSpPr>
            <a:spLocks noGrp="1"/>
          </p:cNvSpPr>
          <p:nvPr>
            <p:ph type="body" idx="1"/>
          </p:nvPr>
        </p:nvSpPr>
        <p:spPr/>
        <p:txBody>
          <a:bodyPr/>
          <a:lstStyle/>
          <a:p>
            <a:r>
              <a:rPr lang="en-US"/>
              <a:t>A capstone course means it is a demonstration of your newly acquired capabilities as electrical and computer engineers</a:t>
            </a:r>
          </a:p>
          <a:p>
            <a:endParaRPr lang="en-US"/>
          </a:p>
          <a:p>
            <a:r>
              <a:rPr lang="en-US"/>
              <a:t>Think about the courses you found particularly interesting</a:t>
            </a:r>
          </a:p>
          <a:p>
            <a:r>
              <a:rPr lang="en-US"/>
              <a:t>How could the material be used to solve an interesting problem?</a:t>
            </a:r>
          </a:p>
          <a:p>
            <a:endParaRPr lang="en-US"/>
          </a:p>
          <a:p>
            <a:r>
              <a:rPr lang="en-US"/>
              <a:t>We want you to come up with novel solutions to problems</a:t>
            </a:r>
          </a:p>
          <a:p>
            <a:endParaRPr lang="en-US"/>
          </a:p>
          <a:p>
            <a:r>
              <a:rPr lang="en-US"/>
              <a:t>There needs to be a sufficient amount of complexity</a:t>
            </a:r>
          </a:p>
          <a:p>
            <a:endParaRPr lang="en-US"/>
          </a:p>
          <a:p>
            <a:r>
              <a:rPr lang="en-US"/>
              <a:t>There has to be an EE hardware element to the project – a circuit implemented on a PCB.</a:t>
            </a:r>
          </a:p>
          <a:p>
            <a:endParaRPr lang="en-US"/>
          </a:p>
          <a:p>
            <a:r>
              <a:rPr lang="en-US"/>
              <a:t>Project needs to be compatible with time and resource constraints</a:t>
            </a:r>
          </a:p>
          <a:p>
            <a:endParaRPr lang="en-US"/>
          </a:p>
          <a:p>
            <a:r>
              <a:rPr lang="en-US"/>
              <a:t>We fully expect that you will undertake challenging projects</a:t>
            </a:r>
          </a:p>
          <a:p>
            <a:endParaRPr lang="en-US"/>
          </a:p>
          <a:p>
            <a:r>
              <a:rPr lang="en-US"/>
              <a:t>One of the best parts of teaching this course comes at the end when we decide on which are the best projects</a:t>
            </a:r>
          </a:p>
          <a:p>
            <a:endParaRPr lang="en-US"/>
          </a:p>
          <a:p>
            <a:r>
              <a:rPr lang="en-US"/>
              <a:t>The slide shows some recent successful projects.  </a:t>
            </a:r>
          </a:p>
          <a:p>
            <a:endParaRPr lang="en-US"/>
          </a:p>
          <a:p>
            <a:r>
              <a:rPr lang="en-US" b="1"/>
              <a:t>The Illini Voyager </a:t>
            </a:r>
            <a:r>
              <a:rPr lang="en-US"/>
              <a:t>was a balloon project that had as it’s objective to avoid gaining altitude until it popped, which is the normal fate of such balloons.  It was quite successful and was recovered in West Virginia after being launched in Champaign.</a:t>
            </a:r>
          </a:p>
          <a:p>
            <a:endParaRPr lang="en-US"/>
          </a:p>
          <a:p>
            <a:pPr marL="0" marR="0" lvl="0" indent="0" algn="l" defTabSz="509412" rtl="0" eaLnBrk="1" fontAlgn="auto" latinLnBrk="0" hangingPunct="1">
              <a:lnSpc>
                <a:spcPct val="100000"/>
              </a:lnSpc>
              <a:spcBef>
                <a:spcPts val="0"/>
              </a:spcBef>
              <a:spcAft>
                <a:spcPts val="0"/>
              </a:spcAft>
              <a:buClrTx/>
              <a:buSzTx/>
              <a:buFontTx/>
              <a:buNone/>
              <a:tabLst/>
              <a:defRPr/>
            </a:pPr>
            <a:r>
              <a:rPr lang="en-US" sz="1000" b="1"/>
              <a:t>CHARM</a:t>
            </a:r>
            <a:r>
              <a:rPr lang="en-US" sz="1000" b="0"/>
              <a:t>: </a:t>
            </a:r>
            <a:r>
              <a:rPr lang="en-US" sz="1000" b="0" err="1"/>
              <a:t>CHeap</a:t>
            </a:r>
            <a:r>
              <a:rPr lang="en-US" sz="1000" b="0"/>
              <a:t> Accessible Resilient Mesh for Remote Locations and Disaster Relief. The objective was to </a:t>
            </a:r>
            <a:r>
              <a:rPr lang="en-US"/>
              <a:t>create a set of meshing, cheap, lightweight, and self-contained wireless  internet access points, deployable via drone.  The project was successfully demonstrated on the quad outside and included a half-dozen well-engineered PCBs.</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a:p>
          <a:p>
            <a:pPr marL="0" marR="0" lvl="0" indent="0" algn="l" defTabSz="509412" rtl="0" eaLnBrk="1" fontAlgn="auto" latinLnBrk="0" hangingPunct="1">
              <a:lnSpc>
                <a:spcPct val="100000"/>
              </a:lnSpc>
              <a:spcBef>
                <a:spcPts val="0"/>
              </a:spcBef>
              <a:spcAft>
                <a:spcPts val="0"/>
              </a:spcAft>
              <a:buClrTx/>
              <a:buSzTx/>
              <a:buFontTx/>
              <a:buNone/>
              <a:tabLst/>
              <a:defRPr/>
            </a:pPr>
            <a:r>
              <a:rPr lang="en-US" b="1"/>
              <a:t>Classroom Clarity</a:t>
            </a:r>
            <a:r>
              <a:rPr lang="en-US"/>
              <a:t>:  This is a portable teacher support hub that enables students to submit questions wirelessly via Bluetooth and has a teacher alert function.  Has some advantages compared to commercial systems.</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b="1"/>
          </a:p>
          <a:p>
            <a:pPr marL="0" marR="0" lvl="0" indent="0" algn="l" defTabSz="509412" rtl="0" eaLnBrk="1" fontAlgn="auto" latinLnBrk="0" hangingPunct="1">
              <a:lnSpc>
                <a:spcPct val="100000"/>
              </a:lnSpc>
              <a:spcBef>
                <a:spcPts val="0"/>
              </a:spcBef>
              <a:spcAft>
                <a:spcPts val="0"/>
              </a:spcAft>
              <a:buClrTx/>
              <a:buSzTx/>
              <a:buFontTx/>
              <a:buNone/>
              <a:tabLst/>
              <a:defRPr/>
            </a:pPr>
            <a:r>
              <a:rPr lang="en-US" b="1"/>
              <a:t>CO2ffee: </a:t>
            </a:r>
            <a:r>
              <a:rPr lang="en-US"/>
              <a:t>Measures coffee bean CO2 emission to monitor freshness of coffee beans. </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b="1"/>
          </a:p>
          <a:p>
            <a:endParaRPr lang="en-US"/>
          </a:p>
          <a:p>
            <a:endParaRPr lang="en-US"/>
          </a:p>
        </p:txBody>
      </p:sp>
      <p:sp>
        <p:nvSpPr>
          <p:cNvPr id="4" name="Slide Number Placeholder 3">
            <a:extLst>
              <a:ext uri="{FF2B5EF4-FFF2-40B4-BE49-F238E27FC236}">
                <a16:creationId xmlns:a16="http://schemas.microsoft.com/office/drawing/2014/main" id="{815D5CF6-B8FA-ECB7-3319-CC21B7C886CB}"/>
              </a:ext>
            </a:extLst>
          </p:cNvPr>
          <p:cNvSpPr>
            <a:spLocks noGrp="1"/>
          </p:cNvSpPr>
          <p:nvPr>
            <p:ph type="sldNum" sz="quarter" idx="10"/>
          </p:nvPr>
        </p:nvSpPr>
        <p:spPr/>
        <p:txBody>
          <a:bodyPr/>
          <a:lstStyle/>
          <a:p>
            <a:fld id="{D3CEFB91-0E46-0049-83A0-416CE6334971}" type="slidenum">
              <a:rPr lang="en-US" smtClean="0">
                <a:solidFill>
                  <a:schemeClr val="bg1"/>
                </a:solidFill>
                <a:latin typeface="OfficinaSansITCStd Book"/>
                <a:cs typeface="OfficinaSansITCStd Book"/>
              </a:rPr>
              <a:t>2</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1969254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capstone course means it is a demonstration of your newly acquired capabilities as electrical and computer engineers</a:t>
            </a:r>
          </a:p>
          <a:p>
            <a:endParaRPr lang="en-US" dirty="0"/>
          </a:p>
          <a:p>
            <a:r>
              <a:rPr lang="en-US" dirty="0"/>
              <a:t>Think about the courses you found particularly interesting</a:t>
            </a:r>
          </a:p>
          <a:p>
            <a:r>
              <a:rPr lang="en-US" dirty="0"/>
              <a:t>How could the material be used to solve an interesting problem?</a:t>
            </a:r>
          </a:p>
          <a:p>
            <a:endParaRPr lang="en-US" dirty="0"/>
          </a:p>
          <a:p>
            <a:r>
              <a:rPr lang="en-US" dirty="0"/>
              <a:t>We want you to come up with novel solutions to problems</a:t>
            </a:r>
          </a:p>
          <a:p>
            <a:endParaRPr lang="en-US" dirty="0"/>
          </a:p>
          <a:p>
            <a:r>
              <a:rPr lang="en-US" dirty="0"/>
              <a:t>There needs to be a sufficient amount of complexity</a:t>
            </a:r>
          </a:p>
          <a:p>
            <a:endParaRPr lang="en-US" dirty="0"/>
          </a:p>
          <a:p>
            <a:r>
              <a:rPr lang="en-US" dirty="0"/>
              <a:t>There has to be an EE hardware element to the project – a circuit implemented on a PCB.</a:t>
            </a:r>
          </a:p>
          <a:p>
            <a:endParaRPr lang="en-US" dirty="0"/>
          </a:p>
          <a:p>
            <a:r>
              <a:rPr lang="en-US" dirty="0"/>
              <a:t>Project needs to be compatible with time and resource constraints</a:t>
            </a:r>
          </a:p>
          <a:p>
            <a:endParaRPr lang="en-US" dirty="0"/>
          </a:p>
          <a:p>
            <a:r>
              <a:rPr lang="en-US" dirty="0"/>
              <a:t>We fully expect that you will undertake challenging projects</a:t>
            </a:r>
          </a:p>
          <a:p>
            <a:endParaRPr lang="en-US" dirty="0"/>
          </a:p>
          <a:p>
            <a:r>
              <a:rPr lang="en-US" dirty="0"/>
              <a:t>One of the best parts of teaching this course comes at the end when we decide on which are the best projects</a:t>
            </a:r>
          </a:p>
          <a:p>
            <a:endParaRPr lang="en-US" dirty="0"/>
          </a:p>
          <a:p>
            <a:r>
              <a:rPr lang="en-US" dirty="0"/>
              <a:t>The slide shows some recent successful projects.  </a:t>
            </a:r>
          </a:p>
          <a:p>
            <a:endParaRPr lang="en-US" dirty="0"/>
          </a:p>
          <a:p>
            <a:r>
              <a:rPr lang="en-US" b="1" dirty="0"/>
              <a:t>The Illini Voyager </a:t>
            </a:r>
            <a:r>
              <a:rPr lang="en-US" dirty="0"/>
              <a:t>was a balloon project that had as it’s objective to avoid gaining altitude until it popped, which is the normal fate of such balloons.  It was quite successful and was recovered in West Virginia after being launched in Champaign.</a:t>
            </a:r>
          </a:p>
          <a:p>
            <a:endParaRPr lang="en-US" dirty="0"/>
          </a:p>
          <a:p>
            <a:pPr marL="0" marR="0" lvl="0" indent="0" algn="l" defTabSz="509412" rtl="0" eaLnBrk="1" fontAlgn="auto" latinLnBrk="0" hangingPunct="1">
              <a:lnSpc>
                <a:spcPct val="100000"/>
              </a:lnSpc>
              <a:spcBef>
                <a:spcPts val="0"/>
              </a:spcBef>
              <a:spcAft>
                <a:spcPts val="0"/>
              </a:spcAft>
              <a:buClrTx/>
              <a:buSzTx/>
              <a:buFontTx/>
              <a:buNone/>
              <a:tabLst/>
              <a:defRPr/>
            </a:pPr>
            <a:r>
              <a:rPr lang="en-US" sz="1000" b="1" dirty="0"/>
              <a:t>CHARM</a:t>
            </a:r>
            <a:r>
              <a:rPr lang="en-US" sz="1000" b="0" dirty="0"/>
              <a:t>: </a:t>
            </a:r>
            <a:r>
              <a:rPr lang="en-US" sz="1000" b="0" dirty="0" err="1"/>
              <a:t>CHeap</a:t>
            </a:r>
            <a:r>
              <a:rPr lang="en-US" sz="1000" b="0" dirty="0"/>
              <a:t> Accessible Resilient Mesh for Remote Locations and Disaster Relief. The objective was to </a:t>
            </a:r>
            <a:r>
              <a:rPr lang="en-US" dirty="0"/>
              <a:t>create a set of meshing, cheap, lightweight, and self-contained wireless  internet access points, deployable via drone.  The project was successfully demonstrated on the quad outside and included a half-dozen well-engineered PCBs.</a:t>
            </a:r>
          </a:p>
          <a:p>
            <a:pPr marL="0" marR="0" lvl="0" indent="0" algn="l" defTabSz="509412" rtl="0" eaLnBrk="1" fontAlgn="auto" latinLnBrk="0" hangingPunct="1">
              <a:lnSpc>
                <a:spcPct val="100000"/>
              </a:lnSpc>
              <a:spcBef>
                <a:spcPts val="0"/>
              </a:spcBef>
              <a:spcAft>
                <a:spcPts val="0"/>
              </a:spcAft>
              <a:buClrTx/>
              <a:buSzTx/>
              <a:buFontTx/>
              <a:buNone/>
              <a:tabLst/>
              <a:defRPr/>
            </a:pPr>
            <a:r>
              <a:rPr lang="en-US" b="1" dirty="0"/>
              <a:t>Classroom Clarity:   Portable teacher support hub that students can submit questions to wirelessly and has a </a:t>
            </a:r>
            <a:r>
              <a:rPr lang="en-US" b="1" dirty="0" err="1"/>
              <a:t>teracher</a:t>
            </a:r>
            <a:r>
              <a:rPr lang="en-US" b="1" dirty="0"/>
              <a:t> alert.</a:t>
            </a:r>
          </a:p>
          <a:p>
            <a:pPr marL="0" marR="0" lvl="0" indent="0" algn="l" defTabSz="509412"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509412" rtl="0" eaLnBrk="1" fontAlgn="auto" latinLnBrk="0" hangingPunct="1">
              <a:lnSpc>
                <a:spcPct val="100000"/>
              </a:lnSpc>
              <a:spcBef>
                <a:spcPts val="0"/>
              </a:spcBef>
              <a:spcAft>
                <a:spcPts val="0"/>
              </a:spcAft>
              <a:buClrTx/>
              <a:buSzTx/>
              <a:buFontTx/>
              <a:buNone/>
              <a:tabLst/>
              <a:defRPr/>
            </a:pPr>
            <a:r>
              <a:rPr lang="en-US" b="1" dirty="0"/>
              <a:t>CO2ffee:</a:t>
            </a:r>
            <a:endParaRPr lang="en-US" dirty="0"/>
          </a:p>
        </p:txBody>
      </p:sp>
      <p:sp>
        <p:nvSpPr>
          <p:cNvPr id="4" name="Slide Number Placeholder 3"/>
          <p:cNvSpPr>
            <a:spLocks noGrp="1"/>
          </p:cNvSpPr>
          <p:nvPr>
            <p:ph type="sldNum" sz="quarter" idx="10"/>
          </p:nvPr>
        </p:nvSpPr>
        <p:spPr/>
        <p:txBody>
          <a:bodyPr/>
          <a:lstStyle/>
          <a:p>
            <a:fld id="{D3CEFB91-0E46-0049-83A0-416CE6334971}" type="slidenum">
              <a:rPr lang="en-US" smtClean="0">
                <a:solidFill>
                  <a:schemeClr val="bg1"/>
                </a:solidFill>
                <a:latin typeface="OfficinaSansITCStd Book"/>
                <a:cs typeface="OfficinaSansITCStd Book"/>
              </a:rPr>
              <a:t>3</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231149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talk I’m going to focus on information you need to get started in the course</a:t>
            </a:r>
          </a:p>
          <a:p>
            <a:endParaRPr lang="en-US"/>
          </a:p>
          <a:p>
            <a:r>
              <a:rPr lang="en-US"/>
              <a:t>The course schedule is very compressed, so we want to get you started on your project as soon as possible.</a:t>
            </a:r>
          </a:p>
          <a:p>
            <a:endParaRPr lang="en-US"/>
          </a:p>
          <a:p>
            <a:r>
              <a:rPr lang="en-US"/>
              <a:t>Your first task will be to decide on a project and get it approved.  Everyone will need to be on an approved project by the end of the first three weeks of class.  You must do this but there are several ways you can reach this point. </a:t>
            </a:r>
          </a:p>
          <a:p>
            <a:endParaRPr lang="en-US"/>
          </a:p>
          <a:p>
            <a:r>
              <a:rPr lang="en-US"/>
              <a:t>Since being able to implement your project’s circuit on a PCB is a requirement for the course, we provide PCB training assignments at the beginning of the course.  There is more PCB information on the course website Wiki page.  Here you will find PCB designs that you can use as a starting point for your own PCBs.</a:t>
            </a:r>
          </a:p>
          <a:p>
            <a:endParaRPr lang="en-US"/>
          </a:p>
          <a:p>
            <a:r>
              <a:rPr lang="en-US"/>
              <a:t>Once you’re on an approved project team, you start working on the project proposal which is your first graded team document and is due during the fourth week of the course.  This course satisfies the  Advanced Composition Requirement so you must follow our guidelines for these documents.  In the fifth week we will hold Proposal Reviews in which you present your proposal  to your Instructor and TAs and peers.</a:t>
            </a:r>
          </a:p>
          <a:p>
            <a:endParaRPr lang="en-US"/>
          </a:p>
        </p:txBody>
      </p:sp>
      <p:sp>
        <p:nvSpPr>
          <p:cNvPr id="4" name="Slide Number Placeholder 3"/>
          <p:cNvSpPr>
            <a:spLocks noGrp="1"/>
          </p:cNvSpPr>
          <p:nvPr>
            <p:ph type="sldNum" sz="quarter" idx="5"/>
          </p:nvPr>
        </p:nvSpPr>
        <p:spPr/>
        <p:txBody>
          <a:bodyPr/>
          <a:lstStyle/>
          <a:p>
            <a:fld id="{D3CEFB91-0E46-0049-83A0-416CE6334971}" type="slidenum">
              <a:rPr lang="en-US" smtClean="0">
                <a:solidFill>
                  <a:schemeClr val="bg1"/>
                </a:solidFill>
                <a:latin typeface="OfficinaSansITCStd Book"/>
                <a:cs typeface="OfficinaSansITCStd Book"/>
              </a:rPr>
              <a:t>5</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2686349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After presenting your proposal at the Proposal Review and getting final project approval, you will have about 10 weeks to fabricate hardware, develop software, assemble, and test your project.  </a:t>
            </a:r>
          </a:p>
          <a:p>
            <a:endParaRPr lang="en-US"/>
          </a:p>
          <a:p>
            <a:r>
              <a:rPr lang="en-US"/>
              <a:t>Each student maintains a lab notebook in which all project activities are documented. (worth 50 points)</a:t>
            </a:r>
          </a:p>
          <a:p>
            <a:endParaRPr lang="en-US"/>
          </a:p>
          <a:p>
            <a:r>
              <a:rPr lang="en-US"/>
              <a:t>A Design Document with additional project information is due in the 7</a:t>
            </a:r>
            <a:r>
              <a:rPr lang="en-US" baseline="30000"/>
              <a:t>th</a:t>
            </a:r>
            <a:r>
              <a:rPr lang="en-US"/>
              <a:t> week of the course (2 weeks after proposal)</a:t>
            </a:r>
          </a:p>
          <a:p>
            <a:endParaRPr lang="en-US"/>
          </a:p>
          <a:p>
            <a:r>
              <a:rPr lang="en-US"/>
              <a:t>Breadboard demos of the projects will be held in the 8</a:t>
            </a:r>
            <a:r>
              <a:rPr lang="en-US" baseline="30000"/>
              <a:t>th</a:t>
            </a:r>
            <a:r>
              <a:rPr lang="en-US"/>
              <a:t> week of the course.</a:t>
            </a:r>
          </a:p>
          <a:p>
            <a:endParaRPr lang="en-US"/>
          </a:p>
          <a:p>
            <a:r>
              <a:rPr lang="en-US"/>
              <a:t>In the final two weeks of the course. you will demonstrate your project, give a formal presentation on it, and submit a Final Report.</a:t>
            </a:r>
          </a:p>
          <a:p>
            <a:endParaRPr lang="en-US"/>
          </a:p>
        </p:txBody>
      </p:sp>
      <p:sp>
        <p:nvSpPr>
          <p:cNvPr id="4" name="Slide Number Placeholder 3"/>
          <p:cNvSpPr>
            <a:spLocks noGrp="1"/>
          </p:cNvSpPr>
          <p:nvPr>
            <p:ph type="sldNum" sz="quarter" idx="5"/>
          </p:nvPr>
        </p:nvSpPr>
        <p:spPr/>
        <p:txBody>
          <a:bodyPr/>
          <a:lstStyle/>
          <a:p>
            <a:fld id="{D3CEFB91-0E46-0049-83A0-416CE6334971}" type="slidenum">
              <a:rPr lang="en-US" smtClean="0">
                <a:solidFill>
                  <a:schemeClr val="bg1"/>
                </a:solidFill>
                <a:latin typeface="OfficinaSansITCStd Book"/>
                <a:cs typeface="OfficinaSansITCStd Book"/>
              </a:rPr>
              <a:t>7</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2724887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Replacing Design Review with Proposal Review is intended to give you more time in the lab.</a:t>
            </a:r>
          </a:p>
          <a:p>
            <a:endParaRPr lang="en-US"/>
          </a:p>
          <a:p>
            <a:r>
              <a:rPr lang="en-US"/>
              <a:t>Having the Design Doc as an update reduces writing requirements.  Documentation is cumulative: Proposal, design doc, final report</a:t>
            </a:r>
          </a:p>
          <a:p>
            <a:endParaRPr lang="en-US"/>
          </a:p>
          <a:p>
            <a:r>
              <a:rPr lang="en-US"/>
              <a:t>Breadboard Demo is an early indication of how your project is proceeding </a:t>
            </a:r>
          </a:p>
          <a:p>
            <a:endParaRPr lang="en-US"/>
          </a:p>
          <a:p>
            <a:r>
              <a:rPr lang="en-US"/>
              <a:t>The course has many types of assignments.  All are important but demo is used to select A-level projects.</a:t>
            </a:r>
          </a:p>
          <a:p>
            <a:endParaRPr lang="en-US"/>
          </a:p>
          <a:p>
            <a:r>
              <a:rPr lang="en-US"/>
              <a:t>Total point percentages in Canvas don’t correspond to letter grades.</a:t>
            </a:r>
          </a:p>
        </p:txBody>
      </p:sp>
      <p:sp>
        <p:nvSpPr>
          <p:cNvPr id="4" name="Slide Number Placeholder 3"/>
          <p:cNvSpPr>
            <a:spLocks noGrp="1"/>
          </p:cNvSpPr>
          <p:nvPr>
            <p:ph type="sldNum" sz="quarter" idx="5"/>
          </p:nvPr>
        </p:nvSpPr>
        <p:spPr/>
        <p:txBody>
          <a:bodyPr/>
          <a:lstStyle/>
          <a:p>
            <a:fld id="{D3CEFB91-0E46-0049-83A0-416CE6334971}" type="slidenum">
              <a:rPr lang="en-US" smtClean="0">
                <a:solidFill>
                  <a:schemeClr val="bg1"/>
                </a:solidFill>
                <a:latin typeface="OfficinaSansITCStd Book"/>
                <a:cs typeface="OfficinaSansITCStd Book"/>
              </a:rPr>
              <a:t>8</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1268199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a project is approved it is assigned a TA and an instructor.  Jack Blevins, an ECE alumnus with 50 years experience in computer engineering, will mentor some of the projects.</a:t>
            </a:r>
          </a:p>
          <a:p>
            <a:endParaRPr lang="en-US"/>
          </a:p>
          <a:p>
            <a:endParaRPr lang="en-US"/>
          </a:p>
        </p:txBody>
      </p:sp>
      <p:sp>
        <p:nvSpPr>
          <p:cNvPr id="4" name="Slide Number Placeholder 3"/>
          <p:cNvSpPr>
            <a:spLocks noGrp="1"/>
          </p:cNvSpPr>
          <p:nvPr>
            <p:ph type="sldNum" sz="quarter" idx="5"/>
          </p:nvPr>
        </p:nvSpPr>
        <p:spPr/>
        <p:txBody>
          <a:bodyPr/>
          <a:lstStyle/>
          <a:p>
            <a:fld id="{D3CEFB91-0E46-0049-83A0-416CE6334971}" type="slidenum">
              <a:rPr lang="en-US" smtClean="0">
                <a:solidFill>
                  <a:schemeClr val="bg1"/>
                </a:solidFill>
                <a:latin typeface="OfficinaSansITCStd Book"/>
                <a:cs typeface="OfficinaSansITCStd Book"/>
              </a:rPr>
              <a:t>9</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1802921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CEFB91-0E46-0049-83A0-416CE6334971}" type="slidenum">
              <a:rPr lang="en-US" smtClean="0">
                <a:solidFill>
                  <a:schemeClr val="bg1"/>
                </a:solidFill>
                <a:latin typeface="OfficinaSansITCStd Book"/>
                <a:cs typeface="OfficinaSansITCStd Book"/>
              </a:rPr>
              <a:t>15</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215712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course Wiki page contains PCB designs that can be used as a starting point for your design.</a:t>
            </a:r>
          </a:p>
        </p:txBody>
      </p:sp>
      <p:sp>
        <p:nvSpPr>
          <p:cNvPr id="4" name="Slide Number Placeholder 3"/>
          <p:cNvSpPr>
            <a:spLocks noGrp="1"/>
          </p:cNvSpPr>
          <p:nvPr>
            <p:ph type="sldNum" sz="quarter" idx="5"/>
          </p:nvPr>
        </p:nvSpPr>
        <p:spPr/>
        <p:txBody>
          <a:bodyPr/>
          <a:lstStyle/>
          <a:p>
            <a:fld id="{D3CEFB91-0E46-0049-83A0-416CE6334971}" type="slidenum">
              <a:rPr lang="en-US" smtClean="0">
                <a:solidFill>
                  <a:schemeClr val="bg1"/>
                </a:solidFill>
                <a:latin typeface="OfficinaSansITCStd Book"/>
                <a:cs typeface="OfficinaSansITCStd Book"/>
              </a:rPr>
              <a:t>16</a:t>
            </a:fld>
            <a:endParaRPr lang="en-US">
              <a:solidFill>
                <a:schemeClr val="bg1"/>
              </a:solidFill>
              <a:latin typeface="OfficinaSansITCStd Book"/>
              <a:cs typeface="OfficinaSansITCStd Book"/>
            </a:endParaRPr>
          </a:p>
        </p:txBody>
      </p:sp>
    </p:spTree>
    <p:extLst>
      <p:ext uri="{BB962C8B-B14F-4D97-AF65-F5344CB8AC3E}">
        <p14:creationId xmlns:p14="http://schemas.microsoft.com/office/powerpoint/2010/main" val="1308501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w/ Text">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44500" y="619125"/>
            <a:ext cx="4673600" cy="742950"/>
          </a:xfrm>
          <a:prstGeom prst="rect">
            <a:avLst/>
          </a:prstGeom>
        </p:spPr>
        <p:txBody>
          <a:bodyPr vert="horz"/>
          <a:lstStyle>
            <a:lvl1pPr marL="0" indent="0">
              <a:buNone/>
              <a:defRPr sz="4000" b="1" baseline="0">
                <a:solidFill>
                  <a:srgbClr val="142958"/>
                </a:solidFill>
                <a:latin typeface="Arial Narrow" panose="020B0606020202030204" pitchFamily="34" charset="0"/>
                <a:cs typeface="Arial Narrow" panose="020B0606020202030204" pitchFamily="34" charset="0"/>
              </a:defRPr>
            </a:lvl1pPr>
          </a:lstStyle>
          <a:p>
            <a:pPr lvl="0"/>
            <a:r>
              <a:rPr lang="en-US"/>
              <a:t>ECE OVERVIEW</a:t>
            </a:r>
          </a:p>
        </p:txBody>
      </p:sp>
      <p:sp>
        <p:nvSpPr>
          <p:cNvPr id="5" name="Text Placeholder 4"/>
          <p:cNvSpPr>
            <a:spLocks noGrp="1"/>
          </p:cNvSpPr>
          <p:nvPr>
            <p:ph type="body" sz="quarter" idx="11" hasCustomPrompt="1"/>
          </p:nvPr>
        </p:nvSpPr>
        <p:spPr>
          <a:xfrm>
            <a:off x="444500" y="1387191"/>
            <a:ext cx="4673600" cy="327310"/>
          </a:xfrm>
          <a:prstGeom prst="rect">
            <a:avLst/>
          </a:prstGeom>
        </p:spPr>
        <p:txBody>
          <a:bodyPr vert="horz"/>
          <a:lstStyle>
            <a:lvl1pPr marL="0" indent="0">
              <a:buNone/>
              <a:defRPr sz="1700" baseline="0">
                <a:solidFill>
                  <a:srgbClr val="F16322"/>
                </a:solidFill>
                <a:latin typeface="Droid Sans" panose="020B0606030804020204" pitchFamily="34" charset="0"/>
                <a:ea typeface="Droid Sans" panose="020B0606030804020204" pitchFamily="34" charset="0"/>
                <a:cs typeface="Droid Sans" panose="020B0606030804020204" pitchFamily="34" charset="0"/>
              </a:defRPr>
            </a:lvl1pPr>
          </a:lstStyle>
          <a:p>
            <a:pPr lvl="0"/>
            <a:r>
              <a:rPr lang="en-US"/>
              <a:t>Brad Petersen</a:t>
            </a:r>
          </a:p>
        </p:txBody>
      </p:sp>
      <p:sp>
        <p:nvSpPr>
          <p:cNvPr id="8" name="Text Placeholder 7"/>
          <p:cNvSpPr>
            <a:spLocks noGrp="1"/>
          </p:cNvSpPr>
          <p:nvPr>
            <p:ph type="body" sz="quarter" idx="12" hasCustomPrompt="1"/>
          </p:nvPr>
        </p:nvSpPr>
        <p:spPr>
          <a:xfrm>
            <a:off x="444500" y="1620796"/>
            <a:ext cx="4673600" cy="250908"/>
          </a:xfrm>
          <a:prstGeom prst="rect">
            <a:avLst/>
          </a:prstGeom>
        </p:spPr>
        <p:txBody>
          <a:bodyPr vert="horz"/>
          <a:lstStyle>
            <a:lvl1pPr marL="0" indent="0">
              <a:buNone/>
              <a:defRPr sz="1200" b="0" i="0" baseline="0">
                <a:solidFill>
                  <a:srgbClr val="F16322"/>
                </a:solidFill>
                <a:latin typeface="Droid Sans" panose="020B0606030804020204" pitchFamily="34" charset="0"/>
                <a:ea typeface="Droid Sans" panose="020B0606030804020204" pitchFamily="34" charset="0"/>
                <a:cs typeface="Droid Sans" panose="020B0606030804020204" pitchFamily="34" charset="0"/>
              </a:defRPr>
            </a:lvl1pPr>
          </a:lstStyle>
          <a:p>
            <a:pPr lvl="0"/>
            <a:r>
              <a:rPr lang="en-US"/>
              <a:t>Director of Communications</a:t>
            </a:r>
          </a:p>
        </p:txBody>
      </p:sp>
    </p:spTree>
    <p:extLst>
      <p:ext uri="{BB962C8B-B14F-4D97-AF65-F5344CB8AC3E}">
        <p14:creationId xmlns:p14="http://schemas.microsoft.com/office/powerpoint/2010/main" val="179746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ver Slid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592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ondary Slide w/Text">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444500" y="731519"/>
            <a:ext cx="4673600" cy="630555"/>
          </a:xfrm>
          <a:prstGeom prst="rect">
            <a:avLst/>
          </a:prstGeom>
        </p:spPr>
        <p:txBody>
          <a:bodyPr vert="horz"/>
          <a:lstStyle>
            <a:lvl1pPr marL="0" indent="0">
              <a:buNone/>
              <a:defRPr sz="3200" b="1" i="0" baseline="0">
                <a:solidFill>
                  <a:srgbClr val="142958"/>
                </a:solidFill>
                <a:latin typeface="Arial Narrow" panose="020B0606020202030204" pitchFamily="34" charset="0"/>
                <a:cs typeface="Arial Narrow" panose="020B0606020202030204" pitchFamily="34" charset="0"/>
              </a:defRPr>
            </a:lvl1pPr>
          </a:lstStyle>
          <a:p>
            <a:pPr lvl="0"/>
            <a:r>
              <a:rPr lang="en-US"/>
              <a:t>TITLE OF SLIDE</a:t>
            </a:r>
          </a:p>
        </p:txBody>
      </p:sp>
      <p:sp>
        <p:nvSpPr>
          <p:cNvPr id="4" name="Text Placeholder 7"/>
          <p:cNvSpPr>
            <a:spLocks noGrp="1"/>
          </p:cNvSpPr>
          <p:nvPr>
            <p:ph type="body" sz="quarter" idx="12" hasCustomPrompt="1"/>
          </p:nvPr>
        </p:nvSpPr>
        <p:spPr>
          <a:xfrm>
            <a:off x="444500" y="1628416"/>
            <a:ext cx="9194800" cy="4602204"/>
          </a:xfrm>
          <a:prstGeom prst="rect">
            <a:avLst/>
          </a:prstGeom>
        </p:spPr>
        <p:txBody>
          <a:bodyPr vert="horz"/>
          <a:lstStyle>
            <a:lvl1pPr marL="0" indent="0">
              <a:buNone/>
              <a:defRPr sz="2400" b="0" i="0" baseline="0">
                <a:solidFill>
                  <a:srgbClr val="002060"/>
                </a:solidFill>
                <a:latin typeface="Droid Sans" panose="020B0606030804020204" pitchFamily="34" charset="0"/>
                <a:ea typeface="Droid Sans" panose="020B0606030804020204" pitchFamily="34" charset="0"/>
                <a:cs typeface="Droid Sans" panose="020B0606030804020204" pitchFamily="34" charset="0"/>
              </a:defRPr>
            </a:lvl1pPr>
          </a:lstStyle>
          <a:p>
            <a:pPr lvl="0"/>
            <a:r>
              <a:rPr lang="en-US"/>
              <a:t>Body text</a:t>
            </a:r>
          </a:p>
        </p:txBody>
      </p:sp>
    </p:spTree>
    <p:extLst>
      <p:ext uri="{BB962C8B-B14F-4D97-AF65-F5344CB8AC3E}">
        <p14:creationId xmlns:p14="http://schemas.microsoft.com/office/powerpoint/2010/main" val="1278340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ondary Slide w/Bullets">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444500" y="990600"/>
            <a:ext cx="4673600" cy="742950"/>
          </a:xfrm>
          <a:prstGeom prst="rect">
            <a:avLst/>
          </a:prstGeom>
        </p:spPr>
        <p:txBody>
          <a:bodyPr vert="horz"/>
          <a:lstStyle>
            <a:lvl1pPr marL="0" indent="0">
              <a:buNone/>
              <a:defRPr sz="3200" b="1" baseline="0">
                <a:solidFill>
                  <a:srgbClr val="142958"/>
                </a:solidFill>
                <a:latin typeface="Arial Narrow" panose="020B0606020202030204" pitchFamily="34" charset="0"/>
                <a:cs typeface="Arial Narrow" panose="020B0606020202030204" pitchFamily="34" charset="0"/>
              </a:defRPr>
            </a:lvl1pPr>
          </a:lstStyle>
          <a:p>
            <a:pPr lvl="0"/>
            <a:r>
              <a:rPr lang="en-US"/>
              <a:t>TITLE OF SLIDE</a:t>
            </a:r>
          </a:p>
        </p:txBody>
      </p:sp>
      <p:sp>
        <p:nvSpPr>
          <p:cNvPr id="11" name="Text Placeholder 10"/>
          <p:cNvSpPr>
            <a:spLocks noGrp="1"/>
          </p:cNvSpPr>
          <p:nvPr>
            <p:ph type="body" sz="quarter" idx="12"/>
          </p:nvPr>
        </p:nvSpPr>
        <p:spPr>
          <a:xfrm>
            <a:off x="444500" y="1917700"/>
            <a:ext cx="9245600" cy="4826000"/>
          </a:xfrm>
          <a:prstGeom prst="rect">
            <a:avLst/>
          </a:prstGeom>
        </p:spPr>
        <p:txBody>
          <a:bodyPr vert="horz"/>
          <a:lstStyle>
            <a:lvl1pPr marL="382059" indent="-382059">
              <a:buFont typeface="Wingdings" panose="05000000000000000000" pitchFamily="2" charset="2"/>
              <a:buChar char="§"/>
              <a:defRPr sz="2400" b="0" i="0">
                <a:solidFill>
                  <a:srgbClr val="002060"/>
                </a:solidFill>
                <a:latin typeface="Droid Sans" panose="020B0606030804020204" pitchFamily="34" charset="0"/>
                <a:ea typeface="Droid Sans" panose="020B0606030804020204" pitchFamily="34" charset="0"/>
                <a:cs typeface="Droid Sans" panose="020B0606030804020204" pitchFamily="34" charset="0"/>
              </a:defRPr>
            </a:lvl1pPr>
            <a:lvl2pPr>
              <a:defRPr sz="2000" b="0" i="0">
                <a:solidFill>
                  <a:srgbClr val="002060"/>
                </a:solidFill>
                <a:latin typeface="Droid Sans" panose="020B0606030804020204" pitchFamily="34" charset="0"/>
                <a:ea typeface="Droid Sans" panose="020B0606030804020204" pitchFamily="34" charset="0"/>
                <a:cs typeface="Droid Sans" panose="020B0606030804020204" pitchFamily="34" charset="0"/>
              </a:defRPr>
            </a:lvl2pPr>
            <a:lvl3pPr>
              <a:defRPr sz="1800" b="0" i="0">
                <a:solidFill>
                  <a:srgbClr val="002060"/>
                </a:solidFill>
                <a:latin typeface="Droid Sans" panose="020B0606030804020204" pitchFamily="34" charset="0"/>
                <a:ea typeface="Droid Sans" panose="020B0606030804020204" pitchFamily="34" charset="0"/>
                <a:cs typeface="Droid Sans" panose="020B0606030804020204" pitchFamily="34" charset="0"/>
              </a:defRPr>
            </a:lvl3pPr>
            <a:lvl4pPr>
              <a:defRPr sz="1600" b="0" i="0">
                <a:solidFill>
                  <a:srgbClr val="002060"/>
                </a:solidFill>
                <a:latin typeface="Droid Sans" panose="020B0606030804020204" pitchFamily="34" charset="0"/>
                <a:ea typeface="Droid Sans" panose="020B0606030804020204" pitchFamily="34" charset="0"/>
                <a:cs typeface="Droid Sans" panose="020B0606030804020204" pitchFamily="34" charset="0"/>
              </a:defRPr>
            </a:lvl4pPr>
            <a:lvl5pPr>
              <a:defRPr b="0" i="0">
                <a:solidFill>
                  <a:srgbClr val="002060"/>
                </a:solidFill>
                <a:latin typeface="Droid Sans" panose="020B0606030804020204" pitchFamily="34" charset="0"/>
                <a:ea typeface="Droid Sans" panose="020B0606030804020204" pitchFamily="34" charset="0"/>
                <a:cs typeface="Droid Sans" panose="020B06060308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37746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ondary Slide w/Text &amp; Media">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444500" y="619125"/>
            <a:ext cx="4673600" cy="742950"/>
          </a:xfrm>
          <a:prstGeom prst="rect">
            <a:avLst/>
          </a:prstGeom>
        </p:spPr>
        <p:txBody>
          <a:bodyPr vert="horz"/>
          <a:lstStyle>
            <a:lvl1pPr marL="0" indent="0">
              <a:buNone/>
              <a:defRPr sz="3200" b="1" baseline="0">
                <a:solidFill>
                  <a:srgbClr val="142958"/>
                </a:solidFill>
                <a:latin typeface="Arial Narrow" panose="020B0606020202030204" pitchFamily="34" charset="0"/>
                <a:cs typeface="Arial Narrow" panose="020B0606020202030204" pitchFamily="34" charset="0"/>
              </a:defRPr>
            </a:lvl1pPr>
          </a:lstStyle>
          <a:p>
            <a:pPr lvl="0"/>
            <a:r>
              <a:rPr lang="en-US"/>
              <a:t>TITLE OF SLIDE</a:t>
            </a:r>
          </a:p>
        </p:txBody>
      </p:sp>
      <p:sp>
        <p:nvSpPr>
          <p:cNvPr id="4" name="Text Placeholder 7"/>
          <p:cNvSpPr>
            <a:spLocks noGrp="1"/>
          </p:cNvSpPr>
          <p:nvPr>
            <p:ph type="body" sz="quarter" idx="12" hasCustomPrompt="1"/>
          </p:nvPr>
        </p:nvSpPr>
        <p:spPr>
          <a:xfrm>
            <a:off x="444500" y="1608096"/>
            <a:ext cx="5956300" cy="4602204"/>
          </a:xfrm>
          <a:prstGeom prst="rect">
            <a:avLst/>
          </a:prstGeom>
        </p:spPr>
        <p:txBody>
          <a:bodyPr vert="horz"/>
          <a:lstStyle>
            <a:lvl1pPr marL="0" indent="0">
              <a:buNone/>
              <a:defRPr sz="2000" b="0" i="0" baseline="0">
                <a:solidFill>
                  <a:srgbClr val="002060"/>
                </a:solidFill>
                <a:latin typeface="Droid Sans" panose="020B0606030804020204" pitchFamily="34" charset="0"/>
                <a:ea typeface="Droid Sans" panose="020B0606030804020204" pitchFamily="34" charset="0"/>
                <a:cs typeface="Droid Sans" panose="020B0606030804020204" pitchFamily="34" charset="0"/>
              </a:defRPr>
            </a:lvl1pPr>
          </a:lstStyle>
          <a:p>
            <a:pPr lvl="0"/>
            <a:r>
              <a:rPr lang="en-US"/>
              <a:t>Body Text</a:t>
            </a:r>
          </a:p>
        </p:txBody>
      </p:sp>
      <p:sp>
        <p:nvSpPr>
          <p:cNvPr id="10" name="Content Placeholder 9"/>
          <p:cNvSpPr>
            <a:spLocks noGrp="1"/>
          </p:cNvSpPr>
          <p:nvPr>
            <p:ph sz="quarter" idx="13" hasCustomPrompt="1"/>
          </p:nvPr>
        </p:nvSpPr>
        <p:spPr>
          <a:xfrm>
            <a:off x="6642100" y="1608096"/>
            <a:ext cx="2962448" cy="4602204"/>
          </a:xfrm>
          <a:prstGeom prst="rect">
            <a:avLst/>
          </a:prstGeom>
        </p:spPr>
        <p:txBody>
          <a:bodyPr vert="horz"/>
          <a:lstStyle>
            <a:lvl1pPr marL="0" indent="0" algn="ctr">
              <a:buNone/>
              <a:defRPr sz="1800" baseline="0"/>
            </a:lvl1pPr>
          </a:lstStyle>
          <a:p>
            <a:pPr lvl="0"/>
            <a:r>
              <a:rPr lang="en-US"/>
              <a:t>Click proper below image </a:t>
            </a:r>
          </a:p>
          <a:p>
            <a:pPr lvl="0"/>
            <a:r>
              <a:rPr lang="en-US"/>
              <a:t>to insert media</a:t>
            </a:r>
          </a:p>
        </p:txBody>
      </p:sp>
    </p:spTree>
    <p:extLst>
      <p:ext uri="{BB962C8B-B14F-4D97-AF65-F5344CB8AC3E}">
        <p14:creationId xmlns:p14="http://schemas.microsoft.com/office/powerpoint/2010/main" val="3531666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ondary Slid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322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12855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emf"/><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master_bluesidebar.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87400"/>
            <a:ext cx="101600" cy="1041400"/>
          </a:xfrm>
          <a:prstGeom prst="rect">
            <a:avLst/>
          </a:prstGeom>
        </p:spPr>
      </p:pic>
      <p:pic>
        <p:nvPicPr>
          <p:cNvPr id="6" name="Picture 5" descr="master_bottom2.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19600"/>
            <a:ext cx="10058400" cy="3352800"/>
          </a:xfrm>
          <a:prstGeom prst="rect">
            <a:avLst/>
          </a:prstGeom>
        </p:spPr>
      </p:pic>
      <p:pic>
        <p:nvPicPr>
          <p:cNvPr id="7" name="Picture 6" descr="Cover_BuildingCrop.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323" y="2880073"/>
            <a:ext cx="10100798" cy="1501652"/>
          </a:xfrm>
          <a:prstGeom prst="rect">
            <a:avLst/>
          </a:prstGeom>
        </p:spPr>
      </p:pic>
    </p:spTree>
    <p:extLst>
      <p:ext uri="{BB962C8B-B14F-4D97-AF65-F5344CB8AC3E}">
        <p14:creationId xmlns:p14="http://schemas.microsoft.com/office/powerpoint/2010/main" val="2550756441"/>
      </p:ext>
    </p:extLst>
  </p:cSld>
  <p:clrMap bg1="lt1" tx1="dk1" bg2="lt2" tx2="dk2" accent1="accent1" accent2="accent2" accent3="accent3" accent4="accent4" accent5="accent5" accent6="accent6" hlink="hlink" folHlink="folHlink"/>
  <p:sldLayoutIdLst>
    <p:sldLayoutId id="2147483663" r:id="rId1"/>
    <p:sldLayoutId id="2147483667" r:id="rId2"/>
  </p:sldLayoutIdLst>
  <p:txStyles>
    <p:titleStyle>
      <a:lvl1pPr algn="ctr" defTabSz="509412" rtl="0" eaLnBrk="1" latinLnBrk="0" hangingPunct="1">
        <a:spcBef>
          <a:spcPct val="0"/>
        </a:spcBef>
        <a:buNone/>
        <a:defRPr sz="4900" kern="1200">
          <a:solidFill>
            <a:schemeClr val="tx1"/>
          </a:solidFill>
          <a:latin typeface="+mj-lt"/>
          <a:ea typeface="+mj-ea"/>
          <a:cs typeface="+mj-cs"/>
        </a:defRPr>
      </a:lvl1pPr>
    </p:titleStyle>
    <p:bodyStyle>
      <a:lvl1pPr marL="382059" indent="-382059" algn="l" defTabSz="509412" rtl="0" eaLnBrk="1" latinLnBrk="0" hangingPunct="1">
        <a:spcBef>
          <a:spcPct val="20000"/>
        </a:spcBef>
        <a:buFont typeface="Arial"/>
        <a:buChar char="•"/>
        <a:defRPr sz="3600" kern="1200">
          <a:solidFill>
            <a:schemeClr val="tx1"/>
          </a:solidFill>
          <a:latin typeface="+mn-lt"/>
          <a:ea typeface="+mn-ea"/>
          <a:cs typeface="+mn-cs"/>
        </a:defRPr>
      </a:lvl1pPr>
      <a:lvl2pPr marL="827795" indent="-318383" algn="l" defTabSz="509412" rtl="0" eaLnBrk="1" latinLnBrk="0" hangingPunct="1">
        <a:spcBef>
          <a:spcPct val="20000"/>
        </a:spcBef>
        <a:buFont typeface="Arial"/>
        <a:buChar char="–"/>
        <a:defRPr sz="3100" kern="1200">
          <a:solidFill>
            <a:schemeClr val="tx1"/>
          </a:solidFill>
          <a:latin typeface="+mn-lt"/>
          <a:ea typeface="+mn-ea"/>
          <a:cs typeface="+mn-cs"/>
        </a:defRPr>
      </a:lvl2pPr>
      <a:lvl3pPr marL="1273531" indent="-254706" algn="l" defTabSz="509412" rtl="0" eaLnBrk="1" latinLnBrk="0" hangingPunct="1">
        <a:spcBef>
          <a:spcPct val="20000"/>
        </a:spcBef>
        <a:buFont typeface="Arial"/>
        <a:buChar char="•"/>
        <a:defRPr sz="2700" kern="1200">
          <a:solidFill>
            <a:schemeClr val="tx1"/>
          </a:solidFill>
          <a:latin typeface="+mn-lt"/>
          <a:ea typeface="+mn-ea"/>
          <a:cs typeface="+mn-cs"/>
        </a:defRPr>
      </a:lvl3pPr>
      <a:lvl4pPr marL="1782943" indent="-254706" algn="l" defTabSz="509412" rtl="0" eaLnBrk="1" latinLnBrk="0" hangingPunct="1">
        <a:spcBef>
          <a:spcPct val="20000"/>
        </a:spcBef>
        <a:buFont typeface="Arial"/>
        <a:buChar char="–"/>
        <a:defRPr sz="2200" kern="1200">
          <a:solidFill>
            <a:schemeClr val="tx1"/>
          </a:solidFill>
          <a:latin typeface="+mn-lt"/>
          <a:ea typeface="+mn-ea"/>
          <a:cs typeface="+mn-cs"/>
        </a:defRPr>
      </a:lvl4pPr>
      <a:lvl5pPr marL="2292355" indent="-254706" algn="l" defTabSz="509412" rtl="0" eaLnBrk="1" latinLnBrk="0" hangingPunct="1">
        <a:spcBef>
          <a:spcPct val="20000"/>
        </a:spcBef>
        <a:buFont typeface="Arial"/>
        <a:buChar char="»"/>
        <a:defRPr sz="2200" kern="1200">
          <a:solidFill>
            <a:schemeClr val="tx1"/>
          </a:solidFill>
          <a:latin typeface="+mn-lt"/>
          <a:ea typeface="+mn-ea"/>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9412" rtl="0" eaLnBrk="1" latinLnBrk="0" hangingPunct="1">
        <a:defRPr sz="2000" kern="1200">
          <a:solidFill>
            <a:schemeClr val="tx1"/>
          </a:solidFill>
          <a:latin typeface="+mn-lt"/>
          <a:ea typeface="+mn-ea"/>
          <a:cs typeface="+mn-cs"/>
        </a:defRPr>
      </a:lvl1pPr>
      <a:lvl2pPr marL="509412" algn="l" defTabSz="509412" rtl="0" eaLnBrk="1" latinLnBrk="0" hangingPunct="1">
        <a:defRPr sz="2000" kern="1200">
          <a:solidFill>
            <a:schemeClr val="tx1"/>
          </a:solidFill>
          <a:latin typeface="+mn-lt"/>
          <a:ea typeface="+mn-ea"/>
          <a:cs typeface="+mn-cs"/>
        </a:defRPr>
      </a:lvl2pPr>
      <a:lvl3pPr marL="1018824" algn="l" defTabSz="509412" rtl="0" eaLnBrk="1" latinLnBrk="0" hangingPunct="1">
        <a:defRPr sz="2000" kern="1200">
          <a:solidFill>
            <a:schemeClr val="tx1"/>
          </a:solidFill>
          <a:latin typeface="+mn-lt"/>
          <a:ea typeface="+mn-ea"/>
          <a:cs typeface="+mn-cs"/>
        </a:defRPr>
      </a:lvl3pPr>
      <a:lvl4pPr marL="1528237" algn="l" defTabSz="509412" rtl="0" eaLnBrk="1" latinLnBrk="0" hangingPunct="1">
        <a:defRPr sz="2000" kern="1200">
          <a:solidFill>
            <a:schemeClr val="tx1"/>
          </a:solidFill>
          <a:latin typeface="+mn-lt"/>
          <a:ea typeface="+mn-ea"/>
          <a:cs typeface="+mn-cs"/>
        </a:defRPr>
      </a:lvl4pPr>
      <a:lvl5pPr marL="2037649" algn="l" defTabSz="509412" rtl="0" eaLnBrk="1" latinLnBrk="0" hangingPunct="1">
        <a:defRPr sz="2000" kern="1200">
          <a:solidFill>
            <a:schemeClr val="tx1"/>
          </a:solidFill>
          <a:latin typeface="+mn-lt"/>
          <a:ea typeface="+mn-ea"/>
          <a:cs typeface="+mn-cs"/>
        </a:defRPr>
      </a:lvl5pPr>
      <a:lvl6pPr marL="2547061" algn="l" defTabSz="509412" rtl="0" eaLnBrk="1" latinLnBrk="0" hangingPunct="1">
        <a:defRPr sz="2000" kern="1200">
          <a:solidFill>
            <a:schemeClr val="tx1"/>
          </a:solidFill>
          <a:latin typeface="+mn-lt"/>
          <a:ea typeface="+mn-ea"/>
          <a:cs typeface="+mn-cs"/>
        </a:defRPr>
      </a:lvl6pPr>
      <a:lvl7pPr marL="3056473" algn="l" defTabSz="509412" rtl="0" eaLnBrk="1" latinLnBrk="0" hangingPunct="1">
        <a:defRPr sz="2000" kern="1200">
          <a:solidFill>
            <a:schemeClr val="tx1"/>
          </a:solidFill>
          <a:latin typeface="+mn-lt"/>
          <a:ea typeface="+mn-ea"/>
          <a:cs typeface="+mn-cs"/>
        </a:defRPr>
      </a:lvl7pPr>
      <a:lvl8pPr marL="3565886" algn="l" defTabSz="509412" rtl="0" eaLnBrk="1" latinLnBrk="0" hangingPunct="1">
        <a:defRPr sz="2000" kern="1200">
          <a:solidFill>
            <a:schemeClr val="tx1"/>
          </a:solidFill>
          <a:latin typeface="+mn-lt"/>
          <a:ea typeface="+mn-ea"/>
          <a:cs typeface="+mn-cs"/>
        </a:defRPr>
      </a:lvl8pPr>
      <a:lvl9pPr marL="4075298" algn="l" defTabSz="509412"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2nd_bottom.ep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985000"/>
            <a:ext cx="10058400" cy="800100"/>
          </a:xfrm>
          <a:prstGeom prst="rect">
            <a:avLst/>
          </a:prstGeom>
        </p:spPr>
      </p:pic>
    </p:spTree>
    <p:extLst>
      <p:ext uri="{BB962C8B-B14F-4D97-AF65-F5344CB8AC3E}">
        <p14:creationId xmlns:p14="http://schemas.microsoft.com/office/powerpoint/2010/main" val="3527328028"/>
      </p:ext>
    </p:extLst>
  </p:cSld>
  <p:clrMap bg1="lt1" tx1="dk1" bg2="lt2" tx2="dk2" accent1="accent1" accent2="accent2" accent3="accent3" accent4="accent4" accent5="accent5" accent6="accent6" hlink="hlink" folHlink="folHlink"/>
  <p:sldLayoutIdLst>
    <p:sldLayoutId id="2147483670" r:id="rId1"/>
    <p:sldLayoutId id="2147483666" r:id="rId2"/>
    <p:sldLayoutId id="2147483669" r:id="rId3"/>
    <p:sldLayoutId id="2147483668" r:id="rId4"/>
    <p:sldLayoutId id="2147483671" r:id="rId5"/>
  </p:sldLayoutIdLst>
  <p:txStyles>
    <p:titleStyle>
      <a:lvl1pPr algn="ctr" defTabSz="509412" rtl="0" eaLnBrk="1" latinLnBrk="0" hangingPunct="1">
        <a:spcBef>
          <a:spcPct val="0"/>
        </a:spcBef>
        <a:buNone/>
        <a:defRPr sz="4900" kern="1200">
          <a:solidFill>
            <a:schemeClr val="tx1"/>
          </a:solidFill>
          <a:latin typeface="+mj-lt"/>
          <a:ea typeface="+mj-ea"/>
          <a:cs typeface="+mj-cs"/>
        </a:defRPr>
      </a:lvl1pPr>
    </p:titleStyle>
    <p:bodyStyle>
      <a:lvl1pPr marL="382059" indent="-382059" algn="l" defTabSz="509412" rtl="0" eaLnBrk="1" latinLnBrk="0" hangingPunct="1">
        <a:spcBef>
          <a:spcPct val="20000"/>
        </a:spcBef>
        <a:buFont typeface="Arial"/>
        <a:buChar char="•"/>
        <a:defRPr sz="3600" kern="1200">
          <a:solidFill>
            <a:schemeClr val="tx1"/>
          </a:solidFill>
          <a:latin typeface="+mn-lt"/>
          <a:ea typeface="+mn-ea"/>
          <a:cs typeface="+mn-cs"/>
        </a:defRPr>
      </a:lvl1pPr>
      <a:lvl2pPr marL="827795" indent="-318383" algn="l" defTabSz="509412" rtl="0" eaLnBrk="1" latinLnBrk="0" hangingPunct="1">
        <a:spcBef>
          <a:spcPct val="20000"/>
        </a:spcBef>
        <a:buFont typeface="Arial"/>
        <a:buChar char="–"/>
        <a:defRPr sz="3100" kern="1200">
          <a:solidFill>
            <a:schemeClr val="tx1"/>
          </a:solidFill>
          <a:latin typeface="+mn-lt"/>
          <a:ea typeface="+mn-ea"/>
          <a:cs typeface="+mn-cs"/>
        </a:defRPr>
      </a:lvl2pPr>
      <a:lvl3pPr marL="1273531" indent="-254706" algn="l" defTabSz="509412" rtl="0" eaLnBrk="1" latinLnBrk="0" hangingPunct="1">
        <a:spcBef>
          <a:spcPct val="20000"/>
        </a:spcBef>
        <a:buFont typeface="Arial"/>
        <a:buChar char="•"/>
        <a:defRPr sz="2700" kern="1200">
          <a:solidFill>
            <a:schemeClr val="tx1"/>
          </a:solidFill>
          <a:latin typeface="+mn-lt"/>
          <a:ea typeface="+mn-ea"/>
          <a:cs typeface="+mn-cs"/>
        </a:defRPr>
      </a:lvl3pPr>
      <a:lvl4pPr marL="1782943" indent="-254706" algn="l" defTabSz="509412" rtl="0" eaLnBrk="1" latinLnBrk="0" hangingPunct="1">
        <a:spcBef>
          <a:spcPct val="20000"/>
        </a:spcBef>
        <a:buFont typeface="Arial"/>
        <a:buChar char="–"/>
        <a:defRPr sz="2200" kern="1200">
          <a:solidFill>
            <a:schemeClr val="tx1"/>
          </a:solidFill>
          <a:latin typeface="+mn-lt"/>
          <a:ea typeface="+mn-ea"/>
          <a:cs typeface="+mn-cs"/>
        </a:defRPr>
      </a:lvl4pPr>
      <a:lvl5pPr marL="2292355" indent="-254706" algn="l" defTabSz="509412" rtl="0" eaLnBrk="1" latinLnBrk="0" hangingPunct="1">
        <a:spcBef>
          <a:spcPct val="20000"/>
        </a:spcBef>
        <a:buFont typeface="Arial"/>
        <a:buChar char="»"/>
        <a:defRPr sz="2200" kern="1200">
          <a:solidFill>
            <a:schemeClr val="tx1"/>
          </a:solidFill>
          <a:latin typeface="+mn-lt"/>
          <a:ea typeface="+mn-ea"/>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9412" rtl="0" eaLnBrk="1" latinLnBrk="0" hangingPunct="1">
        <a:defRPr sz="2000" kern="1200">
          <a:solidFill>
            <a:schemeClr val="tx1"/>
          </a:solidFill>
          <a:latin typeface="+mn-lt"/>
          <a:ea typeface="+mn-ea"/>
          <a:cs typeface="+mn-cs"/>
        </a:defRPr>
      </a:lvl1pPr>
      <a:lvl2pPr marL="509412" algn="l" defTabSz="509412" rtl="0" eaLnBrk="1" latinLnBrk="0" hangingPunct="1">
        <a:defRPr sz="2000" kern="1200">
          <a:solidFill>
            <a:schemeClr val="tx1"/>
          </a:solidFill>
          <a:latin typeface="+mn-lt"/>
          <a:ea typeface="+mn-ea"/>
          <a:cs typeface="+mn-cs"/>
        </a:defRPr>
      </a:lvl2pPr>
      <a:lvl3pPr marL="1018824" algn="l" defTabSz="509412" rtl="0" eaLnBrk="1" latinLnBrk="0" hangingPunct="1">
        <a:defRPr sz="2000" kern="1200">
          <a:solidFill>
            <a:schemeClr val="tx1"/>
          </a:solidFill>
          <a:latin typeface="+mn-lt"/>
          <a:ea typeface="+mn-ea"/>
          <a:cs typeface="+mn-cs"/>
        </a:defRPr>
      </a:lvl3pPr>
      <a:lvl4pPr marL="1528237" algn="l" defTabSz="509412" rtl="0" eaLnBrk="1" latinLnBrk="0" hangingPunct="1">
        <a:defRPr sz="2000" kern="1200">
          <a:solidFill>
            <a:schemeClr val="tx1"/>
          </a:solidFill>
          <a:latin typeface="+mn-lt"/>
          <a:ea typeface="+mn-ea"/>
          <a:cs typeface="+mn-cs"/>
        </a:defRPr>
      </a:lvl4pPr>
      <a:lvl5pPr marL="2037649" algn="l" defTabSz="509412" rtl="0" eaLnBrk="1" latinLnBrk="0" hangingPunct="1">
        <a:defRPr sz="2000" kern="1200">
          <a:solidFill>
            <a:schemeClr val="tx1"/>
          </a:solidFill>
          <a:latin typeface="+mn-lt"/>
          <a:ea typeface="+mn-ea"/>
          <a:cs typeface="+mn-cs"/>
        </a:defRPr>
      </a:lvl5pPr>
      <a:lvl6pPr marL="2547061" algn="l" defTabSz="509412" rtl="0" eaLnBrk="1" latinLnBrk="0" hangingPunct="1">
        <a:defRPr sz="2000" kern="1200">
          <a:solidFill>
            <a:schemeClr val="tx1"/>
          </a:solidFill>
          <a:latin typeface="+mn-lt"/>
          <a:ea typeface="+mn-ea"/>
          <a:cs typeface="+mn-cs"/>
        </a:defRPr>
      </a:lvl6pPr>
      <a:lvl7pPr marL="3056473" algn="l" defTabSz="509412" rtl="0" eaLnBrk="1" latinLnBrk="0" hangingPunct="1">
        <a:defRPr sz="2000" kern="1200">
          <a:solidFill>
            <a:schemeClr val="tx1"/>
          </a:solidFill>
          <a:latin typeface="+mn-lt"/>
          <a:ea typeface="+mn-ea"/>
          <a:cs typeface="+mn-cs"/>
        </a:defRPr>
      </a:lvl7pPr>
      <a:lvl8pPr marL="3565886" algn="l" defTabSz="509412" rtl="0" eaLnBrk="1" latinLnBrk="0" hangingPunct="1">
        <a:defRPr sz="2000" kern="1200">
          <a:solidFill>
            <a:schemeClr val="tx1"/>
          </a:solidFill>
          <a:latin typeface="+mn-lt"/>
          <a:ea typeface="+mn-ea"/>
          <a:cs typeface="+mn-cs"/>
        </a:defRPr>
      </a:lvl8pPr>
      <a:lvl9pPr marL="4075298" algn="l" defTabSz="509412"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fliflet@illinois.edu"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mailto:cunjiang@illinois.edu" TargetMode="External"/><Relationship Id="rId4" Type="http://schemas.openxmlformats.org/officeDocument/2006/relationships/hyperlink" Target="mailto:vgruev@illinois.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stevemouldscience/videos/sailing-faster-than-the-wind-how-is-that-even-possible/1061431181457811/" TargetMode="External"/><Relationship Id="rId2" Type="http://schemas.openxmlformats.org/officeDocument/2006/relationships/hyperlink" Target="https://quizlet.com/693378463/basic-keelboat-certification-flash-cards/"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mailto:jacklouisblevins@gmail.com"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p:cNvSpPr txBox="1">
            <a:spLocks/>
          </p:cNvSpPr>
          <p:nvPr/>
        </p:nvSpPr>
        <p:spPr>
          <a:xfrm>
            <a:off x="444499" y="393215"/>
            <a:ext cx="8889506" cy="742950"/>
          </a:xfrm>
          <a:prstGeom prst="rect">
            <a:avLst/>
          </a:prstGeom>
        </p:spPr>
        <p:txBody>
          <a:bodyPr vert="horz"/>
          <a:lstStyle>
            <a:lvl1pPr marL="0" indent="0" algn="l" defTabSz="509412" rtl="0" eaLnBrk="1" latinLnBrk="0" hangingPunct="1">
              <a:spcBef>
                <a:spcPct val="20000"/>
              </a:spcBef>
              <a:buFont typeface="Arial"/>
              <a:buNone/>
              <a:defRPr sz="4000" kern="1200" baseline="0">
                <a:solidFill>
                  <a:srgbClr val="142958"/>
                </a:solidFill>
                <a:latin typeface="Vinyl OT Regular"/>
                <a:ea typeface="+mn-ea"/>
                <a:cs typeface="Vinyl OT Regular"/>
              </a:defRPr>
            </a:lvl1pPr>
            <a:lvl2pPr marL="827795" indent="-318383" algn="l" defTabSz="509412" rtl="0" eaLnBrk="1" latinLnBrk="0" hangingPunct="1">
              <a:spcBef>
                <a:spcPct val="20000"/>
              </a:spcBef>
              <a:buFont typeface="Arial"/>
              <a:buChar char="–"/>
              <a:defRPr sz="3100" kern="1200">
                <a:solidFill>
                  <a:schemeClr val="tx1"/>
                </a:solidFill>
                <a:latin typeface="+mn-lt"/>
                <a:ea typeface="+mn-ea"/>
                <a:cs typeface="+mn-cs"/>
              </a:defRPr>
            </a:lvl2pPr>
            <a:lvl3pPr marL="1273531" indent="-254706" algn="l" defTabSz="509412" rtl="0" eaLnBrk="1" latinLnBrk="0" hangingPunct="1">
              <a:spcBef>
                <a:spcPct val="20000"/>
              </a:spcBef>
              <a:buFont typeface="Arial"/>
              <a:buChar char="•"/>
              <a:defRPr sz="2700" kern="1200">
                <a:solidFill>
                  <a:schemeClr val="tx1"/>
                </a:solidFill>
                <a:latin typeface="+mn-lt"/>
                <a:ea typeface="+mn-ea"/>
                <a:cs typeface="+mn-cs"/>
              </a:defRPr>
            </a:lvl3pPr>
            <a:lvl4pPr marL="1782943" indent="-254706" algn="l" defTabSz="509412" rtl="0" eaLnBrk="1" latinLnBrk="0" hangingPunct="1">
              <a:spcBef>
                <a:spcPct val="20000"/>
              </a:spcBef>
              <a:buFont typeface="Arial"/>
              <a:buChar char="–"/>
              <a:defRPr sz="2200" kern="1200">
                <a:solidFill>
                  <a:schemeClr val="tx1"/>
                </a:solidFill>
                <a:latin typeface="+mn-lt"/>
                <a:ea typeface="+mn-ea"/>
                <a:cs typeface="+mn-cs"/>
              </a:defRPr>
            </a:lvl4pPr>
            <a:lvl5pPr marL="2292355" indent="-254706" algn="l" defTabSz="509412" rtl="0" eaLnBrk="1" latinLnBrk="0" hangingPunct="1">
              <a:spcBef>
                <a:spcPct val="20000"/>
              </a:spcBef>
              <a:buFont typeface="Arial"/>
              <a:buChar char="»"/>
              <a:defRPr sz="2200" kern="1200">
                <a:solidFill>
                  <a:schemeClr val="tx1"/>
                </a:solidFill>
                <a:latin typeface="+mn-lt"/>
                <a:ea typeface="+mn-ea"/>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r>
              <a:rPr lang="en-US" b="1" dirty="0">
                <a:latin typeface="Arial Narrow" panose="020B0606020202030204" pitchFamily="34" charset="0"/>
              </a:rPr>
              <a:t>ECE 445 Lecture 1 </a:t>
            </a:r>
            <a:r>
              <a:rPr lang="en-US" sz="3200" dirty="0">
                <a:latin typeface="Arial Narrow" panose="020B0606020202030204" pitchFamily="34" charset="0"/>
              </a:rPr>
              <a:t>Fall Semester 2026</a:t>
            </a:r>
            <a:endParaRPr lang="en-US" dirty="0">
              <a:latin typeface="Arial Narrow" panose="020B0606020202030204" pitchFamily="34" charset="0"/>
            </a:endParaRPr>
          </a:p>
        </p:txBody>
      </p:sp>
      <p:sp>
        <p:nvSpPr>
          <p:cNvPr id="9" name="Text Placeholder 4"/>
          <p:cNvSpPr txBox="1">
            <a:spLocks/>
          </p:cNvSpPr>
          <p:nvPr/>
        </p:nvSpPr>
        <p:spPr>
          <a:xfrm>
            <a:off x="444500" y="1136165"/>
            <a:ext cx="5398160" cy="1675615"/>
          </a:xfrm>
          <a:prstGeom prst="rect">
            <a:avLst/>
          </a:prstGeom>
        </p:spPr>
        <p:txBody>
          <a:bodyPr vert="horz"/>
          <a:lstStyle>
            <a:lvl1pPr marL="0" indent="0" algn="l" defTabSz="509412" rtl="0" eaLnBrk="1" latinLnBrk="0" hangingPunct="1">
              <a:spcBef>
                <a:spcPct val="20000"/>
              </a:spcBef>
              <a:buFont typeface="Arial"/>
              <a:buNone/>
              <a:defRPr sz="1700" kern="1200" baseline="0">
                <a:solidFill>
                  <a:srgbClr val="F16322"/>
                </a:solidFill>
                <a:latin typeface="OfficinaSansITCStd Bold"/>
                <a:ea typeface="+mn-ea"/>
                <a:cs typeface="OfficinaSansITCStd Bold"/>
              </a:defRPr>
            </a:lvl1pPr>
            <a:lvl2pPr marL="827795" indent="-318383" algn="l" defTabSz="509412" rtl="0" eaLnBrk="1" latinLnBrk="0" hangingPunct="1">
              <a:spcBef>
                <a:spcPct val="20000"/>
              </a:spcBef>
              <a:buFont typeface="Arial"/>
              <a:buChar char="–"/>
              <a:defRPr sz="3100" kern="1200">
                <a:solidFill>
                  <a:schemeClr val="tx1"/>
                </a:solidFill>
                <a:latin typeface="+mn-lt"/>
                <a:ea typeface="+mn-ea"/>
                <a:cs typeface="+mn-cs"/>
              </a:defRPr>
            </a:lvl2pPr>
            <a:lvl3pPr marL="1273531" indent="-254706" algn="l" defTabSz="509412" rtl="0" eaLnBrk="1" latinLnBrk="0" hangingPunct="1">
              <a:spcBef>
                <a:spcPct val="20000"/>
              </a:spcBef>
              <a:buFont typeface="Arial"/>
              <a:buChar char="•"/>
              <a:defRPr sz="2700" kern="1200">
                <a:solidFill>
                  <a:schemeClr val="tx1"/>
                </a:solidFill>
                <a:latin typeface="+mn-lt"/>
                <a:ea typeface="+mn-ea"/>
                <a:cs typeface="+mn-cs"/>
              </a:defRPr>
            </a:lvl3pPr>
            <a:lvl4pPr marL="1782943" indent="-254706" algn="l" defTabSz="509412" rtl="0" eaLnBrk="1" latinLnBrk="0" hangingPunct="1">
              <a:spcBef>
                <a:spcPct val="20000"/>
              </a:spcBef>
              <a:buFont typeface="Arial"/>
              <a:buChar char="–"/>
              <a:defRPr sz="2200" kern="1200">
                <a:solidFill>
                  <a:schemeClr val="tx1"/>
                </a:solidFill>
                <a:latin typeface="+mn-lt"/>
                <a:ea typeface="+mn-ea"/>
                <a:cs typeface="+mn-cs"/>
              </a:defRPr>
            </a:lvl4pPr>
            <a:lvl5pPr marL="2292355" indent="-254706" algn="l" defTabSz="509412" rtl="0" eaLnBrk="1" latinLnBrk="0" hangingPunct="1">
              <a:spcBef>
                <a:spcPct val="20000"/>
              </a:spcBef>
              <a:buFont typeface="Arial"/>
              <a:buChar char="»"/>
              <a:defRPr sz="2200" kern="1200">
                <a:solidFill>
                  <a:schemeClr val="tx1"/>
                </a:solidFill>
                <a:latin typeface="+mn-lt"/>
                <a:ea typeface="+mn-ea"/>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r>
              <a:rPr lang="en-US" spc="10" dirty="0">
                <a:latin typeface="Droid Sans" panose="020B0606030804020204" pitchFamily="34" charset="0"/>
                <a:ea typeface="Droid Sans" panose="020B0606030804020204" pitchFamily="34" charset="0"/>
                <a:cs typeface="Droid Sans" panose="020B0606030804020204" pitchFamily="34" charset="0"/>
              </a:rPr>
              <a:t>Prof. Arne Fliflet (</a:t>
            </a:r>
            <a:r>
              <a:rPr lang="en-US" spc="10" dirty="0">
                <a:latin typeface="Droid Sans" panose="020B0606030804020204" pitchFamily="34" charset="0"/>
                <a:ea typeface="Droid Sans" panose="020B0606030804020204" pitchFamily="34" charset="0"/>
                <a:cs typeface="Droid Sans" panose="020B0606030804020204" pitchFamily="34" charset="0"/>
                <a:hlinkClick r:id="rId3"/>
              </a:rPr>
              <a:t>afliflet@illinois.edu</a:t>
            </a:r>
            <a:r>
              <a:rPr lang="en-US" spc="10" dirty="0">
                <a:latin typeface="Droid Sans" panose="020B0606030804020204" pitchFamily="34" charset="0"/>
                <a:ea typeface="Droid Sans" panose="020B0606030804020204" pitchFamily="34" charset="0"/>
                <a:cs typeface="Droid Sans" panose="020B0606030804020204" pitchFamily="34" charset="0"/>
              </a:rPr>
              <a:t>)</a:t>
            </a:r>
          </a:p>
          <a:p>
            <a:r>
              <a:rPr lang="en-US" spc="10" dirty="0">
                <a:latin typeface="Droid Sans" panose="020B0606030804020204" pitchFamily="34" charset="0"/>
                <a:ea typeface="Droid Sans" panose="020B0606030804020204" pitchFamily="34" charset="0"/>
                <a:cs typeface="Droid Sans" panose="020B0606030804020204" pitchFamily="34" charset="0"/>
              </a:rPr>
              <a:t>Prof. Viktor Gruev (</a:t>
            </a:r>
            <a:r>
              <a:rPr lang="en-US" spc="10" dirty="0">
                <a:latin typeface="Droid Sans" panose="020B0606030804020204" pitchFamily="34" charset="0"/>
                <a:ea typeface="Droid Sans" panose="020B0606030804020204" pitchFamily="34" charset="0"/>
                <a:cs typeface="Droid Sans" panose="020B0606030804020204" pitchFamily="34" charset="0"/>
                <a:hlinkClick r:id="rId4"/>
              </a:rPr>
              <a:t>vgruev@illinois.edu</a:t>
            </a:r>
            <a:r>
              <a:rPr lang="en-US" spc="10" dirty="0">
                <a:latin typeface="Droid Sans" panose="020B0606030804020204" pitchFamily="34" charset="0"/>
                <a:ea typeface="Droid Sans" panose="020B0606030804020204" pitchFamily="34" charset="0"/>
                <a:cs typeface="Droid Sans" panose="020B0606030804020204" pitchFamily="34" charset="0"/>
              </a:rPr>
              <a:t>)</a:t>
            </a:r>
          </a:p>
          <a:p>
            <a:r>
              <a:rPr lang="en-US" spc="10" dirty="0">
                <a:latin typeface="Droid Sans" panose="020B0606030804020204" pitchFamily="34" charset="0"/>
                <a:ea typeface="Droid Sans" panose="020B0606030804020204" pitchFamily="34" charset="0"/>
                <a:cs typeface="Droid Sans" panose="020B0606030804020204" pitchFamily="34" charset="0"/>
              </a:rPr>
              <a:t>Prof. Cunjiang Yu (</a:t>
            </a:r>
            <a:r>
              <a:rPr lang="en-US" spc="10" dirty="0">
                <a:latin typeface="Droid Sans" panose="020B0606030804020204" pitchFamily="34" charset="0"/>
                <a:ea typeface="Droid Sans" panose="020B0606030804020204" pitchFamily="34" charset="0"/>
                <a:cs typeface="Droid Sans" panose="020B0606030804020204" pitchFamily="34" charset="0"/>
                <a:hlinkClick r:id="rId5"/>
              </a:rPr>
              <a:t>cunjiang@illinois.edu</a:t>
            </a:r>
            <a:r>
              <a:rPr lang="en-US" spc="10" dirty="0">
                <a:latin typeface="Droid Sans" panose="020B0606030804020204" pitchFamily="34" charset="0"/>
                <a:ea typeface="Droid Sans" panose="020B0606030804020204" pitchFamily="34" charset="0"/>
                <a:cs typeface="Droid Sans" panose="020B0606030804020204" pitchFamily="34" charset="0"/>
              </a:rPr>
              <a:t> )</a:t>
            </a:r>
          </a:p>
          <a:p>
            <a:endParaRPr lang="en-US" spc="10" dirty="0">
              <a:latin typeface="Droid Sans" panose="020B0606030804020204" pitchFamily="34" charset="0"/>
              <a:ea typeface="Droid Sans" panose="020B0606030804020204" pitchFamily="34" charset="0"/>
              <a:cs typeface="Droid Sans" panose="020B0606030804020204" pitchFamily="34" charset="0"/>
            </a:endParaRPr>
          </a:p>
        </p:txBody>
      </p:sp>
    </p:spTree>
    <p:extLst>
      <p:ext uri="{BB962C8B-B14F-4D97-AF65-F5344CB8AC3E}">
        <p14:creationId xmlns:p14="http://schemas.microsoft.com/office/powerpoint/2010/main" val="1455948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8E45C3-62EF-4FA4-90B7-1876FB636E00}"/>
              </a:ext>
            </a:extLst>
          </p:cNvPr>
          <p:cNvSpPr>
            <a:spLocks noGrp="1"/>
          </p:cNvSpPr>
          <p:nvPr>
            <p:ph type="body" sz="quarter" idx="10"/>
          </p:nvPr>
        </p:nvSpPr>
        <p:spPr>
          <a:xfrm>
            <a:off x="444500" y="990600"/>
            <a:ext cx="7700694" cy="742950"/>
          </a:xfrm>
        </p:spPr>
        <p:txBody>
          <a:bodyPr/>
          <a:lstStyle/>
          <a:p>
            <a:r>
              <a:rPr lang="en-US" dirty="0"/>
              <a:t>Getting a project approved</a:t>
            </a:r>
          </a:p>
        </p:txBody>
      </p:sp>
      <p:sp>
        <p:nvSpPr>
          <p:cNvPr id="3" name="Text Placeholder 2">
            <a:extLst>
              <a:ext uri="{FF2B5EF4-FFF2-40B4-BE49-F238E27FC236}">
                <a16:creationId xmlns:a16="http://schemas.microsoft.com/office/drawing/2014/main" id="{D459090F-AD57-4F59-9E89-557B22F4CF29}"/>
              </a:ext>
            </a:extLst>
          </p:cNvPr>
          <p:cNvSpPr>
            <a:spLocks noGrp="1"/>
          </p:cNvSpPr>
          <p:nvPr>
            <p:ph type="body" sz="quarter" idx="12"/>
          </p:nvPr>
        </p:nvSpPr>
        <p:spPr>
          <a:xfrm>
            <a:off x="406400" y="1733550"/>
            <a:ext cx="9245600" cy="5048250"/>
          </a:xfrm>
        </p:spPr>
        <p:txBody>
          <a:bodyPr/>
          <a:lstStyle/>
          <a:p>
            <a:r>
              <a:rPr lang="en-US" dirty="0"/>
              <a:t>All projects start on the Web Board</a:t>
            </a:r>
          </a:p>
          <a:p>
            <a:pPr lvl="1"/>
            <a:r>
              <a:rPr lang="en-US" dirty="0"/>
              <a:t>Each idea must first be presented on the Web Board</a:t>
            </a:r>
          </a:p>
          <a:p>
            <a:pPr lvl="1"/>
            <a:r>
              <a:rPr lang="en-US" dirty="0"/>
              <a:t>Professors, TAs, and other students critique and discuss each idea</a:t>
            </a:r>
          </a:p>
          <a:p>
            <a:pPr lvl="1"/>
            <a:r>
              <a:rPr lang="en-US" dirty="0"/>
              <a:t>The first student to pitch an idea is the owner of that idea</a:t>
            </a:r>
          </a:p>
          <a:p>
            <a:pPr lvl="1"/>
            <a:r>
              <a:rPr lang="en-US" dirty="0"/>
              <a:t>After sufficient discussion, an idea can become a Request for Approval (RFA)</a:t>
            </a:r>
          </a:p>
          <a:p>
            <a:r>
              <a:rPr lang="en-US" dirty="0"/>
              <a:t>RFAs will be evaluated by staff and either approved or rejected</a:t>
            </a:r>
            <a:endParaRPr lang="en-US" b="1" baseline="30000" dirty="0"/>
          </a:p>
          <a:p>
            <a:pPr lvl="1"/>
            <a:r>
              <a:rPr lang="en-US" dirty="0"/>
              <a:t>Projects must meet our criteria for complexity, uniqueness, and scope</a:t>
            </a:r>
          </a:p>
          <a:p>
            <a:pPr lvl="1"/>
            <a:r>
              <a:rPr lang="en-US" dirty="0"/>
              <a:t>Deadline for RFA approval is </a:t>
            </a:r>
            <a:r>
              <a:rPr lang="en-US" b="1" dirty="0"/>
              <a:t>September10.</a:t>
            </a:r>
            <a:endParaRPr lang="en-US" dirty="0"/>
          </a:p>
          <a:p>
            <a:pPr lvl="1"/>
            <a:r>
              <a:rPr lang="en-US" dirty="0"/>
              <a:t>This is not when you submit the RFA, but when it is accepted.</a:t>
            </a:r>
          </a:p>
          <a:p>
            <a:pPr lvl="1"/>
            <a:r>
              <a:rPr lang="en-US" sz="2400" b="1" dirty="0"/>
              <a:t>5 points extra credit</a:t>
            </a:r>
            <a:r>
              <a:rPr lang="en-US" sz="2400" dirty="0"/>
              <a:t>: Early RFA approval by </a:t>
            </a:r>
            <a:r>
              <a:rPr lang="en-US" sz="2400" b="1" dirty="0"/>
              <a:t>September3</a:t>
            </a:r>
            <a:endParaRPr lang="en-US" sz="2400" dirty="0"/>
          </a:p>
        </p:txBody>
      </p:sp>
    </p:spTree>
    <p:extLst>
      <p:ext uri="{BB962C8B-B14F-4D97-AF65-F5344CB8AC3E}">
        <p14:creationId xmlns:p14="http://schemas.microsoft.com/office/powerpoint/2010/main" val="1799350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0D9864-963E-C50A-DB28-40482BC6F27F}"/>
              </a:ext>
            </a:extLst>
          </p:cNvPr>
          <p:cNvPicPr>
            <a:picLocks noChangeAspect="1"/>
          </p:cNvPicPr>
          <p:nvPr/>
        </p:nvPicPr>
        <p:blipFill>
          <a:blip r:embed="rId2"/>
          <a:stretch>
            <a:fillRect/>
          </a:stretch>
        </p:blipFill>
        <p:spPr>
          <a:xfrm>
            <a:off x="0" y="150539"/>
            <a:ext cx="10058400" cy="7265582"/>
          </a:xfrm>
          <a:prstGeom prst="rect">
            <a:avLst/>
          </a:prstGeom>
        </p:spPr>
      </p:pic>
      <p:cxnSp>
        <p:nvCxnSpPr>
          <p:cNvPr id="5" name="Straight Arrow Connector 4">
            <a:extLst>
              <a:ext uri="{FF2B5EF4-FFF2-40B4-BE49-F238E27FC236}">
                <a16:creationId xmlns:a16="http://schemas.microsoft.com/office/drawing/2014/main" id="{4497ADBB-E598-FE0B-EB7E-981B33D7D953}"/>
              </a:ext>
            </a:extLst>
          </p:cNvPr>
          <p:cNvCxnSpPr>
            <a:cxnSpLocks/>
          </p:cNvCxnSpPr>
          <p:nvPr/>
        </p:nvCxnSpPr>
        <p:spPr>
          <a:xfrm flipH="1">
            <a:off x="6915150" y="1943100"/>
            <a:ext cx="7315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939883C0-2EE4-5551-17B8-95ECC7BEAB70}"/>
              </a:ext>
            </a:extLst>
          </p:cNvPr>
          <p:cNvSpPr txBox="1"/>
          <p:nvPr/>
        </p:nvSpPr>
        <p:spPr>
          <a:xfrm>
            <a:off x="7646670" y="1743045"/>
            <a:ext cx="1651635" cy="400110"/>
          </a:xfrm>
          <a:prstGeom prst="rect">
            <a:avLst/>
          </a:prstGeom>
          <a:noFill/>
        </p:spPr>
        <p:txBody>
          <a:bodyPr wrap="square" rtlCol="0">
            <a:spAutoFit/>
          </a:bodyPr>
          <a:lstStyle/>
          <a:p>
            <a:r>
              <a:rPr lang="en-US" dirty="0"/>
              <a:t>Select “Idea”</a:t>
            </a:r>
          </a:p>
        </p:txBody>
      </p:sp>
    </p:spTree>
    <p:extLst>
      <p:ext uri="{BB962C8B-B14F-4D97-AF65-F5344CB8AC3E}">
        <p14:creationId xmlns:p14="http://schemas.microsoft.com/office/powerpoint/2010/main" val="308578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2C5233-1AB9-7AD6-EA41-02005B9C23BE}"/>
              </a:ext>
            </a:extLst>
          </p:cNvPr>
          <p:cNvPicPr>
            <a:picLocks noChangeAspect="1"/>
          </p:cNvPicPr>
          <p:nvPr/>
        </p:nvPicPr>
        <p:blipFill>
          <a:blip r:embed="rId2"/>
          <a:stretch>
            <a:fillRect/>
          </a:stretch>
        </p:blipFill>
        <p:spPr>
          <a:xfrm>
            <a:off x="0" y="253409"/>
            <a:ext cx="10058400" cy="7265582"/>
          </a:xfrm>
          <a:prstGeom prst="rect">
            <a:avLst/>
          </a:prstGeom>
        </p:spPr>
      </p:pic>
    </p:spTree>
    <p:extLst>
      <p:ext uri="{BB962C8B-B14F-4D97-AF65-F5344CB8AC3E}">
        <p14:creationId xmlns:p14="http://schemas.microsoft.com/office/powerpoint/2010/main" val="1613288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34048B-6979-D897-7BB3-2242598F9F2D}"/>
              </a:ext>
            </a:extLst>
          </p:cNvPr>
          <p:cNvSpPr>
            <a:spLocks noGrp="1"/>
          </p:cNvSpPr>
          <p:nvPr>
            <p:ph type="body" sz="quarter" idx="10"/>
          </p:nvPr>
        </p:nvSpPr>
        <p:spPr>
          <a:xfrm>
            <a:off x="444500" y="990600"/>
            <a:ext cx="7947938" cy="742950"/>
          </a:xfrm>
        </p:spPr>
        <p:txBody>
          <a:bodyPr/>
          <a:lstStyle/>
          <a:p>
            <a:r>
              <a:rPr lang="en-US" sz="4000"/>
              <a:t>Important Approaching Deadlines</a:t>
            </a:r>
          </a:p>
        </p:txBody>
      </p:sp>
      <p:sp>
        <p:nvSpPr>
          <p:cNvPr id="3" name="Text Placeholder 2">
            <a:extLst>
              <a:ext uri="{FF2B5EF4-FFF2-40B4-BE49-F238E27FC236}">
                <a16:creationId xmlns:a16="http://schemas.microsoft.com/office/drawing/2014/main" id="{AA1AFC52-6A75-E20D-F306-995756D0EC1B}"/>
              </a:ext>
            </a:extLst>
          </p:cNvPr>
          <p:cNvSpPr>
            <a:spLocks noGrp="1"/>
          </p:cNvSpPr>
          <p:nvPr>
            <p:ph type="body" sz="quarter" idx="12"/>
          </p:nvPr>
        </p:nvSpPr>
        <p:spPr/>
        <p:txBody>
          <a:bodyPr/>
          <a:lstStyle/>
          <a:p>
            <a:r>
              <a:rPr lang="en-US" sz="2800" b="1" dirty="0"/>
              <a:t>First Web Board Posting: Thursday, August 27, 11:59 PM</a:t>
            </a:r>
          </a:p>
          <a:p>
            <a:pPr lvl="1"/>
            <a:r>
              <a:rPr lang="en-US" sz="2800" dirty="0"/>
              <a:t>This is an </a:t>
            </a:r>
            <a:r>
              <a:rPr lang="en-US" sz="2800" b="1" dirty="0"/>
              <a:t>individual</a:t>
            </a:r>
            <a:r>
              <a:rPr lang="en-US" sz="2800" dirty="0"/>
              <a:t> assignment</a:t>
            </a:r>
          </a:p>
          <a:p>
            <a:r>
              <a:rPr lang="en-US" sz="3200" b="1" dirty="0"/>
              <a:t>Project approval: </a:t>
            </a:r>
            <a:r>
              <a:rPr lang="en-US" sz="2800" b="1" dirty="0"/>
              <a:t>Thursday, September 10, </a:t>
            </a:r>
            <a:br>
              <a:rPr lang="en-US" sz="2800" b="1" dirty="0"/>
            </a:br>
            <a:r>
              <a:rPr lang="en-US" sz="2800" b="1" dirty="0"/>
              <a:t>11:59 PM</a:t>
            </a:r>
          </a:p>
          <a:p>
            <a:pPr lvl="1"/>
            <a:r>
              <a:rPr lang="en-US" sz="2800" dirty="0"/>
              <a:t>This is a </a:t>
            </a:r>
            <a:r>
              <a:rPr lang="en-US" sz="2800" b="1" dirty="0"/>
              <a:t>team</a:t>
            </a:r>
            <a:r>
              <a:rPr lang="en-US" sz="2800" dirty="0"/>
              <a:t> assignment</a:t>
            </a:r>
          </a:p>
          <a:p>
            <a:r>
              <a:rPr lang="en-US" sz="3200" dirty="0"/>
              <a:t>Laboratory safety training is also due during this time period (needed to access lab)</a:t>
            </a:r>
          </a:p>
          <a:p>
            <a:endParaRPr lang="en-US" sz="3200" dirty="0"/>
          </a:p>
        </p:txBody>
      </p:sp>
    </p:spTree>
    <p:extLst>
      <p:ext uri="{BB962C8B-B14F-4D97-AF65-F5344CB8AC3E}">
        <p14:creationId xmlns:p14="http://schemas.microsoft.com/office/powerpoint/2010/main" val="1175052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9C576-0F6B-0641-20AC-EA63189D51ED}"/>
              </a:ext>
            </a:extLst>
          </p:cNvPr>
          <p:cNvSpPr>
            <a:spLocks noGrp="1"/>
          </p:cNvSpPr>
          <p:nvPr>
            <p:ph type="body" sz="quarter" idx="10"/>
          </p:nvPr>
        </p:nvSpPr>
        <p:spPr/>
        <p:txBody>
          <a:bodyPr/>
          <a:lstStyle/>
          <a:p>
            <a:r>
              <a:rPr lang="en-US" dirty="0"/>
              <a:t>Winter is Coming</a:t>
            </a:r>
          </a:p>
        </p:txBody>
      </p:sp>
      <p:sp>
        <p:nvSpPr>
          <p:cNvPr id="3" name="Text Placeholder 2">
            <a:extLst>
              <a:ext uri="{FF2B5EF4-FFF2-40B4-BE49-F238E27FC236}">
                <a16:creationId xmlns:a16="http://schemas.microsoft.com/office/drawing/2014/main" id="{86DE13CF-81CD-DE94-4C24-7A940823D9E8}"/>
              </a:ext>
            </a:extLst>
          </p:cNvPr>
          <p:cNvSpPr>
            <a:spLocks noGrp="1"/>
          </p:cNvSpPr>
          <p:nvPr>
            <p:ph type="body" sz="quarter" idx="11"/>
          </p:nvPr>
        </p:nvSpPr>
        <p:spPr/>
        <p:txBody>
          <a:bodyPr/>
          <a:lstStyle/>
          <a:p>
            <a:r>
              <a:rPr lang="en-US" sz="2800" dirty="0"/>
              <a:t>Arne Fliflet</a:t>
            </a:r>
          </a:p>
        </p:txBody>
      </p:sp>
    </p:spTree>
    <p:extLst>
      <p:ext uri="{BB962C8B-B14F-4D97-AF65-F5344CB8AC3E}">
        <p14:creationId xmlns:p14="http://schemas.microsoft.com/office/powerpoint/2010/main" val="3560272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8E45C3-62EF-4FA4-90B7-1876FB636E00}"/>
              </a:ext>
            </a:extLst>
          </p:cNvPr>
          <p:cNvSpPr>
            <a:spLocks noGrp="1"/>
          </p:cNvSpPr>
          <p:nvPr>
            <p:ph type="body" sz="quarter" idx="10"/>
          </p:nvPr>
        </p:nvSpPr>
        <p:spPr>
          <a:xfrm>
            <a:off x="406401" y="480897"/>
            <a:ext cx="8963630" cy="998582"/>
          </a:xfrm>
        </p:spPr>
        <p:txBody>
          <a:bodyPr/>
          <a:lstStyle/>
          <a:p>
            <a:pPr algn="ctr"/>
            <a:r>
              <a:rPr lang="en-US"/>
              <a:t>Consequences of Lagging Behind  and Resources for Seeking Help</a:t>
            </a:r>
          </a:p>
        </p:txBody>
      </p:sp>
      <p:sp>
        <p:nvSpPr>
          <p:cNvPr id="3" name="Text Placeholder 2">
            <a:extLst>
              <a:ext uri="{FF2B5EF4-FFF2-40B4-BE49-F238E27FC236}">
                <a16:creationId xmlns:a16="http://schemas.microsoft.com/office/drawing/2014/main" id="{D459090F-AD57-4F59-9E89-557B22F4CF29}"/>
              </a:ext>
            </a:extLst>
          </p:cNvPr>
          <p:cNvSpPr>
            <a:spLocks noGrp="1"/>
          </p:cNvSpPr>
          <p:nvPr>
            <p:ph type="body" sz="quarter" idx="12"/>
          </p:nvPr>
        </p:nvSpPr>
        <p:spPr>
          <a:xfrm>
            <a:off x="406400" y="1583524"/>
            <a:ext cx="9245600" cy="5388776"/>
          </a:xfrm>
        </p:spPr>
        <p:txBody>
          <a:bodyPr/>
          <a:lstStyle/>
          <a:p>
            <a:r>
              <a:rPr lang="en-US" sz="2800" dirty="0"/>
              <a:t>If you haven’t got project approved by the 3rd week…</a:t>
            </a:r>
            <a:endParaRPr lang="en-US" sz="2400" b="1" baseline="30000" dirty="0"/>
          </a:p>
          <a:p>
            <a:pPr lvl="1"/>
            <a:r>
              <a:rPr lang="en-US" sz="2400" dirty="0"/>
              <a:t>Although you seem to only have lost 5 / ~500 points</a:t>
            </a:r>
          </a:p>
          <a:p>
            <a:pPr lvl="1"/>
            <a:r>
              <a:rPr lang="en-US" sz="2400" dirty="0"/>
              <a:t>You will have a tight time getting RFA approved, and proposal finished in the 4</a:t>
            </a:r>
            <a:r>
              <a:rPr lang="en-US" sz="2400" baseline="30000" dirty="0"/>
              <a:t>th</a:t>
            </a:r>
            <a:r>
              <a:rPr lang="en-US" sz="2400" dirty="0"/>
              <a:t> week, when 25 / ~500 points at stake</a:t>
            </a:r>
          </a:p>
          <a:p>
            <a:pPr lvl="1"/>
            <a:r>
              <a:rPr lang="en-US" sz="2400" dirty="0"/>
              <a:t>The effect is cumulative, all other times will be shortened</a:t>
            </a:r>
          </a:p>
          <a:p>
            <a:pPr lvl="1"/>
            <a:endParaRPr lang="en-US" dirty="0"/>
          </a:p>
          <a:p>
            <a:r>
              <a:rPr lang="en-US" sz="2800" dirty="0"/>
              <a:t>If you haven’t got project approved by the 2</a:t>
            </a:r>
            <a:r>
              <a:rPr lang="en-US" sz="2800" baseline="30000" dirty="0"/>
              <a:t>nd</a:t>
            </a:r>
            <a:r>
              <a:rPr lang="en-US" sz="2800" dirty="0"/>
              <a:t> week…</a:t>
            </a:r>
            <a:endParaRPr lang="en-US" b="1" baseline="30000" dirty="0"/>
          </a:p>
          <a:p>
            <a:pPr lvl="1"/>
            <a:r>
              <a:rPr lang="en-US" sz="2400" dirty="0"/>
              <a:t>Talk to TA and professors to clarify the scope</a:t>
            </a:r>
          </a:p>
          <a:p>
            <a:pPr lvl="1"/>
            <a:r>
              <a:rPr lang="en-US" sz="2400" dirty="0"/>
              <a:t>Talk to project sponsors</a:t>
            </a:r>
          </a:p>
          <a:p>
            <a:pPr lvl="1"/>
            <a:r>
              <a:rPr lang="en-US" sz="2400" dirty="0"/>
              <a:t>Join approved teams</a:t>
            </a:r>
          </a:p>
          <a:p>
            <a:pPr lvl="1"/>
            <a:r>
              <a:rPr lang="en-US" sz="2400" dirty="0"/>
              <a:t>We will help you succeed but don’t wait until the last minute</a:t>
            </a:r>
            <a:endParaRPr lang="en-US" dirty="0"/>
          </a:p>
          <a:p>
            <a:pPr lvl="1"/>
            <a:endParaRPr lang="en-US" sz="2400" dirty="0"/>
          </a:p>
          <a:p>
            <a:pPr lvl="1"/>
            <a:endParaRPr lang="en-US" sz="2400" dirty="0"/>
          </a:p>
        </p:txBody>
      </p:sp>
    </p:spTree>
    <p:extLst>
      <p:ext uri="{BB962C8B-B14F-4D97-AF65-F5344CB8AC3E}">
        <p14:creationId xmlns:p14="http://schemas.microsoft.com/office/powerpoint/2010/main" val="3513991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4500" y="471312"/>
            <a:ext cx="4673600" cy="742950"/>
          </a:xfrm>
        </p:spPr>
        <p:txBody>
          <a:bodyPr/>
          <a:lstStyle/>
          <a:p>
            <a:r>
              <a:rPr lang="en-US"/>
              <a:t>How to succeed in ECE 445</a:t>
            </a:r>
          </a:p>
        </p:txBody>
      </p:sp>
      <p:sp>
        <p:nvSpPr>
          <p:cNvPr id="3" name="Text Placeholder 2"/>
          <p:cNvSpPr>
            <a:spLocks noGrp="1"/>
          </p:cNvSpPr>
          <p:nvPr>
            <p:ph type="body" sz="quarter" idx="12"/>
          </p:nvPr>
        </p:nvSpPr>
        <p:spPr>
          <a:xfrm>
            <a:off x="406400" y="997092"/>
            <a:ext cx="9245600" cy="5906628"/>
          </a:xfrm>
        </p:spPr>
        <p:txBody>
          <a:bodyPr/>
          <a:lstStyle/>
          <a:p>
            <a:r>
              <a:rPr lang="en-US" dirty="0"/>
              <a:t>Get familiar with the course web site and watch the videos</a:t>
            </a:r>
          </a:p>
          <a:p>
            <a:pPr lvl="1"/>
            <a:r>
              <a:rPr lang="en-US" dirty="0"/>
              <a:t>Watch videos on group project formation and practice brainstorming</a:t>
            </a:r>
          </a:p>
          <a:p>
            <a:pPr lvl="1"/>
            <a:r>
              <a:rPr lang="en-US" sz="1800" dirty="0"/>
              <a:t>RFA, project proposal, lab notebook, modular design, ethics, ...</a:t>
            </a:r>
          </a:p>
          <a:p>
            <a:r>
              <a:rPr lang="en-US" sz="2200" dirty="0"/>
              <a:t>Use the</a:t>
            </a:r>
            <a:r>
              <a:rPr lang="en-US" sz="2200" b="1" dirty="0"/>
              <a:t> PCB assignments </a:t>
            </a:r>
            <a:r>
              <a:rPr lang="en-US" sz="2200" dirty="0"/>
              <a:t>and course</a:t>
            </a:r>
            <a:r>
              <a:rPr lang="en-US" sz="2200" b="1" dirty="0"/>
              <a:t> Wiki page </a:t>
            </a:r>
            <a:r>
              <a:rPr lang="en-US" sz="2200" dirty="0"/>
              <a:t>to prepare for designing and soldering your project PCB</a:t>
            </a:r>
          </a:p>
          <a:p>
            <a:r>
              <a:rPr lang="en-US" dirty="0"/>
              <a:t>Use course calendar to anticipate deadlines</a:t>
            </a:r>
          </a:p>
          <a:p>
            <a:r>
              <a:rPr lang="en-US" dirty="0"/>
              <a:t>Understand the grading process – 25 grades large and small</a:t>
            </a:r>
          </a:p>
          <a:p>
            <a:pPr lvl="1"/>
            <a:r>
              <a:rPr lang="en-US" dirty="0"/>
              <a:t>Proposal Review, lab book, demo, final presentation &amp; report</a:t>
            </a:r>
          </a:p>
          <a:p>
            <a:pPr lvl="1"/>
            <a:r>
              <a:rPr lang="en-US" dirty="0"/>
              <a:t>Idea post and PCB assignments</a:t>
            </a:r>
          </a:p>
          <a:p>
            <a:pPr lvl="1"/>
            <a:r>
              <a:rPr lang="en-US" dirty="0"/>
              <a:t>Team evaluation, individual progress report, peer review assignments</a:t>
            </a:r>
          </a:p>
          <a:p>
            <a:r>
              <a:rPr lang="en-US" b="1" dirty="0"/>
              <a:t>Focus initially on getting a project approved</a:t>
            </a:r>
          </a:p>
          <a:p>
            <a:r>
              <a:rPr lang="en-US" dirty="0"/>
              <a:t>Participate in web board discussions, go to office hours.</a:t>
            </a:r>
          </a:p>
          <a:p>
            <a:r>
              <a:rPr lang="en-US" dirty="0"/>
              <a:t>Can’t find a project? </a:t>
            </a:r>
          </a:p>
          <a:p>
            <a:pPr lvl="1"/>
            <a:r>
              <a:rPr lang="en-US" dirty="0"/>
              <a:t>Respond to project pitches</a:t>
            </a:r>
          </a:p>
          <a:p>
            <a:pPr lvl="1"/>
            <a:r>
              <a:rPr lang="en-US" dirty="0"/>
              <a:t>Look for teams needing complementary expertise</a:t>
            </a:r>
          </a:p>
          <a:p>
            <a:endParaRPr lang="en-US" sz="2800" dirty="0"/>
          </a:p>
          <a:p>
            <a:pPr marL="0" indent="0">
              <a:buNone/>
            </a:pPr>
            <a:r>
              <a:rPr lang="en-US" sz="2000" dirty="0"/>
              <a:t> </a:t>
            </a:r>
          </a:p>
        </p:txBody>
      </p:sp>
    </p:spTree>
    <p:extLst>
      <p:ext uri="{BB962C8B-B14F-4D97-AF65-F5344CB8AC3E}">
        <p14:creationId xmlns:p14="http://schemas.microsoft.com/office/powerpoint/2010/main" val="3848282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800" y="416241"/>
            <a:ext cx="6746522" cy="630555"/>
          </a:xfrm>
        </p:spPr>
        <p:txBody>
          <a:bodyPr/>
          <a:lstStyle/>
          <a:p>
            <a:r>
              <a:rPr lang="en-US" dirty="0"/>
              <a:t>How to succeed in ECE 445, continued</a:t>
            </a:r>
          </a:p>
        </p:txBody>
      </p:sp>
      <p:sp>
        <p:nvSpPr>
          <p:cNvPr id="3" name="Text Placeholder 2"/>
          <p:cNvSpPr>
            <a:spLocks noGrp="1"/>
          </p:cNvSpPr>
          <p:nvPr>
            <p:ph type="body" sz="quarter" idx="12"/>
          </p:nvPr>
        </p:nvSpPr>
        <p:spPr>
          <a:xfrm>
            <a:off x="431800" y="1046796"/>
            <a:ext cx="9194800" cy="5678807"/>
          </a:xfrm>
        </p:spPr>
        <p:txBody>
          <a:bodyPr/>
          <a:lstStyle/>
          <a:p>
            <a:pPr marL="342900" indent="-342900">
              <a:buFont typeface="Wingdings" panose="05000000000000000000" pitchFamily="2" charset="2"/>
              <a:buChar char="§"/>
            </a:pPr>
            <a:r>
              <a:rPr lang="en-US" sz="2800" dirty="0"/>
              <a:t>Get started on your PCB as soon as your project is approved – have a design ready for the first-round orders on September 29 (during 6</a:t>
            </a:r>
            <a:r>
              <a:rPr lang="en-US" sz="2800" baseline="30000" dirty="0"/>
              <a:t>th</a:t>
            </a:r>
            <a:r>
              <a:rPr lang="en-US" sz="2800" dirty="0"/>
              <a:t> week of course).</a:t>
            </a:r>
          </a:p>
          <a:p>
            <a:pPr marL="342900" indent="-342900">
              <a:buFont typeface="Wingdings" panose="05000000000000000000" pitchFamily="2" charset="2"/>
              <a:buChar char="§"/>
            </a:pPr>
            <a:r>
              <a:rPr lang="en-US" sz="2800" dirty="0"/>
              <a:t>Work with your teammates to build a strong team</a:t>
            </a:r>
          </a:p>
          <a:p>
            <a:pPr marL="1170695" lvl="1" indent="-342900">
              <a:buFont typeface="Wingdings" panose="05000000000000000000" pitchFamily="2" charset="2"/>
              <a:buChar char="§"/>
            </a:pPr>
            <a:r>
              <a:rPr lang="en-US" sz="2000" dirty="0">
                <a:solidFill>
                  <a:schemeClr val="tx2"/>
                </a:solidFill>
                <a:latin typeface="Droid Sans" panose="020B0606030804020204"/>
                <a:cs typeface="Arial" panose="020B0604020202020204" pitchFamily="34" charset="0"/>
              </a:rPr>
              <a:t>Hold regular meetings </a:t>
            </a:r>
          </a:p>
          <a:p>
            <a:pPr marL="1170695" lvl="1" indent="-342900">
              <a:buFont typeface="Wingdings" panose="05000000000000000000" pitchFamily="2" charset="2"/>
              <a:buChar char="§"/>
            </a:pPr>
            <a:r>
              <a:rPr lang="en-US" sz="2000" dirty="0">
                <a:solidFill>
                  <a:schemeClr val="tx2"/>
                </a:solidFill>
                <a:latin typeface="Droid Sans" panose="020B0606030804020204"/>
                <a:cs typeface="Arial" panose="020B0604020202020204" pitchFamily="34" charset="0"/>
              </a:rPr>
              <a:t>Communicate and be transparent with your teammates and TA</a:t>
            </a:r>
          </a:p>
          <a:p>
            <a:pPr marL="1170695" lvl="1" indent="-342900">
              <a:buFont typeface="Wingdings" panose="05000000000000000000" pitchFamily="2" charset="2"/>
              <a:buChar char="§"/>
            </a:pPr>
            <a:r>
              <a:rPr lang="en-US" sz="2000" dirty="0">
                <a:solidFill>
                  <a:schemeClr val="tx2"/>
                </a:solidFill>
                <a:latin typeface="Droid Sans" panose="020B0606030804020204"/>
                <a:cs typeface="Arial" panose="020B0604020202020204" pitchFamily="34" charset="0"/>
              </a:rPr>
              <a:t>Discuss problems as soon as they arise</a:t>
            </a:r>
          </a:p>
          <a:p>
            <a:pPr marL="342900" indent="-342900">
              <a:buFont typeface="Wingdings" panose="05000000000000000000" pitchFamily="2" charset="2"/>
              <a:buChar char="§"/>
            </a:pPr>
            <a:r>
              <a:rPr lang="en-US" sz="2800" dirty="0"/>
              <a:t>Spend time frequently documenting your work in your lab notebook</a:t>
            </a:r>
          </a:p>
          <a:p>
            <a:pPr marL="342900" indent="-342900">
              <a:buFont typeface="Wingdings" panose="05000000000000000000" pitchFamily="2" charset="2"/>
              <a:buChar char="§"/>
            </a:pPr>
            <a:r>
              <a:rPr lang="en-US" sz="2800" dirty="0"/>
              <a:t>Get help solving problems - a lot of expertise is available including AI</a:t>
            </a:r>
          </a:p>
          <a:p>
            <a:pPr marL="342900" indent="-342900">
              <a:buFont typeface="Wingdings" panose="05000000000000000000" pitchFamily="2" charset="2"/>
              <a:buChar char="§"/>
            </a:pPr>
            <a:r>
              <a:rPr lang="en-US" sz="2800" dirty="0"/>
              <a:t>Keep the project moving during the build and test phases</a:t>
            </a:r>
          </a:p>
          <a:p>
            <a:pPr marL="342900" indent="-342900">
              <a:buFont typeface="Wingdings" panose="05000000000000000000" pitchFamily="2" charset="2"/>
              <a:buChar char="§"/>
            </a:pPr>
            <a:endParaRPr lang="en-US" sz="2800" dirty="0"/>
          </a:p>
        </p:txBody>
      </p:sp>
    </p:spTree>
    <p:extLst>
      <p:ext uri="{BB962C8B-B14F-4D97-AF65-F5344CB8AC3E}">
        <p14:creationId xmlns:p14="http://schemas.microsoft.com/office/powerpoint/2010/main" val="697328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Shape 1">
            <a:extLst>
              <a:ext uri="{FF2B5EF4-FFF2-40B4-BE49-F238E27FC236}">
                <a16:creationId xmlns:a16="http://schemas.microsoft.com/office/drawing/2014/main" id="{29C1AB34-8609-4B91-8681-29527146158D}"/>
              </a:ext>
            </a:extLst>
          </p:cNvPr>
          <p:cNvSpPr txBox="1"/>
          <p:nvPr/>
        </p:nvSpPr>
        <p:spPr>
          <a:xfrm>
            <a:off x="508199" y="2303343"/>
            <a:ext cx="7238516" cy="2196737"/>
          </a:xfrm>
          <a:prstGeom prst="rect">
            <a:avLst/>
          </a:prstGeom>
          <a:noFill/>
          <a:ln>
            <a:noFill/>
          </a:ln>
        </p:spPr>
        <p:txBody>
          <a:bodyPr lIns="90000" tIns="45000" rIns="90000" bIns="45000"/>
          <a:lstStyle/>
          <a:p>
            <a:pPr marL="0" marR="0" lvl="0" indent="0" algn="l" defTabSz="914400" rtl="0" eaLnBrk="1" fontAlgn="auto" latinLnBrk="0" hangingPunct="1">
              <a:lnSpc>
                <a:spcPct val="100000"/>
              </a:lnSpc>
              <a:spcBef>
                <a:spcPts val="641"/>
              </a:spcBef>
              <a:spcAft>
                <a:spcPts val="0"/>
              </a:spcAft>
              <a:buClrTx/>
              <a:buSzTx/>
              <a:buFontTx/>
              <a:buNone/>
              <a:tabLst/>
              <a:defRPr/>
            </a:pPr>
            <a:r>
              <a:rPr kumimoji="0" lang="en-US" sz="3600" b="1" i="0" u="none" strike="noStrike" kern="1200" cap="none" spc="-1" normalizeH="0" baseline="0" noProof="0" dirty="0">
                <a:ln>
                  <a:noFill/>
                </a:ln>
                <a:solidFill>
                  <a:srgbClr val="142958"/>
                </a:solidFill>
                <a:effectLst/>
                <a:uLnTx/>
                <a:uFillTx/>
                <a:latin typeface="Arial Narrow"/>
              </a:rPr>
              <a:t>RFA Early Approval Deadline</a:t>
            </a:r>
            <a:br>
              <a:rPr lang="en-US" sz="3600" b="1" spc="-1" dirty="0">
                <a:solidFill>
                  <a:srgbClr val="142958"/>
                </a:solidFill>
                <a:latin typeface="Arial Narrow"/>
              </a:rPr>
            </a:br>
            <a:r>
              <a:rPr kumimoji="0" lang="en-US" sz="3600" b="1" i="0" u="none" strike="noStrike" kern="1200" cap="none" spc="-1" normalizeH="0" baseline="0" noProof="0" dirty="0">
                <a:ln>
                  <a:noFill/>
                </a:ln>
                <a:solidFill>
                  <a:srgbClr val="142958"/>
                </a:solidFill>
                <a:effectLst/>
                <a:uLnTx/>
                <a:uFillTx/>
                <a:latin typeface="Arial Narrow"/>
              </a:rPr>
              <a:t>(5 pts extra credit)</a:t>
            </a:r>
          </a:p>
          <a:p>
            <a:pPr defTabSz="914400">
              <a:spcBef>
                <a:spcPts val="641"/>
              </a:spcBef>
              <a:defRPr/>
            </a:pPr>
            <a:r>
              <a:rPr lang="en-US" sz="3200" b="1" spc="-1" dirty="0">
                <a:solidFill>
                  <a:srgbClr val="002060"/>
                </a:solidFill>
                <a:latin typeface="Droid Sans"/>
                <a:ea typeface="Droid Sans"/>
              </a:rPr>
              <a:t>Thursday, September 3  4:45pm</a:t>
            </a:r>
            <a:endParaRPr lang="en-US" sz="3200" spc="-1" dirty="0">
              <a:solidFill>
                <a:srgbClr val="000000"/>
              </a:solidFill>
            </a:endParaRPr>
          </a:p>
          <a:p>
            <a:pPr marL="0" marR="0" lvl="0" indent="0" algn="l" defTabSz="914400" rtl="0" eaLnBrk="1" fontAlgn="auto" latinLnBrk="0" hangingPunct="1">
              <a:lnSpc>
                <a:spcPct val="100000"/>
              </a:lnSpc>
              <a:spcBef>
                <a:spcPts val="641"/>
              </a:spcBef>
              <a:spcAft>
                <a:spcPts val="0"/>
              </a:spcAft>
              <a:buClrTx/>
              <a:buSzTx/>
              <a:buFontTx/>
              <a:buNone/>
              <a:tabLst/>
              <a:defRPr/>
            </a:pPr>
            <a:endParaRPr kumimoji="0" lang="en-US" sz="3600" b="0" i="0" u="none" strike="noStrike" kern="1200" cap="none" spc="-1" normalizeH="0" baseline="0" noProof="0" dirty="0">
              <a:ln>
                <a:noFill/>
              </a:ln>
              <a:solidFill>
                <a:srgbClr val="000000"/>
              </a:solidFill>
              <a:effectLst/>
              <a:uLnTx/>
              <a:uFillTx/>
              <a:latin typeface="Calibri"/>
            </a:endParaRPr>
          </a:p>
        </p:txBody>
      </p:sp>
      <p:sp>
        <p:nvSpPr>
          <p:cNvPr id="2" name="TextShape 1">
            <a:extLst>
              <a:ext uri="{FF2B5EF4-FFF2-40B4-BE49-F238E27FC236}">
                <a16:creationId xmlns:a16="http://schemas.microsoft.com/office/drawing/2014/main" id="{B7FF62E8-DAB6-677D-78D1-4D08F0E35D67}"/>
              </a:ext>
            </a:extLst>
          </p:cNvPr>
          <p:cNvSpPr txBox="1"/>
          <p:nvPr/>
        </p:nvSpPr>
        <p:spPr>
          <a:xfrm>
            <a:off x="508199" y="478868"/>
            <a:ext cx="6613855" cy="1582855"/>
          </a:xfrm>
          <a:prstGeom prst="rect">
            <a:avLst/>
          </a:prstGeom>
          <a:noFill/>
          <a:ln>
            <a:noFill/>
          </a:ln>
        </p:spPr>
        <p:txBody>
          <a:bodyPr lIns="90000" tIns="45000" rIns="90000" bIns="45000"/>
          <a:lstStyle/>
          <a:p>
            <a:pPr marL="0" marR="0" lvl="0" indent="0" algn="l" defTabSz="914400" rtl="0" eaLnBrk="1" fontAlgn="auto" latinLnBrk="0" hangingPunct="1">
              <a:lnSpc>
                <a:spcPct val="100000"/>
              </a:lnSpc>
              <a:spcBef>
                <a:spcPts val="641"/>
              </a:spcBef>
              <a:spcAft>
                <a:spcPts val="0"/>
              </a:spcAft>
              <a:buClrTx/>
              <a:buSzTx/>
              <a:buFontTx/>
              <a:buNone/>
              <a:tabLst/>
              <a:defRPr/>
            </a:pPr>
            <a:r>
              <a:rPr lang="en-US" sz="4000" b="1" spc="-1" dirty="0">
                <a:solidFill>
                  <a:srgbClr val="142958"/>
                </a:solidFill>
                <a:latin typeface="Arial Narrow"/>
              </a:rPr>
              <a:t>Initial Post</a:t>
            </a:r>
            <a:r>
              <a:rPr kumimoji="0" lang="en-US" sz="4000" b="1" i="0" u="none" strike="noStrike" kern="1200" cap="none" spc="-1" normalizeH="0" baseline="0" noProof="0" dirty="0">
                <a:ln>
                  <a:noFill/>
                </a:ln>
                <a:solidFill>
                  <a:srgbClr val="142958"/>
                </a:solidFill>
                <a:effectLst/>
                <a:uLnTx/>
                <a:uFillTx/>
                <a:latin typeface="Arial Narrow"/>
              </a:rPr>
              <a:t> Deadline</a:t>
            </a:r>
          </a:p>
          <a:p>
            <a:pPr defTabSz="914400">
              <a:spcBef>
                <a:spcPts val="641"/>
              </a:spcBef>
              <a:defRPr/>
            </a:pPr>
            <a:r>
              <a:rPr lang="en-US" sz="3200" b="1" spc="-1" dirty="0">
                <a:solidFill>
                  <a:srgbClr val="002060"/>
                </a:solidFill>
                <a:latin typeface="Droid Sans"/>
                <a:ea typeface="Droid Sans"/>
              </a:rPr>
              <a:t>Thursday August 27  11:59pm</a:t>
            </a:r>
            <a:endParaRPr lang="en-US" sz="3200" spc="-1" dirty="0">
              <a:solidFill>
                <a:srgbClr val="000000"/>
              </a:solidFill>
            </a:endParaRPr>
          </a:p>
          <a:p>
            <a:pPr marL="0" marR="0" lvl="0" indent="0" algn="l" defTabSz="914400" rtl="0" eaLnBrk="1" fontAlgn="auto" latinLnBrk="0" hangingPunct="1">
              <a:lnSpc>
                <a:spcPct val="100000"/>
              </a:lnSpc>
              <a:spcBef>
                <a:spcPts val="641"/>
              </a:spcBef>
              <a:spcAft>
                <a:spcPts val="0"/>
              </a:spcAft>
              <a:buClrTx/>
              <a:buSzTx/>
              <a:buFontTx/>
              <a:buNone/>
              <a:tabLst/>
              <a:defRPr/>
            </a:pPr>
            <a:endParaRPr kumimoji="0" lang="en-US" sz="4000" b="0" i="0" u="none" strike="noStrike" kern="1200" cap="none" spc="-1" normalizeH="0" baseline="0" noProof="0" dirty="0">
              <a:ln>
                <a:noFill/>
              </a:ln>
              <a:solidFill>
                <a:srgbClr val="000000"/>
              </a:solidFill>
              <a:effectLst/>
              <a:uLnTx/>
              <a:uFillTx/>
              <a:latin typeface="Calibri"/>
            </a:endParaRPr>
          </a:p>
        </p:txBody>
      </p:sp>
      <p:sp>
        <p:nvSpPr>
          <p:cNvPr id="6" name="TextShape 2">
            <a:extLst>
              <a:ext uri="{FF2B5EF4-FFF2-40B4-BE49-F238E27FC236}">
                <a16:creationId xmlns:a16="http://schemas.microsoft.com/office/drawing/2014/main" id="{7659D014-456E-9948-1970-DBA824FDA970}"/>
              </a:ext>
            </a:extLst>
          </p:cNvPr>
          <p:cNvSpPr txBox="1"/>
          <p:nvPr/>
        </p:nvSpPr>
        <p:spPr>
          <a:xfrm>
            <a:off x="508199" y="4637172"/>
            <a:ext cx="8183920" cy="1714714"/>
          </a:xfrm>
          <a:prstGeom prst="rect">
            <a:avLst/>
          </a:prstGeom>
          <a:noFill/>
          <a:ln>
            <a:noFill/>
          </a:ln>
        </p:spPr>
        <p:txBody>
          <a:bodyPr lIns="90000" tIns="45000" rIns="90000" bIns="45000"/>
          <a:lstStyle/>
          <a:p>
            <a:pPr defTabSz="914400">
              <a:spcBef>
                <a:spcPts val="2299"/>
              </a:spcBef>
              <a:defRPr/>
            </a:pPr>
            <a:r>
              <a:rPr lang="en-US" sz="4000" b="1" spc="-1" dirty="0">
                <a:solidFill>
                  <a:srgbClr val="142958"/>
                </a:solidFill>
                <a:latin typeface="Arial Narrow"/>
              </a:rPr>
              <a:t>RFA Final Approval Deadline</a:t>
            </a:r>
            <a:endParaRPr kumimoji="0" lang="en-US" sz="4000" b="1" i="0" u="none" strike="noStrike" kern="1200" cap="none" spc="-1" normalizeH="0" baseline="0" noProof="0" dirty="0">
              <a:ln>
                <a:noFill/>
              </a:ln>
              <a:solidFill>
                <a:srgbClr val="002060"/>
              </a:solidFill>
              <a:effectLst/>
              <a:uLnTx/>
              <a:uFillTx/>
              <a:latin typeface="Droid Sans"/>
              <a:ea typeface="Droid Sans"/>
            </a:endParaRPr>
          </a:p>
          <a:p>
            <a:pPr marL="0" marR="0" lvl="0" indent="0" defTabSz="914400" rtl="0" eaLnBrk="1" fontAlgn="auto" latinLnBrk="0" hangingPunct="1">
              <a:lnSpc>
                <a:spcPct val="100000"/>
              </a:lnSpc>
              <a:spcBef>
                <a:spcPts val="2299"/>
              </a:spcBef>
              <a:spcAft>
                <a:spcPts val="0"/>
              </a:spcAft>
              <a:buClrTx/>
              <a:buSzTx/>
              <a:buFontTx/>
              <a:buNone/>
              <a:tabLst/>
              <a:defRPr/>
            </a:pPr>
            <a:r>
              <a:rPr kumimoji="0" lang="en-US" sz="3600" b="1" i="0" u="none" strike="noStrike" kern="1200" cap="none" spc="-1" normalizeH="0" baseline="0" noProof="0" dirty="0">
                <a:ln>
                  <a:noFill/>
                </a:ln>
                <a:solidFill>
                  <a:srgbClr val="002060"/>
                </a:solidFill>
                <a:effectLst/>
                <a:uLnTx/>
                <a:uFillTx/>
                <a:latin typeface="Droid Sans"/>
                <a:ea typeface="Droid Sans"/>
              </a:rPr>
              <a:t>Thursday, September </a:t>
            </a:r>
            <a:r>
              <a:rPr lang="en-US" sz="3600" b="1" spc="-1" dirty="0">
                <a:solidFill>
                  <a:srgbClr val="002060"/>
                </a:solidFill>
                <a:latin typeface="Droid Sans"/>
                <a:ea typeface="Droid Sans"/>
              </a:rPr>
              <a:t>10</a:t>
            </a:r>
            <a:r>
              <a:rPr kumimoji="0" lang="en-US" sz="3600" b="1" i="0" u="none" strike="noStrike" kern="1200" cap="none" spc="-1" normalizeH="0" baseline="0" noProof="0" dirty="0">
                <a:ln>
                  <a:noFill/>
                </a:ln>
                <a:solidFill>
                  <a:srgbClr val="002060"/>
                </a:solidFill>
                <a:effectLst/>
                <a:uLnTx/>
                <a:uFillTx/>
                <a:latin typeface="Droid Sans"/>
                <a:ea typeface="Droid Sans"/>
              </a:rPr>
              <a:t> 11:59pm</a:t>
            </a:r>
            <a:endParaRPr kumimoji="0" lang="en-US" sz="3600" b="0" i="0" u="none" strike="noStrike" kern="1200" cap="none" spc="-1" normalizeH="0" baseline="0" noProof="0" dirty="0">
              <a:ln>
                <a:noFill/>
              </a:ln>
              <a:solidFill>
                <a:srgbClr val="000000"/>
              </a:solidFill>
              <a:effectLst/>
              <a:uLnTx/>
              <a:uFillTx/>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2A51C9-0F24-5F5A-180C-3D72642B8426}"/>
              </a:ext>
            </a:extLst>
          </p:cNvPr>
          <p:cNvSpPr>
            <a:spLocks noGrp="1"/>
          </p:cNvSpPr>
          <p:nvPr>
            <p:ph type="body" sz="quarter" idx="10"/>
          </p:nvPr>
        </p:nvSpPr>
        <p:spPr/>
        <p:txBody>
          <a:bodyPr/>
          <a:lstStyle/>
          <a:p>
            <a:r>
              <a:rPr lang="en-US" dirty="0"/>
              <a:t>Relation of AI to Course</a:t>
            </a:r>
          </a:p>
        </p:txBody>
      </p:sp>
      <p:sp>
        <p:nvSpPr>
          <p:cNvPr id="3" name="Text Placeholder 2">
            <a:extLst>
              <a:ext uri="{FF2B5EF4-FFF2-40B4-BE49-F238E27FC236}">
                <a16:creationId xmlns:a16="http://schemas.microsoft.com/office/drawing/2014/main" id="{07CA093B-A2F1-FFEB-4900-98E3C09C8C54}"/>
              </a:ext>
            </a:extLst>
          </p:cNvPr>
          <p:cNvSpPr>
            <a:spLocks noGrp="1"/>
          </p:cNvSpPr>
          <p:nvPr>
            <p:ph type="body" sz="quarter" idx="12"/>
          </p:nvPr>
        </p:nvSpPr>
        <p:spPr>
          <a:xfrm>
            <a:off x="444500" y="1628416"/>
            <a:ext cx="9194800" cy="5131980"/>
          </a:xfrm>
        </p:spPr>
        <p:txBody>
          <a:bodyPr/>
          <a:lstStyle/>
          <a:p>
            <a:pPr marL="342900" indent="-342900">
              <a:buFont typeface="Arial" panose="020B0604020202020204" pitchFamily="34" charset="0"/>
              <a:buChar char="•"/>
            </a:pPr>
            <a:r>
              <a:rPr lang="en-US" dirty="0"/>
              <a:t>Use as a resource but don’t be overly dependent on it</a:t>
            </a:r>
          </a:p>
          <a:p>
            <a:pPr marL="342900" indent="-342900">
              <a:buFont typeface="Arial" panose="020B0604020202020204" pitchFamily="34" charset="0"/>
              <a:buChar char="•"/>
            </a:pPr>
            <a:r>
              <a:rPr lang="en-US" dirty="0"/>
              <a:t>Can help with project formulation</a:t>
            </a:r>
          </a:p>
          <a:p>
            <a:pPr marL="342900" indent="-342900">
              <a:buFont typeface="Arial" panose="020B0604020202020204" pitchFamily="34" charset="0"/>
              <a:buChar char="•"/>
            </a:pPr>
            <a:r>
              <a:rPr lang="en-US" sz="2000" b="1" dirty="0"/>
              <a:t>Problem</a:t>
            </a:r>
            <a:r>
              <a:rPr lang="en-US" sz="2000" dirty="0"/>
              <a:t>: A radio-controlled RC model sailboat may be lost if the user is inexperienced at sailing. I want to add a capability to the sailboat that enables it to return to the user. My proposed approach is to add an autonomous Return-to-base capability</a:t>
            </a:r>
            <a:r>
              <a:rPr lang="en-US" sz="1300" dirty="0"/>
              <a:t>.</a:t>
            </a:r>
          </a:p>
          <a:p>
            <a:pPr marL="342900" indent="-342900">
              <a:buFont typeface="Arial" panose="020B0604020202020204" pitchFamily="34" charset="0"/>
              <a:buChar char="•"/>
            </a:pPr>
            <a:r>
              <a:rPr lang="en-US" sz="2000" b="1" dirty="0" err="1"/>
              <a:t>Geminai</a:t>
            </a:r>
            <a:r>
              <a:rPr lang="en-US" sz="2000" b="1" dirty="0"/>
              <a:t> answer</a:t>
            </a:r>
            <a:r>
              <a:rPr lang="en-US" sz="2000" dirty="0"/>
              <a:t>: </a:t>
            </a:r>
            <a:r>
              <a:rPr lang="en-US" sz="1800" i="1" dirty="0"/>
              <a:t>To make an autonomous Return-to-Base (RTB) system work for a sailboat, the system must handle the fact that a boat cannot sail directly into the wind. It must dynamically choose between sailing a straight line or zig-zagging (tacking) to get back. [</a:t>
            </a:r>
            <a:r>
              <a:rPr lang="en-US" sz="1800" i="1" u="sng" dirty="0">
                <a:hlinkClick r:id="rId2"/>
              </a:rPr>
              <a:t>1</a:t>
            </a:r>
            <a:r>
              <a:rPr lang="en-US" sz="1800" i="1" dirty="0"/>
              <a:t>, </a:t>
            </a:r>
            <a:r>
              <a:rPr lang="en-US" sz="1800" i="1" u="sng" dirty="0">
                <a:hlinkClick r:id="rId3"/>
              </a:rPr>
              <a:t>2</a:t>
            </a:r>
            <a:r>
              <a:rPr lang="en-US" sz="1800" i="1" dirty="0"/>
              <a:t>]</a:t>
            </a:r>
            <a:endParaRPr lang="en-US" sz="1800" dirty="0"/>
          </a:p>
          <a:p>
            <a:r>
              <a:rPr lang="en-US" sz="1800" i="1" dirty="0"/>
              <a:t>	Here is a practical framework to design and implement your RTB capability.</a:t>
            </a:r>
            <a:endParaRPr lang="en-US" sz="1800" dirty="0"/>
          </a:p>
          <a:p>
            <a:r>
              <a:rPr lang="en-US" sz="1800" b="1" i="1" dirty="0"/>
              <a:t>	System Architecture</a:t>
            </a:r>
            <a:endParaRPr lang="en-US" sz="1800" dirty="0"/>
          </a:p>
          <a:p>
            <a:r>
              <a:rPr lang="en-US" sz="1800" i="1" dirty="0"/>
              <a:t>	The sailboat needs a small onboard brain to read sensors and take control of the 	servos when the RTB mode activates.</a:t>
            </a:r>
          </a:p>
          <a:p>
            <a:r>
              <a:rPr lang="en-US" sz="1800" i="1" dirty="0"/>
              <a:t>And so on</a:t>
            </a:r>
            <a:endParaRPr lang="en-US" sz="1800" dirty="0"/>
          </a:p>
          <a:p>
            <a:pPr marL="1170695" lvl="1" indent="-342900">
              <a:buFont typeface="Arial" panose="020B0604020202020204" pitchFamily="34" charset="0"/>
              <a:buChar char="•"/>
            </a:pPr>
            <a:endParaRPr lang="en-US" sz="1600" dirty="0"/>
          </a:p>
          <a:p>
            <a:pPr marL="1170695" lvl="1" indent="-342900">
              <a:buFont typeface="Arial" panose="020B0604020202020204" pitchFamily="34" charset="0"/>
              <a:buChar char="•"/>
            </a:pPr>
            <a:endParaRPr lang="en-US" dirty="0"/>
          </a:p>
        </p:txBody>
      </p:sp>
    </p:spTree>
    <p:extLst>
      <p:ext uri="{BB962C8B-B14F-4D97-AF65-F5344CB8AC3E}">
        <p14:creationId xmlns:p14="http://schemas.microsoft.com/office/powerpoint/2010/main" val="331119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7E924-4D7A-3A2E-A87C-E9BF0FB6A6F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C1434CD-4940-ED83-9B58-5184E1D2923C}"/>
              </a:ext>
            </a:extLst>
          </p:cNvPr>
          <p:cNvSpPr>
            <a:spLocks noGrp="1"/>
          </p:cNvSpPr>
          <p:nvPr>
            <p:ph type="body" sz="quarter" idx="10"/>
          </p:nvPr>
        </p:nvSpPr>
        <p:spPr>
          <a:xfrm>
            <a:off x="444500" y="353929"/>
            <a:ext cx="4673600" cy="742950"/>
          </a:xfrm>
        </p:spPr>
        <p:txBody>
          <a:bodyPr/>
          <a:lstStyle/>
          <a:p>
            <a:r>
              <a:rPr lang="en-US" dirty="0"/>
              <a:t>Lecture-1 Agenda</a:t>
            </a:r>
          </a:p>
        </p:txBody>
      </p:sp>
      <p:sp>
        <p:nvSpPr>
          <p:cNvPr id="3" name="Text Placeholder 2">
            <a:extLst>
              <a:ext uri="{FF2B5EF4-FFF2-40B4-BE49-F238E27FC236}">
                <a16:creationId xmlns:a16="http://schemas.microsoft.com/office/drawing/2014/main" id="{CD561062-67BF-4E1C-9DFC-FB3924CEC499}"/>
              </a:ext>
            </a:extLst>
          </p:cNvPr>
          <p:cNvSpPr>
            <a:spLocks noGrp="1"/>
          </p:cNvSpPr>
          <p:nvPr>
            <p:ph type="body" sz="quarter" idx="12"/>
          </p:nvPr>
        </p:nvSpPr>
        <p:spPr>
          <a:xfrm>
            <a:off x="368300" y="932613"/>
            <a:ext cx="9245600" cy="5907173"/>
          </a:xfrm>
        </p:spPr>
        <p:txBody>
          <a:bodyPr/>
          <a:lstStyle/>
          <a:p>
            <a:r>
              <a:rPr lang="en-US" sz="2800" dirty="0"/>
              <a:t>4:00 Course Overview – A. Fliflet</a:t>
            </a:r>
          </a:p>
          <a:p>
            <a:r>
              <a:rPr lang="en-US" sz="2800" dirty="0"/>
              <a:t>4:30 Conflict Workshop – Prof. O. Mironenko</a:t>
            </a:r>
          </a:p>
          <a:p>
            <a:r>
              <a:rPr lang="en-US" sz="2800" dirty="0"/>
              <a:t>5:00 Pitched Projects</a:t>
            </a:r>
          </a:p>
          <a:p>
            <a:pPr lvl="1"/>
            <a:r>
              <a:rPr lang="en-US" sz="2400" dirty="0" err="1"/>
              <a:t>PreBP</a:t>
            </a:r>
            <a:r>
              <a:rPr lang="en-US" sz="2400" dirty="0"/>
              <a:t> Predict –   Madeline Graham, Brandon Taylor, and 						Preethi Prem (meg13@illinois.edu)</a:t>
            </a:r>
            <a:br>
              <a:rPr lang="en-US" sz="2400" dirty="0"/>
            </a:br>
            <a:r>
              <a:rPr lang="en-US" sz="2400" dirty="0"/>
              <a:t>					</a:t>
            </a:r>
            <a:r>
              <a:rPr lang="en-US" dirty="0"/>
              <a:t>​</a:t>
            </a:r>
            <a:endParaRPr lang="en-US" sz="2800" dirty="0"/>
          </a:p>
          <a:p>
            <a:r>
              <a:rPr lang="en-US" sz="2800" dirty="0"/>
              <a:t>5:05 Summer is Coming – A. Fliflet</a:t>
            </a:r>
          </a:p>
        </p:txBody>
      </p:sp>
    </p:spTree>
    <p:extLst>
      <p:ext uri="{BB962C8B-B14F-4D97-AF65-F5344CB8AC3E}">
        <p14:creationId xmlns:p14="http://schemas.microsoft.com/office/powerpoint/2010/main" val="1830247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C4F295-FC17-42D4-89DB-5C87F7C1B047}"/>
              </a:ext>
            </a:extLst>
          </p:cNvPr>
          <p:cNvSpPr>
            <a:spLocks noGrp="1"/>
          </p:cNvSpPr>
          <p:nvPr>
            <p:ph type="body" sz="quarter" idx="10"/>
          </p:nvPr>
        </p:nvSpPr>
        <p:spPr>
          <a:xfrm>
            <a:off x="444500" y="353929"/>
            <a:ext cx="4673600" cy="742950"/>
          </a:xfrm>
        </p:spPr>
        <p:txBody>
          <a:bodyPr/>
          <a:lstStyle/>
          <a:p>
            <a:r>
              <a:rPr lang="en-US" sz="3600"/>
              <a:t>Introduction</a:t>
            </a:r>
          </a:p>
        </p:txBody>
      </p:sp>
      <p:sp>
        <p:nvSpPr>
          <p:cNvPr id="3" name="Text Placeholder 2">
            <a:extLst>
              <a:ext uri="{FF2B5EF4-FFF2-40B4-BE49-F238E27FC236}">
                <a16:creationId xmlns:a16="http://schemas.microsoft.com/office/drawing/2014/main" id="{48B04A99-60B8-4CB3-A09A-AF9746E54925}"/>
              </a:ext>
            </a:extLst>
          </p:cNvPr>
          <p:cNvSpPr>
            <a:spLocks noGrp="1"/>
          </p:cNvSpPr>
          <p:nvPr>
            <p:ph type="body" sz="quarter" idx="12"/>
          </p:nvPr>
        </p:nvSpPr>
        <p:spPr>
          <a:xfrm>
            <a:off x="406400" y="1024205"/>
            <a:ext cx="9245600" cy="2311063"/>
          </a:xfrm>
        </p:spPr>
        <p:txBody>
          <a:bodyPr/>
          <a:lstStyle/>
          <a:p>
            <a:r>
              <a:rPr lang="en-US" sz="2800"/>
              <a:t>Welcome to ECE 445, Senior Design Project Laboratory, the department’s capstone course</a:t>
            </a:r>
          </a:p>
          <a:p>
            <a:r>
              <a:rPr lang="en-US" sz="2800"/>
              <a:t>We expect you to carry out projects that are </a:t>
            </a:r>
            <a:r>
              <a:rPr lang="en-US" sz="2800" b="1"/>
              <a:t>unique</a:t>
            </a:r>
            <a:r>
              <a:rPr lang="en-US" sz="2800"/>
              <a:t>, </a:t>
            </a:r>
            <a:r>
              <a:rPr lang="en-US" sz="2800" b="1"/>
              <a:t>technically challenging</a:t>
            </a:r>
            <a:r>
              <a:rPr lang="en-US" sz="2800"/>
              <a:t>, and </a:t>
            </a:r>
            <a:r>
              <a:rPr lang="en-US" sz="2800" b="1"/>
              <a:t>completable </a:t>
            </a:r>
            <a:r>
              <a:rPr lang="en-US" sz="2800"/>
              <a:t>within the semester.</a:t>
            </a:r>
          </a:p>
        </p:txBody>
      </p:sp>
      <p:pic>
        <p:nvPicPr>
          <p:cNvPr id="5" name="Picture 4" descr="A group of people standing outside&#10;&#10;Description automatically generated">
            <a:extLst>
              <a:ext uri="{FF2B5EF4-FFF2-40B4-BE49-F238E27FC236}">
                <a16:creationId xmlns:a16="http://schemas.microsoft.com/office/drawing/2014/main" id="{8205D7FC-8EF8-A8E5-E9C5-CA5D8D8AFDBE}"/>
              </a:ext>
            </a:extLst>
          </p:cNvPr>
          <p:cNvPicPr>
            <a:picLocks noChangeAspect="1"/>
          </p:cNvPicPr>
          <p:nvPr/>
        </p:nvPicPr>
        <p:blipFill rotWithShape="1">
          <a:blip r:embed="rId3"/>
          <a:srcRect t="13390" r="20155"/>
          <a:stretch/>
        </p:blipFill>
        <p:spPr>
          <a:xfrm rot="5400000">
            <a:off x="698274" y="3580464"/>
            <a:ext cx="1530664" cy="1245276"/>
          </a:xfrm>
          <a:prstGeom prst="rect">
            <a:avLst/>
          </a:prstGeom>
        </p:spPr>
      </p:pic>
      <p:pic>
        <p:nvPicPr>
          <p:cNvPr id="7" name="Picture 6">
            <a:extLst>
              <a:ext uri="{FF2B5EF4-FFF2-40B4-BE49-F238E27FC236}">
                <a16:creationId xmlns:a16="http://schemas.microsoft.com/office/drawing/2014/main" id="{B943326B-EA9C-C6A0-E2A1-8A2496E9B36B}"/>
              </a:ext>
            </a:extLst>
          </p:cNvPr>
          <p:cNvPicPr>
            <a:picLocks noChangeAspect="1"/>
          </p:cNvPicPr>
          <p:nvPr/>
        </p:nvPicPr>
        <p:blipFill rotWithShape="1">
          <a:blip r:embed="rId4"/>
          <a:srcRect l="5917" t="9313" r="57290" b="9313"/>
          <a:stretch/>
        </p:blipFill>
        <p:spPr>
          <a:xfrm>
            <a:off x="2520812" y="4850568"/>
            <a:ext cx="2508388" cy="1736577"/>
          </a:xfrm>
          <a:prstGeom prst="rect">
            <a:avLst/>
          </a:prstGeom>
        </p:spPr>
      </p:pic>
      <p:pic>
        <p:nvPicPr>
          <p:cNvPr id="9" name="Picture 8">
            <a:extLst>
              <a:ext uri="{FF2B5EF4-FFF2-40B4-BE49-F238E27FC236}">
                <a16:creationId xmlns:a16="http://schemas.microsoft.com/office/drawing/2014/main" id="{D0A8BD17-F213-1830-93A3-1465045DF234}"/>
              </a:ext>
            </a:extLst>
          </p:cNvPr>
          <p:cNvPicPr>
            <a:picLocks noChangeAspect="1"/>
          </p:cNvPicPr>
          <p:nvPr/>
        </p:nvPicPr>
        <p:blipFill>
          <a:blip r:embed="rId5"/>
          <a:stretch>
            <a:fillRect/>
          </a:stretch>
        </p:blipFill>
        <p:spPr>
          <a:xfrm>
            <a:off x="513274" y="5009088"/>
            <a:ext cx="2007538" cy="1605226"/>
          </a:xfrm>
          <a:prstGeom prst="rect">
            <a:avLst/>
          </a:prstGeom>
        </p:spPr>
      </p:pic>
      <p:pic>
        <p:nvPicPr>
          <p:cNvPr id="11" name="Picture 10">
            <a:extLst>
              <a:ext uri="{FF2B5EF4-FFF2-40B4-BE49-F238E27FC236}">
                <a16:creationId xmlns:a16="http://schemas.microsoft.com/office/drawing/2014/main" id="{9D88E999-FF7A-96A2-6B69-A54C89A95970}"/>
              </a:ext>
            </a:extLst>
          </p:cNvPr>
          <p:cNvPicPr>
            <a:picLocks noChangeAspect="1"/>
          </p:cNvPicPr>
          <p:nvPr/>
        </p:nvPicPr>
        <p:blipFill>
          <a:blip r:embed="rId6"/>
          <a:stretch>
            <a:fillRect/>
          </a:stretch>
        </p:blipFill>
        <p:spPr>
          <a:xfrm>
            <a:off x="2609712" y="3176200"/>
            <a:ext cx="2508388" cy="1512613"/>
          </a:xfrm>
          <a:prstGeom prst="rect">
            <a:avLst/>
          </a:prstGeom>
        </p:spPr>
      </p:pic>
      <p:sp>
        <p:nvSpPr>
          <p:cNvPr id="13" name="Text Placeholder 2">
            <a:extLst>
              <a:ext uri="{FF2B5EF4-FFF2-40B4-BE49-F238E27FC236}">
                <a16:creationId xmlns:a16="http://schemas.microsoft.com/office/drawing/2014/main" id="{6A415A26-CE79-7BAE-7D81-0B344A7E8562}"/>
              </a:ext>
            </a:extLst>
          </p:cNvPr>
          <p:cNvSpPr txBox="1">
            <a:spLocks/>
          </p:cNvSpPr>
          <p:nvPr/>
        </p:nvSpPr>
        <p:spPr>
          <a:xfrm>
            <a:off x="471534" y="6642254"/>
            <a:ext cx="2091017" cy="404742"/>
          </a:xfrm>
          <a:prstGeom prst="rect">
            <a:avLst/>
          </a:prstGeom>
        </p:spPr>
        <p:txBody>
          <a:bodyPr vert="horz"/>
          <a:lstStyle>
            <a:lvl1pPr marL="382059" indent="-382059" algn="l" defTabSz="509412" rtl="0" eaLnBrk="1" latinLnBrk="0" hangingPunct="1">
              <a:spcBef>
                <a:spcPct val="20000"/>
              </a:spcBef>
              <a:buFont typeface="Wingdings" panose="05000000000000000000" pitchFamily="2" charset="2"/>
              <a:buChar char="§"/>
              <a:defRPr sz="24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1pPr>
            <a:lvl2pPr marL="827795" indent="-318383" algn="l" defTabSz="509412" rtl="0" eaLnBrk="1" latinLnBrk="0" hangingPunct="1">
              <a:spcBef>
                <a:spcPct val="20000"/>
              </a:spcBef>
              <a:buFont typeface="Arial"/>
              <a:buChar char="–"/>
              <a:defRPr sz="20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2pPr>
            <a:lvl3pPr marL="1273531" indent="-254706" algn="l" defTabSz="509412" rtl="0" eaLnBrk="1" latinLnBrk="0" hangingPunct="1">
              <a:spcBef>
                <a:spcPct val="20000"/>
              </a:spcBef>
              <a:buFont typeface="Arial"/>
              <a:buChar char="•"/>
              <a:defRPr sz="18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3pPr>
            <a:lvl4pPr marL="1782943" indent="-254706" algn="l" defTabSz="509412" rtl="0" eaLnBrk="1" latinLnBrk="0" hangingPunct="1">
              <a:spcBef>
                <a:spcPct val="20000"/>
              </a:spcBef>
              <a:buFont typeface="Arial"/>
              <a:buChar char="–"/>
              <a:defRPr sz="16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4pPr>
            <a:lvl5pPr marL="2292355" indent="-254706" algn="l" defTabSz="509412" rtl="0" eaLnBrk="1" latinLnBrk="0" hangingPunct="1">
              <a:spcBef>
                <a:spcPct val="20000"/>
              </a:spcBef>
              <a:buFont typeface="Arial"/>
              <a:buChar char="»"/>
              <a:defRPr sz="22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r>
              <a:rPr lang="en-US" sz="1600"/>
              <a:t>Illini Voyager (SP23</a:t>
            </a:r>
            <a:r>
              <a:rPr lang="en-US" sz="1400"/>
              <a:t>)</a:t>
            </a:r>
          </a:p>
        </p:txBody>
      </p:sp>
      <p:sp>
        <p:nvSpPr>
          <p:cNvPr id="15" name="Text Placeholder 2">
            <a:extLst>
              <a:ext uri="{FF2B5EF4-FFF2-40B4-BE49-F238E27FC236}">
                <a16:creationId xmlns:a16="http://schemas.microsoft.com/office/drawing/2014/main" id="{28D454C6-E3E8-5BF8-D900-78386EACFC51}"/>
              </a:ext>
            </a:extLst>
          </p:cNvPr>
          <p:cNvSpPr txBox="1">
            <a:spLocks/>
          </p:cNvSpPr>
          <p:nvPr/>
        </p:nvSpPr>
        <p:spPr>
          <a:xfrm>
            <a:off x="3007830" y="6642254"/>
            <a:ext cx="1534351" cy="404742"/>
          </a:xfrm>
          <a:prstGeom prst="rect">
            <a:avLst/>
          </a:prstGeom>
        </p:spPr>
        <p:txBody>
          <a:bodyPr vert="horz"/>
          <a:lstStyle>
            <a:lvl1pPr marL="382059" indent="-382059" algn="l" defTabSz="509412" rtl="0" eaLnBrk="1" latinLnBrk="0" hangingPunct="1">
              <a:spcBef>
                <a:spcPct val="20000"/>
              </a:spcBef>
              <a:buFont typeface="Wingdings" panose="05000000000000000000" pitchFamily="2" charset="2"/>
              <a:buChar char="§"/>
              <a:defRPr sz="24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1pPr>
            <a:lvl2pPr marL="827795" indent="-318383" algn="l" defTabSz="509412" rtl="0" eaLnBrk="1" latinLnBrk="0" hangingPunct="1">
              <a:spcBef>
                <a:spcPct val="20000"/>
              </a:spcBef>
              <a:buFont typeface="Arial"/>
              <a:buChar char="–"/>
              <a:defRPr sz="20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2pPr>
            <a:lvl3pPr marL="1273531" indent="-254706" algn="l" defTabSz="509412" rtl="0" eaLnBrk="1" latinLnBrk="0" hangingPunct="1">
              <a:spcBef>
                <a:spcPct val="20000"/>
              </a:spcBef>
              <a:buFont typeface="Arial"/>
              <a:buChar char="•"/>
              <a:defRPr sz="18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3pPr>
            <a:lvl4pPr marL="1782943" indent="-254706" algn="l" defTabSz="509412" rtl="0" eaLnBrk="1" latinLnBrk="0" hangingPunct="1">
              <a:spcBef>
                <a:spcPct val="20000"/>
              </a:spcBef>
              <a:buFont typeface="Arial"/>
              <a:buChar char="–"/>
              <a:defRPr sz="16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4pPr>
            <a:lvl5pPr marL="2292355" indent="-254706" algn="l" defTabSz="509412" rtl="0" eaLnBrk="1" latinLnBrk="0" hangingPunct="1">
              <a:spcBef>
                <a:spcPct val="20000"/>
              </a:spcBef>
              <a:buFont typeface="Arial"/>
              <a:buChar char="»"/>
              <a:defRPr sz="22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r>
              <a:rPr lang="en-US" sz="1600"/>
              <a:t>CHARM (FA22</a:t>
            </a:r>
            <a:r>
              <a:rPr lang="en-US" sz="1400"/>
              <a:t>)</a:t>
            </a:r>
          </a:p>
        </p:txBody>
      </p:sp>
      <p:sp>
        <p:nvSpPr>
          <p:cNvPr id="16" name="Text Placeholder 2">
            <a:extLst>
              <a:ext uri="{FF2B5EF4-FFF2-40B4-BE49-F238E27FC236}">
                <a16:creationId xmlns:a16="http://schemas.microsoft.com/office/drawing/2014/main" id="{CFA011ED-3B96-CA05-9DBE-4E9F69EFB2AC}"/>
              </a:ext>
            </a:extLst>
          </p:cNvPr>
          <p:cNvSpPr txBox="1">
            <a:spLocks/>
          </p:cNvSpPr>
          <p:nvPr/>
        </p:nvSpPr>
        <p:spPr>
          <a:xfrm>
            <a:off x="4881652" y="6586412"/>
            <a:ext cx="2803487" cy="404742"/>
          </a:xfrm>
          <a:prstGeom prst="rect">
            <a:avLst/>
          </a:prstGeom>
        </p:spPr>
        <p:txBody>
          <a:bodyPr vert="horz"/>
          <a:lstStyle>
            <a:lvl1pPr marL="382059" indent="-382059" algn="l" defTabSz="509412" rtl="0" eaLnBrk="1" latinLnBrk="0" hangingPunct="1">
              <a:spcBef>
                <a:spcPct val="20000"/>
              </a:spcBef>
              <a:buFont typeface="Wingdings" panose="05000000000000000000" pitchFamily="2" charset="2"/>
              <a:buChar char="§"/>
              <a:defRPr sz="24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1pPr>
            <a:lvl2pPr marL="827795" indent="-318383" algn="l" defTabSz="509412" rtl="0" eaLnBrk="1" latinLnBrk="0" hangingPunct="1">
              <a:spcBef>
                <a:spcPct val="20000"/>
              </a:spcBef>
              <a:buFont typeface="Arial"/>
              <a:buChar char="–"/>
              <a:defRPr sz="20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2pPr>
            <a:lvl3pPr marL="1273531" indent="-254706" algn="l" defTabSz="509412" rtl="0" eaLnBrk="1" latinLnBrk="0" hangingPunct="1">
              <a:spcBef>
                <a:spcPct val="20000"/>
              </a:spcBef>
              <a:buFont typeface="Arial"/>
              <a:buChar char="•"/>
              <a:defRPr sz="18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3pPr>
            <a:lvl4pPr marL="1782943" indent="-254706" algn="l" defTabSz="509412" rtl="0" eaLnBrk="1" latinLnBrk="0" hangingPunct="1">
              <a:spcBef>
                <a:spcPct val="20000"/>
              </a:spcBef>
              <a:buFont typeface="Arial"/>
              <a:buChar char="–"/>
              <a:defRPr sz="16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4pPr>
            <a:lvl5pPr marL="2292355" indent="-254706" algn="l" defTabSz="509412" rtl="0" eaLnBrk="1" latinLnBrk="0" hangingPunct="1">
              <a:spcBef>
                <a:spcPct val="20000"/>
              </a:spcBef>
              <a:buFont typeface="Arial"/>
              <a:buChar char="»"/>
              <a:defRPr sz="22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r>
              <a:rPr lang="en-US" sz="1600"/>
              <a:t>     Classroom Clarity (SP25</a:t>
            </a:r>
            <a:r>
              <a:rPr lang="en-US" sz="1400"/>
              <a:t>)</a:t>
            </a:r>
          </a:p>
        </p:txBody>
      </p:sp>
      <p:sp>
        <p:nvSpPr>
          <p:cNvPr id="17" name="Text Placeholder 2">
            <a:extLst>
              <a:ext uri="{FF2B5EF4-FFF2-40B4-BE49-F238E27FC236}">
                <a16:creationId xmlns:a16="http://schemas.microsoft.com/office/drawing/2014/main" id="{697B1EE7-AA12-AF84-695E-41F6D9C98E6B}"/>
              </a:ext>
            </a:extLst>
          </p:cNvPr>
          <p:cNvSpPr txBox="1">
            <a:spLocks/>
          </p:cNvSpPr>
          <p:nvPr/>
        </p:nvSpPr>
        <p:spPr>
          <a:xfrm>
            <a:off x="7550012" y="6587145"/>
            <a:ext cx="2508388" cy="404742"/>
          </a:xfrm>
          <a:prstGeom prst="rect">
            <a:avLst/>
          </a:prstGeom>
        </p:spPr>
        <p:txBody>
          <a:bodyPr vert="horz"/>
          <a:lstStyle>
            <a:lvl1pPr marL="382059" indent="-382059" algn="l" defTabSz="509412" rtl="0" eaLnBrk="1" latinLnBrk="0" hangingPunct="1">
              <a:spcBef>
                <a:spcPct val="20000"/>
              </a:spcBef>
              <a:buFont typeface="Wingdings" panose="05000000000000000000" pitchFamily="2" charset="2"/>
              <a:buChar char="§"/>
              <a:defRPr sz="24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1pPr>
            <a:lvl2pPr marL="827795" indent="-318383" algn="l" defTabSz="509412" rtl="0" eaLnBrk="1" latinLnBrk="0" hangingPunct="1">
              <a:spcBef>
                <a:spcPct val="20000"/>
              </a:spcBef>
              <a:buFont typeface="Arial"/>
              <a:buChar char="–"/>
              <a:defRPr sz="20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2pPr>
            <a:lvl3pPr marL="1273531" indent="-254706" algn="l" defTabSz="509412" rtl="0" eaLnBrk="1" latinLnBrk="0" hangingPunct="1">
              <a:spcBef>
                <a:spcPct val="20000"/>
              </a:spcBef>
              <a:buFont typeface="Arial"/>
              <a:buChar char="•"/>
              <a:defRPr sz="18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3pPr>
            <a:lvl4pPr marL="1782943" indent="-254706" algn="l" defTabSz="509412" rtl="0" eaLnBrk="1" latinLnBrk="0" hangingPunct="1">
              <a:spcBef>
                <a:spcPct val="20000"/>
              </a:spcBef>
              <a:buFont typeface="Arial"/>
              <a:buChar char="–"/>
              <a:defRPr sz="16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4pPr>
            <a:lvl5pPr marL="2292355" indent="-254706" algn="l" defTabSz="509412" rtl="0" eaLnBrk="1" latinLnBrk="0" hangingPunct="1">
              <a:spcBef>
                <a:spcPct val="20000"/>
              </a:spcBef>
              <a:buFont typeface="Arial"/>
              <a:buChar char="»"/>
              <a:defRPr sz="2200" b="0" i="0" kern="1200">
                <a:solidFill>
                  <a:srgbClr val="002060"/>
                </a:solidFill>
                <a:latin typeface="Droid Sans" panose="020B0606030804020204" pitchFamily="34" charset="0"/>
                <a:ea typeface="Droid Sans" panose="020B0606030804020204" pitchFamily="34" charset="0"/>
                <a:cs typeface="Droid Sans" panose="020B0606030804020204" pitchFamily="34" charset="0"/>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pPr marL="0" indent="0">
              <a:buNone/>
            </a:pPr>
            <a:r>
              <a:rPr lang="en-US" sz="1600"/>
              <a:t>CO2ffee(Sp25</a:t>
            </a:r>
            <a:r>
              <a:rPr lang="en-US" sz="1400"/>
              <a:t>)</a:t>
            </a:r>
          </a:p>
        </p:txBody>
      </p:sp>
      <p:pic>
        <p:nvPicPr>
          <p:cNvPr id="4" name="Picture 3">
            <a:extLst>
              <a:ext uri="{FF2B5EF4-FFF2-40B4-BE49-F238E27FC236}">
                <a16:creationId xmlns:a16="http://schemas.microsoft.com/office/drawing/2014/main" id="{24591D80-7D6C-6936-91EA-5A2166DAB00A}"/>
              </a:ext>
            </a:extLst>
          </p:cNvPr>
          <p:cNvPicPr>
            <a:picLocks noChangeAspect="1"/>
          </p:cNvPicPr>
          <p:nvPr/>
        </p:nvPicPr>
        <p:blipFill>
          <a:blip r:embed="rId7"/>
          <a:stretch>
            <a:fillRect/>
          </a:stretch>
        </p:blipFill>
        <p:spPr>
          <a:xfrm>
            <a:off x="5192176" y="2975829"/>
            <a:ext cx="2332245" cy="1749184"/>
          </a:xfrm>
          <a:prstGeom prst="rect">
            <a:avLst/>
          </a:prstGeom>
        </p:spPr>
      </p:pic>
      <p:pic>
        <p:nvPicPr>
          <p:cNvPr id="8" name="Picture 7" descr="A close-up of a circuit board&#10;&#10;Description automatically generated">
            <a:extLst>
              <a:ext uri="{FF2B5EF4-FFF2-40B4-BE49-F238E27FC236}">
                <a16:creationId xmlns:a16="http://schemas.microsoft.com/office/drawing/2014/main" id="{F952056F-2508-E7F0-2670-43A806F56BEF}"/>
              </a:ext>
            </a:extLst>
          </p:cNvPr>
          <p:cNvPicPr>
            <a:picLocks noChangeAspect="1"/>
          </p:cNvPicPr>
          <p:nvPr/>
        </p:nvPicPr>
        <p:blipFill>
          <a:blip r:embed="rId8"/>
          <a:stretch>
            <a:fillRect/>
          </a:stretch>
        </p:blipFill>
        <p:spPr>
          <a:xfrm>
            <a:off x="5180433" y="4797479"/>
            <a:ext cx="2289599" cy="1717200"/>
          </a:xfrm>
          <a:prstGeom prst="rect">
            <a:avLst/>
          </a:prstGeom>
        </p:spPr>
      </p:pic>
      <p:pic>
        <p:nvPicPr>
          <p:cNvPr id="10" name="Picture 9" descr="A circuit board with wires coming out of it&#10;&#10;AI-generated content may be incorrect.">
            <a:extLst>
              <a:ext uri="{FF2B5EF4-FFF2-40B4-BE49-F238E27FC236}">
                <a16:creationId xmlns:a16="http://schemas.microsoft.com/office/drawing/2014/main" id="{786D816B-A7E3-7AD9-7F96-7755E41CED5E}"/>
              </a:ext>
            </a:extLst>
          </p:cNvPr>
          <p:cNvPicPr>
            <a:picLocks noChangeAspect="1"/>
          </p:cNvPicPr>
          <p:nvPr/>
        </p:nvPicPr>
        <p:blipFill>
          <a:blip r:embed="rId9"/>
          <a:stretch>
            <a:fillRect/>
          </a:stretch>
        </p:blipFill>
        <p:spPr>
          <a:xfrm>
            <a:off x="7524421" y="4825360"/>
            <a:ext cx="2533979" cy="1689319"/>
          </a:xfrm>
          <a:prstGeom prst="rect">
            <a:avLst/>
          </a:prstGeom>
        </p:spPr>
      </p:pic>
      <p:pic>
        <p:nvPicPr>
          <p:cNvPr id="14" name="Picture 13" descr="A close-up of a microscope&#10;&#10;AI-generated content may be incorrect.">
            <a:extLst>
              <a:ext uri="{FF2B5EF4-FFF2-40B4-BE49-F238E27FC236}">
                <a16:creationId xmlns:a16="http://schemas.microsoft.com/office/drawing/2014/main" id="{50F1A880-51FF-EC2C-7D08-A24EC81EA144}"/>
              </a:ext>
            </a:extLst>
          </p:cNvPr>
          <p:cNvPicPr>
            <a:picLocks noChangeAspect="1"/>
          </p:cNvPicPr>
          <p:nvPr/>
        </p:nvPicPr>
        <p:blipFill>
          <a:blip r:embed="rId10"/>
          <a:stretch>
            <a:fillRect/>
          </a:stretch>
        </p:blipFill>
        <p:spPr>
          <a:xfrm rot="16200000" flipV="1">
            <a:off x="7742111" y="2974299"/>
            <a:ext cx="1890763" cy="1679845"/>
          </a:xfrm>
          <a:prstGeom prst="rect">
            <a:avLst/>
          </a:prstGeom>
        </p:spPr>
      </p:pic>
    </p:spTree>
    <p:extLst>
      <p:ext uri="{BB962C8B-B14F-4D97-AF65-F5344CB8AC3E}">
        <p14:creationId xmlns:p14="http://schemas.microsoft.com/office/powerpoint/2010/main" val="1123312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5BAA44-1474-6E7E-89EB-5148192B2766}"/>
              </a:ext>
            </a:extLst>
          </p:cNvPr>
          <p:cNvSpPr>
            <a:spLocks noGrp="1"/>
          </p:cNvSpPr>
          <p:nvPr>
            <p:ph type="body" sz="quarter" idx="10"/>
          </p:nvPr>
        </p:nvSpPr>
        <p:spPr>
          <a:xfrm>
            <a:off x="444499" y="990600"/>
            <a:ext cx="11483797" cy="742950"/>
          </a:xfrm>
        </p:spPr>
        <p:txBody>
          <a:bodyPr/>
          <a:lstStyle/>
          <a:p>
            <a:r>
              <a:rPr lang="en-US" sz="4000" dirty="0"/>
              <a:t>Important Sites on Course Website</a:t>
            </a:r>
          </a:p>
        </p:txBody>
      </p:sp>
      <p:sp>
        <p:nvSpPr>
          <p:cNvPr id="3" name="Text Placeholder 2">
            <a:extLst>
              <a:ext uri="{FF2B5EF4-FFF2-40B4-BE49-F238E27FC236}">
                <a16:creationId xmlns:a16="http://schemas.microsoft.com/office/drawing/2014/main" id="{7F1828A9-FA6D-D85B-1F5F-11CED73ED4A4}"/>
              </a:ext>
            </a:extLst>
          </p:cNvPr>
          <p:cNvSpPr>
            <a:spLocks noGrp="1"/>
          </p:cNvSpPr>
          <p:nvPr>
            <p:ph type="body" sz="quarter" idx="12"/>
          </p:nvPr>
        </p:nvSpPr>
        <p:spPr/>
        <p:txBody>
          <a:bodyPr/>
          <a:lstStyle/>
          <a:p>
            <a:r>
              <a:rPr lang="en-US" sz="3600" dirty="0"/>
              <a:t>Calendar</a:t>
            </a:r>
          </a:p>
          <a:p>
            <a:r>
              <a:rPr lang="en-US" sz="3600" dirty="0"/>
              <a:t>Lectures and Pre-Lectures</a:t>
            </a:r>
          </a:p>
          <a:p>
            <a:r>
              <a:rPr lang="en-US" sz="3600" dirty="0"/>
              <a:t>Guidelines</a:t>
            </a:r>
          </a:p>
          <a:p>
            <a:pPr lvl="1"/>
            <a:r>
              <a:rPr lang="en-US" sz="3200" dirty="0"/>
              <a:t>Assignments and Grading</a:t>
            </a:r>
          </a:p>
          <a:p>
            <a:r>
              <a:rPr lang="en-US" sz="3600" dirty="0"/>
              <a:t>Web Board</a:t>
            </a:r>
          </a:p>
        </p:txBody>
      </p:sp>
    </p:spTree>
    <p:extLst>
      <p:ext uri="{BB962C8B-B14F-4D97-AF65-F5344CB8AC3E}">
        <p14:creationId xmlns:p14="http://schemas.microsoft.com/office/powerpoint/2010/main" val="2096437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5600" y="50852"/>
            <a:ext cx="4673600" cy="742950"/>
          </a:xfrm>
        </p:spPr>
        <p:txBody>
          <a:bodyPr/>
          <a:lstStyle/>
          <a:p>
            <a:r>
              <a:rPr lang="en-US" dirty="0"/>
              <a:t>Course Outline</a:t>
            </a:r>
          </a:p>
        </p:txBody>
      </p:sp>
      <p:sp>
        <p:nvSpPr>
          <p:cNvPr id="3" name="Text Placeholder 2"/>
          <p:cNvSpPr>
            <a:spLocks noGrp="1"/>
          </p:cNvSpPr>
          <p:nvPr>
            <p:ph type="body" sz="quarter" idx="12"/>
          </p:nvPr>
        </p:nvSpPr>
        <p:spPr>
          <a:xfrm>
            <a:off x="88487" y="422327"/>
            <a:ext cx="9183370" cy="6461358"/>
          </a:xfrm>
        </p:spPr>
        <p:txBody>
          <a:bodyPr/>
          <a:lstStyle/>
          <a:p>
            <a:r>
              <a:rPr lang="en-US" b="1" dirty="0"/>
              <a:t>Introductory lectures, Q&amp;A sessions, and class exercises </a:t>
            </a:r>
            <a:r>
              <a:rPr lang="en-US" dirty="0"/>
              <a:t>(weeks 1-4)</a:t>
            </a:r>
            <a:endParaRPr lang="en-US" b="1" dirty="0"/>
          </a:p>
          <a:p>
            <a:r>
              <a:rPr lang="en-US" b="1" dirty="0"/>
              <a:t>Project identification, team formation, and project approval </a:t>
            </a:r>
            <a:r>
              <a:rPr lang="en-US" dirty="0"/>
              <a:t>(weeks 1-3)</a:t>
            </a:r>
          </a:p>
          <a:p>
            <a:pPr lvl="1"/>
            <a:r>
              <a:rPr lang="en-US" sz="2400" dirty="0"/>
              <a:t>Propose a project idea or respond to a project pitch on the class </a:t>
            </a:r>
            <a:r>
              <a:rPr lang="en-US" sz="2400" b="1" dirty="0"/>
              <a:t>web board</a:t>
            </a:r>
          </a:p>
          <a:p>
            <a:pPr lvl="1"/>
            <a:r>
              <a:rPr lang="en-US" sz="2400" dirty="0"/>
              <a:t>Form a project team</a:t>
            </a:r>
          </a:p>
          <a:p>
            <a:pPr lvl="1"/>
            <a:r>
              <a:rPr lang="en-US" sz="2400" dirty="0"/>
              <a:t>Prepare a </a:t>
            </a:r>
            <a:r>
              <a:rPr lang="en-US" sz="2400" b="1" dirty="0"/>
              <a:t>Request For Approval </a:t>
            </a:r>
            <a:r>
              <a:rPr lang="en-US" sz="2400" dirty="0"/>
              <a:t>(</a:t>
            </a:r>
            <a:r>
              <a:rPr lang="en-US" sz="2400" b="1" dirty="0"/>
              <a:t>RFA</a:t>
            </a:r>
            <a:r>
              <a:rPr lang="en-US" sz="2400" dirty="0"/>
              <a:t>) </a:t>
            </a:r>
          </a:p>
          <a:p>
            <a:pPr lvl="1"/>
            <a:r>
              <a:rPr lang="en-US" sz="2400" dirty="0"/>
              <a:t>Approved projects are assigned a TA and instructor</a:t>
            </a:r>
            <a:endParaRPr lang="en-US" dirty="0"/>
          </a:p>
          <a:p>
            <a:r>
              <a:rPr lang="en-US" sz="2200" b="1" dirty="0"/>
              <a:t>PCB training assignment </a:t>
            </a:r>
            <a:r>
              <a:rPr lang="en-US" sz="2200" dirty="0"/>
              <a:t>(weeks 1-4)</a:t>
            </a:r>
          </a:p>
          <a:p>
            <a:pPr lvl="1"/>
            <a:r>
              <a:rPr lang="en-US" sz="2400" dirty="0"/>
              <a:t>Training assignment is now a team assignment</a:t>
            </a:r>
          </a:p>
          <a:p>
            <a:pPr lvl="1"/>
            <a:r>
              <a:rPr lang="en-US" sz="2400" dirty="0"/>
              <a:t>Complexity is comparable to project PCB  </a:t>
            </a:r>
          </a:p>
          <a:p>
            <a:pPr lvl="1"/>
            <a:r>
              <a:rPr lang="en-US" sz="2400" dirty="0"/>
              <a:t>Learn to use KICAD to design a microprocessor-based PCB ready for fabrication</a:t>
            </a:r>
          </a:p>
          <a:p>
            <a:pPr lvl="1"/>
            <a:r>
              <a:rPr lang="en-US" sz="2400" dirty="0"/>
              <a:t>Solder components onto this PCB using reflow oven, download software, and demo operation</a:t>
            </a:r>
          </a:p>
          <a:p>
            <a:pPr marL="0" indent="0">
              <a:buNone/>
            </a:pPr>
            <a:endParaRPr lang="en-US" sz="1800" dirty="0"/>
          </a:p>
        </p:txBody>
      </p:sp>
    </p:spTree>
    <p:extLst>
      <p:ext uri="{BB962C8B-B14F-4D97-AF65-F5344CB8AC3E}">
        <p14:creationId xmlns:p14="http://schemas.microsoft.com/office/powerpoint/2010/main" val="3107301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1C0121-D576-9384-27A7-BDB609BB1348}"/>
              </a:ext>
            </a:extLst>
          </p:cNvPr>
          <p:cNvSpPr>
            <a:spLocks noGrp="1"/>
          </p:cNvSpPr>
          <p:nvPr>
            <p:ph type="body" sz="quarter" idx="10"/>
          </p:nvPr>
        </p:nvSpPr>
        <p:spPr>
          <a:xfrm>
            <a:off x="444500" y="285750"/>
            <a:ext cx="4673600" cy="742950"/>
          </a:xfrm>
        </p:spPr>
        <p:txBody>
          <a:bodyPr/>
          <a:lstStyle/>
          <a:p>
            <a:r>
              <a:rPr lang="en-US" dirty="0"/>
              <a:t>Outline continued</a:t>
            </a:r>
          </a:p>
        </p:txBody>
      </p:sp>
      <p:sp>
        <p:nvSpPr>
          <p:cNvPr id="3" name="Text Placeholder 2">
            <a:extLst>
              <a:ext uri="{FF2B5EF4-FFF2-40B4-BE49-F238E27FC236}">
                <a16:creationId xmlns:a16="http://schemas.microsoft.com/office/drawing/2014/main" id="{55C78861-A616-B92D-2F13-43991B6306E5}"/>
              </a:ext>
            </a:extLst>
          </p:cNvPr>
          <p:cNvSpPr>
            <a:spLocks noGrp="1"/>
          </p:cNvSpPr>
          <p:nvPr>
            <p:ph type="body" sz="quarter" idx="12"/>
          </p:nvPr>
        </p:nvSpPr>
        <p:spPr>
          <a:xfrm>
            <a:off x="0" y="849187"/>
            <a:ext cx="9412698" cy="7185203"/>
          </a:xfrm>
        </p:spPr>
        <p:txBody>
          <a:bodyPr/>
          <a:lstStyle/>
          <a:p>
            <a:r>
              <a:rPr lang="en-US" sz="2800" b="1" dirty="0"/>
              <a:t>Project Proposal, Design Document, and Design Review </a:t>
            </a:r>
            <a:r>
              <a:rPr lang="en-US" sz="2800" dirty="0"/>
              <a:t>(weeks 3-7)</a:t>
            </a:r>
          </a:p>
          <a:p>
            <a:pPr lvl="1"/>
            <a:r>
              <a:rPr lang="en-US" sz="2800" dirty="0"/>
              <a:t>The proposal is a plan for your project, and its prescribed structure basically determines how you will describe and characterize your project. </a:t>
            </a:r>
          </a:p>
          <a:p>
            <a:pPr lvl="1"/>
            <a:r>
              <a:rPr lang="en-US" sz="2800" dirty="0"/>
              <a:t>Design Document adds design and project  information and should be a complete manual for your project</a:t>
            </a:r>
          </a:p>
          <a:p>
            <a:pPr lvl="1"/>
            <a:r>
              <a:rPr lang="en-US" sz="2800" dirty="0"/>
              <a:t>Design Reviews of all projects are held in Week 7.</a:t>
            </a:r>
          </a:p>
          <a:p>
            <a:r>
              <a:rPr lang="en-US" sz="2800" b="1" dirty="0"/>
              <a:t>Project Design, fabrication, testing, and analysis </a:t>
            </a:r>
            <a:r>
              <a:rPr lang="en-US" sz="2800" dirty="0"/>
              <a:t>(weeks 4-14)</a:t>
            </a:r>
          </a:p>
          <a:p>
            <a:pPr lvl="1"/>
            <a:r>
              <a:rPr lang="en-US" sz="2800" dirty="0"/>
              <a:t>Circuit design, breadboard tests, PCB design and tests, software development, system integration</a:t>
            </a:r>
            <a:endParaRPr lang="en-US" sz="2400" b="1" dirty="0"/>
          </a:p>
          <a:p>
            <a:pPr marL="0" indent="0">
              <a:buNone/>
            </a:pPr>
            <a:endParaRPr lang="en-US" sz="2800" dirty="0"/>
          </a:p>
        </p:txBody>
      </p:sp>
    </p:spTree>
    <p:extLst>
      <p:ext uri="{BB962C8B-B14F-4D97-AF65-F5344CB8AC3E}">
        <p14:creationId xmlns:p14="http://schemas.microsoft.com/office/powerpoint/2010/main" val="4018414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CCCC46-952C-7D68-958E-DBF76E32E6BF}"/>
              </a:ext>
            </a:extLst>
          </p:cNvPr>
          <p:cNvSpPr>
            <a:spLocks noGrp="1"/>
          </p:cNvSpPr>
          <p:nvPr>
            <p:ph type="body" sz="quarter" idx="10"/>
          </p:nvPr>
        </p:nvSpPr>
        <p:spPr>
          <a:xfrm>
            <a:off x="444500" y="0"/>
            <a:ext cx="4673600" cy="742950"/>
          </a:xfrm>
        </p:spPr>
        <p:txBody>
          <a:bodyPr/>
          <a:lstStyle/>
          <a:p>
            <a:r>
              <a:rPr lang="en-US" dirty="0"/>
              <a:t>Course Outline continued</a:t>
            </a:r>
          </a:p>
        </p:txBody>
      </p:sp>
      <p:sp>
        <p:nvSpPr>
          <p:cNvPr id="3" name="Text Placeholder 2">
            <a:extLst>
              <a:ext uri="{FF2B5EF4-FFF2-40B4-BE49-F238E27FC236}">
                <a16:creationId xmlns:a16="http://schemas.microsoft.com/office/drawing/2014/main" id="{CB2A492E-052F-E091-8FA2-0D80EEA91892}"/>
              </a:ext>
            </a:extLst>
          </p:cNvPr>
          <p:cNvSpPr>
            <a:spLocks noGrp="1"/>
          </p:cNvSpPr>
          <p:nvPr>
            <p:ph type="body" sz="quarter" idx="12"/>
          </p:nvPr>
        </p:nvSpPr>
        <p:spPr>
          <a:xfrm>
            <a:off x="406400" y="976964"/>
            <a:ext cx="9245600" cy="6420430"/>
          </a:xfrm>
        </p:spPr>
        <p:txBody>
          <a:bodyPr/>
          <a:lstStyle/>
          <a:p>
            <a:r>
              <a:rPr lang="en-US" b="1" dirty="0"/>
              <a:t>Breadboard Demo and Progress Demo </a:t>
            </a:r>
            <a:r>
              <a:rPr lang="en-US" dirty="0"/>
              <a:t>(weeks 8 and 11))</a:t>
            </a:r>
          </a:p>
          <a:p>
            <a:pPr lvl="1"/>
            <a:r>
              <a:rPr lang="en-US" sz="2400" dirty="0"/>
              <a:t>Team presents hardware-update on project to instructor and TA</a:t>
            </a:r>
          </a:p>
          <a:p>
            <a:r>
              <a:rPr lang="en-US" dirty="0"/>
              <a:t>Throughout the project each student records work in their </a:t>
            </a:r>
            <a:r>
              <a:rPr lang="en-US" b="1" dirty="0"/>
              <a:t>Lab notebook </a:t>
            </a:r>
            <a:r>
              <a:rPr lang="en-US" dirty="0"/>
              <a:t>(10% of grade)</a:t>
            </a:r>
            <a:endParaRPr lang="en-US" b="1" dirty="0"/>
          </a:p>
          <a:p>
            <a:r>
              <a:rPr lang="en-US" sz="2800" b="1" dirty="0"/>
              <a:t>Demo</a:t>
            </a:r>
            <a:r>
              <a:rPr lang="en-US" sz="2800" dirty="0"/>
              <a:t>, </a:t>
            </a:r>
            <a:r>
              <a:rPr lang="en-US" sz="2800" b="1" dirty="0"/>
              <a:t>Final Presentation </a:t>
            </a:r>
            <a:r>
              <a:rPr lang="en-US" sz="2800" dirty="0"/>
              <a:t>and </a:t>
            </a:r>
            <a:r>
              <a:rPr lang="en-US" sz="2800" b="1" dirty="0"/>
              <a:t>Final</a:t>
            </a:r>
            <a:r>
              <a:rPr lang="en-US" sz="2800" dirty="0"/>
              <a:t> </a:t>
            </a:r>
            <a:r>
              <a:rPr lang="en-US" sz="2800" b="1" dirty="0"/>
              <a:t>Report </a:t>
            </a:r>
            <a:r>
              <a:rPr lang="en-US" sz="2800" dirty="0"/>
              <a:t>(weeks 14-15)</a:t>
            </a:r>
          </a:p>
          <a:p>
            <a:pPr lvl="1"/>
            <a:r>
              <a:rPr lang="en-US" sz="2400" dirty="0"/>
              <a:t>Team demonstrates a fully functioning, complete device with a working PCB</a:t>
            </a:r>
          </a:p>
          <a:p>
            <a:pPr lvl="1"/>
            <a:r>
              <a:rPr lang="en-US" sz="2400" dirty="0"/>
              <a:t>Final presentation gives project overview, highlights and conclusions </a:t>
            </a:r>
          </a:p>
          <a:p>
            <a:pPr lvl="1"/>
            <a:r>
              <a:rPr lang="en-US" sz="2400" dirty="0"/>
              <a:t>Final Report completes project documentation.</a:t>
            </a:r>
          </a:p>
          <a:p>
            <a:pPr lvl="1"/>
            <a:r>
              <a:rPr lang="en-US" sz="2400" dirty="0"/>
              <a:t>External judges will select award winning projects</a:t>
            </a:r>
          </a:p>
          <a:p>
            <a:pPr lvl="1"/>
            <a:endParaRPr lang="en-US" dirty="0"/>
          </a:p>
        </p:txBody>
      </p:sp>
    </p:spTree>
    <p:extLst>
      <p:ext uri="{BB962C8B-B14F-4D97-AF65-F5344CB8AC3E}">
        <p14:creationId xmlns:p14="http://schemas.microsoft.com/office/powerpoint/2010/main" val="2293045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ACF42-8373-61D6-85D0-3BD9C9AFAE7E}"/>
              </a:ext>
            </a:extLst>
          </p:cNvPr>
          <p:cNvSpPr>
            <a:spLocks noGrp="1"/>
          </p:cNvSpPr>
          <p:nvPr>
            <p:ph type="body" sz="quarter" idx="10"/>
          </p:nvPr>
        </p:nvSpPr>
        <p:spPr>
          <a:xfrm>
            <a:off x="360278" y="325855"/>
            <a:ext cx="6726321" cy="742950"/>
          </a:xfrm>
        </p:spPr>
        <p:txBody>
          <a:bodyPr/>
          <a:lstStyle/>
          <a:p>
            <a:r>
              <a:rPr lang="en-US" dirty="0"/>
              <a:t>Course Grading</a:t>
            </a:r>
          </a:p>
          <a:p>
            <a:endParaRPr lang="en-US" dirty="0"/>
          </a:p>
        </p:txBody>
      </p:sp>
      <p:sp>
        <p:nvSpPr>
          <p:cNvPr id="3" name="Text Placeholder 2">
            <a:extLst>
              <a:ext uri="{FF2B5EF4-FFF2-40B4-BE49-F238E27FC236}">
                <a16:creationId xmlns:a16="http://schemas.microsoft.com/office/drawing/2014/main" id="{05546526-0A30-18F0-70DB-0B47B65C7913}"/>
              </a:ext>
            </a:extLst>
          </p:cNvPr>
          <p:cNvSpPr>
            <a:spLocks noGrp="1"/>
          </p:cNvSpPr>
          <p:nvPr>
            <p:ph type="body" sz="quarter" idx="12"/>
          </p:nvPr>
        </p:nvSpPr>
        <p:spPr>
          <a:xfrm>
            <a:off x="360278" y="1068805"/>
            <a:ext cx="9245600" cy="5777765"/>
          </a:xfrm>
        </p:spPr>
        <p:txBody>
          <a:bodyPr/>
          <a:lstStyle/>
          <a:p>
            <a:r>
              <a:rPr lang="en-US" sz="2800" dirty="0"/>
              <a:t>Students receive a </a:t>
            </a:r>
            <a:r>
              <a:rPr lang="en-US" sz="2800" b="1" dirty="0"/>
              <a:t>team grade </a:t>
            </a:r>
            <a:r>
              <a:rPr lang="en-US" sz="2800" dirty="0"/>
              <a:t>for major assignments</a:t>
            </a:r>
            <a:br>
              <a:rPr lang="en-US" sz="2800" dirty="0"/>
            </a:br>
            <a:r>
              <a:rPr lang="en-US" sz="2800" dirty="0"/>
              <a:t>(Proposal, Design Doc, Demo, Presentation, Final Report)</a:t>
            </a:r>
          </a:p>
          <a:p>
            <a:r>
              <a:rPr lang="en-US" sz="2800" dirty="0"/>
              <a:t>Students receive an </a:t>
            </a:r>
            <a:r>
              <a:rPr lang="en-US" sz="2800" b="1" dirty="0"/>
              <a:t>individual grade </a:t>
            </a:r>
            <a:r>
              <a:rPr lang="en-US" sz="2800" dirty="0"/>
              <a:t>for many assignments (initial post, lab notebook, IPR, peer reviews)</a:t>
            </a:r>
          </a:p>
          <a:p>
            <a:r>
              <a:rPr lang="en-US" sz="2800" dirty="0"/>
              <a:t>Demo scores are used to determine A-level projects.</a:t>
            </a:r>
          </a:p>
          <a:p>
            <a:r>
              <a:rPr lang="en-US" sz="2800" dirty="0"/>
              <a:t>Both individual and team scores contribute to the final grade and are weighted equally.</a:t>
            </a:r>
          </a:p>
          <a:p>
            <a:r>
              <a:rPr lang="en-US" sz="2800" dirty="0"/>
              <a:t>Total points determine grades but percentages tend to be high and do not correspond conventionally to letter grades, i.e., a 95% point-percentage may not be an A.</a:t>
            </a:r>
          </a:p>
          <a:p>
            <a:endParaRPr lang="en-US" sz="2800" dirty="0"/>
          </a:p>
          <a:p>
            <a:pPr lvl="1"/>
            <a:endParaRPr lang="en-US" sz="2800" dirty="0"/>
          </a:p>
          <a:p>
            <a:endParaRPr lang="en-US" sz="2800" dirty="0"/>
          </a:p>
        </p:txBody>
      </p:sp>
    </p:spTree>
    <p:extLst>
      <p:ext uri="{BB962C8B-B14F-4D97-AF65-F5344CB8AC3E}">
        <p14:creationId xmlns:p14="http://schemas.microsoft.com/office/powerpoint/2010/main" val="1657615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06400" y="120015"/>
            <a:ext cx="4673600" cy="742950"/>
          </a:xfrm>
        </p:spPr>
        <p:txBody>
          <a:bodyPr/>
          <a:lstStyle/>
          <a:p>
            <a:r>
              <a:rPr lang="en-US" dirty="0"/>
              <a:t>Staff and Support Structure</a:t>
            </a:r>
          </a:p>
        </p:txBody>
      </p:sp>
      <p:sp>
        <p:nvSpPr>
          <p:cNvPr id="3" name="Text Placeholder 2"/>
          <p:cNvSpPr>
            <a:spLocks noGrp="1"/>
          </p:cNvSpPr>
          <p:nvPr>
            <p:ph type="body" sz="quarter" idx="12"/>
          </p:nvPr>
        </p:nvSpPr>
        <p:spPr>
          <a:xfrm>
            <a:off x="406400" y="862965"/>
            <a:ext cx="9245600" cy="5774141"/>
          </a:xfrm>
        </p:spPr>
        <p:txBody>
          <a:bodyPr/>
          <a:lstStyle/>
          <a:p>
            <a:r>
              <a:rPr lang="en-US" dirty="0"/>
              <a:t>Each project will have three students, one TA, and one instructor</a:t>
            </a:r>
          </a:p>
          <a:p>
            <a:r>
              <a:rPr lang="en-US" dirty="0"/>
              <a:t>Project teams meet weekly with their TA – the TA is the primary guide and point of contact for your project.  Several projects may be mentored by ECE alumni.</a:t>
            </a:r>
          </a:p>
          <a:p>
            <a:r>
              <a:rPr lang="en-US" b="1" dirty="0"/>
              <a:t>Instructors</a:t>
            </a:r>
            <a:endParaRPr lang="en-US" sz="1800" b="1" dirty="0"/>
          </a:p>
          <a:p>
            <a:pPr lvl="1"/>
            <a:r>
              <a:rPr lang="en-US" dirty="0"/>
              <a:t>Arne Fliflet, Viktor Gruev, Cunjiang Yu</a:t>
            </a:r>
          </a:p>
          <a:p>
            <a:r>
              <a:rPr lang="en-US" b="1" dirty="0"/>
              <a:t>TAs</a:t>
            </a:r>
            <a:r>
              <a:rPr lang="en-US" sz="3200" b="1" dirty="0"/>
              <a:t> </a:t>
            </a:r>
          </a:p>
          <a:p>
            <a:pPr lvl="1"/>
            <a:r>
              <a:rPr lang="en-US" dirty="0"/>
              <a:t>TBD</a:t>
            </a:r>
          </a:p>
          <a:p>
            <a:r>
              <a:rPr lang="en-US" b="1" dirty="0"/>
              <a:t>ECE Alumni Mentors:</a:t>
            </a:r>
            <a:r>
              <a:rPr lang="en-US" dirty="0"/>
              <a:t> </a:t>
            </a:r>
          </a:p>
          <a:p>
            <a:pPr lvl="1"/>
            <a:r>
              <a:rPr lang="en-US" dirty="0"/>
              <a:t>Jack Blevins – [217-390-1734, </a:t>
            </a:r>
            <a:r>
              <a:rPr lang="en-US" dirty="0">
                <a:hlinkClick r:id="rId3"/>
              </a:rPr>
              <a:t>jacklouisblevins@gmail.com</a:t>
            </a:r>
            <a:r>
              <a:rPr lang="en-US" dirty="0"/>
              <a:t> ]</a:t>
            </a:r>
          </a:p>
          <a:p>
            <a:pPr marL="509412" lvl="1" indent="0">
              <a:buNone/>
            </a:pPr>
            <a:endParaRPr lang="en-US" dirty="0"/>
          </a:p>
          <a:p>
            <a:r>
              <a:rPr lang="en-US" b="1" dirty="0"/>
              <a:t>Course Directors</a:t>
            </a:r>
          </a:p>
          <a:p>
            <a:pPr lvl="1"/>
            <a:r>
              <a:rPr lang="en-US" dirty="0"/>
              <a:t>Professors Viktor Gruev and Michael Oelze</a:t>
            </a:r>
          </a:p>
        </p:txBody>
      </p:sp>
    </p:spTree>
    <p:extLst>
      <p:ext uri="{BB962C8B-B14F-4D97-AF65-F5344CB8AC3E}">
        <p14:creationId xmlns:p14="http://schemas.microsoft.com/office/powerpoint/2010/main" val="1181516475"/>
      </p:ext>
    </p:extLst>
  </p:cSld>
  <p:clrMapOvr>
    <a:masterClrMapping/>
  </p:clrMapOvr>
</p:sld>
</file>

<file path=ppt/theme/theme1.xml><?xml version="1.0" encoding="utf-8"?>
<a:theme xmlns:a="http://schemas.openxmlformats.org/drawingml/2006/main" name="ECE template 3-2014 REV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econdary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ECE template 3-2014 REV2.potx</Template>
  <TotalTime>104335</TotalTime>
  <Words>2375</Words>
  <Application>Microsoft Office PowerPoint</Application>
  <PresentationFormat>Custom</PresentationFormat>
  <Paragraphs>234</Paragraphs>
  <Slides>19</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Droid Sans</vt:lpstr>
      <vt:lpstr>OfficinaSansITCStd Book</vt:lpstr>
      <vt:lpstr>Arial</vt:lpstr>
      <vt:lpstr>Arial Narrow</vt:lpstr>
      <vt:lpstr>Calibri</vt:lpstr>
      <vt:lpstr>Wingdings</vt:lpstr>
      <vt:lpstr>ECE template 3-2014 REV2</vt:lpstr>
      <vt:lpstr>Secondary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WINTERAVEN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Debby Winter</dc:creator>
  <cp:lastModifiedBy>Fliflet, Arne Woolsey</cp:lastModifiedBy>
  <cp:revision>14</cp:revision>
  <cp:lastPrinted>2019-01-15T15:17:43Z</cp:lastPrinted>
  <dcterms:created xsi:type="dcterms:W3CDTF">2013-03-29T19:51:49Z</dcterms:created>
  <dcterms:modified xsi:type="dcterms:W3CDTF">2026-08-31T18:11:06Z</dcterms:modified>
</cp:coreProperties>
</file>