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27" d="100"/>
          <a:sy n="127" d="100"/>
        </p:scale>
        <p:origin x="536"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98186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this is not a lecture about AI. It is a lecture about how to run a design process when a very fast, very confident, occasionally wrong assistant is sitting next to you. About 12 minutes. (~40s)</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is the honest one. The model hedged, in writing, and students read straight past the hedge to the numbers. Tell them: highlight every range you see in an LLM answer, and each highlight is one datasheet lookup you owe. (~65s)</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Compare against the 445 block diagram requirement: yours needs the actual signal names and the actual rails, and it needs to match your schematic. This one is close but generic. Use it to find what you forgot, then draw it again. (~50s)</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Slow down here. Three things made this work: I uploaded the schematic image, I gave the datasheet URL, and I asked a narrow question — are these connections correct. Ten minutes of my time; that mistake survives into a fabricated board very easily. Note the board here is a C3, not the S3 from the earlier example — different project, same technique. (~80s)</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is the counterweight to the previous eight. The failure mode is not that it lies — it is that it is fluent about things it cannot know. Structure and vocabulary: excellent. Your exact part in your exact package with your exact stock: no. (~70s)</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Contrast with 'write me code for an RGB LED', which produces something for a board you do not have on a pin you do not have. The fix is one URL. Then verify — every one of those three checks has caught something for me. (~65s)</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on this. Confirm these four against the current course and department policy before you present — this is the slide students will screenshot and quote back at you. Then take questions. (~60s)</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rule 2 and rule 4 slowly. Rule 4 is the one that shows up in grading disputes: 'ChatGPT told me' is not a defense at design review. Everything after this slide is evidence for these four. (~70s)</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at step 8 — that is the one that saved me real time, and we will spend the most time on it. Say out loud: the numbering matters more than the tool. Same sequence works with any model. (~60s)</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what is in the prompt: concrete parts, two candidate MCUs, and a yes/no question. Contrast with 'give me a cool 445 project' — that returns a paragraph of nothing. Ask the room: what is wrong with the idea as I stated it? Let someone spot the LLM-on-MCU problem before the next slide. (~60s)</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highest-value moment in the whole session and it cost thirty seconds. I asked for something incoherent — a ChatGPT-class model on a microcontroller — and it separated the two things I had conflated. If I had found this out in week 9 it would have cost the project. (~60s)</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it gave specific part numbers — OV2640, ILI9341, SSD1306. That is useful and dangerous. Useful because you now have something to search. Dangerous because they are only plausible: it has no idea what is in stock or what the shop already has. (~55s)</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things here. First, saying 'I am new to PCB design' changed the register of the answer — it started flagging what is beginner-friendly versus a fast path to pain. Second, it asked me which exact part I was leaning toward. Students skip past that and take the generic answer. Do not. (~55s)</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answer is conditional — yes, IF you design around RAM, bandwidth and pixel format. That conditional is the useful part. It just told you the three things that will bite you, which is your list of risks for the design document. (~50s)</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one line out loud — 'CNN: int8, roughly 100 to 500 KB, input 96 to 160 pixels.' That is a specification you can test against your actual model. This is the level of concreteness you want before you commit to a part. (~50s)</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3294B"/>
        </a:solidFill>
        <a:effectLst/>
      </p:bgPr>
    </p:bg>
    <p:spTree>
      <p:nvGrpSpPr>
        <p:cNvPr id="1" name=""/>
        <p:cNvGrpSpPr/>
        <p:nvPr/>
      </p:nvGrpSpPr>
      <p:grpSpPr>
        <a:xfrm>
          <a:off x="0" y="0"/>
          <a:ext cx="0" cy="0"/>
          <a:chOff x="0" y="0"/>
          <a:chExt cx="0" cy="0"/>
        </a:xfrm>
      </p:grpSpPr>
      <p:sp>
        <p:nvSpPr>
          <p:cNvPr id="2" name="Shape 0"/>
          <p:cNvSpPr/>
          <p:nvPr/>
        </p:nvSpPr>
        <p:spPr>
          <a:xfrm>
            <a:off x="10442448" y="5029200"/>
            <a:ext cx="1143000" cy="1143000"/>
          </a:xfrm>
          <a:prstGeom prst="ellipse">
            <a:avLst/>
          </a:prstGeom>
          <a:solidFill>
            <a:srgbClr val="E84A27"/>
          </a:solidFill>
          <a:ln/>
        </p:spPr>
        <p:txBody>
          <a:bodyPr/>
          <a:lstStyle/>
          <a:p>
            <a:endParaRPr lang="en-US"/>
          </a:p>
        </p:txBody>
      </p:sp>
      <p:sp>
        <p:nvSpPr>
          <p:cNvPr id="3" name="Text 1"/>
          <p:cNvSpPr txBox="1"/>
          <p:nvPr/>
        </p:nvSpPr>
        <p:spPr>
          <a:xfrm>
            <a:off x="548640" y="2057400"/>
            <a:ext cx="10241280" cy="1005840"/>
          </a:xfrm>
          <a:prstGeom prst="rect">
            <a:avLst/>
          </a:prstGeom>
          <a:noFill/>
          <a:ln/>
        </p:spPr>
        <p:txBody>
          <a:bodyPr wrap="square" lIns="0" tIns="0" rIns="0" bIns="0" rtlCol="0" anchor="ctr"/>
          <a:lstStyle/>
          <a:p>
            <a:pPr marL="0" indent="0">
              <a:buNone/>
            </a:pPr>
            <a:r>
              <a:rPr lang="en-US" sz="4600" b="1" dirty="0">
                <a:solidFill>
                  <a:srgbClr val="FFFFFF"/>
                </a:solidFill>
                <a:latin typeface="Calibri" pitchFamily="34" charset="0"/>
                <a:ea typeface="Calibri" pitchFamily="34" charset="-122"/>
                <a:cs typeface="Calibri" pitchFamily="34" charset="-120"/>
              </a:rPr>
              <a:t>Using LLMs in ECE 445</a:t>
            </a:r>
            <a:endParaRPr lang="en-US" sz="4600" dirty="0"/>
          </a:p>
        </p:txBody>
      </p:sp>
      <p:sp>
        <p:nvSpPr>
          <p:cNvPr id="4" name="Text 2"/>
          <p:cNvSpPr txBox="1"/>
          <p:nvPr/>
        </p:nvSpPr>
        <p:spPr>
          <a:xfrm>
            <a:off x="548640" y="3127248"/>
            <a:ext cx="10241280" cy="502920"/>
          </a:xfrm>
          <a:prstGeom prst="rect">
            <a:avLst/>
          </a:prstGeom>
          <a:noFill/>
          <a:ln/>
        </p:spPr>
        <p:txBody>
          <a:bodyPr wrap="square" lIns="0" tIns="0" rIns="0" bIns="0" rtlCol="0" anchor="ctr"/>
          <a:lstStyle/>
          <a:p>
            <a:pPr marL="0" indent="0">
              <a:buNone/>
            </a:pPr>
            <a:r>
              <a:rPr lang="en-US" sz="2000" dirty="0">
                <a:solidFill>
                  <a:srgbClr val="C9D4E6"/>
                </a:solidFill>
                <a:latin typeface="Calibri" pitchFamily="34" charset="0"/>
                <a:ea typeface="Calibri" pitchFamily="34" charset="-122"/>
                <a:cs typeface="Calibri" pitchFamily="34" charset="-120"/>
              </a:rPr>
              <a:t>From idea, to feasibility, to schematic, to code — and where it breaks</a:t>
            </a:r>
            <a:endParaRPr lang="en-US" sz="2000" dirty="0"/>
          </a:p>
        </p:txBody>
      </p:sp>
      <p:sp>
        <p:nvSpPr>
          <p:cNvPr id="5" name="Text 3"/>
          <p:cNvSpPr txBox="1"/>
          <p:nvPr/>
        </p:nvSpPr>
        <p:spPr>
          <a:xfrm>
            <a:off x="548640" y="5806440"/>
            <a:ext cx="9601200" cy="365760"/>
          </a:xfrm>
          <a:prstGeom prst="rect">
            <a:avLst/>
          </a:prstGeom>
          <a:noFill/>
          <a:ln/>
        </p:spPr>
        <p:txBody>
          <a:bodyPr wrap="square" lIns="0" tIns="0" rIns="0" bIns="0" rtlCol="0" anchor="ctr"/>
          <a:lstStyle/>
          <a:p>
            <a:pPr marL="0" indent="0">
              <a:buNone/>
            </a:pPr>
            <a:r>
              <a:rPr lang="en-US" sz="1300" dirty="0">
                <a:solidFill>
                  <a:srgbClr val="C9D4E6"/>
                </a:solidFill>
                <a:latin typeface="Calibri" pitchFamily="34" charset="0"/>
                <a:ea typeface="Calibri" pitchFamily="34" charset="-122"/>
                <a:cs typeface="Calibri" pitchFamily="34" charset="-120"/>
              </a:rPr>
              <a:t>ECE 445 Senior Design  ·  Prof. Viktor Gruev  ·  University of Illinois Urbana-Champaign</a:t>
            </a: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548640" y="329184"/>
            <a:ext cx="475488" cy="475488"/>
          </a:xfrm>
          <a:prstGeom prst="ellipse">
            <a:avLst/>
          </a:prstGeom>
          <a:solidFill>
            <a:srgbClr val="E84A27"/>
          </a:solidFill>
          <a:ln/>
        </p:spPr>
        <p:txBody>
          <a:bodyPr/>
          <a:lstStyle/>
          <a:p>
            <a:endParaRPr lang="en-US"/>
          </a:p>
        </p:txBody>
      </p:sp>
      <p:sp>
        <p:nvSpPr>
          <p:cNvPr id="3" name="Text 1"/>
          <p:cNvSpPr txBox="1"/>
          <p:nvPr/>
        </p:nvSpPr>
        <p:spPr>
          <a:xfrm>
            <a:off x="548640" y="329184"/>
            <a:ext cx="475488" cy="475488"/>
          </a:xfrm>
          <a:prstGeom prst="rect">
            <a:avLst/>
          </a:prstGeom>
          <a:noFill/>
          <a:ln/>
        </p:spPr>
        <p:txBody>
          <a:bodyPr wrap="square" lIns="0" tIns="0" rIns="0" bIns="0" rtlCol="0" anchor="ctr"/>
          <a:lstStyle/>
          <a:p>
            <a:pPr marL="0" indent="0" algn="ctr">
              <a:buNone/>
            </a:pPr>
            <a:r>
              <a:rPr lang="en-US" sz="2000" b="1" dirty="0">
                <a:solidFill>
                  <a:srgbClr val="FFFFFF"/>
                </a:solidFill>
                <a:latin typeface="Calibri" pitchFamily="34" charset="0"/>
                <a:ea typeface="Calibri" pitchFamily="34" charset="-122"/>
                <a:cs typeface="Calibri" pitchFamily="34" charset="-120"/>
              </a:rPr>
              <a:t>6</a:t>
            </a:r>
            <a:endParaRPr lang="en-US" sz="2000" dirty="0"/>
          </a:p>
        </p:txBody>
      </p:sp>
      <p:sp>
        <p:nvSpPr>
          <p:cNvPr id="4" name="Text 2"/>
          <p:cNvSpPr txBox="1"/>
          <p:nvPr/>
        </p:nvSpPr>
        <p:spPr>
          <a:xfrm>
            <a:off x="1207008" y="301752"/>
            <a:ext cx="10378440" cy="530352"/>
          </a:xfrm>
          <a:prstGeom prst="rect">
            <a:avLst/>
          </a:prstGeom>
          <a:noFill/>
          <a:ln/>
        </p:spPr>
        <p:txBody>
          <a:bodyPr wrap="square" lIns="0" tIns="0" rIns="0" bIns="0" rtlCol="0" anchor="ctr"/>
          <a:lstStyle/>
          <a:p>
            <a:pPr marL="0" indent="0" algn="l">
              <a:buNone/>
            </a:pPr>
            <a:r>
              <a:rPr lang="en-US" sz="2800" b="1" dirty="0">
                <a:solidFill>
                  <a:srgbClr val="13294B"/>
                </a:solidFill>
                <a:latin typeface="Calibri" pitchFamily="34" charset="0"/>
                <a:ea typeface="Calibri" pitchFamily="34" charset="-122"/>
                <a:cs typeface="Calibri" pitchFamily="34" charset="-120"/>
              </a:rPr>
              <a:t>Power: budget the rails before you route anything</a:t>
            </a:r>
            <a:endParaRPr lang="en-US" sz="2800" dirty="0"/>
          </a:p>
        </p:txBody>
      </p:sp>
      <p:pic>
        <p:nvPicPr>
          <p:cNvPr id="5" name="Image 0" descr="media/image9.png"/>
          <p:cNvPicPr>
            <a:picLocks noChangeAspect="1"/>
          </p:cNvPicPr>
          <p:nvPr/>
        </p:nvPicPr>
        <p:blipFill>
          <a:blip r:embed="rId3"/>
          <a:stretch>
            <a:fillRect/>
          </a:stretch>
        </p:blipFill>
        <p:spPr>
          <a:xfrm>
            <a:off x="621792" y="1042416"/>
            <a:ext cx="5532120" cy="4462272"/>
          </a:xfrm>
          <a:prstGeom prst="rect">
            <a:avLst/>
          </a:prstGeom>
        </p:spPr>
      </p:pic>
      <p:sp>
        <p:nvSpPr>
          <p:cNvPr id="6" name="Shape 3"/>
          <p:cNvSpPr/>
          <p:nvPr/>
        </p:nvSpPr>
        <p:spPr>
          <a:xfrm>
            <a:off x="6419088" y="1042416"/>
            <a:ext cx="5221224" cy="4462272"/>
          </a:xfrm>
          <a:prstGeom prst="roundRect">
            <a:avLst>
              <a:gd name="adj" fmla="val 1639"/>
            </a:avLst>
          </a:prstGeom>
          <a:solidFill>
            <a:srgbClr val="F2F4F8"/>
          </a:solidFill>
          <a:ln w="12700">
            <a:solidFill>
              <a:srgbClr val="F2F4F8"/>
            </a:solidFill>
            <a:prstDash val="solid"/>
          </a:ln>
        </p:spPr>
        <p:txBody>
          <a:bodyPr/>
          <a:lstStyle/>
          <a:p>
            <a:endParaRPr lang="en-US"/>
          </a:p>
        </p:txBody>
      </p:sp>
      <p:sp>
        <p:nvSpPr>
          <p:cNvPr id="7" name="Text 4"/>
          <p:cNvSpPr txBox="1"/>
          <p:nvPr/>
        </p:nvSpPr>
        <p:spPr>
          <a:xfrm>
            <a:off x="6693408" y="1316736"/>
            <a:ext cx="4709160" cy="402336"/>
          </a:xfrm>
          <a:prstGeom prst="rect">
            <a:avLst/>
          </a:prstGeom>
          <a:noFill/>
          <a:ln/>
        </p:spPr>
        <p:txBody>
          <a:bodyPr wrap="square" lIns="0" tIns="0" rIns="0" bIns="0" rtlCol="0" anchor="ctr"/>
          <a:lstStyle/>
          <a:p>
            <a:pPr marL="0" indent="0">
              <a:buNone/>
            </a:pPr>
            <a:r>
              <a:rPr lang="en-US" sz="2000" b="1" dirty="0">
                <a:solidFill>
                  <a:srgbClr val="13294B"/>
                </a:solidFill>
                <a:latin typeface="Calibri" pitchFamily="34" charset="0"/>
                <a:ea typeface="Calibri" pitchFamily="34" charset="-122"/>
                <a:cs typeface="Calibri" pitchFamily="34" charset="-120"/>
              </a:rPr>
              <a:t>Read what it is hedging</a:t>
            </a:r>
            <a:endParaRPr lang="en-US" sz="2000" dirty="0"/>
          </a:p>
        </p:txBody>
      </p:sp>
      <p:sp>
        <p:nvSpPr>
          <p:cNvPr id="8" name="Text 5"/>
          <p:cNvSpPr txBox="1"/>
          <p:nvPr/>
        </p:nvSpPr>
        <p:spPr>
          <a:xfrm>
            <a:off x="6693408" y="1901952"/>
            <a:ext cx="4709160" cy="3474720"/>
          </a:xfrm>
          <a:prstGeom prst="rect">
            <a:avLst/>
          </a:prstGeom>
          <a:noFill/>
          <a:ln/>
        </p:spPr>
        <p:txBody>
          <a:bodyPr wrap="square" lIns="0" tIns="0" rIns="0" bIns="0" rtlCol="0" anchor="t"/>
          <a:lstStyle/>
          <a:p>
            <a:pPr marL="342900" indent="-342900">
              <a:spcAft>
                <a:spcPts val="1600"/>
              </a:spcAft>
              <a:buSzPct val="100000"/>
              <a:buChar char="•"/>
            </a:pPr>
            <a:r>
              <a:rPr lang="en-US" sz="1450" dirty="0">
                <a:solidFill>
                  <a:srgbClr val="1F2430"/>
                </a:solidFill>
                <a:latin typeface="Calibri" pitchFamily="34" charset="0"/>
                <a:ea typeface="Calibri" pitchFamily="34" charset="-122"/>
                <a:cs typeface="Calibri" pitchFamily="34" charset="-120"/>
              </a:rPr>
              <a:t>It says "typical worst-case ballpark" and tells you to design margin in. That is the tool telling you it is not authoritative.</a:t>
            </a:r>
            <a:endParaRPr lang="en-US" sz="1450" dirty="0"/>
          </a:p>
          <a:p>
            <a:pPr marL="342900" indent="-342900">
              <a:spcAft>
                <a:spcPts val="1600"/>
              </a:spcAft>
              <a:buSzPct val="100000"/>
              <a:buChar char="•"/>
            </a:pPr>
            <a:r>
              <a:rPr lang="en-US" sz="1450" dirty="0">
                <a:solidFill>
                  <a:srgbClr val="1F2430"/>
                </a:solidFill>
                <a:latin typeface="Calibri" pitchFamily="34" charset="0"/>
                <a:ea typeface="Calibri" pitchFamily="34" charset="-122"/>
                <a:cs typeface="Calibri" pitchFamily="34" charset="-120"/>
              </a:rPr>
              <a:t>Peak current, not average, sizes the regulator. The 1 A rule of thumb is a starting point, not a result.</a:t>
            </a:r>
            <a:endParaRPr lang="en-US" sz="1450" dirty="0"/>
          </a:p>
          <a:p>
            <a:pPr marL="342900" indent="-342900">
              <a:spcAft>
                <a:spcPts val="1600"/>
              </a:spcAft>
              <a:buSzPct val="100000"/>
              <a:buChar char="•"/>
            </a:pPr>
            <a:r>
              <a:rPr lang="en-US" sz="1450" dirty="0">
                <a:solidFill>
                  <a:srgbClr val="1F2430"/>
                </a:solidFill>
                <a:latin typeface="Calibri" pitchFamily="34" charset="0"/>
                <a:ea typeface="Calibri" pitchFamily="34" charset="-122"/>
                <a:cs typeface="Calibri" pitchFamily="34" charset="-120"/>
              </a:rPr>
              <a:t>Backlight current "varies a lot" — that is the single number most likely to be wrong for your display.</a:t>
            </a:r>
            <a:endParaRPr lang="en-US" sz="1450" dirty="0"/>
          </a:p>
          <a:p>
            <a:pPr marL="342900" indent="-342900">
              <a:spcAft>
                <a:spcPts val="1600"/>
              </a:spcAft>
              <a:buSzPct val="100000"/>
              <a:buChar char="•"/>
            </a:pPr>
            <a:r>
              <a:rPr lang="en-US" sz="1450" dirty="0">
                <a:solidFill>
                  <a:srgbClr val="1F2430"/>
                </a:solidFill>
                <a:latin typeface="Calibri" pitchFamily="34" charset="0"/>
                <a:ea typeface="Calibri" pitchFamily="34" charset="-122"/>
                <a:cs typeface="Calibri" pitchFamily="34" charset="-120"/>
              </a:rPr>
              <a:t>Replace every range on this list with a number from your part's datasheet before it goes in the design document.</a:t>
            </a:r>
            <a:endParaRPr lang="en-US" sz="1450" dirty="0"/>
          </a:p>
        </p:txBody>
      </p:sp>
      <p:sp>
        <p:nvSpPr>
          <p:cNvPr id="9" name="Shape 6"/>
          <p:cNvSpPr/>
          <p:nvPr/>
        </p:nvSpPr>
        <p:spPr>
          <a:xfrm>
            <a:off x="548640" y="5870448"/>
            <a:ext cx="11091672" cy="566928"/>
          </a:xfrm>
          <a:prstGeom prst="roundRect">
            <a:avLst>
              <a:gd name="adj" fmla="val 12903"/>
            </a:avLst>
          </a:prstGeom>
          <a:solidFill>
            <a:srgbClr val="F2F4F8"/>
          </a:solidFill>
          <a:ln w="12700">
            <a:solidFill>
              <a:srgbClr val="F2F4F8"/>
            </a:solidFill>
            <a:prstDash val="solid"/>
          </a:ln>
        </p:spPr>
        <p:txBody>
          <a:bodyPr/>
          <a:lstStyle/>
          <a:p>
            <a:endParaRPr lang="en-US"/>
          </a:p>
        </p:txBody>
      </p:sp>
      <p:sp>
        <p:nvSpPr>
          <p:cNvPr id="10" name="Text 7"/>
          <p:cNvSpPr txBox="1"/>
          <p:nvPr/>
        </p:nvSpPr>
        <p:spPr>
          <a:xfrm>
            <a:off x="777240" y="5870448"/>
            <a:ext cx="10698480" cy="566928"/>
          </a:xfrm>
          <a:prstGeom prst="rect">
            <a:avLst/>
          </a:prstGeom>
          <a:noFill/>
          <a:ln/>
        </p:spPr>
        <p:txBody>
          <a:bodyPr wrap="square" lIns="0" tIns="0" rIns="0" bIns="0" rtlCol="0" anchor="ctr"/>
          <a:lstStyle/>
          <a:p>
            <a:pPr marL="0" indent="0" algn="l">
              <a:buNone/>
            </a:pPr>
            <a:r>
              <a:rPr lang="en-US" sz="1450" b="1" dirty="0">
                <a:solidFill>
                  <a:srgbClr val="E84A27"/>
                </a:solidFill>
                <a:latin typeface="Calibri" pitchFamily="34" charset="0"/>
                <a:ea typeface="Calibri" pitchFamily="34" charset="-122"/>
                <a:cs typeface="Calibri" pitchFamily="34" charset="-120"/>
              </a:rPr>
              <a:t>Ranges are a research plan.  </a:t>
            </a:r>
            <a:r>
              <a:rPr lang="en-US" sz="1450" dirty="0">
                <a:solidFill>
                  <a:srgbClr val="13294B"/>
                </a:solidFill>
                <a:latin typeface="Calibri" pitchFamily="34" charset="0"/>
                <a:ea typeface="Calibri" pitchFamily="34" charset="-122"/>
                <a:cs typeface="Calibri" pitchFamily="34" charset="-120"/>
              </a:rPr>
              <a:t>Anything you cannot trace to a datasheet page is an assumption, and assumptions get labelled as such.</a:t>
            </a:r>
            <a:endParaRPr lang="en-US" sz="14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548640" y="329184"/>
            <a:ext cx="475488" cy="475488"/>
          </a:xfrm>
          <a:prstGeom prst="ellipse">
            <a:avLst/>
          </a:prstGeom>
          <a:solidFill>
            <a:srgbClr val="E84A27"/>
          </a:solidFill>
          <a:ln/>
        </p:spPr>
        <p:txBody>
          <a:bodyPr/>
          <a:lstStyle/>
          <a:p>
            <a:endParaRPr lang="en-US"/>
          </a:p>
        </p:txBody>
      </p:sp>
      <p:sp>
        <p:nvSpPr>
          <p:cNvPr id="3" name="Text 1"/>
          <p:cNvSpPr txBox="1"/>
          <p:nvPr/>
        </p:nvSpPr>
        <p:spPr>
          <a:xfrm>
            <a:off x="548640" y="329184"/>
            <a:ext cx="475488" cy="475488"/>
          </a:xfrm>
          <a:prstGeom prst="rect">
            <a:avLst/>
          </a:prstGeom>
          <a:noFill/>
          <a:ln/>
        </p:spPr>
        <p:txBody>
          <a:bodyPr wrap="square" lIns="0" tIns="0" rIns="0" bIns="0" rtlCol="0" anchor="ctr"/>
          <a:lstStyle/>
          <a:p>
            <a:pPr marL="0" indent="0" algn="ctr">
              <a:buNone/>
            </a:pPr>
            <a:r>
              <a:rPr lang="en-US" sz="2000" b="1" dirty="0">
                <a:solidFill>
                  <a:srgbClr val="FFFFFF"/>
                </a:solidFill>
                <a:latin typeface="Calibri" pitchFamily="34" charset="0"/>
                <a:ea typeface="Calibri" pitchFamily="34" charset="-122"/>
                <a:cs typeface="Calibri" pitchFamily="34" charset="-120"/>
              </a:rPr>
              <a:t>7</a:t>
            </a:r>
            <a:endParaRPr lang="en-US" sz="2000" dirty="0"/>
          </a:p>
        </p:txBody>
      </p:sp>
      <p:sp>
        <p:nvSpPr>
          <p:cNvPr id="4" name="Text 2"/>
          <p:cNvSpPr txBox="1"/>
          <p:nvPr/>
        </p:nvSpPr>
        <p:spPr>
          <a:xfrm>
            <a:off x="1207008" y="301752"/>
            <a:ext cx="10378440" cy="530352"/>
          </a:xfrm>
          <a:prstGeom prst="rect">
            <a:avLst/>
          </a:prstGeom>
          <a:noFill/>
          <a:ln/>
        </p:spPr>
        <p:txBody>
          <a:bodyPr wrap="square" lIns="0" tIns="0" rIns="0" bIns="0" rtlCol="0" anchor="ctr"/>
          <a:lstStyle/>
          <a:p>
            <a:pPr marL="0" indent="0" algn="l">
              <a:buNone/>
            </a:pPr>
            <a:r>
              <a:rPr lang="en-US" sz="2800" b="1" dirty="0">
                <a:solidFill>
                  <a:srgbClr val="13294B"/>
                </a:solidFill>
                <a:latin typeface="Calibri" pitchFamily="34" charset="0"/>
                <a:ea typeface="Calibri" pitchFamily="34" charset="-122"/>
                <a:cs typeface="Calibri" pitchFamily="34" charset="-120"/>
              </a:rPr>
              <a:t>Block diagram: a first draft you then redraw yourself</a:t>
            </a:r>
            <a:endParaRPr lang="en-US" sz="2800" dirty="0"/>
          </a:p>
        </p:txBody>
      </p:sp>
      <p:pic>
        <p:nvPicPr>
          <p:cNvPr id="5" name="Image 0" descr="media/image10.png"/>
          <p:cNvPicPr>
            <a:picLocks noChangeAspect="1"/>
          </p:cNvPicPr>
          <p:nvPr/>
        </p:nvPicPr>
        <p:blipFill>
          <a:blip r:embed="rId3"/>
          <a:stretch>
            <a:fillRect/>
          </a:stretch>
        </p:blipFill>
        <p:spPr>
          <a:xfrm>
            <a:off x="3172968" y="987552"/>
            <a:ext cx="5852160" cy="1078992"/>
          </a:xfrm>
          <a:prstGeom prst="rect">
            <a:avLst/>
          </a:prstGeom>
        </p:spPr>
      </p:pic>
      <p:pic>
        <p:nvPicPr>
          <p:cNvPr id="6" name="Image 1" descr="media/image11c.png"/>
          <p:cNvPicPr>
            <a:picLocks noChangeAspect="1"/>
          </p:cNvPicPr>
          <p:nvPr/>
        </p:nvPicPr>
        <p:blipFill>
          <a:blip r:embed="rId4"/>
          <a:stretch>
            <a:fillRect/>
          </a:stretch>
        </p:blipFill>
        <p:spPr>
          <a:xfrm>
            <a:off x="3813048" y="2157984"/>
            <a:ext cx="4572000" cy="3419856"/>
          </a:xfrm>
          <a:prstGeom prst="rect">
            <a:avLst/>
          </a:prstGeom>
        </p:spPr>
      </p:pic>
      <p:sp>
        <p:nvSpPr>
          <p:cNvPr id="7" name="Shape 3"/>
          <p:cNvSpPr/>
          <p:nvPr/>
        </p:nvSpPr>
        <p:spPr>
          <a:xfrm>
            <a:off x="548640" y="5870448"/>
            <a:ext cx="11091672" cy="566928"/>
          </a:xfrm>
          <a:prstGeom prst="roundRect">
            <a:avLst>
              <a:gd name="adj" fmla="val 12903"/>
            </a:avLst>
          </a:prstGeom>
          <a:solidFill>
            <a:srgbClr val="F2F4F8"/>
          </a:solidFill>
          <a:ln w="12700">
            <a:solidFill>
              <a:srgbClr val="F2F4F8"/>
            </a:solidFill>
            <a:prstDash val="solid"/>
          </a:ln>
        </p:spPr>
        <p:txBody>
          <a:bodyPr/>
          <a:lstStyle/>
          <a:p>
            <a:endParaRPr lang="en-US"/>
          </a:p>
        </p:txBody>
      </p:sp>
      <p:sp>
        <p:nvSpPr>
          <p:cNvPr id="8" name="Text 4"/>
          <p:cNvSpPr txBox="1"/>
          <p:nvPr/>
        </p:nvSpPr>
        <p:spPr>
          <a:xfrm>
            <a:off x="777240" y="5870448"/>
            <a:ext cx="10698480" cy="566928"/>
          </a:xfrm>
          <a:prstGeom prst="rect">
            <a:avLst/>
          </a:prstGeom>
          <a:noFill/>
          <a:ln/>
        </p:spPr>
        <p:txBody>
          <a:bodyPr wrap="square" lIns="0" tIns="0" rIns="0" bIns="0" rtlCol="0" anchor="ctr"/>
          <a:lstStyle/>
          <a:p>
            <a:pPr marL="0" indent="0" algn="l">
              <a:buNone/>
            </a:pPr>
            <a:r>
              <a:rPr lang="en-US" sz="1450" b="1" dirty="0">
                <a:solidFill>
                  <a:srgbClr val="E84A27"/>
                </a:solidFill>
                <a:latin typeface="Calibri" pitchFamily="34" charset="0"/>
                <a:ea typeface="Calibri" pitchFamily="34" charset="-122"/>
                <a:cs typeface="Calibri" pitchFamily="34" charset="-120"/>
              </a:rPr>
              <a:t>Useful as a starting point, not as a deliverable.  </a:t>
            </a:r>
            <a:r>
              <a:rPr lang="en-US" sz="1450" dirty="0">
                <a:solidFill>
                  <a:srgbClr val="13294B"/>
                </a:solidFill>
                <a:latin typeface="Calibri" pitchFamily="34" charset="0"/>
                <a:ea typeface="Calibri" pitchFamily="34" charset="-122"/>
                <a:cs typeface="Calibri" pitchFamily="34" charset="-120"/>
              </a:rPr>
              <a:t>Your Design Document block diagram has to be yours, with your interfaces and your rails.</a:t>
            </a:r>
            <a:endParaRPr lang="en-US" sz="14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548640" y="329184"/>
            <a:ext cx="475488" cy="475488"/>
          </a:xfrm>
          <a:prstGeom prst="ellipse">
            <a:avLst/>
          </a:prstGeom>
          <a:solidFill>
            <a:srgbClr val="E84A27"/>
          </a:solidFill>
          <a:ln/>
        </p:spPr>
        <p:txBody>
          <a:bodyPr/>
          <a:lstStyle/>
          <a:p>
            <a:endParaRPr lang="en-US"/>
          </a:p>
        </p:txBody>
      </p:sp>
      <p:sp>
        <p:nvSpPr>
          <p:cNvPr id="3" name="Text 1"/>
          <p:cNvSpPr txBox="1"/>
          <p:nvPr/>
        </p:nvSpPr>
        <p:spPr>
          <a:xfrm>
            <a:off x="548640" y="329184"/>
            <a:ext cx="475488" cy="475488"/>
          </a:xfrm>
          <a:prstGeom prst="rect">
            <a:avLst/>
          </a:prstGeom>
          <a:noFill/>
          <a:ln/>
        </p:spPr>
        <p:txBody>
          <a:bodyPr wrap="square" lIns="0" tIns="0" rIns="0" bIns="0" rtlCol="0" anchor="ctr"/>
          <a:lstStyle/>
          <a:p>
            <a:pPr marL="0" indent="0" algn="ctr">
              <a:buNone/>
            </a:pPr>
            <a:r>
              <a:rPr lang="en-US" sz="2000" b="1" dirty="0">
                <a:solidFill>
                  <a:srgbClr val="FFFFFF"/>
                </a:solidFill>
                <a:latin typeface="Calibri" pitchFamily="34" charset="0"/>
                <a:ea typeface="Calibri" pitchFamily="34" charset="-122"/>
                <a:cs typeface="Calibri" pitchFamily="34" charset="-120"/>
              </a:rPr>
              <a:t>8</a:t>
            </a:r>
            <a:endParaRPr lang="en-US" sz="2000" dirty="0"/>
          </a:p>
        </p:txBody>
      </p:sp>
      <p:sp>
        <p:nvSpPr>
          <p:cNvPr id="4" name="Text 2"/>
          <p:cNvSpPr txBox="1"/>
          <p:nvPr/>
        </p:nvSpPr>
        <p:spPr>
          <a:xfrm>
            <a:off x="1207008" y="301752"/>
            <a:ext cx="10378440" cy="530352"/>
          </a:xfrm>
          <a:prstGeom prst="rect">
            <a:avLst/>
          </a:prstGeom>
          <a:noFill/>
          <a:ln/>
        </p:spPr>
        <p:txBody>
          <a:bodyPr wrap="square" lIns="0" tIns="0" rIns="0" bIns="0" rtlCol="0" anchor="ctr"/>
          <a:lstStyle/>
          <a:p>
            <a:pPr marL="0" indent="0" algn="l">
              <a:buNone/>
            </a:pPr>
            <a:r>
              <a:rPr lang="en-US" sz="2800" b="1" dirty="0">
                <a:solidFill>
                  <a:srgbClr val="13294B"/>
                </a:solidFill>
                <a:latin typeface="Calibri" pitchFamily="34" charset="0"/>
                <a:ea typeface="Calibri" pitchFamily="34" charset="-122"/>
                <a:cs typeface="Calibri" pitchFamily="34" charset="-120"/>
              </a:rPr>
              <a:t>Schematic review: this is where it earns its keep</a:t>
            </a:r>
            <a:endParaRPr lang="en-US" sz="2800" dirty="0"/>
          </a:p>
        </p:txBody>
      </p:sp>
      <p:pic>
        <p:nvPicPr>
          <p:cNvPr id="5" name="Image 0" descr="media/image12.png"/>
          <p:cNvPicPr>
            <a:picLocks noChangeAspect="1"/>
          </p:cNvPicPr>
          <p:nvPr/>
        </p:nvPicPr>
        <p:blipFill>
          <a:blip r:embed="rId3"/>
          <a:stretch>
            <a:fillRect/>
          </a:stretch>
        </p:blipFill>
        <p:spPr>
          <a:xfrm>
            <a:off x="2670048" y="960120"/>
            <a:ext cx="6858000" cy="2670048"/>
          </a:xfrm>
          <a:prstGeom prst="rect">
            <a:avLst/>
          </a:prstGeom>
        </p:spPr>
      </p:pic>
      <p:pic>
        <p:nvPicPr>
          <p:cNvPr id="6" name="Image 1" descr="media/image13.png"/>
          <p:cNvPicPr>
            <a:picLocks noChangeAspect="1"/>
          </p:cNvPicPr>
          <p:nvPr/>
        </p:nvPicPr>
        <p:blipFill>
          <a:blip r:embed="rId4"/>
          <a:stretch>
            <a:fillRect/>
          </a:stretch>
        </p:blipFill>
        <p:spPr>
          <a:xfrm>
            <a:off x="2670048" y="3858768"/>
            <a:ext cx="6858000" cy="1856232"/>
          </a:xfrm>
          <a:prstGeom prst="rect">
            <a:avLst/>
          </a:prstGeom>
        </p:spPr>
      </p:pic>
      <p:sp>
        <p:nvSpPr>
          <p:cNvPr id="7" name="Shape 3"/>
          <p:cNvSpPr/>
          <p:nvPr/>
        </p:nvSpPr>
        <p:spPr>
          <a:xfrm>
            <a:off x="548640" y="5870448"/>
            <a:ext cx="11091672" cy="566928"/>
          </a:xfrm>
          <a:prstGeom prst="roundRect">
            <a:avLst>
              <a:gd name="adj" fmla="val 12903"/>
            </a:avLst>
          </a:prstGeom>
          <a:solidFill>
            <a:srgbClr val="F2F4F8"/>
          </a:solidFill>
          <a:ln w="12700">
            <a:solidFill>
              <a:srgbClr val="F2F4F8"/>
            </a:solidFill>
            <a:prstDash val="solid"/>
          </a:ln>
        </p:spPr>
        <p:txBody>
          <a:bodyPr/>
          <a:lstStyle/>
          <a:p>
            <a:endParaRPr lang="en-US"/>
          </a:p>
        </p:txBody>
      </p:sp>
      <p:sp>
        <p:nvSpPr>
          <p:cNvPr id="8" name="Text 4"/>
          <p:cNvSpPr txBox="1"/>
          <p:nvPr/>
        </p:nvSpPr>
        <p:spPr>
          <a:xfrm>
            <a:off x="777240" y="5870448"/>
            <a:ext cx="10698480" cy="566928"/>
          </a:xfrm>
          <a:prstGeom prst="rect">
            <a:avLst/>
          </a:prstGeom>
          <a:noFill/>
          <a:ln/>
        </p:spPr>
        <p:txBody>
          <a:bodyPr wrap="square" lIns="0" tIns="0" rIns="0" bIns="0" rtlCol="0" anchor="ctr"/>
          <a:lstStyle/>
          <a:p>
            <a:pPr marL="0" indent="0" algn="l">
              <a:buNone/>
            </a:pPr>
            <a:r>
              <a:rPr lang="en-US" sz="1450" b="1" dirty="0">
                <a:solidFill>
                  <a:srgbClr val="E84A27"/>
                </a:solidFill>
                <a:latin typeface="Calibri" pitchFamily="34" charset="0"/>
                <a:ea typeface="Calibri" pitchFamily="34" charset="-122"/>
                <a:cs typeface="Calibri" pitchFamily="34" charset="-120"/>
              </a:rPr>
              <a:t>It caught a real error:  </a:t>
            </a:r>
            <a:r>
              <a:rPr lang="en-US" sz="1450" dirty="0">
                <a:solidFill>
                  <a:srgbClr val="13294B"/>
                </a:solidFill>
                <a:latin typeface="Calibri" pitchFamily="34" charset="0"/>
                <a:ea typeface="Calibri" pitchFamily="34" charset="-122"/>
                <a:cs typeface="Calibri" pitchFamily="34" charset="-120"/>
              </a:rPr>
              <a:t>a 40 MHz crystal wired to the 32 kHz pins. I gave it the datasheet link, so it checked the document, not its memory.</a:t>
            </a:r>
            <a:endParaRPr lang="en-US" sz="14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txBox="1"/>
          <p:nvPr/>
        </p:nvSpPr>
        <p:spPr>
          <a:xfrm>
            <a:off x="548640" y="384048"/>
            <a:ext cx="11064240" cy="566928"/>
          </a:xfrm>
          <a:prstGeom prst="rect">
            <a:avLst/>
          </a:prstGeom>
          <a:noFill/>
          <a:ln/>
        </p:spPr>
        <p:txBody>
          <a:bodyPr wrap="square" lIns="0" tIns="0" rIns="0" bIns="0" rtlCol="0" anchor="ctr"/>
          <a:lstStyle/>
          <a:p>
            <a:pPr marL="0" indent="0" algn="l">
              <a:buNone/>
            </a:pPr>
            <a:r>
              <a:rPr lang="en-US" sz="3200" b="1" dirty="0">
                <a:solidFill>
                  <a:srgbClr val="13294B"/>
                </a:solidFill>
                <a:latin typeface="Calibri" pitchFamily="34" charset="0"/>
                <a:ea typeface="Calibri" pitchFamily="34" charset="-122"/>
                <a:cs typeface="Calibri" pitchFamily="34" charset="-120"/>
              </a:rPr>
              <a:t>Where it will fail you</a:t>
            </a:r>
            <a:endParaRPr lang="en-US" sz="3200" dirty="0"/>
          </a:p>
        </p:txBody>
      </p:sp>
      <p:sp>
        <p:nvSpPr>
          <p:cNvPr id="3" name="Text 1"/>
          <p:cNvSpPr txBox="1"/>
          <p:nvPr/>
        </p:nvSpPr>
        <p:spPr>
          <a:xfrm>
            <a:off x="548640" y="969264"/>
            <a:ext cx="11064240" cy="365760"/>
          </a:xfrm>
          <a:prstGeom prst="rect">
            <a:avLst/>
          </a:prstGeom>
          <a:noFill/>
          <a:ln/>
        </p:spPr>
        <p:txBody>
          <a:bodyPr wrap="square" lIns="0" tIns="0" rIns="0" bIns="0" rtlCol="0" anchor="ctr"/>
          <a:lstStyle/>
          <a:p>
            <a:pPr marL="0" indent="0" algn="l">
              <a:buNone/>
            </a:pPr>
            <a:r>
              <a:rPr lang="en-US" sz="1500" dirty="0">
                <a:solidFill>
                  <a:srgbClr val="5B6980"/>
                </a:solidFill>
                <a:latin typeface="Calibri" pitchFamily="34" charset="0"/>
                <a:ea typeface="Calibri" pitchFamily="34" charset="-122"/>
                <a:cs typeface="Calibri" pitchFamily="34" charset="-120"/>
              </a:rPr>
              <a:t>Every one of these has shown up in a 445 project. Assume they will show up in yours.</a:t>
            </a:r>
            <a:endParaRPr lang="en-US" sz="1500" dirty="0"/>
          </a:p>
        </p:txBody>
      </p:sp>
      <p:sp>
        <p:nvSpPr>
          <p:cNvPr id="4" name="Shape 2"/>
          <p:cNvSpPr/>
          <p:nvPr/>
        </p:nvSpPr>
        <p:spPr>
          <a:xfrm>
            <a:off x="545440" y="1783080"/>
            <a:ext cx="3529584" cy="1627632"/>
          </a:xfrm>
          <a:prstGeom prst="roundRect">
            <a:avLst>
              <a:gd name="adj" fmla="val 4494"/>
            </a:avLst>
          </a:prstGeom>
          <a:solidFill>
            <a:srgbClr val="F2F4F8"/>
          </a:solidFill>
          <a:ln w="12700">
            <a:solidFill>
              <a:srgbClr val="F2F4F8"/>
            </a:solidFill>
            <a:prstDash val="solid"/>
          </a:ln>
        </p:spPr>
        <p:txBody>
          <a:bodyPr/>
          <a:lstStyle/>
          <a:p>
            <a:endParaRPr lang="en-US"/>
          </a:p>
        </p:txBody>
      </p:sp>
      <p:sp>
        <p:nvSpPr>
          <p:cNvPr id="5" name="Shape 3"/>
          <p:cNvSpPr/>
          <p:nvPr/>
        </p:nvSpPr>
        <p:spPr>
          <a:xfrm>
            <a:off x="783184" y="2002536"/>
            <a:ext cx="384048" cy="384048"/>
          </a:xfrm>
          <a:prstGeom prst="ellipse">
            <a:avLst/>
          </a:prstGeom>
          <a:solidFill>
            <a:srgbClr val="E84A27"/>
          </a:solidFill>
          <a:ln/>
        </p:spPr>
        <p:txBody>
          <a:bodyPr/>
          <a:lstStyle/>
          <a:p>
            <a:endParaRPr lang="en-US"/>
          </a:p>
        </p:txBody>
      </p:sp>
      <p:sp>
        <p:nvSpPr>
          <p:cNvPr id="6" name="Text 4"/>
          <p:cNvSpPr txBox="1"/>
          <p:nvPr/>
        </p:nvSpPr>
        <p:spPr>
          <a:xfrm>
            <a:off x="783184" y="2002536"/>
            <a:ext cx="384048" cy="384048"/>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a:t>
            </a:r>
            <a:endParaRPr lang="en-US" sz="1800" dirty="0"/>
          </a:p>
        </p:txBody>
      </p:sp>
      <p:sp>
        <p:nvSpPr>
          <p:cNvPr id="7" name="Text 5"/>
          <p:cNvSpPr txBox="1"/>
          <p:nvPr/>
        </p:nvSpPr>
        <p:spPr>
          <a:xfrm>
            <a:off x="1276960" y="1965960"/>
            <a:ext cx="2596896" cy="457200"/>
          </a:xfrm>
          <a:prstGeom prst="rect">
            <a:avLst/>
          </a:prstGeom>
          <a:noFill/>
          <a:ln/>
        </p:spPr>
        <p:txBody>
          <a:bodyPr wrap="square" lIns="0" tIns="0" rIns="0" bIns="0" rtlCol="0" anchor="ctr"/>
          <a:lstStyle/>
          <a:p>
            <a:pPr marL="0" indent="0">
              <a:buNone/>
            </a:pPr>
            <a:r>
              <a:rPr lang="en-US" sz="1600" b="1" dirty="0">
                <a:solidFill>
                  <a:srgbClr val="13294B"/>
                </a:solidFill>
                <a:latin typeface="Calibri" pitchFamily="34" charset="0"/>
                <a:ea typeface="Calibri" pitchFamily="34" charset="-122"/>
                <a:cs typeface="Calibri" pitchFamily="34" charset="-120"/>
              </a:rPr>
              <a:t>Pins it "remembers"</a:t>
            </a:r>
            <a:endParaRPr lang="en-US" sz="1600" dirty="0"/>
          </a:p>
        </p:txBody>
      </p:sp>
      <p:sp>
        <p:nvSpPr>
          <p:cNvPr id="8" name="Text 6"/>
          <p:cNvSpPr txBox="1"/>
          <p:nvPr/>
        </p:nvSpPr>
        <p:spPr>
          <a:xfrm>
            <a:off x="801472" y="2514600"/>
            <a:ext cx="3017520" cy="804672"/>
          </a:xfrm>
          <a:prstGeom prst="rect">
            <a:avLst/>
          </a:prstGeom>
          <a:noFill/>
          <a:ln/>
        </p:spPr>
        <p:txBody>
          <a:bodyPr wrap="square" lIns="0" tIns="0" rIns="0" bIns="0" rtlCol="0" anchor="t"/>
          <a:lstStyle/>
          <a:p>
            <a:pPr marL="0" indent="0">
              <a:buNone/>
            </a:pPr>
            <a:r>
              <a:rPr lang="en-US" sz="1400" dirty="0">
                <a:solidFill>
                  <a:srgbClr val="1F2430"/>
                </a:solidFill>
                <a:latin typeface="Calibri" pitchFamily="34" charset="0"/>
                <a:ea typeface="Calibri" pitchFamily="34" charset="-122"/>
                <a:cs typeface="Calibri" pitchFamily="34" charset="-120"/>
              </a:rPr>
              <a:t>Package variants differ. Check the pinout table, not the answer.</a:t>
            </a:r>
            <a:endParaRPr lang="en-US" sz="1400" dirty="0"/>
          </a:p>
        </p:txBody>
      </p:sp>
      <p:sp>
        <p:nvSpPr>
          <p:cNvPr id="9" name="Shape 7"/>
          <p:cNvSpPr/>
          <p:nvPr/>
        </p:nvSpPr>
        <p:spPr>
          <a:xfrm>
            <a:off x="4331056" y="1783080"/>
            <a:ext cx="3529584" cy="1627632"/>
          </a:xfrm>
          <a:prstGeom prst="roundRect">
            <a:avLst>
              <a:gd name="adj" fmla="val 4494"/>
            </a:avLst>
          </a:prstGeom>
          <a:solidFill>
            <a:srgbClr val="F2F4F8"/>
          </a:solidFill>
          <a:ln w="12700">
            <a:solidFill>
              <a:srgbClr val="F2F4F8"/>
            </a:solidFill>
            <a:prstDash val="solid"/>
          </a:ln>
        </p:spPr>
        <p:txBody>
          <a:bodyPr/>
          <a:lstStyle/>
          <a:p>
            <a:endParaRPr lang="en-US"/>
          </a:p>
        </p:txBody>
      </p:sp>
      <p:sp>
        <p:nvSpPr>
          <p:cNvPr id="10" name="Shape 8"/>
          <p:cNvSpPr/>
          <p:nvPr/>
        </p:nvSpPr>
        <p:spPr>
          <a:xfrm>
            <a:off x="4568800" y="2002536"/>
            <a:ext cx="384048" cy="384048"/>
          </a:xfrm>
          <a:prstGeom prst="ellipse">
            <a:avLst/>
          </a:prstGeom>
          <a:solidFill>
            <a:srgbClr val="E84A27"/>
          </a:solidFill>
          <a:ln/>
        </p:spPr>
        <p:txBody>
          <a:bodyPr/>
          <a:lstStyle/>
          <a:p>
            <a:endParaRPr lang="en-US"/>
          </a:p>
        </p:txBody>
      </p:sp>
      <p:sp>
        <p:nvSpPr>
          <p:cNvPr id="11" name="Text 9"/>
          <p:cNvSpPr txBox="1"/>
          <p:nvPr/>
        </p:nvSpPr>
        <p:spPr>
          <a:xfrm>
            <a:off x="4568800" y="2002536"/>
            <a:ext cx="384048" cy="384048"/>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a:t>
            </a:r>
            <a:endParaRPr lang="en-US" sz="1800" dirty="0"/>
          </a:p>
        </p:txBody>
      </p:sp>
      <p:sp>
        <p:nvSpPr>
          <p:cNvPr id="12" name="Text 10"/>
          <p:cNvSpPr txBox="1"/>
          <p:nvPr/>
        </p:nvSpPr>
        <p:spPr>
          <a:xfrm>
            <a:off x="5062576" y="1965960"/>
            <a:ext cx="2596896" cy="457200"/>
          </a:xfrm>
          <a:prstGeom prst="rect">
            <a:avLst/>
          </a:prstGeom>
          <a:noFill/>
          <a:ln/>
        </p:spPr>
        <p:txBody>
          <a:bodyPr wrap="square" lIns="0" tIns="0" rIns="0" bIns="0" rtlCol="0" anchor="ctr"/>
          <a:lstStyle/>
          <a:p>
            <a:pPr marL="0" indent="0">
              <a:buNone/>
            </a:pPr>
            <a:r>
              <a:rPr lang="en-US" sz="1600" b="1" dirty="0">
                <a:solidFill>
                  <a:srgbClr val="13294B"/>
                </a:solidFill>
                <a:latin typeface="Calibri" pitchFamily="34" charset="0"/>
                <a:ea typeface="Calibri" pitchFamily="34" charset="-122"/>
                <a:cs typeface="Calibri" pitchFamily="34" charset="-120"/>
              </a:rPr>
              <a:t>Parts that no longer exist</a:t>
            </a:r>
            <a:endParaRPr lang="en-US" sz="1600" dirty="0"/>
          </a:p>
        </p:txBody>
      </p:sp>
      <p:sp>
        <p:nvSpPr>
          <p:cNvPr id="13" name="Text 11"/>
          <p:cNvSpPr txBox="1"/>
          <p:nvPr/>
        </p:nvSpPr>
        <p:spPr>
          <a:xfrm>
            <a:off x="4587088" y="2514600"/>
            <a:ext cx="3017520" cy="804672"/>
          </a:xfrm>
          <a:prstGeom prst="rect">
            <a:avLst/>
          </a:prstGeom>
          <a:noFill/>
          <a:ln/>
        </p:spPr>
        <p:txBody>
          <a:bodyPr wrap="square" lIns="0" tIns="0" rIns="0" bIns="0" rtlCol="0" anchor="t"/>
          <a:lstStyle/>
          <a:p>
            <a:pPr marL="0" indent="0">
              <a:buNone/>
            </a:pPr>
            <a:r>
              <a:rPr lang="en-US" sz="1400" dirty="0">
                <a:solidFill>
                  <a:srgbClr val="1F2430"/>
                </a:solidFill>
                <a:latin typeface="Calibri" pitchFamily="34" charset="0"/>
                <a:ea typeface="Calibri" pitchFamily="34" charset="-122"/>
                <a:cs typeface="Calibri" pitchFamily="34" charset="-120"/>
              </a:rPr>
              <a:t>No live stock or lifecycle data. Check the distributor and the NRND list.</a:t>
            </a:r>
            <a:endParaRPr lang="en-US" sz="1400" dirty="0"/>
          </a:p>
        </p:txBody>
      </p:sp>
      <p:sp>
        <p:nvSpPr>
          <p:cNvPr id="14" name="Shape 12"/>
          <p:cNvSpPr/>
          <p:nvPr/>
        </p:nvSpPr>
        <p:spPr>
          <a:xfrm>
            <a:off x="8116672" y="1783080"/>
            <a:ext cx="3529584" cy="1627632"/>
          </a:xfrm>
          <a:prstGeom prst="roundRect">
            <a:avLst>
              <a:gd name="adj" fmla="val 4494"/>
            </a:avLst>
          </a:prstGeom>
          <a:solidFill>
            <a:srgbClr val="F2F4F8"/>
          </a:solidFill>
          <a:ln w="12700">
            <a:solidFill>
              <a:srgbClr val="F2F4F8"/>
            </a:solidFill>
            <a:prstDash val="solid"/>
          </a:ln>
        </p:spPr>
        <p:txBody>
          <a:bodyPr/>
          <a:lstStyle/>
          <a:p>
            <a:endParaRPr lang="en-US"/>
          </a:p>
        </p:txBody>
      </p:sp>
      <p:sp>
        <p:nvSpPr>
          <p:cNvPr id="15" name="Shape 13"/>
          <p:cNvSpPr/>
          <p:nvPr/>
        </p:nvSpPr>
        <p:spPr>
          <a:xfrm>
            <a:off x="8354416" y="2002536"/>
            <a:ext cx="384048" cy="384048"/>
          </a:xfrm>
          <a:prstGeom prst="ellipse">
            <a:avLst/>
          </a:prstGeom>
          <a:solidFill>
            <a:srgbClr val="E84A27"/>
          </a:solidFill>
          <a:ln/>
        </p:spPr>
        <p:txBody>
          <a:bodyPr/>
          <a:lstStyle/>
          <a:p>
            <a:endParaRPr lang="en-US"/>
          </a:p>
        </p:txBody>
      </p:sp>
      <p:sp>
        <p:nvSpPr>
          <p:cNvPr id="16" name="Text 14"/>
          <p:cNvSpPr txBox="1"/>
          <p:nvPr/>
        </p:nvSpPr>
        <p:spPr>
          <a:xfrm>
            <a:off x="8354416" y="2002536"/>
            <a:ext cx="384048" cy="384048"/>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a:t>
            </a:r>
            <a:endParaRPr lang="en-US" sz="1800" dirty="0"/>
          </a:p>
        </p:txBody>
      </p:sp>
      <p:sp>
        <p:nvSpPr>
          <p:cNvPr id="17" name="Text 15"/>
          <p:cNvSpPr txBox="1"/>
          <p:nvPr/>
        </p:nvSpPr>
        <p:spPr>
          <a:xfrm>
            <a:off x="8848192" y="1965960"/>
            <a:ext cx="2596896" cy="457200"/>
          </a:xfrm>
          <a:prstGeom prst="rect">
            <a:avLst/>
          </a:prstGeom>
          <a:noFill/>
          <a:ln/>
        </p:spPr>
        <p:txBody>
          <a:bodyPr wrap="square" lIns="0" tIns="0" rIns="0" bIns="0" rtlCol="0" anchor="ctr"/>
          <a:lstStyle/>
          <a:p>
            <a:pPr marL="0" indent="0">
              <a:buNone/>
            </a:pPr>
            <a:r>
              <a:rPr lang="en-US" sz="1600" b="1" dirty="0">
                <a:solidFill>
                  <a:srgbClr val="13294B"/>
                </a:solidFill>
                <a:latin typeface="Calibri" pitchFamily="34" charset="0"/>
                <a:ea typeface="Calibri" pitchFamily="34" charset="-122"/>
                <a:cs typeface="Calibri" pitchFamily="34" charset="-120"/>
              </a:rPr>
              <a:t>Confident numbers</a:t>
            </a:r>
            <a:endParaRPr lang="en-US" sz="1600" dirty="0"/>
          </a:p>
        </p:txBody>
      </p:sp>
      <p:sp>
        <p:nvSpPr>
          <p:cNvPr id="18" name="Text 16"/>
          <p:cNvSpPr txBox="1"/>
          <p:nvPr/>
        </p:nvSpPr>
        <p:spPr>
          <a:xfrm>
            <a:off x="8372704" y="2514600"/>
            <a:ext cx="3017520" cy="804672"/>
          </a:xfrm>
          <a:prstGeom prst="rect">
            <a:avLst/>
          </a:prstGeom>
          <a:noFill/>
          <a:ln/>
        </p:spPr>
        <p:txBody>
          <a:bodyPr wrap="square" lIns="0" tIns="0" rIns="0" bIns="0" rtlCol="0" anchor="t"/>
          <a:lstStyle/>
          <a:p>
            <a:pPr marL="0" indent="0">
              <a:buNone/>
            </a:pPr>
            <a:r>
              <a:rPr lang="en-US" sz="1400" dirty="0">
                <a:solidFill>
                  <a:srgbClr val="1F2430"/>
                </a:solidFill>
                <a:latin typeface="Calibri" pitchFamily="34" charset="0"/>
                <a:ea typeface="Calibri" pitchFamily="34" charset="-122"/>
                <a:cs typeface="Calibri" pitchFamily="34" charset="-120"/>
              </a:rPr>
              <a:t>Currents and timings are ballpark. Your margin comes from the max column.</a:t>
            </a:r>
            <a:endParaRPr lang="en-US" sz="1400" dirty="0"/>
          </a:p>
        </p:txBody>
      </p:sp>
      <p:sp>
        <p:nvSpPr>
          <p:cNvPr id="19" name="Shape 17"/>
          <p:cNvSpPr/>
          <p:nvPr/>
        </p:nvSpPr>
        <p:spPr>
          <a:xfrm>
            <a:off x="545440" y="3685032"/>
            <a:ext cx="3529584" cy="1627632"/>
          </a:xfrm>
          <a:prstGeom prst="roundRect">
            <a:avLst>
              <a:gd name="adj" fmla="val 4494"/>
            </a:avLst>
          </a:prstGeom>
          <a:solidFill>
            <a:srgbClr val="F2F4F8"/>
          </a:solidFill>
          <a:ln w="12700">
            <a:solidFill>
              <a:srgbClr val="F2F4F8"/>
            </a:solidFill>
            <a:prstDash val="solid"/>
          </a:ln>
        </p:spPr>
        <p:txBody>
          <a:bodyPr/>
          <a:lstStyle/>
          <a:p>
            <a:endParaRPr lang="en-US"/>
          </a:p>
        </p:txBody>
      </p:sp>
      <p:sp>
        <p:nvSpPr>
          <p:cNvPr id="20" name="Shape 18"/>
          <p:cNvSpPr/>
          <p:nvPr/>
        </p:nvSpPr>
        <p:spPr>
          <a:xfrm>
            <a:off x="783184" y="3904488"/>
            <a:ext cx="384048" cy="384048"/>
          </a:xfrm>
          <a:prstGeom prst="ellipse">
            <a:avLst/>
          </a:prstGeom>
          <a:solidFill>
            <a:srgbClr val="E84A27"/>
          </a:solidFill>
          <a:ln/>
        </p:spPr>
        <p:txBody>
          <a:bodyPr/>
          <a:lstStyle/>
          <a:p>
            <a:endParaRPr lang="en-US"/>
          </a:p>
        </p:txBody>
      </p:sp>
      <p:sp>
        <p:nvSpPr>
          <p:cNvPr id="21" name="Text 19"/>
          <p:cNvSpPr txBox="1"/>
          <p:nvPr/>
        </p:nvSpPr>
        <p:spPr>
          <a:xfrm>
            <a:off x="783184" y="3904488"/>
            <a:ext cx="384048" cy="384048"/>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a:t>
            </a:r>
            <a:endParaRPr lang="en-US" sz="1800" dirty="0"/>
          </a:p>
        </p:txBody>
      </p:sp>
      <p:sp>
        <p:nvSpPr>
          <p:cNvPr id="22" name="Text 20"/>
          <p:cNvSpPr txBox="1"/>
          <p:nvPr/>
        </p:nvSpPr>
        <p:spPr>
          <a:xfrm>
            <a:off x="1276960" y="3867912"/>
            <a:ext cx="2596896" cy="457200"/>
          </a:xfrm>
          <a:prstGeom prst="rect">
            <a:avLst/>
          </a:prstGeom>
          <a:noFill/>
          <a:ln/>
        </p:spPr>
        <p:txBody>
          <a:bodyPr wrap="square" lIns="0" tIns="0" rIns="0" bIns="0" rtlCol="0" anchor="ctr"/>
          <a:lstStyle/>
          <a:p>
            <a:pPr marL="0" indent="0">
              <a:buNone/>
            </a:pPr>
            <a:r>
              <a:rPr lang="en-US" sz="1600" b="1" dirty="0">
                <a:solidFill>
                  <a:srgbClr val="13294B"/>
                </a:solidFill>
                <a:latin typeface="Calibri" pitchFamily="34" charset="0"/>
                <a:ea typeface="Calibri" pitchFamily="34" charset="-122"/>
                <a:cs typeface="Calibri" pitchFamily="34" charset="-120"/>
              </a:rPr>
              <a:t>Errata it has never read</a:t>
            </a:r>
            <a:endParaRPr lang="en-US" sz="1600" dirty="0"/>
          </a:p>
        </p:txBody>
      </p:sp>
      <p:sp>
        <p:nvSpPr>
          <p:cNvPr id="23" name="Text 21"/>
          <p:cNvSpPr txBox="1"/>
          <p:nvPr/>
        </p:nvSpPr>
        <p:spPr>
          <a:xfrm>
            <a:off x="801472" y="4416552"/>
            <a:ext cx="3017520" cy="804672"/>
          </a:xfrm>
          <a:prstGeom prst="rect">
            <a:avLst/>
          </a:prstGeom>
          <a:noFill/>
          <a:ln/>
        </p:spPr>
        <p:txBody>
          <a:bodyPr wrap="square" lIns="0" tIns="0" rIns="0" bIns="0" rtlCol="0" anchor="t"/>
          <a:lstStyle/>
          <a:p>
            <a:pPr marL="0" indent="0">
              <a:buNone/>
            </a:pPr>
            <a:r>
              <a:rPr lang="en-US" sz="1400" dirty="0">
                <a:solidFill>
                  <a:srgbClr val="1F2430"/>
                </a:solidFill>
                <a:latin typeface="Calibri" pitchFamily="34" charset="0"/>
                <a:ea typeface="Calibri" pitchFamily="34" charset="-122"/>
                <a:cs typeface="Calibri" pitchFamily="34" charset="-120"/>
              </a:rPr>
              <a:t>Silicon bugs live in a separate document that is rarely in the training data.</a:t>
            </a:r>
            <a:endParaRPr lang="en-US" sz="1400" dirty="0"/>
          </a:p>
        </p:txBody>
      </p:sp>
      <p:sp>
        <p:nvSpPr>
          <p:cNvPr id="24" name="Shape 22"/>
          <p:cNvSpPr/>
          <p:nvPr/>
        </p:nvSpPr>
        <p:spPr>
          <a:xfrm>
            <a:off x="4331056" y="3685032"/>
            <a:ext cx="3529584" cy="1627632"/>
          </a:xfrm>
          <a:prstGeom prst="roundRect">
            <a:avLst>
              <a:gd name="adj" fmla="val 4494"/>
            </a:avLst>
          </a:prstGeom>
          <a:solidFill>
            <a:srgbClr val="F2F4F8"/>
          </a:solidFill>
          <a:ln w="12700">
            <a:solidFill>
              <a:srgbClr val="F2F4F8"/>
            </a:solidFill>
            <a:prstDash val="solid"/>
          </a:ln>
        </p:spPr>
        <p:txBody>
          <a:bodyPr/>
          <a:lstStyle/>
          <a:p>
            <a:endParaRPr lang="en-US"/>
          </a:p>
        </p:txBody>
      </p:sp>
      <p:sp>
        <p:nvSpPr>
          <p:cNvPr id="25" name="Shape 23"/>
          <p:cNvSpPr/>
          <p:nvPr/>
        </p:nvSpPr>
        <p:spPr>
          <a:xfrm>
            <a:off x="4568800" y="3904488"/>
            <a:ext cx="384048" cy="384048"/>
          </a:xfrm>
          <a:prstGeom prst="ellipse">
            <a:avLst/>
          </a:prstGeom>
          <a:solidFill>
            <a:srgbClr val="E84A27"/>
          </a:solidFill>
          <a:ln/>
        </p:spPr>
        <p:txBody>
          <a:bodyPr/>
          <a:lstStyle/>
          <a:p>
            <a:endParaRPr lang="en-US"/>
          </a:p>
        </p:txBody>
      </p:sp>
      <p:sp>
        <p:nvSpPr>
          <p:cNvPr id="26" name="Text 24"/>
          <p:cNvSpPr txBox="1"/>
          <p:nvPr/>
        </p:nvSpPr>
        <p:spPr>
          <a:xfrm>
            <a:off x="4568800" y="3904488"/>
            <a:ext cx="384048" cy="384048"/>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a:t>
            </a:r>
            <a:endParaRPr lang="en-US" sz="1800" dirty="0"/>
          </a:p>
        </p:txBody>
      </p:sp>
      <p:sp>
        <p:nvSpPr>
          <p:cNvPr id="27" name="Text 25"/>
          <p:cNvSpPr txBox="1"/>
          <p:nvPr/>
        </p:nvSpPr>
        <p:spPr>
          <a:xfrm>
            <a:off x="5062576" y="3867912"/>
            <a:ext cx="2596896" cy="457200"/>
          </a:xfrm>
          <a:prstGeom prst="rect">
            <a:avLst/>
          </a:prstGeom>
          <a:noFill/>
          <a:ln/>
        </p:spPr>
        <p:txBody>
          <a:bodyPr wrap="square" lIns="0" tIns="0" rIns="0" bIns="0" rtlCol="0" anchor="ctr"/>
          <a:lstStyle/>
          <a:p>
            <a:pPr marL="0" indent="0">
              <a:buNone/>
            </a:pPr>
            <a:r>
              <a:rPr lang="en-US" sz="1600" b="1" dirty="0">
                <a:solidFill>
                  <a:srgbClr val="13294B"/>
                </a:solidFill>
                <a:latin typeface="Calibri" pitchFamily="34" charset="0"/>
                <a:ea typeface="Calibri" pitchFamily="34" charset="-122"/>
                <a:cs typeface="Calibri" pitchFamily="34" charset="-120"/>
              </a:rPr>
              <a:t>Anything physical</a:t>
            </a:r>
            <a:endParaRPr lang="en-US" sz="1600" dirty="0"/>
          </a:p>
        </p:txBody>
      </p:sp>
      <p:sp>
        <p:nvSpPr>
          <p:cNvPr id="28" name="Text 26"/>
          <p:cNvSpPr txBox="1"/>
          <p:nvPr/>
        </p:nvSpPr>
        <p:spPr>
          <a:xfrm>
            <a:off x="4587088" y="4416552"/>
            <a:ext cx="3017520" cy="804672"/>
          </a:xfrm>
          <a:prstGeom prst="rect">
            <a:avLst/>
          </a:prstGeom>
          <a:noFill/>
          <a:ln/>
        </p:spPr>
        <p:txBody>
          <a:bodyPr wrap="square" lIns="0" tIns="0" rIns="0" bIns="0" rtlCol="0" anchor="t"/>
          <a:lstStyle/>
          <a:p>
            <a:pPr marL="0" indent="0">
              <a:buNone/>
            </a:pPr>
            <a:r>
              <a:rPr lang="en-US" sz="1400" dirty="0">
                <a:solidFill>
                  <a:srgbClr val="1F2430"/>
                </a:solidFill>
                <a:latin typeface="Calibri" pitchFamily="34" charset="0"/>
                <a:ea typeface="Calibri" pitchFamily="34" charset="-122"/>
                <a:cs typeface="Calibri" pitchFamily="34" charset="-120"/>
              </a:rPr>
              <a:t>It cannot see your board. It will not catch a wrong land pattern or a thermal problem.</a:t>
            </a:r>
            <a:endParaRPr lang="en-US" sz="1400" dirty="0"/>
          </a:p>
        </p:txBody>
      </p:sp>
      <p:sp>
        <p:nvSpPr>
          <p:cNvPr id="29" name="Shape 27"/>
          <p:cNvSpPr/>
          <p:nvPr/>
        </p:nvSpPr>
        <p:spPr>
          <a:xfrm>
            <a:off x="8116672" y="3685032"/>
            <a:ext cx="3529584" cy="1627632"/>
          </a:xfrm>
          <a:prstGeom prst="roundRect">
            <a:avLst>
              <a:gd name="adj" fmla="val 4494"/>
            </a:avLst>
          </a:prstGeom>
          <a:solidFill>
            <a:srgbClr val="F2F4F8"/>
          </a:solidFill>
          <a:ln w="12700">
            <a:solidFill>
              <a:srgbClr val="F2F4F8"/>
            </a:solidFill>
            <a:prstDash val="solid"/>
          </a:ln>
        </p:spPr>
        <p:txBody>
          <a:bodyPr/>
          <a:lstStyle/>
          <a:p>
            <a:endParaRPr lang="en-US"/>
          </a:p>
        </p:txBody>
      </p:sp>
      <p:sp>
        <p:nvSpPr>
          <p:cNvPr id="30" name="Shape 28"/>
          <p:cNvSpPr/>
          <p:nvPr/>
        </p:nvSpPr>
        <p:spPr>
          <a:xfrm>
            <a:off x="8354416" y="3904488"/>
            <a:ext cx="384048" cy="384048"/>
          </a:xfrm>
          <a:prstGeom prst="ellipse">
            <a:avLst/>
          </a:prstGeom>
          <a:solidFill>
            <a:srgbClr val="E84A27"/>
          </a:solidFill>
          <a:ln/>
        </p:spPr>
        <p:txBody>
          <a:bodyPr/>
          <a:lstStyle/>
          <a:p>
            <a:endParaRPr lang="en-US"/>
          </a:p>
        </p:txBody>
      </p:sp>
      <p:sp>
        <p:nvSpPr>
          <p:cNvPr id="31" name="Text 29"/>
          <p:cNvSpPr txBox="1"/>
          <p:nvPr/>
        </p:nvSpPr>
        <p:spPr>
          <a:xfrm>
            <a:off x="8354416" y="3904488"/>
            <a:ext cx="384048" cy="384048"/>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a:t>
            </a:r>
            <a:endParaRPr lang="en-US" sz="1800" dirty="0"/>
          </a:p>
        </p:txBody>
      </p:sp>
      <p:sp>
        <p:nvSpPr>
          <p:cNvPr id="32" name="Text 30"/>
          <p:cNvSpPr txBox="1"/>
          <p:nvPr/>
        </p:nvSpPr>
        <p:spPr>
          <a:xfrm>
            <a:off x="8848192" y="3867912"/>
            <a:ext cx="2596896" cy="457200"/>
          </a:xfrm>
          <a:prstGeom prst="rect">
            <a:avLst/>
          </a:prstGeom>
          <a:noFill/>
          <a:ln/>
        </p:spPr>
        <p:txBody>
          <a:bodyPr wrap="square" lIns="0" tIns="0" rIns="0" bIns="0" rtlCol="0" anchor="ctr"/>
          <a:lstStyle/>
          <a:p>
            <a:pPr marL="0" indent="0">
              <a:buNone/>
            </a:pPr>
            <a:r>
              <a:rPr lang="en-US" sz="1600" b="1" dirty="0">
                <a:solidFill>
                  <a:srgbClr val="13294B"/>
                </a:solidFill>
                <a:latin typeface="Calibri" pitchFamily="34" charset="0"/>
                <a:ea typeface="Calibri" pitchFamily="34" charset="-122"/>
                <a:cs typeface="Calibri" pitchFamily="34" charset="-120"/>
              </a:rPr>
              <a:t>Two runs, two answers</a:t>
            </a:r>
            <a:endParaRPr lang="en-US" sz="1600" dirty="0"/>
          </a:p>
        </p:txBody>
      </p:sp>
      <p:sp>
        <p:nvSpPr>
          <p:cNvPr id="33" name="Text 31"/>
          <p:cNvSpPr txBox="1"/>
          <p:nvPr/>
        </p:nvSpPr>
        <p:spPr>
          <a:xfrm>
            <a:off x="8372704" y="4416552"/>
            <a:ext cx="3017520" cy="804672"/>
          </a:xfrm>
          <a:prstGeom prst="rect">
            <a:avLst/>
          </a:prstGeom>
          <a:noFill/>
          <a:ln/>
        </p:spPr>
        <p:txBody>
          <a:bodyPr wrap="square" lIns="0" tIns="0" rIns="0" bIns="0" rtlCol="0" anchor="t"/>
          <a:lstStyle/>
          <a:p>
            <a:pPr marL="0" indent="0">
              <a:buNone/>
            </a:pPr>
            <a:r>
              <a:rPr lang="en-US" sz="1400" dirty="0">
                <a:solidFill>
                  <a:srgbClr val="1F2430"/>
                </a:solidFill>
                <a:latin typeface="Calibri" pitchFamily="34" charset="0"/>
                <a:ea typeface="Calibri" pitchFamily="34" charset="-122"/>
                <a:cs typeface="Calibri" pitchFamily="34" charset="-120"/>
              </a:rPr>
              <a:t>Ask again. If the pin assignment changes, neither answer was verified.</a:t>
            </a:r>
            <a:endParaRPr lang="en-US" sz="1400" dirty="0"/>
          </a:p>
        </p:txBody>
      </p:sp>
      <p:sp>
        <p:nvSpPr>
          <p:cNvPr id="34" name="Shape 32"/>
          <p:cNvSpPr/>
          <p:nvPr/>
        </p:nvSpPr>
        <p:spPr>
          <a:xfrm>
            <a:off x="548640" y="5687568"/>
            <a:ext cx="11091672" cy="566928"/>
          </a:xfrm>
          <a:prstGeom prst="roundRect">
            <a:avLst>
              <a:gd name="adj" fmla="val 12903"/>
            </a:avLst>
          </a:prstGeom>
          <a:solidFill>
            <a:srgbClr val="F2F4F8"/>
          </a:solidFill>
          <a:ln w="12700">
            <a:solidFill>
              <a:srgbClr val="F2F4F8"/>
            </a:solidFill>
            <a:prstDash val="solid"/>
          </a:ln>
        </p:spPr>
        <p:txBody>
          <a:bodyPr/>
          <a:lstStyle/>
          <a:p>
            <a:endParaRPr lang="en-US"/>
          </a:p>
        </p:txBody>
      </p:sp>
      <p:sp>
        <p:nvSpPr>
          <p:cNvPr id="35" name="Text 33"/>
          <p:cNvSpPr txBox="1"/>
          <p:nvPr/>
        </p:nvSpPr>
        <p:spPr>
          <a:xfrm>
            <a:off x="777240" y="5687568"/>
            <a:ext cx="10698480" cy="566928"/>
          </a:xfrm>
          <a:prstGeom prst="rect">
            <a:avLst/>
          </a:prstGeom>
          <a:noFill/>
          <a:ln/>
        </p:spPr>
        <p:txBody>
          <a:bodyPr wrap="square" lIns="0" tIns="0" rIns="0" bIns="0" rtlCol="0" anchor="ctr"/>
          <a:lstStyle/>
          <a:p>
            <a:pPr marL="0" indent="0" algn="l">
              <a:buNone/>
            </a:pPr>
            <a:r>
              <a:rPr lang="en-US" sz="1450" b="1" dirty="0">
                <a:solidFill>
                  <a:srgbClr val="E84A27"/>
                </a:solidFill>
                <a:latin typeface="Calibri" pitchFamily="34" charset="0"/>
                <a:ea typeface="Calibri" pitchFamily="34" charset="-122"/>
                <a:cs typeface="Calibri" pitchFamily="34" charset="-120"/>
              </a:rPr>
              <a:t>The pattern:  </a:t>
            </a:r>
            <a:r>
              <a:rPr lang="en-US" sz="1450" dirty="0">
                <a:solidFill>
                  <a:srgbClr val="13294B"/>
                </a:solidFill>
                <a:latin typeface="Calibri" pitchFamily="34" charset="0"/>
                <a:ea typeface="Calibri" pitchFamily="34" charset="-122"/>
                <a:cs typeface="Calibri" pitchFamily="34" charset="-120"/>
              </a:rPr>
              <a:t>it is strong on structure and vocabulary, weak on anything specific, physical, or recent.</a:t>
            </a:r>
            <a:endParaRPr lang="en-US" sz="14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548640" y="329184"/>
            <a:ext cx="475488" cy="475488"/>
          </a:xfrm>
          <a:prstGeom prst="ellipse">
            <a:avLst/>
          </a:prstGeom>
          <a:solidFill>
            <a:srgbClr val="E84A27"/>
          </a:solidFill>
          <a:ln/>
        </p:spPr>
        <p:txBody>
          <a:bodyPr/>
          <a:lstStyle/>
          <a:p>
            <a:endParaRPr lang="en-US"/>
          </a:p>
        </p:txBody>
      </p:sp>
      <p:sp>
        <p:nvSpPr>
          <p:cNvPr id="3" name="Text 1"/>
          <p:cNvSpPr txBox="1"/>
          <p:nvPr/>
        </p:nvSpPr>
        <p:spPr>
          <a:xfrm>
            <a:off x="548640" y="329184"/>
            <a:ext cx="475488" cy="475488"/>
          </a:xfrm>
          <a:prstGeom prst="rect">
            <a:avLst/>
          </a:prstGeom>
          <a:noFill/>
          <a:ln/>
        </p:spPr>
        <p:txBody>
          <a:bodyPr wrap="square" lIns="0" tIns="0" rIns="0" bIns="0" rtlCol="0" anchor="ctr"/>
          <a:lstStyle/>
          <a:p>
            <a:pPr marL="0" indent="0" algn="ctr">
              <a:buNone/>
            </a:pPr>
            <a:r>
              <a:rPr lang="en-US" sz="2000" b="1" dirty="0">
                <a:solidFill>
                  <a:srgbClr val="FFFFFF"/>
                </a:solidFill>
                <a:latin typeface="Calibri" pitchFamily="34" charset="0"/>
                <a:ea typeface="Calibri" pitchFamily="34" charset="-122"/>
                <a:cs typeface="Calibri" pitchFamily="34" charset="-120"/>
              </a:rPr>
              <a:t>9</a:t>
            </a:r>
            <a:endParaRPr lang="en-US" sz="2000" dirty="0"/>
          </a:p>
        </p:txBody>
      </p:sp>
      <p:sp>
        <p:nvSpPr>
          <p:cNvPr id="4" name="Text 2"/>
          <p:cNvSpPr txBox="1"/>
          <p:nvPr/>
        </p:nvSpPr>
        <p:spPr>
          <a:xfrm>
            <a:off x="1207008" y="301752"/>
            <a:ext cx="10378440" cy="530352"/>
          </a:xfrm>
          <a:prstGeom prst="rect">
            <a:avLst/>
          </a:prstGeom>
          <a:noFill/>
          <a:ln/>
        </p:spPr>
        <p:txBody>
          <a:bodyPr wrap="square" lIns="0" tIns="0" rIns="0" bIns="0" rtlCol="0" anchor="ctr"/>
          <a:lstStyle/>
          <a:p>
            <a:pPr marL="0" indent="0" algn="l">
              <a:buNone/>
            </a:pPr>
            <a:r>
              <a:rPr lang="en-US" sz="2800" b="1" dirty="0">
                <a:solidFill>
                  <a:srgbClr val="13294B"/>
                </a:solidFill>
                <a:latin typeface="Calibri" pitchFamily="34" charset="0"/>
                <a:ea typeface="Calibri" pitchFamily="34" charset="-122"/>
                <a:cs typeface="Calibri" pitchFamily="34" charset="-120"/>
              </a:rPr>
              <a:t>Writing code: point it at the documentation first</a:t>
            </a:r>
            <a:endParaRPr lang="en-US" sz="2800" dirty="0"/>
          </a:p>
        </p:txBody>
      </p:sp>
      <p:sp>
        <p:nvSpPr>
          <p:cNvPr id="5" name="Shape 3"/>
          <p:cNvSpPr/>
          <p:nvPr/>
        </p:nvSpPr>
        <p:spPr>
          <a:xfrm>
            <a:off x="548640" y="1078992"/>
            <a:ext cx="6446520" cy="3383280"/>
          </a:xfrm>
          <a:prstGeom prst="roundRect">
            <a:avLst>
              <a:gd name="adj" fmla="val 2162"/>
            </a:avLst>
          </a:prstGeom>
          <a:solidFill>
            <a:srgbClr val="12213C"/>
          </a:solidFill>
          <a:ln w="12700">
            <a:solidFill>
              <a:srgbClr val="12213C"/>
            </a:solidFill>
            <a:prstDash val="solid"/>
          </a:ln>
        </p:spPr>
        <p:txBody>
          <a:bodyPr/>
          <a:lstStyle/>
          <a:p>
            <a:endParaRPr lang="en-US"/>
          </a:p>
        </p:txBody>
      </p:sp>
      <p:sp>
        <p:nvSpPr>
          <p:cNvPr id="6" name="Text 4"/>
          <p:cNvSpPr txBox="1"/>
          <p:nvPr/>
        </p:nvSpPr>
        <p:spPr>
          <a:xfrm>
            <a:off x="841248" y="1261872"/>
            <a:ext cx="2743200" cy="274320"/>
          </a:xfrm>
          <a:prstGeom prst="rect">
            <a:avLst/>
          </a:prstGeom>
          <a:noFill/>
          <a:ln/>
        </p:spPr>
        <p:txBody>
          <a:bodyPr wrap="square" lIns="0" tIns="0" rIns="0" bIns="0" rtlCol="0" anchor="ctr"/>
          <a:lstStyle/>
          <a:p>
            <a:pPr marL="0" indent="0">
              <a:buNone/>
            </a:pPr>
            <a:r>
              <a:rPr lang="en-US" sz="1150" b="1" kern="0" spc="150" dirty="0">
                <a:solidFill>
                  <a:srgbClr val="E84A27"/>
                </a:solidFill>
                <a:latin typeface="Calibri" pitchFamily="34" charset="0"/>
                <a:ea typeface="Calibri" pitchFamily="34" charset="-122"/>
                <a:cs typeface="Calibri" pitchFamily="34" charset="-120"/>
              </a:rPr>
              <a:t>PROMPT</a:t>
            </a:r>
            <a:endParaRPr lang="en-US" sz="1150" dirty="0"/>
          </a:p>
        </p:txBody>
      </p:sp>
      <p:sp>
        <p:nvSpPr>
          <p:cNvPr id="7" name="Text 5"/>
          <p:cNvSpPr txBox="1"/>
          <p:nvPr/>
        </p:nvSpPr>
        <p:spPr>
          <a:xfrm>
            <a:off x="841248" y="1609344"/>
            <a:ext cx="5870448" cy="2615184"/>
          </a:xfrm>
          <a:prstGeom prst="rect">
            <a:avLst/>
          </a:prstGeom>
          <a:noFill/>
          <a:ln/>
        </p:spPr>
        <p:txBody>
          <a:bodyPr wrap="square" lIns="0" tIns="0" rIns="0" bIns="0" rtlCol="0" anchor="t"/>
          <a:lstStyle/>
          <a:p>
            <a:pPr marL="0" indent="0">
              <a:lnSpc>
                <a:spcPts val="2200"/>
              </a:lnSpc>
              <a:buNone/>
            </a:pPr>
            <a:r>
              <a:rPr lang="en-US" sz="1500" dirty="0">
                <a:solidFill>
                  <a:srgbClr val="E8EDF5"/>
                </a:solidFill>
                <a:latin typeface="Calibri" pitchFamily="34" charset="0"/>
                <a:ea typeface="Calibri" pitchFamily="34" charset="-122"/>
                <a:cs typeface="Calibri" pitchFamily="34" charset="-120"/>
              </a:rPr>
              <a:t>I have an ESP32-C3 Zero board. The full documentation is here: https://www.waveshare.com/wiki/ESP32-C3-Zero</a:t>
            </a:r>
            <a:endParaRPr lang="en-US" sz="1500" dirty="0"/>
          </a:p>
          <a:p>
            <a:pPr marL="0" indent="0">
              <a:lnSpc>
                <a:spcPts val="2200"/>
              </a:lnSpc>
              <a:buNone/>
            </a:pPr>
            <a:endParaRPr lang="en-US" sz="1500" dirty="0"/>
          </a:p>
          <a:p>
            <a:pPr marL="0" indent="0">
              <a:lnSpc>
                <a:spcPts val="2200"/>
              </a:lnSpc>
              <a:buNone/>
            </a:pPr>
            <a:r>
              <a:rPr lang="en-US" sz="1500" dirty="0">
                <a:solidFill>
                  <a:srgbClr val="E8EDF5"/>
                </a:solidFill>
                <a:latin typeface="Calibri" pitchFamily="34" charset="0"/>
                <a:ea typeface="Calibri" pitchFamily="34" charset="-122"/>
                <a:cs typeface="Calibri" pitchFamily="34" charset="-120"/>
              </a:rPr>
              <a:t>This board has an RGB LED. Look up the pin on the MCU that is connected to the RGB LED, and then generate code that will cycle through all possible colors quickly.</a:t>
            </a:r>
            <a:endParaRPr lang="en-US" sz="1500" dirty="0"/>
          </a:p>
        </p:txBody>
      </p:sp>
      <p:sp>
        <p:nvSpPr>
          <p:cNvPr id="8" name="Text 6"/>
          <p:cNvSpPr txBox="1"/>
          <p:nvPr/>
        </p:nvSpPr>
        <p:spPr>
          <a:xfrm>
            <a:off x="7315200" y="1188720"/>
            <a:ext cx="4343400" cy="384048"/>
          </a:xfrm>
          <a:prstGeom prst="rect">
            <a:avLst/>
          </a:prstGeom>
          <a:noFill/>
          <a:ln/>
        </p:spPr>
        <p:txBody>
          <a:bodyPr wrap="square" lIns="0" tIns="0" rIns="0" bIns="0" rtlCol="0" anchor="ctr"/>
          <a:lstStyle/>
          <a:p>
            <a:pPr marL="0" indent="0">
              <a:buNone/>
            </a:pPr>
            <a:r>
              <a:rPr lang="en-US" sz="1800" b="1" dirty="0">
                <a:solidFill>
                  <a:srgbClr val="13294B"/>
                </a:solidFill>
                <a:latin typeface="Calibri" pitchFamily="34" charset="0"/>
                <a:ea typeface="Calibri" pitchFamily="34" charset="-122"/>
                <a:cs typeface="Calibri" pitchFamily="34" charset="-120"/>
              </a:rPr>
              <a:t>Four things this prompt does</a:t>
            </a:r>
            <a:endParaRPr lang="en-US" sz="1800" dirty="0"/>
          </a:p>
        </p:txBody>
      </p:sp>
      <p:sp>
        <p:nvSpPr>
          <p:cNvPr id="9" name="Shape 7"/>
          <p:cNvSpPr/>
          <p:nvPr/>
        </p:nvSpPr>
        <p:spPr>
          <a:xfrm>
            <a:off x="7315200" y="1755648"/>
            <a:ext cx="329184" cy="329184"/>
          </a:xfrm>
          <a:prstGeom prst="ellipse">
            <a:avLst/>
          </a:prstGeom>
          <a:solidFill>
            <a:srgbClr val="13294B"/>
          </a:solidFill>
          <a:ln/>
        </p:spPr>
        <p:txBody>
          <a:bodyPr/>
          <a:lstStyle/>
          <a:p>
            <a:endParaRPr lang="en-US"/>
          </a:p>
        </p:txBody>
      </p:sp>
      <p:sp>
        <p:nvSpPr>
          <p:cNvPr id="10" name="Text 8"/>
          <p:cNvSpPr txBox="1"/>
          <p:nvPr/>
        </p:nvSpPr>
        <p:spPr>
          <a:xfrm>
            <a:off x="7315200" y="1755648"/>
            <a:ext cx="329184" cy="32918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1</a:t>
            </a:r>
            <a:endParaRPr lang="en-US" sz="1300" dirty="0"/>
          </a:p>
        </p:txBody>
      </p:sp>
      <p:sp>
        <p:nvSpPr>
          <p:cNvPr id="11" name="Text 9"/>
          <p:cNvSpPr txBox="1"/>
          <p:nvPr/>
        </p:nvSpPr>
        <p:spPr>
          <a:xfrm>
            <a:off x="7772400" y="1719072"/>
            <a:ext cx="3931920" cy="329184"/>
          </a:xfrm>
          <a:prstGeom prst="rect">
            <a:avLst/>
          </a:prstGeom>
          <a:noFill/>
          <a:ln/>
        </p:spPr>
        <p:txBody>
          <a:bodyPr wrap="square" lIns="0" tIns="0" rIns="0" bIns="0" rtlCol="0" anchor="ctr"/>
          <a:lstStyle/>
          <a:p>
            <a:pPr marL="0" indent="0">
              <a:buNone/>
            </a:pPr>
            <a:r>
              <a:rPr lang="en-US" sz="1500" b="1" dirty="0">
                <a:solidFill>
                  <a:srgbClr val="13294B"/>
                </a:solidFill>
                <a:latin typeface="Calibri" pitchFamily="34" charset="0"/>
                <a:ea typeface="Calibri" pitchFamily="34" charset="-122"/>
                <a:cs typeface="Calibri" pitchFamily="34" charset="-120"/>
              </a:rPr>
              <a:t>Names the exact board</a:t>
            </a:r>
            <a:endParaRPr lang="en-US" sz="1500" dirty="0"/>
          </a:p>
        </p:txBody>
      </p:sp>
      <p:sp>
        <p:nvSpPr>
          <p:cNvPr id="12" name="Text 10"/>
          <p:cNvSpPr txBox="1"/>
          <p:nvPr/>
        </p:nvSpPr>
        <p:spPr>
          <a:xfrm>
            <a:off x="7772400" y="2048256"/>
            <a:ext cx="3931920" cy="475488"/>
          </a:xfrm>
          <a:prstGeom prst="rect">
            <a:avLst/>
          </a:prstGeom>
          <a:noFill/>
          <a:ln/>
        </p:spPr>
        <p:txBody>
          <a:bodyPr wrap="square" lIns="0" tIns="0" rIns="0" bIns="0" rtlCol="0" anchor="t"/>
          <a:lstStyle/>
          <a:p>
            <a:pPr marL="0" indent="0">
              <a:buNone/>
            </a:pPr>
            <a:r>
              <a:rPr lang="en-US" sz="1300" dirty="0">
                <a:solidFill>
                  <a:srgbClr val="5B6980"/>
                </a:solidFill>
                <a:latin typeface="Calibri" pitchFamily="34" charset="0"/>
                <a:ea typeface="Calibri" pitchFamily="34" charset="-122"/>
                <a:cs typeface="Calibri" pitchFamily="34" charset="-120"/>
              </a:rPr>
              <a:t>Not "an ESP32" — the variant and the vendor board.</a:t>
            </a:r>
            <a:endParaRPr lang="en-US" sz="1300" dirty="0"/>
          </a:p>
        </p:txBody>
      </p:sp>
      <p:sp>
        <p:nvSpPr>
          <p:cNvPr id="13" name="Shape 11"/>
          <p:cNvSpPr/>
          <p:nvPr/>
        </p:nvSpPr>
        <p:spPr>
          <a:xfrm>
            <a:off x="7315200" y="2670048"/>
            <a:ext cx="329184" cy="329184"/>
          </a:xfrm>
          <a:prstGeom prst="ellipse">
            <a:avLst/>
          </a:prstGeom>
          <a:solidFill>
            <a:srgbClr val="13294B"/>
          </a:solidFill>
          <a:ln/>
        </p:spPr>
        <p:txBody>
          <a:bodyPr/>
          <a:lstStyle/>
          <a:p>
            <a:endParaRPr lang="en-US"/>
          </a:p>
        </p:txBody>
      </p:sp>
      <p:sp>
        <p:nvSpPr>
          <p:cNvPr id="14" name="Text 12"/>
          <p:cNvSpPr txBox="1"/>
          <p:nvPr/>
        </p:nvSpPr>
        <p:spPr>
          <a:xfrm>
            <a:off x="7315200" y="2670048"/>
            <a:ext cx="329184" cy="32918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2</a:t>
            </a:r>
            <a:endParaRPr lang="en-US" sz="1300" dirty="0"/>
          </a:p>
        </p:txBody>
      </p:sp>
      <p:sp>
        <p:nvSpPr>
          <p:cNvPr id="15" name="Text 13"/>
          <p:cNvSpPr txBox="1"/>
          <p:nvPr/>
        </p:nvSpPr>
        <p:spPr>
          <a:xfrm>
            <a:off x="7772400" y="2633472"/>
            <a:ext cx="3931920" cy="329184"/>
          </a:xfrm>
          <a:prstGeom prst="rect">
            <a:avLst/>
          </a:prstGeom>
          <a:noFill/>
          <a:ln/>
        </p:spPr>
        <p:txBody>
          <a:bodyPr wrap="square" lIns="0" tIns="0" rIns="0" bIns="0" rtlCol="0" anchor="ctr"/>
          <a:lstStyle/>
          <a:p>
            <a:pPr marL="0" indent="0">
              <a:buNone/>
            </a:pPr>
            <a:r>
              <a:rPr lang="en-US" sz="1500" b="1" dirty="0">
                <a:solidFill>
                  <a:srgbClr val="13294B"/>
                </a:solidFill>
                <a:latin typeface="Calibri" pitchFamily="34" charset="0"/>
                <a:ea typeface="Calibri" pitchFamily="34" charset="-122"/>
                <a:cs typeface="Calibri" pitchFamily="34" charset="-120"/>
              </a:rPr>
              <a:t>Links the authoritative doc</a:t>
            </a:r>
            <a:endParaRPr lang="en-US" sz="1500" dirty="0"/>
          </a:p>
        </p:txBody>
      </p:sp>
      <p:sp>
        <p:nvSpPr>
          <p:cNvPr id="16" name="Text 14"/>
          <p:cNvSpPr txBox="1"/>
          <p:nvPr/>
        </p:nvSpPr>
        <p:spPr>
          <a:xfrm>
            <a:off x="7772400" y="2962656"/>
            <a:ext cx="3931920" cy="475488"/>
          </a:xfrm>
          <a:prstGeom prst="rect">
            <a:avLst/>
          </a:prstGeom>
          <a:noFill/>
          <a:ln/>
        </p:spPr>
        <p:txBody>
          <a:bodyPr wrap="square" lIns="0" tIns="0" rIns="0" bIns="0" rtlCol="0" anchor="t"/>
          <a:lstStyle/>
          <a:p>
            <a:pPr marL="0" indent="0">
              <a:buNone/>
            </a:pPr>
            <a:r>
              <a:rPr lang="en-US" sz="1300" dirty="0">
                <a:solidFill>
                  <a:srgbClr val="5B6980"/>
                </a:solidFill>
                <a:latin typeface="Calibri" pitchFamily="34" charset="0"/>
                <a:ea typeface="Calibri" pitchFamily="34" charset="-122"/>
                <a:cs typeface="Calibri" pitchFamily="34" charset="-120"/>
              </a:rPr>
              <a:t>It reads the page instead of recalling a pin.</a:t>
            </a:r>
            <a:endParaRPr lang="en-US" sz="1300" dirty="0"/>
          </a:p>
        </p:txBody>
      </p:sp>
      <p:sp>
        <p:nvSpPr>
          <p:cNvPr id="17" name="Shape 15"/>
          <p:cNvSpPr/>
          <p:nvPr/>
        </p:nvSpPr>
        <p:spPr>
          <a:xfrm>
            <a:off x="7315200" y="3584448"/>
            <a:ext cx="329184" cy="329184"/>
          </a:xfrm>
          <a:prstGeom prst="ellipse">
            <a:avLst/>
          </a:prstGeom>
          <a:solidFill>
            <a:srgbClr val="13294B"/>
          </a:solidFill>
          <a:ln/>
        </p:spPr>
        <p:txBody>
          <a:bodyPr/>
          <a:lstStyle/>
          <a:p>
            <a:endParaRPr lang="en-US"/>
          </a:p>
        </p:txBody>
      </p:sp>
      <p:sp>
        <p:nvSpPr>
          <p:cNvPr id="18" name="Text 16"/>
          <p:cNvSpPr txBox="1"/>
          <p:nvPr/>
        </p:nvSpPr>
        <p:spPr>
          <a:xfrm>
            <a:off x="7315200" y="3584448"/>
            <a:ext cx="329184" cy="32918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3</a:t>
            </a:r>
            <a:endParaRPr lang="en-US" sz="1300" dirty="0"/>
          </a:p>
        </p:txBody>
      </p:sp>
      <p:sp>
        <p:nvSpPr>
          <p:cNvPr id="19" name="Text 17"/>
          <p:cNvSpPr txBox="1"/>
          <p:nvPr/>
        </p:nvSpPr>
        <p:spPr>
          <a:xfrm>
            <a:off x="7772400" y="3547872"/>
            <a:ext cx="3931920" cy="329184"/>
          </a:xfrm>
          <a:prstGeom prst="rect">
            <a:avLst/>
          </a:prstGeom>
          <a:noFill/>
          <a:ln/>
        </p:spPr>
        <p:txBody>
          <a:bodyPr wrap="square" lIns="0" tIns="0" rIns="0" bIns="0" rtlCol="0" anchor="ctr"/>
          <a:lstStyle/>
          <a:p>
            <a:pPr marL="0" indent="0">
              <a:buNone/>
            </a:pPr>
            <a:r>
              <a:rPr lang="en-US" sz="1500" b="1" dirty="0">
                <a:solidFill>
                  <a:srgbClr val="13294B"/>
                </a:solidFill>
                <a:latin typeface="Calibri" pitchFamily="34" charset="0"/>
                <a:ea typeface="Calibri" pitchFamily="34" charset="-122"/>
                <a:cs typeface="Calibri" pitchFamily="34" charset="-120"/>
              </a:rPr>
              <a:t>Asks it to look it up first</a:t>
            </a:r>
            <a:endParaRPr lang="en-US" sz="1500" dirty="0"/>
          </a:p>
        </p:txBody>
      </p:sp>
      <p:sp>
        <p:nvSpPr>
          <p:cNvPr id="20" name="Text 18"/>
          <p:cNvSpPr txBox="1"/>
          <p:nvPr/>
        </p:nvSpPr>
        <p:spPr>
          <a:xfrm>
            <a:off x="7772400" y="3877056"/>
            <a:ext cx="3931920" cy="475488"/>
          </a:xfrm>
          <a:prstGeom prst="rect">
            <a:avLst/>
          </a:prstGeom>
          <a:noFill/>
          <a:ln/>
        </p:spPr>
        <p:txBody>
          <a:bodyPr wrap="square" lIns="0" tIns="0" rIns="0" bIns="0" rtlCol="0" anchor="t"/>
          <a:lstStyle/>
          <a:p>
            <a:pPr marL="0" indent="0">
              <a:buNone/>
            </a:pPr>
            <a:r>
              <a:rPr lang="en-US" sz="1300" dirty="0">
                <a:solidFill>
                  <a:srgbClr val="5B6980"/>
                </a:solidFill>
                <a:latin typeface="Calibri" pitchFamily="34" charset="0"/>
                <a:ea typeface="Calibri" pitchFamily="34" charset="-122"/>
                <a:cs typeface="Calibri" pitchFamily="34" charset="-120"/>
              </a:rPr>
              <a:t>Separates the fact from the code generation.</a:t>
            </a:r>
            <a:endParaRPr lang="en-US" sz="1300" dirty="0"/>
          </a:p>
        </p:txBody>
      </p:sp>
      <p:sp>
        <p:nvSpPr>
          <p:cNvPr id="21" name="Shape 19"/>
          <p:cNvSpPr/>
          <p:nvPr/>
        </p:nvSpPr>
        <p:spPr>
          <a:xfrm>
            <a:off x="7315200" y="4498848"/>
            <a:ext cx="329184" cy="329184"/>
          </a:xfrm>
          <a:prstGeom prst="ellipse">
            <a:avLst/>
          </a:prstGeom>
          <a:solidFill>
            <a:srgbClr val="13294B"/>
          </a:solidFill>
          <a:ln/>
        </p:spPr>
        <p:txBody>
          <a:bodyPr/>
          <a:lstStyle/>
          <a:p>
            <a:endParaRPr lang="en-US"/>
          </a:p>
        </p:txBody>
      </p:sp>
      <p:sp>
        <p:nvSpPr>
          <p:cNvPr id="22" name="Text 20"/>
          <p:cNvSpPr txBox="1"/>
          <p:nvPr/>
        </p:nvSpPr>
        <p:spPr>
          <a:xfrm>
            <a:off x="7315200" y="4498848"/>
            <a:ext cx="329184" cy="32918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4</a:t>
            </a:r>
            <a:endParaRPr lang="en-US" sz="1300" dirty="0"/>
          </a:p>
        </p:txBody>
      </p:sp>
      <p:sp>
        <p:nvSpPr>
          <p:cNvPr id="23" name="Text 21"/>
          <p:cNvSpPr txBox="1"/>
          <p:nvPr/>
        </p:nvSpPr>
        <p:spPr>
          <a:xfrm>
            <a:off x="7772400" y="4462272"/>
            <a:ext cx="3931920" cy="329184"/>
          </a:xfrm>
          <a:prstGeom prst="rect">
            <a:avLst/>
          </a:prstGeom>
          <a:noFill/>
          <a:ln/>
        </p:spPr>
        <p:txBody>
          <a:bodyPr wrap="square" lIns="0" tIns="0" rIns="0" bIns="0" rtlCol="0" anchor="ctr"/>
          <a:lstStyle/>
          <a:p>
            <a:pPr marL="0" indent="0">
              <a:buNone/>
            </a:pPr>
            <a:r>
              <a:rPr lang="en-US" sz="1500" b="1" dirty="0">
                <a:solidFill>
                  <a:srgbClr val="13294B"/>
                </a:solidFill>
                <a:latin typeface="Calibri" pitchFamily="34" charset="0"/>
                <a:ea typeface="Calibri" pitchFamily="34" charset="-122"/>
                <a:cs typeface="Calibri" pitchFamily="34" charset="-120"/>
              </a:rPr>
              <a:t>Specifies behaviour, not code</a:t>
            </a:r>
            <a:endParaRPr lang="en-US" sz="1500" dirty="0"/>
          </a:p>
        </p:txBody>
      </p:sp>
      <p:sp>
        <p:nvSpPr>
          <p:cNvPr id="24" name="Text 22"/>
          <p:cNvSpPr txBox="1"/>
          <p:nvPr/>
        </p:nvSpPr>
        <p:spPr>
          <a:xfrm>
            <a:off x="7772400" y="4791456"/>
            <a:ext cx="3931920" cy="475488"/>
          </a:xfrm>
          <a:prstGeom prst="rect">
            <a:avLst/>
          </a:prstGeom>
          <a:noFill/>
          <a:ln/>
        </p:spPr>
        <p:txBody>
          <a:bodyPr wrap="square" lIns="0" tIns="0" rIns="0" bIns="0" rtlCol="0" anchor="t"/>
          <a:lstStyle/>
          <a:p>
            <a:pPr marL="0" indent="0">
              <a:buNone/>
            </a:pPr>
            <a:r>
              <a:rPr lang="en-US" sz="1300" dirty="0">
                <a:solidFill>
                  <a:srgbClr val="5B6980"/>
                </a:solidFill>
                <a:latin typeface="Calibri" pitchFamily="34" charset="0"/>
                <a:ea typeface="Calibri" pitchFamily="34" charset="-122"/>
                <a:cs typeface="Calibri" pitchFamily="34" charset="-120"/>
              </a:rPr>
              <a:t>You keep the implementation decisions.</a:t>
            </a:r>
            <a:endParaRPr lang="en-US" sz="1300" dirty="0"/>
          </a:p>
        </p:txBody>
      </p:sp>
      <p:sp>
        <p:nvSpPr>
          <p:cNvPr id="25" name="Shape 23"/>
          <p:cNvSpPr/>
          <p:nvPr/>
        </p:nvSpPr>
        <p:spPr>
          <a:xfrm>
            <a:off x="548640" y="5870448"/>
            <a:ext cx="11091672" cy="566928"/>
          </a:xfrm>
          <a:prstGeom prst="roundRect">
            <a:avLst>
              <a:gd name="adj" fmla="val 12903"/>
            </a:avLst>
          </a:prstGeom>
          <a:solidFill>
            <a:srgbClr val="F2F4F8"/>
          </a:solidFill>
          <a:ln w="12700">
            <a:solidFill>
              <a:srgbClr val="F2F4F8"/>
            </a:solidFill>
            <a:prstDash val="solid"/>
          </a:ln>
        </p:spPr>
        <p:txBody>
          <a:bodyPr/>
          <a:lstStyle/>
          <a:p>
            <a:endParaRPr lang="en-US"/>
          </a:p>
        </p:txBody>
      </p:sp>
      <p:sp>
        <p:nvSpPr>
          <p:cNvPr id="26" name="Text 24"/>
          <p:cNvSpPr txBox="1"/>
          <p:nvPr/>
        </p:nvSpPr>
        <p:spPr>
          <a:xfrm>
            <a:off x="777240" y="5870448"/>
            <a:ext cx="10698480" cy="566928"/>
          </a:xfrm>
          <a:prstGeom prst="rect">
            <a:avLst/>
          </a:prstGeom>
          <a:noFill/>
          <a:ln/>
        </p:spPr>
        <p:txBody>
          <a:bodyPr wrap="square" lIns="0" tIns="0" rIns="0" bIns="0" rtlCol="0" anchor="ctr"/>
          <a:lstStyle/>
          <a:p>
            <a:pPr marL="0" indent="0" algn="l">
              <a:buNone/>
            </a:pPr>
            <a:r>
              <a:rPr lang="en-US" sz="1450" b="1" dirty="0">
                <a:solidFill>
                  <a:srgbClr val="E84A27"/>
                </a:solidFill>
                <a:latin typeface="Calibri" pitchFamily="34" charset="0"/>
                <a:ea typeface="Calibri" pitchFamily="34" charset="-122"/>
                <a:cs typeface="Calibri" pitchFamily="34" charset="-120"/>
              </a:rPr>
              <a:t>Then verify before you flash:  </a:t>
            </a:r>
            <a:r>
              <a:rPr lang="en-US" sz="1450" dirty="0">
                <a:solidFill>
                  <a:srgbClr val="13294B"/>
                </a:solidFill>
                <a:latin typeface="Calibri" pitchFamily="34" charset="0"/>
                <a:ea typeface="Calibri" pitchFamily="34" charset="-122"/>
                <a:cs typeface="Calibri" pitchFamily="34" charset="-120"/>
              </a:rPr>
              <a:t>does the pin it chose match your schematic, does it compile, and did it invent an API that does not exist?</a:t>
            </a:r>
            <a:endParaRPr lang="en-US" sz="14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13294B"/>
        </a:solidFill>
        <a:effectLst/>
      </p:bgPr>
    </p:bg>
    <p:spTree>
      <p:nvGrpSpPr>
        <p:cNvPr id="1" name=""/>
        <p:cNvGrpSpPr/>
        <p:nvPr/>
      </p:nvGrpSpPr>
      <p:grpSpPr>
        <a:xfrm>
          <a:off x="0" y="0"/>
          <a:ext cx="0" cy="0"/>
          <a:chOff x="0" y="0"/>
          <a:chExt cx="0" cy="0"/>
        </a:xfrm>
      </p:grpSpPr>
      <p:sp>
        <p:nvSpPr>
          <p:cNvPr id="2" name="Text 0"/>
          <p:cNvSpPr txBox="1"/>
          <p:nvPr/>
        </p:nvSpPr>
        <p:spPr>
          <a:xfrm>
            <a:off x="548640" y="566928"/>
            <a:ext cx="11064240" cy="640080"/>
          </a:xfrm>
          <a:prstGeom prst="rect">
            <a:avLst/>
          </a:prstGeom>
          <a:noFill/>
          <a:ln/>
        </p:spPr>
        <p:txBody>
          <a:bodyPr wrap="square" lIns="0" tIns="0" rIns="0" bIns="0" rtlCol="0" anchor="ctr"/>
          <a:lstStyle/>
          <a:p>
            <a:pPr marL="0" indent="0">
              <a:buNone/>
            </a:pPr>
            <a:r>
              <a:rPr lang="en-US" sz="3400" b="1" dirty="0">
                <a:solidFill>
                  <a:srgbClr val="FFFFFF"/>
                </a:solidFill>
                <a:latin typeface="Calibri" pitchFamily="34" charset="0"/>
                <a:ea typeface="Calibri" pitchFamily="34" charset="-122"/>
                <a:cs typeface="Calibri" pitchFamily="34" charset="-120"/>
              </a:rPr>
              <a:t>What we expect in 445</a:t>
            </a:r>
            <a:endParaRPr lang="en-US" sz="3400" dirty="0"/>
          </a:p>
        </p:txBody>
      </p:sp>
      <p:sp>
        <p:nvSpPr>
          <p:cNvPr id="3" name="Shape 1"/>
          <p:cNvSpPr/>
          <p:nvPr/>
        </p:nvSpPr>
        <p:spPr>
          <a:xfrm>
            <a:off x="566928" y="1627632"/>
            <a:ext cx="420624" cy="420624"/>
          </a:xfrm>
          <a:prstGeom prst="ellipse">
            <a:avLst/>
          </a:prstGeom>
          <a:solidFill>
            <a:srgbClr val="E84A27"/>
          </a:solidFill>
          <a:ln/>
        </p:spPr>
        <p:txBody>
          <a:bodyPr/>
          <a:lstStyle/>
          <a:p>
            <a:endParaRPr lang="en-US"/>
          </a:p>
        </p:txBody>
      </p:sp>
      <p:sp>
        <p:nvSpPr>
          <p:cNvPr id="4" name="Text 2"/>
          <p:cNvSpPr txBox="1"/>
          <p:nvPr/>
        </p:nvSpPr>
        <p:spPr>
          <a:xfrm>
            <a:off x="566928" y="1627632"/>
            <a:ext cx="420624" cy="420624"/>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1</a:t>
            </a:r>
            <a:endParaRPr lang="en-US" sz="1600" dirty="0"/>
          </a:p>
        </p:txBody>
      </p:sp>
      <p:sp>
        <p:nvSpPr>
          <p:cNvPr id="5" name="Text 3"/>
          <p:cNvSpPr txBox="1"/>
          <p:nvPr/>
        </p:nvSpPr>
        <p:spPr>
          <a:xfrm>
            <a:off x="1170432" y="1536192"/>
            <a:ext cx="10424160" cy="420624"/>
          </a:xfrm>
          <a:prstGeom prst="rect">
            <a:avLst/>
          </a:prstGeom>
          <a:noFill/>
          <a:ln/>
        </p:spPr>
        <p:txBody>
          <a:bodyPr wrap="square" lIns="0" tIns="0" rIns="0" bIns="0" rtlCol="0" anchor="ctr"/>
          <a:lstStyle/>
          <a:p>
            <a:pPr marL="0" indent="0">
              <a:buNone/>
            </a:pPr>
            <a:r>
              <a:rPr lang="en-US" sz="2000" b="1" dirty="0">
                <a:solidFill>
                  <a:srgbClr val="FFFFFF"/>
                </a:solidFill>
                <a:latin typeface="Calibri" pitchFamily="34" charset="0"/>
                <a:ea typeface="Calibri" pitchFamily="34" charset="-122"/>
                <a:cs typeface="Calibri" pitchFamily="34" charset="-120"/>
              </a:rPr>
              <a:t>You own every net and every line.</a:t>
            </a:r>
            <a:endParaRPr lang="en-US" sz="2000" dirty="0"/>
          </a:p>
        </p:txBody>
      </p:sp>
      <p:sp>
        <p:nvSpPr>
          <p:cNvPr id="6" name="Text 4"/>
          <p:cNvSpPr txBox="1"/>
          <p:nvPr/>
        </p:nvSpPr>
        <p:spPr>
          <a:xfrm>
            <a:off x="1170432" y="1975104"/>
            <a:ext cx="10424160" cy="402336"/>
          </a:xfrm>
          <a:prstGeom prst="rect">
            <a:avLst/>
          </a:prstGeom>
          <a:noFill/>
          <a:ln/>
        </p:spPr>
        <p:txBody>
          <a:bodyPr wrap="square" lIns="0" tIns="0" rIns="0" bIns="0" rtlCol="0" anchor="t"/>
          <a:lstStyle/>
          <a:p>
            <a:pPr marL="0" indent="0">
              <a:buNone/>
            </a:pPr>
            <a:r>
              <a:rPr lang="en-US" sz="1500" dirty="0">
                <a:solidFill>
                  <a:srgbClr val="C9D4E6"/>
                </a:solidFill>
                <a:latin typeface="Calibri" pitchFamily="34" charset="0"/>
                <a:ea typeface="Calibri" pitchFamily="34" charset="-122"/>
                <a:cs typeface="Calibri" pitchFamily="34" charset="-120"/>
              </a:rPr>
              <a:t>Design review is a defense, not a demo. If you cannot explain it, do not submit it.</a:t>
            </a:r>
            <a:endParaRPr lang="en-US" sz="1500" dirty="0"/>
          </a:p>
        </p:txBody>
      </p:sp>
      <p:sp>
        <p:nvSpPr>
          <p:cNvPr id="7" name="Shape 5"/>
          <p:cNvSpPr/>
          <p:nvPr/>
        </p:nvSpPr>
        <p:spPr>
          <a:xfrm>
            <a:off x="566928" y="2706624"/>
            <a:ext cx="420624" cy="420624"/>
          </a:xfrm>
          <a:prstGeom prst="ellipse">
            <a:avLst/>
          </a:prstGeom>
          <a:solidFill>
            <a:srgbClr val="E84A27"/>
          </a:solidFill>
          <a:ln/>
        </p:spPr>
        <p:txBody>
          <a:bodyPr/>
          <a:lstStyle/>
          <a:p>
            <a:endParaRPr lang="en-US"/>
          </a:p>
        </p:txBody>
      </p:sp>
      <p:sp>
        <p:nvSpPr>
          <p:cNvPr id="8" name="Text 6"/>
          <p:cNvSpPr txBox="1"/>
          <p:nvPr/>
        </p:nvSpPr>
        <p:spPr>
          <a:xfrm>
            <a:off x="566928" y="2706624"/>
            <a:ext cx="420624" cy="420624"/>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2</a:t>
            </a:r>
            <a:endParaRPr lang="en-US" sz="1600" dirty="0"/>
          </a:p>
        </p:txBody>
      </p:sp>
      <p:sp>
        <p:nvSpPr>
          <p:cNvPr id="9" name="Text 7"/>
          <p:cNvSpPr txBox="1"/>
          <p:nvPr/>
        </p:nvSpPr>
        <p:spPr>
          <a:xfrm>
            <a:off x="1170432" y="2615184"/>
            <a:ext cx="10424160" cy="420624"/>
          </a:xfrm>
          <a:prstGeom prst="rect">
            <a:avLst/>
          </a:prstGeom>
          <a:noFill/>
          <a:ln/>
        </p:spPr>
        <p:txBody>
          <a:bodyPr wrap="square" lIns="0" tIns="0" rIns="0" bIns="0" rtlCol="0" anchor="ctr"/>
          <a:lstStyle/>
          <a:p>
            <a:pPr marL="0" indent="0">
              <a:buNone/>
            </a:pPr>
            <a:r>
              <a:rPr lang="en-US" sz="2000" b="1" dirty="0">
                <a:solidFill>
                  <a:srgbClr val="FFFFFF"/>
                </a:solidFill>
                <a:latin typeface="Calibri" pitchFamily="34" charset="0"/>
                <a:ea typeface="Calibri" pitchFamily="34" charset="-122"/>
                <a:cs typeface="Calibri" pitchFamily="34" charset="-120"/>
              </a:rPr>
              <a:t>"The LLM suggested it" is not a justification.</a:t>
            </a:r>
            <a:endParaRPr lang="en-US" sz="2000" dirty="0"/>
          </a:p>
        </p:txBody>
      </p:sp>
      <p:sp>
        <p:nvSpPr>
          <p:cNvPr id="10" name="Text 8"/>
          <p:cNvSpPr txBox="1"/>
          <p:nvPr/>
        </p:nvSpPr>
        <p:spPr>
          <a:xfrm>
            <a:off x="1170432" y="3054096"/>
            <a:ext cx="10424160" cy="402336"/>
          </a:xfrm>
          <a:prstGeom prst="rect">
            <a:avLst/>
          </a:prstGeom>
          <a:noFill/>
          <a:ln/>
        </p:spPr>
        <p:txBody>
          <a:bodyPr wrap="square" lIns="0" tIns="0" rIns="0" bIns="0" rtlCol="0" anchor="t"/>
          <a:lstStyle/>
          <a:p>
            <a:pPr marL="0" indent="0">
              <a:buNone/>
            </a:pPr>
            <a:r>
              <a:rPr lang="en-US" sz="1500" dirty="0">
                <a:solidFill>
                  <a:srgbClr val="C9D4E6"/>
                </a:solidFill>
                <a:latin typeface="Calibri" pitchFamily="34" charset="0"/>
                <a:ea typeface="Calibri" pitchFamily="34" charset="-122"/>
                <a:cs typeface="Calibri" pitchFamily="34" charset="-120"/>
              </a:rPr>
              <a:t>Cite the datasheet page, the reference manual section, or the measurement.</a:t>
            </a:r>
            <a:endParaRPr lang="en-US" sz="1500" dirty="0"/>
          </a:p>
        </p:txBody>
      </p:sp>
      <p:sp>
        <p:nvSpPr>
          <p:cNvPr id="11" name="Shape 9"/>
          <p:cNvSpPr/>
          <p:nvPr/>
        </p:nvSpPr>
        <p:spPr>
          <a:xfrm>
            <a:off x="566928" y="3785616"/>
            <a:ext cx="420624" cy="420624"/>
          </a:xfrm>
          <a:prstGeom prst="ellipse">
            <a:avLst/>
          </a:prstGeom>
          <a:solidFill>
            <a:srgbClr val="E84A27"/>
          </a:solidFill>
          <a:ln/>
        </p:spPr>
        <p:txBody>
          <a:bodyPr/>
          <a:lstStyle/>
          <a:p>
            <a:endParaRPr lang="en-US"/>
          </a:p>
        </p:txBody>
      </p:sp>
      <p:sp>
        <p:nvSpPr>
          <p:cNvPr id="12" name="Text 10"/>
          <p:cNvSpPr txBox="1"/>
          <p:nvPr/>
        </p:nvSpPr>
        <p:spPr>
          <a:xfrm>
            <a:off x="566928" y="3785616"/>
            <a:ext cx="420624" cy="420624"/>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3</a:t>
            </a:r>
            <a:endParaRPr lang="en-US" sz="1600" dirty="0"/>
          </a:p>
        </p:txBody>
      </p:sp>
      <p:sp>
        <p:nvSpPr>
          <p:cNvPr id="13" name="Text 11"/>
          <p:cNvSpPr txBox="1"/>
          <p:nvPr/>
        </p:nvSpPr>
        <p:spPr>
          <a:xfrm>
            <a:off x="1170432" y="3694176"/>
            <a:ext cx="10424160" cy="420624"/>
          </a:xfrm>
          <a:prstGeom prst="rect">
            <a:avLst/>
          </a:prstGeom>
          <a:noFill/>
          <a:ln/>
        </p:spPr>
        <p:txBody>
          <a:bodyPr wrap="square" lIns="0" tIns="0" rIns="0" bIns="0" rtlCol="0" anchor="ctr"/>
          <a:lstStyle/>
          <a:p>
            <a:pPr marL="0" indent="0">
              <a:buNone/>
            </a:pPr>
            <a:r>
              <a:rPr lang="en-US" sz="2000" b="1" dirty="0">
                <a:solidFill>
                  <a:srgbClr val="FFFFFF"/>
                </a:solidFill>
                <a:latin typeface="Calibri" pitchFamily="34" charset="0"/>
                <a:ea typeface="Calibri" pitchFamily="34" charset="-122"/>
                <a:cs typeface="Calibri" pitchFamily="34" charset="-120"/>
              </a:rPr>
              <a:t>Document how you used it.</a:t>
            </a:r>
            <a:endParaRPr lang="en-US" sz="2000" dirty="0"/>
          </a:p>
        </p:txBody>
      </p:sp>
      <p:sp>
        <p:nvSpPr>
          <p:cNvPr id="14" name="Text 12"/>
          <p:cNvSpPr txBox="1"/>
          <p:nvPr/>
        </p:nvSpPr>
        <p:spPr>
          <a:xfrm>
            <a:off x="1170432" y="4133088"/>
            <a:ext cx="10424160" cy="402336"/>
          </a:xfrm>
          <a:prstGeom prst="rect">
            <a:avLst/>
          </a:prstGeom>
          <a:noFill/>
          <a:ln/>
        </p:spPr>
        <p:txBody>
          <a:bodyPr wrap="square" lIns="0" tIns="0" rIns="0" bIns="0" rtlCol="0" anchor="t"/>
          <a:lstStyle/>
          <a:p>
            <a:pPr marL="0" indent="0">
              <a:buNone/>
            </a:pPr>
            <a:r>
              <a:rPr lang="en-US" sz="1500" dirty="0">
                <a:solidFill>
                  <a:srgbClr val="C9D4E6"/>
                </a:solidFill>
                <a:latin typeface="Calibri" pitchFamily="34" charset="0"/>
                <a:ea typeface="Calibri" pitchFamily="34" charset="-122"/>
                <a:cs typeface="Calibri" pitchFamily="34" charset="-120"/>
              </a:rPr>
              <a:t>In your Design Document, say what you asked, what you kept, and what you changed.</a:t>
            </a:r>
            <a:endParaRPr lang="en-US" sz="1500" dirty="0"/>
          </a:p>
        </p:txBody>
      </p:sp>
      <p:sp>
        <p:nvSpPr>
          <p:cNvPr id="15" name="Shape 13"/>
          <p:cNvSpPr/>
          <p:nvPr/>
        </p:nvSpPr>
        <p:spPr>
          <a:xfrm>
            <a:off x="566928" y="4864608"/>
            <a:ext cx="420624" cy="420624"/>
          </a:xfrm>
          <a:prstGeom prst="ellipse">
            <a:avLst/>
          </a:prstGeom>
          <a:solidFill>
            <a:srgbClr val="E84A27"/>
          </a:solidFill>
          <a:ln/>
        </p:spPr>
        <p:txBody>
          <a:bodyPr/>
          <a:lstStyle/>
          <a:p>
            <a:endParaRPr lang="en-US"/>
          </a:p>
        </p:txBody>
      </p:sp>
      <p:sp>
        <p:nvSpPr>
          <p:cNvPr id="16" name="Text 14"/>
          <p:cNvSpPr txBox="1"/>
          <p:nvPr/>
        </p:nvSpPr>
        <p:spPr>
          <a:xfrm>
            <a:off x="566928" y="4864608"/>
            <a:ext cx="420624" cy="420624"/>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4</a:t>
            </a:r>
            <a:endParaRPr lang="en-US" sz="1600" dirty="0"/>
          </a:p>
        </p:txBody>
      </p:sp>
      <p:sp>
        <p:nvSpPr>
          <p:cNvPr id="17" name="Text 15"/>
          <p:cNvSpPr txBox="1"/>
          <p:nvPr/>
        </p:nvSpPr>
        <p:spPr>
          <a:xfrm>
            <a:off x="1170432" y="4773168"/>
            <a:ext cx="10424160" cy="420624"/>
          </a:xfrm>
          <a:prstGeom prst="rect">
            <a:avLst/>
          </a:prstGeom>
          <a:noFill/>
          <a:ln/>
        </p:spPr>
        <p:txBody>
          <a:bodyPr wrap="square" lIns="0" tIns="0" rIns="0" bIns="0" rtlCol="0" anchor="ctr"/>
          <a:lstStyle/>
          <a:p>
            <a:pPr marL="0" indent="0">
              <a:buNone/>
            </a:pPr>
            <a:r>
              <a:rPr lang="en-US" sz="2000" b="1" dirty="0">
                <a:solidFill>
                  <a:srgbClr val="FFFFFF"/>
                </a:solidFill>
                <a:latin typeface="Calibri" pitchFamily="34" charset="0"/>
                <a:ea typeface="Calibri" pitchFamily="34" charset="-122"/>
                <a:cs typeface="Calibri" pitchFamily="34" charset="-120"/>
              </a:rPr>
              <a:t>Verify against primary sources.</a:t>
            </a:r>
            <a:endParaRPr lang="en-US" sz="2000" dirty="0"/>
          </a:p>
        </p:txBody>
      </p:sp>
      <p:sp>
        <p:nvSpPr>
          <p:cNvPr id="18" name="Text 16"/>
          <p:cNvSpPr txBox="1"/>
          <p:nvPr/>
        </p:nvSpPr>
        <p:spPr>
          <a:xfrm>
            <a:off x="1170432" y="5212080"/>
            <a:ext cx="10424160" cy="402336"/>
          </a:xfrm>
          <a:prstGeom prst="rect">
            <a:avLst/>
          </a:prstGeom>
          <a:noFill/>
          <a:ln/>
        </p:spPr>
        <p:txBody>
          <a:bodyPr wrap="square" lIns="0" tIns="0" rIns="0" bIns="0" rtlCol="0" anchor="t"/>
          <a:lstStyle/>
          <a:p>
            <a:pPr marL="0" indent="0">
              <a:buNone/>
            </a:pPr>
            <a:r>
              <a:rPr lang="en-US" sz="1500" dirty="0">
                <a:solidFill>
                  <a:srgbClr val="C9D4E6"/>
                </a:solidFill>
                <a:latin typeface="Calibri" pitchFamily="34" charset="0"/>
                <a:ea typeface="Calibri" pitchFamily="34" charset="-122"/>
                <a:cs typeface="Calibri" pitchFamily="34" charset="-120"/>
              </a:rPr>
              <a:t>Datasheet, reference manual, errata, and the vendor's own dev-board schematic.</a:t>
            </a:r>
            <a:endParaRPr lang="en-US" sz="1500" dirty="0"/>
          </a:p>
        </p:txBody>
      </p:sp>
      <p:sp>
        <p:nvSpPr>
          <p:cNvPr id="19" name="Shape 17"/>
          <p:cNvSpPr/>
          <p:nvPr/>
        </p:nvSpPr>
        <p:spPr>
          <a:xfrm>
            <a:off x="548640" y="5888736"/>
            <a:ext cx="11091672" cy="603504"/>
          </a:xfrm>
          <a:prstGeom prst="roundRect">
            <a:avLst>
              <a:gd name="adj" fmla="val 12121"/>
            </a:avLst>
          </a:prstGeom>
          <a:solidFill>
            <a:srgbClr val="1D3A6B"/>
          </a:solidFill>
          <a:ln w="12700">
            <a:solidFill>
              <a:srgbClr val="1D3A6B"/>
            </a:solidFill>
            <a:prstDash val="solid"/>
          </a:ln>
        </p:spPr>
        <p:txBody>
          <a:bodyPr/>
          <a:lstStyle/>
          <a:p>
            <a:endParaRPr lang="en-US"/>
          </a:p>
        </p:txBody>
      </p:sp>
      <p:sp>
        <p:nvSpPr>
          <p:cNvPr id="20" name="Text 18"/>
          <p:cNvSpPr txBox="1"/>
          <p:nvPr/>
        </p:nvSpPr>
        <p:spPr>
          <a:xfrm>
            <a:off x="822960" y="5888736"/>
            <a:ext cx="10607040" cy="603504"/>
          </a:xfrm>
          <a:prstGeom prst="rect">
            <a:avLst/>
          </a:prstGeom>
          <a:noFill/>
          <a:ln/>
        </p:spPr>
        <p:txBody>
          <a:bodyPr wrap="square" lIns="0" tIns="0" rIns="0" bIns="0" rtlCol="0" anchor="ctr"/>
          <a:lstStyle/>
          <a:p>
            <a:pPr marL="0" indent="0">
              <a:buNone/>
            </a:pPr>
            <a:r>
              <a:rPr lang="en-US" sz="1550" b="1" dirty="0">
                <a:solidFill>
                  <a:srgbClr val="FFFFFF"/>
                </a:solidFill>
                <a:latin typeface="Calibri" pitchFamily="34" charset="0"/>
                <a:ea typeface="Calibri" pitchFamily="34" charset="-122"/>
                <a:cs typeface="Calibri" pitchFamily="34" charset="-120"/>
              </a:rPr>
              <a:t>The grade is on the design, not on the prompt. Use the tool to get further — then be able to defend where you got.</a:t>
            </a:r>
            <a:endParaRPr lang="en-US" sz="15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txBox="1"/>
          <p:nvPr/>
        </p:nvSpPr>
        <p:spPr>
          <a:xfrm>
            <a:off x="548640" y="384048"/>
            <a:ext cx="11064240" cy="566928"/>
          </a:xfrm>
          <a:prstGeom prst="rect">
            <a:avLst/>
          </a:prstGeom>
          <a:noFill/>
          <a:ln/>
        </p:spPr>
        <p:txBody>
          <a:bodyPr wrap="square" lIns="0" tIns="0" rIns="0" bIns="0" rtlCol="0" anchor="ctr"/>
          <a:lstStyle/>
          <a:p>
            <a:pPr marL="0" indent="0" algn="l">
              <a:buNone/>
            </a:pPr>
            <a:r>
              <a:rPr lang="en-US" sz="3200" b="1" dirty="0">
                <a:solidFill>
                  <a:srgbClr val="13294B"/>
                </a:solidFill>
                <a:latin typeface="Calibri" pitchFamily="34" charset="0"/>
                <a:ea typeface="Calibri" pitchFamily="34" charset="-122"/>
                <a:cs typeface="Calibri" pitchFamily="34" charset="-120"/>
              </a:rPr>
              <a:t>Four ground rules</a:t>
            </a:r>
            <a:endParaRPr lang="en-US" sz="3200" dirty="0"/>
          </a:p>
        </p:txBody>
      </p:sp>
      <p:sp>
        <p:nvSpPr>
          <p:cNvPr id="3" name="Text 1"/>
          <p:cNvSpPr txBox="1"/>
          <p:nvPr/>
        </p:nvSpPr>
        <p:spPr>
          <a:xfrm>
            <a:off x="548640" y="969264"/>
            <a:ext cx="11064240" cy="365760"/>
          </a:xfrm>
          <a:prstGeom prst="rect">
            <a:avLst/>
          </a:prstGeom>
          <a:noFill/>
          <a:ln/>
        </p:spPr>
        <p:txBody>
          <a:bodyPr wrap="square" lIns="0" tIns="0" rIns="0" bIns="0" rtlCol="0" anchor="ctr"/>
          <a:lstStyle/>
          <a:p>
            <a:pPr marL="0" indent="0" algn="l">
              <a:buNone/>
            </a:pPr>
            <a:r>
              <a:rPr lang="en-US" sz="1500" dirty="0">
                <a:solidFill>
                  <a:srgbClr val="5B6980"/>
                </a:solidFill>
                <a:latin typeface="Calibri" pitchFamily="34" charset="0"/>
                <a:ea typeface="Calibri" pitchFamily="34" charset="-122"/>
                <a:cs typeface="Calibri" pitchFamily="34" charset="-120"/>
              </a:rPr>
              <a:t>These hold for every slide that follows.</a:t>
            </a:r>
            <a:endParaRPr lang="en-US" sz="1500" dirty="0"/>
          </a:p>
        </p:txBody>
      </p:sp>
      <p:sp>
        <p:nvSpPr>
          <p:cNvPr id="4" name="Shape 2"/>
          <p:cNvSpPr/>
          <p:nvPr/>
        </p:nvSpPr>
        <p:spPr>
          <a:xfrm>
            <a:off x="548640" y="1572768"/>
            <a:ext cx="11091672" cy="1060704"/>
          </a:xfrm>
          <a:prstGeom prst="roundRect">
            <a:avLst>
              <a:gd name="adj" fmla="val 6897"/>
            </a:avLst>
          </a:prstGeom>
          <a:solidFill>
            <a:srgbClr val="F2F4F8"/>
          </a:solidFill>
          <a:ln w="12700">
            <a:solidFill>
              <a:srgbClr val="F2F4F8"/>
            </a:solidFill>
            <a:prstDash val="solid"/>
          </a:ln>
        </p:spPr>
        <p:txBody>
          <a:bodyPr/>
          <a:lstStyle/>
          <a:p>
            <a:endParaRPr lang="en-US"/>
          </a:p>
        </p:txBody>
      </p:sp>
      <p:sp>
        <p:nvSpPr>
          <p:cNvPr id="5" name="Shape 3"/>
          <p:cNvSpPr/>
          <p:nvPr/>
        </p:nvSpPr>
        <p:spPr>
          <a:xfrm>
            <a:off x="777240" y="1856232"/>
            <a:ext cx="493776" cy="493776"/>
          </a:xfrm>
          <a:prstGeom prst="ellipse">
            <a:avLst/>
          </a:prstGeom>
          <a:solidFill>
            <a:srgbClr val="13294B"/>
          </a:solidFill>
          <a:ln/>
        </p:spPr>
        <p:txBody>
          <a:bodyPr/>
          <a:lstStyle/>
          <a:p>
            <a:endParaRPr lang="en-US"/>
          </a:p>
        </p:txBody>
      </p:sp>
      <p:sp>
        <p:nvSpPr>
          <p:cNvPr id="6" name="Text 4"/>
          <p:cNvSpPr txBox="1"/>
          <p:nvPr/>
        </p:nvSpPr>
        <p:spPr>
          <a:xfrm>
            <a:off x="777240" y="1856232"/>
            <a:ext cx="493776" cy="493776"/>
          </a:xfrm>
          <a:prstGeom prst="rect">
            <a:avLst/>
          </a:prstGeom>
          <a:noFill/>
          <a:ln/>
        </p:spPr>
        <p:txBody>
          <a:bodyPr wrap="square" lIns="0" tIns="0" rIns="0" bIns="0" rtlCol="0" anchor="ctr"/>
          <a:lstStyle/>
          <a:p>
            <a:pPr marL="0" indent="0" algn="ctr">
              <a:buNone/>
            </a:pPr>
            <a:r>
              <a:rPr lang="en-US" sz="1900" b="1" dirty="0">
                <a:solidFill>
                  <a:srgbClr val="FFFFFF"/>
                </a:solidFill>
                <a:latin typeface="Calibri" pitchFamily="34" charset="0"/>
                <a:ea typeface="Calibri" pitchFamily="34" charset="-122"/>
                <a:cs typeface="Calibri" pitchFamily="34" charset="-120"/>
              </a:rPr>
              <a:t>1</a:t>
            </a:r>
            <a:endParaRPr lang="en-US" sz="1900" dirty="0"/>
          </a:p>
        </p:txBody>
      </p:sp>
      <p:sp>
        <p:nvSpPr>
          <p:cNvPr id="7" name="Text 5"/>
          <p:cNvSpPr txBox="1"/>
          <p:nvPr/>
        </p:nvSpPr>
        <p:spPr>
          <a:xfrm>
            <a:off x="1481328" y="1728216"/>
            <a:ext cx="9966960" cy="384048"/>
          </a:xfrm>
          <a:prstGeom prst="rect">
            <a:avLst/>
          </a:prstGeom>
          <a:noFill/>
          <a:ln/>
        </p:spPr>
        <p:txBody>
          <a:bodyPr wrap="square" lIns="0" tIns="0" rIns="0" bIns="0" rtlCol="0" anchor="ctr"/>
          <a:lstStyle/>
          <a:p>
            <a:pPr marL="0" indent="0">
              <a:buNone/>
            </a:pPr>
            <a:r>
              <a:rPr lang="en-US" sz="1750" b="1" dirty="0">
                <a:solidFill>
                  <a:srgbClr val="13294B"/>
                </a:solidFill>
                <a:latin typeface="Calibri" pitchFamily="34" charset="0"/>
                <a:ea typeface="Calibri" pitchFamily="34" charset="-122"/>
                <a:cs typeface="Calibri" pitchFamily="34" charset="-120"/>
              </a:rPr>
              <a:t>Use it to go faster, not to skip the learning.</a:t>
            </a:r>
            <a:endParaRPr lang="en-US" sz="1750" dirty="0"/>
          </a:p>
        </p:txBody>
      </p:sp>
      <p:sp>
        <p:nvSpPr>
          <p:cNvPr id="8" name="Text 6"/>
          <p:cNvSpPr txBox="1"/>
          <p:nvPr/>
        </p:nvSpPr>
        <p:spPr>
          <a:xfrm>
            <a:off x="1481328" y="2112264"/>
            <a:ext cx="9966960" cy="365760"/>
          </a:xfrm>
          <a:prstGeom prst="rect">
            <a:avLst/>
          </a:prstGeom>
          <a:noFill/>
          <a:ln/>
        </p:spPr>
        <p:txBody>
          <a:bodyPr wrap="square" lIns="0" tIns="0" rIns="0" bIns="0" rtlCol="0" anchor="ctr"/>
          <a:lstStyle/>
          <a:p>
            <a:pPr marL="0" indent="0">
              <a:buNone/>
            </a:pPr>
            <a:r>
              <a:rPr lang="en-US" sz="1400" dirty="0">
                <a:solidFill>
                  <a:srgbClr val="5B6980"/>
                </a:solidFill>
                <a:latin typeface="Calibri" pitchFamily="34" charset="0"/>
                <a:ea typeface="Calibri" pitchFamily="34" charset="-122"/>
                <a:cs typeface="Calibri" pitchFamily="34" charset="-120"/>
              </a:rPr>
              <a:t>You are still expected to leave 445 knowing how the design works.</a:t>
            </a:r>
            <a:endParaRPr lang="en-US" sz="1400" dirty="0"/>
          </a:p>
        </p:txBody>
      </p:sp>
      <p:sp>
        <p:nvSpPr>
          <p:cNvPr id="9" name="Shape 7"/>
          <p:cNvSpPr/>
          <p:nvPr/>
        </p:nvSpPr>
        <p:spPr>
          <a:xfrm>
            <a:off x="548640" y="2743200"/>
            <a:ext cx="11091672" cy="1060704"/>
          </a:xfrm>
          <a:prstGeom prst="roundRect">
            <a:avLst>
              <a:gd name="adj" fmla="val 6897"/>
            </a:avLst>
          </a:prstGeom>
          <a:solidFill>
            <a:srgbClr val="F2F4F8"/>
          </a:solidFill>
          <a:ln w="12700">
            <a:solidFill>
              <a:srgbClr val="F2F4F8"/>
            </a:solidFill>
            <a:prstDash val="solid"/>
          </a:ln>
        </p:spPr>
        <p:txBody>
          <a:bodyPr/>
          <a:lstStyle/>
          <a:p>
            <a:endParaRPr lang="en-US"/>
          </a:p>
        </p:txBody>
      </p:sp>
      <p:sp>
        <p:nvSpPr>
          <p:cNvPr id="10" name="Shape 8"/>
          <p:cNvSpPr/>
          <p:nvPr/>
        </p:nvSpPr>
        <p:spPr>
          <a:xfrm>
            <a:off x="777240" y="3026664"/>
            <a:ext cx="493776" cy="493776"/>
          </a:xfrm>
          <a:prstGeom prst="ellipse">
            <a:avLst/>
          </a:prstGeom>
          <a:solidFill>
            <a:srgbClr val="13294B"/>
          </a:solidFill>
          <a:ln/>
        </p:spPr>
        <p:txBody>
          <a:bodyPr/>
          <a:lstStyle/>
          <a:p>
            <a:endParaRPr lang="en-US"/>
          </a:p>
        </p:txBody>
      </p:sp>
      <p:sp>
        <p:nvSpPr>
          <p:cNvPr id="11" name="Text 9"/>
          <p:cNvSpPr txBox="1"/>
          <p:nvPr/>
        </p:nvSpPr>
        <p:spPr>
          <a:xfrm>
            <a:off x="777240" y="3026664"/>
            <a:ext cx="493776" cy="493776"/>
          </a:xfrm>
          <a:prstGeom prst="rect">
            <a:avLst/>
          </a:prstGeom>
          <a:noFill/>
          <a:ln/>
        </p:spPr>
        <p:txBody>
          <a:bodyPr wrap="square" lIns="0" tIns="0" rIns="0" bIns="0" rtlCol="0" anchor="ctr"/>
          <a:lstStyle/>
          <a:p>
            <a:pPr marL="0" indent="0" algn="ctr">
              <a:buNone/>
            </a:pPr>
            <a:r>
              <a:rPr lang="en-US" sz="1900" b="1" dirty="0">
                <a:solidFill>
                  <a:srgbClr val="FFFFFF"/>
                </a:solidFill>
                <a:latin typeface="Calibri" pitchFamily="34" charset="0"/>
                <a:ea typeface="Calibri" pitchFamily="34" charset="-122"/>
                <a:cs typeface="Calibri" pitchFamily="34" charset="-120"/>
              </a:rPr>
              <a:t>2</a:t>
            </a:r>
            <a:endParaRPr lang="en-US" sz="1900" dirty="0"/>
          </a:p>
        </p:txBody>
      </p:sp>
      <p:sp>
        <p:nvSpPr>
          <p:cNvPr id="12" name="Text 10"/>
          <p:cNvSpPr txBox="1"/>
          <p:nvPr/>
        </p:nvSpPr>
        <p:spPr>
          <a:xfrm>
            <a:off x="1481328" y="2898648"/>
            <a:ext cx="9966960" cy="384048"/>
          </a:xfrm>
          <a:prstGeom prst="rect">
            <a:avLst/>
          </a:prstGeom>
          <a:noFill/>
          <a:ln/>
        </p:spPr>
        <p:txBody>
          <a:bodyPr wrap="square" lIns="0" tIns="0" rIns="0" bIns="0" rtlCol="0" anchor="ctr"/>
          <a:lstStyle/>
          <a:p>
            <a:pPr marL="0" indent="0">
              <a:buNone/>
            </a:pPr>
            <a:r>
              <a:rPr lang="en-US" sz="1750" b="1" dirty="0">
                <a:solidFill>
                  <a:srgbClr val="13294B"/>
                </a:solidFill>
                <a:latin typeface="Calibri" pitchFamily="34" charset="0"/>
                <a:ea typeface="Calibri" pitchFamily="34" charset="-122"/>
                <a:cs typeface="Calibri" pitchFamily="34" charset="-120"/>
              </a:rPr>
              <a:t>You design the workflow. The LLM does subtasks.</a:t>
            </a:r>
            <a:endParaRPr lang="en-US" sz="1750" dirty="0"/>
          </a:p>
        </p:txBody>
      </p:sp>
      <p:sp>
        <p:nvSpPr>
          <p:cNvPr id="13" name="Text 11"/>
          <p:cNvSpPr txBox="1"/>
          <p:nvPr/>
        </p:nvSpPr>
        <p:spPr>
          <a:xfrm>
            <a:off x="1481328" y="3282696"/>
            <a:ext cx="9966960" cy="365760"/>
          </a:xfrm>
          <a:prstGeom prst="rect">
            <a:avLst/>
          </a:prstGeom>
          <a:noFill/>
          <a:ln/>
        </p:spPr>
        <p:txBody>
          <a:bodyPr wrap="square" lIns="0" tIns="0" rIns="0" bIns="0" rtlCol="0" anchor="ctr"/>
          <a:lstStyle/>
          <a:p>
            <a:pPr marL="0" indent="0">
              <a:buNone/>
            </a:pPr>
            <a:r>
              <a:rPr lang="en-US" sz="1400" dirty="0">
                <a:solidFill>
                  <a:srgbClr val="5B6980"/>
                </a:solidFill>
                <a:latin typeface="Calibri" pitchFamily="34" charset="0"/>
                <a:ea typeface="Calibri" pitchFamily="34" charset="-122"/>
                <a:cs typeface="Calibri" pitchFamily="34" charset="-120"/>
              </a:rPr>
              <a:t>You decide the architecture and the order of operations. It fills in blocks you have scoped.</a:t>
            </a:r>
            <a:endParaRPr lang="en-US" sz="1400" dirty="0"/>
          </a:p>
        </p:txBody>
      </p:sp>
      <p:sp>
        <p:nvSpPr>
          <p:cNvPr id="14" name="Shape 12"/>
          <p:cNvSpPr/>
          <p:nvPr/>
        </p:nvSpPr>
        <p:spPr>
          <a:xfrm>
            <a:off x="548640" y="3913632"/>
            <a:ext cx="11091672" cy="1060704"/>
          </a:xfrm>
          <a:prstGeom prst="roundRect">
            <a:avLst>
              <a:gd name="adj" fmla="val 6897"/>
            </a:avLst>
          </a:prstGeom>
          <a:solidFill>
            <a:srgbClr val="F2F4F8"/>
          </a:solidFill>
          <a:ln w="12700">
            <a:solidFill>
              <a:srgbClr val="F2F4F8"/>
            </a:solidFill>
            <a:prstDash val="solid"/>
          </a:ln>
        </p:spPr>
        <p:txBody>
          <a:bodyPr/>
          <a:lstStyle/>
          <a:p>
            <a:endParaRPr lang="en-US"/>
          </a:p>
        </p:txBody>
      </p:sp>
      <p:sp>
        <p:nvSpPr>
          <p:cNvPr id="15" name="Shape 13"/>
          <p:cNvSpPr/>
          <p:nvPr/>
        </p:nvSpPr>
        <p:spPr>
          <a:xfrm>
            <a:off x="777240" y="4197096"/>
            <a:ext cx="493776" cy="493776"/>
          </a:xfrm>
          <a:prstGeom prst="ellipse">
            <a:avLst/>
          </a:prstGeom>
          <a:solidFill>
            <a:srgbClr val="13294B"/>
          </a:solidFill>
          <a:ln/>
        </p:spPr>
        <p:txBody>
          <a:bodyPr/>
          <a:lstStyle/>
          <a:p>
            <a:endParaRPr lang="en-US"/>
          </a:p>
        </p:txBody>
      </p:sp>
      <p:sp>
        <p:nvSpPr>
          <p:cNvPr id="16" name="Text 14"/>
          <p:cNvSpPr txBox="1"/>
          <p:nvPr/>
        </p:nvSpPr>
        <p:spPr>
          <a:xfrm>
            <a:off x="777240" y="4197096"/>
            <a:ext cx="493776" cy="493776"/>
          </a:xfrm>
          <a:prstGeom prst="rect">
            <a:avLst/>
          </a:prstGeom>
          <a:noFill/>
          <a:ln/>
        </p:spPr>
        <p:txBody>
          <a:bodyPr wrap="square" lIns="0" tIns="0" rIns="0" bIns="0" rtlCol="0" anchor="ctr"/>
          <a:lstStyle/>
          <a:p>
            <a:pPr marL="0" indent="0" algn="ctr">
              <a:buNone/>
            </a:pPr>
            <a:r>
              <a:rPr lang="en-US" sz="1900" b="1" dirty="0">
                <a:solidFill>
                  <a:srgbClr val="FFFFFF"/>
                </a:solidFill>
                <a:latin typeface="Calibri" pitchFamily="34" charset="0"/>
                <a:ea typeface="Calibri" pitchFamily="34" charset="-122"/>
                <a:cs typeface="Calibri" pitchFamily="34" charset="-120"/>
              </a:rPr>
              <a:t>3</a:t>
            </a:r>
            <a:endParaRPr lang="en-US" sz="1900" dirty="0"/>
          </a:p>
        </p:txBody>
      </p:sp>
      <p:sp>
        <p:nvSpPr>
          <p:cNvPr id="17" name="Text 15"/>
          <p:cNvSpPr txBox="1"/>
          <p:nvPr/>
        </p:nvSpPr>
        <p:spPr>
          <a:xfrm>
            <a:off x="1481328" y="4069080"/>
            <a:ext cx="9966960" cy="384048"/>
          </a:xfrm>
          <a:prstGeom prst="rect">
            <a:avLst/>
          </a:prstGeom>
          <a:noFill/>
          <a:ln/>
        </p:spPr>
        <p:txBody>
          <a:bodyPr wrap="square" lIns="0" tIns="0" rIns="0" bIns="0" rtlCol="0" anchor="ctr"/>
          <a:lstStyle/>
          <a:p>
            <a:pPr marL="0" indent="0">
              <a:buNone/>
            </a:pPr>
            <a:r>
              <a:rPr lang="en-US" sz="1750" b="1" dirty="0">
                <a:solidFill>
                  <a:srgbClr val="13294B"/>
                </a:solidFill>
                <a:latin typeface="Calibri" pitchFamily="34" charset="0"/>
                <a:ea typeface="Calibri" pitchFamily="34" charset="-122"/>
                <a:cs typeface="Calibri" pitchFamily="34" charset="-120"/>
              </a:rPr>
              <a:t>Understand what it produced before you use it.</a:t>
            </a:r>
            <a:endParaRPr lang="en-US" sz="1750" dirty="0"/>
          </a:p>
        </p:txBody>
      </p:sp>
      <p:sp>
        <p:nvSpPr>
          <p:cNvPr id="18" name="Text 16"/>
          <p:cNvSpPr txBox="1"/>
          <p:nvPr/>
        </p:nvSpPr>
        <p:spPr>
          <a:xfrm>
            <a:off x="1481328" y="4453128"/>
            <a:ext cx="9966960" cy="365760"/>
          </a:xfrm>
          <a:prstGeom prst="rect">
            <a:avLst/>
          </a:prstGeom>
          <a:noFill/>
          <a:ln/>
        </p:spPr>
        <p:txBody>
          <a:bodyPr wrap="square" lIns="0" tIns="0" rIns="0" bIns="0" rtlCol="0" anchor="ctr"/>
          <a:lstStyle/>
          <a:p>
            <a:pPr marL="0" indent="0">
              <a:buNone/>
            </a:pPr>
            <a:r>
              <a:rPr lang="en-US" sz="1400" dirty="0">
                <a:solidFill>
                  <a:srgbClr val="5B6980"/>
                </a:solidFill>
                <a:latin typeface="Calibri" pitchFamily="34" charset="0"/>
                <a:ea typeface="Calibri" pitchFamily="34" charset="-122"/>
                <a:cs typeface="Calibri" pitchFamily="34" charset="-120"/>
              </a:rPr>
              <a:t>If you cannot explain a line of code or a net on your schematic, it is not yours yet.</a:t>
            </a:r>
            <a:endParaRPr lang="en-US" sz="1400" dirty="0"/>
          </a:p>
        </p:txBody>
      </p:sp>
      <p:sp>
        <p:nvSpPr>
          <p:cNvPr id="19" name="Shape 17"/>
          <p:cNvSpPr/>
          <p:nvPr/>
        </p:nvSpPr>
        <p:spPr>
          <a:xfrm>
            <a:off x="548640" y="5084064"/>
            <a:ext cx="11091672" cy="1060704"/>
          </a:xfrm>
          <a:prstGeom prst="roundRect">
            <a:avLst>
              <a:gd name="adj" fmla="val 6897"/>
            </a:avLst>
          </a:prstGeom>
          <a:solidFill>
            <a:srgbClr val="FDECE7"/>
          </a:solidFill>
          <a:ln w="12700">
            <a:solidFill>
              <a:srgbClr val="F5C4B5"/>
            </a:solidFill>
            <a:prstDash val="solid"/>
          </a:ln>
        </p:spPr>
        <p:txBody>
          <a:bodyPr/>
          <a:lstStyle/>
          <a:p>
            <a:endParaRPr lang="en-US"/>
          </a:p>
        </p:txBody>
      </p:sp>
      <p:sp>
        <p:nvSpPr>
          <p:cNvPr id="20" name="Shape 18"/>
          <p:cNvSpPr/>
          <p:nvPr/>
        </p:nvSpPr>
        <p:spPr>
          <a:xfrm>
            <a:off x="777240" y="5367528"/>
            <a:ext cx="493776" cy="493776"/>
          </a:xfrm>
          <a:prstGeom prst="ellipse">
            <a:avLst/>
          </a:prstGeom>
          <a:solidFill>
            <a:srgbClr val="E84A27"/>
          </a:solidFill>
          <a:ln/>
        </p:spPr>
        <p:txBody>
          <a:bodyPr/>
          <a:lstStyle/>
          <a:p>
            <a:endParaRPr lang="en-US"/>
          </a:p>
        </p:txBody>
      </p:sp>
      <p:sp>
        <p:nvSpPr>
          <p:cNvPr id="21" name="Text 19"/>
          <p:cNvSpPr txBox="1"/>
          <p:nvPr/>
        </p:nvSpPr>
        <p:spPr>
          <a:xfrm>
            <a:off x="777240" y="5367528"/>
            <a:ext cx="493776" cy="493776"/>
          </a:xfrm>
          <a:prstGeom prst="rect">
            <a:avLst/>
          </a:prstGeom>
          <a:noFill/>
          <a:ln/>
        </p:spPr>
        <p:txBody>
          <a:bodyPr wrap="square" lIns="0" tIns="0" rIns="0" bIns="0" rtlCol="0" anchor="ctr"/>
          <a:lstStyle/>
          <a:p>
            <a:pPr marL="0" indent="0" algn="ctr">
              <a:buNone/>
            </a:pPr>
            <a:r>
              <a:rPr lang="en-US" sz="1900" b="1" dirty="0">
                <a:solidFill>
                  <a:srgbClr val="FFFFFF"/>
                </a:solidFill>
                <a:latin typeface="Calibri" pitchFamily="34" charset="0"/>
                <a:ea typeface="Calibri" pitchFamily="34" charset="-122"/>
                <a:cs typeface="Calibri" pitchFamily="34" charset="-120"/>
              </a:rPr>
              <a:t>4</a:t>
            </a:r>
            <a:endParaRPr lang="en-US" sz="1900" dirty="0"/>
          </a:p>
        </p:txBody>
      </p:sp>
      <p:sp>
        <p:nvSpPr>
          <p:cNvPr id="22" name="Text 20"/>
          <p:cNvSpPr txBox="1"/>
          <p:nvPr/>
        </p:nvSpPr>
        <p:spPr>
          <a:xfrm>
            <a:off x="1481328" y="5239512"/>
            <a:ext cx="9966960" cy="384048"/>
          </a:xfrm>
          <a:prstGeom prst="rect">
            <a:avLst/>
          </a:prstGeom>
          <a:noFill/>
          <a:ln/>
        </p:spPr>
        <p:txBody>
          <a:bodyPr wrap="square" lIns="0" tIns="0" rIns="0" bIns="0" rtlCol="0" anchor="ctr"/>
          <a:lstStyle/>
          <a:p>
            <a:pPr marL="0" indent="0">
              <a:buNone/>
            </a:pPr>
            <a:r>
              <a:rPr lang="en-US" sz="1750" b="1" dirty="0">
                <a:solidFill>
                  <a:srgbClr val="13294B"/>
                </a:solidFill>
                <a:latin typeface="Calibri" pitchFamily="34" charset="0"/>
                <a:ea typeface="Calibri" pitchFamily="34" charset="-122"/>
                <a:cs typeface="Calibri" pitchFamily="34" charset="-120"/>
              </a:rPr>
              <a:t>LLMs make mistakes. That is not an excuse.</a:t>
            </a:r>
            <a:endParaRPr lang="en-US" sz="1750" dirty="0"/>
          </a:p>
        </p:txBody>
      </p:sp>
      <p:sp>
        <p:nvSpPr>
          <p:cNvPr id="23" name="Text 21"/>
          <p:cNvSpPr txBox="1"/>
          <p:nvPr/>
        </p:nvSpPr>
        <p:spPr>
          <a:xfrm>
            <a:off x="1481328" y="5623560"/>
            <a:ext cx="9966960" cy="365760"/>
          </a:xfrm>
          <a:prstGeom prst="rect">
            <a:avLst/>
          </a:prstGeom>
          <a:noFill/>
          <a:ln/>
        </p:spPr>
        <p:txBody>
          <a:bodyPr wrap="square" lIns="0" tIns="0" rIns="0" bIns="0" rtlCol="0" anchor="ctr"/>
          <a:lstStyle/>
          <a:p>
            <a:pPr marL="0" indent="0">
              <a:buNone/>
            </a:pPr>
            <a:r>
              <a:rPr lang="en-US" sz="1400" dirty="0">
                <a:solidFill>
                  <a:srgbClr val="5B6980"/>
                </a:solidFill>
                <a:latin typeface="Calibri" pitchFamily="34" charset="0"/>
                <a:ea typeface="Calibri" pitchFamily="34" charset="-122"/>
                <a:cs typeface="Calibri" pitchFamily="34" charset="-120"/>
              </a:rPr>
              <a:t>A wrong answer you did not check is your error at design review, not the tool's.</a:t>
            </a:r>
            <a:endParaRPr lang="en-US"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txBox="1"/>
          <p:nvPr/>
        </p:nvSpPr>
        <p:spPr>
          <a:xfrm>
            <a:off x="548640" y="384048"/>
            <a:ext cx="11064240" cy="566928"/>
          </a:xfrm>
          <a:prstGeom prst="rect">
            <a:avLst/>
          </a:prstGeom>
          <a:noFill/>
          <a:ln/>
        </p:spPr>
        <p:txBody>
          <a:bodyPr wrap="square" lIns="0" tIns="0" rIns="0" bIns="0" rtlCol="0" anchor="ctr"/>
          <a:lstStyle/>
          <a:p>
            <a:pPr marL="0" indent="0" algn="l">
              <a:buNone/>
            </a:pPr>
            <a:r>
              <a:rPr lang="en-US" sz="3200" b="1" dirty="0">
                <a:solidFill>
                  <a:srgbClr val="13294B"/>
                </a:solidFill>
                <a:latin typeface="Calibri" pitchFamily="34" charset="0"/>
                <a:ea typeface="Calibri" pitchFamily="34" charset="-122"/>
                <a:cs typeface="Calibri" pitchFamily="34" charset="-120"/>
              </a:rPr>
              <a:t>One project, nine conversations</a:t>
            </a:r>
            <a:endParaRPr lang="en-US" sz="3200" dirty="0"/>
          </a:p>
        </p:txBody>
      </p:sp>
      <p:sp>
        <p:nvSpPr>
          <p:cNvPr id="3" name="Text 1"/>
          <p:cNvSpPr txBox="1"/>
          <p:nvPr/>
        </p:nvSpPr>
        <p:spPr>
          <a:xfrm>
            <a:off x="548640" y="969264"/>
            <a:ext cx="11064240" cy="365760"/>
          </a:xfrm>
          <a:prstGeom prst="rect">
            <a:avLst/>
          </a:prstGeom>
          <a:noFill/>
          <a:ln/>
        </p:spPr>
        <p:txBody>
          <a:bodyPr wrap="square" lIns="0" tIns="0" rIns="0" bIns="0" rtlCol="0" anchor="ctr"/>
          <a:lstStyle/>
          <a:p>
            <a:pPr marL="0" indent="0" algn="l">
              <a:buNone/>
            </a:pPr>
            <a:r>
              <a:rPr lang="en-US" sz="1500" dirty="0">
                <a:solidFill>
                  <a:srgbClr val="5B6980"/>
                </a:solidFill>
                <a:latin typeface="Calibri" pitchFamily="34" charset="0"/>
                <a:ea typeface="Calibri" pitchFamily="34" charset="-122"/>
                <a:cs typeface="Calibri" pitchFamily="34" charset="-120"/>
              </a:rPr>
              <a:t>This is the actual sequence I ran. Each step narrows the design; each answer gets verified before the next step.</a:t>
            </a:r>
            <a:endParaRPr lang="en-US" sz="1500" dirty="0"/>
          </a:p>
        </p:txBody>
      </p:sp>
      <p:sp>
        <p:nvSpPr>
          <p:cNvPr id="4" name="Shape 2"/>
          <p:cNvSpPr/>
          <p:nvPr/>
        </p:nvSpPr>
        <p:spPr>
          <a:xfrm>
            <a:off x="545440" y="1737360"/>
            <a:ext cx="3529584" cy="1170432"/>
          </a:xfrm>
          <a:prstGeom prst="roundRect">
            <a:avLst>
              <a:gd name="adj" fmla="val 6250"/>
            </a:avLst>
          </a:prstGeom>
          <a:solidFill>
            <a:srgbClr val="F2F4F8"/>
          </a:solidFill>
          <a:ln w="12700">
            <a:solidFill>
              <a:srgbClr val="F2F4F8"/>
            </a:solidFill>
            <a:prstDash val="solid"/>
          </a:ln>
        </p:spPr>
        <p:txBody>
          <a:bodyPr/>
          <a:lstStyle/>
          <a:p>
            <a:endParaRPr lang="en-US"/>
          </a:p>
        </p:txBody>
      </p:sp>
      <p:sp>
        <p:nvSpPr>
          <p:cNvPr id="5" name="Shape 3"/>
          <p:cNvSpPr/>
          <p:nvPr/>
        </p:nvSpPr>
        <p:spPr>
          <a:xfrm>
            <a:off x="746608" y="1901952"/>
            <a:ext cx="402336" cy="402336"/>
          </a:xfrm>
          <a:prstGeom prst="ellipse">
            <a:avLst/>
          </a:prstGeom>
          <a:solidFill>
            <a:srgbClr val="13294B"/>
          </a:solidFill>
          <a:ln/>
        </p:spPr>
        <p:txBody>
          <a:bodyPr/>
          <a:lstStyle/>
          <a:p>
            <a:endParaRPr lang="en-US"/>
          </a:p>
        </p:txBody>
      </p:sp>
      <p:sp>
        <p:nvSpPr>
          <p:cNvPr id="6" name="Text 4"/>
          <p:cNvSpPr txBox="1"/>
          <p:nvPr/>
        </p:nvSpPr>
        <p:spPr>
          <a:xfrm>
            <a:off x="746608" y="1901952"/>
            <a:ext cx="402336" cy="402336"/>
          </a:xfrm>
          <a:prstGeom prst="rect">
            <a:avLst/>
          </a:prstGeom>
          <a:noFill/>
          <a:ln/>
        </p:spPr>
        <p:txBody>
          <a:bodyPr wrap="square" lIns="0" tIns="0" rIns="0" bIns="0"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1</a:t>
            </a:r>
            <a:endParaRPr lang="en-US" sz="1500" dirty="0"/>
          </a:p>
        </p:txBody>
      </p:sp>
      <p:sp>
        <p:nvSpPr>
          <p:cNvPr id="7" name="Text 5"/>
          <p:cNvSpPr txBox="1"/>
          <p:nvPr/>
        </p:nvSpPr>
        <p:spPr>
          <a:xfrm>
            <a:off x="1258672" y="1883664"/>
            <a:ext cx="2615184" cy="384048"/>
          </a:xfrm>
          <a:prstGeom prst="rect">
            <a:avLst/>
          </a:prstGeom>
          <a:noFill/>
          <a:ln/>
        </p:spPr>
        <p:txBody>
          <a:bodyPr wrap="square" lIns="0" tIns="0" rIns="0" bIns="0" rtlCol="0" anchor="ctr"/>
          <a:lstStyle/>
          <a:p>
            <a:pPr marL="0" indent="0">
              <a:buNone/>
            </a:pPr>
            <a:r>
              <a:rPr lang="en-US" sz="1650" b="1" dirty="0">
                <a:solidFill>
                  <a:srgbClr val="13294B"/>
                </a:solidFill>
                <a:latin typeface="Calibri" pitchFamily="34" charset="0"/>
                <a:ea typeface="Calibri" pitchFamily="34" charset="-122"/>
                <a:cs typeface="Calibri" pitchFamily="34" charset="-120"/>
              </a:rPr>
              <a:t>Ideate</a:t>
            </a:r>
            <a:endParaRPr lang="en-US" sz="1650" dirty="0"/>
          </a:p>
        </p:txBody>
      </p:sp>
      <p:sp>
        <p:nvSpPr>
          <p:cNvPr id="8" name="Text 6"/>
          <p:cNvSpPr txBox="1"/>
          <p:nvPr/>
        </p:nvSpPr>
        <p:spPr>
          <a:xfrm>
            <a:off x="764896" y="2359152"/>
            <a:ext cx="3090672" cy="457200"/>
          </a:xfrm>
          <a:prstGeom prst="rect">
            <a:avLst/>
          </a:prstGeom>
          <a:noFill/>
          <a:ln/>
        </p:spPr>
        <p:txBody>
          <a:bodyPr wrap="square" lIns="0" tIns="0" rIns="0" bIns="0" rtlCol="0" anchor="t"/>
          <a:lstStyle/>
          <a:p>
            <a:pPr marL="0" indent="0">
              <a:buNone/>
            </a:pPr>
            <a:r>
              <a:rPr lang="en-US" sz="1250" dirty="0">
                <a:solidFill>
                  <a:srgbClr val="5B6980"/>
                </a:solidFill>
                <a:latin typeface="Calibri" pitchFamily="34" charset="0"/>
                <a:ea typeface="Calibri" pitchFamily="34" charset="-122"/>
                <a:cs typeface="Calibri" pitchFamily="34" charset="-120"/>
              </a:rPr>
              <a:t>State the idea, ask if it is feasible</a:t>
            </a:r>
            <a:endParaRPr lang="en-US" sz="1250" dirty="0"/>
          </a:p>
        </p:txBody>
      </p:sp>
      <p:sp>
        <p:nvSpPr>
          <p:cNvPr id="9" name="Shape 7"/>
          <p:cNvSpPr/>
          <p:nvPr/>
        </p:nvSpPr>
        <p:spPr>
          <a:xfrm>
            <a:off x="4331056" y="1737360"/>
            <a:ext cx="3529584" cy="1170432"/>
          </a:xfrm>
          <a:prstGeom prst="roundRect">
            <a:avLst>
              <a:gd name="adj" fmla="val 6250"/>
            </a:avLst>
          </a:prstGeom>
          <a:solidFill>
            <a:srgbClr val="F2F4F8"/>
          </a:solidFill>
          <a:ln w="12700">
            <a:solidFill>
              <a:srgbClr val="F2F4F8"/>
            </a:solidFill>
            <a:prstDash val="solid"/>
          </a:ln>
        </p:spPr>
        <p:txBody>
          <a:bodyPr/>
          <a:lstStyle/>
          <a:p>
            <a:endParaRPr lang="en-US"/>
          </a:p>
        </p:txBody>
      </p:sp>
      <p:sp>
        <p:nvSpPr>
          <p:cNvPr id="10" name="Shape 8"/>
          <p:cNvSpPr/>
          <p:nvPr/>
        </p:nvSpPr>
        <p:spPr>
          <a:xfrm>
            <a:off x="4532224" y="1901952"/>
            <a:ext cx="402336" cy="402336"/>
          </a:xfrm>
          <a:prstGeom prst="ellipse">
            <a:avLst/>
          </a:prstGeom>
          <a:solidFill>
            <a:srgbClr val="13294B"/>
          </a:solidFill>
          <a:ln/>
        </p:spPr>
        <p:txBody>
          <a:bodyPr/>
          <a:lstStyle/>
          <a:p>
            <a:endParaRPr lang="en-US"/>
          </a:p>
        </p:txBody>
      </p:sp>
      <p:sp>
        <p:nvSpPr>
          <p:cNvPr id="11" name="Text 9"/>
          <p:cNvSpPr txBox="1"/>
          <p:nvPr/>
        </p:nvSpPr>
        <p:spPr>
          <a:xfrm>
            <a:off x="4532224" y="1901952"/>
            <a:ext cx="402336" cy="402336"/>
          </a:xfrm>
          <a:prstGeom prst="rect">
            <a:avLst/>
          </a:prstGeom>
          <a:noFill/>
          <a:ln/>
        </p:spPr>
        <p:txBody>
          <a:bodyPr wrap="square" lIns="0" tIns="0" rIns="0" bIns="0"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2</a:t>
            </a:r>
            <a:endParaRPr lang="en-US" sz="1500" dirty="0"/>
          </a:p>
        </p:txBody>
      </p:sp>
      <p:sp>
        <p:nvSpPr>
          <p:cNvPr id="12" name="Text 10"/>
          <p:cNvSpPr txBox="1"/>
          <p:nvPr/>
        </p:nvSpPr>
        <p:spPr>
          <a:xfrm>
            <a:off x="5044288" y="1883664"/>
            <a:ext cx="2615184" cy="384048"/>
          </a:xfrm>
          <a:prstGeom prst="rect">
            <a:avLst/>
          </a:prstGeom>
          <a:noFill/>
          <a:ln/>
        </p:spPr>
        <p:txBody>
          <a:bodyPr wrap="square" lIns="0" tIns="0" rIns="0" bIns="0" rtlCol="0" anchor="ctr"/>
          <a:lstStyle/>
          <a:p>
            <a:pPr marL="0" indent="0">
              <a:buNone/>
            </a:pPr>
            <a:r>
              <a:rPr lang="en-US" sz="1650" b="1" dirty="0">
                <a:solidFill>
                  <a:srgbClr val="13294B"/>
                </a:solidFill>
                <a:latin typeface="Calibri" pitchFamily="34" charset="0"/>
                <a:ea typeface="Calibri" pitchFamily="34" charset="-122"/>
                <a:cs typeface="Calibri" pitchFamily="34" charset="-120"/>
              </a:rPr>
              <a:t>Feasibility</a:t>
            </a:r>
            <a:endParaRPr lang="en-US" sz="1650" dirty="0"/>
          </a:p>
        </p:txBody>
      </p:sp>
      <p:sp>
        <p:nvSpPr>
          <p:cNvPr id="13" name="Text 11"/>
          <p:cNvSpPr txBox="1"/>
          <p:nvPr/>
        </p:nvSpPr>
        <p:spPr>
          <a:xfrm>
            <a:off x="4550512" y="2359152"/>
            <a:ext cx="3090672" cy="457200"/>
          </a:xfrm>
          <a:prstGeom prst="rect">
            <a:avLst/>
          </a:prstGeom>
          <a:noFill/>
          <a:ln/>
        </p:spPr>
        <p:txBody>
          <a:bodyPr wrap="square" lIns="0" tIns="0" rIns="0" bIns="0" rtlCol="0" anchor="t"/>
          <a:lstStyle/>
          <a:p>
            <a:pPr marL="0" indent="0">
              <a:buNone/>
            </a:pPr>
            <a:r>
              <a:rPr lang="en-US" sz="1250" dirty="0">
                <a:solidFill>
                  <a:srgbClr val="5B6980"/>
                </a:solidFill>
                <a:latin typeface="Calibri" pitchFamily="34" charset="0"/>
                <a:ea typeface="Calibri" pitchFamily="34" charset="-122"/>
                <a:cs typeface="Calibri" pitchFamily="34" charset="-120"/>
              </a:rPr>
              <a:t>Let it push back on your framing</a:t>
            </a:r>
            <a:endParaRPr lang="en-US" sz="1250" dirty="0"/>
          </a:p>
        </p:txBody>
      </p:sp>
      <p:sp>
        <p:nvSpPr>
          <p:cNvPr id="14" name="Shape 12"/>
          <p:cNvSpPr/>
          <p:nvPr/>
        </p:nvSpPr>
        <p:spPr>
          <a:xfrm>
            <a:off x="8116672" y="1737360"/>
            <a:ext cx="3529584" cy="1170432"/>
          </a:xfrm>
          <a:prstGeom prst="roundRect">
            <a:avLst>
              <a:gd name="adj" fmla="val 6250"/>
            </a:avLst>
          </a:prstGeom>
          <a:solidFill>
            <a:srgbClr val="F2F4F8"/>
          </a:solidFill>
          <a:ln w="12700">
            <a:solidFill>
              <a:srgbClr val="F2F4F8"/>
            </a:solidFill>
            <a:prstDash val="solid"/>
          </a:ln>
        </p:spPr>
        <p:txBody>
          <a:bodyPr/>
          <a:lstStyle/>
          <a:p>
            <a:endParaRPr lang="en-US"/>
          </a:p>
        </p:txBody>
      </p:sp>
      <p:sp>
        <p:nvSpPr>
          <p:cNvPr id="15" name="Shape 13"/>
          <p:cNvSpPr/>
          <p:nvPr/>
        </p:nvSpPr>
        <p:spPr>
          <a:xfrm>
            <a:off x="8317840" y="1901952"/>
            <a:ext cx="402336" cy="402336"/>
          </a:xfrm>
          <a:prstGeom prst="ellipse">
            <a:avLst/>
          </a:prstGeom>
          <a:solidFill>
            <a:srgbClr val="13294B"/>
          </a:solidFill>
          <a:ln/>
        </p:spPr>
        <p:txBody>
          <a:bodyPr/>
          <a:lstStyle/>
          <a:p>
            <a:endParaRPr lang="en-US"/>
          </a:p>
        </p:txBody>
      </p:sp>
      <p:sp>
        <p:nvSpPr>
          <p:cNvPr id="16" name="Text 14"/>
          <p:cNvSpPr txBox="1"/>
          <p:nvPr/>
        </p:nvSpPr>
        <p:spPr>
          <a:xfrm>
            <a:off x="8317840" y="1901952"/>
            <a:ext cx="402336" cy="402336"/>
          </a:xfrm>
          <a:prstGeom prst="rect">
            <a:avLst/>
          </a:prstGeom>
          <a:noFill/>
          <a:ln/>
        </p:spPr>
        <p:txBody>
          <a:bodyPr wrap="square" lIns="0" tIns="0" rIns="0" bIns="0"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3</a:t>
            </a:r>
            <a:endParaRPr lang="en-US" sz="1500" dirty="0"/>
          </a:p>
        </p:txBody>
      </p:sp>
      <p:sp>
        <p:nvSpPr>
          <p:cNvPr id="17" name="Text 15"/>
          <p:cNvSpPr txBox="1"/>
          <p:nvPr/>
        </p:nvSpPr>
        <p:spPr>
          <a:xfrm>
            <a:off x="8829904" y="1883664"/>
            <a:ext cx="2615184" cy="384048"/>
          </a:xfrm>
          <a:prstGeom prst="rect">
            <a:avLst/>
          </a:prstGeom>
          <a:noFill/>
          <a:ln/>
        </p:spPr>
        <p:txBody>
          <a:bodyPr wrap="square" lIns="0" tIns="0" rIns="0" bIns="0" rtlCol="0" anchor="ctr"/>
          <a:lstStyle/>
          <a:p>
            <a:pPr marL="0" indent="0">
              <a:buNone/>
            </a:pPr>
            <a:r>
              <a:rPr lang="en-US" sz="1650" b="1" dirty="0">
                <a:solidFill>
                  <a:srgbClr val="13294B"/>
                </a:solidFill>
                <a:latin typeface="Calibri" pitchFamily="34" charset="0"/>
                <a:ea typeface="Calibri" pitchFamily="34" charset="-122"/>
                <a:cs typeface="Calibri" pitchFamily="34" charset="-120"/>
              </a:rPr>
              <a:t>Architecture</a:t>
            </a:r>
            <a:endParaRPr lang="en-US" sz="1650" dirty="0"/>
          </a:p>
        </p:txBody>
      </p:sp>
      <p:sp>
        <p:nvSpPr>
          <p:cNvPr id="18" name="Text 16"/>
          <p:cNvSpPr txBox="1"/>
          <p:nvPr/>
        </p:nvSpPr>
        <p:spPr>
          <a:xfrm>
            <a:off x="8336128" y="2359152"/>
            <a:ext cx="3090672" cy="457200"/>
          </a:xfrm>
          <a:prstGeom prst="rect">
            <a:avLst/>
          </a:prstGeom>
          <a:noFill/>
          <a:ln/>
        </p:spPr>
        <p:txBody>
          <a:bodyPr wrap="square" lIns="0" tIns="0" rIns="0" bIns="0" rtlCol="0" anchor="t"/>
          <a:lstStyle/>
          <a:p>
            <a:pPr marL="0" indent="0">
              <a:buNone/>
            </a:pPr>
            <a:r>
              <a:rPr lang="en-US" sz="1250" dirty="0">
                <a:solidFill>
                  <a:srgbClr val="5B6980"/>
                </a:solidFill>
                <a:latin typeface="Calibri" pitchFamily="34" charset="0"/>
                <a:ea typeface="Calibri" pitchFamily="34" charset="-122"/>
                <a:cs typeface="Calibri" pitchFamily="34" charset="-120"/>
              </a:rPr>
              <a:t>Turn the concept into a parts list</a:t>
            </a:r>
            <a:endParaRPr lang="en-US" sz="1250" dirty="0"/>
          </a:p>
        </p:txBody>
      </p:sp>
      <p:sp>
        <p:nvSpPr>
          <p:cNvPr id="19" name="Shape 17"/>
          <p:cNvSpPr/>
          <p:nvPr/>
        </p:nvSpPr>
        <p:spPr>
          <a:xfrm>
            <a:off x="545440" y="3108960"/>
            <a:ext cx="3529584" cy="1170432"/>
          </a:xfrm>
          <a:prstGeom prst="roundRect">
            <a:avLst>
              <a:gd name="adj" fmla="val 6250"/>
            </a:avLst>
          </a:prstGeom>
          <a:solidFill>
            <a:srgbClr val="F2F4F8"/>
          </a:solidFill>
          <a:ln w="12700">
            <a:solidFill>
              <a:srgbClr val="F2F4F8"/>
            </a:solidFill>
            <a:prstDash val="solid"/>
          </a:ln>
        </p:spPr>
        <p:txBody>
          <a:bodyPr/>
          <a:lstStyle/>
          <a:p>
            <a:endParaRPr lang="en-US"/>
          </a:p>
        </p:txBody>
      </p:sp>
      <p:sp>
        <p:nvSpPr>
          <p:cNvPr id="20" name="Shape 18"/>
          <p:cNvSpPr/>
          <p:nvPr/>
        </p:nvSpPr>
        <p:spPr>
          <a:xfrm>
            <a:off x="746608" y="3273552"/>
            <a:ext cx="402336" cy="402336"/>
          </a:xfrm>
          <a:prstGeom prst="ellipse">
            <a:avLst/>
          </a:prstGeom>
          <a:solidFill>
            <a:srgbClr val="13294B"/>
          </a:solidFill>
          <a:ln/>
        </p:spPr>
        <p:txBody>
          <a:bodyPr/>
          <a:lstStyle/>
          <a:p>
            <a:endParaRPr lang="en-US"/>
          </a:p>
        </p:txBody>
      </p:sp>
      <p:sp>
        <p:nvSpPr>
          <p:cNvPr id="21" name="Text 19"/>
          <p:cNvSpPr txBox="1"/>
          <p:nvPr/>
        </p:nvSpPr>
        <p:spPr>
          <a:xfrm>
            <a:off x="746608" y="3273552"/>
            <a:ext cx="402336" cy="402336"/>
          </a:xfrm>
          <a:prstGeom prst="rect">
            <a:avLst/>
          </a:prstGeom>
          <a:noFill/>
          <a:ln/>
        </p:spPr>
        <p:txBody>
          <a:bodyPr wrap="square" lIns="0" tIns="0" rIns="0" bIns="0"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4</a:t>
            </a:r>
            <a:endParaRPr lang="en-US" sz="1500" dirty="0"/>
          </a:p>
        </p:txBody>
      </p:sp>
      <p:sp>
        <p:nvSpPr>
          <p:cNvPr id="22" name="Text 20"/>
          <p:cNvSpPr txBox="1"/>
          <p:nvPr/>
        </p:nvSpPr>
        <p:spPr>
          <a:xfrm>
            <a:off x="1258672" y="3255264"/>
            <a:ext cx="2615184" cy="384048"/>
          </a:xfrm>
          <a:prstGeom prst="rect">
            <a:avLst/>
          </a:prstGeom>
          <a:noFill/>
          <a:ln/>
        </p:spPr>
        <p:txBody>
          <a:bodyPr wrap="square" lIns="0" tIns="0" rIns="0" bIns="0" rtlCol="0" anchor="ctr"/>
          <a:lstStyle/>
          <a:p>
            <a:pPr marL="0" indent="0">
              <a:buNone/>
            </a:pPr>
            <a:r>
              <a:rPr lang="en-US" sz="1650" b="1" dirty="0">
                <a:solidFill>
                  <a:srgbClr val="13294B"/>
                </a:solidFill>
                <a:latin typeface="Calibri" pitchFamily="34" charset="0"/>
                <a:ea typeface="Calibri" pitchFamily="34" charset="-122"/>
                <a:cs typeface="Calibri" pitchFamily="34" charset="-120"/>
              </a:rPr>
              <a:t>Interfaces</a:t>
            </a:r>
            <a:endParaRPr lang="en-US" sz="1650" dirty="0"/>
          </a:p>
        </p:txBody>
      </p:sp>
      <p:sp>
        <p:nvSpPr>
          <p:cNvPr id="23" name="Text 21"/>
          <p:cNvSpPr txBox="1"/>
          <p:nvPr/>
        </p:nvSpPr>
        <p:spPr>
          <a:xfrm>
            <a:off x="764896" y="3730752"/>
            <a:ext cx="3090672" cy="457200"/>
          </a:xfrm>
          <a:prstGeom prst="rect">
            <a:avLst/>
          </a:prstGeom>
          <a:noFill/>
          <a:ln/>
        </p:spPr>
        <p:txBody>
          <a:bodyPr wrap="square" lIns="0" tIns="0" rIns="0" bIns="0" rtlCol="0" anchor="t"/>
          <a:lstStyle/>
          <a:p>
            <a:pPr marL="0" indent="0">
              <a:buNone/>
            </a:pPr>
            <a:r>
              <a:rPr lang="en-US" sz="1250" dirty="0">
                <a:solidFill>
                  <a:srgbClr val="5B6980"/>
                </a:solidFill>
                <a:latin typeface="Calibri" pitchFamily="34" charset="0"/>
                <a:ea typeface="Calibri" pitchFamily="34" charset="-122"/>
                <a:cs typeface="Calibri" pitchFamily="34" charset="-120"/>
              </a:rPr>
              <a:t>How the parts actually connect</a:t>
            </a:r>
            <a:endParaRPr lang="en-US" sz="1250" dirty="0"/>
          </a:p>
        </p:txBody>
      </p:sp>
      <p:sp>
        <p:nvSpPr>
          <p:cNvPr id="24" name="Shape 22"/>
          <p:cNvSpPr/>
          <p:nvPr/>
        </p:nvSpPr>
        <p:spPr>
          <a:xfrm>
            <a:off x="4331056" y="3108960"/>
            <a:ext cx="3529584" cy="1170432"/>
          </a:xfrm>
          <a:prstGeom prst="roundRect">
            <a:avLst>
              <a:gd name="adj" fmla="val 6250"/>
            </a:avLst>
          </a:prstGeom>
          <a:solidFill>
            <a:srgbClr val="F2F4F8"/>
          </a:solidFill>
          <a:ln w="12700">
            <a:solidFill>
              <a:srgbClr val="F2F4F8"/>
            </a:solidFill>
            <a:prstDash val="solid"/>
          </a:ln>
        </p:spPr>
        <p:txBody>
          <a:bodyPr/>
          <a:lstStyle/>
          <a:p>
            <a:endParaRPr lang="en-US"/>
          </a:p>
        </p:txBody>
      </p:sp>
      <p:sp>
        <p:nvSpPr>
          <p:cNvPr id="25" name="Shape 23"/>
          <p:cNvSpPr/>
          <p:nvPr/>
        </p:nvSpPr>
        <p:spPr>
          <a:xfrm>
            <a:off x="4532224" y="3273552"/>
            <a:ext cx="402336" cy="402336"/>
          </a:xfrm>
          <a:prstGeom prst="ellipse">
            <a:avLst/>
          </a:prstGeom>
          <a:solidFill>
            <a:srgbClr val="13294B"/>
          </a:solidFill>
          <a:ln/>
        </p:spPr>
        <p:txBody>
          <a:bodyPr/>
          <a:lstStyle/>
          <a:p>
            <a:endParaRPr lang="en-US"/>
          </a:p>
        </p:txBody>
      </p:sp>
      <p:sp>
        <p:nvSpPr>
          <p:cNvPr id="26" name="Text 24"/>
          <p:cNvSpPr txBox="1"/>
          <p:nvPr/>
        </p:nvSpPr>
        <p:spPr>
          <a:xfrm>
            <a:off x="4532224" y="3273552"/>
            <a:ext cx="402336" cy="402336"/>
          </a:xfrm>
          <a:prstGeom prst="rect">
            <a:avLst/>
          </a:prstGeom>
          <a:noFill/>
          <a:ln/>
        </p:spPr>
        <p:txBody>
          <a:bodyPr wrap="square" lIns="0" tIns="0" rIns="0" bIns="0"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5</a:t>
            </a:r>
            <a:endParaRPr lang="en-US" sz="1500" dirty="0"/>
          </a:p>
        </p:txBody>
      </p:sp>
      <p:sp>
        <p:nvSpPr>
          <p:cNvPr id="27" name="Text 25"/>
          <p:cNvSpPr txBox="1"/>
          <p:nvPr/>
        </p:nvSpPr>
        <p:spPr>
          <a:xfrm>
            <a:off x="5044288" y="3255264"/>
            <a:ext cx="2615184" cy="384048"/>
          </a:xfrm>
          <a:prstGeom prst="rect">
            <a:avLst/>
          </a:prstGeom>
          <a:noFill/>
          <a:ln/>
        </p:spPr>
        <p:txBody>
          <a:bodyPr wrap="square" lIns="0" tIns="0" rIns="0" bIns="0" rtlCol="0" anchor="ctr"/>
          <a:lstStyle/>
          <a:p>
            <a:pPr marL="0" indent="0">
              <a:buNone/>
            </a:pPr>
            <a:r>
              <a:rPr lang="en-US" sz="1650" b="1" dirty="0">
                <a:solidFill>
                  <a:srgbClr val="13294B"/>
                </a:solidFill>
                <a:latin typeface="Calibri" pitchFamily="34" charset="0"/>
                <a:ea typeface="Calibri" pitchFamily="34" charset="-122"/>
                <a:cs typeface="Calibri" pitchFamily="34" charset="-120"/>
              </a:rPr>
              <a:t>Part selection</a:t>
            </a:r>
            <a:endParaRPr lang="en-US" sz="1650" dirty="0"/>
          </a:p>
        </p:txBody>
      </p:sp>
      <p:sp>
        <p:nvSpPr>
          <p:cNvPr id="28" name="Text 26"/>
          <p:cNvSpPr txBox="1"/>
          <p:nvPr/>
        </p:nvSpPr>
        <p:spPr>
          <a:xfrm>
            <a:off x="4550512" y="3730752"/>
            <a:ext cx="3090672" cy="457200"/>
          </a:xfrm>
          <a:prstGeom prst="rect">
            <a:avLst/>
          </a:prstGeom>
          <a:noFill/>
          <a:ln/>
        </p:spPr>
        <p:txBody>
          <a:bodyPr wrap="square" lIns="0" tIns="0" rIns="0" bIns="0" rtlCol="0" anchor="t"/>
          <a:lstStyle/>
          <a:p>
            <a:pPr marL="0" indent="0">
              <a:buNone/>
            </a:pPr>
            <a:r>
              <a:rPr lang="en-US" sz="1250" dirty="0">
                <a:solidFill>
                  <a:srgbClr val="5B6980"/>
                </a:solidFill>
                <a:latin typeface="Calibri" pitchFamily="34" charset="0"/>
                <a:ea typeface="Calibri" pitchFamily="34" charset="-122"/>
                <a:cs typeface="Calibri" pitchFamily="34" charset="-120"/>
              </a:rPr>
              <a:t>Pick the specific MCU, justify it</a:t>
            </a:r>
            <a:endParaRPr lang="en-US" sz="1250" dirty="0"/>
          </a:p>
        </p:txBody>
      </p:sp>
      <p:sp>
        <p:nvSpPr>
          <p:cNvPr id="29" name="Shape 27"/>
          <p:cNvSpPr/>
          <p:nvPr/>
        </p:nvSpPr>
        <p:spPr>
          <a:xfrm>
            <a:off x="8116672" y="3108960"/>
            <a:ext cx="3529584" cy="1170432"/>
          </a:xfrm>
          <a:prstGeom prst="roundRect">
            <a:avLst>
              <a:gd name="adj" fmla="val 6250"/>
            </a:avLst>
          </a:prstGeom>
          <a:solidFill>
            <a:srgbClr val="F2F4F8"/>
          </a:solidFill>
          <a:ln w="12700">
            <a:solidFill>
              <a:srgbClr val="F2F4F8"/>
            </a:solidFill>
            <a:prstDash val="solid"/>
          </a:ln>
        </p:spPr>
        <p:txBody>
          <a:bodyPr/>
          <a:lstStyle/>
          <a:p>
            <a:endParaRPr lang="en-US"/>
          </a:p>
        </p:txBody>
      </p:sp>
      <p:sp>
        <p:nvSpPr>
          <p:cNvPr id="30" name="Shape 28"/>
          <p:cNvSpPr/>
          <p:nvPr/>
        </p:nvSpPr>
        <p:spPr>
          <a:xfrm>
            <a:off x="8317840" y="3273552"/>
            <a:ext cx="402336" cy="402336"/>
          </a:xfrm>
          <a:prstGeom prst="ellipse">
            <a:avLst/>
          </a:prstGeom>
          <a:solidFill>
            <a:srgbClr val="13294B"/>
          </a:solidFill>
          <a:ln/>
        </p:spPr>
        <p:txBody>
          <a:bodyPr/>
          <a:lstStyle/>
          <a:p>
            <a:endParaRPr lang="en-US"/>
          </a:p>
        </p:txBody>
      </p:sp>
      <p:sp>
        <p:nvSpPr>
          <p:cNvPr id="31" name="Text 29"/>
          <p:cNvSpPr txBox="1"/>
          <p:nvPr/>
        </p:nvSpPr>
        <p:spPr>
          <a:xfrm>
            <a:off x="8317840" y="3273552"/>
            <a:ext cx="402336" cy="402336"/>
          </a:xfrm>
          <a:prstGeom prst="rect">
            <a:avLst/>
          </a:prstGeom>
          <a:noFill/>
          <a:ln/>
        </p:spPr>
        <p:txBody>
          <a:bodyPr wrap="square" lIns="0" tIns="0" rIns="0" bIns="0"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6</a:t>
            </a:r>
            <a:endParaRPr lang="en-US" sz="1500" dirty="0"/>
          </a:p>
        </p:txBody>
      </p:sp>
      <p:sp>
        <p:nvSpPr>
          <p:cNvPr id="32" name="Text 30"/>
          <p:cNvSpPr txBox="1"/>
          <p:nvPr/>
        </p:nvSpPr>
        <p:spPr>
          <a:xfrm>
            <a:off x="8829904" y="3255264"/>
            <a:ext cx="2615184" cy="384048"/>
          </a:xfrm>
          <a:prstGeom prst="rect">
            <a:avLst/>
          </a:prstGeom>
          <a:noFill/>
          <a:ln/>
        </p:spPr>
        <p:txBody>
          <a:bodyPr wrap="square" lIns="0" tIns="0" rIns="0" bIns="0" rtlCol="0" anchor="ctr"/>
          <a:lstStyle/>
          <a:p>
            <a:pPr marL="0" indent="0">
              <a:buNone/>
            </a:pPr>
            <a:r>
              <a:rPr lang="en-US" sz="1650" b="1" dirty="0">
                <a:solidFill>
                  <a:srgbClr val="13294B"/>
                </a:solidFill>
                <a:latin typeface="Calibri" pitchFamily="34" charset="0"/>
                <a:ea typeface="Calibri" pitchFamily="34" charset="-122"/>
                <a:cs typeface="Calibri" pitchFamily="34" charset="-120"/>
              </a:rPr>
              <a:t>Power</a:t>
            </a:r>
            <a:endParaRPr lang="en-US" sz="1650" dirty="0"/>
          </a:p>
        </p:txBody>
      </p:sp>
      <p:sp>
        <p:nvSpPr>
          <p:cNvPr id="33" name="Text 31"/>
          <p:cNvSpPr txBox="1"/>
          <p:nvPr/>
        </p:nvSpPr>
        <p:spPr>
          <a:xfrm>
            <a:off x="8336128" y="3730752"/>
            <a:ext cx="3090672" cy="457200"/>
          </a:xfrm>
          <a:prstGeom prst="rect">
            <a:avLst/>
          </a:prstGeom>
          <a:noFill/>
          <a:ln/>
        </p:spPr>
        <p:txBody>
          <a:bodyPr wrap="square" lIns="0" tIns="0" rIns="0" bIns="0" rtlCol="0" anchor="t"/>
          <a:lstStyle/>
          <a:p>
            <a:pPr marL="0" indent="0">
              <a:buNone/>
            </a:pPr>
            <a:r>
              <a:rPr lang="en-US" sz="1250" dirty="0">
                <a:solidFill>
                  <a:srgbClr val="5B6980"/>
                </a:solidFill>
                <a:latin typeface="Calibri" pitchFamily="34" charset="0"/>
                <a:ea typeface="Calibri" pitchFamily="34" charset="-122"/>
                <a:cs typeface="Calibri" pitchFamily="34" charset="-120"/>
              </a:rPr>
              <a:t>Budget the rails before you route</a:t>
            </a:r>
            <a:endParaRPr lang="en-US" sz="1250" dirty="0"/>
          </a:p>
        </p:txBody>
      </p:sp>
      <p:sp>
        <p:nvSpPr>
          <p:cNvPr id="34" name="Shape 32"/>
          <p:cNvSpPr/>
          <p:nvPr/>
        </p:nvSpPr>
        <p:spPr>
          <a:xfrm>
            <a:off x="545440" y="4480560"/>
            <a:ext cx="3529584" cy="1170432"/>
          </a:xfrm>
          <a:prstGeom prst="roundRect">
            <a:avLst>
              <a:gd name="adj" fmla="val 6250"/>
            </a:avLst>
          </a:prstGeom>
          <a:solidFill>
            <a:srgbClr val="F2F4F8"/>
          </a:solidFill>
          <a:ln w="12700">
            <a:solidFill>
              <a:srgbClr val="F2F4F8"/>
            </a:solidFill>
            <a:prstDash val="solid"/>
          </a:ln>
        </p:spPr>
        <p:txBody>
          <a:bodyPr/>
          <a:lstStyle/>
          <a:p>
            <a:endParaRPr lang="en-US"/>
          </a:p>
        </p:txBody>
      </p:sp>
      <p:sp>
        <p:nvSpPr>
          <p:cNvPr id="35" name="Shape 33"/>
          <p:cNvSpPr/>
          <p:nvPr/>
        </p:nvSpPr>
        <p:spPr>
          <a:xfrm>
            <a:off x="746608" y="4645152"/>
            <a:ext cx="402336" cy="402336"/>
          </a:xfrm>
          <a:prstGeom prst="ellipse">
            <a:avLst/>
          </a:prstGeom>
          <a:solidFill>
            <a:srgbClr val="13294B"/>
          </a:solidFill>
          <a:ln/>
        </p:spPr>
        <p:txBody>
          <a:bodyPr/>
          <a:lstStyle/>
          <a:p>
            <a:endParaRPr lang="en-US"/>
          </a:p>
        </p:txBody>
      </p:sp>
      <p:sp>
        <p:nvSpPr>
          <p:cNvPr id="36" name="Text 34"/>
          <p:cNvSpPr txBox="1"/>
          <p:nvPr/>
        </p:nvSpPr>
        <p:spPr>
          <a:xfrm>
            <a:off x="746608" y="4645152"/>
            <a:ext cx="402336" cy="402336"/>
          </a:xfrm>
          <a:prstGeom prst="rect">
            <a:avLst/>
          </a:prstGeom>
          <a:noFill/>
          <a:ln/>
        </p:spPr>
        <p:txBody>
          <a:bodyPr wrap="square" lIns="0" tIns="0" rIns="0" bIns="0"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7</a:t>
            </a:r>
            <a:endParaRPr lang="en-US" sz="1500" dirty="0"/>
          </a:p>
        </p:txBody>
      </p:sp>
      <p:sp>
        <p:nvSpPr>
          <p:cNvPr id="37" name="Text 35"/>
          <p:cNvSpPr txBox="1"/>
          <p:nvPr/>
        </p:nvSpPr>
        <p:spPr>
          <a:xfrm>
            <a:off x="1258672" y="4626864"/>
            <a:ext cx="2615184" cy="384048"/>
          </a:xfrm>
          <a:prstGeom prst="rect">
            <a:avLst/>
          </a:prstGeom>
          <a:noFill/>
          <a:ln/>
        </p:spPr>
        <p:txBody>
          <a:bodyPr wrap="square" lIns="0" tIns="0" rIns="0" bIns="0" rtlCol="0" anchor="ctr"/>
          <a:lstStyle/>
          <a:p>
            <a:pPr marL="0" indent="0">
              <a:buNone/>
            </a:pPr>
            <a:r>
              <a:rPr lang="en-US" sz="1650" b="1" dirty="0">
                <a:solidFill>
                  <a:srgbClr val="13294B"/>
                </a:solidFill>
                <a:latin typeface="Calibri" pitchFamily="34" charset="0"/>
                <a:ea typeface="Calibri" pitchFamily="34" charset="-122"/>
                <a:cs typeface="Calibri" pitchFamily="34" charset="-120"/>
              </a:rPr>
              <a:t>Block diagram</a:t>
            </a:r>
            <a:endParaRPr lang="en-US" sz="1650" dirty="0"/>
          </a:p>
        </p:txBody>
      </p:sp>
      <p:sp>
        <p:nvSpPr>
          <p:cNvPr id="38" name="Text 36"/>
          <p:cNvSpPr txBox="1"/>
          <p:nvPr/>
        </p:nvSpPr>
        <p:spPr>
          <a:xfrm>
            <a:off x="764896" y="5102352"/>
            <a:ext cx="3090672" cy="457200"/>
          </a:xfrm>
          <a:prstGeom prst="rect">
            <a:avLst/>
          </a:prstGeom>
          <a:noFill/>
          <a:ln/>
        </p:spPr>
        <p:txBody>
          <a:bodyPr wrap="square" lIns="0" tIns="0" rIns="0" bIns="0" rtlCol="0" anchor="t"/>
          <a:lstStyle/>
          <a:p>
            <a:pPr marL="0" indent="0">
              <a:buNone/>
            </a:pPr>
            <a:r>
              <a:rPr lang="en-US" sz="1250" dirty="0">
                <a:solidFill>
                  <a:srgbClr val="5B6980"/>
                </a:solidFill>
                <a:latin typeface="Calibri" pitchFamily="34" charset="0"/>
                <a:ea typeface="Calibri" pitchFamily="34" charset="-122"/>
                <a:cs typeface="Calibri" pitchFamily="34" charset="-120"/>
              </a:rPr>
              <a:t>A picture you can redraw and own</a:t>
            </a:r>
            <a:endParaRPr lang="en-US" sz="1250" dirty="0"/>
          </a:p>
        </p:txBody>
      </p:sp>
      <p:sp>
        <p:nvSpPr>
          <p:cNvPr id="39" name="Shape 37"/>
          <p:cNvSpPr/>
          <p:nvPr/>
        </p:nvSpPr>
        <p:spPr>
          <a:xfrm>
            <a:off x="4331056" y="4480560"/>
            <a:ext cx="3529584" cy="1170432"/>
          </a:xfrm>
          <a:prstGeom prst="roundRect">
            <a:avLst>
              <a:gd name="adj" fmla="val 6250"/>
            </a:avLst>
          </a:prstGeom>
          <a:solidFill>
            <a:srgbClr val="FDECE7"/>
          </a:solidFill>
          <a:ln w="15875">
            <a:solidFill>
              <a:srgbClr val="E84A27"/>
            </a:solidFill>
            <a:prstDash val="solid"/>
          </a:ln>
        </p:spPr>
        <p:txBody>
          <a:bodyPr/>
          <a:lstStyle/>
          <a:p>
            <a:endParaRPr lang="en-US"/>
          </a:p>
        </p:txBody>
      </p:sp>
      <p:sp>
        <p:nvSpPr>
          <p:cNvPr id="40" name="Shape 38"/>
          <p:cNvSpPr/>
          <p:nvPr/>
        </p:nvSpPr>
        <p:spPr>
          <a:xfrm>
            <a:off x="4532224" y="4645152"/>
            <a:ext cx="402336" cy="402336"/>
          </a:xfrm>
          <a:prstGeom prst="ellipse">
            <a:avLst/>
          </a:prstGeom>
          <a:solidFill>
            <a:srgbClr val="E84A27"/>
          </a:solidFill>
          <a:ln/>
        </p:spPr>
        <p:txBody>
          <a:bodyPr/>
          <a:lstStyle/>
          <a:p>
            <a:endParaRPr lang="en-US"/>
          </a:p>
        </p:txBody>
      </p:sp>
      <p:sp>
        <p:nvSpPr>
          <p:cNvPr id="41" name="Text 39"/>
          <p:cNvSpPr txBox="1"/>
          <p:nvPr/>
        </p:nvSpPr>
        <p:spPr>
          <a:xfrm>
            <a:off x="4532224" y="4645152"/>
            <a:ext cx="402336" cy="402336"/>
          </a:xfrm>
          <a:prstGeom prst="rect">
            <a:avLst/>
          </a:prstGeom>
          <a:noFill/>
          <a:ln/>
        </p:spPr>
        <p:txBody>
          <a:bodyPr wrap="square" lIns="0" tIns="0" rIns="0" bIns="0"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8</a:t>
            </a:r>
            <a:endParaRPr lang="en-US" sz="1500" dirty="0"/>
          </a:p>
        </p:txBody>
      </p:sp>
      <p:sp>
        <p:nvSpPr>
          <p:cNvPr id="42" name="Text 40"/>
          <p:cNvSpPr txBox="1"/>
          <p:nvPr/>
        </p:nvSpPr>
        <p:spPr>
          <a:xfrm>
            <a:off x="5044288" y="4626864"/>
            <a:ext cx="2615184" cy="384048"/>
          </a:xfrm>
          <a:prstGeom prst="rect">
            <a:avLst/>
          </a:prstGeom>
          <a:noFill/>
          <a:ln/>
        </p:spPr>
        <p:txBody>
          <a:bodyPr wrap="square" lIns="0" tIns="0" rIns="0" bIns="0" rtlCol="0" anchor="ctr"/>
          <a:lstStyle/>
          <a:p>
            <a:pPr marL="0" indent="0">
              <a:buNone/>
            </a:pPr>
            <a:r>
              <a:rPr lang="en-US" sz="1650" b="1" dirty="0">
                <a:solidFill>
                  <a:srgbClr val="13294B"/>
                </a:solidFill>
                <a:latin typeface="Calibri" pitchFamily="34" charset="0"/>
                <a:ea typeface="Calibri" pitchFamily="34" charset="-122"/>
                <a:cs typeface="Calibri" pitchFamily="34" charset="-120"/>
              </a:rPr>
              <a:t>Schematic check</a:t>
            </a:r>
            <a:endParaRPr lang="en-US" sz="1650" dirty="0"/>
          </a:p>
        </p:txBody>
      </p:sp>
      <p:sp>
        <p:nvSpPr>
          <p:cNvPr id="43" name="Text 41"/>
          <p:cNvSpPr txBox="1"/>
          <p:nvPr/>
        </p:nvSpPr>
        <p:spPr>
          <a:xfrm>
            <a:off x="4550512" y="5102352"/>
            <a:ext cx="3090672" cy="457200"/>
          </a:xfrm>
          <a:prstGeom prst="rect">
            <a:avLst/>
          </a:prstGeom>
          <a:noFill/>
          <a:ln/>
        </p:spPr>
        <p:txBody>
          <a:bodyPr wrap="square" lIns="0" tIns="0" rIns="0" bIns="0" rtlCol="0" anchor="t"/>
          <a:lstStyle/>
          <a:p>
            <a:pPr marL="0" indent="0">
              <a:buNone/>
            </a:pPr>
            <a:r>
              <a:rPr lang="en-US" sz="1250" dirty="0">
                <a:solidFill>
                  <a:srgbClr val="5B6980"/>
                </a:solidFill>
                <a:latin typeface="Calibri" pitchFamily="34" charset="0"/>
                <a:ea typeface="Calibri" pitchFamily="34" charset="-122"/>
                <a:cs typeface="Calibri" pitchFamily="34" charset="-120"/>
              </a:rPr>
              <a:t>Give it the datasheet, ask what is wrong</a:t>
            </a:r>
            <a:endParaRPr lang="en-US" sz="1250" dirty="0"/>
          </a:p>
        </p:txBody>
      </p:sp>
      <p:sp>
        <p:nvSpPr>
          <p:cNvPr id="44" name="Shape 42"/>
          <p:cNvSpPr/>
          <p:nvPr/>
        </p:nvSpPr>
        <p:spPr>
          <a:xfrm>
            <a:off x="8116672" y="4480560"/>
            <a:ext cx="3529584" cy="1170432"/>
          </a:xfrm>
          <a:prstGeom prst="roundRect">
            <a:avLst>
              <a:gd name="adj" fmla="val 6250"/>
            </a:avLst>
          </a:prstGeom>
          <a:solidFill>
            <a:srgbClr val="F2F4F8"/>
          </a:solidFill>
          <a:ln w="12700">
            <a:solidFill>
              <a:srgbClr val="F2F4F8"/>
            </a:solidFill>
            <a:prstDash val="solid"/>
          </a:ln>
        </p:spPr>
        <p:txBody>
          <a:bodyPr/>
          <a:lstStyle/>
          <a:p>
            <a:endParaRPr lang="en-US"/>
          </a:p>
        </p:txBody>
      </p:sp>
      <p:sp>
        <p:nvSpPr>
          <p:cNvPr id="45" name="Shape 43"/>
          <p:cNvSpPr/>
          <p:nvPr/>
        </p:nvSpPr>
        <p:spPr>
          <a:xfrm>
            <a:off x="8317840" y="4645152"/>
            <a:ext cx="402336" cy="402336"/>
          </a:xfrm>
          <a:prstGeom prst="ellipse">
            <a:avLst/>
          </a:prstGeom>
          <a:solidFill>
            <a:srgbClr val="13294B"/>
          </a:solidFill>
          <a:ln/>
        </p:spPr>
        <p:txBody>
          <a:bodyPr/>
          <a:lstStyle/>
          <a:p>
            <a:endParaRPr lang="en-US"/>
          </a:p>
        </p:txBody>
      </p:sp>
      <p:sp>
        <p:nvSpPr>
          <p:cNvPr id="46" name="Text 44"/>
          <p:cNvSpPr txBox="1"/>
          <p:nvPr/>
        </p:nvSpPr>
        <p:spPr>
          <a:xfrm>
            <a:off x="8317840" y="4645152"/>
            <a:ext cx="402336" cy="402336"/>
          </a:xfrm>
          <a:prstGeom prst="rect">
            <a:avLst/>
          </a:prstGeom>
          <a:noFill/>
          <a:ln/>
        </p:spPr>
        <p:txBody>
          <a:bodyPr wrap="square" lIns="0" tIns="0" rIns="0" bIns="0"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9</a:t>
            </a:r>
            <a:endParaRPr lang="en-US" sz="1500" dirty="0"/>
          </a:p>
        </p:txBody>
      </p:sp>
      <p:sp>
        <p:nvSpPr>
          <p:cNvPr id="47" name="Text 45"/>
          <p:cNvSpPr txBox="1"/>
          <p:nvPr/>
        </p:nvSpPr>
        <p:spPr>
          <a:xfrm>
            <a:off x="8829904" y="4626864"/>
            <a:ext cx="2615184" cy="384048"/>
          </a:xfrm>
          <a:prstGeom prst="rect">
            <a:avLst/>
          </a:prstGeom>
          <a:noFill/>
          <a:ln/>
        </p:spPr>
        <p:txBody>
          <a:bodyPr wrap="square" lIns="0" tIns="0" rIns="0" bIns="0" rtlCol="0" anchor="ctr"/>
          <a:lstStyle/>
          <a:p>
            <a:pPr marL="0" indent="0">
              <a:buNone/>
            </a:pPr>
            <a:r>
              <a:rPr lang="en-US" sz="1650" b="1" dirty="0">
                <a:solidFill>
                  <a:srgbClr val="13294B"/>
                </a:solidFill>
                <a:latin typeface="Calibri" pitchFamily="34" charset="0"/>
                <a:ea typeface="Calibri" pitchFamily="34" charset="-122"/>
                <a:cs typeface="Calibri" pitchFamily="34" charset="-120"/>
              </a:rPr>
              <a:t>Code</a:t>
            </a:r>
            <a:endParaRPr lang="en-US" sz="1650" dirty="0"/>
          </a:p>
        </p:txBody>
      </p:sp>
      <p:sp>
        <p:nvSpPr>
          <p:cNvPr id="48" name="Text 46"/>
          <p:cNvSpPr txBox="1"/>
          <p:nvPr/>
        </p:nvSpPr>
        <p:spPr>
          <a:xfrm>
            <a:off x="8336128" y="5102352"/>
            <a:ext cx="3090672" cy="457200"/>
          </a:xfrm>
          <a:prstGeom prst="rect">
            <a:avLst/>
          </a:prstGeom>
          <a:noFill/>
          <a:ln/>
        </p:spPr>
        <p:txBody>
          <a:bodyPr wrap="square" lIns="0" tIns="0" rIns="0" bIns="0" rtlCol="0" anchor="t"/>
          <a:lstStyle/>
          <a:p>
            <a:pPr marL="0" indent="0">
              <a:buNone/>
            </a:pPr>
            <a:r>
              <a:rPr lang="en-US" sz="1250" dirty="0">
                <a:solidFill>
                  <a:srgbClr val="5B6980"/>
                </a:solidFill>
                <a:latin typeface="Calibri" pitchFamily="34" charset="0"/>
                <a:ea typeface="Calibri" pitchFamily="34" charset="-122"/>
                <a:cs typeface="Calibri" pitchFamily="34" charset="-120"/>
              </a:rPr>
              <a:t>Point it at the docs, then verify</a:t>
            </a:r>
            <a:endParaRPr lang="en-US" sz="1250" dirty="0"/>
          </a:p>
        </p:txBody>
      </p:sp>
      <p:sp>
        <p:nvSpPr>
          <p:cNvPr id="49" name="Shape 47"/>
          <p:cNvSpPr/>
          <p:nvPr/>
        </p:nvSpPr>
        <p:spPr>
          <a:xfrm>
            <a:off x="548640" y="5815584"/>
            <a:ext cx="11091672" cy="566928"/>
          </a:xfrm>
          <a:prstGeom prst="roundRect">
            <a:avLst>
              <a:gd name="adj" fmla="val 12903"/>
            </a:avLst>
          </a:prstGeom>
          <a:solidFill>
            <a:srgbClr val="F2F4F8"/>
          </a:solidFill>
          <a:ln w="12700">
            <a:solidFill>
              <a:srgbClr val="F2F4F8"/>
            </a:solidFill>
            <a:prstDash val="solid"/>
          </a:ln>
        </p:spPr>
        <p:txBody>
          <a:bodyPr/>
          <a:lstStyle/>
          <a:p>
            <a:endParaRPr lang="en-US"/>
          </a:p>
        </p:txBody>
      </p:sp>
      <p:sp>
        <p:nvSpPr>
          <p:cNvPr id="50" name="Text 48"/>
          <p:cNvSpPr txBox="1"/>
          <p:nvPr/>
        </p:nvSpPr>
        <p:spPr>
          <a:xfrm>
            <a:off x="777240" y="5815584"/>
            <a:ext cx="10698480" cy="566928"/>
          </a:xfrm>
          <a:prstGeom prst="rect">
            <a:avLst/>
          </a:prstGeom>
          <a:noFill/>
          <a:ln/>
        </p:spPr>
        <p:txBody>
          <a:bodyPr wrap="square" lIns="0" tIns="0" rIns="0" bIns="0" rtlCol="0" anchor="ctr"/>
          <a:lstStyle/>
          <a:p>
            <a:pPr marL="0" indent="0" algn="l">
              <a:buNone/>
            </a:pPr>
            <a:r>
              <a:rPr lang="en-US" sz="1450" b="1" dirty="0">
                <a:solidFill>
                  <a:srgbClr val="E84A27"/>
                </a:solidFill>
                <a:latin typeface="Calibri" pitchFamily="34" charset="0"/>
                <a:ea typeface="Calibri" pitchFamily="34" charset="-122"/>
                <a:cs typeface="Calibri" pitchFamily="34" charset="-120"/>
              </a:rPr>
              <a:t>Notice:  </a:t>
            </a:r>
            <a:r>
              <a:rPr lang="en-US" sz="1450" dirty="0">
                <a:solidFill>
                  <a:srgbClr val="13294B"/>
                </a:solidFill>
                <a:latin typeface="Calibri" pitchFamily="34" charset="0"/>
                <a:ea typeface="Calibri" pitchFamily="34" charset="-122"/>
                <a:cs typeface="Calibri" pitchFamily="34" charset="-120"/>
              </a:rPr>
              <a:t>no step asks it to design the project. Each one asks a bounded question I already know how to check.</a:t>
            </a:r>
            <a:endParaRPr lang="en-US" sz="14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548640" y="329184"/>
            <a:ext cx="475488" cy="475488"/>
          </a:xfrm>
          <a:prstGeom prst="ellipse">
            <a:avLst/>
          </a:prstGeom>
          <a:solidFill>
            <a:srgbClr val="E84A27"/>
          </a:solidFill>
          <a:ln/>
        </p:spPr>
        <p:txBody>
          <a:bodyPr/>
          <a:lstStyle/>
          <a:p>
            <a:endParaRPr lang="en-US"/>
          </a:p>
        </p:txBody>
      </p:sp>
      <p:sp>
        <p:nvSpPr>
          <p:cNvPr id="3" name="Text 1"/>
          <p:cNvSpPr txBox="1"/>
          <p:nvPr/>
        </p:nvSpPr>
        <p:spPr>
          <a:xfrm>
            <a:off x="548640" y="329184"/>
            <a:ext cx="475488" cy="475488"/>
          </a:xfrm>
          <a:prstGeom prst="rect">
            <a:avLst/>
          </a:prstGeom>
          <a:noFill/>
          <a:ln/>
        </p:spPr>
        <p:txBody>
          <a:bodyPr wrap="square" lIns="0" tIns="0" rIns="0" bIns="0" rtlCol="0" anchor="ctr"/>
          <a:lstStyle/>
          <a:p>
            <a:pPr marL="0" indent="0" algn="ctr">
              <a:buNone/>
            </a:pPr>
            <a:r>
              <a:rPr lang="en-US" sz="2000" b="1" dirty="0">
                <a:solidFill>
                  <a:srgbClr val="FFFFFF"/>
                </a:solidFill>
                <a:latin typeface="Calibri" pitchFamily="34" charset="0"/>
                <a:ea typeface="Calibri" pitchFamily="34" charset="-122"/>
                <a:cs typeface="Calibri" pitchFamily="34" charset="-120"/>
              </a:rPr>
              <a:t>1</a:t>
            </a:r>
            <a:endParaRPr lang="en-US" sz="2000" dirty="0"/>
          </a:p>
        </p:txBody>
      </p:sp>
      <p:sp>
        <p:nvSpPr>
          <p:cNvPr id="4" name="Text 2"/>
          <p:cNvSpPr txBox="1"/>
          <p:nvPr/>
        </p:nvSpPr>
        <p:spPr>
          <a:xfrm>
            <a:off x="1207008" y="301752"/>
            <a:ext cx="10378440" cy="530352"/>
          </a:xfrm>
          <a:prstGeom prst="rect">
            <a:avLst/>
          </a:prstGeom>
          <a:noFill/>
          <a:ln/>
        </p:spPr>
        <p:txBody>
          <a:bodyPr wrap="square" lIns="0" tIns="0" rIns="0" bIns="0" rtlCol="0" anchor="ctr"/>
          <a:lstStyle/>
          <a:p>
            <a:pPr marL="0" indent="0" algn="l">
              <a:buNone/>
            </a:pPr>
            <a:r>
              <a:rPr lang="en-US" sz="2800" b="1" dirty="0">
                <a:solidFill>
                  <a:srgbClr val="13294B"/>
                </a:solidFill>
                <a:latin typeface="Calibri" pitchFamily="34" charset="0"/>
                <a:ea typeface="Calibri" pitchFamily="34" charset="-122"/>
                <a:cs typeface="Calibri" pitchFamily="34" charset="-120"/>
              </a:rPr>
              <a:t>Ideate: state the idea, ask whether it is feasible</a:t>
            </a:r>
            <a:endParaRPr lang="en-US" sz="2800" dirty="0"/>
          </a:p>
        </p:txBody>
      </p:sp>
      <p:pic>
        <p:nvPicPr>
          <p:cNvPr id="5" name="Image 0" descr="media/image1.png"/>
          <p:cNvPicPr>
            <a:picLocks noChangeAspect="1"/>
          </p:cNvPicPr>
          <p:nvPr/>
        </p:nvPicPr>
        <p:blipFill>
          <a:blip r:embed="rId3"/>
          <a:stretch>
            <a:fillRect/>
          </a:stretch>
        </p:blipFill>
        <p:spPr>
          <a:xfrm>
            <a:off x="1527048" y="1627632"/>
            <a:ext cx="9144000" cy="3401568"/>
          </a:xfrm>
          <a:prstGeom prst="rect">
            <a:avLst/>
          </a:prstGeom>
        </p:spPr>
      </p:pic>
      <p:sp>
        <p:nvSpPr>
          <p:cNvPr id="6" name="Shape 3"/>
          <p:cNvSpPr/>
          <p:nvPr/>
        </p:nvSpPr>
        <p:spPr>
          <a:xfrm>
            <a:off x="548640" y="5870448"/>
            <a:ext cx="11091672" cy="566928"/>
          </a:xfrm>
          <a:prstGeom prst="roundRect">
            <a:avLst>
              <a:gd name="adj" fmla="val 12903"/>
            </a:avLst>
          </a:prstGeom>
          <a:solidFill>
            <a:srgbClr val="F2F4F8"/>
          </a:solidFill>
          <a:ln w="12700">
            <a:solidFill>
              <a:srgbClr val="F2F4F8"/>
            </a:solidFill>
            <a:prstDash val="solid"/>
          </a:ln>
        </p:spPr>
        <p:txBody>
          <a:bodyPr/>
          <a:lstStyle/>
          <a:p>
            <a:endParaRPr lang="en-US"/>
          </a:p>
        </p:txBody>
      </p:sp>
      <p:sp>
        <p:nvSpPr>
          <p:cNvPr id="7" name="Text 4"/>
          <p:cNvSpPr txBox="1"/>
          <p:nvPr/>
        </p:nvSpPr>
        <p:spPr>
          <a:xfrm>
            <a:off x="777240" y="5870448"/>
            <a:ext cx="10698480" cy="566928"/>
          </a:xfrm>
          <a:prstGeom prst="rect">
            <a:avLst/>
          </a:prstGeom>
          <a:noFill/>
          <a:ln/>
        </p:spPr>
        <p:txBody>
          <a:bodyPr wrap="square" lIns="0" tIns="0" rIns="0" bIns="0" rtlCol="0" anchor="ctr"/>
          <a:lstStyle/>
          <a:p>
            <a:pPr marL="0" indent="0" algn="l">
              <a:buNone/>
            </a:pPr>
            <a:r>
              <a:rPr lang="en-US" sz="1450" b="1" dirty="0">
                <a:solidFill>
                  <a:srgbClr val="E84A27"/>
                </a:solidFill>
                <a:latin typeface="Calibri" pitchFamily="34" charset="0"/>
                <a:ea typeface="Calibri" pitchFamily="34" charset="-122"/>
                <a:cs typeface="Calibri" pitchFamily="34" charset="-120"/>
              </a:rPr>
              <a:t>Why this prompt works:  </a:t>
            </a:r>
            <a:r>
              <a:rPr lang="en-US" sz="1450" dirty="0">
                <a:solidFill>
                  <a:srgbClr val="13294B"/>
                </a:solidFill>
                <a:latin typeface="Calibri" pitchFamily="34" charset="0"/>
                <a:ea typeface="Calibri" pitchFamily="34" charset="-122"/>
                <a:cs typeface="Calibri" pitchFamily="34" charset="-120"/>
              </a:rPr>
              <a:t>it names the parts, names the candidate MCUs, and ends with a question that can be answered NO.</a:t>
            </a:r>
            <a:endParaRPr lang="en-US" sz="14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548640" y="329184"/>
            <a:ext cx="475488" cy="475488"/>
          </a:xfrm>
          <a:prstGeom prst="ellipse">
            <a:avLst/>
          </a:prstGeom>
          <a:solidFill>
            <a:srgbClr val="E84A27"/>
          </a:solidFill>
          <a:ln/>
        </p:spPr>
        <p:txBody>
          <a:bodyPr/>
          <a:lstStyle/>
          <a:p>
            <a:endParaRPr lang="en-US"/>
          </a:p>
        </p:txBody>
      </p:sp>
      <p:sp>
        <p:nvSpPr>
          <p:cNvPr id="3" name="Text 1"/>
          <p:cNvSpPr txBox="1"/>
          <p:nvPr/>
        </p:nvSpPr>
        <p:spPr>
          <a:xfrm>
            <a:off x="548640" y="329184"/>
            <a:ext cx="475488" cy="475488"/>
          </a:xfrm>
          <a:prstGeom prst="rect">
            <a:avLst/>
          </a:prstGeom>
          <a:noFill/>
          <a:ln/>
        </p:spPr>
        <p:txBody>
          <a:bodyPr wrap="square" lIns="0" tIns="0" rIns="0" bIns="0" rtlCol="0" anchor="ctr"/>
          <a:lstStyle/>
          <a:p>
            <a:pPr marL="0" indent="0" algn="ctr">
              <a:buNone/>
            </a:pPr>
            <a:r>
              <a:rPr lang="en-US" sz="2000" b="1" dirty="0">
                <a:solidFill>
                  <a:srgbClr val="FFFFFF"/>
                </a:solidFill>
                <a:latin typeface="Calibri" pitchFamily="34" charset="0"/>
                <a:ea typeface="Calibri" pitchFamily="34" charset="-122"/>
                <a:cs typeface="Calibri" pitchFamily="34" charset="-120"/>
              </a:rPr>
              <a:t>2</a:t>
            </a:r>
            <a:endParaRPr lang="en-US" sz="2000" dirty="0"/>
          </a:p>
        </p:txBody>
      </p:sp>
      <p:sp>
        <p:nvSpPr>
          <p:cNvPr id="4" name="Text 2"/>
          <p:cNvSpPr txBox="1"/>
          <p:nvPr/>
        </p:nvSpPr>
        <p:spPr>
          <a:xfrm>
            <a:off x="1207008" y="301752"/>
            <a:ext cx="10378440" cy="530352"/>
          </a:xfrm>
          <a:prstGeom prst="rect">
            <a:avLst/>
          </a:prstGeom>
          <a:noFill/>
          <a:ln/>
        </p:spPr>
        <p:txBody>
          <a:bodyPr wrap="square" lIns="0" tIns="0" rIns="0" bIns="0" rtlCol="0" anchor="ctr"/>
          <a:lstStyle/>
          <a:p>
            <a:pPr marL="0" indent="0" algn="l">
              <a:buNone/>
            </a:pPr>
            <a:r>
              <a:rPr lang="en-US" sz="2800" b="1" dirty="0">
                <a:solidFill>
                  <a:srgbClr val="13294B"/>
                </a:solidFill>
                <a:latin typeface="Calibri" pitchFamily="34" charset="0"/>
                <a:ea typeface="Calibri" pitchFamily="34" charset="-122"/>
                <a:cs typeface="Calibri" pitchFamily="34" charset="-120"/>
              </a:rPr>
              <a:t>Feasibility: it pushed back on my framing</a:t>
            </a:r>
            <a:endParaRPr lang="en-US" sz="2800" dirty="0"/>
          </a:p>
        </p:txBody>
      </p:sp>
      <p:pic>
        <p:nvPicPr>
          <p:cNvPr id="5" name="Image 0" descr="media/image2.png"/>
          <p:cNvPicPr>
            <a:picLocks noChangeAspect="1"/>
          </p:cNvPicPr>
          <p:nvPr/>
        </p:nvPicPr>
        <p:blipFill>
          <a:blip r:embed="rId3"/>
          <a:stretch>
            <a:fillRect/>
          </a:stretch>
        </p:blipFill>
        <p:spPr>
          <a:xfrm>
            <a:off x="2240280" y="960120"/>
            <a:ext cx="7717536" cy="2377440"/>
          </a:xfrm>
          <a:prstGeom prst="rect">
            <a:avLst/>
          </a:prstGeom>
        </p:spPr>
      </p:pic>
      <p:pic>
        <p:nvPicPr>
          <p:cNvPr id="6" name="Image 1" descr="media/image3.png"/>
          <p:cNvPicPr>
            <a:picLocks noChangeAspect="1"/>
          </p:cNvPicPr>
          <p:nvPr/>
        </p:nvPicPr>
        <p:blipFill>
          <a:blip r:embed="rId4"/>
          <a:stretch>
            <a:fillRect/>
          </a:stretch>
        </p:blipFill>
        <p:spPr>
          <a:xfrm>
            <a:off x="2240280" y="3566160"/>
            <a:ext cx="7717536" cy="2148840"/>
          </a:xfrm>
          <a:prstGeom prst="rect">
            <a:avLst/>
          </a:prstGeom>
        </p:spPr>
      </p:pic>
      <p:sp>
        <p:nvSpPr>
          <p:cNvPr id="7" name="Shape 3"/>
          <p:cNvSpPr/>
          <p:nvPr/>
        </p:nvSpPr>
        <p:spPr>
          <a:xfrm>
            <a:off x="548640" y="5870448"/>
            <a:ext cx="11091672" cy="566928"/>
          </a:xfrm>
          <a:prstGeom prst="roundRect">
            <a:avLst>
              <a:gd name="adj" fmla="val 12903"/>
            </a:avLst>
          </a:prstGeom>
          <a:solidFill>
            <a:srgbClr val="F2F4F8"/>
          </a:solidFill>
          <a:ln w="12700">
            <a:solidFill>
              <a:srgbClr val="F2F4F8"/>
            </a:solidFill>
            <a:prstDash val="solid"/>
          </a:ln>
        </p:spPr>
        <p:txBody>
          <a:bodyPr/>
          <a:lstStyle/>
          <a:p>
            <a:endParaRPr lang="en-US"/>
          </a:p>
        </p:txBody>
      </p:sp>
      <p:sp>
        <p:nvSpPr>
          <p:cNvPr id="8" name="Text 4"/>
          <p:cNvSpPr txBox="1"/>
          <p:nvPr/>
        </p:nvSpPr>
        <p:spPr>
          <a:xfrm>
            <a:off x="777240" y="5870448"/>
            <a:ext cx="10698480" cy="566928"/>
          </a:xfrm>
          <a:prstGeom prst="rect">
            <a:avLst/>
          </a:prstGeom>
          <a:noFill/>
          <a:ln/>
        </p:spPr>
        <p:txBody>
          <a:bodyPr wrap="square" lIns="0" tIns="0" rIns="0" bIns="0" rtlCol="0" anchor="ctr"/>
          <a:lstStyle/>
          <a:p>
            <a:pPr marL="0" indent="0" algn="l">
              <a:buNone/>
            </a:pPr>
            <a:r>
              <a:rPr lang="en-US" sz="1450" b="1" dirty="0">
                <a:solidFill>
                  <a:srgbClr val="E84A27"/>
                </a:solidFill>
                <a:latin typeface="Calibri" pitchFamily="34" charset="0"/>
                <a:ea typeface="Calibri" pitchFamily="34" charset="-122"/>
                <a:cs typeface="Calibri" pitchFamily="34" charset="-120"/>
              </a:rPr>
              <a:t>It corrected the vocabulary, not just the design:  </a:t>
            </a:r>
            <a:r>
              <a:rPr lang="en-US" sz="1450" dirty="0">
                <a:solidFill>
                  <a:srgbClr val="13294B"/>
                </a:solidFill>
                <a:latin typeface="Calibri" pitchFamily="34" charset="0"/>
                <a:ea typeface="Calibri" pitchFamily="34" charset="-122"/>
                <a:cs typeface="Calibri" pitchFamily="34" charset="-120"/>
              </a:rPr>
              <a:t>what I called an LLM is a quantized CNN. Ask early, before you have a BOM.</a:t>
            </a:r>
            <a:endParaRPr lang="en-US" sz="14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548640" y="329184"/>
            <a:ext cx="475488" cy="475488"/>
          </a:xfrm>
          <a:prstGeom prst="ellipse">
            <a:avLst/>
          </a:prstGeom>
          <a:solidFill>
            <a:srgbClr val="E84A27"/>
          </a:solidFill>
          <a:ln/>
        </p:spPr>
        <p:txBody>
          <a:bodyPr/>
          <a:lstStyle/>
          <a:p>
            <a:endParaRPr lang="en-US"/>
          </a:p>
        </p:txBody>
      </p:sp>
      <p:sp>
        <p:nvSpPr>
          <p:cNvPr id="3" name="Text 1"/>
          <p:cNvSpPr txBox="1"/>
          <p:nvPr/>
        </p:nvSpPr>
        <p:spPr>
          <a:xfrm>
            <a:off x="548640" y="329184"/>
            <a:ext cx="475488" cy="475488"/>
          </a:xfrm>
          <a:prstGeom prst="rect">
            <a:avLst/>
          </a:prstGeom>
          <a:noFill/>
          <a:ln/>
        </p:spPr>
        <p:txBody>
          <a:bodyPr wrap="square" lIns="0" tIns="0" rIns="0" bIns="0" rtlCol="0" anchor="ctr"/>
          <a:lstStyle/>
          <a:p>
            <a:pPr marL="0" indent="0" algn="ctr">
              <a:buNone/>
            </a:pPr>
            <a:r>
              <a:rPr lang="en-US" sz="2000" b="1" dirty="0">
                <a:solidFill>
                  <a:srgbClr val="FFFFFF"/>
                </a:solidFill>
                <a:latin typeface="Calibri" pitchFamily="34" charset="0"/>
                <a:ea typeface="Calibri" pitchFamily="34" charset="-122"/>
                <a:cs typeface="Calibri" pitchFamily="34" charset="-120"/>
              </a:rPr>
              <a:t>3</a:t>
            </a:r>
            <a:endParaRPr lang="en-US" sz="2000" dirty="0"/>
          </a:p>
        </p:txBody>
      </p:sp>
      <p:sp>
        <p:nvSpPr>
          <p:cNvPr id="4" name="Text 2"/>
          <p:cNvSpPr txBox="1"/>
          <p:nvPr/>
        </p:nvSpPr>
        <p:spPr>
          <a:xfrm>
            <a:off x="1207008" y="301752"/>
            <a:ext cx="10378440" cy="530352"/>
          </a:xfrm>
          <a:prstGeom prst="rect">
            <a:avLst/>
          </a:prstGeom>
          <a:noFill/>
          <a:ln/>
        </p:spPr>
        <p:txBody>
          <a:bodyPr wrap="square" lIns="0" tIns="0" rIns="0" bIns="0" rtlCol="0" anchor="ctr"/>
          <a:lstStyle/>
          <a:p>
            <a:pPr marL="0" indent="0" algn="l">
              <a:buNone/>
            </a:pPr>
            <a:r>
              <a:rPr lang="en-US" sz="2800" b="1" dirty="0">
                <a:solidFill>
                  <a:srgbClr val="13294B"/>
                </a:solidFill>
                <a:latin typeface="Calibri" pitchFamily="34" charset="0"/>
                <a:ea typeface="Calibri" pitchFamily="34" charset="-122"/>
                <a:cs typeface="Calibri" pitchFamily="34" charset="-120"/>
              </a:rPr>
              <a:t>Architecture: a concept becomes a parts list</a:t>
            </a:r>
            <a:endParaRPr lang="en-US" sz="2800" dirty="0"/>
          </a:p>
        </p:txBody>
      </p:sp>
      <p:pic>
        <p:nvPicPr>
          <p:cNvPr id="5" name="Image 0" descr="media/image4.png"/>
          <p:cNvPicPr>
            <a:picLocks noChangeAspect="1"/>
          </p:cNvPicPr>
          <p:nvPr/>
        </p:nvPicPr>
        <p:blipFill>
          <a:blip r:embed="rId3"/>
          <a:stretch>
            <a:fillRect/>
          </a:stretch>
        </p:blipFill>
        <p:spPr>
          <a:xfrm>
            <a:off x="1709928" y="1828800"/>
            <a:ext cx="8778240" cy="3008376"/>
          </a:xfrm>
          <a:prstGeom prst="rect">
            <a:avLst/>
          </a:prstGeom>
        </p:spPr>
      </p:pic>
      <p:sp>
        <p:nvSpPr>
          <p:cNvPr id="6" name="Shape 3"/>
          <p:cNvSpPr/>
          <p:nvPr/>
        </p:nvSpPr>
        <p:spPr>
          <a:xfrm>
            <a:off x="548640" y="5870448"/>
            <a:ext cx="11091672" cy="566928"/>
          </a:xfrm>
          <a:prstGeom prst="roundRect">
            <a:avLst>
              <a:gd name="adj" fmla="val 12903"/>
            </a:avLst>
          </a:prstGeom>
          <a:solidFill>
            <a:srgbClr val="F2F4F8"/>
          </a:solidFill>
          <a:ln w="12700">
            <a:solidFill>
              <a:srgbClr val="F2F4F8"/>
            </a:solidFill>
            <a:prstDash val="solid"/>
          </a:ln>
        </p:spPr>
        <p:txBody>
          <a:bodyPr/>
          <a:lstStyle/>
          <a:p>
            <a:endParaRPr lang="en-US"/>
          </a:p>
        </p:txBody>
      </p:sp>
      <p:sp>
        <p:nvSpPr>
          <p:cNvPr id="7" name="Text 4"/>
          <p:cNvSpPr txBox="1"/>
          <p:nvPr/>
        </p:nvSpPr>
        <p:spPr>
          <a:xfrm>
            <a:off x="777240" y="5870448"/>
            <a:ext cx="10698480" cy="566928"/>
          </a:xfrm>
          <a:prstGeom prst="rect">
            <a:avLst/>
          </a:prstGeom>
          <a:noFill/>
          <a:ln/>
        </p:spPr>
        <p:txBody>
          <a:bodyPr wrap="square" lIns="0" tIns="0" rIns="0" bIns="0" rtlCol="0" anchor="ctr"/>
          <a:lstStyle/>
          <a:p>
            <a:pPr marL="0" indent="0" algn="l">
              <a:buNone/>
            </a:pPr>
            <a:r>
              <a:rPr lang="en-US" sz="1450" b="1" dirty="0">
                <a:solidFill>
                  <a:srgbClr val="E84A27"/>
                </a:solidFill>
                <a:latin typeface="Calibri" pitchFamily="34" charset="0"/>
                <a:ea typeface="Calibri" pitchFamily="34" charset="-122"/>
                <a:cs typeface="Calibri" pitchFamily="34" charset="-120"/>
              </a:rPr>
              <a:t>Treat this as a list of things to verify,  </a:t>
            </a:r>
            <a:r>
              <a:rPr lang="en-US" sz="1450" dirty="0">
                <a:solidFill>
                  <a:srgbClr val="13294B"/>
                </a:solidFill>
                <a:latin typeface="Calibri" pitchFamily="34" charset="0"/>
                <a:ea typeface="Calibri" pitchFamily="34" charset="-122"/>
                <a:cs typeface="Calibri" pitchFamily="34" charset="-120"/>
              </a:rPr>
              <a:t>not a decision. Every part number here still needs a datasheet, a price, and a stock check.</a:t>
            </a:r>
            <a:endParaRPr lang="en-US" sz="14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548640" y="329184"/>
            <a:ext cx="475488" cy="475488"/>
          </a:xfrm>
          <a:prstGeom prst="ellipse">
            <a:avLst/>
          </a:prstGeom>
          <a:solidFill>
            <a:srgbClr val="E84A27"/>
          </a:solidFill>
          <a:ln/>
        </p:spPr>
        <p:txBody>
          <a:bodyPr/>
          <a:lstStyle/>
          <a:p>
            <a:endParaRPr lang="en-US"/>
          </a:p>
        </p:txBody>
      </p:sp>
      <p:sp>
        <p:nvSpPr>
          <p:cNvPr id="3" name="Text 1"/>
          <p:cNvSpPr txBox="1"/>
          <p:nvPr/>
        </p:nvSpPr>
        <p:spPr>
          <a:xfrm>
            <a:off x="548640" y="329184"/>
            <a:ext cx="475488" cy="475488"/>
          </a:xfrm>
          <a:prstGeom prst="rect">
            <a:avLst/>
          </a:prstGeom>
          <a:noFill/>
          <a:ln/>
        </p:spPr>
        <p:txBody>
          <a:bodyPr wrap="square" lIns="0" tIns="0" rIns="0" bIns="0" rtlCol="0" anchor="ctr"/>
          <a:lstStyle/>
          <a:p>
            <a:pPr marL="0" indent="0" algn="ctr">
              <a:buNone/>
            </a:pPr>
            <a:r>
              <a:rPr lang="en-US" sz="2000" b="1" dirty="0">
                <a:solidFill>
                  <a:srgbClr val="FFFFFF"/>
                </a:solidFill>
                <a:latin typeface="Calibri" pitchFamily="34" charset="0"/>
                <a:ea typeface="Calibri" pitchFamily="34" charset="-122"/>
                <a:cs typeface="Calibri" pitchFamily="34" charset="-120"/>
              </a:rPr>
              <a:t>4</a:t>
            </a:r>
            <a:endParaRPr lang="en-US" sz="2000" dirty="0"/>
          </a:p>
        </p:txBody>
      </p:sp>
      <p:sp>
        <p:nvSpPr>
          <p:cNvPr id="4" name="Text 2"/>
          <p:cNvSpPr txBox="1"/>
          <p:nvPr/>
        </p:nvSpPr>
        <p:spPr>
          <a:xfrm>
            <a:off x="1207008" y="301752"/>
            <a:ext cx="10378440" cy="530352"/>
          </a:xfrm>
          <a:prstGeom prst="rect">
            <a:avLst/>
          </a:prstGeom>
          <a:noFill/>
          <a:ln/>
        </p:spPr>
        <p:txBody>
          <a:bodyPr wrap="square" lIns="0" tIns="0" rIns="0" bIns="0" rtlCol="0" anchor="ctr"/>
          <a:lstStyle/>
          <a:p>
            <a:pPr marL="0" indent="0" algn="l">
              <a:buNone/>
            </a:pPr>
            <a:r>
              <a:rPr lang="en-US" sz="2800" b="1" dirty="0">
                <a:solidFill>
                  <a:srgbClr val="13294B"/>
                </a:solidFill>
                <a:latin typeface="Calibri" pitchFamily="34" charset="0"/>
                <a:ea typeface="Calibri" pitchFamily="34" charset="-122"/>
                <a:cs typeface="Calibri" pitchFamily="34" charset="-120"/>
              </a:rPr>
              <a:t>Interfaces and PCB: it asked me a question back</a:t>
            </a:r>
            <a:endParaRPr lang="en-US" sz="2800" dirty="0"/>
          </a:p>
        </p:txBody>
      </p:sp>
      <p:pic>
        <p:nvPicPr>
          <p:cNvPr id="5" name="Image 0" descr="media/image5.png"/>
          <p:cNvPicPr>
            <a:picLocks noChangeAspect="1"/>
          </p:cNvPicPr>
          <p:nvPr/>
        </p:nvPicPr>
        <p:blipFill>
          <a:blip r:embed="rId3"/>
          <a:stretch>
            <a:fillRect/>
          </a:stretch>
        </p:blipFill>
        <p:spPr>
          <a:xfrm>
            <a:off x="1892808" y="960120"/>
            <a:ext cx="8412480" cy="2798064"/>
          </a:xfrm>
          <a:prstGeom prst="rect">
            <a:avLst/>
          </a:prstGeom>
        </p:spPr>
      </p:pic>
      <p:pic>
        <p:nvPicPr>
          <p:cNvPr id="6" name="Image 1" descr="media/image6.png"/>
          <p:cNvPicPr>
            <a:picLocks noChangeAspect="1"/>
          </p:cNvPicPr>
          <p:nvPr/>
        </p:nvPicPr>
        <p:blipFill>
          <a:blip r:embed="rId4"/>
          <a:stretch>
            <a:fillRect/>
          </a:stretch>
        </p:blipFill>
        <p:spPr>
          <a:xfrm>
            <a:off x="1892808" y="3986784"/>
            <a:ext cx="8412480" cy="1728216"/>
          </a:xfrm>
          <a:prstGeom prst="rect">
            <a:avLst/>
          </a:prstGeom>
        </p:spPr>
      </p:pic>
      <p:sp>
        <p:nvSpPr>
          <p:cNvPr id="7" name="Shape 3"/>
          <p:cNvSpPr/>
          <p:nvPr/>
        </p:nvSpPr>
        <p:spPr>
          <a:xfrm>
            <a:off x="548640" y="5870448"/>
            <a:ext cx="11091672" cy="566928"/>
          </a:xfrm>
          <a:prstGeom prst="roundRect">
            <a:avLst>
              <a:gd name="adj" fmla="val 12903"/>
            </a:avLst>
          </a:prstGeom>
          <a:solidFill>
            <a:srgbClr val="F2F4F8"/>
          </a:solidFill>
          <a:ln w="12700">
            <a:solidFill>
              <a:srgbClr val="F2F4F8"/>
            </a:solidFill>
            <a:prstDash val="solid"/>
          </a:ln>
        </p:spPr>
        <p:txBody>
          <a:bodyPr/>
          <a:lstStyle/>
          <a:p>
            <a:endParaRPr lang="en-US"/>
          </a:p>
        </p:txBody>
      </p:sp>
      <p:sp>
        <p:nvSpPr>
          <p:cNvPr id="8" name="Text 4"/>
          <p:cNvSpPr txBox="1"/>
          <p:nvPr/>
        </p:nvSpPr>
        <p:spPr>
          <a:xfrm>
            <a:off x="777240" y="5870448"/>
            <a:ext cx="10698480" cy="566928"/>
          </a:xfrm>
          <a:prstGeom prst="rect">
            <a:avLst/>
          </a:prstGeom>
          <a:noFill/>
          <a:ln/>
        </p:spPr>
        <p:txBody>
          <a:bodyPr wrap="square" lIns="0" tIns="0" rIns="0" bIns="0" rtlCol="0" anchor="ctr"/>
          <a:lstStyle/>
          <a:p>
            <a:pPr marL="0" indent="0" algn="l">
              <a:buNone/>
            </a:pPr>
            <a:r>
              <a:rPr lang="en-US" sz="1450" b="1" dirty="0">
                <a:solidFill>
                  <a:srgbClr val="E84A27"/>
                </a:solidFill>
                <a:latin typeface="Calibri" pitchFamily="34" charset="0"/>
                <a:ea typeface="Calibri" pitchFamily="34" charset="-122"/>
                <a:cs typeface="Calibri" pitchFamily="34" charset="-120"/>
              </a:rPr>
              <a:t>Answer the clarifying question.  </a:t>
            </a:r>
            <a:r>
              <a:rPr lang="en-US" sz="1450" dirty="0">
                <a:solidFill>
                  <a:srgbClr val="13294B"/>
                </a:solidFill>
                <a:latin typeface="Calibri" pitchFamily="34" charset="0"/>
                <a:ea typeface="Calibri" pitchFamily="34" charset="-122"/>
                <a:cs typeface="Calibri" pitchFamily="34" charset="-120"/>
              </a:rPr>
              <a:t>A vague prompt gets a hedged, generic design back — which is worse than no answer.</a:t>
            </a:r>
            <a:endParaRPr lang="en-US" sz="14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name="Slide 8">
    <p:spTree>
      <p:nvGrpSpPr>
        <p:cNvPr id="1" name=""/>
        <p:cNvGrpSpPr/>
        <p:nvPr/>
      </p:nvGrpSpPr>
      <p:grpSpPr>
        <a:xfrm>
          <a:off x="0" y="0"/>
          <a:ext cx="0" cy="0"/>
          <a:chOff x="0" y="0"/>
          <a:chExt cx="0" cy="0"/>
        </a:xfrm>
      </p:grpSpPr>
      <p:sp>
        <p:nvSpPr>
          <p:cNvPr id="2" name="Shape 0"/>
          <p:cNvSpPr/>
          <p:nvPr/>
        </p:nvSpPr>
        <p:spPr>
          <a:xfrm>
            <a:off x="548640" y="329184"/>
            <a:ext cx="475488" cy="475488"/>
          </a:xfrm>
          <a:prstGeom prst="ellipse">
            <a:avLst/>
          </a:prstGeom>
          <a:solidFill>
            <a:srgbClr val="E84A27"/>
          </a:solidFill>
          <a:ln/>
        </p:spPr>
        <p:txBody>
          <a:bodyPr/>
          <a:lstStyle/>
          <a:p>
            <a:endParaRPr lang="en-US"/>
          </a:p>
        </p:txBody>
      </p:sp>
      <p:sp>
        <p:nvSpPr>
          <p:cNvPr id="3" name="Text 1"/>
          <p:cNvSpPr txBox="1"/>
          <p:nvPr/>
        </p:nvSpPr>
        <p:spPr>
          <a:xfrm>
            <a:off x="548640" y="329184"/>
            <a:ext cx="475488" cy="475488"/>
          </a:xfrm>
          <a:prstGeom prst="rect">
            <a:avLst/>
          </a:prstGeom>
          <a:noFill/>
          <a:ln/>
        </p:spPr>
        <p:txBody>
          <a:bodyPr wrap="square" lIns="0" tIns="0" rIns="0" bIns="0" rtlCol="0" anchor="ctr"/>
          <a:lstStyle/>
          <a:p>
            <a:pPr marL="0" indent="0" algn="ctr">
              <a:buNone/>
            </a:pPr>
            <a:r>
              <a:rPr lang="en-US" sz="2000" b="1" dirty="0">
                <a:solidFill>
                  <a:srgbClr val="FFFFFF"/>
                </a:solidFill>
                <a:latin typeface="Calibri" pitchFamily="34" charset="0"/>
                <a:ea typeface="Calibri" pitchFamily="34" charset="-122"/>
                <a:cs typeface="Calibri" pitchFamily="34" charset="-120"/>
              </a:rPr>
              <a:t>5</a:t>
            </a:r>
            <a:endParaRPr lang="en-US" sz="2000" dirty="0"/>
          </a:p>
        </p:txBody>
      </p:sp>
      <p:sp>
        <p:nvSpPr>
          <p:cNvPr id="4" name="Text 2"/>
          <p:cNvSpPr txBox="1"/>
          <p:nvPr/>
        </p:nvSpPr>
        <p:spPr>
          <a:xfrm>
            <a:off x="1207008" y="301752"/>
            <a:ext cx="10378440" cy="530352"/>
          </a:xfrm>
          <a:prstGeom prst="rect">
            <a:avLst/>
          </a:prstGeom>
          <a:noFill/>
          <a:ln/>
        </p:spPr>
        <p:txBody>
          <a:bodyPr wrap="square" lIns="0" tIns="0" rIns="0" bIns="0" rtlCol="0" anchor="ctr"/>
          <a:lstStyle/>
          <a:p>
            <a:pPr marL="0" indent="0" algn="l">
              <a:buNone/>
            </a:pPr>
            <a:r>
              <a:rPr lang="en-US" sz="2800" b="1" dirty="0">
                <a:solidFill>
                  <a:srgbClr val="13294B"/>
                </a:solidFill>
                <a:latin typeface="Calibri" pitchFamily="34" charset="0"/>
                <a:ea typeface="Calibri" pitchFamily="34" charset="-122"/>
                <a:cs typeface="Calibri" pitchFamily="34" charset="-120"/>
              </a:rPr>
              <a:t>Part selection: does the ESP32-S3 actually clear the bar?</a:t>
            </a:r>
            <a:endParaRPr lang="en-US" sz="2800" dirty="0"/>
          </a:p>
        </p:txBody>
      </p:sp>
      <p:pic>
        <p:nvPicPr>
          <p:cNvPr id="5" name="Image 0" descr="media/image7c.png"/>
          <p:cNvPicPr>
            <a:picLocks noChangeAspect="1"/>
          </p:cNvPicPr>
          <p:nvPr/>
        </p:nvPicPr>
        <p:blipFill>
          <a:blip r:embed="rId3"/>
          <a:stretch>
            <a:fillRect/>
          </a:stretch>
        </p:blipFill>
        <p:spPr>
          <a:xfrm>
            <a:off x="1097280" y="2194560"/>
            <a:ext cx="9966960" cy="2843784"/>
          </a:xfrm>
          <a:prstGeom prst="rect">
            <a:avLst/>
          </a:prstGeom>
        </p:spPr>
      </p:pic>
      <p:sp>
        <p:nvSpPr>
          <p:cNvPr id="6" name="Shape 3"/>
          <p:cNvSpPr/>
          <p:nvPr/>
        </p:nvSpPr>
        <p:spPr>
          <a:xfrm>
            <a:off x="548640" y="5870448"/>
            <a:ext cx="11091672" cy="566928"/>
          </a:xfrm>
          <a:prstGeom prst="roundRect">
            <a:avLst>
              <a:gd name="adj" fmla="val 12903"/>
            </a:avLst>
          </a:prstGeom>
          <a:solidFill>
            <a:srgbClr val="F2F4F8"/>
          </a:solidFill>
          <a:ln w="12700">
            <a:solidFill>
              <a:srgbClr val="F2F4F8"/>
            </a:solidFill>
            <a:prstDash val="solid"/>
          </a:ln>
        </p:spPr>
        <p:txBody>
          <a:bodyPr/>
          <a:lstStyle/>
          <a:p>
            <a:endParaRPr lang="en-US"/>
          </a:p>
        </p:txBody>
      </p:sp>
      <p:sp>
        <p:nvSpPr>
          <p:cNvPr id="7" name="Text 4"/>
          <p:cNvSpPr txBox="1"/>
          <p:nvPr/>
        </p:nvSpPr>
        <p:spPr>
          <a:xfrm>
            <a:off x="777240" y="5870448"/>
            <a:ext cx="10698480" cy="566928"/>
          </a:xfrm>
          <a:prstGeom prst="rect">
            <a:avLst/>
          </a:prstGeom>
          <a:noFill/>
          <a:ln/>
        </p:spPr>
        <p:txBody>
          <a:bodyPr wrap="square" lIns="0" tIns="0" rIns="0" bIns="0" rtlCol="0" anchor="ctr"/>
          <a:lstStyle/>
          <a:p>
            <a:pPr marL="0" indent="0" algn="l">
              <a:buNone/>
            </a:pPr>
            <a:r>
              <a:rPr lang="en-US" sz="1450" b="1" dirty="0">
                <a:solidFill>
                  <a:srgbClr val="E84A27"/>
                </a:solidFill>
                <a:latin typeface="Calibri" pitchFamily="34" charset="0"/>
                <a:ea typeface="Calibri" pitchFamily="34" charset="-122"/>
                <a:cs typeface="Calibri" pitchFamily="34" charset="-120"/>
              </a:rPr>
              <a:t>Ask about a specific part, in terms of a specific workload.  </a:t>
            </a:r>
            <a:r>
              <a:rPr lang="en-US" sz="1450" dirty="0">
                <a:solidFill>
                  <a:srgbClr val="13294B"/>
                </a:solidFill>
                <a:latin typeface="Calibri" pitchFamily="34" charset="0"/>
                <a:ea typeface="Calibri" pitchFamily="34" charset="-122"/>
                <a:cs typeface="Calibri" pitchFamily="34" charset="-120"/>
              </a:rPr>
              <a:t>"Can it do X and Y at the same time" is checkable; "is this a good MCU" is not.</a:t>
            </a:r>
            <a:endParaRPr lang="en-US" sz="14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name="Slide 9">
    <p:spTree>
      <p:nvGrpSpPr>
        <p:cNvPr id="1" name=""/>
        <p:cNvGrpSpPr/>
        <p:nvPr/>
      </p:nvGrpSpPr>
      <p:grpSpPr>
        <a:xfrm>
          <a:off x="0" y="0"/>
          <a:ext cx="0" cy="0"/>
          <a:chOff x="0" y="0"/>
          <a:chExt cx="0" cy="0"/>
        </a:xfrm>
      </p:grpSpPr>
      <p:sp>
        <p:nvSpPr>
          <p:cNvPr id="2" name="Shape 0"/>
          <p:cNvSpPr/>
          <p:nvPr/>
        </p:nvSpPr>
        <p:spPr>
          <a:xfrm>
            <a:off x="548640" y="329184"/>
            <a:ext cx="475488" cy="475488"/>
          </a:xfrm>
          <a:prstGeom prst="ellipse">
            <a:avLst/>
          </a:prstGeom>
          <a:solidFill>
            <a:srgbClr val="E84A27"/>
          </a:solidFill>
          <a:ln/>
        </p:spPr>
        <p:txBody>
          <a:bodyPr/>
          <a:lstStyle/>
          <a:p>
            <a:endParaRPr lang="en-US"/>
          </a:p>
        </p:txBody>
      </p:sp>
      <p:sp>
        <p:nvSpPr>
          <p:cNvPr id="3" name="Text 1"/>
          <p:cNvSpPr txBox="1"/>
          <p:nvPr/>
        </p:nvSpPr>
        <p:spPr>
          <a:xfrm>
            <a:off x="548640" y="329184"/>
            <a:ext cx="475488" cy="475488"/>
          </a:xfrm>
          <a:prstGeom prst="rect">
            <a:avLst/>
          </a:prstGeom>
          <a:noFill/>
          <a:ln/>
        </p:spPr>
        <p:txBody>
          <a:bodyPr wrap="square" lIns="0" tIns="0" rIns="0" bIns="0" rtlCol="0" anchor="ctr"/>
          <a:lstStyle/>
          <a:p>
            <a:pPr marL="0" indent="0" algn="ctr">
              <a:buNone/>
            </a:pPr>
            <a:r>
              <a:rPr lang="en-US" sz="2000" b="1" dirty="0">
                <a:solidFill>
                  <a:srgbClr val="FFFFFF"/>
                </a:solidFill>
                <a:latin typeface="Calibri" pitchFamily="34" charset="0"/>
                <a:ea typeface="Calibri" pitchFamily="34" charset="-122"/>
                <a:cs typeface="Calibri" pitchFamily="34" charset="-120"/>
              </a:rPr>
              <a:t>5</a:t>
            </a:r>
            <a:endParaRPr lang="en-US" sz="2000" dirty="0"/>
          </a:p>
        </p:txBody>
      </p:sp>
      <p:sp>
        <p:nvSpPr>
          <p:cNvPr id="4" name="Text 2"/>
          <p:cNvSpPr txBox="1"/>
          <p:nvPr/>
        </p:nvSpPr>
        <p:spPr>
          <a:xfrm>
            <a:off x="1207008" y="301752"/>
            <a:ext cx="10378440" cy="530352"/>
          </a:xfrm>
          <a:prstGeom prst="rect">
            <a:avLst/>
          </a:prstGeom>
          <a:noFill/>
          <a:ln/>
        </p:spPr>
        <p:txBody>
          <a:bodyPr wrap="square" lIns="0" tIns="0" rIns="0" bIns="0" rtlCol="0" anchor="ctr"/>
          <a:lstStyle/>
          <a:p>
            <a:pPr marL="0" indent="0" algn="l">
              <a:buNone/>
            </a:pPr>
            <a:r>
              <a:rPr lang="en-US" sz="2800" b="1" dirty="0">
                <a:solidFill>
                  <a:srgbClr val="13294B"/>
                </a:solidFill>
                <a:latin typeface="Calibri" pitchFamily="34" charset="0"/>
                <a:ea typeface="Calibri" pitchFamily="34" charset="-122"/>
                <a:cs typeface="Calibri" pitchFamily="34" charset="-120"/>
              </a:rPr>
              <a:t>...and the build recipe that comes out of it</a:t>
            </a:r>
            <a:endParaRPr lang="en-US" sz="2800" dirty="0"/>
          </a:p>
        </p:txBody>
      </p:sp>
      <p:pic>
        <p:nvPicPr>
          <p:cNvPr id="5" name="Image 0" descr="media/image8.png"/>
          <p:cNvPicPr>
            <a:picLocks noChangeAspect="1"/>
          </p:cNvPicPr>
          <p:nvPr/>
        </p:nvPicPr>
        <p:blipFill>
          <a:blip r:embed="rId3"/>
          <a:stretch>
            <a:fillRect/>
          </a:stretch>
        </p:blipFill>
        <p:spPr>
          <a:xfrm>
            <a:off x="2240280" y="1024128"/>
            <a:ext cx="7708392" cy="4572000"/>
          </a:xfrm>
          <a:prstGeom prst="rect">
            <a:avLst/>
          </a:prstGeom>
        </p:spPr>
      </p:pic>
      <p:sp>
        <p:nvSpPr>
          <p:cNvPr id="6" name="Shape 3"/>
          <p:cNvSpPr/>
          <p:nvPr/>
        </p:nvSpPr>
        <p:spPr>
          <a:xfrm>
            <a:off x="548640" y="5870448"/>
            <a:ext cx="11091672" cy="566928"/>
          </a:xfrm>
          <a:prstGeom prst="roundRect">
            <a:avLst>
              <a:gd name="adj" fmla="val 12903"/>
            </a:avLst>
          </a:prstGeom>
          <a:solidFill>
            <a:srgbClr val="F2F4F8"/>
          </a:solidFill>
          <a:ln w="12700">
            <a:solidFill>
              <a:srgbClr val="F2F4F8"/>
            </a:solidFill>
            <a:prstDash val="solid"/>
          </a:ln>
        </p:spPr>
        <p:txBody>
          <a:bodyPr/>
          <a:lstStyle/>
          <a:p>
            <a:endParaRPr lang="en-US"/>
          </a:p>
        </p:txBody>
      </p:sp>
      <p:sp>
        <p:nvSpPr>
          <p:cNvPr id="7" name="Text 4"/>
          <p:cNvSpPr txBox="1"/>
          <p:nvPr/>
        </p:nvSpPr>
        <p:spPr>
          <a:xfrm>
            <a:off x="777240" y="5870448"/>
            <a:ext cx="10698480" cy="566928"/>
          </a:xfrm>
          <a:prstGeom prst="rect">
            <a:avLst/>
          </a:prstGeom>
          <a:noFill/>
          <a:ln/>
        </p:spPr>
        <p:txBody>
          <a:bodyPr wrap="square" lIns="0" tIns="0" rIns="0" bIns="0" rtlCol="0" anchor="ctr"/>
          <a:lstStyle/>
          <a:p>
            <a:pPr marL="0" indent="0" algn="l">
              <a:buNone/>
            </a:pPr>
            <a:r>
              <a:rPr lang="en-US" sz="1450" b="1" dirty="0">
                <a:solidFill>
                  <a:srgbClr val="E84A27"/>
                </a:solidFill>
                <a:latin typeface="Calibri" pitchFamily="34" charset="0"/>
                <a:ea typeface="Calibri" pitchFamily="34" charset="-122"/>
                <a:cs typeface="Calibri" pitchFamily="34" charset="-120"/>
              </a:rPr>
              <a:t>Now every line is a checkable claim:  </a:t>
            </a:r>
            <a:r>
              <a:rPr lang="en-US" sz="1450" dirty="0">
                <a:solidFill>
                  <a:srgbClr val="13294B"/>
                </a:solidFill>
                <a:latin typeface="Calibri" pitchFamily="34" charset="0"/>
                <a:ea typeface="Calibri" pitchFamily="34" charset="-122"/>
                <a:cs typeface="Calibri" pitchFamily="34" charset="-120"/>
              </a:rPr>
              <a:t>8 MB PSRAM, int8 at 100-500 KB, 96-160 px input. Go confirm each one in the datasheet.</a:t>
            </a:r>
            <a:endParaRPr lang="en-US" sz="14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TotalTime>
  <Words>2040</Words>
  <Application>Microsoft Macintosh PowerPoint</Application>
  <PresentationFormat>Widescreen</PresentationFormat>
  <Paragraphs>164</Paragraphs>
  <Slides>15</Slides>
  <Notes>15</Notes>
  <HiddenSlides>2</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Using LLMs in ECE 445</dc:title>
  <dc:subject>PptxGenJS Presentation</dc:subject>
  <dc:creator>Viktor Gruev</dc:creator>
  <cp:lastModifiedBy>Gruev, Viktor</cp:lastModifiedBy>
  <cp:revision>2</cp:revision>
  <dcterms:created xsi:type="dcterms:W3CDTF">2026-09-01T11:49:18Z</dcterms:created>
  <dcterms:modified xsi:type="dcterms:W3CDTF">2026-09-01T21:34:42Z</dcterms:modified>
</cp:coreProperties>
</file>