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0058400" cy="7772400"/>
  <p:notesSz cx="10058400" cy="7772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13295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13295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13295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13295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7170419"/>
            <a:ext cx="10057777" cy="22325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8120" y="7424927"/>
            <a:ext cx="3452796" cy="2895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67480" y="84971"/>
            <a:ext cx="7323439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13295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72249" y="1506274"/>
            <a:ext cx="4336415" cy="4719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27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cjsmith0@illinois.edu" TargetMode="External"/><Relationship Id="rId3" Type="http://schemas.openxmlformats.org/officeDocument/2006/relationships/hyperlink" Target="mailto:ece-eshop@illinois.edu" TargetMode="External"/><Relationship Id="rId4" Type="http://schemas.openxmlformats.org/officeDocument/2006/relationships/hyperlink" Target="mailto:gbenntt@illinois.edu" TargetMode="External"/><Relationship Id="rId5" Type="http://schemas.openxmlformats.org/officeDocument/2006/relationships/hyperlink" Target="mailto:ece-stores@illinois.edu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16.jpg"/><Relationship Id="rId6" Type="http://schemas.openxmlformats.org/officeDocument/2006/relationships/image" Target="../media/image17.jpg"/><Relationship Id="rId7" Type="http://schemas.openxmlformats.org/officeDocument/2006/relationships/image" Target="../media/image18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1.png"/><Relationship Id="rId4" Type="http://schemas.openxmlformats.org/officeDocument/2006/relationships/image" Target="../media/image15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1.png"/><Relationship Id="rId4" Type="http://schemas.openxmlformats.org/officeDocument/2006/relationships/image" Target="../media/image15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87908"/>
            <a:ext cx="102107" cy="104089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880360"/>
            <a:ext cx="10058398" cy="1501139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0" y="4489703"/>
            <a:ext cx="10058400" cy="3282950"/>
            <a:chOff x="0" y="4489703"/>
            <a:chExt cx="10058400" cy="3282950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489703"/>
              <a:ext cx="10058400" cy="22402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0" y="4506480"/>
              <a:ext cx="10058400" cy="144780"/>
            </a:xfrm>
            <a:custGeom>
              <a:avLst/>
              <a:gdLst/>
              <a:ahLst/>
              <a:cxnLst/>
              <a:rect l="l" t="t" r="r" b="b"/>
              <a:pathLst>
                <a:path w="10058400" h="144779">
                  <a:moveTo>
                    <a:pt x="10058400" y="0"/>
                  </a:moveTo>
                  <a:lnTo>
                    <a:pt x="0" y="0"/>
                  </a:lnTo>
                  <a:lnTo>
                    <a:pt x="0" y="144767"/>
                  </a:lnTo>
                  <a:lnTo>
                    <a:pt x="10058400" y="144767"/>
                  </a:lnTo>
                  <a:lnTo>
                    <a:pt x="10058400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634483"/>
              <a:ext cx="10058400" cy="3137916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0" y="4651247"/>
              <a:ext cx="10058400" cy="3121660"/>
            </a:xfrm>
            <a:custGeom>
              <a:avLst/>
              <a:gdLst/>
              <a:ahLst/>
              <a:cxnLst/>
              <a:rect l="l" t="t" r="r" b="b"/>
              <a:pathLst>
                <a:path w="10058400" h="3121659">
                  <a:moveTo>
                    <a:pt x="10058400" y="0"/>
                  </a:moveTo>
                  <a:lnTo>
                    <a:pt x="0" y="0"/>
                  </a:lnTo>
                  <a:lnTo>
                    <a:pt x="0" y="3121152"/>
                  </a:lnTo>
                  <a:lnTo>
                    <a:pt x="10058400" y="3121152"/>
                  </a:lnTo>
                  <a:lnTo>
                    <a:pt x="10058400" y="0"/>
                  </a:lnTo>
                  <a:close/>
                </a:path>
              </a:pathLst>
            </a:custGeom>
            <a:solidFill>
              <a:srgbClr val="E8492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279" y="5471159"/>
              <a:ext cx="4453127" cy="1495043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77518" y="627921"/>
            <a:ext cx="647827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Senior</a:t>
            </a:r>
            <a:r>
              <a:rPr dirty="0" sz="3600" spc="-50"/>
              <a:t> </a:t>
            </a:r>
            <a:r>
              <a:rPr dirty="0" sz="3600"/>
              <a:t>Design</a:t>
            </a:r>
            <a:r>
              <a:rPr dirty="0" sz="3600" spc="-65"/>
              <a:t> </a:t>
            </a:r>
            <a:r>
              <a:rPr dirty="0" sz="3600"/>
              <a:t>and</a:t>
            </a:r>
            <a:r>
              <a:rPr dirty="0" sz="3600" spc="-60"/>
              <a:t> </a:t>
            </a:r>
            <a:r>
              <a:rPr dirty="0" sz="3600"/>
              <a:t>Lab</a:t>
            </a:r>
            <a:r>
              <a:rPr dirty="0" sz="3600" spc="-65"/>
              <a:t> </a:t>
            </a:r>
            <a:r>
              <a:rPr dirty="0" sz="3600" spc="-10"/>
              <a:t>Safety</a:t>
            </a:r>
            <a:endParaRPr sz="3600"/>
          </a:p>
        </p:txBody>
      </p:sp>
      <p:sp>
        <p:nvSpPr>
          <p:cNvPr id="11" name="object 11" descr=""/>
          <p:cNvSpPr txBox="1"/>
          <p:nvPr/>
        </p:nvSpPr>
        <p:spPr>
          <a:xfrm>
            <a:off x="477518" y="1414115"/>
            <a:ext cx="3887470" cy="1069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15"/>
              </a:lnSpc>
              <a:spcBef>
                <a:spcPts val="100"/>
              </a:spcBef>
            </a:pPr>
            <a:r>
              <a:rPr dirty="0" sz="1800" b="1">
                <a:solidFill>
                  <a:srgbClr val="F06221"/>
                </a:solidFill>
                <a:latin typeface="Arial"/>
                <a:cs typeface="Arial"/>
              </a:rPr>
              <a:t>Casey</a:t>
            </a:r>
            <a:r>
              <a:rPr dirty="0" sz="1800" spc="-40" b="1">
                <a:solidFill>
                  <a:srgbClr val="F06221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F06221"/>
                </a:solidFill>
                <a:latin typeface="Arial"/>
                <a:cs typeface="Arial"/>
              </a:rPr>
              <a:t>Smith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875"/>
              </a:lnSpc>
            </a:pPr>
            <a:r>
              <a:rPr dirty="0" sz="1600">
                <a:solidFill>
                  <a:srgbClr val="F06221"/>
                </a:solidFill>
                <a:latin typeface="Arial"/>
                <a:cs typeface="Arial"/>
              </a:rPr>
              <a:t>Associate</a:t>
            </a:r>
            <a:r>
              <a:rPr dirty="0" sz="1600" spc="-60">
                <a:solidFill>
                  <a:srgbClr val="F062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06221"/>
                </a:solidFill>
                <a:latin typeface="Arial"/>
                <a:cs typeface="Arial"/>
              </a:rPr>
              <a:t>Director</a:t>
            </a:r>
            <a:r>
              <a:rPr dirty="0" sz="1600" spc="-40">
                <a:solidFill>
                  <a:srgbClr val="F062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06221"/>
                </a:solidFill>
                <a:latin typeface="Arial"/>
                <a:cs typeface="Arial"/>
              </a:rPr>
              <a:t>for</a:t>
            </a:r>
            <a:r>
              <a:rPr dirty="0" sz="1600" spc="-30">
                <a:solidFill>
                  <a:srgbClr val="F062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06221"/>
                </a:solidFill>
                <a:latin typeface="Arial"/>
                <a:cs typeface="Arial"/>
              </a:rPr>
              <a:t>Instructional</a:t>
            </a:r>
            <a:r>
              <a:rPr dirty="0" sz="1600" spc="-40">
                <a:solidFill>
                  <a:srgbClr val="F06221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06221"/>
                </a:solidFill>
                <a:latin typeface="Arial"/>
                <a:cs typeface="Arial"/>
              </a:rPr>
              <a:t>Support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75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F06221"/>
                </a:solidFill>
                <a:latin typeface="Arial"/>
                <a:cs typeface="Arial"/>
              </a:rPr>
              <a:t>August</a:t>
            </a:r>
            <a:r>
              <a:rPr dirty="0" sz="1600" spc="-35">
                <a:solidFill>
                  <a:srgbClr val="F062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06221"/>
                </a:solidFill>
                <a:latin typeface="Arial"/>
                <a:cs typeface="Arial"/>
              </a:rPr>
              <a:t>29,</a:t>
            </a:r>
            <a:r>
              <a:rPr dirty="0" sz="1600" spc="-20">
                <a:solidFill>
                  <a:srgbClr val="F06221"/>
                </a:solidFill>
                <a:latin typeface="Arial"/>
                <a:cs typeface="Arial"/>
              </a:rPr>
              <a:t> 2023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40029" marR="85725" indent="-227329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First</a:t>
            </a:r>
            <a:r>
              <a:rPr dirty="0" spc="-30"/>
              <a:t> </a:t>
            </a:r>
            <a:r>
              <a:rPr dirty="0"/>
              <a:t>Aid</a:t>
            </a:r>
            <a:r>
              <a:rPr dirty="0" spc="-30"/>
              <a:t> </a:t>
            </a:r>
            <a:r>
              <a:rPr dirty="0"/>
              <a:t>Kits</a:t>
            </a:r>
            <a:r>
              <a:rPr dirty="0" spc="-40"/>
              <a:t> </a:t>
            </a:r>
            <a:r>
              <a:rPr dirty="0" spc="-10"/>
              <a:t>considered </a:t>
            </a:r>
            <a:r>
              <a:rPr dirty="0" spc="-10"/>
              <a:t>	</a:t>
            </a:r>
            <a:r>
              <a:rPr dirty="0"/>
              <a:t>single</a:t>
            </a:r>
            <a:r>
              <a:rPr dirty="0" spc="-45"/>
              <a:t> </a:t>
            </a:r>
            <a:r>
              <a:rPr dirty="0"/>
              <a:t>use.</a:t>
            </a:r>
            <a:r>
              <a:rPr dirty="0" spc="-55"/>
              <a:t> </a:t>
            </a:r>
            <a:r>
              <a:rPr dirty="0"/>
              <a:t>Report</a:t>
            </a:r>
            <a:r>
              <a:rPr dirty="0" spc="-35"/>
              <a:t> </a:t>
            </a:r>
            <a:r>
              <a:rPr dirty="0"/>
              <a:t>all</a:t>
            </a:r>
            <a:r>
              <a:rPr dirty="0" spc="-40"/>
              <a:t> </a:t>
            </a:r>
            <a:r>
              <a:rPr dirty="0" spc="-25"/>
              <a:t>use </a:t>
            </a:r>
            <a:r>
              <a:rPr dirty="0" spc="-25"/>
              <a:t>	</a:t>
            </a:r>
            <a:r>
              <a:rPr dirty="0"/>
              <a:t>to</a:t>
            </a:r>
            <a:r>
              <a:rPr dirty="0" spc="-35"/>
              <a:t> </a:t>
            </a:r>
            <a:r>
              <a:rPr dirty="0"/>
              <a:t>me</a:t>
            </a:r>
            <a:r>
              <a:rPr dirty="0" spc="-10"/>
              <a:t> </a:t>
            </a:r>
            <a:r>
              <a:rPr dirty="0"/>
              <a:t>for</a:t>
            </a:r>
            <a:r>
              <a:rPr dirty="0" spc="-30"/>
              <a:t> </a:t>
            </a:r>
            <a:r>
              <a:rPr dirty="0" spc="-10"/>
              <a:t>restock.</a:t>
            </a:r>
          </a:p>
          <a:p>
            <a:pPr marL="239395" marR="146685" indent="-227329">
              <a:lnSpc>
                <a:spcPct val="100000"/>
              </a:lnSpc>
              <a:buChar char="•"/>
              <a:tabLst>
                <a:tab pos="240665" algn="l"/>
              </a:tabLst>
            </a:pPr>
            <a:r>
              <a:rPr dirty="0"/>
              <a:t>Report</a:t>
            </a:r>
            <a:r>
              <a:rPr dirty="0" spc="-30"/>
              <a:t> </a:t>
            </a:r>
            <a:r>
              <a:rPr dirty="0"/>
              <a:t>all</a:t>
            </a:r>
            <a:r>
              <a:rPr dirty="0" spc="-40"/>
              <a:t> </a:t>
            </a:r>
            <a:r>
              <a:rPr dirty="0"/>
              <a:t>injuries</a:t>
            </a:r>
            <a:r>
              <a:rPr dirty="0" spc="-40"/>
              <a:t> </a:t>
            </a:r>
            <a:r>
              <a:rPr dirty="0"/>
              <a:t>to</a:t>
            </a:r>
            <a:r>
              <a:rPr dirty="0" spc="-55"/>
              <a:t> </a:t>
            </a:r>
            <a:r>
              <a:rPr dirty="0" spc="-20">
                <a:solidFill>
                  <a:srgbClr val="006FC0"/>
                </a:solidFill>
              </a:rPr>
              <a:t>ece- </a:t>
            </a:r>
            <a:r>
              <a:rPr dirty="0" spc="-20">
                <a:solidFill>
                  <a:srgbClr val="006FC0"/>
                </a:solidFill>
              </a:rPr>
              <a:t>	</a:t>
            </a:r>
            <a:r>
              <a:rPr dirty="0">
                <a:solidFill>
                  <a:srgbClr val="006FC0"/>
                </a:solidFill>
              </a:rPr>
              <a:t>safety</a:t>
            </a:r>
            <a:r>
              <a:rPr dirty="0" spc="-60">
                <a:solidFill>
                  <a:srgbClr val="006FC0"/>
                </a:solidFill>
              </a:rPr>
              <a:t> </a:t>
            </a:r>
            <a:r>
              <a:rPr dirty="0"/>
              <a:t>&amp;</a:t>
            </a:r>
            <a:r>
              <a:rPr dirty="0" spc="-45"/>
              <a:t> </a:t>
            </a:r>
            <a:r>
              <a:rPr dirty="0"/>
              <a:t>course</a:t>
            </a:r>
            <a:r>
              <a:rPr dirty="0" spc="-35"/>
              <a:t> </a:t>
            </a:r>
            <a:r>
              <a:rPr dirty="0" spc="-20"/>
              <a:t>staff </a:t>
            </a:r>
            <a:r>
              <a:rPr dirty="0" spc="-20"/>
              <a:t>	</a:t>
            </a:r>
            <a:r>
              <a:rPr dirty="0" spc="-10"/>
              <a:t>immediately.</a:t>
            </a:r>
          </a:p>
          <a:p>
            <a:pPr marL="240029" marR="5080" indent="-227329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dirty="0" spc="-10"/>
              <a:t>Land-</a:t>
            </a:r>
            <a:r>
              <a:rPr dirty="0"/>
              <a:t>Line</a:t>
            </a:r>
            <a:r>
              <a:rPr dirty="0" spc="-40"/>
              <a:t> </a:t>
            </a:r>
            <a:r>
              <a:rPr dirty="0"/>
              <a:t>phone</a:t>
            </a:r>
            <a:r>
              <a:rPr dirty="0" spc="-40"/>
              <a:t> </a:t>
            </a:r>
            <a:r>
              <a:rPr dirty="0"/>
              <a:t>works</a:t>
            </a:r>
            <a:r>
              <a:rPr dirty="0" spc="-50"/>
              <a:t> </a:t>
            </a:r>
            <a:r>
              <a:rPr dirty="0" spc="-25"/>
              <a:t>in </a:t>
            </a:r>
            <a:r>
              <a:rPr dirty="0" spc="-25"/>
              <a:t>	</a:t>
            </a:r>
            <a:r>
              <a:rPr dirty="0"/>
              <a:t>event</a:t>
            </a:r>
            <a:r>
              <a:rPr dirty="0" spc="-50"/>
              <a:t> </a:t>
            </a:r>
            <a:r>
              <a:rPr dirty="0"/>
              <a:t>of</a:t>
            </a:r>
            <a:r>
              <a:rPr dirty="0" spc="-35"/>
              <a:t> </a:t>
            </a:r>
            <a:r>
              <a:rPr dirty="0"/>
              <a:t>cell</a:t>
            </a:r>
            <a:r>
              <a:rPr dirty="0" spc="-50"/>
              <a:t> </a:t>
            </a:r>
            <a:r>
              <a:rPr dirty="0"/>
              <a:t>phone</a:t>
            </a:r>
            <a:r>
              <a:rPr dirty="0" spc="-25"/>
              <a:t> or </a:t>
            </a:r>
            <a:r>
              <a:rPr dirty="0" spc="-25"/>
              <a:t>	</a:t>
            </a:r>
            <a:r>
              <a:rPr dirty="0"/>
              <a:t>power</a:t>
            </a:r>
            <a:r>
              <a:rPr dirty="0" spc="-55"/>
              <a:t> </a:t>
            </a:r>
            <a:r>
              <a:rPr dirty="0" spc="-10"/>
              <a:t>interruption.</a:t>
            </a:r>
          </a:p>
          <a:p>
            <a:pPr marL="240029" marR="86995" indent="-227329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dirty="0"/>
              <a:t>In</a:t>
            </a:r>
            <a:r>
              <a:rPr dirty="0" spc="-45"/>
              <a:t> </a:t>
            </a:r>
            <a:r>
              <a:rPr dirty="0"/>
              <a:t>event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45"/>
              <a:t> </a:t>
            </a:r>
            <a:r>
              <a:rPr dirty="0"/>
              <a:t>an</a:t>
            </a:r>
            <a:r>
              <a:rPr dirty="0" spc="-35"/>
              <a:t> </a:t>
            </a:r>
            <a:r>
              <a:rPr dirty="0"/>
              <a:t>accident</a:t>
            </a:r>
            <a:r>
              <a:rPr dirty="0" spc="-30"/>
              <a:t> </a:t>
            </a:r>
            <a:r>
              <a:rPr dirty="0" spc="-25"/>
              <a:t>or </a:t>
            </a:r>
            <a:r>
              <a:rPr dirty="0" spc="-25"/>
              <a:t>	</a:t>
            </a:r>
            <a:r>
              <a:rPr dirty="0"/>
              <a:t>emergency</a:t>
            </a:r>
            <a:r>
              <a:rPr dirty="0" spc="-60"/>
              <a:t> </a:t>
            </a:r>
            <a:r>
              <a:rPr dirty="0"/>
              <a:t>call</a:t>
            </a:r>
            <a:r>
              <a:rPr dirty="0" spc="-65"/>
              <a:t> </a:t>
            </a:r>
            <a:r>
              <a:rPr dirty="0" spc="-25"/>
              <a:t>911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62127" y="1748027"/>
            <a:ext cx="4845050" cy="3653154"/>
            <a:chOff x="262127" y="1748027"/>
            <a:chExt cx="4845050" cy="365315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0227" y="1786127"/>
              <a:ext cx="4768595" cy="357682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281177" y="1767077"/>
              <a:ext cx="4806950" cy="3615054"/>
            </a:xfrm>
            <a:custGeom>
              <a:avLst/>
              <a:gdLst/>
              <a:ahLst/>
              <a:cxnLst/>
              <a:rect l="l" t="t" r="r" b="b"/>
              <a:pathLst>
                <a:path w="4806950" h="3615054">
                  <a:moveTo>
                    <a:pt x="0" y="0"/>
                  </a:moveTo>
                  <a:lnTo>
                    <a:pt x="4806696" y="0"/>
                  </a:lnTo>
                  <a:lnTo>
                    <a:pt x="4806696" y="3614928"/>
                  </a:lnTo>
                  <a:lnTo>
                    <a:pt x="0" y="3614928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77980" y="319510"/>
            <a:ext cx="6303645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First</a:t>
            </a:r>
            <a:r>
              <a:rPr dirty="0" spc="-265"/>
              <a:t> </a:t>
            </a:r>
            <a:r>
              <a:rPr dirty="0"/>
              <a:t>Aid</a:t>
            </a:r>
            <a:r>
              <a:rPr dirty="0" spc="-35"/>
              <a:t> </a:t>
            </a:r>
            <a:r>
              <a:rPr dirty="0" spc="-10"/>
              <a:t>Stations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229841" y="1063095"/>
            <a:ext cx="4463415" cy="54800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0029" indent="-227329">
              <a:lnSpc>
                <a:spcPts val="3354"/>
              </a:lnSpc>
              <a:spcBef>
                <a:spcPts val="95"/>
              </a:spcBef>
              <a:buClr>
                <a:srgbClr val="FF0000"/>
              </a:buClr>
              <a:buFont typeface="Arial"/>
              <a:buChar char="•"/>
              <a:tabLst>
                <a:tab pos="240029" algn="l"/>
              </a:tabLst>
            </a:pPr>
            <a:r>
              <a:rPr dirty="0" sz="2800" b="1" i="1">
                <a:solidFill>
                  <a:srgbClr val="FF0000"/>
                </a:solidFill>
                <a:latin typeface="Arial"/>
                <a:cs typeface="Arial"/>
              </a:rPr>
              <a:t>Shut</a:t>
            </a:r>
            <a:r>
              <a:rPr dirty="0" sz="2800" spc="-55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b="1" i="1">
                <a:solidFill>
                  <a:srgbClr val="FF0000"/>
                </a:solidFill>
                <a:latin typeface="Arial"/>
                <a:cs typeface="Arial"/>
              </a:rPr>
              <a:t>off</a:t>
            </a:r>
            <a:r>
              <a:rPr dirty="0" sz="2800" spc="-55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b="1" i="1">
                <a:solidFill>
                  <a:srgbClr val="FF0000"/>
                </a:solidFill>
                <a:latin typeface="Arial"/>
                <a:cs typeface="Arial"/>
              </a:rPr>
              <a:t>soldering</a:t>
            </a:r>
            <a:r>
              <a:rPr dirty="0" sz="2800" spc="-50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-10" b="1" i="1">
                <a:solidFill>
                  <a:srgbClr val="FF0000"/>
                </a:solidFill>
                <a:latin typeface="Arial"/>
                <a:cs typeface="Arial"/>
              </a:rPr>
              <a:t>irons!</a:t>
            </a:r>
            <a:endParaRPr sz="2800">
              <a:latin typeface="Arial"/>
              <a:cs typeface="Arial"/>
            </a:endParaRPr>
          </a:p>
          <a:p>
            <a:pPr marL="241300" marR="342265" indent="-228600">
              <a:lnSpc>
                <a:spcPts val="3600"/>
              </a:lnSpc>
              <a:spcBef>
                <a:spcPts val="114"/>
              </a:spcBef>
              <a:buChar char="•"/>
              <a:tabLst>
                <a:tab pos="241300" algn="l"/>
              </a:tabLst>
            </a:pPr>
            <a:r>
              <a:rPr dirty="0" sz="3000">
                <a:latin typeface="Arial"/>
                <a:cs typeface="Arial"/>
              </a:rPr>
              <a:t>Plan</a:t>
            </a:r>
            <a:r>
              <a:rPr dirty="0" sz="3000" spc="-4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ahead:</a:t>
            </a:r>
            <a:r>
              <a:rPr dirty="0" sz="3000" spc="-40">
                <a:latin typeface="Arial"/>
                <a:cs typeface="Arial"/>
              </a:rPr>
              <a:t> </a:t>
            </a:r>
            <a:r>
              <a:rPr dirty="0" sz="3000" spc="-10">
                <a:latin typeface="Arial"/>
                <a:cs typeface="Arial"/>
              </a:rPr>
              <a:t>Identify </a:t>
            </a:r>
            <a:r>
              <a:rPr dirty="0" sz="3000">
                <a:latin typeface="Arial"/>
                <a:cs typeface="Arial"/>
              </a:rPr>
              <a:t>closest</a:t>
            </a:r>
            <a:r>
              <a:rPr dirty="0" sz="3000" spc="-2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alarm</a:t>
            </a:r>
            <a:r>
              <a:rPr dirty="0" sz="3000" spc="-2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pulls</a:t>
            </a:r>
            <a:r>
              <a:rPr dirty="0" sz="3000" spc="-35">
                <a:latin typeface="Arial"/>
                <a:cs typeface="Arial"/>
              </a:rPr>
              <a:t> </a:t>
            </a:r>
            <a:r>
              <a:rPr dirty="0" sz="3000" spc="-25">
                <a:latin typeface="Arial"/>
                <a:cs typeface="Arial"/>
              </a:rPr>
              <a:t>and </a:t>
            </a:r>
            <a:r>
              <a:rPr dirty="0" sz="3000" spc="-10">
                <a:latin typeface="Arial"/>
                <a:cs typeface="Arial"/>
              </a:rPr>
              <a:t>exits.</a:t>
            </a:r>
            <a:endParaRPr sz="3000">
              <a:latin typeface="Arial"/>
              <a:cs typeface="Arial"/>
            </a:endParaRPr>
          </a:p>
          <a:p>
            <a:pPr marL="241300" marR="5080" indent="-228600">
              <a:lnSpc>
                <a:spcPts val="3600"/>
              </a:lnSpc>
              <a:buChar char="•"/>
              <a:tabLst>
                <a:tab pos="241300" algn="l"/>
              </a:tabLst>
            </a:pPr>
            <a:r>
              <a:rPr dirty="0" sz="3000">
                <a:latin typeface="Arial"/>
                <a:cs typeface="Arial"/>
              </a:rPr>
              <a:t>Identify</a:t>
            </a:r>
            <a:r>
              <a:rPr dirty="0" sz="3000" spc="-1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location</a:t>
            </a:r>
            <a:r>
              <a:rPr dirty="0" sz="3000" spc="-4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of</a:t>
            </a:r>
            <a:r>
              <a:rPr dirty="0" sz="3000" spc="-15">
                <a:latin typeface="Arial"/>
                <a:cs typeface="Arial"/>
              </a:rPr>
              <a:t> </a:t>
            </a:r>
            <a:r>
              <a:rPr dirty="0" sz="3000" spc="-20">
                <a:latin typeface="Arial"/>
                <a:cs typeface="Arial"/>
              </a:rPr>
              <a:t>fire </a:t>
            </a:r>
            <a:r>
              <a:rPr dirty="0" sz="3000">
                <a:latin typeface="Arial"/>
                <a:cs typeface="Arial"/>
              </a:rPr>
              <a:t>extinguishers</a:t>
            </a:r>
            <a:r>
              <a:rPr dirty="0" sz="3000" spc="-4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in</a:t>
            </a:r>
            <a:r>
              <a:rPr dirty="0" sz="3000" spc="-3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your</a:t>
            </a:r>
            <a:r>
              <a:rPr dirty="0" sz="3000" spc="-25">
                <a:latin typeface="Arial"/>
                <a:cs typeface="Arial"/>
              </a:rPr>
              <a:t> </a:t>
            </a:r>
            <a:r>
              <a:rPr dirty="0" sz="3000" spc="-20">
                <a:latin typeface="Arial"/>
                <a:cs typeface="Arial"/>
              </a:rPr>
              <a:t>lab. </a:t>
            </a:r>
            <a:r>
              <a:rPr dirty="0" sz="3000">
                <a:latin typeface="Arial"/>
                <a:cs typeface="Arial"/>
              </a:rPr>
              <a:t>(If</a:t>
            </a:r>
            <a:r>
              <a:rPr dirty="0" sz="3000" spc="-20">
                <a:latin typeface="Arial"/>
                <a:cs typeface="Arial"/>
              </a:rPr>
              <a:t> </a:t>
            </a:r>
            <a:r>
              <a:rPr dirty="0" sz="3000" spc="-10">
                <a:latin typeface="Arial"/>
                <a:cs typeface="Arial"/>
              </a:rPr>
              <a:t>equipped)</a:t>
            </a:r>
            <a:endParaRPr sz="3000">
              <a:latin typeface="Arial"/>
              <a:cs typeface="Arial"/>
            </a:endParaRPr>
          </a:p>
          <a:p>
            <a:pPr marL="241300" marR="361950" indent="-228600">
              <a:lnSpc>
                <a:spcPts val="3600"/>
              </a:lnSpc>
              <a:buChar char="•"/>
              <a:tabLst>
                <a:tab pos="241300" algn="l"/>
              </a:tabLst>
            </a:pPr>
            <a:r>
              <a:rPr dirty="0" sz="3000">
                <a:latin typeface="Arial"/>
                <a:cs typeface="Arial"/>
              </a:rPr>
              <a:t>Personal</a:t>
            </a:r>
            <a:r>
              <a:rPr dirty="0" sz="3000" spc="-5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safety</a:t>
            </a:r>
            <a:r>
              <a:rPr dirty="0" sz="3000" spc="-5">
                <a:latin typeface="Arial"/>
                <a:cs typeface="Arial"/>
              </a:rPr>
              <a:t> </a:t>
            </a:r>
            <a:r>
              <a:rPr dirty="0" sz="3000" spc="-10">
                <a:latin typeface="Arial"/>
                <a:cs typeface="Arial"/>
              </a:rPr>
              <a:t>comes </a:t>
            </a:r>
            <a:r>
              <a:rPr dirty="0" sz="3000">
                <a:latin typeface="Arial"/>
                <a:cs typeface="Arial"/>
              </a:rPr>
              <a:t>first.</a:t>
            </a:r>
            <a:r>
              <a:rPr dirty="0" sz="3000" spc="-1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Pull</a:t>
            </a:r>
            <a:r>
              <a:rPr dirty="0" sz="3000" spc="-5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alarm,</a:t>
            </a:r>
            <a:r>
              <a:rPr dirty="0" sz="3000" spc="-30">
                <a:latin typeface="Arial"/>
                <a:cs typeface="Arial"/>
              </a:rPr>
              <a:t> </a:t>
            </a:r>
            <a:r>
              <a:rPr dirty="0" sz="3000" spc="-25">
                <a:latin typeface="Arial"/>
                <a:cs typeface="Arial"/>
              </a:rPr>
              <a:t>and </a:t>
            </a:r>
            <a:r>
              <a:rPr dirty="0" sz="3000">
                <a:latin typeface="Arial"/>
                <a:cs typeface="Arial"/>
              </a:rPr>
              <a:t>evacuate</a:t>
            </a:r>
            <a:r>
              <a:rPr dirty="0" sz="3000" spc="-30">
                <a:latin typeface="Arial"/>
                <a:cs typeface="Arial"/>
              </a:rPr>
              <a:t> </a:t>
            </a:r>
            <a:r>
              <a:rPr dirty="0" sz="3000" spc="-10">
                <a:latin typeface="Arial"/>
                <a:cs typeface="Arial"/>
              </a:rPr>
              <a:t>building.</a:t>
            </a:r>
            <a:endParaRPr sz="3000">
              <a:latin typeface="Arial"/>
              <a:cs typeface="Arial"/>
            </a:endParaRPr>
          </a:p>
          <a:p>
            <a:pPr marL="241300" marR="46990" indent="-228600">
              <a:lnSpc>
                <a:spcPts val="3600"/>
              </a:lnSpc>
              <a:buChar char="•"/>
              <a:tabLst>
                <a:tab pos="241300" algn="l"/>
              </a:tabLst>
            </a:pPr>
            <a:r>
              <a:rPr dirty="0" sz="3000">
                <a:latin typeface="Arial"/>
                <a:cs typeface="Arial"/>
              </a:rPr>
              <a:t>Assemble</a:t>
            </a:r>
            <a:r>
              <a:rPr dirty="0" sz="3000" spc="-2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in</a:t>
            </a:r>
            <a:r>
              <a:rPr dirty="0" sz="3000" spc="-2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grassy</a:t>
            </a:r>
            <a:r>
              <a:rPr dirty="0" sz="3000" spc="-10">
                <a:latin typeface="Arial"/>
                <a:cs typeface="Arial"/>
              </a:rPr>
              <a:t> </a:t>
            </a:r>
            <a:r>
              <a:rPr dirty="0" sz="3000" spc="-20">
                <a:latin typeface="Arial"/>
                <a:cs typeface="Arial"/>
              </a:rPr>
              <a:t>area </a:t>
            </a:r>
            <a:r>
              <a:rPr dirty="0" sz="3000">
                <a:latin typeface="Arial"/>
                <a:cs typeface="Arial"/>
              </a:rPr>
              <a:t>East of </a:t>
            </a:r>
            <a:r>
              <a:rPr dirty="0" sz="3000" spc="-20">
                <a:latin typeface="Arial"/>
                <a:cs typeface="Arial"/>
              </a:rPr>
              <a:t>ECEB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37160" y="1307591"/>
            <a:ext cx="2964180" cy="1905000"/>
            <a:chOff x="137160" y="1307591"/>
            <a:chExt cx="2964180" cy="19050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260" y="1345691"/>
              <a:ext cx="2887979" cy="182879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56210" y="1326641"/>
              <a:ext cx="2926080" cy="1866900"/>
            </a:xfrm>
            <a:custGeom>
              <a:avLst/>
              <a:gdLst/>
              <a:ahLst/>
              <a:cxnLst/>
              <a:rect l="l" t="t" r="r" b="b"/>
              <a:pathLst>
                <a:path w="2926080" h="1866900">
                  <a:moveTo>
                    <a:pt x="0" y="0"/>
                  </a:moveTo>
                  <a:lnTo>
                    <a:pt x="2926080" y="0"/>
                  </a:lnTo>
                  <a:lnTo>
                    <a:pt x="2926080" y="1866900"/>
                  </a:lnTo>
                  <a:lnTo>
                    <a:pt x="0" y="186690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147828" y="3948684"/>
            <a:ext cx="2981325" cy="2255520"/>
            <a:chOff x="147828" y="3948684"/>
            <a:chExt cx="2981325" cy="2255520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928" y="3986784"/>
              <a:ext cx="2904743" cy="2179319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66878" y="3967734"/>
              <a:ext cx="2943225" cy="2217420"/>
            </a:xfrm>
            <a:custGeom>
              <a:avLst/>
              <a:gdLst/>
              <a:ahLst/>
              <a:cxnLst/>
              <a:rect l="l" t="t" r="r" b="b"/>
              <a:pathLst>
                <a:path w="2943225" h="2217420">
                  <a:moveTo>
                    <a:pt x="0" y="0"/>
                  </a:moveTo>
                  <a:lnTo>
                    <a:pt x="2942844" y="0"/>
                  </a:lnTo>
                  <a:lnTo>
                    <a:pt x="2942844" y="2217420"/>
                  </a:lnTo>
                  <a:lnTo>
                    <a:pt x="0" y="2217420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7989953" y="3981830"/>
            <a:ext cx="1808480" cy="2785110"/>
            <a:chOff x="7989953" y="3981830"/>
            <a:chExt cx="1808480" cy="2785110"/>
          </a:xfrm>
        </p:grpSpPr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25383" y="4017276"/>
              <a:ext cx="1737347" cy="2714231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8006336" y="3998214"/>
              <a:ext cx="1775460" cy="2752725"/>
            </a:xfrm>
            <a:custGeom>
              <a:avLst/>
              <a:gdLst/>
              <a:ahLst/>
              <a:cxnLst/>
              <a:rect l="l" t="t" r="r" b="b"/>
              <a:pathLst>
                <a:path w="1775459" h="2752725">
                  <a:moveTo>
                    <a:pt x="1775456" y="0"/>
                  </a:moveTo>
                  <a:lnTo>
                    <a:pt x="1775456" y="2752338"/>
                  </a:lnTo>
                  <a:lnTo>
                    <a:pt x="0" y="2752338"/>
                  </a:lnTo>
                  <a:lnTo>
                    <a:pt x="0" y="0"/>
                  </a:lnTo>
                  <a:lnTo>
                    <a:pt x="1775456" y="0"/>
                  </a:lnTo>
                  <a:close/>
                </a:path>
              </a:pathLst>
            </a:custGeom>
            <a:ln w="327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7991463" y="1311782"/>
            <a:ext cx="1820545" cy="2404745"/>
            <a:chOff x="7991463" y="1311782"/>
            <a:chExt cx="1820545" cy="2404745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26908" y="1347228"/>
              <a:ext cx="1749551" cy="2333231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8007846" y="1328165"/>
              <a:ext cx="1788160" cy="2371725"/>
            </a:xfrm>
            <a:custGeom>
              <a:avLst/>
              <a:gdLst/>
              <a:ahLst/>
              <a:cxnLst/>
              <a:rect l="l" t="t" r="r" b="b"/>
              <a:pathLst>
                <a:path w="1788159" h="2371725">
                  <a:moveTo>
                    <a:pt x="1787663" y="0"/>
                  </a:moveTo>
                  <a:lnTo>
                    <a:pt x="1787663" y="2371359"/>
                  </a:lnTo>
                  <a:lnTo>
                    <a:pt x="0" y="2371359"/>
                  </a:lnTo>
                  <a:lnTo>
                    <a:pt x="0" y="0"/>
                  </a:lnTo>
                  <a:lnTo>
                    <a:pt x="1787663" y="0"/>
                  </a:lnTo>
                  <a:close/>
                </a:path>
              </a:pathLst>
            </a:custGeom>
            <a:ln w="327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764030">
              <a:lnSpc>
                <a:spcPct val="100000"/>
              </a:lnSpc>
              <a:spcBef>
                <a:spcPts val="100"/>
              </a:spcBef>
            </a:pPr>
            <a:r>
              <a:rPr dirty="0"/>
              <a:t>Fire</a:t>
            </a:r>
            <a:r>
              <a:rPr dirty="0" spc="-55"/>
              <a:t> </a:t>
            </a:r>
            <a:r>
              <a:rPr dirty="0" spc="-10"/>
              <a:t>Safety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6185" y="18685"/>
            <a:ext cx="1936114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>
                <a:solidFill>
                  <a:srgbClr val="001F5F"/>
                </a:solidFill>
                <a:latin typeface="Segoe UI"/>
                <a:cs typeface="Segoe UI"/>
              </a:rPr>
              <a:t>BEAP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45234" y="994948"/>
            <a:ext cx="8370570" cy="56495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0029" indent="-227329">
              <a:lnSpc>
                <a:spcPts val="3325"/>
              </a:lnSpc>
              <a:spcBef>
                <a:spcPts val="95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dirty="0" sz="2800">
                <a:latin typeface="Arial"/>
                <a:cs typeface="Arial"/>
              </a:rPr>
              <a:t>uilding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800">
                <a:latin typeface="Arial"/>
                <a:cs typeface="Arial"/>
              </a:rPr>
              <a:t>mergency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2800">
                <a:latin typeface="Arial"/>
                <a:cs typeface="Arial"/>
              </a:rPr>
              <a:t>ction</a:t>
            </a:r>
            <a:r>
              <a:rPr dirty="0" sz="2800" spc="-85">
                <a:latin typeface="Arial"/>
                <a:cs typeface="Arial"/>
              </a:rPr>
              <a:t> </a:t>
            </a:r>
            <a:r>
              <a:rPr dirty="0" sz="2800" spc="-20" b="1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dirty="0" sz="2800" spc="-20">
                <a:latin typeface="Arial"/>
                <a:cs typeface="Arial"/>
              </a:rPr>
              <a:t>lan</a:t>
            </a:r>
            <a:endParaRPr sz="2800">
              <a:latin typeface="Arial"/>
              <a:cs typeface="Arial"/>
            </a:endParaRPr>
          </a:p>
          <a:p>
            <a:pPr lvl="1" marL="697230" indent="-227329">
              <a:lnSpc>
                <a:spcPts val="2810"/>
              </a:lnSpc>
              <a:buChar char="•"/>
              <a:tabLst>
                <a:tab pos="697230" algn="l"/>
              </a:tabLst>
            </a:pPr>
            <a:r>
              <a:rPr dirty="0" sz="2400">
                <a:latin typeface="Arial"/>
                <a:cs typeface="Arial"/>
              </a:rPr>
              <a:t>Each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floor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has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floor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coordinator.</a:t>
            </a:r>
            <a:endParaRPr sz="2400">
              <a:latin typeface="Arial"/>
              <a:cs typeface="Arial"/>
            </a:endParaRPr>
          </a:p>
          <a:p>
            <a:pPr lvl="1" marL="697230" indent="-227329">
              <a:lnSpc>
                <a:spcPts val="2845"/>
              </a:lnSpc>
              <a:buChar char="•"/>
              <a:tabLst>
                <a:tab pos="697230" algn="l"/>
              </a:tabLst>
            </a:pPr>
            <a:r>
              <a:rPr dirty="0" sz="2400">
                <a:latin typeface="Arial"/>
                <a:cs typeface="Arial"/>
              </a:rPr>
              <a:t>Areas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rescue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assistance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with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marked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call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boxes.</a:t>
            </a:r>
            <a:endParaRPr sz="2400">
              <a:latin typeface="Arial"/>
              <a:cs typeface="Arial"/>
            </a:endParaRPr>
          </a:p>
          <a:p>
            <a:pPr lvl="2" marL="1155065" indent="-227965">
              <a:lnSpc>
                <a:spcPct val="100000"/>
              </a:lnSpc>
              <a:spcBef>
                <a:spcPts val="25"/>
              </a:spcBef>
              <a:buChar char="•"/>
              <a:tabLst>
                <a:tab pos="1155065" algn="l"/>
              </a:tabLst>
            </a:pPr>
            <a:r>
              <a:rPr dirty="0" sz="2000">
                <a:latin typeface="Arial"/>
                <a:cs typeface="Arial"/>
              </a:rPr>
              <a:t>SW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Stairwells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on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floors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2-</a:t>
            </a:r>
            <a:r>
              <a:rPr dirty="0" sz="2000" spc="-25">
                <a:latin typeface="Arial"/>
                <a:cs typeface="Arial"/>
              </a:rPr>
              <a:t>3.</a:t>
            </a:r>
            <a:endParaRPr sz="2000">
              <a:latin typeface="Arial"/>
              <a:cs typeface="Arial"/>
            </a:endParaRPr>
          </a:p>
          <a:p>
            <a:pPr lvl="2" marL="1155065" indent="-227965">
              <a:lnSpc>
                <a:spcPct val="100000"/>
              </a:lnSpc>
              <a:spcBef>
                <a:spcPts val="25"/>
              </a:spcBef>
              <a:buChar char="•"/>
              <a:tabLst>
                <a:tab pos="1155065" algn="l"/>
              </a:tabLst>
            </a:pP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&amp;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Stairwells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on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Basement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floors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2-</a:t>
            </a:r>
            <a:r>
              <a:rPr dirty="0" sz="2000" spc="-25">
                <a:latin typeface="Arial"/>
                <a:cs typeface="Arial"/>
              </a:rPr>
              <a:t>5.</a:t>
            </a:r>
            <a:endParaRPr sz="2000">
              <a:latin typeface="Arial"/>
              <a:cs typeface="Arial"/>
            </a:endParaRPr>
          </a:p>
          <a:p>
            <a:pPr algn="just" marL="240029" indent="-227329">
              <a:lnSpc>
                <a:spcPts val="3325"/>
              </a:lnSpc>
              <a:spcBef>
                <a:spcPts val="305"/>
              </a:spcBef>
              <a:buChar char="•"/>
              <a:tabLst>
                <a:tab pos="240029" algn="l"/>
              </a:tabLst>
            </a:pPr>
            <a:r>
              <a:rPr dirty="0" sz="2800">
                <a:latin typeface="Arial"/>
                <a:cs typeface="Arial"/>
              </a:rPr>
              <a:t>Get</a:t>
            </a:r>
            <a:r>
              <a:rPr dirty="0" sz="2800" spc="-2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Out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/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Run</a:t>
            </a:r>
            <a:endParaRPr sz="2800">
              <a:latin typeface="Arial"/>
              <a:cs typeface="Arial"/>
            </a:endParaRPr>
          </a:p>
          <a:p>
            <a:pPr algn="just" lvl="1" marL="697230" indent="-227329">
              <a:lnSpc>
                <a:spcPts val="2810"/>
              </a:lnSpc>
              <a:buChar char="•"/>
              <a:tabLst>
                <a:tab pos="697230" algn="l"/>
              </a:tabLst>
            </a:pPr>
            <a:r>
              <a:rPr dirty="0" sz="2400">
                <a:latin typeface="Arial"/>
                <a:cs typeface="Arial"/>
              </a:rPr>
              <a:t>Fire,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Earthquake,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Finals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Week,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Etc</a:t>
            </a:r>
            <a:endParaRPr sz="2400">
              <a:latin typeface="Arial"/>
              <a:cs typeface="Arial"/>
            </a:endParaRPr>
          </a:p>
          <a:p>
            <a:pPr algn="just" lvl="1" marL="697230" marR="103505" indent="-227329">
              <a:lnSpc>
                <a:spcPct val="80000"/>
              </a:lnSpc>
              <a:spcBef>
                <a:spcPts val="540"/>
              </a:spcBef>
              <a:buChar char="•"/>
              <a:tabLst>
                <a:tab pos="698500" algn="l"/>
              </a:tabLst>
            </a:pPr>
            <a:r>
              <a:rPr dirty="0" sz="2400">
                <a:latin typeface="Arial"/>
                <a:cs typeface="Arial"/>
              </a:rPr>
              <a:t>Evacuation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assembly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areas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are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grassy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area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ECEB </a:t>
            </a:r>
            <a:r>
              <a:rPr dirty="0" sz="2400" spc="-20">
                <a:latin typeface="Arial"/>
                <a:cs typeface="Arial"/>
              </a:rPr>
              <a:t>	</a:t>
            </a:r>
            <a:r>
              <a:rPr dirty="0" sz="2400">
                <a:latin typeface="Arial"/>
                <a:cs typeface="Arial"/>
              </a:rPr>
              <a:t>outside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main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lobby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or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inside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Beckman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Institute</a:t>
            </a:r>
            <a:r>
              <a:rPr dirty="0" sz="2400" spc="-1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Atrium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in </a:t>
            </a:r>
            <a:r>
              <a:rPr dirty="0" sz="2400" spc="-25">
                <a:latin typeface="Arial"/>
                <a:cs typeface="Arial"/>
              </a:rPr>
              <a:t>	</a:t>
            </a:r>
            <a:r>
              <a:rPr dirty="0" sz="2400">
                <a:latin typeface="Arial"/>
                <a:cs typeface="Arial"/>
              </a:rPr>
              <a:t>bad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weather.</a:t>
            </a:r>
            <a:endParaRPr sz="2400">
              <a:latin typeface="Arial"/>
              <a:cs typeface="Arial"/>
            </a:endParaRPr>
          </a:p>
          <a:p>
            <a:pPr algn="just" marL="240029" indent="-227329">
              <a:lnSpc>
                <a:spcPts val="3325"/>
              </a:lnSpc>
              <a:spcBef>
                <a:spcPts val="320"/>
              </a:spcBef>
              <a:buChar char="•"/>
              <a:tabLst>
                <a:tab pos="240029" algn="l"/>
              </a:tabLst>
            </a:pPr>
            <a:r>
              <a:rPr dirty="0" sz="2800">
                <a:latin typeface="Arial"/>
                <a:cs typeface="Arial"/>
              </a:rPr>
              <a:t>Stay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In</a:t>
            </a:r>
            <a:r>
              <a:rPr dirty="0" sz="2800" spc="-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/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Hide</a:t>
            </a:r>
            <a:endParaRPr sz="2800">
              <a:latin typeface="Arial"/>
              <a:cs typeface="Arial"/>
            </a:endParaRPr>
          </a:p>
          <a:p>
            <a:pPr algn="just" lvl="1" marL="697230" indent="-227329">
              <a:lnSpc>
                <a:spcPts val="2845"/>
              </a:lnSpc>
              <a:buChar char="•"/>
              <a:tabLst>
                <a:tab pos="697230" algn="l"/>
              </a:tabLst>
            </a:pPr>
            <a:r>
              <a:rPr dirty="0" sz="2400" spc="-10">
                <a:latin typeface="Arial"/>
                <a:cs typeface="Arial"/>
              </a:rPr>
              <a:t>Storms</a:t>
            </a:r>
            <a:endParaRPr sz="2400">
              <a:latin typeface="Arial"/>
              <a:cs typeface="Arial"/>
            </a:endParaRPr>
          </a:p>
          <a:p>
            <a:pPr algn="just" lvl="2" marL="1153795" indent="-226695">
              <a:lnSpc>
                <a:spcPts val="2355"/>
              </a:lnSpc>
              <a:spcBef>
                <a:spcPts val="30"/>
              </a:spcBef>
              <a:buChar char="•"/>
              <a:tabLst>
                <a:tab pos="1153795" algn="l"/>
              </a:tabLst>
            </a:pPr>
            <a:r>
              <a:rPr dirty="0" sz="2000">
                <a:latin typeface="Arial"/>
                <a:cs typeface="Arial"/>
              </a:rPr>
              <a:t>Refuge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areas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basement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interior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hallways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bathrooms.</a:t>
            </a:r>
            <a:endParaRPr sz="2000">
              <a:latin typeface="Arial"/>
              <a:cs typeface="Arial"/>
            </a:endParaRPr>
          </a:p>
          <a:p>
            <a:pPr algn="just" lvl="1" marL="697230" indent="-227329">
              <a:lnSpc>
                <a:spcPts val="2835"/>
              </a:lnSpc>
              <a:buChar char="•"/>
              <a:tabLst>
                <a:tab pos="697230" algn="l"/>
              </a:tabLst>
            </a:pPr>
            <a:r>
              <a:rPr dirty="0" sz="2400">
                <a:latin typeface="Arial"/>
                <a:cs typeface="Arial"/>
              </a:rPr>
              <a:t>Security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Threat</a:t>
            </a:r>
            <a:endParaRPr sz="2400">
              <a:latin typeface="Arial"/>
              <a:cs typeface="Arial"/>
            </a:endParaRPr>
          </a:p>
          <a:p>
            <a:pPr algn="just" lvl="2" marL="1153795" indent="-226695">
              <a:lnSpc>
                <a:spcPct val="100000"/>
              </a:lnSpc>
              <a:spcBef>
                <a:spcPts val="25"/>
              </a:spcBef>
              <a:buChar char="•"/>
              <a:tabLst>
                <a:tab pos="1153795" algn="l"/>
              </a:tabLst>
            </a:pPr>
            <a:r>
              <a:rPr dirty="0" sz="2000">
                <a:latin typeface="Arial"/>
                <a:cs typeface="Arial"/>
              </a:rPr>
              <a:t>Secure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your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classroom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or</a:t>
            </a:r>
            <a:r>
              <a:rPr dirty="0" sz="2000" spc="-20">
                <a:latin typeface="Arial"/>
                <a:cs typeface="Arial"/>
              </a:rPr>
              <a:t> lab.</a:t>
            </a:r>
            <a:endParaRPr sz="2000">
              <a:latin typeface="Arial"/>
              <a:cs typeface="Arial"/>
            </a:endParaRPr>
          </a:p>
          <a:p>
            <a:pPr algn="just" lvl="2" marL="1153795" indent="-226695">
              <a:lnSpc>
                <a:spcPct val="100000"/>
              </a:lnSpc>
              <a:spcBef>
                <a:spcPts val="25"/>
              </a:spcBef>
              <a:buChar char="•"/>
              <a:tabLst>
                <a:tab pos="1153795" algn="l"/>
              </a:tabLst>
            </a:pPr>
            <a:r>
              <a:rPr dirty="0" sz="2000">
                <a:latin typeface="Arial"/>
                <a:cs typeface="Arial"/>
              </a:rPr>
              <a:t>Run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/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Hide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/</a:t>
            </a:r>
            <a:r>
              <a:rPr dirty="0" sz="2000" spc="-20">
                <a:latin typeface="Arial"/>
                <a:cs typeface="Arial"/>
              </a:rPr>
              <a:t> Fight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1248" y="319510"/>
            <a:ext cx="2775585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>
                <a:solidFill>
                  <a:srgbClr val="001F5F"/>
                </a:solidFill>
              </a:rPr>
              <a:t>HELP!?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39419" y="1504128"/>
            <a:ext cx="9140825" cy="4782820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 spc="-35" b="1">
                <a:latin typeface="Arial"/>
                <a:cs typeface="Arial"/>
              </a:rPr>
              <a:t>TAs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–</a:t>
            </a:r>
            <a:r>
              <a:rPr dirty="0" sz="2800" spc="-10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This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should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always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be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first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stop.</a:t>
            </a:r>
            <a:endParaRPr sz="28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 b="1">
                <a:latin typeface="Arial"/>
                <a:cs typeface="Arial"/>
              </a:rPr>
              <a:t>Lab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Support</a:t>
            </a:r>
            <a:r>
              <a:rPr dirty="0" sz="2800" spc="-5" b="1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-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ECEB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2044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-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u="sng" sz="28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cjsmith0@illinois.edu</a:t>
            </a:r>
            <a:endParaRPr sz="28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1305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 b="1">
                <a:latin typeface="Arial"/>
                <a:cs typeface="Arial"/>
              </a:rPr>
              <a:t>Electronics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Shop</a:t>
            </a:r>
            <a:r>
              <a:rPr dirty="0" sz="2800" spc="-25" b="1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–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ECEB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1041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-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u="sng" sz="28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</a:rPr>
              <a:t>eshop.ece.illinois.edu</a:t>
            </a:r>
            <a:endParaRPr sz="2800">
              <a:latin typeface="Arial"/>
              <a:cs typeface="Arial"/>
            </a:endParaRPr>
          </a:p>
          <a:p>
            <a:pPr lvl="1" marL="696595" indent="-227329">
              <a:lnSpc>
                <a:spcPct val="100000"/>
              </a:lnSpc>
              <a:spcBef>
                <a:spcPts val="1135"/>
              </a:spcBef>
              <a:buChar char="•"/>
              <a:tabLst>
                <a:tab pos="696595" algn="l"/>
              </a:tabLst>
            </a:pPr>
            <a:r>
              <a:rPr dirty="0" sz="2400" spc="-50">
                <a:latin typeface="Arial"/>
                <a:cs typeface="Arial"/>
              </a:rPr>
              <a:t>Talk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Margie,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Lilli,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Jordan,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or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Jose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!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-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u="sng" sz="2400" spc="-2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ece-</a:t>
            </a:r>
            <a:r>
              <a:rPr dirty="0" u="sng" sz="24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eshop@illinois.edu</a:t>
            </a:r>
            <a:endParaRPr sz="24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98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 b="1">
                <a:latin typeface="Arial"/>
                <a:cs typeface="Arial"/>
              </a:rPr>
              <a:t>ECE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Machine</a:t>
            </a:r>
            <a:r>
              <a:rPr dirty="0" sz="2800" spc="-3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Shop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–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ECEB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1047</a:t>
            </a:r>
            <a:endParaRPr sz="2800">
              <a:latin typeface="Arial"/>
              <a:cs typeface="Arial"/>
            </a:endParaRPr>
          </a:p>
          <a:p>
            <a:pPr lvl="1" marL="696595" indent="-227329">
              <a:lnSpc>
                <a:spcPct val="100000"/>
              </a:lnSpc>
              <a:spcBef>
                <a:spcPts val="220"/>
              </a:spcBef>
              <a:buChar char="•"/>
              <a:tabLst>
                <a:tab pos="696595" algn="l"/>
              </a:tabLst>
            </a:pPr>
            <a:r>
              <a:rPr dirty="0" sz="2400" spc="-50">
                <a:latin typeface="Arial"/>
                <a:cs typeface="Arial"/>
              </a:rPr>
              <a:t>Talk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Gregg!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–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u="sng" sz="24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gbenntt@illinois.edu</a:t>
            </a:r>
            <a:endParaRPr sz="2400">
              <a:latin typeface="Arial"/>
              <a:cs typeface="Arial"/>
            </a:endParaRPr>
          </a:p>
          <a:p>
            <a:pPr lvl="1" marL="696595" indent="-227329">
              <a:lnSpc>
                <a:spcPct val="100000"/>
              </a:lnSpc>
              <a:spcBef>
                <a:spcPts val="215"/>
              </a:spcBef>
              <a:buChar char="•"/>
              <a:tabLst>
                <a:tab pos="696595" algn="l"/>
              </a:tabLst>
            </a:pPr>
            <a:r>
              <a:rPr dirty="0" sz="2400">
                <a:latin typeface="Arial"/>
                <a:cs typeface="Arial"/>
              </a:rPr>
              <a:t>Mechanical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Fabrication</a:t>
            </a:r>
            <a:endParaRPr sz="24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 b="1">
                <a:latin typeface="Arial"/>
                <a:cs typeface="Arial"/>
              </a:rPr>
              <a:t>ECE</a:t>
            </a:r>
            <a:r>
              <a:rPr dirty="0" sz="2800" spc="-5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Supply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Center</a:t>
            </a:r>
            <a:r>
              <a:rPr dirty="0" sz="2800" spc="-30" b="1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–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ECEB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1031</a:t>
            </a:r>
            <a:endParaRPr sz="2800">
              <a:latin typeface="Arial"/>
              <a:cs typeface="Arial"/>
            </a:endParaRPr>
          </a:p>
          <a:p>
            <a:pPr lvl="1" marL="696595" indent="-227329">
              <a:lnSpc>
                <a:spcPct val="100000"/>
              </a:lnSpc>
              <a:spcBef>
                <a:spcPts val="229"/>
              </a:spcBef>
              <a:buChar char="•"/>
              <a:tabLst>
                <a:tab pos="696595" algn="l"/>
              </a:tabLst>
            </a:pPr>
            <a:r>
              <a:rPr dirty="0" sz="2400" spc="-50">
                <a:latin typeface="Arial"/>
                <a:cs typeface="Arial"/>
              </a:rPr>
              <a:t>Talk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Josh!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-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u="sng" sz="2400" spc="-2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5"/>
              </a:rPr>
              <a:t>ece-</a:t>
            </a:r>
            <a:r>
              <a:rPr dirty="0" u="sng" sz="24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5"/>
              </a:rPr>
              <a:t>stores@illinois.edu</a:t>
            </a:r>
            <a:endParaRPr sz="2400">
              <a:latin typeface="Arial"/>
              <a:cs typeface="Arial"/>
            </a:endParaRPr>
          </a:p>
          <a:p>
            <a:pPr lvl="1" marL="696595" indent="-227329">
              <a:lnSpc>
                <a:spcPct val="100000"/>
              </a:lnSpc>
              <a:spcBef>
                <a:spcPts val="204"/>
              </a:spcBef>
              <a:buChar char="•"/>
              <a:tabLst>
                <a:tab pos="696595" algn="l"/>
              </a:tabLst>
            </a:pPr>
            <a:r>
              <a:rPr dirty="0" sz="2400">
                <a:latin typeface="Arial"/>
                <a:cs typeface="Arial"/>
              </a:rPr>
              <a:t>Electronic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Components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512570">
              <a:lnSpc>
                <a:spcPct val="100000"/>
              </a:lnSpc>
              <a:spcBef>
                <a:spcPts val="100"/>
              </a:spcBef>
            </a:pPr>
            <a:r>
              <a:rPr dirty="0"/>
              <a:t>Lab</a:t>
            </a:r>
            <a:r>
              <a:rPr dirty="0" spc="-10"/>
              <a:t> Policies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84616" y="1498551"/>
            <a:ext cx="5154930" cy="380555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3200" b="1">
                <a:latin typeface="Arial"/>
                <a:cs typeface="Arial"/>
              </a:rPr>
              <a:t>No</a:t>
            </a:r>
            <a:r>
              <a:rPr dirty="0" sz="3200" spc="-3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working</a:t>
            </a:r>
            <a:r>
              <a:rPr dirty="0" sz="3200" spc="-50" b="1"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alone!</a:t>
            </a:r>
            <a:endParaRPr sz="3200">
              <a:latin typeface="Arial"/>
              <a:cs typeface="Arial"/>
            </a:endParaRPr>
          </a:p>
          <a:p>
            <a:pPr marL="433070">
              <a:lnSpc>
                <a:spcPts val="2865"/>
              </a:lnSpc>
              <a:spcBef>
                <a:spcPts val="30"/>
              </a:spcBef>
            </a:pPr>
            <a:r>
              <a:rPr dirty="0" sz="2400">
                <a:latin typeface="Arial"/>
                <a:cs typeface="Arial"/>
              </a:rPr>
              <a:t>TA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or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Lab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monitor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must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present</a:t>
            </a:r>
            <a:endParaRPr sz="2400">
              <a:latin typeface="Arial"/>
              <a:cs typeface="Arial"/>
            </a:endParaRPr>
          </a:p>
          <a:p>
            <a:pPr marL="240029" indent="-227329">
              <a:lnSpc>
                <a:spcPts val="3825"/>
              </a:lnSpc>
              <a:buChar char="•"/>
              <a:tabLst>
                <a:tab pos="240029" algn="l"/>
              </a:tabLst>
            </a:pPr>
            <a:r>
              <a:rPr dirty="0" sz="3200">
                <a:latin typeface="Arial"/>
                <a:cs typeface="Arial"/>
              </a:rPr>
              <a:t>No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food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or</a:t>
            </a:r>
            <a:r>
              <a:rPr dirty="0" sz="3200" spc="-1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drink</a:t>
            </a:r>
            <a:endParaRPr sz="3200">
              <a:latin typeface="Arial"/>
              <a:cs typeface="Arial"/>
            </a:endParaRPr>
          </a:p>
          <a:p>
            <a:pPr marL="240029" marR="238760" indent="-227329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dirty="0" sz="3200">
                <a:latin typeface="Arial"/>
                <a:cs typeface="Arial"/>
              </a:rPr>
              <a:t>Do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not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remove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equipment </a:t>
            </a:r>
            <a:r>
              <a:rPr dirty="0" sz="3200" spc="-10">
                <a:latin typeface="Arial"/>
                <a:cs typeface="Arial"/>
              </a:rPr>
              <a:t>	</a:t>
            </a:r>
            <a:r>
              <a:rPr dirty="0" sz="3200">
                <a:latin typeface="Arial"/>
                <a:cs typeface="Arial"/>
              </a:rPr>
              <a:t>from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 spc="-25">
                <a:latin typeface="Arial"/>
                <a:cs typeface="Arial"/>
              </a:rPr>
              <a:t>lab</a:t>
            </a:r>
            <a:endParaRPr sz="3200">
              <a:latin typeface="Arial"/>
              <a:cs typeface="Arial"/>
            </a:endParaRPr>
          </a:p>
          <a:p>
            <a:pPr marL="240029" marR="302895" indent="-227329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dirty="0" sz="3200">
                <a:latin typeface="Arial"/>
                <a:cs typeface="Arial"/>
              </a:rPr>
              <a:t>When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AC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wall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potential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 spc="-25">
                <a:latin typeface="Arial"/>
                <a:cs typeface="Arial"/>
              </a:rPr>
              <a:t>is </a:t>
            </a:r>
            <a:r>
              <a:rPr dirty="0" sz="3200" spc="-25">
                <a:latin typeface="Arial"/>
                <a:cs typeface="Arial"/>
              </a:rPr>
              <a:t>	</a:t>
            </a:r>
            <a:r>
              <a:rPr dirty="0" sz="3200">
                <a:latin typeface="Arial"/>
                <a:cs typeface="Arial"/>
              </a:rPr>
              <a:t>used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an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instructor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or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 spc="-25">
                <a:latin typeface="Arial"/>
                <a:cs typeface="Arial"/>
              </a:rPr>
              <a:t>TA </a:t>
            </a:r>
            <a:r>
              <a:rPr dirty="0" sz="3200" spc="-25">
                <a:latin typeface="Arial"/>
                <a:cs typeface="Arial"/>
              </a:rPr>
              <a:t>	</a:t>
            </a:r>
            <a:r>
              <a:rPr dirty="0" sz="3200">
                <a:latin typeface="Arial"/>
                <a:cs typeface="Arial"/>
              </a:rPr>
              <a:t>must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be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present.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505575" y="1386458"/>
            <a:ext cx="2750185" cy="5123180"/>
            <a:chOff x="6505575" y="1386458"/>
            <a:chExt cx="2750185" cy="51231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41007" y="1421891"/>
              <a:ext cx="2679192" cy="5040462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521959" y="1402842"/>
              <a:ext cx="2717800" cy="5090160"/>
            </a:xfrm>
            <a:custGeom>
              <a:avLst/>
              <a:gdLst/>
              <a:ahLst/>
              <a:cxnLst/>
              <a:rect l="l" t="t" r="r" b="b"/>
              <a:pathLst>
                <a:path w="2717800" h="5090160">
                  <a:moveTo>
                    <a:pt x="2717290" y="0"/>
                  </a:moveTo>
                  <a:lnTo>
                    <a:pt x="2717290" y="5090157"/>
                  </a:lnTo>
                  <a:lnTo>
                    <a:pt x="0" y="5090157"/>
                  </a:lnTo>
                  <a:lnTo>
                    <a:pt x="0" y="0"/>
                  </a:lnTo>
                  <a:lnTo>
                    <a:pt x="2717290" y="0"/>
                  </a:lnTo>
                  <a:close/>
                </a:path>
              </a:pathLst>
            </a:custGeom>
            <a:ln w="327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3215" y="271082"/>
            <a:ext cx="888047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39945" algn="l"/>
              </a:tabLst>
            </a:pPr>
            <a:r>
              <a:rPr dirty="0" sz="4400">
                <a:solidFill>
                  <a:srgbClr val="001F5F"/>
                </a:solidFill>
              </a:rPr>
              <a:t>What</a:t>
            </a:r>
            <a:r>
              <a:rPr dirty="0" sz="4400" spc="-35">
                <a:solidFill>
                  <a:srgbClr val="001F5F"/>
                </a:solidFill>
              </a:rPr>
              <a:t> </a:t>
            </a:r>
            <a:r>
              <a:rPr dirty="0" sz="4400">
                <a:solidFill>
                  <a:srgbClr val="001F5F"/>
                </a:solidFill>
              </a:rPr>
              <a:t>happens</a:t>
            </a:r>
            <a:r>
              <a:rPr dirty="0" sz="4400" spc="-25">
                <a:solidFill>
                  <a:srgbClr val="001F5F"/>
                </a:solidFill>
              </a:rPr>
              <a:t> in</a:t>
            </a:r>
            <a:r>
              <a:rPr dirty="0" sz="4400">
                <a:solidFill>
                  <a:srgbClr val="001F5F"/>
                </a:solidFill>
              </a:rPr>
              <a:t>	Senior</a:t>
            </a:r>
            <a:r>
              <a:rPr dirty="0" sz="4400" spc="-10">
                <a:solidFill>
                  <a:srgbClr val="001F5F"/>
                </a:solidFill>
              </a:rPr>
              <a:t> Design...</a:t>
            </a:r>
            <a:endParaRPr sz="4400"/>
          </a:p>
        </p:txBody>
      </p:sp>
      <p:sp>
        <p:nvSpPr>
          <p:cNvPr id="3" name="object 3" descr=""/>
          <p:cNvSpPr txBox="1"/>
          <p:nvPr/>
        </p:nvSpPr>
        <p:spPr>
          <a:xfrm>
            <a:off x="435542" y="977416"/>
            <a:ext cx="6785609" cy="514350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265"/>
              </a:spcBef>
              <a:buChar char="•"/>
              <a:tabLst>
                <a:tab pos="240029" algn="l"/>
              </a:tabLst>
            </a:pPr>
            <a:r>
              <a:rPr dirty="0" sz="2800">
                <a:latin typeface="Arial"/>
                <a:cs typeface="Arial"/>
              </a:rPr>
              <a:t>Minimize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use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instructional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labs</a:t>
            </a:r>
            <a:endParaRPr sz="2800">
              <a:latin typeface="Arial"/>
              <a:cs typeface="Arial"/>
            </a:endParaRPr>
          </a:p>
          <a:p>
            <a:pPr lvl="1" marL="697230" marR="534035" indent="-227329">
              <a:lnSpc>
                <a:spcPts val="3030"/>
              </a:lnSpc>
              <a:spcBef>
                <a:spcPts val="545"/>
              </a:spcBef>
              <a:buChar char="•"/>
              <a:tabLst>
                <a:tab pos="698500" algn="l"/>
              </a:tabLst>
            </a:pPr>
            <a:r>
              <a:rPr dirty="0" sz="2800">
                <a:latin typeface="Arial"/>
                <a:cs typeface="Arial"/>
              </a:rPr>
              <a:t>ADSL</a:t>
            </a:r>
            <a:r>
              <a:rPr dirty="0" sz="2800" spc="-1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-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ECEB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2076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is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used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only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by </a:t>
            </a:r>
            <a:r>
              <a:rPr dirty="0" sz="2800" spc="-25">
                <a:latin typeface="Arial"/>
                <a:cs typeface="Arial"/>
              </a:rPr>
              <a:t>	</a:t>
            </a:r>
            <a:r>
              <a:rPr dirty="0" sz="2800">
                <a:latin typeface="Arial"/>
                <a:cs typeface="Arial"/>
              </a:rPr>
              <a:t>ECE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395.</a:t>
            </a:r>
            <a:endParaRPr sz="2800">
              <a:latin typeface="Arial"/>
              <a:cs typeface="Arial"/>
            </a:endParaRPr>
          </a:p>
          <a:p>
            <a:pPr lvl="1" marL="697230" marR="360045" indent="-227329">
              <a:lnSpc>
                <a:spcPts val="3030"/>
              </a:lnSpc>
              <a:spcBef>
                <a:spcPts val="480"/>
              </a:spcBef>
              <a:buChar char="•"/>
              <a:tabLst>
                <a:tab pos="698500" algn="l"/>
              </a:tabLst>
            </a:pPr>
            <a:r>
              <a:rPr dirty="0" sz="2800">
                <a:latin typeface="Arial"/>
                <a:cs typeface="Arial"/>
              </a:rPr>
              <a:t>Power</a:t>
            </a:r>
            <a:r>
              <a:rPr dirty="0" sz="2800" spc="-2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Lab</a:t>
            </a:r>
            <a:r>
              <a:rPr dirty="0" sz="2800" spc="-2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-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ECEB</a:t>
            </a:r>
            <a:r>
              <a:rPr dirty="0" sz="2800" spc="-2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4024</a:t>
            </a:r>
            <a:r>
              <a:rPr dirty="0" sz="2800" spc="-2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is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not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-25">
                <a:latin typeface="Arial"/>
                <a:cs typeface="Arial"/>
              </a:rPr>
              <a:t> be </a:t>
            </a:r>
            <a:r>
              <a:rPr dirty="0" sz="2800" spc="-25">
                <a:latin typeface="Arial"/>
                <a:cs typeface="Arial"/>
              </a:rPr>
              <a:t>	</a:t>
            </a:r>
            <a:r>
              <a:rPr dirty="0" sz="2800">
                <a:latin typeface="Arial"/>
                <a:cs typeface="Arial"/>
              </a:rPr>
              <a:t>used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without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special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permission.</a:t>
            </a:r>
            <a:endParaRPr sz="2800">
              <a:latin typeface="Arial"/>
              <a:cs typeface="Arial"/>
            </a:endParaRPr>
          </a:p>
          <a:p>
            <a:pPr lvl="1" marL="697230" marR="5080" indent="-227329">
              <a:lnSpc>
                <a:spcPts val="3030"/>
              </a:lnSpc>
              <a:spcBef>
                <a:spcPts val="495"/>
              </a:spcBef>
              <a:buChar char="•"/>
              <a:tabLst>
                <a:tab pos="698500" algn="l"/>
              </a:tabLst>
            </a:pPr>
            <a:r>
              <a:rPr dirty="0" sz="2800">
                <a:latin typeface="Arial"/>
                <a:cs typeface="Arial"/>
              </a:rPr>
              <a:t>Wireless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Lab</a:t>
            </a:r>
            <a:r>
              <a:rPr dirty="0" sz="2800" spc="-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-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ECEB</a:t>
            </a:r>
            <a:r>
              <a:rPr dirty="0" sz="2800" spc="-2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5080</a:t>
            </a:r>
            <a:r>
              <a:rPr dirty="0" sz="2800" spc="-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is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not</a:t>
            </a:r>
            <a:r>
              <a:rPr dirty="0" sz="2800" spc="-2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be </a:t>
            </a:r>
            <a:r>
              <a:rPr dirty="0" sz="2800" spc="-25">
                <a:latin typeface="Arial"/>
                <a:cs typeface="Arial"/>
              </a:rPr>
              <a:t>	</a:t>
            </a:r>
            <a:r>
              <a:rPr dirty="0" sz="2800">
                <a:latin typeface="Arial"/>
                <a:cs typeface="Arial"/>
              </a:rPr>
              <a:t>used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without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special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permission.</a:t>
            </a:r>
            <a:endParaRPr sz="2800">
              <a:latin typeface="Arial"/>
              <a:cs typeface="Arial"/>
            </a:endParaRPr>
          </a:p>
          <a:p>
            <a:pPr lvl="1" marL="696595" marR="1409700" indent="-227329">
              <a:lnSpc>
                <a:spcPts val="3030"/>
              </a:lnSpc>
              <a:spcBef>
                <a:spcPts val="490"/>
              </a:spcBef>
              <a:buChar char="•"/>
              <a:tabLst>
                <a:tab pos="698500" algn="l"/>
              </a:tabLst>
            </a:pPr>
            <a:r>
              <a:rPr dirty="0" sz="2800">
                <a:latin typeface="Arial"/>
                <a:cs typeface="Arial"/>
              </a:rPr>
              <a:t>Open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Lab</a:t>
            </a:r>
            <a:r>
              <a:rPr dirty="0" sz="2800" spc="-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–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ECEB</a:t>
            </a:r>
            <a:r>
              <a:rPr dirty="0" sz="2800" spc="-2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2024</a:t>
            </a:r>
            <a:r>
              <a:rPr dirty="0" sz="2800" spc="-2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–</a:t>
            </a:r>
            <a:r>
              <a:rPr dirty="0" sz="2800" spc="-25">
                <a:latin typeface="Arial"/>
                <a:cs typeface="Arial"/>
              </a:rPr>
              <a:t> No </a:t>
            </a:r>
            <a:r>
              <a:rPr dirty="0" sz="2800" spc="-25">
                <a:latin typeface="Arial"/>
                <a:cs typeface="Arial"/>
              </a:rPr>
              <a:t>	</a:t>
            </a:r>
            <a:r>
              <a:rPr dirty="0" sz="2800" spc="-10">
                <a:latin typeface="Arial"/>
                <a:cs typeface="Arial"/>
              </a:rPr>
              <a:t>coursework.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290"/>
              </a:spcBef>
              <a:buFont typeface="Arial"/>
              <a:buChar char="•"/>
            </a:pPr>
            <a:endParaRPr sz="2800">
              <a:latin typeface="Arial"/>
              <a:cs typeface="Arial"/>
            </a:endParaRPr>
          </a:p>
          <a:p>
            <a:pPr marL="240029" marR="797560" indent="-227329">
              <a:lnSpc>
                <a:spcPts val="303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b="1" i="1">
                <a:latin typeface="Arial"/>
                <a:cs typeface="Arial"/>
              </a:rPr>
              <a:t>Complete</a:t>
            </a:r>
            <a:r>
              <a:rPr dirty="0" sz="2800" spc="-85" b="1" i="1">
                <a:latin typeface="Arial"/>
                <a:cs typeface="Arial"/>
              </a:rPr>
              <a:t> </a:t>
            </a:r>
            <a:r>
              <a:rPr dirty="0" sz="2800" b="1" i="1">
                <a:latin typeface="Arial"/>
                <a:cs typeface="Arial"/>
              </a:rPr>
              <a:t>online</a:t>
            </a:r>
            <a:r>
              <a:rPr dirty="0" sz="2800" spc="-95" b="1" i="1">
                <a:latin typeface="Arial"/>
                <a:cs typeface="Arial"/>
              </a:rPr>
              <a:t> </a:t>
            </a:r>
            <a:r>
              <a:rPr dirty="0" sz="2800" b="1" i="1">
                <a:latin typeface="Arial"/>
                <a:cs typeface="Arial"/>
              </a:rPr>
              <a:t>laboratory</a:t>
            </a:r>
            <a:r>
              <a:rPr dirty="0" sz="2800" spc="-75" b="1" i="1">
                <a:latin typeface="Arial"/>
                <a:cs typeface="Arial"/>
              </a:rPr>
              <a:t> </a:t>
            </a:r>
            <a:r>
              <a:rPr dirty="0" sz="2800" spc="-10" b="1" i="1">
                <a:latin typeface="Arial"/>
                <a:cs typeface="Arial"/>
              </a:rPr>
              <a:t>safety</a:t>
            </a:r>
            <a:r>
              <a:rPr dirty="0" sz="2800" spc="-10" b="1" i="1">
                <a:latin typeface="Arial"/>
                <a:cs typeface="Arial"/>
              </a:rPr>
              <a:t> </a:t>
            </a:r>
            <a:r>
              <a:rPr dirty="0" sz="2800" spc="-10" b="1" i="1">
                <a:latin typeface="Arial"/>
                <a:cs typeface="Arial"/>
              </a:rPr>
              <a:t>	</a:t>
            </a:r>
            <a:r>
              <a:rPr dirty="0" sz="2800" b="1" i="1">
                <a:latin typeface="Arial"/>
                <a:cs typeface="Arial"/>
              </a:rPr>
              <a:t>training</a:t>
            </a:r>
            <a:r>
              <a:rPr dirty="0" sz="2800" spc="-50" b="1" i="1">
                <a:latin typeface="Arial"/>
                <a:cs typeface="Arial"/>
              </a:rPr>
              <a:t> </a:t>
            </a:r>
            <a:r>
              <a:rPr dirty="0" sz="2800" b="1" i="1">
                <a:latin typeface="Arial"/>
                <a:cs typeface="Arial"/>
              </a:rPr>
              <a:t>for</a:t>
            </a:r>
            <a:r>
              <a:rPr dirty="0" sz="2800" spc="-50" b="1" i="1">
                <a:latin typeface="Arial"/>
                <a:cs typeface="Arial"/>
              </a:rPr>
              <a:t> </a:t>
            </a:r>
            <a:r>
              <a:rPr dirty="0" sz="2800" b="1" i="1">
                <a:latin typeface="Arial"/>
                <a:cs typeface="Arial"/>
              </a:rPr>
              <a:t>2070</a:t>
            </a:r>
            <a:r>
              <a:rPr dirty="0" sz="2800" spc="-50" b="1" i="1">
                <a:latin typeface="Arial"/>
                <a:cs typeface="Arial"/>
              </a:rPr>
              <a:t> </a:t>
            </a:r>
            <a:r>
              <a:rPr dirty="0" sz="2800" spc="-10" b="1" i="1">
                <a:latin typeface="Arial"/>
                <a:cs typeface="Arial"/>
              </a:rPr>
              <a:t>access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712578" y="1779650"/>
            <a:ext cx="2250440" cy="4180204"/>
            <a:chOff x="7712578" y="1779650"/>
            <a:chExt cx="2250440" cy="418020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48028" y="1815083"/>
              <a:ext cx="2179307" cy="409926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728962" y="1796033"/>
              <a:ext cx="2217420" cy="4147185"/>
            </a:xfrm>
            <a:custGeom>
              <a:avLst/>
              <a:gdLst/>
              <a:ahLst/>
              <a:cxnLst/>
              <a:rect l="l" t="t" r="r" b="b"/>
              <a:pathLst>
                <a:path w="2217420" h="4147185">
                  <a:moveTo>
                    <a:pt x="2217423" y="0"/>
                  </a:moveTo>
                  <a:lnTo>
                    <a:pt x="2217423" y="4146810"/>
                  </a:lnTo>
                  <a:lnTo>
                    <a:pt x="0" y="4146810"/>
                  </a:lnTo>
                  <a:lnTo>
                    <a:pt x="0" y="0"/>
                  </a:lnTo>
                  <a:lnTo>
                    <a:pt x="2217423" y="0"/>
                  </a:lnTo>
                  <a:close/>
                </a:path>
              </a:pathLst>
            </a:custGeom>
            <a:ln w="327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1221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1F5F"/>
                </a:solidFill>
              </a:rPr>
              <a:t>Bench</a:t>
            </a:r>
            <a:r>
              <a:rPr dirty="0" spc="-100">
                <a:solidFill>
                  <a:srgbClr val="001F5F"/>
                </a:solidFill>
              </a:rPr>
              <a:t> </a:t>
            </a:r>
            <a:r>
              <a:rPr dirty="0" spc="-10">
                <a:solidFill>
                  <a:srgbClr val="001F5F"/>
                </a:solidFill>
              </a:rPr>
              <a:t>Setups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28352" y="1171456"/>
            <a:ext cx="1767839" cy="696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30">
                <a:latin typeface="Arial"/>
                <a:cs typeface="Arial"/>
              </a:rPr>
              <a:t>Typical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247535" y="1168280"/>
            <a:ext cx="1751964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0">
                <a:latin typeface="Arial"/>
                <a:cs typeface="Arial"/>
              </a:rPr>
              <a:t>Power</a:t>
            </a:r>
            <a:endParaRPr sz="4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956341" y="1156088"/>
            <a:ext cx="83820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25">
                <a:latin typeface="Arial"/>
                <a:cs typeface="Arial"/>
              </a:rPr>
              <a:t>RF</a:t>
            </a:r>
            <a:endParaRPr sz="4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394701" y="2039873"/>
            <a:ext cx="3269615" cy="4345305"/>
            <a:chOff x="3394701" y="2039873"/>
            <a:chExt cx="3269615" cy="434530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13760" y="2058923"/>
              <a:ext cx="3230878" cy="4306823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3404226" y="2049398"/>
              <a:ext cx="3250565" cy="4326255"/>
            </a:xfrm>
            <a:custGeom>
              <a:avLst/>
              <a:gdLst/>
              <a:ahLst/>
              <a:cxnLst/>
              <a:rect l="l" t="t" r="r" b="b"/>
              <a:pathLst>
                <a:path w="3250565" h="4326255">
                  <a:moveTo>
                    <a:pt x="3249938" y="0"/>
                  </a:moveTo>
                  <a:lnTo>
                    <a:pt x="3249938" y="4325884"/>
                  </a:lnTo>
                  <a:lnTo>
                    <a:pt x="0" y="4325884"/>
                  </a:lnTo>
                  <a:lnTo>
                    <a:pt x="0" y="0"/>
                  </a:lnTo>
                  <a:lnTo>
                    <a:pt x="3249938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6709401" y="2032253"/>
            <a:ext cx="3275329" cy="4352925"/>
            <a:chOff x="6709401" y="2032253"/>
            <a:chExt cx="3275329" cy="435292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28459" y="2051316"/>
              <a:ext cx="3236975" cy="4314431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6718926" y="2041778"/>
              <a:ext cx="3256279" cy="4333875"/>
            </a:xfrm>
            <a:custGeom>
              <a:avLst/>
              <a:gdLst/>
              <a:ahLst/>
              <a:cxnLst/>
              <a:rect l="l" t="t" r="r" b="b"/>
              <a:pathLst>
                <a:path w="3256279" h="4333875">
                  <a:moveTo>
                    <a:pt x="3256034" y="0"/>
                  </a:moveTo>
                  <a:lnTo>
                    <a:pt x="3256034" y="4333505"/>
                  </a:lnTo>
                  <a:lnTo>
                    <a:pt x="0" y="4333505"/>
                  </a:lnTo>
                  <a:lnTo>
                    <a:pt x="0" y="0"/>
                  </a:lnTo>
                  <a:lnTo>
                    <a:pt x="3256034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72381" y="2032253"/>
            <a:ext cx="3275329" cy="4352925"/>
            <a:chOff x="72381" y="2032253"/>
            <a:chExt cx="3275329" cy="435292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39" y="2051316"/>
              <a:ext cx="3236975" cy="4314431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81906" y="2041778"/>
              <a:ext cx="3256279" cy="4333875"/>
            </a:xfrm>
            <a:custGeom>
              <a:avLst/>
              <a:gdLst/>
              <a:ahLst/>
              <a:cxnLst/>
              <a:rect l="l" t="t" r="r" b="b"/>
              <a:pathLst>
                <a:path w="3256279" h="4333875">
                  <a:moveTo>
                    <a:pt x="3256034" y="0"/>
                  </a:moveTo>
                  <a:lnTo>
                    <a:pt x="3256034" y="4333505"/>
                  </a:lnTo>
                  <a:lnTo>
                    <a:pt x="0" y="4333505"/>
                  </a:lnTo>
                  <a:lnTo>
                    <a:pt x="0" y="0"/>
                  </a:lnTo>
                  <a:lnTo>
                    <a:pt x="3256034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1235191" y="6416122"/>
            <a:ext cx="95694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Arial"/>
                <a:cs typeface="Arial"/>
              </a:rPr>
              <a:t>$8,500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466071" y="6413074"/>
            <a:ext cx="11264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Arial"/>
                <a:cs typeface="Arial"/>
              </a:rPr>
              <a:t>$16,500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783819" y="6413074"/>
            <a:ext cx="11264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Arial"/>
                <a:cs typeface="Arial"/>
              </a:rPr>
              <a:t>$35,500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2397" y="-54706"/>
            <a:ext cx="7087234" cy="1965960"/>
          </a:xfrm>
          <a:prstGeom prst="rect"/>
        </p:spPr>
        <p:txBody>
          <a:bodyPr wrap="square" lIns="0" tIns="1758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dirty="0">
                <a:solidFill>
                  <a:srgbClr val="001F5F"/>
                </a:solidFill>
              </a:rPr>
              <a:t>Soldering</a:t>
            </a:r>
            <a:r>
              <a:rPr dirty="0" spc="-55">
                <a:solidFill>
                  <a:srgbClr val="001F5F"/>
                </a:solidFill>
              </a:rPr>
              <a:t> </a:t>
            </a:r>
            <a:r>
              <a:rPr dirty="0" spc="-10">
                <a:solidFill>
                  <a:srgbClr val="001F5F"/>
                </a:solidFill>
              </a:rPr>
              <a:t>Stations</a:t>
            </a:r>
          </a:p>
          <a:p>
            <a:pPr marL="307340">
              <a:lnSpc>
                <a:spcPct val="100000"/>
              </a:lnSpc>
              <a:spcBef>
                <a:spcPts val="1030"/>
              </a:spcBef>
              <a:tabLst>
                <a:tab pos="4909820" algn="l"/>
              </a:tabLst>
            </a:pPr>
            <a:r>
              <a:rPr dirty="0" sz="4800" spc="-25" b="0">
                <a:solidFill>
                  <a:srgbClr val="000000"/>
                </a:solidFill>
                <a:latin typeface="Arial"/>
                <a:cs typeface="Arial"/>
              </a:rPr>
              <a:t>SMD</a:t>
            </a:r>
            <a:r>
              <a:rPr dirty="0" sz="4800" b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dirty="0" sz="4800" spc="-10" b="0">
                <a:solidFill>
                  <a:srgbClr val="000000"/>
                </a:solidFill>
                <a:latin typeface="Arial"/>
                <a:cs typeface="Arial"/>
              </a:rPr>
              <a:t>General</a:t>
            </a:r>
            <a:endParaRPr sz="4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03275" y="2257044"/>
            <a:ext cx="4653280" cy="3508375"/>
            <a:chOff x="303275" y="2257044"/>
            <a:chExt cx="4653280" cy="35083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1376" y="2295144"/>
              <a:ext cx="4576559" cy="343204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22325" y="2276094"/>
              <a:ext cx="4615180" cy="3470275"/>
            </a:xfrm>
            <a:custGeom>
              <a:avLst/>
              <a:gdLst/>
              <a:ahLst/>
              <a:cxnLst/>
              <a:rect l="l" t="t" r="r" b="b"/>
              <a:pathLst>
                <a:path w="4615180" h="3470275">
                  <a:moveTo>
                    <a:pt x="0" y="0"/>
                  </a:moveTo>
                  <a:lnTo>
                    <a:pt x="4614672" y="0"/>
                  </a:lnTo>
                  <a:lnTo>
                    <a:pt x="4614672" y="3470148"/>
                  </a:lnTo>
                  <a:lnTo>
                    <a:pt x="0" y="3470148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5262371" y="2261616"/>
            <a:ext cx="4594860" cy="3464560"/>
            <a:chOff x="5262371" y="2261616"/>
            <a:chExt cx="4594860" cy="346456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00471" y="2299716"/>
              <a:ext cx="4518659" cy="3387851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5281421" y="2280666"/>
              <a:ext cx="4556760" cy="3426460"/>
            </a:xfrm>
            <a:custGeom>
              <a:avLst/>
              <a:gdLst/>
              <a:ahLst/>
              <a:cxnLst/>
              <a:rect l="l" t="t" r="r" b="b"/>
              <a:pathLst>
                <a:path w="4556759" h="3426460">
                  <a:moveTo>
                    <a:pt x="0" y="0"/>
                  </a:moveTo>
                  <a:lnTo>
                    <a:pt x="4556760" y="0"/>
                  </a:lnTo>
                  <a:lnTo>
                    <a:pt x="4556760" y="3425952"/>
                  </a:lnTo>
                  <a:lnTo>
                    <a:pt x="0" y="3425952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399" cy="777239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7394447"/>
              <a:ext cx="10058400" cy="378460"/>
            </a:xfrm>
            <a:custGeom>
              <a:avLst/>
              <a:gdLst/>
              <a:ahLst/>
              <a:cxnLst/>
              <a:rect l="l" t="t" r="r" b="b"/>
              <a:pathLst>
                <a:path w="10058400" h="378459">
                  <a:moveTo>
                    <a:pt x="10058400" y="0"/>
                  </a:moveTo>
                  <a:lnTo>
                    <a:pt x="0" y="0"/>
                  </a:lnTo>
                  <a:lnTo>
                    <a:pt x="0" y="377951"/>
                  </a:lnTo>
                  <a:lnTo>
                    <a:pt x="10058400" y="377951"/>
                  </a:lnTo>
                  <a:lnTo>
                    <a:pt x="10058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170419"/>
              <a:ext cx="10057777" cy="22325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120" y="7424928"/>
              <a:ext cx="3470147" cy="28955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1F5F"/>
                </a:solidFill>
              </a:rPr>
              <a:t>Keep</a:t>
            </a:r>
            <a:r>
              <a:rPr dirty="0" spc="-8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it</a:t>
            </a:r>
            <a:r>
              <a:rPr dirty="0" spc="-80">
                <a:solidFill>
                  <a:srgbClr val="001F5F"/>
                </a:solidFill>
              </a:rPr>
              <a:t> </a:t>
            </a:r>
            <a:r>
              <a:rPr dirty="0" spc="-10">
                <a:solidFill>
                  <a:srgbClr val="001F5F"/>
                </a:solidFill>
              </a:rPr>
              <a:t>clean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260926" y="1250338"/>
            <a:ext cx="5490845" cy="5085715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760"/>
              </a:spcBef>
              <a:buChar char="•"/>
              <a:tabLst>
                <a:tab pos="240029" algn="l"/>
              </a:tabLst>
            </a:pPr>
            <a:r>
              <a:rPr dirty="0" sz="2800">
                <a:latin typeface="Arial"/>
                <a:cs typeface="Arial"/>
              </a:rPr>
              <a:t>NO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FOOD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OR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DRINK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IN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LABS!</a:t>
            </a:r>
            <a:endParaRPr sz="28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Char char="•"/>
              <a:tabLst>
                <a:tab pos="240029" algn="l"/>
              </a:tabLst>
            </a:pPr>
            <a:r>
              <a:rPr dirty="0" sz="2800">
                <a:latin typeface="Arial"/>
                <a:cs typeface="Arial"/>
              </a:rPr>
              <a:t>Keep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lab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clean</a:t>
            </a:r>
            <a:endParaRPr sz="2800">
              <a:latin typeface="Arial"/>
              <a:cs typeface="Arial"/>
            </a:endParaRPr>
          </a:p>
          <a:p>
            <a:pPr lvl="1" marL="697230" indent="-227329">
              <a:lnSpc>
                <a:spcPct val="100000"/>
              </a:lnSpc>
              <a:spcBef>
                <a:spcPts val="229"/>
              </a:spcBef>
              <a:buChar char="•"/>
              <a:tabLst>
                <a:tab pos="697230" algn="l"/>
              </a:tabLst>
            </a:pPr>
            <a:r>
              <a:rPr dirty="0" sz="2400">
                <a:latin typeface="Arial"/>
                <a:cs typeface="Arial"/>
              </a:rPr>
              <a:t>Clean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benches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after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sessions.</a:t>
            </a:r>
            <a:endParaRPr sz="2400">
              <a:latin typeface="Arial"/>
              <a:cs typeface="Arial"/>
            </a:endParaRPr>
          </a:p>
          <a:p>
            <a:pPr lvl="1" marL="697230" indent="-227329">
              <a:lnSpc>
                <a:spcPct val="100000"/>
              </a:lnSpc>
              <a:spcBef>
                <a:spcPts val="204"/>
              </a:spcBef>
              <a:buChar char="•"/>
              <a:tabLst>
                <a:tab pos="697230" algn="l"/>
              </a:tabLst>
            </a:pPr>
            <a:r>
              <a:rPr dirty="0" sz="2400">
                <a:latin typeface="Arial"/>
                <a:cs typeface="Arial"/>
              </a:rPr>
              <a:t>Cables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on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hangers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/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Probes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Bins</a:t>
            </a:r>
            <a:endParaRPr sz="2400">
              <a:latin typeface="Arial"/>
              <a:cs typeface="Arial"/>
            </a:endParaRPr>
          </a:p>
          <a:p>
            <a:pPr lvl="1" marL="697230" indent="-227329">
              <a:lnSpc>
                <a:spcPct val="100000"/>
              </a:lnSpc>
              <a:spcBef>
                <a:spcPts val="215"/>
              </a:spcBef>
              <a:buChar char="•"/>
              <a:tabLst>
                <a:tab pos="697230" algn="l"/>
              </a:tabLst>
            </a:pPr>
            <a:r>
              <a:rPr dirty="0" sz="2400">
                <a:latin typeface="Arial"/>
                <a:cs typeface="Arial"/>
              </a:rPr>
              <a:t>Kits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components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put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away</a:t>
            </a:r>
            <a:endParaRPr sz="2400">
              <a:latin typeface="Arial"/>
              <a:cs typeface="Arial"/>
            </a:endParaRPr>
          </a:p>
          <a:p>
            <a:pPr lvl="1" marL="697230" indent="-227329">
              <a:lnSpc>
                <a:spcPct val="100000"/>
              </a:lnSpc>
              <a:spcBef>
                <a:spcPts val="215"/>
              </a:spcBef>
              <a:buChar char="•"/>
              <a:tabLst>
                <a:tab pos="697230" algn="l"/>
              </a:tabLst>
            </a:pPr>
            <a:r>
              <a:rPr dirty="0" sz="2400">
                <a:latin typeface="Arial"/>
                <a:cs typeface="Arial"/>
              </a:rPr>
              <a:t>Email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if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you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need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clearing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supplies.</a:t>
            </a:r>
            <a:endParaRPr sz="24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645"/>
              </a:spcBef>
              <a:buChar char="•"/>
              <a:tabLst>
                <a:tab pos="240029" algn="l"/>
              </a:tabLst>
            </a:pPr>
            <a:r>
              <a:rPr dirty="0" sz="2800" spc="-20">
                <a:latin typeface="Arial"/>
                <a:cs typeface="Arial"/>
              </a:rPr>
              <a:t>No-</a:t>
            </a:r>
            <a:r>
              <a:rPr dirty="0" sz="2800">
                <a:latin typeface="Arial"/>
                <a:cs typeface="Arial"/>
              </a:rPr>
              <a:t>tolerance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lab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policy</a:t>
            </a:r>
            <a:endParaRPr sz="2800">
              <a:latin typeface="Arial"/>
              <a:cs typeface="Arial"/>
            </a:endParaRPr>
          </a:p>
          <a:p>
            <a:pPr lvl="1" marL="697230" indent="-227329">
              <a:lnSpc>
                <a:spcPct val="100000"/>
              </a:lnSpc>
              <a:spcBef>
                <a:spcPts val="234"/>
              </a:spcBef>
              <a:buChar char="•"/>
              <a:tabLst>
                <a:tab pos="697230" algn="l"/>
              </a:tabLst>
            </a:pPr>
            <a:r>
              <a:rPr dirty="0" sz="2400">
                <a:latin typeface="Arial"/>
                <a:cs typeface="Arial"/>
              </a:rPr>
              <a:t>If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lab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mess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it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will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locked</a:t>
            </a:r>
            <a:endParaRPr sz="24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640"/>
              </a:spcBef>
              <a:buChar char="•"/>
              <a:tabLst>
                <a:tab pos="240029" algn="l"/>
              </a:tabLst>
            </a:pPr>
            <a:r>
              <a:rPr dirty="0" sz="2800">
                <a:latin typeface="Arial"/>
                <a:cs typeface="Arial"/>
              </a:rPr>
              <a:t>End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Semester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Cleanup</a:t>
            </a:r>
            <a:endParaRPr sz="2800">
              <a:latin typeface="Arial"/>
              <a:cs typeface="Arial"/>
            </a:endParaRPr>
          </a:p>
          <a:p>
            <a:pPr lvl="1" marL="697230" marR="279400" indent="-227329">
              <a:lnSpc>
                <a:spcPts val="2590"/>
              </a:lnSpc>
              <a:spcBef>
                <a:spcPts val="560"/>
              </a:spcBef>
              <a:buChar char="•"/>
              <a:tabLst>
                <a:tab pos="698500" algn="l"/>
              </a:tabLst>
            </a:pPr>
            <a:r>
              <a:rPr dirty="0" sz="2400">
                <a:latin typeface="Arial"/>
                <a:cs typeface="Arial"/>
              </a:rPr>
              <a:t>As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part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your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final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checkout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you </a:t>
            </a:r>
            <a:r>
              <a:rPr dirty="0" sz="2400" spc="-25">
                <a:latin typeface="Arial"/>
                <a:cs typeface="Arial"/>
              </a:rPr>
              <a:t>	</a:t>
            </a:r>
            <a:r>
              <a:rPr dirty="0" sz="2400">
                <a:latin typeface="Arial"/>
                <a:cs typeface="Arial"/>
              </a:rPr>
              <a:t>will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responsible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cleaning </a:t>
            </a:r>
            <a:r>
              <a:rPr dirty="0" sz="2400" spc="-10">
                <a:latin typeface="Arial"/>
                <a:cs typeface="Arial"/>
              </a:rPr>
              <a:t>	</a:t>
            </a:r>
            <a:r>
              <a:rPr dirty="0" sz="2400">
                <a:latin typeface="Arial"/>
                <a:cs typeface="Arial"/>
              </a:rPr>
              <a:t>your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work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area.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5978652" y="174497"/>
            <a:ext cx="3827145" cy="6813550"/>
            <a:chOff x="5978652" y="174497"/>
            <a:chExt cx="3827145" cy="6813550"/>
          </a:xfrm>
        </p:grpSpPr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00672" y="231647"/>
              <a:ext cx="1984247" cy="1895843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6872097" y="203072"/>
              <a:ext cx="2041525" cy="1953260"/>
            </a:xfrm>
            <a:custGeom>
              <a:avLst/>
              <a:gdLst/>
              <a:ahLst/>
              <a:cxnLst/>
              <a:rect l="l" t="t" r="r" b="b"/>
              <a:pathLst>
                <a:path w="2041525" h="1953260">
                  <a:moveTo>
                    <a:pt x="0" y="0"/>
                  </a:moveTo>
                  <a:lnTo>
                    <a:pt x="2041398" y="0"/>
                  </a:lnTo>
                  <a:lnTo>
                    <a:pt x="2041398" y="1953005"/>
                  </a:lnTo>
                  <a:lnTo>
                    <a:pt x="0" y="1953005"/>
                  </a:lnTo>
                  <a:lnTo>
                    <a:pt x="0" y="0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21324" y="2380487"/>
              <a:ext cx="3745991" cy="2100071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6002274" y="2361437"/>
              <a:ext cx="3784600" cy="2138680"/>
            </a:xfrm>
            <a:custGeom>
              <a:avLst/>
              <a:gdLst/>
              <a:ahLst/>
              <a:cxnLst/>
              <a:rect l="l" t="t" r="r" b="b"/>
              <a:pathLst>
                <a:path w="3784600" h="2138679">
                  <a:moveTo>
                    <a:pt x="0" y="0"/>
                  </a:moveTo>
                  <a:lnTo>
                    <a:pt x="3784091" y="0"/>
                  </a:lnTo>
                  <a:lnTo>
                    <a:pt x="3784091" y="2138172"/>
                  </a:lnTo>
                  <a:lnTo>
                    <a:pt x="0" y="2138172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16752" y="4733544"/>
              <a:ext cx="3750563" cy="2215108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5997702" y="4714494"/>
              <a:ext cx="3789045" cy="2254250"/>
            </a:xfrm>
            <a:custGeom>
              <a:avLst/>
              <a:gdLst/>
              <a:ahLst/>
              <a:cxnLst/>
              <a:rect l="l" t="t" r="r" b="b"/>
              <a:pathLst>
                <a:path w="3789045" h="2254250">
                  <a:moveTo>
                    <a:pt x="0" y="0"/>
                  </a:moveTo>
                  <a:lnTo>
                    <a:pt x="3788663" y="0"/>
                  </a:lnTo>
                  <a:lnTo>
                    <a:pt x="3788663" y="2253995"/>
                  </a:lnTo>
                  <a:lnTo>
                    <a:pt x="0" y="225399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39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7394447"/>
              <a:ext cx="10058400" cy="378460"/>
            </a:xfrm>
            <a:custGeom>
              <a:avLst/>
              <a:gdLst/>
              <a:ahLst/>
              <a:cxnLst/>
              <a:rect l="l" t="t" r="r" b="b"/>
              <a:pathLst>
                <a:path w="10058400" h="378459">
                  <a:moveTo>
                    <a:pt x="10058400" y="0"/>
                  </a:moveTo>
                  <a:lnTo>
                    <a:pt x="0" y="0"/>
                  </a:lnTo>
                  <a:lnTo>
                    <a:pt x="0" y="377951"/>
                  </a:lnTo>
                  <a:lnTo>
                    <a:pt x="10058400" y="377951"/>
                  </a:lnTo>
                  <a:lnTo>
                    <a:pt x="10058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170419"/>
              <a:ext cx="10057777" cy="22325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120" y="7424928"/>
              <a:ext cx="3470147" cy="28955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3091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1F5F"/>
                </a:solidFill>
              </a:rPr>
              <a:t>Power</a:t>
            </a:r>
            <a:r>
              <a:rPr dirty="0" spc="-30">
                <a:solidFill>
                  <a:srgbClr val="001F5F"/>
                </a:solidFill>
              </a:rPr>
              <a:t> </a:t>
            </a:r>
            <a:r>
              <a:rPr dirty="0" spc="-10">
                <a:solidFill>
                  <a:srgbClr val="001F5F"/>
                </a:solidFill>
              </a:rPr>
              <a:t>Hazards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353026" y="1100411"/>
            <a:ext cx="9029065" cy="5254625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600" spc="-10" b="1">
                <a:latin typeface="Arial"/>
                <a:cs typeface="Arial"/>
              </a:rPr>
              <a:t>Electrocution</a:t>
            </a:r>
            <a:endParaRPr sz="2600">
              <a:latin typeface="Arial"/>
              <a:cs typeface="Arial"/>
            </a:endParaRPr>
          </a:p>
          <a:p>
            <a:pPr lvl="1" marL="698500" marR="553720" indent="-228600">
              <a:lnSpc>
                <a:spcPts val="2380"/>
              </a:lnSpc>
              <a:spcBef>
                <a:spcPts val="540"/>
              </a:spcBef>
              <a:buChar char="•"/>
              <a:tabLst>
                <a:tab pos="698500" algn="l"/>
              </a:tabLst>
            </a:pPr>
            <a:r>
              <a:rPr dirty="0" sz="2200">
                <a:latin typeface="Arial"/>
                <a:cs typeface="Arial"/>
              </a:rPr>
              <a:t>Don’t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make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changes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to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circuit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when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power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is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applied.</a:t>
            </a:r>
            <a:r>
              <a:rPr dirty="0" sz="2200" spc="-14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Always </a:t>
            </a:r>
            <a:r>
              <a:rPr dirty="0" sz="2200">
                <a:latin typeface="Arial"/>
                <a:cs typeface="Arial"/>
              </a:rPr>
              <a:t>treat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cases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as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electrically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live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&amp;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do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not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leave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circuits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exposed.</a:t>
            </a:r>
            <a:endParaRPr sz="2200">
              <a:latin typeface="Arial"/>
              <a:cs typeface="Arial"/>
            </a:endParaRPr>
          </a:p>
          <a:p>
            <a:pPr lvl="1" marL="697865" indent="-227965">
              <a:lnSpc>
                <a:spcPct val="100000"/>
              </a:lnSpc>
              <a:spcBef>
                <a:spcPts val="200"/>
              </a:spcBef>
              <a:buChar char="•"/>
              <a:tabLst>
                <a:tab pos="697865" algn="l"/>
              </a:tabLst>
            </a:pPr>
            <a:r>
              <a:rPr dirty="0" sz="2200">
                <a:latin typeface="Arial"/>
                <a:cs typeface="Arial"/>
              </a:rPr>
              <a:t>Avoid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presenting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body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as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ground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path.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One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Hand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Rule.</a:t>
            </a:r>
            <a:endParaRPr sz="2200">
              <a:latin typeface="Arial"/>
              <a:cs typeface="Arial"/>
            </a:endParaRPr>
          </a:p>
          <a:p>
            <a:pPr lvl="1" marL="698500" marR="5080" indent="-228600">
              <a:lnSpc>
                <a:spcPts val="2380"/>
              </a:lnSpc>
              <a:spcBef>
                <a:spcPts val="525"/>
              </a:spcBef>
              <a:buChar char="•"/>
              <a:tabLst>
                <a:tab pos="698500" algn="l"/>
              </a:tabLst>
            </a:pPr>
            <a:r>
              <a:rPr dirty="0" sz="2200">
                <a:latin typeface="Arial"/>
                <a:cs typeface="Arial"/>
              </a:rPr>
              <a:t>Capacitors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can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hold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charge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long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time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after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power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is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removed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and </a:t>
            </a:r>
            <a:r>
              <a:rPr dirty="0" sz="2200">
                <a:latin typeface="Arial"/>
                <a:cs typeface="Arial"/>
              </a:rPr>
              <a:t>deliver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that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charge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very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rapidly.</a:t>
            </a:r>
            <a:endParaRPr sz="2200">
              <a:latin typeface="Arial"/>
              <a:cs typeface="Arial"/>
            </a:endParaRPr>
          </a:p>
          <a:p>
            <a:pPr lvl="1" marL="698500" marR="352425" indent="-228600">
              <a:lnSpc>
                <a:spcPts val="2380"/>
              </a:lnSpc>
              <a:spcBef>
                <a:spcPts val="495"/>
              </a:spcBef>
              <a:buChar char="•"/>
              <a:tabLst>
                <a:tab pos="698500" algn="l"/>
              </a:tabLst>
            </a:pPr>
            <a:r>
              <a:rPr dirty="0" sz="2200">
                <a:latin typeface="Arial"/>
                <a:cs typeface="Arial"/>
              </a:rPr>
              <a:t>Current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cannot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change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inductors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instantly.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Don’t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forget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motors </a:t>
            </a:r>
            <a:r>
              <a:rPr dirty="0" sz="2200">
                <a:latin typeface="Arial"/>
                <a:cs typeface="Arial"/>
              </a:rPr>
              <a:t>are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inductors!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600" spc="-10" b="1">
                <a:latin typeface="Arial"/>
                <a:cs typeface="Arial"/>
              </a:rPr>
              <a:t>Burns</a:t>
            </a:r>
            <a:endParaRPr sz="2600">
              <a:latin typeface="Arial"/>
              <a:cs typeface="Arial"/>
            </a:endParaRPr>
          </a:p>
          <a:p>
            <a:pPr lvl="1" marL="697865" indent="-227965">
              <a:lnSpc>
                <a:spcPct val="100000"/>
              </a:lnSpc>
              <a:spcBef>
                <a:spcPts val="245"/>
              </a:spcBef>
              <a:buChar char="•"/>
              <a:tabLst>
                <a:tab pos="697865" algn="l"/>
              </a:tabLst>
            </a:pPr>
            <a:r>
              <a:rPr dirty="0" sz="2200">
                <a:latin typeface="Arial"/>
                <a:cs typeface="Arial"/>
              </a:rPr>
              <a:t>Use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wiring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of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appropriate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length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and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gauge.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Does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it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smell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hot?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600" spc="-10" b="1">
                <a:latin typeface="Arial"/>
                <a:cs typeface="Arial"/>
              </a:rPr>
              <a:t>Fires</a:t>
            </a:r>
            <a:endParaRPr sz="2600">
              <a:latin typeface="Arial"/>
              <a:cs typeface="Arial"/>
            </a:endParaRPr>
          </a:p>
          <a:p>
            <a:pPr lvl="1" marL="697865" indent="-227965">
              <a:lnSpc>
                <a:spcPct val="100000"/>
              </a:lnSpc>
              <a:spcBef>
                <a:spcPts val="245"/>
              </a:spcBef>
              <a:buChar char="•"/>
              <a:tabLst>
                <a:tab pos="697865" algn="l"/>
              </a:tabLst>
            </a:pPr>
            <a:r>
              <a:rPr dirty="0" sz="2200">
                <a:latin typeface="Arial"/>
                <a:cs typeface="Arial"/>
              </a:rPr>
              <a:t>Do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not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use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battery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when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bench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power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supply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will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do.</a:t>
            </a:r>
            <a:endParaRPr sz="2200">
              <a:latin typeface="Arial"/>
              <a:cs typeface="Arial"/>
            </a:endParaRPr>
          </a:p>
          <a:p>
            <a:pPr lvl="1" marL="697865" indent="-227965">
              <a:lnSpc>
                <a:spcPct val="100000"/>
              </a:lnSpc>
              <a:spcBef>
                <a:spcPts val="240"/>
              </a:spcBef>
              <a:buChar char="•"/>
              <a:tabLst>
                <a:tab pos="697865" algn="l"/>
              </a:tabLst>
            </a:pPr>
            <a:r>
              <a:rPr dirty="0" sz="2200">
                <a:latin typeface="Arial"/>
                <a:cs typeface="Arial"/>
              </a:rPr>
              <a:t>Cover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battery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terminals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to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avoid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shorts.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High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short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circuit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currents!</a:t>
            </a:r>
            <a:endParaRPr sz="2200">
              <a:latin typeface="Arial"/>
              <a:cs typeface="Arial"/>
            </a:endParaRPr>
          </a:p>
          <a:p>
            <a:pPr lvl="1" marL="697865" indent="-227965">
              <a:lnSpc>
                <a:spcPct val="100000"/>
              </a:lnSpc>
              <a:spcBef>
                <a:spcPts val="225"/>
              </a:spcBef>
              <a:buChar char="•"/>
              <a:tabLst>
                <a:tab pos="697865" algn="l"/>
              </a:tabLst>
            </a:pPr>
            <a:r>
              <a:rPr dirty="0" sz="2200">
                <a:latin typeface="Arial"/>
                <a:cs typeface="Arial"/>
              </a:rPr>
              <a:t>Store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batteries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yellow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lockers.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No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unattended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charging.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4717" y="213931"/>
            <a:ext cx="7135495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1F5F"/>
                </a:solidFill>
              </a:rPr>
              <a:t>Equipment</a:t>
            </a:r>
            <a:r>
              <a:rPr dirty="0" spc="-65">
                <a:solidFill>
                  <a:srgbClr val="001F5F"/>
                </a:solidFill>
              </a:rPr>
              <a:t> </a:t>
            </a:r>
            <a:r>
              <a:rPr dirty="0" spc="-10">
                <a:solidFill>
                  <a:srgbClr val="001F5F"/>
                </a:solidFill>
              </a:rPr>
              <a:t>Damage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91724" y="1648618"/>
            <a:ext cx="8568055" cy="472694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80"/>
              </a:spcBef>
              <a:buChar char="•"/>
              <a:tabLst>
                <a:tab pos="241300" algn="l"/>
              </a:tabLst>
            </a:pPr>
            <a:r>
              <a:rPr dirty="0" sz="2600">
                <a:latin typeface="Arial"/>
                <a:cs typeface="Arial"/>
              </a:rPr>
              <a:t>Check</a:t>
            </a:r>
            <a:r>
              <a:rPr dirty="0" sz="2600" spc="-10">
                <a:latin typeface="Arial"/>
                <a:cs typeface="Arial"/>
              </a:rPr>
              <a:t> Ratings</a:t>
            </a:r>
            <a:endParaRPr sz="2600">
              <a:latin typeface="Arial"/>
              <a:cs typeface="Arial"/>
            </a:endParaRPr>
          </a:p>
          <a:p>
            <a:pPr lvl="1" marL="698500" marR="5080" indent="-228600">
              <a:lnSpc>
                <a:spcPts val="2810"/>
              </a:lnSpc>
              <a:spcBef>
                <a:spcPts val="530"/>
              </a:spcBef>
              <a:buChar char="•"/>
              <a:tabLst>
                <a:tab pos="698500" algn="l"/>
              </a:tabLst>
            </a:pPr>
            <a:r>
              <a:rPr dirty="0" sz="2600">
                <a:latin typeface="Arial"/>
                <a:cs typeface="Arial"/>
              </a:rPr>
              <a:t>Does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function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and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ratings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of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instrument</a:t>
            </a:r>
            <a:r>
              <a:rPr dirty="0" sz="2600" spc="-7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match 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signals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you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are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attempting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to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measure?</a:t>
            </a:r>
            <a:endParaRPr sz="26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150"/>
              </a:spcBef>
              <a:buChar char="•"/>
              <a:tabLst>
                <a:tab pos="698500" algn="l"/>
              </a:tabLst>
            </a:pPr>
            <a:r>
              <a:rPr dirty="0" sz="2600">
                <a:latin typeface="Arial"/>
                <a:cs typeface="Arial"/>
              </a:rPr>
              <a:t>If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doubt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 spc="-20">
                <a:latin typeface="Arial"/>
                <a:cs typeface="Arial"/>
              </a:rPr>
              <a:t>ask!</a:t>
            </a:r>
            <a:endParaRPr sz="2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80"/>
              </a:spcBef>
              <a:buChar char="•"/>
              <a:tabLst>
                <a:tab pos="241300" algn="l"/>
              </a:tabLst>
            </a:pPr>
            <a:r>
              <a:rPr dirty="0" sz="2600">
                <a:latin typeface="Arial"/>
                <a:cs typeface="Arial"/>
              </a:rPr>
              <a:t>Understand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how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probes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and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sources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are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grounded</a:t>
            </a:r>
            <a:endParaRPr sz="2600">
              <a:latin typeface="Arial"/>
              <a:cs typeface="Arial"/>
            </a:endParaRPr>
          </a:p>
          <a:p>
            <a:pPr marL="240029" marR="5715" indent="-227329">
              <a:lnSpc>
                <a:spcPts val="3030"/>
              </a:lnSpc>
              <a:spcBef>
                <a:spcPts val="1040"/>
              </a:spcBef>
              <a:buChar char="•"/>
              <a:tabLst>
                <a:tab pos="241300" algn="l"/>
              </a:tabLst>
            </a:pPr>
            <a:r>
              <a:rPr dirty="0" sz="2800">
                <a:latin typeface="Arial"/>
                <a:cs typeface="Arial"/>
              </a:rPr>
              <a:t>Do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not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cram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too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much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into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lockers.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Items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pressing </a:t>
            </a:r>
            <a:r>
              <a:rPr dirty="0" sz="2800" spc="-10">
                <a:latin typeface="Arial"/>
                <a:cs typeface="Arial"/>
              </a:rPr>
              <a:t>	</a:t>
            </a:r>
            <a:r>
              <a:rPr dirty="0" sz="2800">
                <a:latin typeface="Arial"/>
                <a:cs typeface="Arial"/>
              </a:rPr>
              <a:t>against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lock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make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lockers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very</a:t>
            </a:r>
            <a:endParaRPr sz="2800">
              <a:latin typeface="Arial"/>
              <a:cs typeface="Arial"/>
            </a:endParaRPr>
          </a:p>
          <a:p>
            <a:pPr marL="241300">
              <a:lnSpc>
                <a:spcPts val="2975"/>
              </a:lnSpc>
            </a:pPr>
            <a:r>
              <a:rPr dirty="0" sz="2800">
                <a:latin typeface="Arial"/>
                <a:cs typeface="Arial"/>
              </a:rPr>
              <a:t>difficult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get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open.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90"/>
              </a:spcBef>
              <a:buChar char="•"/>
              <a:tabLst>
                <a:tab pos="241300" algn="l"/>
              </a:tabLst>
            </a:pPr>
            <a:r>
              <a:rPr dirty="0" sz="2600">
                <a:latin typeface="Arial"/>
                <a:cs typeface="Arial"/>
              </a:rPr>
              <a:t>Report</a:t>
            </a:r>
            <a:r>
              <a:rPr dirty="0" sz="2600" spc="-1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malfunctioning</a:t>
            </a:r>
            <a:r>
              <a:rPr dirty="0" sz="2600" spc="-10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equipment</a:t>
            </a:r>
            <a:endParaRPr sz="26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195"/>
              </a:spcBef>
              <a:buChar char="•"/>
              <a:tabLst>
                <a:tab pos="698500" algn="l"/>
              </a:tabLst>
            </a:pPr>
            <a:r>
              <a:rPr dirty="0" sz="2600" spc="-20">
                <a:latin typeface="Arial"/>
                <a:cs typeface="Arial"/>
              </a:rPr>
              <a:t>E-</a:t>
            </a:r>
            <a:r>
              <a:rPr dirty="0" sz="2600">
                <a:latin typeface="Arial"/>
                <a:cs typeface="Arial"/>
              </a:rPr>
              <a:t>mail</a:t>
            </a:r>
            <a:r>
              <a:rPr dirty="0" sz="2600" spc="55">
                <a:latin typeface="Arial"/>
                <a:cs typeface="Arial"/>
              </a:rPr>
              <a:t> </a:t>
            </a:r>
            <a:r>
              <a:rPr dirty="0" sz="2600" spc="-20">
                <a:solidFill>
                  <a:srgbClr val="006FC0"/>
                </a:solidFill>
                <a:latin typeface="Arial"/>
                <a:cs typeface="Arial"/>
              </a:rPr>
              <a:t>ece-eshop-</a:t>
            </a:r>
            <a:r>
              <a:rPr dirty="0" sz="2600" spc="-10">
                <a:solidFill>
                  <a:srgbClr val="006FC0"/>
                </a:solidFill>
                <a:latin typeface="Arial"/>
                <a:cs typeface="Arial"/>
              </a:rPr>
              <a:t>repairs</a:t>
            </a:r>
            <a:endParaRPr sz="26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180"/>
              </a:spcBef>
              <a:buChar char="•"/>
              <a:tabLst>
                <a:tab pos="698500" algn="l"/>
              </a:tabLst>
            </a:pPr>
            <a:r>
              <a:rPr dirty="0" sz="2600">
                <a:latin typeface="Arial"/>
                <a:cs typeface="Arial"/>
              </a:rPr>
              <a:t>‘Red</a:t>
            </a:r>
            <a:r>
              <a:rPr dirty="0" sz="2600" spc="-75">
                <a:latin typeface="Arial"/>
                <a:cs typeface="Arial"/>
              </a:rPr>
              <a:t> </a:t>
            </a:r>
            <a:r>
              <a:rPr dirty="0" sz="2600" spc="-85">
                <a:latin typeface="Arial"/>
                <a:cs typeface="Arial"/>
              </a:rPr>
              <a:t>Tag’</a:t>
            </a:r>
            <a:r>
              <a:rPr dirty="0" sz="2600" spc="-114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equipment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5590032" y="4180332"/>
            <a:ext cx="4144010" cy="2650490"/>
            <a:chOff x="5590032" y="4180332"/>
            <a:chExt cx="4144010" cy="265049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90032" y="4180332"/>
              <a:ext cx="4143755" cy="265023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85104" y="4375403"/>
              <a:ext cx="3555490" cy="20619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398" cy="7772398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7394447"/>
              <a:ext cx="10058400" cy="378460"/>
            </a:xfrm>
            <a:custGeom>
              <a:avLst/>
              <a:gdLst/>
              <a:ahLst/>
              <a:cxnLst/>
              <a:rect l="l" t="t" r="r" b="b"/>
              <a:pathLst>
                <a:path w="10058400" h="378459">
                  <a:moveTo>
                    <a:pt x="10058400" y="0"/>
                  </a:moveTo>
                  <a:lnTo>
                    <a:pt x="0" y="0"/>
                  </a:lnTo>
                  <a:lnTo>
                    <a:pt x="0" y="377951"/>
                  </a:lnTo>
                  <a:lnTo>
                    <a:pt x="10058400" y="377951"/>
                  </a:lnTo>
                  <a:lnTo>
                    <a:pt x="10058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170419"/>
              <a:ext cx="10057777" cy="22325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120" y="7424928"/>
              <a:ext cx="3470147" cy="28955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17732" y="146185"/>
            <a:ext cx="722249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If</a:t>
            </a:r>
            <a:r>
              <a:rPr dirty="0" spc="-35"/>
              <a:t> </a:t>
            </a:r>
            <a:r>
              <a:rPr dirty="0"/>
              <a:t>a</a:t>
            </a:r>
            <a:r>
              <a:rPr dirty="0" spc="-40"/>
              <a:t> </a:t>
            </a:r>
            <a:r>
              <a:rPr dirty="0"/>
              <a:t>Problem</a:t>
            </a:r>
            <a:r>
              <a:rPr dirty="0" spc="-25"/>
              <a:t> </a:t>
            </a:r>
            <a:r>
              <a:rPr dirty="0" spc="-10"/>
              <a:t>Occurs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1288105" y="1273939"/>
            <a:ext cx="7015480" cy="53905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0029" marR="5080" indent="-227329">
              <a:lnSpc>
                <a:spcPct val="100000"/>
              </a:lnSpc>
              <a:spcBef>
                <a:spcPts val="105"/>
              </a:spcBef>
              <a:buChar char="•"/>
              <a:tabLst>
                <a:tab pos="241300" algn="l"/>
              </a:tabLst>
            </a:pPr>
            <a:r>
              <a:rPr dirty="0" sz="3200">
                <a:latin typeface="Arial"/>
                <a:cs typeface="Arial"/>
              </a:rPr>
              <a:t>Tend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to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your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immediate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safety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first! </a:t>
            </a:r>
            <a:r>
              <a:rPr dirty="0" sz="3200" spc="-10">
                <a:latin typeface="Arial"/>
                <a:cs typeface="Arial"/>
              </a:rPr>
              <a:t>	</a:t>
            </a:r>
            <a:r>
              <a:rPr dirty="0" sz="3200">
                <a:latin typeface="Arial"/>
                <a:cs typeface="Arial"/>
              </a:rPr>
              <a:t>Leave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area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if</a:t>
            </a:r>
            <a:r>
              <a:rPr dirty="0" sz="3200" spc="-1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necessary</a:t>
            </a:r>
            <a:r>
              <a:rPr dirty="0" sz="3200" spc="-6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and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get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help!</a:t>
            </a:r>
            <a:endParaRPr sz="32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buChar char="•"/>
              <a:tabLst>
                <a:tab pos="240029" algn="l"/>
              </a:tabLst>
            </a:pPr>
            <a:r>
              <a:rPr dirty="0" sz="3200">
                <a:latin typeface="Arial"/>
                <a:cs typeface="Arial"/>
              </a:rPr>
              <a:t>Shut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off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power</a:t>
            </a:r>
            <a:endParaRPr sz="3200">
              <a:latin typeface="Arial"/>
              <a:cs typeface="Arial"/>
            </a:endParaRPr>
          </a:p>
          <a:p>
            <a:pPr marL="240029" marR="1086485" indent="-227329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dirty="0" sz="3200">
                <a:latin typeface="Arial"/>
                <a:cs typeface="Arial"/>
              </a:rPr>
              <a:t>Locate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problem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before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power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 spc="-25">
                <a:latin typeface="Arial"/>
                <a:cs typeface="Arial"/>
              </a:rPr>
              <a:t>is </a:t>
            </a:r>
            <a:r>
              <a:rPr dirty="0" sz="3200" spc="-25">
                <a:latin typeface="Arial"/>
                <a:cs typeface="Arial"/>
              </a:rPr>
              <a:t>	</a:t>
            </a:r>
            <a:r>
              <a:rPr dirty="0" sz="3200" spc="-10">
                <a:latin typeface="Arial"/>
                <a:cs typeface="Arial"/>
              </a:rPr>
              <a:t>restored</a:t>
            </a:r>
            <a:endParaRPr sz="3200">
              <a:latin typeface="Arial"/>
              <a:cs typeface="Arial"/>
            </a:endParaRPr>
          </a:p>
          <a:p>
            <a:pPr marL="240029" marR="385445" indent="-227329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dirty="0" sz="3200">
                <a:latin typeface="Arial"/>
                <a:cs typeface="Arial"/>
              </a:rPr>
              <a:t>If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circuit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breaker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is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tripped,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report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 spc="-25">
                <a:latin typeface="Arial"/>
                <a:cs typeface="Arial"/>
              </a:rPr>
              <a:t>to </a:t>
            </a:r>
            <a:r>
              <a:rPr dirty="0" sz="3200" spc="-25">
                <a:latin typeface="Arial"/>
                <a:cs typeface="Arial"/>
              </a:rPr>
              <a:t>	</a:t>
            </a:r>
            <a:r>
              <a:rPr dirty="0" sz="3200" spc="-10">
                <a:latin typeface="Arial"/>
                <a:cs typeface="Arial"/>
              </a:rPr>
              <a:t>ece-eshop-</a:t>
            </a:r>
            <a:r>
              <a:rPr dirty="0" sz="3200">
                <a:latin typeface="Arial"/>
                <a:cs typeface="Arial"/>
              </a:rPr>
              <a:t>repairs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to</a:t>
            </a:r>
            <a:r>
              <a:rPr dirty="0" sz="3200" spc="-10">
                <a:latin typeface="Arial"/>
                <a:cs typeface="Arial"/>
              </a:rPr>
              <a:t> reset</a:t>
            </a:r>
            <a:endParaRPr sz="3200">
              <a:latin typeface="Arial"/>
              <a:cs typeface="Arial"/>
            </a:endParaRPr>
          </a:p>
          <a:p>
            <a:pPr marL="240029" marR="1214755" indent="-227329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dirty="0" sz="3200">
                <a:latin typeface="Arial"/>
                <a:cs typeface="Arial"/>
              </a:rPr>
              <a:t>If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help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is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needed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contact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me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 spc="-25">
                <a:latin typeface="Arial"/>
                <a:cs typeface="Arial"/>
              </a:rPr>
              <a:t>or </a:t>
            </a:r>
            <a:r>
              <a:rPr dirty="0" sz="3200" spc="-25">
                <a:latin typeface="Arial"/>
                <a:cs typeface="Arial"/>
              </a:rPr>
              <a:t>	</a:t>
            </a:r>
            <a:r>
              <a:rPr dirty="0" sz="3200">
                <a:latin typeface="Arial"/>
                <a:cs typeface="Arial"/>
              </a:rPr>
              <a:t>electronics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shop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for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assistance</a:t>
            </a:r>
            <a:endParaRPr sz="3200">
              <a:latin typeface="Arial"/>
              <a:cs typeface="Arial"/>
            </a:endParaRPr>
          </a:p>
          <a:p>
            <a:pPr marL="240029" marR="89535" indent="-227329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dirty="0" sz="3200">
                <a:latin typeface="Arial"/>
                <a:cs typeface="Arial"/>
              </a:rPr>
              <a:t>In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event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of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an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accident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or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emergency </a:t>
            </a:r>
            <a:r>
              <a:rPr dirty="0" sz="3200" spc="-10">
                <a:latin typeface="Arial"/>
                <a:cs typeface="Arial"/>
              </a:rPr>
              <a:t>	</a:t>
            </a:r>
            <a:r>
              <a:rPr dirty="0" sz="3200">
                <a:latin typeface="Arial"/>
                <a:cs typeface="Arial"/>
              </a:rPr>
              <a:t>call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 spc="-25">
                <a:latin typeface="Arial"/>
                <a:cs typeface="Arial"/>
              </a:rPr>
              <a:t>911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Smith, Casey J</dc:creator>
  <dc:title>PowerPoint Presentation</dc:title>
  <dcterms:created xsi:type="dcterms:W3CDTF">2023-08-29T00:29:38Z</dcterms:created>
  <dcterms:modified xsi:type="dcterms:W3CDTF">2023-08-29T00:29:38Z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2023-08-28T00:00:00Z</vt:filetime>
  </property>
  <property fmtid="{D5CDD505-2E9C-101B-9397-08002B2CF9AE}" pid="3" name="Creator">
    <vt:lpwstr>Acrobat PDFMaker 21 for PowerPoint</vt:lpwstr>
  </property>
  <property fmtid="{D5CDD505-2E9C-101B-9397-08002B2CF9AE}" pid="4" name="LastSaved">
    <vt:filetime>2023-08-29T00:00:00Z</vt:filetime>
  </property>
  <property fmtid="{D5CDD505-2E9C-101B-9397-08002B2CF9AE}" pid="5" name="Producer">
    <vt:lpwstr>Adobe PDF Library 21.7.131</vt:lpwstr>
  </property>
</Properties>
</file>