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notesMasterIdLst>
    <p:notesMasterId r:id="rId3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x="10058400" cy="7772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8" name="PlaceHolder 1"/>
          <p:cNvSpPr>
            <a:spLocks noGrp="1" noRot="1" noChangeAspect="1"/>
          </p:cNvSpPr>
          <p:nvPr>
            <p:ph type="sldImg"/>
          </p:nvPr>
        </p:nvSpPr>
        <p:spPr>
          <a:xfrm>
            <a:off x="533520" y="764280"/>
            <a:ext cx="6704640" cy="3771360"/>
          </a:xfrm>
          <a:prstGeom prst="rect">
            <a:avLst/>
          </a:prstGeom>
          <a:noFill/>
          <a:ln w="0">
            <a:noFill/>
          </a:ln>
        </p:spPr>
        <p:txBody>
          <a:bodyPr lIns="0" tIns="0" rIns="0" bIns="0" anchor="ctr">
            <a:noAutofit/>
          </a:bodyPr>
          <a:lstStyle/>
          <a:p>
            <a:pPr algn="ctr">
              <a:buNone/>
            </a:pPr>
            <a:r>
              <a:rPr lang="en-US" sz="4400" b="0" strike="noStrike" spc="-1">
                <a:latin typeface="Arial"/>
              </a:rPr>
              <a:t>Click to move the slide</a:t>
            </a:r>
          </a:p>
        </p:txBody>
      </p:sp>
      <p:sp>
        <p:nvSpPr>
          <p:cNvPr id="159" name="PlaceHolder 2"/>
          <p:cNvSpPr>
            <a:spLocks noGrp="1"/>
          </p:cNvSpPr>
          <p:nvPr>
            <p:ph type="body"/>
          </p:nvPr>
        </p:nvSpPr>
        <p:spPr>
          <a:xfrm>
            <a:off x="777240" y="4777560"/>
            <a:ext cx="6217560" cy="4525920"/>
          </a:xfrm>
          <a:prstGeom prst="rect">
            <a:avLst/>
          </a:prstGeom>
          <a:noFill/>
          <a:ln w="0">
            <a:noFill/>
          </a:ln>
        </p:spPr>
        <p:txBody>
          <a:bodyPr lIns="0" tIns="0" rIns="0" bIns="0" anchor="t">
            <a:noAutofit/>
          </a:bodyPr>
          <a:lstStyle/>
          <a:p>
            <a:r>
              <a:rPr lang="en-US" sz="2000" b="0" strike="noStrike" spc="-1">
                <a:latin typeface="Arial"/>
              </a:rPr>
              <a:t>Click to edit the notes format</a:t>
            </a:r>
          </a:p>
        </p:txBody>
      </p:sp>
      <p:sp>
        <p:nvSpPr>
          <p:cNvPr id="160" name="PlaceHolder 3"/>
          <p:cNvSpPr>
            <a:spLocks noGrp="1"/>
          </p:cNvSpPr>
          <p:nvPr>
            <p:ph type="hdr"/>
          </p:nvPr>
        </p:nvSpPr>
        <p:spPr>
          <a:xfrm>
            <a:off x="0" y="0"/>
            <a:ext cx="3372840" cy="502560"/>
          </a:xfrm>
          <a:prstGeom prst="rect">
            <a:avLst/>
          </a:prstGeom>
          <a:noFill/>
          <a:ln w="0">
            <a:noFill/>
          </a:ln>
        </p:spPr>
        <p:txBody>
          <a:bodyPr lIns="0" tIns="0" rIns="0" bIns="0" anchor="t">
            <a:noAutofit/>
          </a:bodyPr>
          <a:lstStyle/>
          <a:p>
            <a:r>
              <a:rPr lang="en-US" sz="1400" b="0" strike="noStrike" spc="-1">
                <a:latin typeface="Times New Roman"/>
              </a:rPr>
              <a:t>&lt;header&gt;</a:t>
            </a:r>
          </a:p>
        </p:txBody>
      </p:sp>
      <p:sp>
        <p:nvSpPr>
          <p:cNvPr id="161" name="PlaceHolder 4"/>
          <p:cNvSpPr>
            <a:spLocks noGrp="1"/>
          </p:cNvSpPr>
          <p:nvPr>
            <p:ph type="dt"/>
          </p:nvPr>
        </p:nvSpPr>
        <p:spPr>
          <a:xfrm>
            <a:off x="4399200" y="0"/>
            <a:ext cx="3372840" cy="502560"/>
          </a:xfrm>
          <a:prstGeom prst="rect">
            <a:avLst/>
          </a:prstGeom>
          <a:noFill/>
          <a:ln w="0">
            <a:noFill/>
          </a:ln>
        </p:spPr>
        <p:txBody>
          <a:bodyPr lIns="0" tIns="0" rIns="0" bIns="0" anchor="t">
            <a:noAutofit/>
          </a:bodyPr>
          <a:lstStyle/>
          <a:p>
            <a:pPr algn="r">
              <a:buNone/>
            </a:pPr>
            <a:r>
              <a:rPr lang="en-US" sz="1400" b="0" strike="noStrike" spc="-1">
                <a:latin typeface="Times New Roman"/>
              </a:rPr>
              <a:t>&lt;date/time&gt;</a:t>
            </a:r>
          </a:p>
        </p:txBody>
      </p:sp>
      <p:sp>
        <p:nvSpPr>
          <p:cNvPr id="162" name="PlaceHolder 5"/>
          <p:cNvSpPr>
            <a:spLocks noGrp="1"/>
          </p:cNvSpPr>
          <p:nvPr>
            <p:ph type="ftr"/>
          </p:nvPr>
        </p:nvSpPr>
        <p:spPr>
          <a:xfrm>
            <a:off x="0" y="9555480"/>
            <a:ext cx="3372840" cy="502560"/>
          </a:xfrm>
          <a:prstGeom prst="rect">
            <a:avLst/>
          </a:prstGeom>
          <a:noFill/>
          <a:ln w="0">
            <a:noFill/>
          </a:ln>
        </p:spPr>
        <p:txBody>
          <a:bodyPr lIns="0" tIns="0" rIns="0" bIns="0" anchor="b">
            <a:noAutofit/>
          </a:bodyPr>
          <a:lstStyle/>
          <a:p>
            <a:r>
              <a:rPr lang="en-US" sz="1400" b="0" strike="noStrike" spc="-1">
                <a:latin typeface="Times New Roman"/>
              </a:rPr>
              <a:t>&lt;footer&gt;</a:t>
            </a:r>
          </a:p>
        </p:txBody>
      </p:sp>
      <p:sp>
        <p:nvSpPr>
          <p:cNvPr id="163" name="PlaceHolder 6"/>
          <p:cNvSpPr>
            <a:spLocks noGrp="1"/>
          </p:cNvSpPr>
          <p:nvPr>
            <p:ph type="sldNum"/>
          </p:nvPr>
        </p:nvSpPr>
        <p:spPr>
          <a:xfrm>
            <a:off x="4399200" y="9555480"/>
            <a:ext cx="3372840" cy="502560"/>
          </a:xfrm>
          <a:prstGeom prst="rect">
            <a:avLst/>
          </a:prstGeom>
          <a:noFill/>
          <a:ln w="0">
            <a:noFill/>
          </a:ln>
        </p:spPr>
        <p:txBody>
          <a:bodyPr lIns="0" tIns="0" rIns="0" bIns="0" anchor="b">
            <a:noAutofit/>
          </a:bodyPr>
          <a:lstStyle/>
          <a:p>
            <a:pPr algn="r">
              <a:buNone/>
            </a:pPr>
            <a:fld id="{B779331F-C513-4EF2-9BA2-5762222303B8}"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PlaceHolder 1"/>
          <p:cNvSpPr>
            <a:spLocks noGrp="1" noRot="1" noChangeAspect="1"/>
          </p:cNvSpPr>
          <p:nvPr>
            <p:ph type="sldImg"/>
          </p:nvPr>
        </p:nvSpPr>
        <p:spPr>
          <a:xfrm>
            <a:off x="1690688" y="1257300"/>
            <a:ext cx="4389437" cy="3392488"/>
          </a:xfrm>
          <a:prstGeom prst="rect">
            <a:avLst/>
          </a:prstGeom>
          <a:ln w="0">
            <a:noFill/>
          </a:ln>
        </p:spPr>
      </p:sp>
      <p:sp>
        <p:nvSpPr>
          <p:cNvPr id="245" name="PlaceHolder 2"/>
          <p:cNvSpPr>
            <a:spLocks noGrp="1"/>
          </p:cNvSpPr>
          <p:nvPr>
            <p:ph type="body"/>
          </p:nvPr>
        </p:nvSpPr>
        <p:spPr>
          <a:xfrm>
            <a:off x="777960" y="4840200"/>
            <a:ext cx="6215400" cy="3959640"/>
          </a:xfrm>
          <a:prstGeom prst="rect">
            <a:avLst/>
          </a:prstGeom>
          <a:noFill/>
          <a:ln w="0">
            <a:noFill/>
          </a:ln>
        </p:spPr>
        <p:txBody>
          <a:bodyPr lIns="0" tIns="0" rIns="0" bIns="0" anchor="t">
            <a:noAutofit/>
          </a:bodyPr>
          <a:lstStyle/>
          <a:p>
            <a:endParaRPr lang="en-US" sz="2000" b="0" strike="noStrike" spc="-1">
              <a:latin typeface="Arial"/>
            </a:endParaRPr>
          </a:p>
        </p:txBody>
      </p:sp>
      <p:sp>
        <p:nvSpPr>
          <p:cNvPr id="246" name="PlaceHolder 3"/>
          <p:cNvSpPr>
            <a:spLocks noGrp="1"/>
          </p:cNvSpPr>
          <p:nvPr>
            <p:ph type="sldNum"/>
          </p:nvPr>
        </p:nvSpPr>
        <p:spPr>
          <a:xfrm>
            <a:off x="4402080" y="9553680"/>
            <a:ext cx="3367440" cy="503640"/>
          </a:xfrm>
          <a:prstGeom prst="rect">
            <a:avLst/>
          </a:prstGeom>
          <a:noFill/>
          <a:ln w="0">
            <a:noFill/>
          </a:ln>
        </p:spPr>
        <p:txBody>
          <a:bodyPr lIns="0" tIns="0" rIns="0" bIns="0" anchor="b">
            <a:noAutofit/>
          </a:bodyPr>
          <a:lstStyle/>
          <a:p>
            <a:pPr algn="r">
              <a:lnSpc>
                <a:spcPct val="100000"/>
              </a:lnSpc>
              <a:buNone/>
            </a:pPr>
            <a:fld id="{1AD2902C-984B-4304-A6EA-1FA703D08D46}" type="slidenum">
              <a:rPr lang="en-US" sz="1200" b="0" strike="noStrike" spc="-1">
                <a:latin typeface="Times New Roman"/>
              </a:rPr>
              <a:t>5</a:t>
            </a:fld>
            <a:endParaRPr lang="en-US"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4625" y="763588"/>
            <a:ext cx="4881563" cy="3771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buNone/>
            </a:pPr>
            <a:fld id="{B779331F-C513-4EF2-9BA2-5762222303B8}" type="slidenum">
              <a:rPr lang="en-US" sz="1400" b="0" strike="noStrike" spc="-1" smtClean="0">
                <a:latin typeface="Times New Roman"/>
              </a:rPr>
              <a:t>12</a:t>
            </a:fld>
            <a:endParaRPr lang="en-US" sz="1400" b="0" strike="noStrike" spc="-1">
              <a:latin typeface="Times New Roman"/>
            </a:endParaRPr>
          </a:p>
        </p:txBody>
      </p:sp>
    </p:spTree>
    <p:extLst>
      <p:ext uri="{BB962C8B-B14F-4D97-AF65-F5344CB8AC3E}">
        <p14:creationId xmlns:p14="http://schemas.microsoft.com/office/powerpoint/2010/main" val="2001783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7" name="PlaceHolder 2"/>
          <p:cNvSpPr>
            <a:spLocks noGrp="1"/>
          </p:cNvSpPr>
          <p:nvPr>
            <p:ph/>
          </p:nvPr>
        </p:nvSpPr>
        <p:spPr>
          <a:xfrm>
            <a:off x="502920" y="18187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8" name="PlaceHolder 3"/>
          <p:cNvSpPr>
            <a:spLocks noGrp="1"/>
          </p:cNvSpPr>
          <p:nvPr>
            <p:ph/>
          </p:nvPr>
        </p:nvSpPr>
        <p:spPr>
          <a:xfrm>
            <a:off x="502920" y="41731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0"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1"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2" name="PlaceHolder 4"/>
          <p:cNvSpPr>
            <a:spLocks noGrp="1"/>
          </p:cNvSpPr>
          <p:nvPr>
            <p:ph/>
          </p:nvPr>
        </p:nvSpPr>
        <p:spPr>
          <a:xfrm>
            <a:off x="5029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3" name="PlaceHolder 5"/>
          <p:cNvSpPr>
            <a:spLocks noGrp="1"/>
          </p:cNvSpPr>
          <p:nvPr>
            <p:ph/>
          </p:nvPr>
        </p:nvSpPr>
        <p:spPr>
          <a:xfrm>
            <a:off x="51415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5" name="PlaceHolder 2"/>
          <p:cNvSpPr>
            <a:spLocks noGrp="1"/>
          </p:cNvSpPr>
          <p:nvPr>
            <p:ph/>
          </p:nvPr>
        </p:nvSpPr>
        <p:spPr>
          <a:xfrm>
            <a:off x="50292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6" name="PlaceHolder 3"/>
          <p:cNvSpPr>
            <a:spLocks noGrp="1"/>
          </p:cNvSpPr>
          <p:nvPr>
            <p:ph/>
          </p:nvPr>
        </p:nvSpPr>
        <p:spPr>
          <a:xfrm>
            <a:off x="356364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7" name="PlaceHolder 4"/>
          <p:cNvSpPr>
            <a:spLocks noGrp="1"/>
          </p:cNvSpPr>
          <p:nvPr>
            <p:ph/>
          </p:nvPr>
        </p:nvSpPr>
        <p:spPr>
          <a:xfrm>
            <a:off x="662436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8" name="PlaceHolder 5"/>
          <p:cNvSpPr>
            <a:spLocks noGrp="1"/>
          </p:cNvSpPr>
          <p:nvPr>
            <p:ph/>
          </p:nvPr>
        </p:nvSpPr>
        <p:spPr>
          <a:xfrm>
            <a:off x="50292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9" name="PlaceHolder 6"/>
          <p:cNvSpPr>
            <a:spLocks noGrp="1"/>
          </p:cNvSpPr>
          <p:nvPr>
            <p:ph/>
          </p:nvPr>
        </p:nvSpPr>
        <p:spPr>
          <a:xfrm>
            <a:off x="356364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0" name="PlaceHolder 7"/>
          <p:cNvSpPr>
            <a:spLocks noGrp="1"/>
          </p:cNvSpPr>
          <p:nvPr>
            <p:ph/>
          </p:nvPr>
        </p:nvSpPr>
        <p:spPr>
          <a:xfrm>
            <a:off x="662436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45" name="PlaceHolder 2"/>
          <p:cNvSpPr>
            <a:spLocks noGrp="1"/>
          </p:cNvSpPr>
          <p:nvPr>
            <p:ph type="subTitle"/>
          </p:nvPr>
        </p:nvSpPr>
        <p:spPr>
          <a:xfrm>
            <a:off x="502920" y="1818720"/>
            <a:ext cx="9052200" cy="45075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47" name="PlaceHolder 2"/>
          <p:cNvSpPr>
            <a:spLocks noGrp="1"/>
          </p:cNvSpPr>
          <p:nvPr>
            <p:ph/>
          </p:nvPr>
        </p:nvSpPr>
        <p:spPr>
          <a:xfrm>
            <a:off x="502920" y="1818720"/>
            <a:ext cx="9052200" cy="45075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49" name="PlaceHolder 2"/>
          <p:cNvSpPr>
            <a:spLocks noGrp="1"/>
          </p:cNvSpPr>
          <p:nvPr>
            <p:ph/>
          </p:nvPr>
        </p:nvSpPr>
        <p:spPr>
          <a:xfrm>
            <a:off x="5029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0" name="PlaceHolder 3"/>
          <p:cNvSpPr>
            <a:spLocks noGrp="1"/>
          </p:cNvSpPr>
          <p:nvPr>
            <p:ph/>
          </p:nvPr>
        </p:nvSpPr>
        <p:spPr>
          <a:xfrm>
            <a:off x="51415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502920" y="309960"/>
            <a:ext cx="9052200" cy="601560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54"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5" name="PlaceHolder 3"/>
          <p:cNvSpPr>
            <a:spLocks noGrp="1"/>
          </p:cNvSpPr>
          <p:nvPr>
            <p:ph/>
          </p:nvPr>
        </p:nvSpPr>
        <p:spPr>
          <a:xfrm>
            <a:off x="51415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6" name="PlaceHolder 4"/>
          <p:cNvSpPr>
            <a:spLocks noGrp="1"/>
          </p:cNvSpPr>
          <p:nvPr>
            <p:ph/>
          </p:nvPr>
        </p:nvSpPr>
        <p:spPr>
          <a:xfrm>
            <a:off x="5029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 name="PlaceHolder 2"/>
          <p:cNvSpPr>
            <a:spLocks noGrp="1"/>
          </p:cNvSpPr>
          <p:nvPr>
            <p:ph type="subTitle"/>
          </p:nvPr>
        </p:nvSpPr>
        <p:spPr>
          <a:xfrm>
            <a:off x="502920" y="1818720"/>
            <a:ext cx="9052200" cy="45075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58" name="PlaceHolder 2"/>
          <p:cNvSpPr>
            <a:spLocks noGrp="1"/>
          </p:cNvSpPr>
          <p:nvPr>
            <p:ph/>
          </p:nvPr>
        </p:nvSpPr>
        <p:spPr>
          <a:xfrm>
            <a:off x="5029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9"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0" name="PlaceHolder 4"/>
          <p:cNvSpPr>
            <a:spLocks noGrp="1"/>
          </p:cNvSpPr>
          <p:nvPr>
            <p:ph/>
          </p:nvPr>
        </p:nvSpPr>
        <p:spPr>
          <a:xfrm>
            <a:off x="51415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2"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3"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4" name="PlaceHolder 4"/>
          <p:cNvSpPr>
            <a:spLocks noGrp="1"/>
          </p:cNvSpPr>
          <p:nvPr>
            <p:ph/>
          </p:nvPr>
        </p:nvSpPr>
        <p:spPr>
          <a:xfrm>
            <a:off x="502920" y="41731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6" name="PlaceHolder 2"/>
          <p:cNvSpPr>
            <a:spLocks noGrp="1"/>
          </p:cNvSpPr>
          <p:nvPr>
            <p:ph/>
          </p:nvPr>
        </p:nvSpPr>
        <p:spPr>
          <a:xfrm>
            <a:off x="502920" y="18187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7" name="PlaceHolder 3"/>
          <p:cNvSpPr>
            <a:spLocks noGrp="1"/>
          </p:cNvSpPr>
          <p:nvPr>
            <p:ph/>
          </p:nvPr>
        </p:nvSpPr>
        <p:spPr>
          <a:xfrm>
            <a:off x="502920" y="41731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9"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0"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1" name="PlaceHolder 4"/>
          <p:cNvSpPr>
            <a:spLocks noGrp="1"/>
          </p:cNvSpPr>
          <p:nvPr>
            <p:ph/>
          </p:nvPr>
        </p:nvSpPr>
        <p:spPr>
          <a:xfrm>
            <a:off x="5029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2" name="PlaceHolder 5"/>
          <p:cNvSpPr>
            <a:spLocks noGrp="1"/>
          </p:cNvSpPr>
          <p:nvPr>
            <p:ph/>
          </p:nvPr>
        </p:nvSpPr>
        <p:spPr>
          <a:xfrm>
            <a:off x="51415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74" name="PlaceHolder 2"/>
          <p:cNvSpPr>
            <a:spLocks noGrp="1"/>
          </p:cNvSpPr>
          <p:nvPr>
            <p:ph/>
          </p:nvPr>
        </p:nvSpPr>
        <p:spPr>
          <a:xfrm>
            <a:off x="50292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5" name="PlaceHolder 3"/>
          <p:cNvSpPr>
            <a:spLocks noGrp="1"/>
          </p:cNvSpPr>
          <p:nvPr>
            <p:ph/>
          </p:nvPr>
        </p:nvSpPr>
        <p:spPr>
          <a:xfrm>
            <a:off x="356364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6" name="PlaceHolder 4"/>
          <p:cNvSpPr>
            <a:spLocks noGrp="1"/>
          </p:cNvSpPr>
          <p:nvPr>
            <p:ph/>
          </p:nvPr>
        </p:nvSpPr>
        <p:spPr>
          <a:xfrm>
            <a:off x="662436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7" name="PlaceHolder 5"/>
          <p:cNvSpPr>
            <a:spLocks noGrp="1"/>
          </p:cNvSpPr>
          <p:nvPr>
            <p:ph/>
          </p:nvPr>
        </p:nvSpPr>
        <p:spPr>
          <a:xfrm>
            <a:off x="50292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8" name="PlaceHolder 6"/>
          <p:cNvSpPr>
            <a:spLocks noGrp="1"/>
          </p:cNvSpPr>
          <p:nvPr>
            <p:ph/>
          </p:nvPr>
        </p:nvSpPr>
        <p:spPr>
          <a:xfrm>
            <a:off x="356364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9" name="PlaceHolder 7"/>
          <p:cNvSpPr>
            <a:spLocks noGrp="1"/>
          </p:cNvSpPr>
          <p:nvPr>
            <p:ph/>
          </p:nvPr>
        </p:nvSpPr>
        <p:spPr>
          <a:xfrm>
            <a:off x="662436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84" name="PlaceHolder 2"/>
          <p:cNvSpPr>
            <a:spLocks noGrp="1"/>
          </p:cNvSpPr>
          <p:nvPr>
            <p:ph type="subTitle"/>
          </p:nvPr>
        </p:nvSpPr>
        <p:spPr>
          <a:xfrm>
            <a:off x="502920" y="1818720"/>
            <a:ext cx="9052200" cy="45075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86" name="PlaceHolder 2"/>
          <p:cNvSpPr>
            <a:spLocks noGrp="1"/>
          </p:cNvSpPr>
          <p:nvPr>
            <p:ph/>
          </p:nvPr>
        </p:nvSpPr>
        <p:spPr>
          <a:xfrm>
            <a:off x="502920" y="1818720"/>
            <a:ext cx="9052200" cy="45075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88" name="PlaceHolder 2"/>
          <p:cNvSpPr>
            <a:spLocks noGrp="1"/>
          </p:cNvSpPr>
          <p:nvPr>
            <p:ph/>
          </p:nvPr>
        </p:nvSpPr>
        <p:spPr>
          <a:xfrm>
            <a:off x="5029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89" name="PlaceHolder 3"/>
          <p:cNvSpPr>
            <a:spLocks noGrp="1"/>
          </p:cNvSpPr>
          <p:nvPr>
            <p:ph/>
          </p:nvPr>
        </p:nvSpPr>
        <p:spPr>
          <a:xfrm>
            <a:off x="51415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8" name="PlaceHolder 2"/>
          <p:cNvSpPr>
            <a:spLocks noGrp="1"/>
          </p:cNvSpPr>
          <p:nvPr>
            <p:ph/>
          </p:nvPr>
        </p:nvSpPr>
        <p:spPr>
          <a:xfrm>
            <a:off x="502920" y="1818720"/>
            <a:ext cx="9052200" cy="45075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502920" y="309960"/>
            <a:ext cx="9052200" cy="601560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93"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4" name="PlaceHolder 3"/>
          <p:cNvSpPr>
            <a:spLocks noGrp="1"/>
          </p:cNvSpPr>
          <p:nvPr>
            <p:ph/>
          </p:nvPr>
        </p:nvSpPr>
        <p:spPr>
          <a:xfrm>
            <a:off x="51415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5" name="PlaceHolder 4"/>
          <p:cNvSpPr>
            <a:spLocks noGrp="1"/>
          </p:cNvSpPr>
          <p:nvPr>
            <p:ph/>
          </p:nvPr>
        </p:nvSpPr>
        <p:spPr>
          <a:xfrm>
            <a:off x="5029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97" name="PlaceHolder 2"/>
          <p:cNvSpPr>
            <a:spLocks noGrp="1"/>
          </p:cNvSpPr>
          <p:nvPr>
            <p:ph/>
          </p:nvPr>
        </p:nvSpPr>
        <p:spPr>
          <a:xfrm>
            <a:off x="5029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8"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9" name="PlaceHolder 4"/>
          <p:cNvSpPr>
            <a:spLocks noGrp="1"/>
          </p:cNvSpPr>
          <p:nvPr>
            <p:ph/>
          </p:nvPr>
        </p:nvSpPr>
        <p:spPr>
          <a:xfrm>
            <a:off x="51415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01"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02"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03" name="PlaceHolder 4"/>
          <p:cNvSpPr>
            <a:spLocks noGrp="1"/>
          </p:cNvSpPr>
          <p:nvPr>
            <p:ph/>
          </p:nvPr>
        </p:nvSpPr>
        <p:spPr>
          <a:xfrm>
            <a:off x="502920" y="41731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05" name="PlaceHolder 2"/>
          <p:cNvSpPr>
            <a:spLocks noGrp="1"/>
          </p:cNvSpPr>
          <p:nvPr>
            <p:ph/>
          </p:nvPr>
        </p:nvSpPr>
        <p:spPr>
          <a:xfrm>
            <a:off x="502920" y="18187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06" name="PlaceHolder 3"/>
          <p:cNvSpPr>
            <a:spLocks noGrp="1"/>
          </p:cNvSpPr>
          <p:nvPr>
            <p:ph/>
          </p:nvPr>
        </p:nvSpPr>
        <p:spPr>
          <a:xfrm>
            <a:off x="502920" y="41731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08"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09"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0" name="PlaceHolder 4"/>
          <p:cNvSpPr>
            <a:spLocks noGrp="1"/>
          </p:cNvSpPr>
          <p:nvPr>
            <p:ph/>
          </p:nvPr>
        </p:nvSpPr>
        <p:spPr>
          <a:xfrm>
            <a:off x="5029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1" name="PlaceHolder 5"/>
          <p:cNvSpPr>
            <a:spLocks noGrp="1"/>
          </p:cNvSpPr>
          <p:nvPr>
            <p:ph/>
          </p:nvPr>
        </p:nvSpPr>
        <p:spPr>
          <a:xfrm>
            <a:off x="51415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13" name="PlaceHolder 2"/>
          <p:cNvSpPr>
            <a:spLocks noGrp="1"/>
          </p:cNvSpPr>
          <p:nvPr>
            <p:ph/>
          </p:nvPr>
        </p:nvSpPr>
        <p:spPr>
          <a:xfrm>
            <a:off x="50292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4" name="PlaceHolder 3"/>
          <p:cNvSpPr>
            <a:spLocks noGrp="1"/>
          </p:cNvSpPr>
          <p:nvPr>
            <p:ph/>
          </p:nvPr>
        </p:nvSpPr>
        <p:spPr>
          <a:xfrm>
            <a:off x="356364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5" name="PlaceHolder 4"/>
          <p:cNvSpPr>
            <a:spLocks noGrp="1"/>
          </p:cNvSpPr>
          <p:nvPr>
            <p:ph/>
          </p:nvPr>
        </p:nvSpPr>
        <p:spPr>
          <a:xfrm>
            <a:off x="662436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6" name="PlaceHolder 5"/>
          <p:cNvSpPr>
            <a:spLocks noGrp="1"/>
          </p:cNvSpPr>
          <p:nvPr>
            <p:ph/>
          </p:nvPr>
        </p:nvSpPr>
        <p:spPr>
          <a:xfrm>
            <a:off x="50292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7" name="PlaceHolder 6"/>
          <p:cNvSpPr>
            <a:spLocks noGrp="1"/>
          </p:cNvSpPr>
          <p:nvPr>
            <p:ph/>
          </p:nvPr>
        </p:nvSpPr>
        <p:spPr>
          <a:xfrm>
            <a:off x="356364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8" name="PlaceHolder 7"/>
          <p:cNvSpPr>
            <a:spLocks noGrp="1"/>
          </p:cNvSpPr>
          <p:nvPr>
            <p:ph/>
          </p:nvPr>
        </p:nvSpPr>
        <p:spPr>
          <a:xfrm>
            <a:off x="662436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2"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23" name="PlaceHolder 2"/>
          <p:cNvSpPr>
            <a:spLocks noGrp="1"/>
          </p:cNvSpPr>
          <p:nvPr>
            <p:ph type="subTitle"/>
          </p:nvPr>
        </p:nvSpPr>
        <p:spPr>
          <a:xfrm>
            <a:off x="502920" y="1818720"/>
            <a:ext cx="9052200" cy="45075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25" name="PlaceHolder 2"/>
          <p:cNvSpPr>
            <a:spLocks noGrp="1"/>
          </p:cNvSpPr>
          <p:nvPr>
            <p:ph/>
          </p:nvPr>
        </p:nvSpPr>
        <p:spPr>
          <a:xfrm>
            <a:off x="502920" y="1818720"/>
            <a:ext cx="9052200" cy="45075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0" name="PlaceHolder 2"/>
          <p:cNvSpPr>
            <a:spLocks noGrp="1"/>
          </p:cNvSpPr>
          <p:nvPr>
            <p:ph/>
          </p:nvPr>
        </p:nvSpPr>
        <p:spPr>
          <a:xfrm>
            <a:off x="5029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 name="PlaceHolder 3"/>
          <p:cNvSpPr>
            <a:spLocks noGrp="1"/>
          </p:cNvSpPr>
          <p:nvPr>
            <p:ph/>
          </p:nvPr>
        </p:nvSpPr>
        <p:spPr>
          <a:xfrm>
            <a:off x="51415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27" name="PlaceHolder 2"/>
          <p:cNvSpPr>
            <a:spLocks noGrp="1"/>
          </p:cNvSpPr>
          <p:nvPr>
            <p:ph/>
          </p:nvPr>
        </p:nvSpPr>
        <p:spPr>
          <a:xfrm>
            <a:off x="5029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28" name="PlaceHolder 3"/>
          <p:cNvSpPr>
            <a:spLocks noGrp="1"/>
          </p:cNvSpPr>
          <p:nvPr>
            <p:ph/>
          </p:nvPr>
        </p:nvSpPr>
        <p:spPr>
          <a:xfrm>
            <a:off x="51415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9"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0" name="PlaceHolder 1"/>
          <p:cNvSpPr>
            <a:spLocks noGrp="1"/>
          </p:cNvSpPr>
          <p:nvPr>
            <p:ph type="subTitle"/>
          </p:nvPr>
        </p:nvSpPr>
        <p:spPr>
          <a:xfrm>
            <a:off x="502920" y="309960"/>
            <a:ext cx="9052200" cy="601560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32"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33" name="PlaceHolder 3"/>
          <p:cNvSpPr>
            <a:spLocks noGrp="1"/>
          </p:cNvSpPr>
          <p:nvPr>
            <p:ph/>
          </p:nvPr>
        </p:nvSpPr>
        <p:spPr>
          <a:xfrm>
            <a:off x="51415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34" name="PlaceHolder 4"/>
          <p:cNvSpPr>
            <a:spLocks noGrp="1"/>
          </p:cNvSpPr>
          <p:nvPr>
            <p:ph/>
          </p:nvPr>
        </p:nvSpPr>
        <p:spPr>
          <a:xfrm>
            <a:off x="5029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36" name="PlaceHolder 2"/>
          <p:cNvSpPr>
            <a:spLocks noGrp="1"/>
          </p:cNvSpPr>
          <p:nvPr>
            <p:ph/>
          </p:nvPr>
        </p:nvSpPr>
        <p:spPr>
          <a:xfrm>
            <a:off x="5029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37"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38" name="PlaceHolder 4"/>
          <p:cNvSpPr>
            <a:spLocks noGrp="1"/>
          </p:cNvSpPr>
          <p:nvPr>
            <p:ph/>
          </p:nvPr>
        </p:nvSpPr>
        <p:spPr>
          <a:xfrm>
            <a:off x="51415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40"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1"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2" name="PlaceHolder 4"/>
          <p:cNvSpPr>
            <a:spLocks noGrp="1"/>
          </p:cNvSpPr>
          <p:nvPr>
            <p:ph/>
          </p:nvPr>
        </p:nvSpPr>
        <p:spPr>
          <a:xfrm>
            <a:off x="502920" y="41731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44" name="PlaceHolder 2"/>
          <p:cNvSpPr>
            <a:spLocks noGrp="1"/>
          </p:cNvSpPr>
          <p:nvPr>
            <p:ph/>
          </p:nvPr>
        </p:nvSpPr>
        <p:spPr>
          <a:xfrm>
            <a:off x="502920" y="18187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5" name="PlaceHolder 3"/>
          <p:cNvSpPr>
            <a:spLocks noGrp="1"/>
          </p:cNvSpPr>
          <p:nvPr>
            <p:ph/>
          </p:nvPr>
        </p:nvSpPr>
        <p:spPr>
          <a:xfrm>
            <a:off x="502920" y="41731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47"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8"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9" name="PlaceHolder 4"/>
          <p:cNvSpPr>
            <a:spLocks noGrp="1"/>
          </p:cNvSpPr>
          <p:nvPr>
            <p:ph/>
          </p:nvPr>
        </p:nvSpPr>
        <p:spPr>
          <a:xfrm>
            <a:off x="5029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0" name="PlaceHolder 5"/>
          <p:cNvSpPr>
            <a:spLocks noGrp="1"/>
          </p:cNvSpPr>
          <p:nvPr>
            <p:ph/>
          </p:nvPr>
        </p:nvSpPr>
        <p:spPr>
          <a:xfrm>
            <a:off x="51415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52" name="PlaceHolder 2"/>
          <p:cNvSpPr>
            <a:spLocks noGrp="1"/>
          </p:cNvSpPr>
          <p:nvPr>
            <p:ph/>
          </p:nvPr>
        </p:nvSpPr>
        <p:spPr>
          <a:xfrm>
            <a:off x="50292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3" name="PlaceHolder 3"/>
          <p:cNvSpPr>
            <a:spLocks noGrp="1"/>
          </p:cNvSpPr>
          <p:nvPr>
            <p:ph/>
          </p:nvPr>
        </p:nvSpPr>
        <p:spPr>
          <a:xfrm>
            <a:off x="356364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4" name="PlaceHolder 4"/>
          <p:cNvSpPr>
            <a:spLocks noGrp="1"/>
          </p:cNvSpPr>
          <p:nvPr>
            <p:ph/>
          </p:nvPr>
        </p:nvSpPr>
        <p:spPr>
          <a:xfrm>
            <a:off x="6624360" y="18187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5" name="PlaceHolder 5"/>
          <p:cNvSpPr>
            <a:spLocks noGrp="1"/>
          </p:cNvSpPr>
          <p:nvPr>
            <p:ph/>
          </p:nvPr>
        </p:nvSpPr>
        <p:spPr>
          <a:xfrm>
            <a:off x="50292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6" name="PlaceHolder 6"/>
          <p:cNvSpPr>
            <a:spLocks noGrp="1"/>
          </p:cNvSpPr>
          <p:nvPr>
            <p:ph/>
          </p:nvPr>
        </p:nvSpPr>
        <p:spPr>
          <a:xfrm>
            <a:off x="356364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7" name="PlaceHolder 7"/>
          <p:cNvSpPr>
            <a:spLocks noGrp="1"/>
          </p:cNvSpPr>
          <p:nvPr>
            <p:ph/>
          </p:nvPr>
        </p:nvSpPr>
        <p:spPr>
          <a:xfrm>
            <a:off x="6624360" y="4173120"/>
            <a:ext cx="291456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2920" y="309960"/>
            <a:ext cx="9052200" cy="601560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5"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6" name="PlaceHolder 3"/>
          <p:cNvSpPr>
            <a:spLocks noGrp="1"/>
          </p:cNvSpPr>
          <p:nvPr>
            <p:ph/>
          </p:nvPr>
        </p:nvSpPr>
        <p:spPr>
          <a:xfrm>
            <a:off x="51415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7" name="PlaceHolder 4"/>
          <p:cNvSpPr>
            <a:spLocks noGrp="1"/>
          </p:cNvSpPr>
          <p:nvPr>
            <p:ph/>
          </p:nvPr>
        </p:nvSpPr>
        <p:spPr>
          <a:xfrm>
            <a:off x="5029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9" name="PlaceHolder 2"/>
          <p:cNvSpPr>
            <a:spLocks noGrp="1"/>
          </p:cNvSpPr>
          <p:nvPr>
            <p:ph/>
          </p:nvPr>
        </p:nvSpPr>
        <p:spPr>
          <a:xfrm>
            <a:off x="502920" y="1818720"/>
            <a:ext cx="4417200" cy="450756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0"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1" name="PlaceHolder 4"/>
          <p:cNvSpPr>
            <a:spLocks noGrp="1"/>
          </p:cNvSpPr>
          <p:nvPr>
            <p:ph/>
          </p:nvPr>
        </p:nvSpPr>
        <p:spPr>
          <a:xfrm>
            <a:off x="5141520" y="41731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3" name="PlaceHolder 2"/>
          <p:cNvSpPr>
            <a:spLocks noGrp="1"/>
          </p:cNvSpPr>
          <p:nvPr>
            <p:ph/>
          </p:nvPr>
        </p:nvSpPr>
        <p:spPr>
          <a:xfrm>
            <a:off x="5029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4" name="PlaceHolder 3"/>
          <p:cNvSpPr>
            <a:spLocks noGrp="1"/>
          </p:cNvSpPr>
          <p:nvPr>
            <p:ph/>
          </p:nvPr>
        </p:nvSpPr>
        <p:spPr>
          <a:xfrm>
            <a:off x="5141520" y="1818720"/>
            <a:ext cx="4417200" cy="214992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5" name="PlaceHolder 4"/>
          <p:cNvSpPr>
            <a:spLocks noGrp="1"/>
          </p:cNvSpPr>
          <p:nvPr>
            <p:ph/>
          </p:nvPr>
        </p:nvSpPr>
        <p:spPr>
          <a:xfrm>
            <a:off x="502920" y="4173120"/>
            <a:ext cx="9052200" cy="2149920"/>
          </a:xfrm>
          <a:prstGeom prst="rect">
            <a:avLst/>
          </a:prstGeom>
          <a:noFill/>
          <a:ln w="0">
            <a:noFill/>
          </a:ln>
        </p:spPr>
        <p:txBody>
          <a:bodyPr lIns="0" tIns="0" rIns="0" bIns="0" anchor="t">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w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4.w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4.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p:cNvPicPr/>
          <p:nvPr/>
        </p:nvPicPr>
        <p:blipFill>
          <a:blip r:embed="rId14"/>
          <a:stretch/>
        </p:blipFill>
        <p:spPr>
          <a:xfrm>
            <a:off x="0" y="787320"/>
            <a:ext cx="100080" cy="1040040"/>
          </a:xfrm>
          <a:prstGeom prst="rect">
            <a:avLst/>
          </a:prstGeom>
          <a:ln w="0">
            <a:noFill/>
          </a:ln>
        </p:spPr>
      </p:pic>
      <p:pic>
        <p:nvPicPr>
          <p:cNvPr id="6" name="Picture 5"/>
          <p:cNvPicPr/>
          <p:nvPr/>
        </p:nvPicPr>
        <p:blipFill>
          <a:blip r:embed="rId15"/>
          <a:stretch/>
        </p:blipFill>
        <p:spPr>
          <a:xfrm>
            <a:off x="0" y="4419720"/>
            <a:ext cx="10056960" cy="3351240"/>
          </a:xfrm>
          <a:prstGeom prst="rect">
            <a:avLst/>
          </a:prstGeom>
          <a:ln w="0">
            <a:noFill/>
          </a:ln>
        </p:spPr>
      </p:pic>
      <p:pic>
        <p:nvPicPr>
          <p:cNvPr id="2" name="Picture 6"/>
          <p:cNvPicPr/>
          <p:nvPr/>
        </p:nvPicPr>
        <p:blipFill>
          <a:blip r:embed="rId16"/>
          <a:stretch/>
        </p:blipFill>
        <p:spPr>
          <a:xfrm>
            <a:off x="-34200" y="2880000"/>
            <a:ext cx="10099440" cy="1500120"/>
          </a:xfrm>
          <a:prstGeom prst="rect">
            <a:avLst/>
          </a:prstGeom>
          <a:ln w="0">
            <a:noFill/>
          </a:ln>
        </p:spPr>
      </p:pic>
      <p:sp>
        <p:nvSpPr>
          <p:cNvPr id="3"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r>
              <a:rPr lang="en-US" sz="4400" b="0" strike="noStrike" spc="-1">
                <a:latin typeface="Arial"/>
              </a:rPr>
              <a:t>Click to edit the title text format</a:t>
            </a:r>
          </a:p>
        </p:txBody>
      </p:sp>
      <p:sp>
        <p:nvSpPr>
          <p:cNvPr id="4" name="PlaceHolder 2"/>
          <p:cNvSpPr>
            <a:spLocks noGrp="1"/>
          </p:cNvSpPr>
          <p:nvPr>
            <p:ph type="body"/>
          </p:nvPr>
        </p:nvSpPr>
        <p:spPr>
          <a:xfrm>
            <a:off x="502920" y="1818720"/>
            <a:ext cx="9052200" cy="45075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1" name="Picture 1"/>
          <p:cNvPicPr/>
          <p:nvPr/>
        </p:nvPicPr>
        <p:blipFill>
          <a:blip r:embed="rId14"/>
          <a:stretch/>
        </p:blipFill>
        <p:spPr>
          <a:xfrm>
            <a:off x="0" y="6985080"/>
            <a:ext cx="10056960" cy="798840"/>
          </a:xfrm>
          <a:prstGeom prst="rect">
            <a:avLst/>
          </a:prstGeom>
          <a:ln w="0">
            <a:noFill/>
          </a:ln>
        </p:spPr>
      </p:pic>
      <p:sp>
        <p:nvSpPr>
          <p:cNvPr id="42"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r>
              <a:rPr lang="en-US" sz="4400" b="0" strike="noStrike" spc="-1">
                <a:latin typeface="Arial"/>
              </a:rPr>
              <a:t>Click to edit the title text format</a:t>
            </a:r>
          </a:p>
        </p:txBody>
      </p:sp>
      <p:sp>
        <p:nvSpPr>
          <p:cNvPr id="43" name="PlaceHolder 2"/>
          <p:cNvSpPr>
            <a:spLocks noGrp="1"/>
          </p:cNvSpPr>
          <p:nvPr>
            <p:ph type="body"/>
          </p:nvPr>
        </p:nvSpPr>
        <p:spPr>
          <a:xfrm>
            <a:off x="502920" y="1818720"/>
            <a:ext cx="9052200" cy="45075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0" name="Picture 1"/>
          <p:cNvPicPr/>
          <p:nvPr/>
        </p:nvPicPr>
        <p:blipFill>
          <a:blip r:embed="rId14"/>
          <a:stretch/>
        </p:blipFill>
        <p:spPr>
          <a:xfrm>
            <a:off x="0" y="6985080"/>
            <a:ext cx="10056960" cy="798840"/>
          </a:xfrm>
          <a:prstGeom prst="rect">
            <a:avLst/>
          </a:prstGeom>
          <a:ln w="0">
            <a:noFill/>
          </a:ln>
        </p:spPr>
      </p:pic>
      <p:sp>
        <p:nvSpPr>
          <p:cNvPr id="81"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r>
              <a:rPr lang="en-US" sz="4400" b="0" strike="noStrike" spc="-1">
                <a:latin typeface="Arial"/>
              </a:rPr>
              <a:t>Click to edit the title text format</a:t>
            </a:r>
          </a:p>
        </p:txBody>
      </p:sp>
      <p:sp>
        <p:nvSpPr>
          <p:cNvPr id="82" name="PlaceHolder 2"/>
          <p:cNvSpPr>
            <a:spLocks noGrp="1"/>
          </p:cNvSpPr>
          <p:nvPr>
            <p:ph type="body"/>
          </p:nvPr>
        </p:nvSpPr>
        <p:spPr>
          <a:xfrm>
            <a:off x="502920" y="1818720"/>
            <a:ext cx="9052200" cy="45075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9" name="Picture 1"/>
          <p:cNvPicPr/>
          <p:nvPr/>
        </p:nvPicPr>
        <p:blipFill>
          <a:blip r:embed="rId14"/>
          <a:stretch/>
        </p:blipFill>
        <p:spPr>
          <a:xfrm>
            <a:off x="0" y="6985080"/>
            <a:ext cx="10056960" cy="798840"/>
          </a:xfrm>
          <a:prstGeom prst="rect">
            <a:avLst/>
          </a:prstGeom>
          <a:ln w="0">
            <a:noFill/>
          </a:ln>
        </p:spPr>
      </p:pic>
      <p:sp>
        <p:nvSpPr>
          <p:cNvPr id="120" name="PlaceHolder 1"/>
          <p:cNvSpPr>
            <a:spLocks noGrp="1"/>
          </p:cNvSpPr>
          <p:nvPr>
            <p:ph type="title"/>
          </p:nvPr>
        </p:nvSpPr>
        <p:spPr>
          <a:xfrm>
            <a:off x="502920" y="309960"/>
            <a:ext cx="9052200" cy="1297440"/>
          </a:xfrm>
          <a:prstGeom prst="rect">
            <a:avLst/>
          </a:prstGeom>
          <a:noFill/>
          <a:ln w="0">
            <a:noFill/>
          </a:ln>
        </p:spPr>
        <p:txBody>
          <a:bodyPr lIns="0" tIns="0" rIns="0" bIns="0" anchor="ctr">
            <a:noAutofit/>
          </a:bodyPr>
          <a:lstStyle/>
          <a:p>
            <a:pPr algn="ctr">
              <a:buNone/>
            </a:pPr>
            <a:r>
              <a:rPr lang="en-US" sz="4400" b="0" strike="noStrike" spc="-1">
                <a:latin typeface="Arial"/>
              </a:rPr>
              <a:t>Click to edit the title text format</a:t>
            </a:r>
          </a:p>
        </p:txBody>
      </p:sp>
      <p:sp>
        <p:nvSpPr>
          <p:cNvPr id="121" name="PlaceHolder 2"/>
          <p:cNvSpPr>
            <a:spLocks noGrp="1"/>
          </p:cNvSpPr>
          <p:nvPr>
            <p:ph type="body"/>
          </p:nvPr>
        </p:nvSpPr>
        <p:spPr>
          <a:xfrm>
            <a:off x="502920" y="1818720"/>
            <a:ext cx="9052200" cy="45075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3" Type="http://schemas.openxmlformats.org/officeDocument/2006/relationships/hyperlink" Target="https://courses.engr.illinois.edu/ece445/guidelines/proposal.asp" TargetMode="External"/><Relationship Id="rId2" Type="http://schemas.openxmlformats.org/officeDocument/2006/relationships/hyperlink" Target="https://courses.engr.illinois.edu/ece445/pace/my-project.asp" TargetMode="Externa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p:nvPr/>
        </p:nvSpPr>
        <p:spPr>
          <a:xfrm>
            <a:off x="444600" y="619200"/>
            <a:ext cx="918000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Steps and Timeline to</a:t>
            </a:r>
            <a:endParaRPr lang="en-US" sz="4000" b="0" strike="noStrike" spc="-1">
              <a:latin typeface="Arial"/>
            </a:endParaRPr>
          </a:p>
          <a:p>
            <a:pPr>
              <a:lnSpc>
                <a:spcPct val="100000"/>
              </a:lnSpc>
              <a:spcBef>
                <a:spcPts val="799"/>
              </a:spcBef>
              <a:buNone/>
            </a:pPr>
            <a:r>
              <a:rPr lang="en-US" sz="4000" b="1" strike="noStrike" spc="-1">
                <a:solidFill>
                  <a:srgbClr val="142958"/>
                </a:solidFill>
                <a:latin typeface="Arial Narrow"/>
                <a:ea typeface="DejaVu Sans"/>
              </a:rPr>
              <a:t>Request for Project Approval (RFA)</a:t>
            </a:r>
            <a:endParaRPr lang="en-US" sz="4000" b="0" strike="noStrike" spc="-1">
              <a:latin typeface="Arial"/>
            </a:endParaRPr>
          </a:p>
        </p:txBody>
      </p:sp>
      <p:sp>
        <p:nvSpPr>
          <p:cNvPr id="165" name="TextShape 2"/>
          <p:cNvSpPr/>
          <p:nvPr/>
        </p:nvSpPr>
        <p:spPr>
          <a:xfrm>
            <a:off x="586440" y="2232720"/>
            <a:ext cx="8884800" cy="325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340"/>
              </a:spcBef>
              <a:buNone/>
            </a:pPr>
            <a:r>
              <a:rPr lang="en-US" sz="1700" b="0" strike="noStrike" spc="-1">
                <a:solidFill>
                  <a:srgbClr val="E46C0A"/>
                </a:solidFill>
                <a:latin typeface="Calibri"/>
                <a:ea typeface="DejaVu Sans"/>
              </a:rPr>
              <a:t>Jason Paximadas</a:t>
            </a:r>
            <a:endParaRPr lang="en-US" sz="1700" b="0" strike="noStrike" spc="-1">
              <a:latin typeface="Arial"/>
            </a:endParaRPr>
          </a:p>
        </p:txBody>
      </p:sp>
      <p:sp>
        <p:nvSpPr>
          <p:cNvPr id="166" name="TextShape 3"/>
          <p:cNvSpPr/>
          <p:nvPr/>
        </p:nvSpPr>
        <p:spPr>
          <a:xfrm>
            <a:off x="444600" y="1639080"/>
            <a:ext cx="8776800" cy="249480"/>
          </a:xfrm>
          <a:prstGeom prst="rect">
            <a:avLst/>
          </a:prstGeom>
          <a:noFill/>
          <a:ln w="0">
            <a:noFill/>
          </a:ln>
        </p:spPr>
        <p:style>
          <a:lnRef idx="0">
            <a:scrgbClr r="0" g="0" b="0"/>
          </a:lnRef>
          <a:fillRef idx="0">
            <a:scrgbClr r="0" g="0" b="0"/>
          </a:fillRef>
          <a:effectRef idx="0">
            <a:scrgbClr r="0" g="0" b="0"/>
          </a:effectRef>
          <a:fontRef idx="minor"/>
        </p:style>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Shape 1"/>
          <p:cNvSpPr/>
          <p:nvPr/>
        </p:nvSpPr>
        <p:spPr>
          <a:xfrm>
            <a:off x="444600" y="1751040"/>
            <a:ext cx="9244080" cy="1792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2299"/>
              </a:spcBef>
              <a:buNone/>
            </a:pPr>
            <a:r>
              <a:rPr lang="en-US" sz="11500" b="1" strike="noStrike" spc="-1">
                <a:solidFill>
                  <a:srgbClr val="142958"/>
                </a:solidFill>
                <a:latin typeface="Arial Narrow"/>
                <a:ea typeface="DejaVu Sans"/>
              </a:rPr>
              <a:t>Project Ideas</a:t>
            </a:r>
            <a:endParaRPr lang="en-US" sz="11500" b="0" strike="noStrike" spc="-1">
              <a:latin typeface="Arial"/>
            </a:endParaRPr>
          </a:p>
        </p:txBody>
      </p:sp>
      <p:sp>
        <p:nvSpPr>
          <p:cNvPr id="200" name="TextShape 2"/>
          <p:cNvSpPr/>
          <p:nvPr/>
        </p:nvSpPr>
        <p:spPr>
          <a:xfrm>
            <a:off x="444600" y="3674520"/>
            <a:ext cx="9244080" cy="2180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961"/>
              </a:spcBef>
              <a:buNone/>
            </a:pPr>
            <a:r>
              <a:rPr lang="en-US" sz="4800" b="0" strike="noStrike" spc="-1">
                <a:solidFill>
                  <a:srgbClr val="002060"/>
                </a:solidFill>
                <a:latin typeface="Droid Sans"/>
                <a:ea typeface="Droid Sans"/>
              </a:rPr>
              <a:t>Best Practices</a:t>
            </a:r>
            <a:endParaRPr lang="en-US" sz="48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Define the Problem</a:t>
            </a:r>
            <a:endParaRPr lang="en-US" sz="4000" b="0" strike="noStrike" spc="-1">
              <a:latin typeface="Arial"/>
            </a:endParaRPr>
          </a:p>
          <a:p>
            <a:pPr>
              <a:lnSpc>
                <a:spcPct val="100000"/>
              </a:lnSpc>
              <a:spcBef>
                <a:spcPts val="799"/>
              </a:spcBef>
              <a:buNone/>
            </a:pPr>
            <a:r>
              <a:rPr lang="en-US" sz="1800" b="0" strike="noStrike" spc="-1">
                <a:solidFill>
                  <a:srgbClr val="002060"/>
                </a:solidFill>
                <a:latin typeface="Droid Sans"/>
                <a:ea typeface="Droid Sans"/>
              </a:rPr>
              <a:t>“A problem well-stated is a problem half-solved.” ~ Charles Kettering</a:t>
            </a:r>
            <a:endParaRPr lang="en-US" sz="1800" b="0" strike="noStrike" spc="-1">
              <a:latin typeface="Arial"/>
            </a:endParaRPr>
          </a:p>
          <a:p>
            <a:pPr>
              <a:lnSpc>
                <a:spcPct val="100000"/>
              </a:lnSpc>
              <a:spcBef>
                <a:spcPts val="799"/>
              </a:spcBef>
              <a:buNone/>
            </a:pPr>
            <a:endParaRPr lang="en-US" sz="1800" b="0" strike="noStrike" spc="-1">
              <a:latin typeface="Arial"/>
            </a:endParaRPr>
          </a:p>
        </p:txBody>
      </p:sp>
      <p:sp>
        <p:nvSpPr>
          <p:cNvPr id="202" name="TextShape 2"/>
          <p:cNvSpPr/>
          <p:nvPr/>
        </p:nvSpPr>
        <p:spPr>
          <a:xfrm>
            <a:off x="444600" y="173340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360">
              <a:lnSpc>
                <a:spcPct val="100000"/>
              </a:lnSpc>
              <a:spcBef>
                <a:spcPts val="479"/>
              </a:spcBef>
              <a:buNone/>
            </a:pPr>
            <a:endParaRPr lang="en-US" sz="1800" b="0" strike="noStrike" spc="-1">
              <a:latin typeface="Arial"/>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Motivate your problem (i.e. why should we care?)</a:t>
            </a:r>
            <a:endParaRPr lang="en-US" sz="2400" b="0" strike="noStrike" spc="-1">
              <a:latin typeface="Arial"/>
            </a:endParaRPr>
          </a:p>
          <a:p>
            <a:pPr>
              <a:lnSpc>
                <a:spcPct val="100000"/>
              </a:lnSpc>
              <a:spcBef>
                <a:spcPts val="479"/>
              </a:spcBef>
              <a:buNone/>
            </a:pPr>
            <a:endParaRPr lang="en-US" sz="2400" b="0" strike="noStrike" spc="-1">
              <a:latin typeface="Arial"/>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Scope and restrict focus</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ejaVu Sans"/>
              </a:rPr>
              <a:t>Are you building tools or are you solving a scenario?</a:t>
            </a:r>
            <a:endParaRPr lang="en-US" sz="2400" b="0" strike="noStrike" spc="-1">
              <a:latin typeface="Arial"/>
            </a:endParaRPr>
          </a:p>
          <a:p>
            <a:pPr>
              <a:lnSpc>
                <a:spcPct val="100000"/>
              </a:lnSpc>
              <a:spcBef>
                <a:spcPts val="479"/>
              </a:spcBef>
              <a:buNone/>
            </a:pPr>
            <a:endParaRPr lang="en-US" sz="2400" b="0" strike="noStrike" spc="-1">
              <a:latin typeface="Arial"/>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When is the problem solved?</a:t>
            </a:r>
            <a:endParaRPr lang="en-US" sz="2400" b="0" strike="noStrike" spc="-1">
              <a:latin typeface="Arial"/>
            </a:endParaRPr>
          </a:p>
          <a:p>
            <a:pPr marL="966960" lvl="1" indent="-457200">
              <a:lnSpc>
                <a:spcPct val="100000"/>
              </a:lnSpc>
              <a:spcBef>
                <a:spcPts val="400"/>
              </a:spcBef>
              <a:buClr>
                <a:srgbClr val="002060"/>
              </a:buClr>
              <a:buFont typeface="Arial"/>
              <a:buAutoNum type="arabicPeriod"/>
            </a:pPr>
            <a:r>
              <a:rPr lang="en-US" sz="2400" b="0" strike="noStrike" spc="-1">
                <a:solidFill>
                  <a:srgbClr val="002060"/>
                </a:solidFill>
                <a:latin typeface="Droid Sans"/>
                <a:ea typeface="Droid Sans"/>
              </a:rPr>
              <a:t>You satisfy all defined sensible constraints</a:t>
            </a:r>
            <a:endParaRPr lang="en-US" sz="2400" b="0" strike="noStrike" spc="-1">
              <a:latin typeface="Arial"/>
            </a:endParaRPr>
          </a:p>
          <a:p>
            <a:pPr marL="966960" lvl="1" indent="-457200">
              <a:lnSpc>
                <a:spcPct val="100000"/>
              </a:lnSpc>
              <a:spcBef>
                <a:spcPts val="400"/>
              </a:spcBef>
              <a:buClr>
                <a:srgbClr val="002060"/>
              </a:buClr>
              <a:buFont typeface="Arial"/>
              <a:buAutoNum type="arabicPeriod"/>
            </a:pPr>
            <a:r>
              <a:rPr lang="en-US" sz="2400" b="0" strike="noStrike" spc="-1">
                <a:solidFill>
                  <a:srgbClr val="002060"/>
                </a:solidFill>
                <a:latin typeface="Droid Sans"/>
                <a:ea typeface="DejaVu Sans"/>
              </a:rPr>
              <a:t>Or you show improvement over a previous iteration, and you do better with your solution</a:t>
            </a: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0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0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0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0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20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Solve the Problem</a:t>
            </a:r>
            <a:endParaRPr lang="en-US" sz="4000" b="0" strike="noStrike" spc="-1">
              <a:latin typeface="Arial"/>
            </a:endParaRPr>
          </a:p>
        </p:txBody>
      </p:sp>
      <p:sp>
        <p:nvSpPr>
          <p:cNvPr id="204"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Be aware of alternatives, and re-evaluate your design regularly</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Is there a better or more efficient way to accomplish your project’s goals? </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Can your problem be solved without using ECE approaches? </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Are you using the best sensors for the job? </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ejaVu Sans"/>
              </a:rPr>
              <a:t>Is there components off the shelf?</a:t>
            </a:r>
            <a:endParaRPr lang="en-US" sz="2400" b="0" strike="noStrike" spc="-1">
              <a:latin typeface="Arial"/>
            </a:endParaRPr>
          </a:p>
          <a:p>
            <a:pPr marL="509760">
              <a:lnSpc>
                <a:spcPct val="100000"/>
              </a:lnSpc>
              <a:spcBef>
                <a:spcPts val="400"/>
              </a:spcBef>
              <a:buNone/>
            </a:pPr>
            <a:endParaRPr lang="en-US" sz="2400" b="0" strike="noStrike" spc="-1">
              <a:latin typeface="Arial"/>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Solve the problem elegantly</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Make your initial solution modular</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Do not try to solve a simple problem with over complex ways</a:t>
            </a:r>
            <a:endParaRPr lang="en-US" sz="2400" b="0" strike="noStrike" spc="-1">
              <a:latin typeface="Arial"/>
            </a:endParaRPr>
          </a:p>
          <a:p>
            <a:pPr>
              <a:lnSpc>
                <a:spcPct val="100000"/>
              </a:lnSpc>
              <a:spcBef>
                <a:spcPts val="400"/>
              </a:spcBef>
              <a:buNone/>
            </a:pPr>
            <a:endParaRPr lang="en-US" sz="2400" b="0" strike="noStrike" spc="-1">
              <a:latin typeface="Arial"/>
            </a:endParaRPr>
          </a:p>
          <a:p>
            <a:pPr>
              <a:lnSpc>
                <a:spcPct val="100000"/>
              </a:lnSpc>
              <a:buNone/>
            </a:pP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0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0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0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20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20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20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20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Design Complexity (Soft Rules)</a:t>
            </a:r>
            <a:endParaRPr lang="en-US" sz="4000" b="0" strike="noStrike" spc="-1">
              <a:latin typeface="Arial"/>
            </a:endParaRPr>
          </a:p>
        </p:txBody>
      </p:sp>
      <p:sp>
        <p:nvSpPr>
          <p:cNvPr id="206"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85840" indent="-285840">
              <a:lnSpc>
                <a:spcPct val="100000"/>
              </a:lnSpc>
              <a:buClr>
                <a:srgbClr val="002060"/>
              </a:buClr>
              <a:buFont typeface="Wingdings" charset="2"/>
              <a:buChar char=""/>
            </a:pPr>
            <a:r>
              <a:rPr lang="en-US" sz="2400" b="0" strike="noStrike" spc="-1" dirty="0">
                <a:solidFill>
                  <a:srgbClr val="002060"/>
                </a:solidFill>
                <a:latin typeface="Droid Sans"/>
                <a:ea typeface="Droid Sans"/>
              </a:rPr>
              <a:t>Printed Circuit Board</a:t>
            </a:r>
            <a:endParaRPr lang="en-US" sz="2400" b="0" strike="noStrike" spc="-1" dirty="0">
              <a:latin typeface="Arial"/>
            </a:endParaRPr>
          </a:p>
          <a:p>
            <a:pPr marL="285840" indent="-285840">
              <a:lnSpc>
                <a:spcPct val="100000"/>
              </a:lnSpc>
              <a:buClr>
                <a:srgbClr val="002060"/>
              </a:buClr>
              <a:buFont typeface="Wingdings" charset="2"/>
              <a:buChar char=""/>
            </a:pPr>
            <a:r>
              <a:rPr lang="en-US" sz="2400" b="0" strike="noStrike" spc="-1" dirty="0">
                <a:solidFill>
                  <a:srgbClr val="002060"/>
                </a:solidFill>
                <a:latin typeface="Droid Sans"/>
                <a:ea typeface="Droid Sans"/>
              </a:rPr>
              <a:t>MCU or FPGA</a:t>
            </a:r>
            <a:endParaRPr lang="en-US" sz="2400" b="0" strike="noStrike" spc="-1" dirty="0">
              <a:latin typeface="Arial"/>
            </a:endParaRPr>
          </a:p>
          <a:p>
            <a:pPr marL="285840" indent="-285840">
              <a:lnSpc>
                <a:spcPct val="100000"/>
              </a:lnSpc>
              <a:buClr>
                <a:srgbClr val="002060"/>
              </a:buClr>
              <a:buFont typeface="Wingdings" charset="2"/>
              <a:buChar char=""/>
            </a:pPr>
            <a:r>
              <a:rPr lang="en-US" sz="2400" b="0" strike="noStrike" spc="-1" dirty="0">
                <a:solidFill>
                  <a:srgbClr val="002060"/>
                </a:solidFill>
                <a:latin typeface="Droid Sans"/>
                <a:ea typeface="Droid Sans"/>
              </a:rPr>
              <a:t>Actuator and Sensors</a:t>
            </a:r>
            <a:endParaRPr lang="en-US" sz="2400" b="0" strike="noStrike" spc="-1" dirty="0">
              <a:latin typeface="Arial"/>
            </a:endParaRPr>
          </a:p>
          <a:p>
            <a:pPr marL="285840" indent="-285840">
              <a:lnSpc>
                <a:spcPct val="100000"/>
              </a:lnSpc>
              <a:buClr>
                <a:srgbClr val="002060"/>
              </a:buClr>
              <a:buFont typeface="Wingdings" charset="2"/>
              <a:buChar char=""/>
            </a:pPr>
            <a:r>
              <a:rPr lang="en-US" sz="2400" b="0" strike="noStrike" spc="-1" dirty="0">
                <a:solidFill>
                  <a:srgbClr val="002060"/>
                </a:solidFill>
                <a:latin typeface="Droid Sans"/>
                <a:ea typeface="Droid Sans"/>
              </a:rPr>
              <a:t>Application of Course Knowledge</a:t>
            </a:r>
            <a:endParaRPr lang="en-US" sz="2400" b="0" strike="noStrike" spc="-1" dirty="0">
              <a:latin typeface="Arial"/>
            </a:endParaRPr>
          </a:p>
          <a:p>
            <a:pPr marL="1528200">
              <a:lnSpc>
                <a:spcPct val="100000"/>
              </a:lnSpc>
              <a:spcBef>
                <a:spcPts val="360"/>
              </a:spcBef>
              <a:buNone/>
            </a:pPr>
            <a:r>
              <a:rPr lang="en-US" sz="2400" b="0" strike="noStrike" spc="-1" dirty="0">
                <a:solidFill>
                  <a:srgbClr val="002060"/>
                </a:solidFill>
                <a:latin typeface="Droid Sans"/>
                <a:ea typeface="Droid Sans"/>
              </a:rPr>
              <a:t>circuit implementation</a:t>
            </a:r>
            <a:endParaRPr lang="en-US" sz="2400" b="0" strike="noStrike" spc="-1" dirty="0">
              <a:latin typeface="Arial"/>
            </a:endParaRPr>
          </a:p>
          <a:p>
            <a:pPr marL="1528200">
              <a:lnSpc>
                <a:spcPct val="100000"/>
              </a:lnSpc>
              <a:spcBef>
                <a:spcPts val="360"/>
              </a:spcBef>
              <a:buNone/>
            </a:pPr>
            <a:r>
              <a:rPr lang="en-US" sz="2400" b="0" strike="noStrike" spc="-1" dirty="0">
                <a:solidFill>
                  <a:srgbClr val="002060"/>
                </a:solidFill>
                <a:latin typeface="Droid Sans"/>
                <a:ea typeface="Droid Sans"/>
              </a:rPr>
              <a:t>software implementation</a:t>
            </a:r>
            <a:endParaRPr lang="en-US" sz="2400" b="0" strike="noStrike" spc="-1" dirty="0">
              <a:latin typeface="Arial"/>
            </a:endParaRPr>
          </a:p>
          <a:p>
            <a:pPr marL="1528200">
              <a:lnSpc>
                <a:spcPct val="100000"/>
              </a:lnSpc>
              <a:spcBef>
                <a:spcPts val="360"/>
              </a:spcBef>
              <a:buNone/>
            </a:pPr>
            <a:r>
              <a:rPr lang="en-US" sz="2400" b="0" strike="noStrike" spc="-1" dirty="0">
                <a:solidFill>
                  <a:srgbClr val="002060"/>
                </a:solidFill>
                <a:latin typeface="Droid Sans"/>
                <a:ea typeface="Droid Sans"/>
              </a:rPr>
              <a:t>mathematical analysis (signal processing, control theory, EM, </a:t>
            </a:r>
            <a:r>
              <a:rPr lang="en-US" sz="2400" b="0" strike="noStrike" spc="-1" dirty="0" err="1">
                <a:solidFill>
                  <a:srgbClr val="002060"/>
                </a:solidFill>
                <a:latin typeface="Droid Sans"/>
                <a:ea typeface="Droid Sans"/>
              </a:rPr>
              <a:t>etc</a:t>
            </a:r>
            <a:r>
              <a:rPr lang="en-US" sz="2400" b="0" strike="noStrike" spc="-1" dirty="0">
                <a:solidFill>
                  <a:srgbClr val="002060"/>
                </a:solidFill>
                <a:latin typeface="Droid Sans"/>
                <a:ea typeface="Droid Sans"/>
              </a:rPr>
              <a:t>…)</a:t>
            </a:r>
            <a:endParaRPr lang="en-US" sz="2400" b="0" strike="noStrike" spc="-1" dirty="0">
              <a:latin typeface="Arial"/>
            </a:endParaRPr>
          </a:p>
          <a:p>
            <a:pPr marL="381960" indent="-381600">
              <a:lnSpc>
                <a:spcPct val="100000"/>
              </a:lnSpc>
              <a:spcBef>
                <a:spcPts val="479"/>
              </a:spcBef>
              <a:buClr>
                <a:srgbClr val="002060"/>
              </a:buClr>
              <a:buFont typeface="Wingdings" charset="2"/>
              <a:buChar char=""/>
            </a:pPr>
            <a:r>
              <a:rPr lang="en-US" sz="2400" b="0" strike="noStrike" spc="-1" dirty="0">
                <a:solidFill>
                  <a:srgbClr val="002060"/>
                </a:solidFill>
                <a:latin typeface="Droid Sans"/>
                <a:ea typeface="Droid Sans"/>
              </a:rPr>
              <a:t>Evaluated based on your background</a:t>
            </a:r>
            <a:endParaRPr lang="en-US" sz="2400" b="0" strike="noStrike" spc="-1" dirty="0">
              <a:latin typeface="Arial"/>
            </a:endParaRPr>
          </a:p>
          <a:p>
            <a:pPr marL="827640" lvl="1" indent="-317880">
              <a:lnSpc>
                <a:spcPct val="100000"/>
              </a:lnSpc>
              <a:spcBef>
                <a:spcPts val="400"/>
              </a:spcBef>
              <a:buClr>
                <a:srgbClr val="002060"/>
              </a:buClr>
              <a:buFont typeface="Arial"/>
              <a:buChar char="–"/>
            </a:pPr>
            <a:r>
              <a:rPr lang="en-US" sz="2400" b="0" strike="noStrike" spc="-1" dirty="0">
                <a:solidFill>
                  <a:srgbClr val="002060"/>
                </a:solidFill>
                <a:latin typeface="Droid Sans"/>
                <a:ea typeface="Droid Sans"/>
              </a:rPr>
              <a:t>What background knowledge and experience do you have</a:t>
            </a:r>
            <a:endParaRPr lang="en-US" sz="2400" b="0" strike="noStrike" spc="-1" dirty="0">
              <a:latin typeface="Arial"/>
            </a:endParaRPr>
          </a:p>
          <a:p>
            <a:pPr marL="827640" lvl="1" indent="-317880">
              <a:lnSpc>
                <a:spcPct val="100000"/>
              </a:lnSpc>
              <a:spcBef>
                <a:spcPts val="400"/>
              </a:spcBef>
              <a:buClr>
                <a:srgbClr val="002060"/>
              </a:buClr>
              <a:buFont typeface="Arial"/>
              <a:buChar char="–"/>
            </a:pPr>
            <a:r>
              <a:rPr lang="en-US" sz="2400" b="0" strike="noStrike" spc="-1" dirty="0">
                <a:solidFill>
                  <a:srgbClr val="002060"/>
                </a:solidFill>
                <a:latin typeface="Droid Sans"/>
                <a:ea typeface="Droid Sans"/>
              </a:rPr>
              <a:t>Are you gaining new knowledge and skills during this course</a:t>
            </a: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1" presetClass="entr" fill="hold" nodeType="withEffect">
                                  <p:stCondLst>
                                    <p:cond delay="0"/>
                                  </p:stCondLst>
                                  <p:childTnLst>
                                    <p:set>
                                      <p:cBhvr>
                                        <p:cTn id="6" dur="1" fill="hold">
                                          <p:stCondLst>
                                            <p:cond delay="0"/>
                                          </p:stCondLst>
                                        </p:cTn>
                                        <p:tgtEl>
                                          <p:spTgt spid="206">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206">
                                            <p:txEl>
                                              <p:pRg st="0" end="0"/>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20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RFA Template</a:t>
            </a:r>
            <a:endParaRPr lang="en-US" sz="4000" b="0" strike="noStrike" spc="-1">
              <a:latin typeface="Arial"/>
            </a:endParaRPr>
          </a:p>
        </p:txBody>
      </p:sp>
      <p:sp>
        <p:nvSpPr>
          <p:cNvPr id="208"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343080" indent="-34308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Problem</a:t>
            </a:r>
            <a:endParaRPr lang="en-US" sz="2400" b="0" strike="noStrike" spc="-1">
              <a:latin typeface="Arial"/>
            </a:endParaRPr>
          </a:p>
          <a:p>
            <a:pPr>
              <a:lnSpc>
                <a:spcPct val="100000"/>
              </a:lnSpc>
              <a:spcBef>
                <a:spcPts val="479"/>
              </a:spcBef>
              <a:buNone/>
            </a:pPr>
            <a:endParaRPr lang="en-US" sz="2400" b="0" strike="noStrike" spc="-1">
              <a:latin typeface="Arial"/>
            </a:endParaRPr>
          </a:p>
          <a:p>
            <a:pPr marL="343080" indent="-343080">
              <a:lnSpc>
                <a:spcPct val="100000"/>
              </a:lnSpc>
              <a:spcBef>
                <a:spcPts val="479"/>
              </a:spcBef>
              <a:buClr>
                <a:srgbClr val="002060"/>
              </a:buClr>
              <a:buFont typeface="Wingdings" charset="2"/>
              <a:buChar char=""/>
            </a:pPr>
            <a:r>
              <a:rPr lang="en-US" sz="2400" b="0" strike="noStrike" spc="-1">
                <a:solidFill>
                  <a:srgbClr val="002060"/>
                </a:solidFill>
                <a:latin typeface="Droid Sans"/>
                <a:ea typeface="DejaVu Sans"/>
              </a:rPr>
              <a:t>Solution Overview</a:t>
            </a:r>
            <a:endParaRPr lang="en-US" sz="2400" b="0" strike="noStrike" spc="-1">
              <a:latin typeface="Arial"/>
            </a:endParaRPr>
          </a:p>
          <a:p>
            <a:pPr>
              <a:lnSpc>
                <a:spcPct val="100000"/>
              </a:lnSpc>
              <a:spcBef>
                <a:spcPts val="479"/>
              </a:spcBef>
              <a:buNone/>
            </a:pPr>
            <a:endParaRPr lang="en-US" sz="2400" b="0" strike="noStrike" spc="-1">
              <a:latin typeface="Arial"/>
            </a:endParaRPr>
          </a:p>
          <a:p>
            <a:pPr marL="343080" indent="-343080">
              <a:lnSpc>
                <a:spcPct val="100000"/>
              </a:lnSpc>
              <a:spcBef>
                <a:spcPts val="479"/>
              </a:spcBef>
              <a:buClr>
                <a:srgbClr val="002060"/>
              </a:buClr>
              <a:buFont typeface="Wingdings" charset="2"/>
              <a:buChar char=""/>
            </a:pPr>
            <a:r>
              <a:rPr lang="en-US" sz="2400" b="0" strike="noStrike" spc="-1">
                <a:solidFill>
                  <a:srgbClr val="002060"/>
                </a:solidFill>
                <a:latin typeface="Droid Sans"/>
                <a:ea typeface="DejaVu Sans"/>
              </a:rPr>
              <a:t>Solution Components</a:t>
            </a:r>
            <a:endParaRPr lang="en-US" sz="2400" b="0" strike="noStrike" spc="-1">
              <a:latin typeface="Arial"/>
            </a:endParaRPr>
          </a:p>
          <a:p>
            <a:pPr marL="800280" lvl="1" indent="-343080">
              <a:lnSpc>
                <a:spcPct val="100000"/>
              </a:lnSpc>
              <a:spcBef>
                <a:spcPts val="479"/>
              </a:spcBef>
              <a:buClr>
                <a:srgbClr val="002060"/>
              </a:buClr>
              <a:buFont typeface="Wingdings" charset="2"/>
              <a:buChar char=""/>
            </a:pPr>
            <a:r>
              <a:rPr lang="en-US" sz="2400" b="0" strike="noStrike" spc="-1">
                <a:solidFill>
                  <a:srgbClr val="002060"/>
                </a:solidFill>
                <a:latin typeface="Droid Sans"/>
                <a:ea typeface="DejaVu Sans"/>
              </a:rPr>
              <a:t>Component 1</a:t>
            </a:r>
            <a:endParaRPr lang="en-US" sz="2400" b="0" strike="noStrike" spc="-1">
              <a:latin typeface="Arial"/>
            </a:endParaRPr>
          </a:p>
          <a:p>
            <a:pPr marL="800280" lvl="1" indent="-343080">
              <a:lnSpc>
                <a:spcPct val="100000"/>
              </a:lnSpc>
              <a:spcBef>
                <a:spcPts val="479"/>
              </a:spcBef>
              <a:buClr>
                <a:srgbClr val="002060"/>
              </a:buClr>
              <a:buFont typeface="Wingdings" charset="2"/>
              <a:buChar char=""/>
            </a:pPr>
            <a:r>
              <a:rPr lang="en-US" sz="2400" b="0" strike="noStrike" spc="-1">
                <a:solidFill>
                  <a:srgbClr val="002060"/>
                </a:solidFill>
                <a:latin typeface="Droid Sans"/>
                <a:ea typeface="DejaVu Sans"/>
              </a:rPr>
              <a:t>Component 2</a:t>
            </a:r>
            <a:endParaRPr lang="en-US" sz="2400" b="0" strike="noStrike" spc="-1">
              <a:latin typeface="Arial"/>
            </a:endParaRPr>
          </a:p>
          <a:p>
            <a:pPr marL="800280" lvl="1" indent="-343080">
              <a:lnSpc>
                <a:spcPct val="100000"/>
              </a:lnSpc>
              <a:spcBef>
                <a:spcPts val="479"/>
              </a:spcBef>
              <a:buClr>
                <a:srgbClr val="002060"/>
              </a:buClr>
              <a:buFont typeface="Wingdings" charset="2"/>
              <a:buChar char=""/>
            </a:pPr>
            <a:r>
              <a:rPr lang="en-US" sz="2400" b="0" strike="noStrike" spc="-1">
                <a:solidFill>
                  <a:srgbClr val="002060"/>
                </a:solidFill>
                <a:latin typeface="Droid Sans"/>
                <a:ea typeface="DejaVu Sans"/>
              </a:rPr>
              <a:t>Etc.</a:t>
            </a:r>
            <a:endParaRPr lang="en-US" sz="2400" b="0" strike="noStrike" spc="-1">
              <a:latin typeface="Arial"/>
            </a:endParaRPr>
          </a:p>
          <a:p>
            <a:pPr>
              <a:lnSpc>
                <a:spcPct val="100000"/>
              </a:lnSpc>
              <a:spcBef>
                <a:spcPts val="479"/>
              </a:spcBef>
              <a:buNone/>
            </a:pPr>
            <a:endParaRPr lang="en-US" sz="2400" b="0" strike="noStrike" spc="-1">
              <a:latin typeface="Arial"/>
            </a:endParaRPr>
          </a:p>
          <a:p>
            <a:pPr marL="343080" indent="-34308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Criterion for Success</a:t>
            </a:r>
            <a:endParaRPr lang="en-US" sz="2400" b="0" strike="noStrike" spc="-1">
              <a:latin typeface="Arial"/>
            </a:endParaRPr>
          </a:p>
          <a:p>
            <a:pPr>
              <a:lnSpc>
                <a:spcPct val="100000"/>
              </a:lnSpc>
              <a:spcBef>
                <a:spcPts val="479"/>
              </a:spcBef>
              <a:buNone/>
            </a:pPr>
            <a:endParaRPr lang="en-US" sz="24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Example RFA</a:t>
            </a:r>
            <a:endParaRPr lang="en-US" sz="4000" b="0" strike="noStrike" spc="-1">
              <a:latin typeface="Arial"/>
            </a:endParaRPr>
          </a:p>
        </p:txBody>
      </p:sp>
      <p:sp>
        <p:nvSpPr>
          <p:cNvPr id="210"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479"/>
              </a:spcBef>
              <a:buNone/>
            </a:pPr>
            <a:r>
              <a:rPr lang="en-US" sz="2400" b="0" strike="noStrike" spc="-1">
                <a:solidFill>
                  <a:srgbClr val="94070A"/>
                </a:solidFill>
                <a:latin typeface="Droid Sans"/>
                <a:ea typeface="Droid Sans"/>
              </a:rPr>
              <a:t># Problem</a:t>
            </a: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Theme parks, airports, hotels, libraries, corporations, etc., all have general ideas of how many people are on their premises throughout the day or year but they do not know the instantaneous count of people over that area. Better estimates can improve traffic and resource management.</a:t>
            </a:r>
            <a:endParaRPr lang="en-US" sz="2400" b="0" strike="noStrike" spc="-1">
              <a:latin typeface="Arial"/>
            </a:endParaRPr>
          </a:p>
          <a:p>
            <a:pPr>
              <a:lnSpc>
                <a:spcPct val="100000"/>
              </a:lnSpc>
              <a:spcBef>
                <a:spcPts val="479"/>
              </a:spcBef>
              <a:buNone/>
            </a:pP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 Solution Overview</a:t>
            </a: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Our solution for accurately counting individuals entering or exiting an area is a portable battery-powered device which can be mounted above a door frame.  It uses ultrasonic and infrared sensors to count individuals crossing the door threshold. </a:t>
            </a: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10">
                                            <p:txEl>
                                              <p:pRg st="3" end="3"/>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2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Example RFA (cont.)</a:t>
            </a:r>
            <a:endParaRPr lang="en-US" sz="4000" b="0" strike="noStrike" spc="-1">
              <a:latin typeface="Arial"/>
            </a:endParaRPr>
          </a:p>
        </p:txBody>
      </p:sp>
      <p:sp>
        <p:nvSpPr>
          <p:cNvPr id="212"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479"/>
              </a:spcBef>
              <a:buNone/>
            </a:pPr>
            <a:r>
              <a:rPr lang="en-US" sz="2400" b="0" strike="noStrike" spc="-1">
                <a:solidFill>
                  <a:srgbClr val="94070A"/>
                </a:solidFill>
                <a:latin typeface="Droid Sans"/>
                <a:ea typeface="Droid Sans"/>
              </a:rPr>
              <a:t># Solution Components</a:t>
            </a:r>
            <a:endParaRPr lang="en-US" sz="2400" b="0" strike="noStrike" spc="-1">
              <a:latin typeface="Arial"/>
            </a:endParaRPr>
          </a:p>
          <a:p>
            <a:pPr>
              <a:lnSpc>
                <a:spcPct val="100000"/>
              </a:lnSpc>
              <a:spcBef>
                <a:spcPts val="479"/>
              </a:spcBef>
              <a:buNone/>
            </a:pP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 Sensor Subsystem</a:t>
            </a: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 Passive infrared sensors for detecting a human being about to cross a doorway and trigger ultrasonic sensors</a:t>
            </a: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 Ultrasonic sensors for detecting the heights of individuals, whether they are entering or exiting, and determining whether multiple people are crossing the threshold simultaneously</a:t>
            </a:r>
            <a:endParaRPr lang="en-US" sz="2400" b="0" strike="noStrike" spc="-1">
              <a:latin typeface="Arial"/>
            </a:endParaRPr>
          </a:p>
          <a:p>
            <a:pPr>
              <a:lnSpc>
                <a:spcPct val="100000"/>
              </a:lnSpc>
              <a:spcBef>
                <a:spcPts val="479"/>
              </a:spcBef>
              <a:buNone/>
            </a:pP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We will use different frequency ultrasonic sensors focused at different angles to gain topology information at different locations simultaneously.</a:t>
            </a:r>
            <a:endParaRPr lang="en-US" sz="2400" b="0" strike="noStrike" spc="-1">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Example RFA (cont.)</a:t>
            </a:r>
            <a:endParaRPr lang="en-US" sz="4000" b="0" strike="noStrike" spc="-1">
              <a:latin typeface="Arial"/>
            </a:endParaRPr>
          </a:p>
        </p:txBody>
      </p:sp>
      <p:sp>
        <p:nvSpPr>
          <p:cNvPr id="214"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479"/>
              </a:spcBef>
              <a:buNone/>
            </a:pPr>
            <a:r>
              <a:rPr lang="en-US" sz="2400" b="0" strike="noStrike" spc="-1">
                <a:solidFill>
                  <a:srgbClr val="94070A"/>
                </a:solidFill>
                <a:latin typeface="Droid Sans"/>
                <a:ea typeface="Droid Sans"/>
              </a:rPr>
              <a:t>## Processing Subsystem</a:t>
            </a: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 Internal microcontroller for A/D conversion and initial signal processing (Atmel atmega328)</a:t>
            </a: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 Bluetooth or Zigbee to send data from microcontroller to external server</a:t>
            </a:r>
            <a:endParaRPr lang="en-US" sz="2400" b="0" strike="noStrike" spc="-1">
              <a:latin typeface="Arial"/>
            </a:endParaRPr>
          </a:p>
          <a:p>
            <a:pPr>
              <a:lnSpc>
                <a:spcPct val="100000"/>
              </a:lnSpc>
              <a:spcBef>
                <a:spcPts val="479"/>
              </a:spcBef>
              <a:buNone/>
            </a:pP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 Power Subsystem</a:t>
            </a: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 Converts standard outlet power to required sensor, microcontroller, communications module demands</a:t>
            </a:r>
            <a:endParaRPr lang="en-US" sz="2400" b="0" strike="noStrike" spc="-1">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Example RFA (cont.)</a:t>
            </a:r>
            <a:endParaRPr lang="en-US" sz="4000" b="0" strike="noStrike" spc="-1">
              <a:latin typeface="Arial"/>
            </a:endParaRPr>
          </a:p>
        </p:txBody>
      </p:sp>
      <p:sp>
        <p:nvSpPr>
          <p:cNvPr id="216"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479"/>
              </a:spcBef>
              <a:buNone/>
            </a:pPr>
            <a:r>
              <a:rPr lang="en-US" sz="2400" b="0" strike="noStrike" spc="-1">
                <a:solidFill>
                  <a:srgbClr val="94070A"/>
                </a:solidFill>
                <a:latin typeface="Droid Sans"/>
                <a:ea typeface="Droid Sans"/>
              </a:rPr>
              <a:t># Criterion for Success</a:t>
            </a: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Our solution can accurately count groups of people crossing a doorway simultaneously, report counts to a remote server, and last at least one day on batteries.</a:t>
            </a:r>
            <a:endParaRPr lang="en-US" sz="2400" b="0" strike="noStrike" spc="-1">
              <a:latin typeface="Arial"/>
            </a:endParaRPr>
          </a:p>
          <a:p>
            <a:pPr>
              <a:lnSpc>
                <a:spcPct val="100000"/>
              </a:lnSpc>
              <a:spcBef>
                <a:spcPts val="479"/>
              </a:spcBef>
              <a:buNone/>
            </a:pPr>
            <a:endParaRPr lang="en-US" sz="2400" b="0" strike="noStrike" spc="-1">
              <a:latin typeface="Arial"/>
            </a:endParaRPr>
          </a:p>
          <a:p>
            <a:pPr>
              <a:lnSpc>
                <a:spcPct val="100000"/>
              </a:lnSpc>
              <a:spcBef>
                <a:spcPts val="479"/>
              </a:spcBef>
              <a:buNone/>
            </a:pPr>
            <a:r>
              <a:rPr lang="en-US" sz="2400" b="0" strike="noStrike" spc="-1">
                <a:solidFill>
                  <a:srgbClr val="94070A"/>
                </a:solidFill>
                <a:latin typeface="Droid Sans"/>
                <a:ea typeface="Droid Sans"/>
              </a:rPr>
              <a:t>SensorInsight currently provides a camera-based solution for watching crowds flows over a wide area. Our solution is different because we focus on precisely counting people entering or exiting an area. We seek to build a much cheaper solution than one of SensorInisght’s high definition cameras with our mixed sensor module.</a:t>
            </a:r>
            <a:endParaRPr lang="en-US" sz="2400" b="0" strike="noStrike" spc="-1">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More Example RFA</a:t>
            </a:r>
            <a:endParaRPr lang="en-US" sz="4000" b="0" strike="noStrike" spc="-1">
              <a:latin typeface="Arial"/>
            </a:endParaRPr>
          </a:p>
        </p:txBody>
      </p:sp>
      <p:sp>
        <p:nvSpPr>
          <p:cNvPr id="218"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343080" indent="-34308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Take a look at Spring 2022 semester’s web board</a:t>
            </a:r>
            <a:endParaRPr lang="en-US" sz="2400" b="0" strike="noStrike" spc="-1">
              <a:latin typeface="Arial"/>
            </a:endParaRPr>
          </a:p>
          <a:p>
            <a:pPr marL="800280" lvl="1" indent="-34308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But don’t steal their ideas</a:t>
            </a:r>
            <a:endParaRPr lang="en-US" sz="2400" b="0" strike="noStrike" spc="-1">
              <a:latin typeface="Arial"/>
            </a:endParaRPr>
          </a:p>
          <a:p>
            <a:pPr>
              <a:lnSpc>
                <a:spcPct val="100000"/>
              </a:lnSpc>
              <a:spcBef>
                <a:spcPts val="479"/>
              </a:spcBef>
              <a:buNone/>
            </a:pPr>
            <a:endParaRPr lang="en-US" sz="2400" b="0" strike="noStrike" spc="-1">
              <a:latin typeface="Arial"/>
            </a:endParaRPr>
          </a:p>
          <a:p>
            <a:pPr marL="343080" indent="-34308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Particularly pay attention to award winning project’s RFA</a:t>
            </a:r>
            <a:endParaRPr lang="en-US" sz="2400" b="0" strike="noStrike" spc="-1">
              <a:latin typeface="Arial"/>
            </a:endParaRPr>
          </a:p>
          <a:p>
            <a:pPr marL="800280" lvl="1" indent="-34308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Project number 3, 9, 14, 16, 17, 23, 33</a:t>
            </a:r>
            <a:endParaRPr lang="en-US" sz="2400" b="0" strike="noStrike" spc="-1">
              <a:latin typeface="Arial"/>
            </a:endParaRPr>
          </a:p>
          <a:p>
            <a:pPr>
              <a:lnSpc>
                <a:spcPct val="100000"/>
              </a:lnSpc>
              <a:spcBef>
                <a:spcPts val="479"/>
              </a:spcBef>
              <a:buNone/>
            </a:pPr>
            <a:endParaRPr lang="en-US" sz="24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502920" y="309960"/>
            <a:ext cx="9051120" cy="1296360"/>
          </a:xfrm>
          <a:prstGeom prst="rect">
            <a:avLst/>
          </a:prstGeom>
          <a:noFill/>
          <a:ln w="0">
            <a:noFill/>
          </a:ln>
        </p:spPr>
        <p:txBody>
          <a:bodyPr lIns="0" tIns="0" rIns="0" bIns="0" anchor="ctr">
            <a:noAutofit/>
          </a:bodyPr>
          <a:lstStyle/>
          <a:p>
            <a:pPr>
              <a:lnSpc>
                <a:spcPct val="90000"/>
              </a:lnSpc>
              <a:buNone/>
            </a:pPr>
            <a:r>
              <a:rPr lang="en-US" sz="4400" b="0" strike="noStrike" spc="-1">
                <a:solidFill>
                  <a:srgbClr val="000000"/>
                </a:solidFill>
                <a:latin typeface="Arial"/>
                <a:ea typeface="DejaVu Sans"/>
              </a:rPr>
              <a:t>Topics Covered</a:t>
            </a:r>
            <a:endParaRPr lang="en-US" sz="4400" b="0" strike="noStrike" spc="-1">
              <a:latin typeface="Arial"/>
            </a:endParaRPr>
          </a:p>
        </p:txBody>
      </p:sp>
      <p:sp>
        <p:nvSpPr>
          <p:cNvPr id="168" name="PlaceHolder 2"/>
          <p:cNvSpPr>
            <a:spLocks noGrp="1"/>
          </p:cNvSpPr>
          <p:nvPr>
            <p:ph/>
          </p:nvPr>
        </p:nvSpPr>
        <p:spPr>
          <a:xfrm>
            <a:off x="444600" y="1749960"/>
            <a:ext cx="9109440" cy="5275800"/>
          </a:xfrm>
          <a:prstGeom prst="rect">
            <a:avLst/>
          </a:prstGeom>
          <a:noFill/>
          <a:ln w="0">
            <a:noFill/>
          </a:ln>
        </p:spPr>
        <p:txBody>
          <a:bodyPr lIns="0" tIns="0" rIns="0" bIns="0" anchor="t">
            <a:normAutofit/>
          </a:bodyPr>
          <a:lstStyle/>
          <a:p>
            <a:pPr marL="228600" indent="-228600">
              <a:lnSpc>
                <a:spcPct val="90000"/>
              </a:lnSpc>
              <a:spcBef>
                <a:spcPts val="1001"/>
              </a:spcBef>
              <a:buClr>
                <a:srgbClr val="000000"/>
              </a:buClr>
              <a:buFont typeface="Arial"/>
              <a:buChar char="•"/>
            </a:pPr>
            <a:r>
              <a:rPr lang="en-US" sz="2800" b="0" strike="noStrike" spc="-1">
                <a:solidFill>
                  <a:srgbClr val="000000"/>
                </a:solidFill>
                <a:latin typeface="Arial"/>
                <a:ea typeface="DejaVu Sans"/>
              </a:rPr>
              <a:t>Timeline of RFA </a:t>
            </a:r>
            <a:endParaRPr lang="en-US" sz="2800" b="0" strike="noStrike" spc="-1">
              <a:latin typeface="Arial"/>
            </a:endParaRPr>
          </a:p>
          <a:p>
            <a:pPr marL="685800" lvl="1" indent="-228600">
              <a:lnSpc>
                <a:spcPct val="90000"/>
              </a:lnSpc>
              <a:spcBef>
                <a:spcPts val="499"/>
              </a:spcBef>
              <a:buClr>
                <a:srgbClr val="000000"/>
              </a:buClr>
              <a:buFont typeface="Arial"/>
              <a:buChar char="•"/>
            </a:pPr>
            <a:r>
              <a:rPr lang="en-US" sz="2400" b="0" strike="noStrike" spc="-1">
                <a:solidFill>
                  <a:srgbClr val="000000"/>
                </a:solidFill>
                <a:latin typeface="Arial"/>
                <a:ea typeface="DejaVu Sans"/>
              </a:rPr>
              <a:t>Start early, form your groups today!</a:t>
            </a:r>
            <a:endParaRPr lang="en-US" sz="2400" b="0" strike="noStrike" spc="-1">
              <a:latin typeface="Arial"/>
            </a:endParaRPr>
          </a:p>
          <a:p>
            <a:pPr>
              <a:lnSpc>
                <a:spcPct val="100000"/>
              </a:lnSpc>
              <a:buNone/>
            </a:pPr>
            <a:endParaRPr lang="en-US" sz="2400" b="0" strike="noStrike" spc="-1">
              <a:latin typeface="Arial"/>
            </a:endParaRPr>
          </a:p>
          <a:p>
            <a:pPr marL="228600" indent="-228600">
              <a:lnSpc>
                <a:spcPct val="90000"/>
              </a:lnSpc>
              <a:spcBef>
                <a:spcPts val="1001"/>
              </a:spcBef>
              <a:buClr>
                <a:srgbClr val="000000"/>
              </a:buClr>
              <a:buFont typeface="Arial"/>
              <a:buChar char="•"/>
            </a:pPr>
            <a:r>
              <a:rPr lang="en-US" sz="2800" b="0" strike="noStrike" spc="-1">
                <a:solidFill>
                  <a:srgbClr val="000000"/>
                </a:solidFill>
                <a:latin typeface="Arial"/>
                <a:ea typeface="DejaVu Sans"/>
              </a:rPr>
              <a:t>Importance of RFA</a:t>
            </a:r>
            <a:endParaRPr lang="en-US" sz="2800" b="0" strike="noStrike" spc="-1">
              <a:latin typeface="Arial"/>
            </a:endParaRPr>
          </a:p>
          <a:p>
            <a:pPr marL="685800" lvl="1" indent="-228600">
              <a:lnSpc>
                <a:spcPct val="90000"/>
              </a:lnSpc>
              <a:spcBef>
                <a:spcPts val="499"/>
              </a:spcBef>
              <a:buClr>
                <a:srgbClr val="000000"/>
              </a:buClr>
              <a:buFont typeface="Arial"/>
              <a:buChar char="•"/>
            </a:pPr>
            <a:r>
              <a:rPr lang="en-US" sz="2400" b="0" strike="noStrike" spc="-1">
                <a:solidFill>
                  <a:srgbClr val="000000"/>
                </a:solidFill>
                <a:latin typeface="Arial"/>
                <a:ea typeface="DejaVu Sans"/>
              </a:rPr>
              <a:t>Steps towards a successful project</a:t>
            </a:r>
            <a:endParaRPr lang="en-US" sz="2400" b="0" strike="noStrike" spc="-1">
              <a:latin typeface="Arial"/>
            </a:endParaRPr>
          </a:p>
          <a:p>
            <a:pPr>
              <a:lnSpc>
                <a:spcPct val="90000"/>
              </a:lnSpc>
              <a:spcBef>
                <a:spcPts val="1001"/>
              </a:spcBef>
              <a:buNone/>
            </a:pPr>
            <a:endParaRPr lang="en-US" sz="2400" b="0" strike="noStrike" spc="-1">
              <a:latin typeface="Arial"/>
            </a:endParaRPr>
          </a:p>
          <a:p>
            <a:pPr marL="228600" indent="-228600">
              <a:lnSpc>
                <a:spcPct val="90000"/>
              </a:lnSpc>
              <a:spcBef>
                <a:spcPts val="1001"/>
              </a:spcBef>
              <a:buClr>
                <a:srgbClr val="000000"/>
              </a:buClr>
              <a:buFont typeface="Arial"/>
              <a:buChar char="•"/>
            </a:pPr>
            <a:r>
              <a:rPr lang="en-US" sz="2800" b="0" strike="noStrike" spc="-1">
                <a:solidFill>
                  <a:srgbClr val="000000"/>
                </a:solidFill>
                <a:latin typeface="Arial"/>
                <a:ea typeface="DejaVu Sans"/>
              </a:rPr>
              <a:t>Formulating Ideas </a:t>
            </a:r>
            <a:endParaRPr lang="en-US" sz="2800" b="0" strike="noStrike" spc="-1">
              <a:latin typeface="Arial"/>
            </a:endParaRPr>
          </a:p>
          <a:p>
            <a:pPr marL="685800" lvl="1" indent="-228600">
              <a:lnSpc>
                <a:spcPct val="90000"/>
              </a:lnSpc>
              <a:spcBef>
                <a:spcPts val="499"/>
              </a:spcBef>
              <a:buClr>
                <a:srgbClr val="000000"/>
              </a:buClr>
              <a:buFont typeface="Arial"/>
              <a:buChar char="•"/>
            </a:pPr>
            <a:r>
              <a:rPr lang="en-US" sz="2400" b="0" strike="noStrike" spc="-1">
                <a:solidFill>
                  <a:srgbClr val="000000"/>
                </a:solidFill>
                <a:latin typeface="Arial"/>
                <a:ea typeface="DejaVu Sans"/>
              </a:rPr>
              <a:t>We will have a brainstorm session</a:t>
            </a:r>
            <a:endParaRPr lang="en-US" sz="2400" b="0" strike="noStrike" spc="-1">
              <a:latin typeface="Arial"/>
            </a:endParaRPr>
          </a:p>
          <a:p>
            <a:pPr>
              <a:lnSpc>
                <a:spcPct val="90000"/>
              </a:lnSpc>
              <a:spcBef>
                <a:spcPts val="1001"/>
              </a:spcBef>
              <a:buNone/>
            </a:pPr>
            <a:endParaRPr lang="en-US" sz="2400" b="0" strike="noStrike" spc="-1">
              <a:latin typeface="Arial"/>
            </a:endParaRPr>
          </a:p>
          <a:p>
            <a:pPr marL="228600" indent="-228600">
              <a:lnSpc>
                <a:spcPct val="90000"/>
              </a:lnSpc>
              <a:spcBef>
                <a:spcPts val="1001"/>
              </a:spcBef>
              <a:buClr>
                <a:srgbClr val="000000"/>
              </a:buClr>
              <a:buFont typeface="Arial"/>
              <a:buChar char="•"/>
            </a:pPr>
            <a:r>
              <a:rPr lang="en-US" sz="2800" b="0" strike="noStrike" spc="-1">
                <a:solidFill>
                  <a:srgbClr val="000000"/>
                </a:solidFill>
                <a:latin typeface="Arial"/>
                <a:ea typeface="DejaVu Sans"/>
              </a:rPr>
              <a:t>How to Use the Web Board </a:t>
            </a:r>
            <a:endParaRPr lang="en-US" sz="2800" b="0" strike="noStrike" spc="-1">
              <a:latin typeface="Arial"/>
            </a:endParaRPr>
          </a:p>
          <a:p>
            <a:pPr marL="685800" lvl="1" indent="-228600">
              <a:lnSpc>
                <a:spcPct val="90000"/>
              </a:lnSpc>
              <a:spcBef>
                <a:spcPts val="499"/>
              </a:spcBef>
              <a:buClr>
                <a:srgbClr val="000000"/>
              </a:buClr>
              <a:buFont typeface="Arial"/>
              <a:buChar char="•"/>
            </a:pPr>
            <a:r>
              <a:rPr lang="en-US" sz="2400" b="0" strike="noStrike" spc="-1">
                <a:solidFill>
                  <a:srgbClr val="000000"/>
                </a:solidFill>
                <a:latin typeface="Arial"/>
                <a:ea typeface="DejaVu Sans"/>
              </a:rPr>
              <a:t>Communicate with your TA, Professors effectively</a:t>
            </a:r>
            <a:endParaRPr lang="en-US" sz="2400" b="0" strike="noStrike" spc="-1">
              <a:latin typeface="Arial"/>
            </a:endParaRPr>
          </a:p>
          <a:p>
            <a:pPr>
              <a:lnSpc>
                <a:spcPct val="90000"/>
              </a:lnSpc>
              <a:spcBef>
                <a:spcPts val="1001"/>
              </a:spcBef>
              <a:buNone/>
            </a:pPr>
            <a:endParaRPr lang="en-US" sz="2400" b="0" strike="noStrike" spc="-1">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Expectations for Ideas and RFA post</a:t>
            </a:r>
            <a:endParaRPr lang="en-US" sz="4000" b="0" strike="noStrike" spc="-1">
              <a:latin typeface="Arial"/>
            </a:endParaRPr>
          </a:p>
        </p:txBody>
      </p:sp>
      <p:graphicFrame>
        <p:nvGraphicFramePr>
          <p:cNvPr id="220" name="Table 1"/>
          <p:cNvGraphicFramePr/>
          <p:nvPr/>
        </p:nvGraphicFramePr>
        <p:xfrm>
          <a:off x="822960" y="2141280"/>
          <a:ext cx="8866440" cy="1483200"/>
        </p:xfrm>
        <a:graphic>
          <a:graphicData uri="http://schemas.openxmlformats.org/drawingml/2006/table">
            <a:tbl>
              <a:tblPr/>
              <a:tblGrid>
                <a:gridCol w="1447560">
                  <a:extLst>
                    <a:ext uri="{9D8B030D-6E8A-4147-A177-3AD203B41FA5}">
                      <a16:colId xmlns:a16="http://schemas.microsoft.com/office/drawing/2014/main" val="20000"/>
                    </a:ext>
                  </a:extLst>
                </a:gridCol>
                <a:gridCol w="3362760">
                  <a:extLst>
                    <a:ext uri="{9D8B030D-6E8A-4147-A177-3AD203B41FA5}">
                      <a16:colId xmlns:a16="http://schemas.microsoft.com/office/drawing/2014/main" val="20001"/>
                    </a:ext>
                  </a:extLst>
                </a:gridCol>
                <a:gridCol w="4056120">
                  <a:extLst>
                    <a:ext uri="{9D8B030D-6E8A-4147-A177-3AD203B41FA5}">
                      <a16:colId xmlns:a16="http://schemas.microsoft.com/office/drawing/2014/main" val="20002"/>
                    </a:ext>
                  </a:extLst>
                </a:gridCol>
              </a:tblGrid>
              <a:tr h="370800">
                <a:tc rowSpan="4">
                  <a:txBody>
                    <a:bodyPr/>
                    <a:lstStyle/>
                    <a:p>
                      <a:pPr algn="ctr">
                        <a:lnSpc>
                          <a:spcPct val="100000"/>
                        </a:lnSpc>
                        <a:buNone/>
                      </a:pPr>
                      <a:endParaRPr lang="en-US" sz="1800" b="0" strike="noStrike" spc="-1">
                        <a:latin typeface="Arial"/>
                      </a:endParaRPr>
                    </a:p>
                    <a:p>
                      <a:pPr algn="ctr">
                        <a:lnSpc>
                          <a:spcPct val="100000"/>
                        </a:lnSpc>
                        <a:buNone/>
                      </a:pPr>
                      <a:endParaRPr lang="en-US" sz="1800" b="0" strike="noStrike" spc="-1">
                        <a:latin typeface="Arial"/>
                      </a:endParaRPr>
                    </a:p>
                    <a:p>
                      <a:pPr algn="ctr">
                        <a:lnSpc>
                          <a:spcPct val="100000"/>
                        </a:lnSpc>
                        <a:buNone/>
                      </a:pPr>
                      <a:endParaRPr lang="en-US" sz="1800" b="0" strike="noStrike" spc="-1">
                        <a:latin typeface="Arial"/>
                      </a:endParaRPr>
                    </a:p>
                    <a:p>
                      <a:pPr algn="ctr">
                        <a:lnSpc>
                          <a:spcPct val="100000"/>
                        </a:lnSpc>
                        <a:buNone/>
                      </a:pPr>
                      <a:r>
                        <a:rPr lang="en-US" sz="1800" b="1" strike="noStrike" spc="-1">
                          <a:solidFill>
                            <a:srgbClr val="FFFFFF"/>
                          </a:solidFill>
                          <a:latin typeface="Droid Sans"/>
                          <a:ea typeface="DejaVu Sans"/>
                        </a:rPr>
                        <a:t>Similarities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buNone/>
                      </a:pPr>
                      <a:r>
                        <a:rPr lang="en-US" sz="1800" b="1" strike="noStrike" spc="-1">
                          <a:solidFill>
                            <a:srgbClr val="FFFFFF"/>
                          </a:solidFill>
                          <a:latin typeface="Droid Sans"/>
                          <a:ea typeface="DejaVu Sans"/>
                        </a:rPr>
                        <a:t>Idea</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buNone/>
                      </a:pPr>
                      <a:r>
                        <a:rPr lang="en-US" sz="1800" b="1" strike="noStrike" spc="-1">
                          <a:solidFill>
                            <a:srgbClr val="FFFFFF"/>
                          </a:solidFill>
                          <a:latin typeface="Droid Sans"/>
                          <a:ea typeface="DejaVu Sans"/>
                        </a:rPr>
                        <a:t>RFA</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extLst>
                  <a:ext uri="{0D108BD9-81ED-4DB2-BD59-A6C34878D82A}">
                    <a16:rowId xmlns:a16="http://schemas.microsoft.com/office/drawing/2014/main" val="10000"/>
                  </a:ext>
                </a:extLst>
              </a:tr>
              <a:tr h="370800">
                <a:tc vMerge="1">
                  <a:txBody>
                    <a:bodyPr/>
                    <a:lstStyle/>
                    <a:p>
                      <a:endParaRPr lang="en-US"/>
                    </a:p>
                  </a:txBody>
                  <a:tcPr marL="90000" marR="90000">
                    <a:solidFill>
                      <a:srgbClr val="729FCF"/>
                    </a:solidFill>
                  </a:tcPr>
                </a:tc>
                <a:tc gridSpan="2">
                  <a:txBody>
                    <a:bodyPr/>
                    <a:lstStyle/>
                    <a:p>
                      <a:pPr>
                        <a:lnSpc>
                          <a:spcPct val="100000"/>
                        </a:lnSpc>
                        <a:buNone/>
                      </a:pPr>
                      <a:r>
                        <a:rPr lang="en-US" sz="1800" b="0" strike="noStrike" spc="-1">
                          <a:solidFill>
                            <a:srgbClr val="000000"/>
                          </a:solidFill>
                          <a:latin typeface="Droid Sans"/>
                          <a:ea typeface="DejaVu Sans"/>
                        </a:rPr>
                        <a:t>May work from a project pitch in collaboration</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1"/>
                  </a:ext>
                </a:extLst>
              </a:tr>
              <a:tr h="370800">
                <a:tc vMerge="1">
                  <a:txBody>
                    <a:bodyPr/>
                    <a:lstStyle/>
                    <a:p>
                      <a:endParaRPr lang="en-US"/>
                    </a:p>
                  </a:txBody>
                  <a:tcPr marL="90000" marR="90000">
                    <a:solidFill>
                      <a:srgbClr val="729FCF"/>
                    </a:solidFill>
                  </a:tcPr>
                </a:tc>
                <a:tc gridSpan="2">
                  <a:txBody>
                    <a:bodyPr/>
                    <a:lstStyle/>
                    <a:p>
                      <a:pPr>
                        <a:lnSpc>
                          <a:spcPct val="100000"/>
                        </a:lnSpc>
                        <a:buNone/>
                      </a:pPr>
                      <a:r>
                        <a:rPr lang="en-US" sz="1800" b="0" strike="noStrike" spc="-1">
                          <a:solidFill>
                            <a:srgbClr val="000000"/>
                          </a:solidFill>
                          <a:latin typeface="Droid Sans"/>
                          <a:ea typeface="DejaVu Sans"/>
                        </a:rPr>
                        <a:t>May use previous ideas and proposals as inspiration for improvement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2"/>
                  </a:ext>
                </a:extLst>
              </a:tr>
              <a:tr h="370800">
                <a:tc vMerge="1">
                  <a:txBody>
                    <a:bodyPr/>
                    <a:lstStyle/>
                    <a:p>
                      <a:endParaRPr lang="en-US"/>
                    </a:p>
                  </a:txBody>
                  <a:tcPr marL="90000" marR="90000">
                    <a:solidFill>
                      <a:srgbClr val="729FCF"/>
                    </a:solidFill>
                  </a:tcPr>
                </a:tc>
                <a:tc gridSpan="2">
                  <a:txBody>
                    <a:bodyPr/>
                    <a:lstStyle/>
                    <a:p>
                      <a:pPr>
                        <a:lnSpc>
                          <a:spcPct val="100000"/>
                        </a:lnSpc>
                        <a:buNone/>
                      </a:pPr>
                      <a:r>
                        <a:rPr lang="en-US" sz="1800" b="0" strike="noStrike" spc="-1">
                          <a:solidFill>
                            <a:srgbClr val="000000"/>
                          </a:solidFill>
                          <a:latin typeface="Droid Sans"/>
                          <a:ea typeface="DejaVu Sans"/>
                        </a:rPr>
                        <a:t>Do not use previous semesters as guidance for best practices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hMerge="1">
                  <a:txBody>
                    <a:bodyPr/>
                    <a:lstStyle/>
                    <a:p>
                      <a:endParaRPr lang="en-US"/>
                    </a:p>
                  </a:txBody>
                  <a:tcPr marL="90000" marR="90000">
                    <a:solidFill>
                      <a:srgbClr val="729FCF"/>
                    </a:solidFill>
                  </a:tcPr>
                </a:tc>
                <a:extLst>
                  <a:ext uri="{0D108BD9-81ED-4DB2-BD59-A6C34878D82A}">
                    <a16:rowId xmlns:a16="http://schemas.microsoft.com/office/drawing/2014/main" val="10003"/>
                  </a:ext>
                </a:extLst>
              </a:tr>
            </a:tbl>
          </a:graphicData>
        </a:graphic>
      </p:graphicFrame>
      <p:graphicFrame>
        <p:nvGraphicFramePr>
          <p:cNvPr id="221" name="Table 4"/>
          <p:cNvGraphicFramePr/>
          <p:nvPr/>
        </p:nvGraphicFramePr>
        <p:xfrm>
          <a:off x="822960" y="3632040"/>
          <a:ext cx="8866440" cy="4041000"/>
        </p:xfrm>
        <a:graphic>
          <a:graphicData uri="http://schemas.openxmlformats.org/drawingml/2006/table">
            <a:tbl>
              <a:tblPr/>
              <a:tblGrid>
                <a:gridCol w="1447560">
                  <a:extLst>
                    <a:ext uri="{9D8B030D-6E8A-4147-A177-3AD203B41FA5}">
                      <a16:colId xmlns:a16="http://schemas.microsoft.com/office/drawing/2014/main" val="20000"/>
                    </a:ext>
                  </a:extLst>
                </a:gridCol>
                <a:gridCol w="3367800">
                  <a:extLst>
                    <a:ext uri="{9D8B030D-6E8A-4147-A177-3AD203B41FA5}">
                      <a16:colId xmlns:a16="http://schemas.microsoft.com/office/drawing/2014/main" val="20001"/>
                    </a:ext>
                  </a:extLst>
                </a:gridCol>
                <a:gridCol w="4051080">
                  <a:extLst>
                    <a:ext uri="{9D8B030D-6E8A-4147-A177-3AD203B41FA5}">
                      <a16:colId xmlns:a16="http://schemas.microsoft.com/office/drawing/2014/main" val="20002"/>
                    </a:ext>
                  </a:extLst>
                </a:gridCol>
              </a:tblGrid>
              <a:tr h="370800">
                <a:tc rowSpan="6">
                  <a:txBody>
                    <a:bodyPr/>
                    <a:lstStyle/>
                    <a:p>
                      <a:pPr algn="ctr">
                        <a:lnSpc>
                          <a:spcPct val="100000"/>
                        </a:lnSpc>
                        <a:buNone/>
                      </a:pPr>
                      <a:endParaRPr lang="en-US" sz="1800" b="0" strike="noStrike" spc="-1">
                        <a:latin typeface="Arial"/>
                      </a:endParaRPr>
                    </a:p>
                    <a:p>
                      <a:pPr algn="ctr">
                        <a:lnSpc>
                          <a:spcPct val="100000"/>
                        </a:lnSpc>
                        <a:buNone/>
                      </a:pPr>
                      <a:endParaRPr lang="en-US" sz="1800" b="0" strike="noStrike" spc="-1">
                        <a:latin typeface="Arial"/>
                      </a:endParaRPr>
                    </a:p>
                    <a:p>
                      <a:pPr algn="ctr">
                        <a:lnSpc>
                          <a:spcPct val="100000"/>
                        </a:lnSpc>
                        <a:buNone/>
                      </a:pPr>
                      <a:endParaRPr lang="en-US" sz="1800" b="0" strike="noStrike" spc="-1">
                        <a:latin typeface="Arial"/>
                      </a:endParaRPr>
                    </a:p>
                    <a:p>
                      <a:pPr algn="ctr">
                        <a:lnSpc>
                          <a:spcPct val="100000"/>
                        </a:lnSpc>
                        <a:buNone/>
                      </a:pPr>
                      <a:endParaRPr lang="en-US" sz="1800" b="0" strike="noStrike" spc="-1">
                        <a:latin typeface="Arial"/>
                      </a:endParaRPr>
                    </a:p>
                    <a:p>
                      <a:pPr algn="ctr">
                        <a:lnSpc>
                          <a:spcPct val="100000"/>
                        </a:lnSpc>
                        <a:buNone/>
                      </a:pPr>
                      <a:r>
                        <a:rPr lang="en-US" sz="1800" b="1" strike="noStrike" spc="-1">
                          <a:solidFill>
                            <a:srgbClr val="FFFFFF"/>
                          </a:solidFill>
                          <a:latin typeface="Droid Sans"/>
                          <a:ea typeface="DejaVu Sans"/>
                        </a:rPr>
                        <a:t>Differences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buNone/>
                      </a:pPr>
                      <a:r>
                        <a:rPr lang="en-US" sz="1800" b="1" strike="noStrike" spc="-1">
                          <a:solidFill>
                            <a:srgbClr val="FFFFFF"/>
                          </a:solidFill>
                          <a:latin typeface="Droid Sans"/>
                          <a:ea typeface="DejaVu Sans"/>
                        </a:rPr>
                        <a:t>Idea</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buNone/>
                      </a:pPr>
                      <a:r>
                        <a:rPr lang="en-US" sz="1800" b="1" strike="noStrike" spc="-1">
                          <a:solidFill>
                            <a:srgbClr val="FFFFFF"/>
                          </a:solidFill>
                          <a:latin typeface="Droid Sans"/>
                          <a:ea typeface="DejaVu Sans"/>
                        </a:rPr>
                        <a:t>RFA</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extLst>
                  <a:ext uri="{0D108BD9-81ED-4DB2-BD59-A6C34878D82A}">
                    <a16:rowId xmlns:a16="http://schemas.microsoft.com/office/drawing/2014/main" val="10000"/>
                  </a:ext>
                </a:extLst>
              </a:tr>
              <a:tr h="622440">
                <a:tc vMerge="1">
                  <a:txBody>
                    <a:bodyPr/>
                    <a:lstStyle/>
                    <a:p>
                      <a:endParaRPr lang="en-US"/>
                    </a:p>
                  </a:txBody>
                  <a:tcPr marL="90000" marR="90000">
                    <a:solidFill>
                      <a:srgbClr val="729FCF"/>
                    </a:solidFill>
                  </a:tcPr>
                </a:tc>
                <a:tc>
                  <a:txBody>
                    <a:bodyPr/>
                    <a:lstStyle/>
                    <a:p>
                      <a:pPr>
                        <a:lnSpc>
                          <a:spcPct val="100000"/>
                        </a:lnSpc>
                        <a:buNone/>
                        <a:tabLst>
                          <a:tab pos="0" algn="l"/>
                        </a:tabLst>
                      </a:pPr>
                      <a:r>
                        <a:rPr lang="en-US" sz="1800" b="0" strike="noStrike" spc="-1">
                          <a:solidFill>
                            <a:srgbClr val="000000"/>
                          </a:solidFill>
                          <a:latin typeface="Droid Sans"/>
                          <a:ea typeface="DejaVu Sans"/>
                        </a:rPr>
                        <a:t>Does not need strict formatting</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buNone/>
                        <a:tabLst>
                          <a:tab pos="0" algn="l"/>
                        </a:tabLst>
                      </a:pPr>
                      <a:r>
                        <a:rPr lang="en-US" sz="1800" b="0" strike="noStrike" spc="-1">
                          <a:solidFill>
                            <a:srgbClr val="000000"/>
                          </a:solidFill>
                          <a:latin typeface="Droid Sans"/>
                          <a:ea typeface="DejaVu Sans"/>
                        </a:rPr>
                        <a:t>Follows guidelines for formatting</a:t>
                      </a:r>
                      <a:endParaRPr lang="en-US"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extLst>
                  <a:ext uri="{0D108BD9-81ED-4DB2-BD59-A6C34878D82A}">
                    <a16:rowId xmlns:a16="http://schemas.microsoft.com/office/drawing/2014/main" val="10001"/>
                  </a:ext>
                </a:extLst>
              </a:tr>
              <a:tr h="370800">
                <a:tc vMerge="1">
                  <a:txBody>
                    <a:bodyPr/>
                    <a:lstStyle/>
                    <a:p>
                      <a:endParaRPr lang="en-US"/>
                    </a:p>
                  </a:txBody>
                  <a:tcPr marL="90000" marR="90000">
                    <a:solidFill>
                      <a:srgbClr val="729FCF"/>
                    </a:solidFill>
                  </a:tcPr>
                </a:tc>
                <a:tc>
                  <a:txBody>
                    <a:bodyPr/>
                    <a:lstStyle/>
                    <a:p>
                      <a:pPr>
                        <a:lnSpc>
                          <a:spcPct val="100000"/>
                        </a:lnSpc>
                        <a:buNone/>
                      </a:pPr>
                      <a:r>
                        <a:rPr lang="en-US" sz="1800" b="0" strike="noStrike" spc="-1">
                          <a:solidFill>
                            <a:srgbClr val="000000"/>
                          </a:solidFill>
                          <a:latin typeface="Droid Sans"/>
                          <a:ea typeface="DejaVu Sans"/>
                        </a:rPr>
                        <a:t>Does not need listed partners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buNone/>
                      </a:pPr>
                      <a:r>
                        <a:rPr lang="en-US" sz="1800" b="0" strike="noStrike" spc="-1">
                          <a:solidFill>
                            <a:srgbClr val="000000"/>
                          </a:solidFill>
                          <a:latin typeface="Droid Sans"/>
                          <a:ea typeface="DejaVu Sans"/>
                        </a:rPr>
                        <a:t>Needs listed partners</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370800">
                <a:tc vMerge="1">
                  <a:txBody>
                    <a:bodyPr/>
                    <a:lstStyle/>
                    <a:p>
                      <a:endParaRPr lang="en-US"/>
                    </a:p>
                  </a:txBody>
                  <a:tcPr marL="90000" marR="90000">
                    <a:solidFill>
                      <a:srgbClr val="729FCF"/>
                    </a:solidFill>
                  </a:tcPr>
                </a:tc>
                <a:tc>
                  <a:txBody>
                    <a:bodyPr/>
                    <a:lstStyle/>
                    <a:p>
                      <a:pPr>
                        <a:lnSpc>
                          <a:spcPct val="100000"/>
                        </a:lnSpc>
                        <a:buNone/>
                      </a:pPr>
                      <a:r>
                        <a:rPr lang="en-US" sz="1800" b="0" strike="noStrike" spc="-1">
                          <a:solidFill>
                            <a:srgbClr val="000000"/>
                          </a:solidFill>
                          <a:latin typeface="Droid Sans"/>
                          <a:ea typeface="DejaVu Sans"/>
                        </a:rPr>
                        <a:t>Intends to get feedback</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buNone/>
                      </a:pPr>
                      <a:r>
                        <a:rPr lang="en-US" sz="1800" b="0" strike="noStrike" spc="-1">
                          <a:solidFill>
                            <a:srgbClr val="000000"/>
                          </a:solidFill>
                          <a:latin typeface="Droid Sans"/>
                          <a:ea typeface="DejaVu Sans"/>
                        </a:rPr>
                        <a:t>Intends to get approved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extLst>
                  <a:ext uri="{0D108BD9-81ED-4DB2-BD59-A6C34878D82A}">
                    <a16:rowId xmlns:a16="http://schemas.microsoft.com/office/drawing/2014/main" val="10003"/>
                  </a:ext>
                </a:extLst>
              </a:tr>
              <a:tr h="622440">
                <a:tc vMerge="1">
                  <a:txBody>
                    <a:bodyPr/>
                    <a:lstStyle/>
                    <a:p>
                      <a:endParaRPr lang="en-US"/>
                    </a:p>
                  </a:txBody>
                  <a:tcPr marL="90000" marR="90000">
                    <a:solidFill>
                      <a:srgbClr val="729FCF"/>
                    </a:solidFill>
                  </a:tcPr>
                </a:tc>
                <a:tc>
                  <a:txBody>
                    <a:bodyPr/>
                    <a:lstStyle/>
                    <a:p>
                      <a:pPr>
                        <a:lnSpc>
                          <a:spcPct val="100000"/>
                        </a:lnSpc>
                        <a:buNone/>
                      </a:pPr>
                      <a:r>
                        <a:rPr lang="en-US" sz="1800" b="0" strike="noStrike" spc="-1">
                          <a:solidFill>
                            <a:srgbClr val="000000"/>
                          </a:solidFill>
                          <a:latin typeface="Droid Sans"/>
                          <a:ea typeface="DejaVu Sans"/>
                        </a:rPr>
                        <a:t>No points besides initial post</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buNone/>
                      </a:pPr>
                      <a:r>
                        <a:rPr lang="en-US" sz="1800" b="0" strike="noStrike" spc="-1">
                          <a:solidFill>
                            <a:srgbClr val="000000"/>
                          </a:solidFill>
                          <a:latin typeface="Droid Sans"/>
                          <a:ea typeface="DejaVu Sans"/>
                        </a:rPr>
                        <a:t>Graded by meeting approval deadline</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1683720">
                <a:tc vMerge="1">
                  <a:txBody>
                    <a:bodyPr/>
                    <a:lstStyle/>
                    <a:p>
                      <a:endParaRPr lang="en-US"/>
                    </a:p>
                  </a:txBody>
                  <a:tcPr marL="90000" marR="90000">
                    <a:solidFill>
                      <a:srgbClr val="729FCF"/>
                    </a:solidFill>
                  </a:tcPr>
                </a:tc>
                <a:tc>
                  <a:txBody>
                    <a:bodyPr/>
                    <a:lstStyle/>
                    <a:p>
                      <a:pPr>
                        <a:lnSpc>
                          <a:spcPct val="100000"/>
                        </a:lnSpc>
                        <a:buNone/>
                      </a:pPr>
                      <a:r>
                        <a:rPr lang="en-US" sz="1800" b="0" strike="noStrike" spc="-1">
                          <a:solidFill>
                            <a:srgbClr val="000000"/>
                          </a:solidFill>
                          <a:latin typeface="Droid Sans"/>
                          <a:ea typeface="DejaVu Sans"/>
                        </a:rPr>
                        <a:t>Discusses a potential problem and potential solution</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buNone/>
                      </a:pPr>
                      <a:r>
                        <a:rPr lang="en-US" sz="1800" b="0" strike="noStrike" spc="-1">
                          <a:solidFill>
                            <a:srgbClr val="000000"/>
                          </a:solidFill>
                          <a:latin typeface="Droid Sans"/>
                          <a:ea typeface="DejaVu Sans"/>
                        </a:rPr>
                        <a:t>Problem is relevant, solution is well thought, design is clearly presented</a:t>
                      </a:r>
                      <a:endParaRPr lang="en-US"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TextShape 1"/>
          <p:cNvSpPr/>
          <p:nvPr/>
        </p:nvSpPr>
        <p:spPr>
          <a:xfrm>
            <a:off x="444600" y="1751040"/>
            <a:ext cx="9244080" cy="1792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2299"/>
              </a:spcBef>
              <a:buNone/>
            </a:pPr>
            <a:r>
              <a:rPr lang="en-US" sz="11500" b="1" strike="noStrike" spc="-1">
                <a:solidFill>
                  <a:srgbClr val="142958"/>
                </a:solidFill>
                <a:latin typeface="Arial Narrow"/>
                <a:ea typeface="DejaVu Sans"/>
              </a:rPr>
              <a:t>Submit an RFA</a:t>
            </a:r>
            <a:endParaRPr lang="en-US" sz="11500" b="0" strike="noStrike" spc="-1">
              <a:latin typeface="Arial"/>
            </a:endParaRPr>
          </a:p>
        </p:txBody>
      </p:sp>
      <p:sp>
        <p:nvSpPr>
          <p:cNvPr id="223" name="TextShape 2"/>
          <p:cNvSpPr/>
          <p:nvPr/>
        </p:nvSpPr>
        <p:spPr>
          <a:xfrm>
            <a:off x="444600" y="3674520"/>
            <a:ext cx="9244080" cy="2180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1080"/>
              </a:spcBef>
              <a:buNone/>
            </a:pPr>
            <a:r>
              <a:rPr lang="en-US" sz="5400" b="0" strike="noStrike" spc="-1">
                <a:solidFill>
                  <a:srgbClr val="002060"/>
                </a:solidFill>
                <a:latin typeface="Droid Sans"/>
                <a:ea typeface="Droid Sans"/>
              </a:rPr>
              <a:t>In Five Visualized Steps</a:t>
            </a:r>
            <a:endParaRPr lang="en-US" sz="5400" b="0" strike="noStrike" spc="-1">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Step 1: Post an idea to the Web Board</a:t>
            </a:r>
            <a:endParaRPr lang="en-US" sz="4000" b="0" strike="noStrike" spc="-1">
              <a:latin typeface="Arial"/>
            </a:endParaRPr>
          </a:p>
          <a:p>
            <a:pPr>
              <a:lnSpc>
                <a:spcPct val="100000"/>
              </a:lnSpc>
              <a:spcBef>
                <a:spcPts val="799"/>
              </a:spcBef>
              <a:buNone/>
            </a:pPr>
            <a:endParaRPr lang="en-US" sz="4000" b="0" strike="noStrike" spc="-1">
              <a:latin typeface="Arial"/>
            </a:endParaRPr>
          </a:p>
        </p:txBody>
      </p:sp>
      <p:sp>
        <p:nvSpPr>
          <p:cNvPr id="225"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479"/>
              </a:spcBef>
              <a:buNone/>
            </a:pPr>
            <a:endParaRPr lang="en-US" sz="1800" b="0" strike="noStrike" spc="-1">
              <a:latin typeface="Arial"/>
            </a:endParaRPr>
          </a:p>
          <a:p>
            <a:pPr>
              <a:lnSpc>
                <a:spcPct val="100000"/>
              </a:lnSpc>
              <a:spcBef>
                <a:spcPts val="479"/>
              </a:spcBef>
              <a:buNone/>
            </a:pPr>
            <a:endParaRPr lang="en-US" sz="1800" b="0" strike="noStrike" spc="-1">
              <a:latin typeface="Arial"/>
            </a:endParaRPr>
          </a:p>
        </p:txBody>
      </p:sp>
      <p:pic>
        <p:nvPicPr>
          <p:cNvPr id="226" name="Picture 3"/>
          <p:cNvPicPr/>
          <p:nvPr/>
        </p:nvPicPr>
        <p:blipFill>
          <a:blip r:embed="rId2"/>
          <a:stretch/>
        </p:blipFill>
        <p:spPr>
          <a:xfrm>
            <a:off x="2405160" y="2286000"/>
            <a:ext cx="5904720" cy="4377240"/>
          </a:xfrm>
          <a:prstGeom prst="rect">
            <a:avLst/>
          </a:prstGeom>
          <a:ln w="0">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Step 2: Respond to feedback</a:t>
            </a:r>
            <a:endParaRPr lang="en-US" sz="4000" b="0" strike="noStrike" spc="-1">
              <a:latin typeface="Arial"/>
            </a:endParaRPr>
          </a:p>
        </p:txBody>
      </p:sp>
      <p:sp>
        <p:nvSpPr>
          <p:cNvPr id="228"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479"/>
              </a:spcBef>
              <a:buNone/>
            </a:pPr>
            <a:endParaRPr lang="en-US" sz="1800" b="0" strike="noStrike" spc="-1">
              <a:latin typeface="Arial"/>
            </a:endParaRPr>
          </a:p>
          <a:p>
            <a:pPr>
              <a:lnSpc>
                <a:spcPct val="100000"/>
              </a:lnSpc>
              <a:spcBef>
                <a:spcPts val="479"/>
              </a:spcBef>
              <a:buNone/>
            </a:pPr>
            <a:endParaRPr lang="en-US" sz="1800" b="0" strike="noStrike" spc="-1">
              <a:latin typeface="Arial"/>
            </a:endParaRPr>
          </a:p>
        </p:txBody>
      </p:sp>
      <p:pic>
        <p:nvPicPr>
          <p:cNvPr id="229" name="Picture 1"/>
          <p:cNvPicPr/>
          <p:nvPr/>
        </p:nvPicPr>
        <p:blipFill>
          <a:blip r:embed="rId2"/>
          <a:stretch/>
        </p:blipFill>
        <p:spPr>
          <a:xfrm>
            <a:off x="1812600" y="1733400"/>
            <a:ext cx="6508440" cy="5100840"/>
          </a:xfrm>
          <a:prstGeom prst="rect">
            <a:avLst/>
          </a:prstGeom>
          <a:ln w="0">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Step 3: Submit the RFA</a:t>
            </a:r>
            <a:endParaRPr lang="en-US" sz="4000" b="0" strike="noStrike" spc="-1">
              <a:latin typeface="Arial"/>
            </a:endParaRPr>
          </a:p>
        </p:txBody>
      </p:sp>
      <p:sp>
        <p:nvSpPr>
          <p:cNvPr id="231"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479"/>
              </a:spcBef>
              <a:buNone/>
            </a:pPr>
            <a:endParaRPr lang="en-US" sz="1800" b="0" strike="noStrike" spc="-1">
              <a:latin typeface="Arial"/>
            </a:endParaRPr>
          </a:p>
          <a:p>
            <a:pPr>
              <a:lnSpc>
                <a:spcPct val="100000"/>
              </a:lnSpc>
              <a:spcBef>
                <a:spcPts val="479"/>
              </a:spcBef>
              <a:buNone/>
            </a:pPr>
            <a:endParaRPr lang="en-US" sz="1800" b="0" strike="noStrike" spc="-1">
              <a:latin typeface="Arial"/>
            </a:endParaRPr>
          </a:p>
        </p:txBody>
      </p:sp>
      <p:pic>
        <p:nvPicPr>
          <p:cNvPr id="232" name="Picture 3"/>
          <p:cNvPicPr/>
          <p:nvPr/>
        </p:nvPicPr>
        <p:blipFill>
          <a:blip r:embed="rId2"/>
          <a:srcRect b="7274"/>
          <a:stretch/>
        </p:blipFill>
        <p:spPr>
          <a:xfrm>
            <a:off x="1371600" y="1733400"/>
            <a:ext cx="7313760" cy="4990320"/>
          </a:xfrm>
          <a:prstGeom prst="rect">
            <a:avLst/>
          </a:prstGeom>
          <a:ln w="0">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Step 4: Submit the RFA</a:t>
            </a:r>
            <a:endParaRPr lang="en-US" sz="4000" b="0" strike="noStrike" spc="-1">
              <a:latin typeface="Arial"/>
            </a:endParaRPr>
          </a:p>
        </p:txBody>
      </p:sp>
      <p:sp>
        <p:nvSpPr>
          <p:cNvPr id="234" name="TextShape 2"/>
          <p:cNvSpPr/>
          <p:nvPr/>
        </p:nvSpPr>
        <p:spPr>
          <a:xfrm>
            <a:off x="444600" y="191772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479"/>
              </a:spcBef>
              <a:buNone/>
            </a:pPr>
            <a:endParaRPr lang="en-US" sz="1800" b="0" strike="noStrike" spc="-1">
              <a:latin typeface="Arial"/>
            </a:endParaRPr>
          </a:p>
          <a:p>
            <a:pPr>
              <a:lnSpc>
                <a:spcPct val="100000"/>
              </a:lnSpc>
              <a:spcBef>
                <a:spcPts val="479"/>
              </a:spcBef>
              <a:buNone/>
            </a:pPr>
            <a:endParaRPr lang="en-US" sz="1800" b="0" strike="noStrike" spc="-1">
              <a:latin typeface="Arial"/>
            </a:endParaRPr>
          </a:p>
        </p:txBody>
      </p:sp>
      <p:pic>
        <p:nvPicPr>
          <p:cNvPr id="235" name="Picture 3"/>
          <p:cNvPicPr/>
          <p:nvPr/>
        </p:nvPicPr>
        <p:blipFill>
          <a:blip r:embed="rId2"/>
          <a:srcRect b="2889"/>
          <a:stretch/>
        </p:blipFill>
        <p:spPr>
          <a:xfrm>
            <a:off x="1371600" y="1733400"/>
            <a:ext cx="7313760" cy="5226120"/>
          </a:xfrm>
          <a:prstGeom prst="rect">
            <a:avLst/>
          </a:prstGeom>
          <a:ln w="0">
            <a:noFill/>
          </a:ln>
        </p:spPr>
      </p:pic>
      <p:sp>
        <p:nvSpPr>
          <p:cNvPr id="236" name="CustomShape 3"/>
          <p:cNvSpPr/>
          <p:nvPr/>
        </p:nvSpPr>
        <p:spPr>
          <a:xfrm flipV="1">
            <a:off x="1258560" y="6596640"/>
            <a:ext cx="1473480" cy="8280"/>
          </a:xfrm>
          <a:custGeom>
            <a:avLst/>
            <a:gdLst/>
            <a:ahLst/>
            <a:cxnLst/>
            <a:rect l="l" t="t" r="r" b="b"/>
            <a:pathLst>
              <a:path w="21600" h="21600">
                <a:moveTo>
                  <a:pt x="0" y="0"/>
                </a:moveTo>
                <a:lnTo>
                  <a:pt x="21600" y="21600"/>
                </a:lnTo>
              </a:path>
            </a:pathLst>
          </a:custGeom>
          <a:noFill/>
          <a:ln w="127080">
            <a:solidFill>
              <a:srgbClr val="FF0000"/>
            </a:solidFill>
            <a:round/>
            <a:tailEnd type="triangle" w="med" len="med"/>
          </a:ln>
        </p:spPr>
        <p:style>
          <a:lnRef idx="1">
            <a:schemeClr val="accent6"/>
          </a:lnRef>
          <a:fillRef idx="0">
            <a:schemeClr val="accent6"/>
          </a:fillRef>
          <a:effectRef idx="0">
            <a:schemeClr val="accent6"/>
          </a:effectRef>
          <a:fontRef idx="minor"/>
        </p:style>
        <p:txBody>
          <a:bodyPr/>
          <a:lstStyle/>
          <a:p>
            <a:endParaRPr lang="en-US"/>
          </a:p>
        </p:txBody>
      </p:sp>
      <p:sp>
        <p:nvSpPr>
          <p:cNvPr id="237" name="CustomShape 4"/>
          <p:cNvSpPr/>
          <p:nvPr/>
        </p:nvSpPr>
        <p:spPr>
          <a:xfrm flipV="1">
            <a:off x="1258560" y="4584600"/>
            <a:ext cx="1473480" cy="8280"/>
          </a:xfrm>
          <a:custGeom>
            <a:avLst/>
            <a:gdLst/>
            <a:ahLst/>
            <a:cxnLst/>
            <a:rect l="l" t="t" r="r" b="b"/>
            <a:pathLst>
              <a:path w="21600" h="21600">
                <a:moveTo>
                  <a:pt x="0" y="0"/>
                </a:moveTo>
                <a:lnTo>
                  <a:pt x="21600" y="21600"/>
                </a:lnTo>
              </a:path>
            </a:pathLst>
          </a:custGeom>
          <a:noFill/>
          <a:ln w="127080">
            <a:solidFill>
              <a:srgbClr val="FF0000"/>
            </a:solidFill>
            <a:round/>
            <a:tailEnd type="triangle" w="med" len="med"/>
          </a:ln>
        </p:spPr>
        <p:style>
          <a:lnRef idx="1">
            <a:schemeClr val="accent6"/>
          </a:lnRef>
          <a:fillRef idx="0">
            <a:schemeClr val="accent6"/>
          </a:fillRef>
          <a:effectRef idx="0">
            <a:schemeClr val="accent6"/>
          </a:effectRef>
          <a:fontRef idx="minor"/>
        </p:style>
        <p:txBody>
          <a:bodyPr/>
          <a:lstStyle/>
          <a:p>
            <a:endParaRPr lang="en-US"/>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Step 5: Incorporate Feedback</a:t>
            </a:r>
            <a:endParaRPr lang="en-US" sz="4000" b="0" strike="noStrike" spc="-1">
              <a:latin typeface="Arial"/>
            </a:endParaRPr>
          </a:p>
        </p:txBody>
      </p:sp>
      <p:sp>
        <p:nvSpPr>
          <p:cNvPr id="239" name="TextShape 2"/>
          <p:cNvSpPr/>
          <p:nvPr/>
        </p:nvSpPr>
        <p:spPr>
          <a:xfrm>
            <a:off x="444600" y="147348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479"/>
              </a:spcBef>
              <a:buNone/>
            </a:pPr>
            <a:endParaRPr lang="en-US" sz="1800" b="0" strike="noStrike" spc="-1">
              <a:latin typeface="Arial"/>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The staff may give you feedback</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000" b="0" strike="noStrike" spc="-1">
                <a:solidFill>
                  <a:srgbClr val="002060"/>
                </a:solidFill>
                <a:latin typeface="Droid Sans"/>
                <a:ea typeface="Droid Sans"/>
              </a:rPr>
              <a:t>Update your RFA from the </a:t>
            </a:r>
            <a:r>
              <a:rPr lang="en-US" sz="2000" b="0" u="sng" strike="noStrike" spc="-1">
                <a:solidFill>
                  <a:srgbClr val="0000FF"/>
                </a:solidFill>
                <a:uFillTx/>
                <a:latin typeface="Droid Sans"/>
                <a:ea typeface="Droid Sans"/>
                <a:hlinkClick r:id="rId2"/>
              </a:rPr>
              <a:t>My Project page</a:t>
            </a:r>
            <a:endParaRPr lang="en-US" sz="2000" b="0" strike="noStrike" spc="-1">
              <a:latin typeface="Arial"/>
            </a:endParaRPr>
          </a:p>
          <a:p>
            <a:pPr marL="827640" lvl="1" indent="-317880">
              <a:lnSpc>
                <a:spcPct val="100000"/>
              </a:lnSpc>
              <a:spcBef>
                <a:spcPts val="400"/>
              </a:spcBef>
              <a:buClr>
                <a:srgbClr val="002060"/>
              </a:buClr>
              <a:buFont typeface="Arial"/>
              <a:buChar char="–"/>
            </a:pPr>
            <a:r>
              <a:rPr lang="en-US" sz="2000" b="0" strike="noStrike" spc="-1">
                <a:solidFill>
                  <a:srgbClr val="002060"/>
                </a:solidFill>
                <a:latin typeface="Droid Sans"/>
                <a:ea typeface="Droid Sans"/>
              </a:rPr>
              <a:t>Check your feedback frequently</a:t>
            </a:r>
            <a:endParaRPr lang="en-US" sz="2000" b="0" strike="noStrike" spc="-1">
              <a:latin typeface="Arial"/>
            </a:endParaRPr>
          </a:p>
          <a:p>
            <a:pPr marL="827640" lvl="1" indent="-317880">
              <a:lnSpc>
                <a:spcPct val="100000"/>
              </a:lnSpc>
              <a:spcBef>
                <a:spcPts val="400"/>
              </a:spcBef>
              <a:buClr>
                <a:srgbClr val="002060"/>
              </a:buClr>
              <a:buFont typeface="Arial"/>
              <a:buChar char="–"/>
            </a:pPr>
            <a:r>
              <a:rPr lang="en-US" sz="2000" b="0" strike="noStrike" spc="-1">
                <a:solidFill>
                  <a:srgbClr val="002060"/>
                </a:solidFill>
                <a:latin typeface="Droid Sans"/>
                <a:ea typeface="Droid Sans"/>
              </a:rPr>
              <a:t>Respond to your feedback early</a:t>
            </a:r>
            <a:endParaRPr lang="en-US" sz="2000" b="0" strike="noStrike" spc="-1">
              <a:latin typeface="Arial"/>
            </a:endParaRPr>
          </a:p>
          <a:p>
            <a:pPr>
              <a:lnSpc>
                <a:spcPct val="100000"/>
              </a:lnSpc>
              <a:spcBef>
                <a:spcPts val="400"/>
              </a:spcBef>
              <a:buNone/>
            </a:pPr>
            <a:endParaRPr lang="en-US" sz="2000" b="0" strike="noStrike" spc="-1">
              <a:latin typeface="Arial"/>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Please submit one RFA at a time for most promising idea</a:t>
            </a:r>
            <a:endParaRPr lang="en-US" sz="2400" b="0" strike="noStrike" spc="-1">
              <a:latin typeface="Arial"/>
            </a:endParaRPr>
          </a:p>
          <a:p>
            <a:pPr marL="839160" lvl="1"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You can have multiple ideas under discussion</a:t>
            </a:r>
            <a:endParaRPr lang="en-US" sz="2400" b="0" strike="noStrike" spc="-1">
              <a:latin typeface="Arial"/>
            </a:endParaRPr>
          </a:p>
          <a:p>
            <a:pPr>
              <a:lnSpc>
                <a:spcPct val="100000"/>
              </a:lnSpc>
              <a:spcBef>
                <a:spcPts val="479"/>
              </a:spcBef>
              <a:buNone/>
            </a:pPr>
            <a:endParaRPr lang="en-US" sz="2400" b="0" strike="noStrike" spc="-1">
              <a:latin typeface="Arial"/>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Project Rejected</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000" b="0" strike="noStrike" spc="-1">
                <a:solidFill>
                  <a:srgbClr val="002060"/>
                </a:solidFill>
                <a:latin typeface="Droid Sans"/>
                <a:ea typeface="Droid Sans"/>
              </a:rPr>
              <a:t>Try, try again…</a:t>
            </a:r>
            <a:endParaRPr lang="en-US" sz="2000" b="0" strike="noStrike" spc="-1">
              <a:latin typeface="Arial"/>
            </a:endParaRPr>
          </a:p>
          <a:p>
            <a:pPr>
              <a:lnSpc>
                <a:spcPct val="100000"/>
              </a:lnSpc>
              <a:buNone/>
            </a:pPr>
            <a:endParaRPr lang="en-US" sz="2000" b="0" strike="noStrike" spc="-1">
              <a:latin typeface="Arial"/>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Project Approved</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000" b="0" strike="noStrike" spc="-1">
                <a:solidFill>
                  <a:srgbClr val="002060"/>
                </a:solidFill>
                <a:latin typeface="Droid Sans"/>
                <a:ea typeface="Droid Sans"/>
              </a:rPr>
              <a:t>Start working on your </a:t>
            </a:r>
            <a:r>
              <a:rPr lang="en-US" sz="2000" b="0" u="sng" strike="noStrike" spc="-1">
                <a:solidFill>
                  <a:srgbClr val="0000FF"/>
                </a:solidFill>
                <a:uFillTx/>
                <a:latin typeface="Droid Sans"/>
                <a:ea typeface="Droid Sans"/>
                <a:hlinkClick r:id="rId3"/>
              </a:rPr>
              <a:t>Proposal</a:t>
            </a:r>
            <a:r>
              <a:rPr lang="en-US" sz="2000" b="0" u="sng" strike="noStrike" spc="-1">
                <a:solidFill>
                  <a:srgbClr val="0000FF"/>
                </a:solidFill>
                <a:uFillTx/>
                <a:latin typeface="Droid Sans"/>
                <a:ea typeface="Droid Sans"/>
              </a:rPr>
              <a:t> Immediately</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39">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239">
                                            <p:txEl>
                                              <p:pRg st="2" end="2"/>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23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39">
                                            <p:txEl>
                                              <p:pRg st="9" end="9"/>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239">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p:cTn id="20" dur="1" fill="hold">
                                          <p:stCondLst>
                                            <p:cond delay="0"/>
                                          </p:stCondLst>
                                        </p:cTn>
                                        <p:tgtEl>
                                          <p:spTgt spid="239">
                                            <p:txEl>
                                              <p:pRg st="12" end="12"/>
                                            </p:txEl>
                                          </p:spTgt>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23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extShape 1"/>
          <p:cNvSpPr/>
          <p:nvPr/>
        </p:nvSpPr>
        <p:spPr>
          <a:xfrm>
            <a:off x="444600" y="990720"/>
            <a:ext cx="4672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641"/>
              </a:spcBef>
              <a:buNone/>
              <a:tabLst>
                <a:tab pos="0" algn="l"/>
              </a:tabLst>
            </a:pPr>
            <a:r>
              <a:rPr lang="en-US" sz="3200" b="1" strike="noStrike" spc="-1">
                <a:solidFill>
                  <a:srgbClr val="142958"/>
                </a:solidFill>
                <a:latin typeface="Arial Narrow"/>
                <a:ea typeface="DejaVu Sans"/>
              </a:rPr>
              <a:t>Initial Post Deadline</a:t>
            </a:r>
            <a:endParaRPr lang="en-US" sz="3200" b="0" strike="noStrike" spc="-1">
              <a:latin typeface="Arial"/>
            </a:endParaRPr>
          </a:p>
        </p:txBody>
      </p:sp>
      <p:sp>
        <p:nvSpPr>
          <p:cNvPr id="241" name="TextShape 2"/>
          <p:cNvSpPr/>
          <p:nvPr/>
        </p:nvSpPr>
        <p:spPr>
          <a:xfrm>
            <a:off x="444600" y="1917720"/>
            <a:ext cx="8982720" cy="1190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299"/>
              </a:spcBef>
              <a:buNone/>
              <a:tabLst>
                <a:tab pos="0" algn="l"/>
              </a:tabLst>
            </a:pPr>
            <a:r>
              <a:rPr lang="en-US" sz="6600" b="1" strike="noStrike" spc="-1" dirty="0">
                <a:solidFill>
                  <a:srgbClr val="002060"/>
                </a:solidFill>
                <a:latin typeface="Droid Sans"/>
                <a:ea typeface="Droid Sans"/>
              </a:rPr>
              <a:t>August 24</a:t>
            </a:r>
            <a:r>
              <a:rPr lang="en-US" sz="6600" b="1" strike="noStrike" spc="-1" baseline="30000" dirty="0">
                <a:solidFill>
                  <a:srgbClr val="002060"/>
                </a:solidFill>
                <a:latin typeface="Droid Sans"/>
                <a:ea typeface="Droid Sans"/>
              </a:rPr>
              <a:t>th</a:t>
            </a:r>
            <a:r>
              <a:rPr lang="en-US" sz="6600" b="1" strike="noStrike" spc="-1" dirty="0">
                <a:solidFill>
                  <a:srgbClr val="002060"/>
                </a:solidFill>
                <a:latin typeface="Droid Sans"/>
                <a:ea typeface="Droid Sans"/>
              </a:rPr>
              <a:t> 4:45pm</a:t>
            </a:r>
            <a:endParaRPr lang="en-US" sz="6600" b="0" strike="noStrike" spc="-1" dirty="0">
              <a:latin typeface="Arial"/>
            </a:endParaRPr>
          </a:p>
        </p:txBody>
      </p:sp>
      <p:sp>
        <p:nvSpPr>
          <p:cNvPr id="242" name="TextShape 1"/>
          <p:cNvSpPr/>
          <p:nvPr/>
        </p:nvSpPr>
        <p:spPr>
          <a:xfrm>
            <a:off x="444600" y="3449520"/>
            <a:ext cx="4672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641"/>
              </a:spcBef>
              <a:buNone/>
              <a:tabLst>
                <a:tab pos="0" algn="l"/>
              </a:tabLst>
            </a:pPr>
            <a:r>
              <a:rPr lang="en-US" sz="3200" b="1" strike="noStrike" spc="-1">
                <a:solidFill>
                  <a:srgbClr val="142958"/>
                </a:solidFill>
                <a:latin typeface="Arial Narrow"/>
                <a:ea typeface="DejaVu Sans"/>
              </a:rPr>
              <a:t>Approval Deadline</a:t>
            </a:r>
            <a:endParaRPr lang="en-US" sz="3200" b="0" strike="noStrike" spc="-1">
              <a:latin typeface="Arial"/>
            </a:endParaRPr>
          </a:p>
        </p:txBody>
      </p:sp>
      <p:sp>
        <p:nvSpPr>
          <p:cNvPr id="243" name="TextShape 2"/>
          <p:cNvSpPr/>
          <p:nvPr/>
        </p:nvSpPr>
        <p:spPr>
          <a:xfrm>
            <a:off x="444600" y="4365000"/>
            <a:ext cx="9244080" cy="1256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299"/>
              </a:spcBef>
              <a:buNone/>
              <a:tabLst>
                <a:tab pos="0" algn="l"/>
              </a:tabLst>
            </a:pPr>
            <a:r>
              <a:rPr lang="en-US" sz="6600" b="1" spc="-1" dirty="0">
                <a:solidFill>
                  <a:srgbClr val="002060"/>
                </a:solidFill>
                <a:latin typeface="Droid Sans"/>
                <a:ea typeface="Droid Sans"/>
              </a:rPr>
              <a:t>September 7</a:t>
            </a:r>
            <a:r>
              <a:rPr lang="en-US" sz="6600" b="1" spc="-1" baseline="30000" dirty="0">
                <a:solidFill>
                  <a:srgbClr val="002060"/>
                </a:solidFill>
                <a:latin typeface="Droid Sans"/>
                <a:ea typeface="Droid Sans"/>
              </a:rPr>
              <a:t>th</a:t>
            </a:r>
            <a:r>
              <a:rPr lang="en-US" sz="6600" b="1" strike="noStrike" spc="-1" dirty="0">
                <a:solidFill>
                  <a:srgbClr val="002060"/>
                </a:solidFill>
                <a:latin typeface="Droid Sans"/>
                <a:ea typeface="Droid Sans"/>
              </a:rPr>
              <a:t> 4:45pm</a:t>
            </a:r>
            <a:endParaRPr lang="en-US" sz="6600" b="0"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p:nvPr/>
        </p:nvSpPr>
        <p:spPr>
          <a:xfrm>
            <a:off x="444600" y="1751040"/>
            <a:ext cx="9244080" cy="1792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2299"/>
              </a:spcBef>
              <a:buNone/>
            </a:pPr>
            <a:r>
              <a:rPr lang="en-US" sz="11500" b="1" strike="noStrike" spc="-1">
                <a:solidFill>
                  <a:srgbClr val="142958"/>
                </a:solidFill>
                <a:latin typeface="Arial Narrow"/>
                <a:ea typeface="DejaVu Sans"/>
              </a:rPr>
              <a:t>Overview</a:t>
            </a:r>
            <a:endParaRPr lang="en-US" sz="11500" b="0" strike="noStrike" spc="-1">
              <a:latin typeface="Arial"/>
            </a:endParaRPr>
          </a:p>
        </p:txBody>
      </p:sp>
      <p:sp>
        <p:nvSpPr>
          <p:cNvPr id="170" name="TextShape 2"/>
          <p:cNvSpPr/>
          <p:nvPr/>
        </p:nvSpPr>
        <p:spPr>
          <a:xfrm>
            <a:off x="444600" y="3674520"/>
            <a:ext cx="9244080" cy="2180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961"/>
              </a:spcBef>
              <a:buNone/>
            </a:pPr>
            <a:r>
              <a:rPr lang="en-US" sz="4800" b="0" strike="noStrike" spc="-1">
                <a:solidFill>
                  <a:srgbClr val="002060"/>
                </a:solidFill>
                <a:latin typeface="Droid Sans"/>
                <a:ea typeface="Droid Sans"/>
              </a:rPr>
              <a:t>RFA Process</a:t>
            </a:r>
            <a:endParaRPr lang="en-US" sz="48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1" name="TextShape 1"/>
          <p:cNvSpPr/>
          <p:nvPr/>
        </p:nvSpPr>
        <p:spPr>
          <a:xfrm>
            <a:off x="444600" y="990720"/>
            <a:ext cx="9244080" cy="741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799"/>
              </a:spcBef>
              <a:buNone/>
            </a:pPr>
            <a:r>
              <a:rPr lang="en-US" sz="4000" b="1" strike="noStrike" spc="-1">
                <a:solidFill>
                  <a:srgbClr val="142958"/>
                </a:solidFill>
                <a:latin typeface="Arial Narrow"/>
                <a:ea typeface="DejaVu Sans"/>
              </a:rPr>
              <a:t>Overall course timeline</a:t>
            </a:r>
            <a:endParaRPr lang="en-US" sz="4000" b="0" strike="noStrike" spc="-1">
              <a:latin typeface="Arial"/>
            </a:endParaRPr>
          </a:p>
        </p:txBody>
      </p:sp>
      <p:sp>
        <p:nvSpPr>
          <p:cNvPr id="172" name="TextShape 2"/>
          <p:cNvSpPr/>
          <p:nvPr/>
        </p:nvSpPr>
        <p:spPr>
          <a:xfrm>
            <a:off x="444600" y="1877400"/>
            <a:ext cx="9244080" cy="482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Objective of this capstone course is to work on a project that</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ejaVu Sans"/>
              </a:rPr>
              <a:t>You Propose, Design, Build, Report</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ejaVu Sans"/>
              </a:rPr>
              <a:t>The scope of the course is within a semester</a:t>
            </a:r>
            <a:endParaRPr lang="en-US" sz="2400" b="0" strike="noStrike" spc="-1">
              <a:latin typeface="Arial"/>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ejaVu Sans"/>
              </a:rPr>
              <a:t>Many of you will graduate and become real engineers after</a:t>
            </a:r>
            <a:endParaRPr lang="en-US" sz="2400" b="0" strike="noStrike" spc="-1">
              <a:latin typeface="Arial"/>
            </a:endParaRPr>
          </a:p>
        </p:txBody>
      </p:sp>
      <p:sp>
        <p:nvSpPr>
          <p:cNvPr id="173" name="Text Box 2"/>
          <p:cNvSpPr/>
          <p:nvPr/>
        </p:nvSpPr>
        <p:spPr>
          <a:xfrm>
            <a:off x="2410200" y="4042440"/>
            <a:ext cx="2910960" cy="576720"/>
          </a:xfrm>
          <a:prstGeom prst="rect">
            <a:avLst/>
          </a:prstGeom>
          <a:solidFill>
            <a:srgbClr val="FFFFFF"/>
          </a:solidFill>
          <a:ln>
            <a:solidFill>
              <a:srgbClr val="000000"/>
            </a:solidFill>
            <a:round/>
          </a:ln>
        </p:spPr>
        <p:style>
          <a:lnRef idx="2">
            <a:schemeClr val="dk1"/>
          </a:lnRef>
          <a:fillRef idx="1">
            <a:schemeClr val="lt1"/>
          </a:fillRef>
          <a:effectRef idx="0">
            <a:schemeClr val="dk1"/>
          </a:effectRef>
          <a:fontRef idx="minor"/>
        </p:style>
        <p:txBody>
          <a:bodyPr lIns="90000" tIns="45000" rIns="90000" bIns="45000" anchor="t">
            <a:spAutoFit/>
          </a:bodyPr>
          <a:lstStyle/>
          <a:p>
            <a:pPr algn="ctr">
              <a:lnSpc>
                <a:spcPct val="100000"/>
              </a:lnSpc>
              <a:buNone/>
            </a:pPr>
            <a:r>
              <a:rPr lang="en-US" sz="1600" b="0" strike="noStrike" spc="-1">
                <a:solidFill>
                  <a:srgbClr val="000000"/>
                </a:solidFill>
                <a:latin typeface="Times New Roman"/>
                <a:ea typeface="Calibri"/>
              </a:rPr>
              <a:t>Search and Approval for Projects</a:t>
            </a:r>
            <a:endParaRPr lang="en-US" sz="1600" b="0" strike="noStrike" spc="-1">
              <a:latin typeface="Arial"/>
            </a:endParaRPr>
          </a:p>
          <a:p>
            <a:pPr algn="ctr">
              <a:lnSpc>
                <a:spcPct val="100000"/>
              </a:lnSpc>
              <a:buNone/>
            </a:pPr>
            <a:r>
              <a:rPr lang="en-US" sz="1600" b="0" strike="noStrike" spc="-1">
                <a:solidFill>
                  <a:srgbClr val="000000"/>
                </a:solidFill>
                <a:latin typeface="Times New Roman"/>
                <a:ea typeface="Calibri"/>
              </a:rPr>
              <a:t>(Weeks 1-3)</a:t>
            </a:r>
            <a:endParaRPr lang="en-US" sz="1600" b="0" strike="noStrike" spc="-1">
              <a:latin typeface="Arial"/>
            </a:endParaRPr>
          </a:p>
        </p:txBody>
      </p:sp>
      <p:sp>
        <p:nvSpPr>
          <p:cNvPr id="174" name="Text Box 2"/>
          <p:cNvSpPr/>
          <p:nvPr/>
        </p:nvSpPr>
        <p:spPr>
          <a:xfrm>
            <a:off x="3862440" y="4780440"/>
            <a:ext cx="2910960" cy="576720"/>
          </a:xfrm>
          <a:prstGeom prst="rect">
            <a:avLst/>
          </a:prstGeom>
          <a:solidFill>
            <a:srgbClr val="FFFFFF"/>
          </a:solidFill>
          <a:ln>
            <a:solidFill>
              <a:srgbClr val="000000"/>
            </a:solidFill>
            <a:round/>
          </a:ln>
        </p:spPr>
        <p:style>
          <a:lnRef idx="2">
            <a:schemeClr val="dk1"/>
          </a:lnRef>
          <a:fillRef idx="1">
            <a:schemeClr val="lt1"/>
          </a:fillRef>
          <a:effectRef idx="0">
            <a:schemeClr val="dk1"/>
          </a:effectRef>
          <a:fontRef idx="minor"/>
        </p:style>
        <p:txBody>
          <a:bodyPr lIns="90000" tIns="45000" rIns="90000" bIns="45000" anchor="t">
            <a:spAutoFit/>
          </a:bodyPr>
          <a:lstStyle/>
          <a:p>
            <a:pPr algn="ctr">
              <a:lnSpc>
                <a:spcPct val="100000"/>
              </a:lnSpc>
              <a:buNone/>
            </a:pPr>
            <a:r>
              <a:rPr lang="en-US" sz="1600" b="0" strike="noStrike" spc="-1">
                <a:solidFill>
                  <a:srgbClr val="000000"/>
                </a:solidFill>
                <a:latin typeface="Times New Roman"/>
                <a:ea typeface="Calibri"/>
              </a:rPr>
              <a:t>Detailed Design</a:t>
            </a:r>
            <a:endParaRPr lang="en-US" sz="1600" b="0" strike="noStrike" spc="-1">
              <a:latin typeface="Arial"/>
            </a:endParaRPr>
          </a:p>
          <a:p>
            <a:pPr algn="ctr">
              <a:lnSpc>
                <a:spcPct val="100000"/>
              </a:lnSpc>
              <a:buNone/>
            </a:pPr>
            <a:r>
              <a:rPr lang="en-US" sz="1600" b="0" strike="noStrike" spc="-1">
                <a:solidFill>
                  <a:srgbClr val="000000"/>
                </a:solidFill>
                <a:latin typeface="Times New Roman"/>
                <a:ea typeface="Calibri"/>
              </a:rPr>
              <a:t>(Weeks 4-6)</a:t>
            </a:r>
            <a:endParaRPr lang="en-US" sz="1600" b="0" strike="noStrike" spc="-1">
              <a:latin typeface="Arial"/>
            </a:endParaRPr>
          </a:p>
        </p:txBody>
      </p:sp>
      <p:sp>
        <p:nvSpPr>
          <p:cNvPr id="175" name="Text Box 2"/>
          <p:cNvSpPr/>
          <p:nvPr/>
        </p:nvSpPr>
        <p:spPr>
          <a:xfrm>
            <a:off x="5320080" y="5518440"/>
            <a:ext cx="2910960" cy="576720"/>
          </a:xfrm>
          <a:prstGeom prst="rect">
            <a:avLst/>
          </a:prstGeom>
          <a:solidFill>
            <a:srgbClr val="FFFFFF"/>
          </a:solidFill>
          <a:ln>
            <a:solidFill>
              <a:srgbClr val="000000"/>
            </a:solidFill>
            <a:round/>
          </a:ln>
        </p:spPr>
        <p:style>
          <a:lnRef idx="2">
            <a:schemeClr val="dk1"/>
          </a:lnRef>
          <a:fillRef idx="1">
            <a:schemeClr val="lt1"/>
          </a:fillRef>
          <a:effectRef idx="0">
            <a:schemeClr val="dk1"/>
          </a:effectRef>
          <a:fontRef idx="minor"/>
        </p:style>
        <p:txBody>
          <a:bodyPr lIns="90000" tIns="45000" rIns="90000" bIns="45000" anchor="t">
            <a:spAutoFit/>
          </a:bodyPr>
          <a:lstStyle/>
          <a:p>
            <a:pPr algn="ctr">
              <a:lnSpc>
                <a:spcPct val="100000"/>
              </a:lnSpc>
              <a:buNone/>
            </a:pPr>
            <a:r>
              <a:rPr lang="en-US" sz="1600" b="0" strike="noStrike" spc="-1">
                <a:solidFill>
                  <a:srgbClr val="000000"/>
                </a:solidFill>
                <a:latin typeface="Times New Roman"/>
                <a:ea typeface="Calibri"/>
              </a:rPr>
              <a:t>Build and Test</a:t>
            </a:r>
            <a:endParaRPr lang="en-US" sz="1600" b="0" strike="noStrike" spc="-1">
              <a:latin typeface="Arial"/>
            </a:endParaRPr>
          </a:p>
          <a:p>
            <a:pPr algn="ctr">
              <a:lnSpc>
                <a:spcPct val="100000"/>
              </a:lnSpc>
              <a:buNone/>
            </a:pPr>
            <a:r>
              <a:rPr lang="en-US" sz="1600" b="0" strike="noStrike" spc="-1">
                <a:solidFill>
                  <a:srgbClr val="000000"/>
                </a:solidFill>
                <a:latin typeface="Times New Roman"/>
                <a:ea typeface="Calibri"/>
              </a:rPr>
              <a:t>(Weeks 7-14)</a:t>
            </a:r>
            <a:endParaRPr lang="en-US" sz="1600" b="0" strike="noStrike" spc="-1">
              <a:latin typeface="Arial"/>
            </a:endParaRPr>
          </a:p>
        </p:txBody>
      </p:sp>
      <p:sp>
        <p:nvSpPr>
          <p:cNvPr id="176" name="Text Box 2"/>
          <p:cNvSpPr/>
          <p:nvPr/>
        </p:nvSpPr>
        <p:spPr>
          <a:xfrm>
            <a:off x="6777720" y="6262560"/>
            <a:ext cx="2910960" cy="576720"/>
          </a:xfrm>
          <a:prstGeom prst="rect">
            <a:avLst/>
          </a:prstGeom>
          <a:solidFill>
            <a:srgbClr val="FFFFFF"/>
          </a:solidFill>
          <a:ln>
            <a:solidFill>
              <a:srgbClr val="000000"/>
            </a:solidFill>
            <a:round/>
          </a:ln>
        </p:spPr>
        <p:style>
          <a:lnRef idx="2">
            <a:schemeClr val="dk1"/>
          </a:lnRef>
          <a:fillRef idx="1">
            <a:schemeClr val="lt1"/>
          </a:fillRef>
          <a:effectRef idx="0">
            <a:schemeClr val="dk1"/>
          </a:effectRef>
          <a:fontRef idx="minor"/>
        </p:style>
        <p:txBody>
          <a:bodyPr lIns="90000" tIns="45000" rIns="90000" bIns="45000" anchor="t">
            <a:spAutoFit/>
          </a:bodyPr>
          <a:lstStyle/>
          <a:p>
            <a:pPr algn="ctr">
              <a:lnSpc>
                <a:spcPct val="100000"/>
              </a:lnSpc>
              <a:buNone/>
            </a:pPr>
            <a:r>
              <a:rPr lang="en-US" sz="1600" b="0" strike="noStrike" spc="-1">
                <a:solidFill>
                  <a:srgbClr val="000000"/>
                </a:solidFill>
                <a:latin typeface="Times New Roman"/>
                <a:ea typeface="Calibri"/>
              </a:rPr>
              <a:t>Demonstrate and Present</a:t>
            </a:r>
            <a:endParaRPr lang="en-US" sz="1600" b="0" strike="noStrike" spc="-1">
              <a:latin typeface="Arial"/>
            </a:endParaRPr>
          </a:p>
          <a:p>
            <a:pPr algn="ctr">
              <a:lnSpc>
                <a:spcPct val="100000"/>
              </a:lnSpc>
              <a:buNone/>
            </a:pPr>
            <a:r>
              <a:rPr lang="en-US" sz="1600" b="0" strike="noStrike" spc="-1">
                <a:solidFill>
                  <a:srgbClr val="000000"/>
                </a:solidFill>
                <a:latin typeface="Times New Roman"/>
                <a:ea typeface="Calibri"/>
              </a:rPr>
              <a:t>(Week 15)</a:t>
            </a:r>
            <a:endParaRPr lang="en-US" sz="1600" b="0" strike="noStrike" spc="-1">
              <a:latin typeface="Arial"/>
            </a:endParaRPr>
          </a:p>
        </p:txBody>
      </p:sp>
      <p:sp>
        <p:nvSpPr>
          <p:cNvPr id="177" name="CustomShape 4"/>
          <p:cNvSpPr/>
          <p:nvPr/>
        </p:nvSpPr>
        <p:spPr>
          <a:xfrm rot="20383800">
            <a:off x="1339560" y="4166640"/>
            <a:ext cx="909360" cy="335160"/>
          </a:xfrm>
          <a:custGeom>
            <a:avLst/>
            <a:gdLst/>
            <a:ahLst/>
            <a:cxnLst/>
            <a:rect l="l" t="t" r="r" b="b"/>
            <a:pathLst>
              <a:path w="21600" h="21600">
                <a:moveTo>
                  <a:pt x="0" y="0"/>
                </a:moveTo>
                <a:lnTo>
                  <a:pt x="21600" y="21600"/>
                </a:lnTo>
              </a:path>
            </a:pathLst>
          </a:custGeom>
          <a:noFill/>
          <a:ln w="127080">
            <a:solidFill>
              <a:srgbClr val="FF0000"/>
            </a:solidFill>
            <a:round/>
            <a:tailEnd type="triangle" w="med" len="med"/>
          </a:ln>
        </p:spPr>
        <p:style>
          <a:lnRef idx="1">
            <a:schemeClr val="accent6"/>
          </a:lnRef>
          <a:fillRef idx="0">
            <a:schemeClr val="accent6"/>
          </a:fillRef>
          <a:effectRef idx="0">
            <a:schemeClr val="accent6"/>
          </a:effectRef>
          <a:fontRef idx="minor"/>
        </p:style>
        <p:txBody>
          <a:bodyPr/>
          <a:lstStyle/>
          <a:p>
            <a:endParaRPr lang="en-US"/>
          </a:p>
        </p:txBody>
      </p:sp>
      <p:sp>
        <p:nvSpPr>
          <p:cNvPr id="178" name="TextBox 2"/>
          <p:cNvSpPr/>
          <p:nvPr/>
        </p:nvSpPr>
        <p:spPr>
          <a:xfrm>
            <a:off x="266760" y="4025160"/>
            <a:ext cx="1042560" cy="638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52560">
              <a:lnSpc>
                <a:spcPct val="100000"/>
              </a:lnSpc>
              <a:spcBef>
                <a:spcPts val="400"/>
              </a:spcBef>
              <a:buNone/>
            </a:pPr>
            <a:r>
              <a:rPr lang="en-US" sz="1800" b="0" strike="noStrike" spc="-1">
                <a:solidFill>
                  <a:srgbClr val="002060"/>
                </a:solidFill>
                <a:latin typeface="Droid Sans"/>
                <a:ea typeface="DejaVu Sans"/>
              </a:rPr>
              <a:t>RFA process</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73"/>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172">
                                            <p:txEl>
                                              <p:pRg st="1" end="1"/>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172">
                                            <p:txEl>
                                              <p:pRg st="2" end="2"/>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17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p:cTn id="16" dur="1" fill="hold">
                                          <p:stCondLst>
                                            <p:cond delay="0"/>
                                          </p:stCondLst>
                                        </p:cTn>
                                        <p:tgtEl>
                                          <p:spTgt spid="1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p:cTn id="20" dur="1" fill="hold">
                                          <p:stCondLst>
                                            <p:cond delay="0"/>
                                          </p:stCondLst>
                                        </p:cTn>
                                        <p:tgtEl>
                                          <p:spTgt spid="1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p:cTn id="24" dur="1" fill="hold">
                                          <p:stCondLst>
                                            <p:cond delay="0"/>
                                          </p:stCondLst>
                                        </p:cTn>
                                        <p:tgtEl>
                                          <p:spTgt spid="17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p:cTn id="28" dur="1" fill="hold">
                                          <p:stCondLst>
                                            <p:cond delay="0"/>
                                          </p:stCondLst>
                                        </p:cTn>
                                        <p:tgtEl>
                                          <p:spTgt spid="177"/>
                                        </p:tgtEl>
                                        <p:attrNameLst>
                                          <p:attrName>style.visibility</p:attrName>
                                        </p:attrNameLst>
                                      </p:cBhvr>
                                      <p:to>
                                        <p:strVal val="visible"/>
                                      </p:to>
                                    </p:set>
                                  </p:childTnLst>
                                </p:cTn>
                              </p:par>
                              <p:par>
                                <p:cTn id="29" presetID="1" presetClass="entr" fill="hold" nodeType="withEffect">
                                  <p:stCondLst>
                                    <p:cond delay="0"/>
                                  </p:stCondLst>
                                  <p:childTnLst>
                                    <p:set>
                                      <p:cBhvr>
                                        <p:cTn id="30" dur="1" fill="hold">
                                          <p:stCondLst>
                                            <p:cond delay="0"/>
                                          </p:stCondLst>
                                        </p:cTn>
                                        <p:tgtEl>
                                          <p:spTgt spid="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PlaceHolder 1"/>
          <p:cNvSpPr>
            <a:spLocks noGrp="1"/>
          </p:cNvSpPr>
          <p:nvPr>
            <p:ph/>
          </p:nvPr>
        </p:nvSpPr>
        <p:spPr>
          <a:xfrm>
            <a:off x="444600" y="480960"/>
            <a:ext cx="8656560" cy="741960"/>
          </a:xfrm>
          <a:prstGeom prst="rect">
            <a:avLst/>
          </a:prstGeom>
          <a:noFill/>
          <a:ln w="0">
            <a:noFill/>
          </a:ln>
        </p:spPr>
        <p:txBody>
          <a:bodyPr lIns="90000" tIns="45000" rIns="90000" bIns="45000" anchor="t">
            <a:noAutofit/>
          </a:bodyPr>
          <a:lstStyle/>
          <a:p>
            <a:pPr>
              <a:lnSpc>
                <a:spcPct val="90000"/>
              </a:lnSpc>
              <a:spcBef>
                <a:spcPts val="1001"/>
              </a:spcBef>
              <a:buNone/>
              <a:tabLst>
                <a:tab pos="0" algn="l"/>
              </a:tabLst>
            </a:pPr>
            <a:r>
              <a:rPr lang="en-US" sz="2800" b="1" strike="noStrike" spc="-1" dirty="0">
                <a:solidFill>
                  <a:srgbClr val="142958"/>
                </a:solidFill>
                <a:latin typeface="Arial Narrow"/>
                <a:ea typeface="DejaVu Sans"/>
              </a:rPr>
              <a:t>RFA Step 1: Post to the Web Board</a:t>
            </a:r>
            <a:endParaRPr lang="en-US" sz="2800" b="0" strike="noStrike" spc="-1" dirty="0">
              <a:latin typeface="Arial"/>
            </a:endParaRPr>
          </a:p>
        </p:txBody>
      </p:sp>
      <p:sp>
        <p:nvSpPr>
          <p:cNvPr id="180" name="PlaceHolder 2"/>
          <p:cNvSpPr>
            <a:spLocks noGrp="1"/>
          </p:cNvSpPr>
          <p:nvPr>
            <p:ph/>
          </p:nvPr>
        </p:nvSpPr>
        <p:spPr>
          <a:xfrm>
            <a:off x="97920" y="1224000"/>
            <a:ext cx="9861120" cy="4825080"/>
          </a:xfrm>
          <a:prstGeom prst="rect">
            <a:avLst/>
          </a:prstGeom>
          <a:noFill/>
          <a:ln w="0">
            <a:noFill/>
          </a:ln>
        </p:spPr>
        <p:txBody>
          <a:bodyPr lIns="90000" tIns="45000" rIns="90000" bIns="45000" anchor="t">
            <a:noAutofit/>
          </a:bodyPr>
          <a:lstStyle/>
          <a:p>
            <a:pPr marL="381960" indent="-381960">
              <a:lnSpc>
                <a:spcPct val="90000"/>
              </a:lnSpc>
              <a:spcBef>
                <a:spcPts val="1001"/>
              </a:spcBef>
              <a:buClr>
                <a:srgbClr val="002060"/>
              </a:buClr>
              <a:buFont typeface="Wingdings" charset="2"/>
              <a:buChar char=""/>
            </a:pPr>
            <a:r>
              <a:rPr lang="en-US" sz="2800" b="0" strike="noStrike" spc="-1" dirty="0">
                <a:solidFill>
                  <a:srgbClr val="002060"/>
                </a:solidFill>
                <a:latin typeface="Droid Sans"/>
                <a:ea typeface="Droid Sans"/>
              </a:rPr>
              <a:t>Fist post is due </a:t>
            </a:r>
            <a:r>
              <a:rPr lang="en-US" sz="2800" b="1" strike="noStrike" spc="-1" dirty="0">
                <a:solidFill>
                  <a:srgbClr val="002060"/>
                </a:solidFill>
                <a:latin typeface="Droid Sans"/>
                <a:ea typeface="Droid Sans"/>
              </a:rPr>
              <a:t>this</a:t>
            </a:r>
            <a:r>
              <a:rPr lang="en-US" sz="2800" b="0" strike="noStrike" spc="-1" dirty="0">
                <a:solidFill>
                  <a:srgbClr val="002060"/>
                </a:solidFill>
                <a:latin typeface="Droid Sans"/>
                <a:ea typeface="Droid Sans"/>
              </a:rPr>
              <a:t> </a:t>
            </a:r>
            <a:r>
              <a:rPr lang="en-US" sz="2800" b="1" strike="noStrike" spc="-1" dirty="0">
                <a:solidFill>
                  <a:srgbClr val="002060"/>
                </a:solidFill>
                <a:latin typeface="Droid Sans"/>
                <a:ea typeface="Droid Sans"/>
              </a:rPr>
              <a:t>Thursday, August 24th</a:t>
            </a:r>
            <a:endParaRPr lang="en-US" sz="2800" b="0" strike="noStrike" spc="-1" dirty="0">
              <a:solidFill>
                <a:srgbClr val="002060"/>
              </a:solidFill>
              <a:latin typeface="Droid Sans"/>
              <a:ea typeface="Droid Sans"/>
            </a:endParaRPr>
          </a:p>
          <a:p>
            <a:pPr marL="381960" indent="-381960">
              <a:lnSpc>
                <a:spcPct val="90000"/>
              </a:lnSpc>
              <a:spcBef>
                <a:spcPts val="1001"/>
              </a:spcBef>
              <a:buClr>
                <a:srgbClr val="002060"/>
              </a:buClr>
              <a:buFont typeface="Wingdings" charset="2"/>
              <a:buChar char=""/>
            </a:pPr>
            <a:r>
              <a:rPr lang="en-US" sz="2800" b="0" strike="noStrike" spc="-1" dirty="0">
                <a:solidFill>
                  <a:srgbClr val="002060"/>
                </a:solidFill>
                <a:latin typeface="Droid Sans"/>
                <a:ea typeface="Droid Sans"/>
              </a:rPr>
              <a:t>Post ideas, critiques of ideas, and form teams</a:t>
            </a:r>
          </a:p>
          <a:p>
            <a:pPr marL="381960" indent="-381960">
              <a:lnSpc>
                <a:spcPct val="90000"/>
              </a:lnSpc>
              <a:spcBef>
                <a:spcPts val="1001"/>
              </a:spcBef>
              <a:buClr>
                <a:srgbClr val="002060"/>
              </a:buClr>
              <a:buFont typeface="Wingdings" charset="2"/>
              <a:buChar char=""/>
            </a:pPr>
            <a:r>
              <a:rPr lang="en-US" sz="2800" b="0" strike="noStrike" spc="-1" dirty="0">
                <a:solidFill>
                  <a:srgbClr val="002060"/>
                </a:solidFill>
                <a:latin typeface="Droid Sans"/>
                <a:ea typeface="Droid Sans"/>
              </a:rPr>
              <a:t>After sufficient discussion, a staff member will recommend you move to an RFA</a:t>
            </a:r>
          </a:p>
          <a:p>
            <a:pPr marL="381960" indent="-381960">
              <a:lnSpc>
                <a:spcPct val="90000"/>
              </a:lnSpc>
              <a:spcBef>
                <a:spcPts val="1001"/>
              </a:spcBef>
              <a:buClr>
                <a:srgbClr val="002060"/>
              </a:buClr>
              <a:buFont typeface="Wingdings" charset="2"/>
              <a:buChar char=""/>
            </a:pPr>
            <a:r>
              <a:rPr lang="en-US" spc="-1" dirty="0">
                <a:solidFill>
                  <a:srgbClr val="002060"/>
                </a:solidFill>
                <a:latin typeface="Droid Sans"/>
              </a:rPr>
              <a:t>First student to post an idea owns it</a:t>
            </a:r>
          </a:p>
          <a:p>
            <a:pPr marL="839160" lvl="1" indent="-381960">
              <a:spcBef>
                <a:spcPts val="1001"/>
              </a:spcBef>
              <a:buClr>
                <a:srgbClr val="002060"/>
              </a:buClr>
              <a:buFont typeface="Wingdings" charset="2"/>
              <a:buChar char=""/>
            </a:pPr>
            <a:r>
              <a:rPr lang="en-US" sz="2000" b="0" strike="noStrike" spc="-1" dirty="0">
                <a:solidFill>
                  <a:srgbClr val="002060"/>
                </a:solidFill>
                <a:latin typeface="Droid Sans"/>
              </a:rPr>
              <a:t>Except for pitched projects</a:t>
            </a:r>
            <a:endParaRPr lang="en-US" sz="2000" b="0" strike="noStrike" spc="-1" dirty="0">
              <a:latin typeface="Arial"/>
            </a:endParaRPr>
          </a:p>
          <a:p>
            <a:pPr marL="457200">
              <a:lnSpc>
                <a:spcPct val="100000"/>
              </a:lnSpc>
              <a:buNone/>
              <a:tabLst>
                <a:tab pos="0" algn="l"/>
              </a:tabLst>
            </a:pPr>
            <a:endParaRPr lang="en-US" sz="2400" b="0" strike="noStrike" spc="-1" dirty="0">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PlaceHolder 1"/>
          <p:cNvSpPr>
            <a:spLocks noGrp="1"/>
          </p:cNvSpPr>
          <p:nvPr>
            <p:ph/>
          </p:nvPr>
        </p:nvSpPr>
        <p:spPr>
          <a:xfrm>
            <a:off x="444600" y="480960"/>
            <a:ext cx="7699680" cy="741960"/>
          </a:xfrm>
          <a:prstGeom prst="rect">
            <a:avLst/>
          </a:prstGeom>
          <a:noFill/>
          <a:ln w="0">
            <a:noFill/>
          </a:ln>
        </p:spPr>
        <p:txBody>
          <a:bodyPr lIns="90000" tIns="45000" rIns="90000" bIns="45000" anchor="t">
            <a:noAutofit/>
          </a:bodyPr>
          <a:lstStyle/>
          <a:p>
            <a:pPr>
              <a:lnSpc>
                <a:spcPct val="90000"/>
              </a:lnSpc>
              <a:spcBef>
                <a:spcPts val="1001"/>
              </a:spcBef>
              <a:buNone/>
              <a:tabLst>
                <a:tab pos="0" algn="l"/>
              </a:tabLst>
            </a:pPr>
            <a:r>
              <a:rPr lang="en-US" sz="3200" b="1" strike="noStrike" spc="-1" dirty="0">
                <a:solidFill>
                  <a:srgbClr val="142958"/>
                </a:solidFill>
                <a:latin typeface="Arial Narrow"/>
                <a:ea typeface="DejaVu Sans"/>
              </a:rPr>
              <a:t>Step 2 in RFA: Post RFA on Web Board (Approval Deadline </a:t>
            </a:r>
            <a:r>
              <a:rPr lang="en-US" sz="3200" b="1" spc="-1" dirty="0">
                <a:solidFill>
                  <a:srgbClr val="142958"/>
                </a:solidFill>
                <a:latin typeface="Arial Narrow"/>
                <a:ea typeface="DejaVu Sans"/>
              </a:rPr>
              <a:t>September</a:t>
            </a:r>
            <a:r>
              <a:rPr lang="en-US" sz="3200" b="1" strike="noStrike" spc="-1" dirty="0">
                <a:solidFill>
                  <a:srgbClr val="142958"/>
                </a:solidFill>
                <a:latin typeface="Arial Narrow"/>
                <a:ea typeface="DejaVu Sans"/>
              </a:rPr>
              <a:t> 7</a:t>
            </a:r>
            <a:r>
              <a:rPr lang="en-US" sz="3200" b="1" spc="-1" baseline="30000" dirty="0">
                <a:solidFill>
                  <a:srgbClr val="142958"/>
                </a:solidFill>
                <a:latin typeface="Arial Narrow"/>
                <a:ea typeface="DejaVu Sans"/>
              </a:rPr>
              <a:t>th</a:t>
            </a:r>
            <a:r>
              <a:rPr lang="en-US" sz="3200" b="1" strike="noStrike" spc="-1" dirty="0">
                <a:solidFill>
                  <a:srgbClr val="142958"/>
                </a:solidFill>
                <a:latin typeface="Arial Narrow"/>
                <a:ea typeface="DejaVu Sans"/>
              </a:rPr>
              <a:t>)</a:t>
            </a:r>
            <a:endParaRPr lang="en-US" sz="3200" b="0" strike="noStrike" spc="-1" dirty="0">
              <a:latin typeface="Arial"/>
            </a:endParaRPr>
          </a:p>
        </p:txBody>
      </p:sp>
      <p:sp>
        <p:nvSpPr>
          <p:cNvPr id="190" name="PlaceHolder 2"/>
          <p:cNvSpPr>
            <a:spLocks noGrp="1"/>
          </p:cNvSpPr>
          <p:nvPr>
            <p:ph/>
          </p:nvPr>
        </p:nvSpPr>
        <p:spPr>
          <a:xfrm>
            <a:off x="406440" y="1473120"/>
            <a:ext cx="9244440" cy="4825080"/>
          </a:xfrm>
          <a:prstGeom prst="rect">
            <a:avLst/>
          </a:prstGeom>
          <a:noFill/>
          <a:ln w="0">
            <a:noFill/>
          </a:ln>
        </p:spPr>
        <p:txBody>
          <a:bodyPr lIns="90000" tIns="45000" rIns="90000" bIns="45000" anchor="t">
            <a:noAutofit/>
          </a:bodyPr>
          <a:lstStyle/>
          <a:p>
            <a:pPr marL="381960" indent="-381960">
              <a:lnSpc>
                <a:spcPct val="90000"/>
              </a:lnSpc>
              <a:spcBef>
                <a:spcPts val="1001"/>
              </a:spcBef>
              <a:buClr>
                <a:srgbClr val="002060"/>
              </a:buClr>
              <a:buFont typeface="Wingdings" charset="2"/>
              <a:buChar char=""/>
            </a:pPr>
            <a:r>
              <a:rPr lang="en-US" sz="2800" b="0" strike="noStrike" spc="-1" dirty="0">
                <a:solidFill>
                  <a:srgbClr val="002060"/>
                </a:solidFill>
                <a:latin typeface="Droid Sans"/>
                <a:ea typeface="Droid Sans"/>
              </a:rPr>
              <a:t>RFAs will be evaluated by staff and either approved or rejected</a:t>
            </a:r>
            <a:endParaRPr lang="en-US" sz="2800" b="0" strike="noStrike" spc="-1" dirty="0">
              <a:latin typeface="Arial"/>
            </a:endParaRPr>
          </a:p>
          <a:p>
            <a:pPr marL="685800" lvl="1" indent="-228600">
              <a:lnSpc>
                <a:spcPct val="90000"/>
              </a:lnSpc>
              <a:spcBef>
                <a:spcPts val="499"/>
              </a:spcBef>
              <a:buClr>
                <a:srgbClr val="002060"/>
              </a:buClr>
              <a:buFont typeface="Arial"/>
              <a:buChar char="•"/>
            </a:pPr>
            <a:r>
              <a:rPr lang="en-US" sz="2400" b="0" strike="noStrike" spc="-1" dirty="0">
                <a:solidFill>
                  <a:srgbClr val="002060"/>
                </a:solidFill>
                <a:latin typeface="Droid Sans"/>
                <a:ea typeface="Droid Sans"/>
              </a:rPr>
              <a:t>Projects must meet our criteria for complexity and uniqueness</a:t>
            </a:r>
            <a:endParaRPr lang="en-US" sz="2400" b="0" strike="noStrike" spc="-1" dirty="0">
              <a:latin typeface="Arial"/>
            </a:endParaRPr>
          </a:p>
          <a:p>
            <a:pPr marL="685800" lvl="1" indent="-228600">
              <a:lnSpc>
                <a:spcPct val="90000"/>
              </a:lnSpc>
              <a:spcBef>
                <a:spcPts val="499"/>
              </a:spcBef>
              <a:buClr>
                <a:srgbClr val="002060"/>
              </a:buClr>
              <a:buFont typeface="Arial"/>
              <a:buChar char="•"/>
            </a:pPr>
            <a:r>
              <a:rPr lang="en-US" sz="2400" b="0" strike="noStrike" spc="-1" dirty="0">
                <a:solidFill>
                  <a:srgbClr val="002060"/>
                </a:solidFill>
                <a:latin typeface="Droid Sans"/>
                <a:ea typeface="Droid Sans"/>
              </a:rPr>
              <a:t>Deadline is </a:t>
            </a:r>
            <a:r>
              <a:rPr lang="en-US" sz="2400" b="0" u="sng" strike="noStrike" spc="-1" dirty="0">
                <a:solidFill>
                  <a:srgbClr val="002060"/>
                </a:solidFill>
                <a:uFillTx/>
                <a:latin typeface="Droid Sans"/>
                <a:ea typeface="Droid Sans"/>
              </a:rPr>
              <a:t>not when you submit </a:t>
            </a:r>
            <a:r>
              <a:rPr lang="en-US" sz="2400" b="0" strike="noStrike" spc="-1" dirty="0">
                <a:solidFill>
                  <a:srgbClr val="002060"/>
                </a:solidFill>
                <a:latin typeface="Droid Sans"/>
                <a:ea typeface="Droid Sans"/>
              </a:rPr>
              <a:t>the RFA, but when it is </a:t>
            </a:r>
            <a:r>
              <a:rPr lang="en-US" sz="2400" b="0" u="sng" strike="noStrike" spc="-1" dirty="0">
                <a:solidFill>
                  <a:srgbClr val="002060"/>
                </a:solidFill>
                <a:uFillTx/>
                <a:latin typeface="Droid Sans"/>
                <a:ea typeface="Droid Sans"/>
              </a:rPr>
              <a:t>accepted</a:t>
            </a:r>
            <a:r>
              <a:rPr lang="en-US" sz="2400" b="0" strike="noStrike" spc="-1" dirty="0">
                <a:solidFill>
                  <a:srgbClr val="002060"/>
                </a:solidFill>
                <a:latin typeface="Droid Sans"/>
                <a:ea typeface="Droid Sans"/>
              </a:rPr>
              <a:t>. </a:t>
            </a:r>
            <a:endParaRPr lang="en-US" sz="2400" b="0" strike="noStrike" spc="-1" dirty="0">
              <a:latin typeface="Arial"/>
            </a:endParaRPr>
          </a:p>
          <a:p>
            <a:pPr marL="685800" lvl="1" indent="-228600">
              <a:lnSpc>
                <a:spcPct val="90000"/>
              </a:lnSpc>
              <a:spcBef>
                <a:spcPts val="499"/>
              </a:spcBef>
              <a:buClr>
                <a:srgbClr val="002060"/>
              </a:buClr>
              <a:buFont typeface="Arial"/>
              <a:buChar char="•"/>
            </a:pPr>
            <a:r>
              <a:rPr lang="en-US" sz="2400" b="0" strike="noStrike" spc="-1" dirty="0">
                <a:solidFill>
                  <a:srgbClr val="002060"/>
                </a:solidFill>
                <a:latin typeface="Droid Sans"/>
                <a:ea typeface="Droid Sans"/>
              </a:rPr>
              <a:t>We will use the same criteria to evaluate each RFA, we will not lower the criteria when deadline is approaching</a:t>
            </a:r>
            <a:endParaRPr lang="en-US" sz="2400" b="0" strike="noStrike" spc="-1" dirty="0">
              <a:latin typeface="Arial"/>
            </a:endParaRPr>
          </a:p>
          <a:p>
            <a:pPr marL="685800" lvl="1" indent="-228600">
              <a:lnSpc>
                <a:spcPct val="90000"/>
              </a:lnSpc>
              <a:spcBef>
                <a:spcPts val="499"/>
              </a:spcBef>
              <a:buClr>
                <a:srgbClr val="002060"/>
              </a:buClr>
              <a:buFont typeface="Arial"/>
              <a:buChar char="•"/>
            </a:pPr>
            <a:r>
              <a:rPr lang="en-US" sz="2800" b="1" strike="noStrike" spc="-1" dirty="0">
                <a:solidFill>
                  <a:srgbClr val="002060"/>
                </a:solidFill>
                <a:latin typeface="Droid Sans"/>
                <a:ea typeface="Droid Sans"/>
              </a:rPr>
              <a:t>5 points extra credit</a:t>
            </a:r>
            <a:r>
              <a:rPr lang="en-US" sz="2800" b="0" strike="noStrike" spc="-1" dirty="0">
                <a:solidFill>
                  <a:srgbClr val="002060"/>
                </a:solidFill>
                <a:latin typeface="Droid Sans"/>
                <a:ea typeface="Droid Sans"/>
              </a:rPr>
              <a:t>: Early RFA approval by </a:t>
            </a:r>
            <a:r>
              <a:rPr lang="en-US" sz="2800" b="1" strike="noStrike" spc="-1" dirty="0">
                <a:solidFill>
                  <a:srgbClr val="002060"/>
                </a:solidFill>
                <a:latin typeface="Droid Sans"/>
                <a:ea typeface="Droid Sans"/>
              </a:rPr>
              <a:t>August 31</a:t>
            </a:r>
            <a:r>
              <a:rPr lang="en-US" sz="2800" b="1" spc="-1" baseline="30000" dirty="0">
                <a:solidFill>
                  <a:srgbClr val="002060"/>
                </a:solidFill>
                <a:latin typeface="Droid Sans"/>
                <a:ea typeface="Droid Sans"/>
              </a:rPr>
              <a:t>st</a:t>
            </a:r>
            <a:r>
              <a:rPr lang="en-US" sz="2800" b="1" strike="noStrike" spc="-1" dirty="0">
                <a:solidFill>
                  <a:srgbClr val="002060"/>
                </a:solidFill>
                <a:latin typeface="Droid Sans"/>
                <a:ea typeface="Droid Sans"/>
              </a:rPr>
              <a:t> </a:t>
            </a:r>
            <a:endParaRPr lang="en-US" sz="2800" b="0" strike="noStrike" spc="-1" dirty="0">
              <a:latin typeface="Arial"/>
            </a:endParaRPr>
          </a:p>
          <a:p>
            <a:pPr marL="457200">
              <a:lnSpc>
                <a:spcPct val="90000"/>
              </a:lnSpc>
              <a:spcBef>
                <a:spcPts val="499"/>
              </a:spcBef>
              <a:buNone/>
              <a:tabLst>
                <a:tab pos="0" algn="l"/>
              </a:tabLst>
            </a:pPr>
            <a:endParaRPr lang="en-US" sz="2800" b="0" strike="noStrike" spc="-1" dirty="0">
              <a:latin typeface="Arial"/>
            </a:endParaRPr>
          </a:p>
          <a:p>
            <a:pPr marL="457200">
              <a:lnSpc>
                <a:spcPct val="100000"/>
              </a:lnSpc>
              <a:buNone/>
              <a:tabLst>
                <a:tab pos="0" algn="l"/>
              </a:tabLst>
            </a:pPr>
            <a:endParaRPr lang="en-US" sz="2800" b="0" strike="noStrike" spc="-1" dirty="0">
              <a:latin typeface="Arial"/>
            </a:endParaRPr>
          </a:p>
        </p:txBody>
      </p:sp>
      <p:pic>
        <p:nvPicPr>
          <p:cNvPr id="191" name="Picture 29" descr="A picture containing screenshot&#10;&#10;Description automatically generated"/>
          <p:cNvPicPr/>
          <p:nvPr/>
        </p:nvPicPr>
        <p:blipFill>
          <a:blip r:embed="rId2"/>
          <a:stretch/>
        </p:blipFill>
        <p:spPr>
          <a:xfrm>
            <a:off x="1019520" y="5033061"/>
            <a:ext cx="8018280" cy="174204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9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9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9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extShape 1"/>
          <p:cNvSpPr/>
          <p:nvPr/>
        </p:nvSpPr>
        <p:spPr>
          <a:xfrm>
            <a:off x="444600" y="1751040"/>
            <a:ext cx="9244080" cy="1792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spcBef>
                <a:spcPts val="2299"/>
              </a:spcBef>
              <a:buNone/>
            </a:pPr>
            <a:r>
              <a:rPr lang="en-US" sz="11500" b="1" strike="noStrike" spc="-1">
                <a:solidFill>
                  <a:srgbClr val="142958"/>
                </a:solidFill>
                <a:latin typeface="Arial Narrow"/>
                <a:ea typeface="DejaVu Sans"/>
              </a:rPr>
              <a:t>Importance of RFA</a:t>
            </a:r>
            <a:endParaRPr lang="en-US" sz="11500" b="0" strike="noStrike" spc="-1">
              <a:latin typeface="Arial"/>
            </a:endParaRPr>
          </a:p>
        </p:txBody>
      </p:sp>
      <p:sp>
        <p:nvSpPr>
          <p:cNvPr id="193" name="TextShape 2"/>
          <p:cNvSpPr/>
          <p:nvPr/>
        </p:nvSpPr>
        <p:spPr>
          <a:xfrm>
            <a:off x="444600" y="3674520"/>
            <a:ext cx="9244080" cy="2180160"/>
          </a:xfrm>
          <a:prstGeom prst="rect">
            <a:avLst/>
          </a:prstGeom>
          <a:noFill/>
          <a:ln w="0">
            <a:noFill/>
          </a:ln>
        </p:spPr>
        <p:style>
          <a:lnRef idx="0">
            <a:scrgbClr r="0" g="0" b="0"/>
          </a:lnRef>
          <a:fillRef idx="0">
            <a:scrgbClr r="0" g="0" b="0"/>
          </a:fillRef>
          <a:effectRef idx="0">
            <a:scrgbClr r="0" g="0" b="0"/>
          </a:effectRef>
          <a:fontRef idx="minor"/>
        </p:style>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PlaceHolder 1"/>
          <p:cNvSpPr>
            <a:spLocks noGrp="1"/>
          </p:cNvSpPr>
          <p:nvPr>
            <p:ph/>
          </p:nvPr>
        </p:nvSpPr>
        <p:spPr>
          <a:xfrm>
            <a:off x="444600" y="480960"/>
            <a:ext cx="7699680" cy="741960"/>
          </a:xfrm>
          <a:prstGeom prst="rect">
            <a:avLst/>
          </a:prstGeom>
          <a:noFill/>
          <a:ln w="0">
            <a:noFill/>
          </a:ln>
        </p:spPr>
        <p:txBody>
          <a:bodyPr lIns="90000" tIns="45000" rIns="90000" bIns="45000" anchor="t">
            <a:noAutofit/>
          </a:bodyPr>
          <a:lstStyle/>
          <a:p>
            <a:pPr>
              <a:lnSpc>
                <a:spcPct val="90000"/>
              </a:lnSpc>
              <a:spcBef>
                <a:spcPts val="1001"/>
              </a:spcBef>
              <a:buNone/>
              <a:tabLst>
                <a:tab pos="0" algn="l"/>
              </a:tabLst>
            </a:pPr>
            <a:r>
              <a:rPr lang="en-US" sz="3200" b="1" strike="noStrike" spc="-1">
                <a:solidFill>
                  <a:srgbClr val="142958"/>
                </a:solidFill>
                <a:latin typeface="Arial Narrow"/>
                <a:ea typeface="DejaVu Sans"/>
              </a:rPr>
              <a:t>Importance of RFA</a:t>
            </a:r>
            <a:endParaRPr lang="en-US" sz="3200" b="0" strike="noStrike" spc="-1">
              <a:latin typeface="Arial"/>
            </a:endParaRPr>
          </a:p>
        </p:txBody>
      </p:sp>
      <p:sp>
        <p:nvSpPr>
          <p:cNvPr id="195" name="PlaceHolder 2"/>
          <p:cNvSpPr>
            <a:spLocks noGrp="1"/>
          </p:cNvSpPr>
          <p:nvPr>
            <p:ph/>
          </p:nvPr>
        </p:nvSpPr>
        <p:spPr>
          <a:xfrm>
            <a:off x="406440" y="1473120"/>
            <a:ext cx="9244440" cy="4825080"/>
          </a:xfrm>
          <a:prstGeom prst="rect">
            <a:avLst/>
          </a:prstGeom>
          <a:noFill/>
          <a:ln w="0">
            <a:noFill/>
          </a:ln>
        </p:spPr>
        <p:txBody>
          <a:bodyPr lIns="90000" tIns="45000" rIns="90000" bIns="45000" anchor="t">
            <a:noAutofit/>
          </a:bodyPr>
          <a:lstStyle/>
          <a:p>
            <a:pPr marL="381960" indent="-381960">
              <a:lnSpc>
                <a:spcPct val="90000"/>
              </a:lnSpc>
              <a:spcBef>
                <a:spcPts val="1001"/>
              </a:spcBef>
              <a:buClr>
                <a:srgbClr val="002060"/>
              </a:buClr>
              <a:buFont typeface="Wingdings" charset="2"/>
              <a:buChar char=""/>
            </a:pPr>
            <a:r>
              <a:rPr lang="en-US" sz="2800" b="0" strike="noStrike" spc="-1">
                <a:solidFill>
                  <a:srgbClr val="002060"/>
                </a:solidFill>
                <a:latin typeface="Droid Sans"/>
                <a:ea typeface="Droid Sans"/>
              </a:rPr>
              <a:t>RFAs will set the goal to work on during the semester</a:t>
            </a:r>
            <a:endParaRPr lang="en-US" sz="2800" b="0" strike="noStrike" spc="-1">
              <a:latin typeface="Arial"/>
            </a:endParaRPr>
          </a:p>
          <a:p>
            <a:pPr marL="381960" indent="-381960">
              <a:lnSpc>
                <a:spcPct val="90000"/>
              </a:lnSpc>
              <a:spcBef>
                <a:spcPts val="1001"/>
              </a:spcBef>
              <a:buClr>
                <a:srgbClr val="002060"/>
              </a:buClr>
              <a:buFont typeface="Wingdings" charset="2"/>
              <a:buChar char=""/>
            </a:pPr>
            <a:r>
              <a:rPr lang="en-US" sz="2400" b="0" strike="noStrike" spc="-1">
                <a:solidFill>
                  <a:srgbClr val="002060"/>
                </a:solidFill>
                <a:latin typeface="Droid Sans"/>
                <a:ea typeface="Droid Sans"/>
              </a:rPr>
              <a:t>Get project approved early will give you extra time to design, build and research</a:t>
            </a:r>
            <a:endParaRPr lang="en-US" sz="2400" b="0" strike="noStrike" spc="-1">
              <a:latin typeface="Arial"/>
            </a:endParaRPr>
          </a:p>
          <a:p>
            <a:pPr marL="381960" indent="-381960">
              <a:lnSpc>
                <a:spcPct val="90000"/>
              </a:lnSpc>
              <a:spcBef>
                <a:spcPts val="1001"/>
              </a:spcBef>
              <a:buClr>
                <a:srgbClr val="002060"/>
              </a:buClr>
              <a:buFont typeface="Wingdings" charset="2"/>
              <a:buChar char=""/>
            </a:pPr>
            <a:r>
              <a:rPr lang="en-US" sz="2400" b="0" strike="noStrike" spc="-1">
                <a:solidFill>
                  <a:srgbClr val="002060"/>
                </a:solidFill>
                <a:latin typeface="Droid Sans"/>
                <a:ea typeface="Droid Sans"/>
              </a:rPr>
              <a:t>Define the right scope in RFA will help you balance work and life during the stressful semester</a:t>
            </a:r>
            <a:endParaRPr lang="en-US" sz="2400" b="0" strike="noStrike" spc="-1">
              <a:latin typeface="Arial"/>
            </a:endParaRPr>
          </a:p>
          <a:p>
            <a:pPr marL="381960" indent="-381960">
              <a:lnSpc>
                <a:spcPct val="90000"/>
              </a:lnSpc>
              <a:spcBef>
                <a:spcPts val="1001"/>
              </a:spcBef>
              <a:buClr>
                <a:srgbClr val="002060"/>
              </a:buClr>
              <a:buFont typeface="Wingdings" charset="2"/>
              <a:buChar char=""/>
            </a:pPr>
            <a:r>
              <a:rPr lang="en-US" sz="2400" b="0" strike="noStrike" spc="-1">
                <a:solidFill>
                  <a:srgbClr val="002060"/>
                </a:solidFill>
                <a:latin typeface="Droid Sans"/>
                <a:ea typeface="Droid Sans"/>
              </a:rPr>
              <a:t>First team assignment in this course, build your teamwork skills (teams of 3)</a:t>
            </a: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p:txBody>
      </p:sp>
      <p:pic>
        <p:nvPicPr>
          <p:cNvPr id="196" name="Picture 29" descr="A picture containing screenshot&#10;&#10;Description automatically generated"/>
          <p:cNvPicPr/>
          <p:nvPr/>
        </p:nvPicPr>
        <p:blipFill>
          <a:blip r:embed="rId2"/>
          <a:stretch/>
        </p:blipFill>
        <p:spPr>
          <a:xfrm>
            <a:off x="1019520" y="4907160"/>
            <a:ext cx="8018280" cy="1742040"/>
          </a:xfrm>
          <a:prstGeom prst="rect">
            <a:avLst/>
          </a:prstGeom>
          <a:ln w="0">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PlaceHolder 1"/>
          <p:cNvSpPr>
            <a:spLocks noGrp="1"/>
          </p:cNvSpPr>
          <p:nvPr>
            <p:ph/>
          </p:nvPr>
        </p:nvSpPr>
        <p:spPr>
          <a:xfrm>
            <a:off x="444600" y="480960"/>
            <a:ext cx="7699680" cy="741960"/>
          </a:xfrm>
          <a:prstGeom prst="rect">
            <a:avLst/>
          </a:prstGeom>
          <a:noFill/>
          <a:ln w="0">
            <a:noFill/>
          </a:ln>
        </p:spPr>
        <p:txBody>
          <a:bodyPr lIns="90000" tIns="45000" rIns="90000" bIns="45000" anchor="t">
            <a:noAutofit/>
          </a:bodyPr>
          <a:lstStyle/>
          <a:p>
            <a:pPr>
              <a:lnSpc>
                <a:spcPct val="90000"/>
              </a:lnSpc>
              <a:spcBef>
                <a:spcPts val="1001"/>
              </a:spcBef>
              <a:buNone/>
              <a:tabLst>
                <a:tab pos="0" algn="l"/>
              </a:tabLst>
            </a:pPr>
            <a:r>
              <a:rPr lang="en-US" sz="3200" b="1" strike="noStrike" spc="-1">
                <a:solidFill>
                  <a:srgbClr val="142958"/>
                </a:solidFill>
                <a:latin typeface="Arial Narrow"/>
                <a:ea typeface="DejaVu Sans"/>
              </a:rPr>
              <a:t>Consequences of Lagging Behind</a:t>
            </a:r>
            <a:endParaRPr lang="en-US" sz="3200" b="0" strike="noStrike" spc="-1">
              <a:latin typeface="Arial"/>
            </a:endParaRPr>
          </a:p>
          <a:p>
            <a:pPr>
              <a:lnSpc>
                <a:spcPct val="90000"/>
              </a:lnSpc>
              <a:spcBef>
                <a:spcPts val="1001"/>
              </a:spcBef>
              <a:buNone/>
              <a:tabLst>
                <a:tab pos="0" algn="l"/>
              </a:tabLst>
            </a:pPr>
            <a:r>
              <a:rPr lang="en-US" sz="3200" b="1" strike="noStrike" spc="-1">
                <a:solidFill>
                  <a:srgbClr val="142958"/>
                </a:solidFill>
                <a:latin typeface="Arial Narrow"/>
                <a:ea typeface="DejaVu Sans"/>
              </a:rPr>
              <a:t>And Resources to Seek Help</a:t>
            </a:r>
            <a:endParaRPr lang="en-US" sz="3200" b="0" strike="noStrike" spc="-1">
              <a:latin typeface="Arial"/>
            </a:endParaRPr>
          </a:p>
        </p:txBody>
      </p:sp>
      <p:sp>
        <p:nvSpPr>
          <p:cNvPr id="198" name="PlaceHolder 2"/>
          <p:cNvSpPr>
            <a:spLocks noGrp="1"/>
          </p:cNvSpPr>
          <p:nvPr>
            <p:ph/>
          </p:nvPr>
        </p:nvSpPr>
        <p:spPr>
          <a:xfrm>
            <a:off x="406440" y="1652040"/>
            <a:ext cx="9244440" cy="4825080"/>
          </a:xfrm>
          <a:prstGeom prst="rect">
            <a:avLst/>
          </a:prstGeom>
          <a:noFill/>
          <a:ln w="0">
            <a:noFill/>
          </a:ln>
        </p:spPr>
        <p:txBody>
          <a:bodyPr lIns="90000" tIns="45000" rIns="90000" bIns="45000" anchor="t">
            <a:noAutofit/>
          </a:bodyPr>
          <a:lstStyle/>
          <a:p>
            <a:pPr marL="381960" indent="-381960">
              <a:lnSpc>
                <a:spcPct val="90000"/>
              </a:lnSpc>
              <a:spcBef>
                <a:spcPts val="1001"/>
              </a:spcBef>
              <a:buClr>
                <a:srgbClr val="002060"/>
              </a:buClr>
              <a:buFont typeface="Wingdings" charset="2"/>
              <a:buChar char=""/>
            </a:pPr>
            <a:r>
              <a:rPr lang="en-US" sz="2800" b="0" strike="noStrike" spc="-1">
                <a:solidFill>
                  <a:srgbClr val="002060"/>
                </a:solidFill>
                <a:latin typeface="Droid Sans"/>
                <a:ea typeface="Droid Sans"/>
              </a:rPr>
              <a:t>If you haven’t got project approved by the 3rd week…</a:t>
            </a:r>
            <a:endParaRPr lang="en-US" sz="2800" b="0" strike="noStrike" spc="-1">
              <a:latin typeface="Arial"/>
            </a:endParaRPr>
          </a:p>
          <a:p>
            <a:pPr marL="685800" lvl="1" indent="-228600">
              <a:lnSpc>
                <a:spcPct val="90000"/>
              </a:lnSpc>
              <a:spcBef>
                <a:spcPts val="499"/>
              </a:spcBef>
              <a:buClr>
                <a:srgbClr val="002060"/>
              </a:buClr>
              <a:buFont typeface="Arial"/>
              <a:buChar char="•"/>
            </a:pPr>
            <a:r>
              <a:rPr lang="en-US" sz="2400" b="0" strike="noStrike" spc="-1">
                <a:solidFill>
                  <a:srgbClr val="002060"/>
                </a:solidFill>
                <a:latin typeface="Droid Sans"/>
                <a:ea typeface="Droid Sans"/>
              </a:rPr>
              <a:t>Although you seems to only have lost 5 / ~500 points</a:t>
            </a:r>
            <a:endParaRPr lang="en-US" sz="2400" b="0" strike="noStrike" spc="-1">
              <a:latin typeface="Arial"/>
            </a:endParaRPr>
          </a:p>
          <a:p>
            <a:pPr marL="685800" lvl="1" indent="-228600">
              <a:lnSpc>
                <a:spcPct val="90000"/>
              </a:lnSpc>
              <a:spcBef>
                <a:spcPts val="499"/>
              </a:spcBef>
              <a:buClr>
                <a:srgbClr val="002060"/>
              </a:buClr>
              <a:buFont typeface="Arial"/>
              <a:buChar char="•"/>
            </a:pPr>
            <a:r>
              <a:rPr lang="en-US" sz="2400" b="0" strike="noStrike" spc="-1">
                <a:solidFill>
                  <a:srgbClr val="002060"/>
                </a:solidFill>
                <a:latin typeface="Droid Sans"/>
                <a:ea typeface="Droid Sans"/>
              </a:rPr>
              <a:t>You will have very tight time to have RFA approved and Proposal finished in the 4</a:t>
            </a:r>
            <a:r>
              <a:rPr lang="en-US" sz="2400" b="0" strike="noStrike" spc="-1" baseline="30000">
                <a:solidFill>
                  <a:srgbClr val="002060"/>
                </a:solidFill>
                <a:latin typeface="Droid Sans"/>
                <a:ea typeface="Droid Sans"/>
              </a:rPr>
              <a:t>th</a:t>
            </a:r>
            <a:r>
              <a:rPr lang="en-US" sz="2400" b="0" strike="noStrike" spc="-1">
                <a:solidFill>
                  <a:srgbClr val="002060"/>
                </a:solidFill>
                <a:latin typeface="Droid Sans"/>
                <a:ea typeface="Droid Sans"/>
              </a:rPr>
              <a:t> week, 25 / ~500 points</a:t>
            </a:r>
            <a:endParaRPr lang="en-US" sz="2400" b="0" strike="noStrike" spc="-1">
              <a:latin typeface="Arial"/>
            </a:endParaRPr>
          </a:p>
          <a:p>
            <a:pPr marL="685800" lvl="1" indent="-228600">
              <a:lnSpc>
                <a:spcPct val="90000"/>
              </a:lnSpc>
              <a:spcBef>
                <a:spcPts val="499"/>
              </a:spcBef>
              <a:buClr>
                <a:srgbClr val="002060"/>
              </a:buClr>
              <a:buFont typeface="Arial"/>
              <a:buChar char="•"/>
            </a:pPr>
            <a:r>
              <a:rPr lang="en-US" sz="2400" b="0" strike="noStrike" spc="-1">
                <a:solidFill>
                  <a:srgbClr val="002060"/>
                </a:solidFill>
                <a:latin typeface="Droid Sans"/>
                <a:ea typeface="Droid Sans"/>
              </a:rPr>
              <a:t>The project is progressive, all other time will be shortened</a:t>
            </a:r>
            <a:endParaRPr lang="en-US" sz="2400" b="0" strike="noStrike" spc="-1">
              <a:latin typeface="Arial"/>
            </a:endParaRPr>
          </a:p>
          <a:p>
            <a:pPr>
              <a:lnSpc>
                <a:spcPct val="100000"/>
              </a:lnSpc>
              <a:buNone/>
            </a:pPr>
            <a:endParaRPr lang="en-US" sz="2400" b="0" strike="noStrike" spc="-1">
              <a:latin typeface="Arial"/>
            </a:endParaRPr>
          </a:p>
          <a:p>
            <a:pPr marL="381960" indent="-381960">
              <a:lnSpc>
                <a:spcPct val="90000"/>
              </a:lnSpc>
              <a:spcBef>
                <a:spcPts val="1001"/>
              </a:spcBef>
              <a:buClr>
                <a:srgbClr val="002060"/>
              </a:buClr>
              <a:buFont typeface="Wingdings" charset="2"/>
              <a:buChar char=""/>
            </a:pPr>
            <a:r>
              <a:rPr lang="en-US" sz="2800" b="0" strike="noStrike" spc="-1">
                <a:solidFill>
                  <a:srgbClr val="002060"/>
                </a:solidFill>
                <a:latin typeface="Droid Sans"/>
                <a:ea typeface="Droid Sans"/>
              </a:rPr>
              <a:t>If you haven’t got project approved by the 3rd week…</a:t>
            </a:r>
            <a:endParaRPr lang="en-US" sz="2800" b="0" strike="noStrike" spc="-1">
              <a:latin typeface="Arial"/>
            </a:endParaRPr>
          </a:p>
          <a:p>
            <a:pPr marL="685800" lvl="1" indent="-228600">
              <a:lnSpc>
                <a:spcPct val="90000"/>
              </a:lnSpc>
              <a:spcBef>
                <a:spcPts val="499"/>
              </a:spcBef>
              <a:buClr>
                <a:srgbClr val="002060"/>
              </a:buClr>
              <a:buFont typeface="Arial"/>
              <a:buChar char="•"/>
            </a:pPr>
            <a:r>
              <a:rPr lang="en-US" sz="2400" b="0" strike="noStrike" spc="-1">
                <a:solidFill>
                  <a:srgbClr val="002060"/>
                </a:solidFill>
                <a:latin typeface="Droid Sans"/>
                <a:ea typeface="Droid Sans"/>
              </a:rPr>
              <a:t>Talk to TA and professors to clarify the scope</a:t>
            </a:r>
            <a:endParaRPr lang="en-US" sz="2400" b="0" strike="noStrike" spc="-1">
              <a:latin typeface="Arial"/>
            </a:endParaRPr>
          </a:p>
          <a:p>
            <a:pPr marL="685800" lvl="1" indent="-228600">
              <a:lnSpc>
                <a:spcPct val="90000"/>
              </a:lnSpc>
              <a:spcBef>
                <a:spcPts val="499"/>
              </a:spcBef>
              <a:buClr>
                <a:srgbClr val="002060"/>
              </a:buClr>
              <a:buFont typeface="Arial"/>
              <a:buChar char="•"/>
            </a:pPr>
            <a:r>
              <a:rPr lang="en-US" sz="2400" b="0" strike="noStrike" spc="-1">
                <a:solidFill>
                  <a:srgbClr val="002060"/>
                </a:solidFill>
                <a:latin typeface="Droid Sans"/>
                <a:ea typeface="Droid Sans"/>
              </a:rPr>
              <a:t>Talk to different project sponsors</a:t>
            </a:r>
            <a:endParaRPr lang="en-US" sz="2400" b="0" strike="noStrike" spc="-1">
              <a:latin typeface="Arial"/>
            </a:endParaRPr>
          </a:p>
          <a:p>
            <a:pPr marL="685800" lvl="1" indent="-228600">
              <a:lnSpc>
                <a:spcPct val="90000"/>
              </a:lnSpc>
              <a:spcBef>
                <a:spcPts val="499"/>
              </a:spcBef>
              <a:buClr>
                <a:srgbClr val="002060"/>
              </a:buClr>
              <a:buFont typeface="Arial"/>
              <a:buChar char="•"/>
            </a:pPr>
            <a:r>
              <a:rPr lang="en-US" sz="2400" b="0" strike="noStrike" spc="-1">
                <a:solidFill>
                  <a:srgbClr val="002060"/>
                </a:solidFill>
                <a:latin typeface="Droid Sans"/>
                <a:ea typeface="Droid Sans"/>
              </a:rPr>
              <a:t>Join approved teams</a:t>
            </a:r>
            <a:endParaRPr lang="en-US" sz="2400" b="0" strike="noStrike" spc="-1">
              <a:latin typeface="Arial"/>
            </a:endParaRPr>
          </a:p>
          <a:p>
            <a:pPr marL="685800" lvl="1" indent="-228600">
              <a:lnSpc>
                <a:spcPct val="90000"/>
              </a:lnSpc>
              <a:spcBef>
                <a:spcPts val="499"/>
              </a:spcBef>
              <a:buClr>
                <a:srgbClr val="002060"/>
              </a:buClr>
              <a:buFont typeface="Arial"/>
              <a:buChar char="•"/>
            </a:pPr>
            <a:r>
              <a:rPr lang="en-US" sz="2400" b="0" strike="noStrike" spc="-1">
                <a:solidFill>
                  <a:srgbClr val="002060"/>
                </a:solidFill>
                <a:latin typeface="Droid Sans"/>
                <a:ea typeface="Droid Sans"/>
              </a:rPr>
              <a:t>We will help you succeed but don’t wait until the last minute</a:t>
            </a: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3-2014 REV2.potx</Template>
  <TotalTime>4148</TotalTime>
  <Words>1227</Words>
  <Application>Microsoft Office PowerPoint</Application>
  <PresentationFormat>Custom</PresentationFormat>
  <Paragraphs>192</Paragraphs>
  <Slides>27</Slides>
  <Notes>2</Notes>
  <HiddenSlides>2</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27</vt:i4>
      </vt:variant>
    </vt:vector>
  </HeadingPairs>
  <TitlesOfParts>
    <vt:vector size="38" baseType="lpstr">
      <vt:lpstr>Arial</vt:lpstr>
      <vt:lpstr>Arial Narrow</vt:lpstr>
      <vt:lpstr>Calibri</vt:lpstr>
      <vt:lpstr>Droid Sans</vt:lpstr>
      <vt:lpstr>Symbol</vt:lpstr>
      <vt:lpstr>Times New Roman</vt:lpstr>
      <vt:lpstr>Wingdings</vt:lpstr>
      <vt:lpstr>Office Theme</vt:lpstr>
      <vt:lpstr>Office Theme</vt:lpstr>
      <vt:lpstr>Office Theme</vt:lpstr>
      <vt:lpstr>Office Theme</vt:lpstr>
      <vt:lpstr>PowerPoint Presentation</vt:lpstr>
      <vt:lpstr>Topics Covered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WINTERAVEN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Debby Winter</dc:creator>
  <dc:description/>
  <cp:lastModifiedBy>Paximadas, Jason</cp:lastModifiedBy>
  <cp:revision>210</cp:revision>
  <dcterms:created xsi:type="dcterms:W3CDTF">2013-03-29T19:51:49Z</dcterms:created>
  <dcterms:modified xsi:type="dcterms:W3CDTF">2023-08-22T20:47:04Z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false</vt:bool>
  </property>
  <property fmtid="{D5CDD505-2E9C-101B-9397-08002B2CF9AE}" pid="4" name="LinksUpToDate">
    <vt:bool>false</vt:bool>
  </property>
  <property fmtid="{D5CDD505-2E9C-101B-9397-08002B2CF9AE}" pid="5" name="MMClips">
    <vt:i4>0</vt:i4>
  </property>
  <property fmtid="{D5CDD505-2E9C-101B-9397-08002B2CF9AE}" pid="6" name="Notes">
    <vt:i4>1</vt:i4>
  </property>
  <property fmtid="{D5CDD505-2E9C-101B-9397-08002B2CF9AE}" pid="7" name="PresentationFormat">
    <vt:lpwstr>Custom</vt:lpwstr>
  </property>
  <property fmtid="{D5CDD505-2E9C-101B-9397-08002B2CF9AE}" pid="8" name="ScaleCrop">
    <vt:bool>false</vt:bool>
  </property>
  <property fmtid="{D5CDD505-2E9C-101B-9397-08002B2CF9AE}" pid="9" name="ShareDoc">
    <vt:bool>false</vt:bool>
  </property>
  <property fmtid="{D5CDD505-2E9C-101B-9397-08002B2CF9AE}" pid="10" name="Slides">
    <vt:i4>27</vt:i4>
  </property>
</Properties>
</file>