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74"/>
    <p:restoredTop sz="94686"/>
  </p:normalViewPr>
  <p:slideViewPr>
    <p:cSldViewPr snapToGrid="0">
      <p:cViewPr varScale="1">
        <p:scale>
          <a:sx n="238" d="100"/>
          <a:sy n="238" d="100"/>
        </p:scale>
        <p:origin x="17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7363-ACFD-CEE4-D6E0-5C9190950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58A6D-C51D-2C1E-73B5-7390F6E762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C4FB8-B8C8-5E91-57AE-824B65F5E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4B2B-24F5-9344-BB2D-ED6BD6A547C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47A89-E998-300D-ED9A-B906EE4F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A1BF2-E420-E7DE-08EA-43A20CABF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87BF-3E9E-8848-8857-5D3E22487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3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57726-8F69-65C9-2726-D5F7FA749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7D2573-043A-1C02-7FB9-5D7383A66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47BA5-8C15-0D34-B787-BF74A99F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4B2B-24F5-9344-BB2D-ED6BD6A547C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B186C-E22A-C1F2-62C7-ECEBAFB0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C74EB-C70D-1AA3-D61F-73BF0B2D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87BF-3E9E-8848-8857-5D3E22487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98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8D30F-443A-F8F1-C239-7E00323A40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84A65-7162-6B8F-6499-9CD8429DE6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0AE54-6D9E-52E1-8EFA-4B88FA055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4B2B-24F5-9344-BB2D-ED6BD6A547C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F0719-8622-7EEE-3DD6-1D0772CBF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076E5-E621-A5AE-FF8B-68B42E83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87BF-3E9E-8848-8857-5D3E22487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40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B8F35-6029-16CE-985E-05B48428F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E3594-3840-12A8-F9AE-D1285BC47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ABD86-1B5D-B8F8-34B5-528A48A73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4B2B-24F5-9344-BB2D-ED6BD6A547C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A8510-8193-868F-5D1C-95358C102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2814A-74BF-EB28-D8F4-B01B8F0A2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87BF-3E9E-8848-8857-5D3E22487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0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EBC1A-612D-4C7A-1761-0B1B18028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128F5-7367-FFE8-65E2-7D39ACD14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73C14-48AE-40B2-04C3-124E890B1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4B2B-24F5-9344-BB2D-ED6BD6A547C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69563-7ED9-7F90-9F44-F3AFF4F81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20CA3-472E-45F9-BEB2-619B5A935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87BF-3E9E-8848-8857-5D3E22487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76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67640-3B81-D685-F43B-A0E662A55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9A6F8-ACAA-3D7D-899F-AED65887F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E2869-6112-855A-0FC5-11E34B3CF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0326B-EFFB-BC1D-18B8-885038165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4B2B-24F5-9344-BB2D-ED6BD6A547C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800C3-724F-AA0A-1C61-6344364CF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D8259-1836-832A-1DCE-98513FD8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87BF-3E9E-8848-8857-5D3E22487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7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1B285-9E64-BD2B-1085-637C8C44D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CA92C-905B-B3AA-A10F-26DAEA328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422F86-5CF8-72CE-262D-830670A26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BAC7E1-7DC5-B9F9-D00E-BFB85AE1C9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DBF04-B9A5-8817-FC32-7684FFC672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9F6C26-9EE8-DD67-16D3-117FEF749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4B2B-24F5-9344-BB2D-ED6BD6A547C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9C6E9A-92D3-C9C3-0654-96BC63168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F17546-DA6E-DA45-A40D-3305F1D5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87BF-3E9E-8848-8857-5D3E22487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5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08512-909C-C61D-2F86-4155DB96C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197641-9B8B-2C4D-E586-8C718C35B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4B2B-24F5-9344-BB2D-ED6BD6A547C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9B6E5E-98CE-3708-D68F-28CD404AC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B502F-E4E7-C51F-4266-2A41BCDE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87BF-3E9E-8848-8857-5D3E22487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156DC7-8780-EF37-61CB-2A3B3B75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4B2B-24F5-9344-BB2D-ED6BD6A547C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86396C-F932-FB8F-A34C-22C3FC13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93604-9225-721D-B228-8086B9EEF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87BF-3E9E-8848-8857-5D3E22487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51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2C921-FE85-7987-80D7-E9B7D132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5EF05-90CC-269C-F59D-883F7CA07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75C123-AD15-FA1F-0D74-CDE22C831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CB7D3-5A7F-2272-DFBE-676D41DA4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4B2B-24F5-9344-BB2D-ED6BD6A547C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11943-6D2D-63CA-DF04-F8444E84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823C8-6A7F-E2AF-1788-73813BAAD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87BF-3E9E-8848-8857-5D3E22487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79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7AF88-179E-DCCC-B25A-550F70210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C31AA9-714B-73EE-DCB6-1FED5698F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50C5A6-BACD-ABE1-5DCA-EE63C5E9A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76941-FB1A-EFE1-137D-B7429A389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4B2B-24F5-9344-BB2D-ED6BD6A547C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74EF6-0C12-74FC-EE57-6AABCC0F6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F5CCA-93C9-8184-01C0-99BDD504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87BF-3E9E-8848-8857-5D3E22487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55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E21636-F13D-99CD-A503-27BCA955F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D0256-E81A-11C9-2804-AF58E797C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631DD-D67E-58C1-B2FD-B337250EC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04B2B-24F5-9344-BB2D-ED6BD6A547C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FC9C0-1A4C-9D38-CBE7-390721CDE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6C5E6-2FE2-9217-D570-D1EC30049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287BF-3E9E-8848-8857-5D3E22487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6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0670D-E51C-50D5-0D72-BE9FB0E44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839158" cy="2387600"/>
          </a:xfrm>
        </p:spPr>
        <p:txBody>
          <a:bodyPr/>
          <a:lstStyle/>
          <a:p>
            <a:r>
              <a:rPr lang="en-US" dirty="0"/>
              <a:t>PCB Design Guidelines and Tips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B9103-6AB8-E1D4-3EF2-F727CB22C9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15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AF703-E819-FDB8-54BB-F0BA4616B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PCB Design Guidelines and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378DF-4FBE-46D3-48D5-4960961AB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269" y="1825625"/>
            <a:ext cx="11698014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Every project must have a PCB design.</a:t>
            </a:r>
          </a:p>
          <a:p>
            <a:r>
              <a:rPr lang="en-US" dirty="0"/>
              <a:t>Think carefully about </a:t>
            </a:r>
            <a:r>
              <a:rPr lang="en-US" u="sng" dirty="0"/>
              <a:t>your project </a:t>
            </a:r>
            <a:r>
              <a:rPr lang="en-US" dirty="0"/>
              <a:t>and its </a:t>
            </a:r>
            <a:r>
              <a:rPr lang="en-US" u="sng" dirty="0"/>
              <a:t>PCB design </a:t>
            </a:r>
            <a:r>
              <a:rPr lang="en-US" dirty="0"/>
              <a:t>and ask the following questions:</a:t>
            </a:r>
          </a:p>
          <a:p>
            <a:pPr lvl="1"/>
            <a:r>
              <a:rPr lang="en-US" dirty="0"/>
              <a:t>What will be the function of my PCB?</a:t>
            </a:r>
          </a:p>
          <a:p>
            <a:pPr lvl="2"/>
            <a:r>
              <a:rPr lang="en-US" dirty="0"/>
              <a:t>Example: acquire data from sensors, control motors and actuators, communicate with a PC or cloud, display information on a screen/LEDs, acquire inputs from keyboard/switches, etc.</a:t>
            </a:r>
          </a:p>
          <a:p>
            <a:pPr lvl="1"/>
            <a:r>
              <a:rPr lang="en-US" dirty="0"/>
              <a:t>Protype your idea before designing your PCB.</a:t>
            </a:r>
          </a:p>
          <a:p>
            <a:pPr lvl="1"/>
            <a:r>
              <a:rPr lang="en-US" dirty="0"/>
              <a:t>How much time would be required to </a:t>
            </a:r>
            <a:r>
              <a:rPr lang="en-US" u="sng" dirty="0"/>
              <a:t>design</a:t>
            </a:r>
            <a:r>
              <a:rPr lang="en-US" dirty="0"/>
              <a:t>, </a:t>
            </a:r>
            <a:r>
              <a:rPr lang="en-US" u="sng" dirty="0"/>
              <a:t>fabricate</a:t>
            </a:r>
            <a:r>
              <a:rPr lang="en-US" dirty="0"/>
              <a:t>, </a:t>
            </a:r>
            <a:r>
              <a:rPr lang="en-US" u="sng" dirty="0"/>
              <a:t>solder</a:t>
            </a:r>
            <a:r>
              <a:rPr lang="en-US" dirty="0"/>
              <a:t>, </a:t>
            </a:r>
            <a:r>
              <a:rPr lang="en-US" u="sng" dirty="0"/>
              <a:t>test</a:t>
            </a:r>
            <a:r>
              <a:rPr lang="en-US" dirty="0"/>
              <a:t> and </a:t>
            </a:r>
            <a:r>
              <a:rPr lang="en-US" u="sng" dirty="0"/>
              <a:t>redesign</a:t>
            </a:r>
            <a:r>
              <a:rPr lang="en-US" dirty="0"/>
              <a:t> the PCB?</a:t>
            </a:r>
          </a:p>
          <a:p>
            <a:pPr lvl="1"/>
            <a:r>
              <a:rPr lang="en-US" dirty="0"/>
              <a:t>Every PCB board should have a processor </a:t>
            </a:r>
          </a:p>
          <a:p>
            <a:pPr lvl="2"/>
            <a:r>
              <a:rPr lang="en-US" dirty="0"/>
              <a:t>Typical projects have microcontrollers (ESP, </a:t>
            </a:r>
            <a:r>
              <a:rPr lang="en-US" dirty="0" err="1"/>
              <a:t>Atmega</a:t>
            </a:r>
            <a:r>
              <a:rPr lang="en-US" dirty="0"/>
              <a:t>, STM, PIC, </a:t>
            </a:r>
            <a:r>
              <a:rPr lang="en-US" dirty="0" err="1"/>
              <a:t>etc</a:t>
            </a:r>
            <a:r>
              <a:rPr lang="en-US" dirty="0"/>
              <a:t>).</a:t>
            </a:r>
          </a:p>
          <a:p>
            <a:pPr lvl="2"/>
            <a:r>
              <a:rPr lang="en-US" dirty="0"/>
              <a:t>Raspberry Pi board okay but needs to interface with your custom PCB that also has a microcontroller</a:t>
            </a:r>
          </a:p>
          <a:p>
            <a:pPr lvl="2"/>
            <a:r>
              <a:rPr lang="en-US" dirty="0"/>
              <a:t>FPGA board okay but needs to interface with your custom PCB that also has a microcontroller</a:t>
            </a:r>
          </a:p>
          <a:p>
            <a:pPr lvl="1"/>
            <a:r>
              <a:rPr lang="en-US" dirty="0"/>
              <a:t>Carefully choose PCB components</a:t>
            </a:r>
          </a:p>
          <a:p>
            <a:pPr lvl="2"/>
            <a:r>
              <a:rPr lang="en-US" dirty="0"/>
              <a:t>Size and soldering leads (through hole pins preferred, surface mounts components okay but we careful) 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344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66159-938D-09FE-8438-C063FD0E7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632" y="105633"/>
            <a:ext cx="10515600" cy="1325563"/>
          </a:xfrm>
        </p:spPr>
        <p:txBody>
          <a:bodyPr/>
          <a:lstStyle/>
          <a:p>
            <a:r>
              <a:rPr lang="en-US" dirty="0"/>
              <a:t>Prototyping Stage</a:t>
            </a:r>
          </a:p>
        </p:txBody>
      </p:sp>
      <p:pic>
        <p:nvPicPr>
          <p:cNvPr id="5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B1147F72-FFBA-0BF2-C3AD-A1B41B8BD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648587" y="2571955"/>
            <a:ext cx="4352925" cy="3264693"/>
          </a:xfrm>
        </p:spPr>
      </p:pic>
      <p:pic>
        <p:nvPicPr>
          <p:cNvPr id="7" name="Picture 6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774755A8-CD3F-601A-9875-A3A5ED777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022272" y="2571955"/>
            <a:ext cx="4352924" cy="326469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2059820-84E6-3299-3862-8B6BC848D17A}"/>
              </a:ext>
            </a:extLst>
          </p:cNvPr>
          <p:cNvSpPr txBox="1">
            <a:spLocks/>
          </p:cNvSpPr>
          <p:nvPr/>
        </p:nvSpPr>
        <p:spPr>
          <a:xfrm>
            <a:off x="273269" y="1825625"/>
            <a:ext cx="48104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Before designing your PCB, test your idea with discreate components and development boards.</a:t>
            </a:r>
          </a:p>
          <a:p>
            <a:r>
              <a:rPr lang="en-US" dirty="0"/>
              <a:t>Validate the functionality of your design before designing your PCB.</a:t>
            </a:r>
          </a:p>
          <a:p>
            <a:r>
              <a:rPr lang="en-US" dirty="0"/>
              <a:t>If your first PCB does not work, trouble shoot it (add, remove wires on your PCB) before refabricating.</a:t>
            </a:r>
          </a:p>
          <a:p>
            <a:pPr lvl="2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615F8D-D5DE-8239-D811-EA2CAA4695B8}"/>
              </a:ext>
            </a:extLst>
          </p:cNvPr>
          <p:cNvSpPr txBox="1">
            <a:spLocks/>
          </p:cNvSpPr>
          <p:nvPr/>
        </p:nvSpPr>
        <p:spPr>
          <a:xfrm>
            <a:off x="5192702" y="6423818"/>
            <a:ext cx="6347329" cy="369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US" dirty="0"/>
              <a:t>Senior design projects, Fall 2022</a:t>
            </a:r>
          </a:p>
        </p:txBody>
      </p:sp>
    </p:spTree>
    <p:extLst>
      <p:ext uri="{BB962C8B-B14F-4D97-AF65-F5344CB8AC3E}">
        <p14:creationId xmlns:p14="http://schemas.microsoft.com/office/powerpoint/2010/main" val="2786029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F7631-424A-0F9F-AB82-99B191F43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your project with custom PCB</a:t>
            </a:r>
          </a:p>
        </p:txBody>
      </p:sp>
      <p:pic>
        <p:nvPicPr>
          <p:cNvPr id="5" name="Content Placeholder 4" descr="A picture containing indoor, wall, floor, furniture&#10;&#10;Description automatically generated">
            <a:extLst>
              <a:ext uri="{FF2B5EF4-FFF2-40B4-BE49-F238E27FC236}">
                <a16:creationId xmlns:a16="http://schemas.microsoft.com/office/drawing/2014/main" id="{8D8C9A8C-1495-DF0F-9F49-A5E044A3D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968" y="1973906"/>
            <a:ext cx="3276301" cy="4351338"/>
          </a:xfr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8D7D025F-C68D-746D-736B-AE3323767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561" y="1973906"/>
            <a:ext cx="3276302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2DBF60-C5D8-59EE-5383-D0FCE77BA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738" y="1973906"/>
            <a:ext cx="3276302" cy="435133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E0DB3A-4F23-5C40-12A9-0477A476DE66}"/>
              </a:ext>
            </a:extLst>
          </p:cNvPr>
          <p:cNvSpPr txBox="1">
            <a:spLocks/>
          </p:cNvSpPr>
          <p:nvPr/>
        </p:nvSpPr>
        <p:spPr>
          <a:xfrm>
            <a:off x="-157982" y="6423818"/>
            <a:ext cx="11698014" cy="369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US" dirty="0"/>
              <a:t>Senior design project #11, Fall 2022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FC3EC68-5420-2172-E718-C50360709CDA}"/>
              </a:ext>
            </a:extLst>
          </p:cNvPr>
          <p:cNvSpPr txBox="1">
            <a:spLocks/>
          </p:cNvSpPr>
          <p:nvPr/>
        </p:nvSpPr>
        <p:spPr>
          <a:xfrm>
            <a:off x="438484" y="1647654"/>
            <a:ext cx="3106821" cy="369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buNone/>
            </a:pPr>
            <a:r>
              <a:rPr lang="en-US" sz="1500" dirty="0"/>
              <a:t>Final Project Demo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023054A-6DFB-FD1F-A3E1-AD069EBC68C7}"/>
              </a:ext>
            </a:extLst>
          </p:cNvPr>
          <p:cNvSpPr txBox="1">
            <a:spLocks/>
          </p:cNvSpPr>
          <p:nvPr/>
        </p:nvSpPr>
        <p:spPr>
          <a:xfrm>
            <a:off x="3301091" y="1699098"/>
            <a:ext cx="4148461" cy="369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buNone/>
            </a:pPr>
            <a:r>
              <a:rPr lang="en-US" sz="1500" dirty="0"/>
              <a:t>Motors and Sensors in each drawer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8C44912-15D1-0A2A-2C4B-059992CBF1F1}"/>
              </a:ext>
            </a:extLst>
          </p:cNvPr>
          <p:cNvSpPr txBox="1">
            <a:spLocks/>
          </p:cNvSpPr>
          <p:nvPr/>
        </p:nvSpPr>
        <p:spPr>
          <a:xfrm>
            <a:off x="7237994" y="1690688"/>
            <a:ext cx="4148461" cy="369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buNone/>
            </a:pPr>
            <a:r>
              <a:rPr lang="en-US" sz="1500" dirty="0"/>
              <a:t>Custom PCB</a:t>
            </a:r>
          </a:p>
        </p:txBody>
      </p:sp>
    </p:spTree>
    <p:extLst>
      <p:ext uri="{BB962C8B-B14F-4D97-AF65-F5344CB8AC3E}">
        <p14:creationId xmlns:p14="http://schemas.microsoft.com/office/powerpoint/2010/main" val="2814132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F7631-424A-0F9F-AB82-99B191F43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PCB board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2DBF60-C5D8-59EE-5383-D0FCE77BAE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83" t="33440" r="26127" b="36097"/>
          <a:stretch/>
        </p:blipFill>
        <p:spPr>
          <a:xfrm>
            <a:off x="135925" y="1621910"/>
            <a:ext cx="5552302" cy="484243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E0DB3A-4F23-5C40-12A9-0477A476DE66}"/>
              </a:ext>
            </a:extLst>
          </p:cNvPr>
          <p:cNvSpPr txBox="1">
            <a:spLocks/>
          </p:cNvSpPr>
          <p:nvPr/>
        </p:nvSpPr>
        <p:spPr>
          <a:xfrm>
            <a:off x="-157982" y="6423818"/>
            <a:ext cx="11698014" cy="369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US" dirty="0"/>
              <a:t>Senior design project #11, Fall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75406-89DA-5671-D62C-631B22E7CF9B}"/>
              </a:ext>
            </a:extLst>
          </p:cNvPr>
          <p:cNvSpPr txBox="1"/>
          <p:nvPr/>
        </p:nvSpPr>
        <p:spPr>
          <a:xfrm>
            <a:off x="5982133" y="1690688"/>
            <a:ext cx="60739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PCB board has the following parts: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Microcontroller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Microcontroller programmer (don’t forget it)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Power regulator circuits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Sensor (on a separate PCB)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Motor controller (h-bridge)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Buttons and LEDs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Pay attention to the size of the components (print your PCB on a paper)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Pay attention on the types of surface mounts pads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2645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F7631-424A-0F9F-AB82-99B191F43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95" y="129841"/>
            <a:ext cx="10515600" cy="1325563"/>
          </a:xfrm>
        </p:spPr>
        <p:txBody>
          <a:bodyPr/>
          <a:lstStyle/>
          <a:p>
            <a:r>
              <a:rPr lang="en-US" dirty="0"/>
              <a:t>Single PCB board design does and don’t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2DBF60-C5D8-59EE-5383-D0FCE77BAE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83" t="33440" r="26127" b="36097"/>
          <a:stretch/>
        </p:blipFill>
        <p:spPr>
          <a:xfrm>
            <a:off x="3157188" y="1381278"/>
            <a:ext cx="5552302" cy="484243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E0DB3A-4F23-5C40-12A9-0477A476DE66}"/>
              </a:ext>
            </a:extLst>
          </p:cNvPr>
          <p:cNvSpPr txBox="1">
            <a:spLocks/>
          </p:cNvSpPr>
          <p:nvPr/>
        </p:nvSpPr>
        <p:spPr>
          <a:xfrm>
            <a:off x="-157982" y="6423818"/>
            <a:ext cx="11698014" cy="369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US" dirty="0"/>
              <a:t>Senior design project #11, Fall 2022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44D343B-B37B-7796-47BA-45FF40C17170}"/>
              </a:ext>
            </a:extLst>
          </p:cNvPr>
          <p:cNvCxnSpPr>
            <a:cxnSpLocks/>
          </p:cNvCxnSpPr>
          <p:nvPr/>
        </p:nvCxnSpPr>
        <p:spPr>
          <a:xfrm flipH="1">
            <a:off x="7892715" y="2706841"/>
            <a:ext cx="1046711" cy="19250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D2EC55C-E7D8-5EF1-A4B8-96370C9D6578}"/>
              </a:ext>
            </a:extLst>
          </p:cNvPr>
          <p:cNvSpPr txBox="1"/>
          <p:nvPr/>
        </p:nvSpPr>
        <p:spPr>
          <a:xfrm>
            <a:off x="8939426" y="2289746"/>
            <a:ext cx="3060069" cy="646331"/>
          </a:xfrm>
          <a:prstGeom prst="rect">
            <a:avLst/>
          </a:prstGeom>
          <a:noFill/>
          <a:ln w="444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Voltage regulator – </a:t>
            </a:r>
            <a:r>
              <a:rPr lang="en-US" u="sng" dirty="0"/>
              <a:t>large size </a:t>
            </a:r>
            <a:r>
              <a:rPr lang="en-US" dirty="0"/>
              <a:t>which will be easy to solder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99BC739-B354-F0CB-1198-565389BBAF08}"/>
              </a:ext>
            </a:extLst>
          </p:cNvPr>
          <p:cNvCxnSpPr>
            <a:cxnSpLocks/>
          </p:cNvCxnSpPr>
          <p:nvPr/>
        </p:nvCxnSpPr>
        <p:spPr>
          <a:xfrm flipH="1">
            <a:off x="7948862" y="4244712"/>
            <a:ext cx="1046711" cy="19250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1916301-92F4-81D7-2F3B-C5DAE91AAE3A}"/>
              </a:ext>
            </a:extLst>
          </p:cNvPr>
          <p:cNvSpPr txBox="1"/>
          <p:nvPr/>
        </p:nvSpPr>
        <p:spPr>
          <a:xfrm>
            <a:off x="8995573" y="3827617"/>
            <a:ext cx="3060069" cy="923330"/>
          </a:xfrm>
          <a:prstGeom prst="rect">
            <a:avLst/>
          </a:prstGeom>
          <a:noFill/>
          <a:ln w="444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Large connectors and wide wires are necessary for </a:t>
            </a:r>
            <a:r>
              <a:rPr lang="en-US" u="sng" dirty="0"/>
              <a:t>large current </a:t>
            </a:r>
            <a:r>
              <a:rPr lang="en-US" dirty="0"/>
              <a:t>drives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3251D-4102-8F8E-7FA7-F08A0792D8A1}"/>
              </a:ext>
            </a:extLst>
          </p:cNvPr>
          <p:cNvSpPr txBox="1"/>
          <p:nvPr/>
        </p:nvSpPr>
        <p:spPr>
          <a:xfrm>
            <a:off x="4744416" y="6136066"/>
            <a:ext cx="6698952" cy="646331"/>
          </a:xfrm>
          <a:prstGeom prst="rect">
            <a:avLst/>
          </a:prstGeom>
          <a:noFill/>
          <a:ln w="444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Microcontroller. Pins are on the side and about 1mm in size which will be </a:t>
            </a:r>
            <a:r>
              <a:rPr lang="en-US" u="sng" dirty="0"/>
              <a:t>easier</a:t>
            </a:r>
            <a:r>
              <a:rPr lang="en-US" dirty="0"/>
              <a:t> to solder.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923842D-2E84-2B4A-CEF0-DA5389A93F9A}"/>
              </a:ext>
            </a:extLst>
          </p:cNvPr>
          <p:cNvCxnSpPr>
            <a:cxnSpLocks/>
          </p:cNvCxnSpPr>
          <p:nvPr/>
        </p:nvCxnSpPr>
        <p:spPr>
          <a:xfrm flipV="1">
            <a:off x="5691025" y="5092270"/>
            <a:ext cx="110870" cy="98768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AD6EB3F-2258-3084-F528-2E2B07D6A9A6}"/>
              </a:ext>
            </a:extLst>
          </p:cNvPr>
          <p:cNvSpPr txBox="1"/>
          <p:nvPr/>
        </p:nvSpPr>
        <p:spPr>
          <a:xfrm>
            <a:off x="859121" y="1951672"/>
            <a:ext cx="1752637" cy="1477328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Very small resistors are very difficult to solder. Avoid them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BA5A365-347D-F8FF-418C-01AE4052ED4C}"/>
              </a:ext>
            </a:extLst>
          </p:cNvPr>
          <p:cNvCxnSpPr>
            <a:cxnSpLocks/>
          </p:cNvCxnSpPr>
          <p:nvPr/>
        </p:nvCxnSpPr>
        <p:spPr>
          <a:xfrm>
            <a:off x="2659196" y="2799257"/>
            <a:ext cx="1356678" cy="47333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3920F1A-051A-A5F6-6E32-3DA0EA839FF6}"/>
              </a:ext>
            </a:extLst>
          </p:cNvPr>
          <p:cNvSpPr txBox="1"/>
          <p:nvPr/>
        </p:nvSpPr>
        <p:spPr>
          <a:xfrm>
            <a:off x="97119" y="3594313"/>
            <a:ext cx="2773101" cy="923330"/>
          </a:xfrm>
          <a:prstGeom prst="rect">
            <a:avLst/>
          </a:prstGeom>
          <a:noFill/>
          <a:ln w="444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Creative debugging</a:t>
            </a:r>
            <a:r>
              <a:rPr lang="en-US" dirty="0"/>
              <a:t>. You can remove (cut) and add wires on your PCB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BB1EFE-C4F0-49F8-FAE6-FE9B33658AA3}"/>
              </a:ext>
            </a:extLst>
          </p:cNvPr>
          <p:cNvCxnSpPr>
            <a:cxnSpLocks/>
          </p:cNvCxnSpPr>
          <p:nvPr/>
        </p:nvCxnSpPr>
        <p:spPr>
          <a:xfrm>
            <a:off x="2871105" y="4521030"/>
            <a:ext cx="992548" cy="42899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3EDD293-8E3F-8092-B18A-8554129C7770}"/>
              </a:ext>
            </a:extLst>
          </p:cNvPr>
          <p:cNvSpPr txBox="1"/>
          <p:nvPr/>
        </p:nvSpPr>
        <p:spPr>
          <a:xfrm>
            <a:off x="250225" y="5145593"/>
            <a:ext cx="2773101" cy="923330"/>
          </a:xfrm>
          <a:prstGeom prst="rect">
            <a:avLst/>
          </a:prstGeom>
          <a:noFill/>
          <a:ln w="444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Do not </a:t>
            </a:r>
            <a:r>
              <a:rPr lang="en-US" dirty="0"/>
              <a:t>forget the programming circuit for your microcontroller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C10FC4D-0264-E42A-9C04-AD5B67EECC6A}"/>
              </a:ext>
            </a:extLst>
          </p:cNvPr>
          <p:cNvCxnSpPr>
            <a:cxnSpLocks/>
          </p:cNvCxnSpPr>
          <p:nvPr/>
        </p:nvCxnSpPr>
        <p:spPr>
          <a:xfrm flipV="1">
            <a:off x="3023326" y="5450255"/>
            <a:ext cx="1116782" cy="29757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C9982F7-20C9-0AC0-7DC9-3AD30D3CE2EA}"/>
              </a:ext>
            </a:extLst>
          </p:cNvPr>
          <p:cNvCxnSpPr>
            <a:cxnSpLocks/>
          </p:cNvCxnSpPr>
          <p:nvPr/>
        </p:nvCxnSpPr>
        <p:spPr>
          <a:xfrm>
            <a:off x="2871105" y="4521030"/>
            <a:ext cx="2408971" cy="36108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6A56D50-B22D-7808-A1AC-00C5A593786F}"/>
              </a:ext>
            </a:extLst>
          </p:cNvPr>
          <p:cNvCxnSpPr>
            <a:cxnSpLocks/>
          </p:cNvCxnSpPr>
          <p:nvPr/>
        </p:nvCxnSpPr>
        <p:spPr>
          <a:xfrm flipH="1">
            <a:off x="7395918" y="3635112"/>
            <a:ext cx="1046711" cy="19250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801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8E5F8-BCEF-BDAF-1C5C-0CA428A65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PCB board with Development Board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B4014-9DF8-C559-B72C-52AC7DF9A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821" y="4402865"/>
            <a:ext cx="11442357" cy="191744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Main PCB contains many components (sensors, camera, LEDs, buttons).</a:t>
            </a:r>
          </a:p>
          <a:p>
            <a:r>
              <a:rPr lang="en-US" dirty="0"/>
              <a:t>Main PCB should also contain a microcontroller.</a:t>
            </a:r>
          </a:p>
          <a:p>
            <a:r>
              <a:rPr lang="en-US" dirty="0"/>
              <a:t>Main PCB has to interface with your development board</a:t>
            </a:r>
          </a:p>
          <a:p>
            <a:pPr lvl="1"/>
            <a:r>
              <a:rPr lang="en-US" dirty="0"/>
              <a:t>In this example, FPGA dev board from </a:t>
            </a:r>
            <a:r>
              <a:rPr lang="en-US" dirty="0" err="1"/>
              <a:t>OpalKelly</a:t>
            </a:r>
            <a:r>
              <a:rPr lang="en-US" dirty="0"/>
              <a:t> is interface with a custom PCB.</a:t>
            </a:r>
          </a:p>
          <a:p>
            <a:pPr lvl="1"/>
            <a:r>
              <a:rPr lang="en-US" dirty="0"/>
              <a:t>The development can be used for image processing or more complex signal processing (for example, machine learning algorithms on FPGA such as mobile net.)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B77C7-8DDC-3E45-DB52-432B77476B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6666" r="6666" b="17778"/>
          <a:stretch/>
        </p:blipFill>
        <p:spPr>
          <a:xfrm>
            <a:off x="418073" y="1467279"/>
            <a:ext cx="4781646" cy="2765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1DCF32-8A03-B34B-98DF-F75C8E1287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11790" r="-1667" b="8378"/>
          <a:stretch/>
        </p:blipFill>
        <p:spPr>
          <a:xfrm>
            <a:off x="5922797" y="1436997"/>
            <a:ext cx="4465595" cy="27658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A237279-8D94-16C1-6404-F007F6B1EC2F}"/>
              </a:ext>
            </a:extLst>
          </p:cNvPr>
          <p:cNvSpPr/>
          <p:nvPr/>
        </p:nvSpPr>
        <p:spPr bwMode="auto">
          <a:xfrm rot="16200000">
            <a:off x="7468173" y="2340118"/>
            <a:ext cx="2050350" cy="1474299"/>
          </a:xfrm>
          <a:prstGeom prst="rect">
            <a:avLst/>
          </a:prstGeom>
          <a:noFill/>
          <a:ln w="38100" cap="sq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A6DC29D-85BE-BEB8-1D43-A0D30ADB6E65}"/>
              </a:ext>
            </a:extLst>
          </p:cNvPr>
          <p:cNvSpPr txBox="1">
            <a:spLocks/>
          </p:cNvSpPr>
          <p:nvPr/>
        </p:nvSpPr>
        <p:spPr>
          <a:xfrm>
            <a:off x="8090738" y="1436997"/>
            <a:ext cx="2427536" cy="3149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ECE437 sensors board</a:t>
            </a:r>
          </a:p>
          <a:p>
            <a:pPr lvl="1"/>
            <a:endParaRPr lang="en-US" sz="1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F7AF5CF-3CAD-3397-9857-A0DA672F5A5B}"/>
              </a:ext>
            </a:extLst>
          </p:cNvPr>
          <p:cNvSpPr/>
          <p:nvPr/>
        </p:nvSpPr>
        <p:spPr bwMode="auto">
          <a:xfrm rot="16200000">
            <a:off x="1127983" y="2371334"/>
            <a:ext cx="684926" cy="1411865"/>
          </a:xfrm>
          <a:prstGeom prst="rect">
            <a:avLst/>
          </a:prstGeom>
          <a:noFill/>
          <a:ln w="38100" cap="sq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E19B54-912E-D8CF-A006-28EEF40B2D9F}"/>
              </a:ext>
            </a:extLst>
          </p:cNvPr>
          <p:cNvSpPr txBox="1"/>
          <p:nvPr/>
        </p:nvSpPr>
        <p:spPr>
          <a:xfrm>
            <a:off x="1025837" y="3066484"/>
            <a:ext cx="889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sensors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A81BAF-2924-56C8-FAB1-F723A90DCCD3}"/>
              </a:ext>
            </a:extLst>
          </p:cNvPr>
          <p:cNvSpPr txBox="1"/>
          <p:nvPr/>
        </p:nvSpPr>
        <p:spPr>
          <a:xfrm>
            <a:off x="4116879" y="2430235"/>
            <a:ext cx="876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camera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462D3A-1291-9394-134E-84159705BACF}"/>
              </a:ext>
            </a:extLst>
          </p:cNvPr>
          <p:cNvSpPr txBox="1"/>
          <p:nvPr/>
        </p:nvSpPr>
        <p:spPr>
          <a:xfrm>
            <a:off x="2681137" y="3198174"/>
            <a:ext cx="1302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Connectors </a:t>
            </a:r>
          </a:p>
          <a:p>
            <a:r>
              <a:rPr lang="en-US" dirty="0">
                <a:solidFill>
                  <a:schemeClr val="accent5"/>
                </a:solidFill>
              </a:rPr>
              <a:t>  to FPGA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4F43D14-AF6F-9E95-AC47-238146BB5949}"/>
              </a:ext>
            </a:extLst>
          </p:cNvPr>
          <p:cNvSpPr/>
          <p:nvPr/>
        </p:nvSpPr>
        <p:spPr bwMode="auto">
          <a:xfrm rot="16200000">
            <a:off x="4106692" y="1905748"/>
            <a:ext cx="789935" cy="984254"/>
          </a:xfrm>
          <a:prstGeom prst="rect">
            <a:avLst/>
          </a:prstGeom>
          <a:noFill/>
          <a:ln w="38100" cap="sq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3A18910-6385-CC20-B757-791E085FC35A}"/>
              </a:ext>
            </a:extLst>
          </p:cNvPr>
          <p:cNvSpPr/>
          <p:nvPr/>
        </p:nvSpPr>
        <p:spPr bwMode="auto">
          <a:xfrm rot="16200000">
            <a:off x="2633269" y="2682391"/>
            <a:ext cx="1265812" cy="1486711"/>
          </a:xfrm>
          <a:prstGeom prst="rect">
            <a:avLst/>
          </a:prstGeom>
          <a:noFill/>
          <a:ln w="38100" cap="sq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324493-07FA-6176-5B23-99124DCDDA3D}"/>
              </a:ext>
            </a:extLst>
          </p:cNvPr>
          <p:cNvSpPr txBox="1"/>
          <p:nvPr/>
        </p:nvSpPr>
        <p:spPr>
          <a:xfrm>
            <a:off x="7734717" y="2369826"/>
            <a:ext cx="1569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FPGA board 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from </a:t>
            </a:r>
            <a:r>
              <a:rPr lang="en-US" dirty="0" err="1">
                <a:solidFill>
                  <a:schemeClr val="accent5"/>
                </a:solidFill>
              </a:rPr>
              <a:t>OpalKelly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67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8E5F8-BCEF-BDAF-1C5C-0CA428A65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PCB board with Development Board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B4014-9DF8-C559-B72C-52AC7DF9A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43" y="4769707"/>
            <a:ext cx="11911914" cy="191744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Main PCB has an interface with Raspberry PI and display monitor (left image).</a:t>
            </a:r>
          </a:p>
          <a:p>
            <a:r>
              <a:rPr lang="en-US" dirty="0"/>
              <a:t>You can use Raspberry PI with camera (right image) but you will need a main PCB that interface with the Raspberry PI and has </a:t>
            </a:r>
            <a:r>
              <a:rPr lang="en-US" u="sng" dirty="0"/>
              <a:t>microcontroller.</a:t>
            </a:r>
          </a:p>
          <a:p>
            <a:r>
              <a:rPr lang="en-US" dirty="0"/>
              <a:t>Main PCB contains many components (sensors, camera, LEDs, buttons).</a:t>
            </a:r>
          </a:p>
          <a:p>
            <a:r>
              <a:rPr lang="en-US" dirty="0"/>
              <a:t>Main PCB should also contain a </a:t>
            </a:r>
            <a:r>
              <a:rPr lang="en-US" u="sng" dirty="0"/>
              <a:t>microcontroller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pic>
        <p:nvPicPr>
          <p:cNvPr id="7" name="Picture 6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6ADCFB1C-23D6-7C35-58D5-02B1405CB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57" y="1520517"/>
            <a:ext cx="4714446" cy="3052519"/>
          </a:xfrm>
          <a:prstGeom prst="rect">
            <a:avLst/>
          </a:prstGeom>
        </p:spPr>
      </p:pic>
      <p:pic>
        <p:nvPicPr>
          <p:cNvPr id="1026" name="Picture 2" descr="Raspberry Pi Camera Pinout - Arducam">
            <a:extLst>
              <a:ext uri="{FF2B5EF4-FFF2-40B4-BE49-F238E27FC236}">
                <a16:creationId xmlns:a16="http://schemas.microsoft.com/office/drawing/2014/main" id="{DDFAD2E3-E40D-4006-F613-42E0695DE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99" y="1310852"/>
            <a:ext cx="3568014" cy="326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F1DBFA-46E8-2AA1-A30F-85C9D7817947}"/>
              </a:ext>
            </a:extLst>
          </p:cNvPr>
          <p:cNvSpPr txBox="1">
            <a:spLocks/>
          </p:cNvSpPr>
          <p:nvPr/>
        </p:nvSpPr>
        <p:spPr>
          <a:xfrm>
            <a:off x="9074653" y="4321239"/>
            <a:ext cx="3711147" cy="58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/>
              <a:t>arducam.com</a:t>
            </a:r>
            <a:endParaRPr lang="en-US" sz="1800" dirty="0"/>
          </a:p>
          <a:p>
            <a:pPr lvl="1"/>
            <a:endParaRPr lang="en-US" sz="1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C0852F-266D-6901-65DE-6B97656E5840}"/>
              </a:ext>
            </a:extLst>
          </p:cNvPr>
          <p:cNvSpPr txBox="1">
            <a:spLocks/>
          </p:cNvSpPr>
          <p:nvPr/>
        </p:nvSpPr>
        <p:spPr>
          <a:xfrm>
            <a:off x="3502554" y="1484172"/>
            <a:ext cx="1946415" cy="390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/>
              <a:t>researchgate.com</a:t>
            </a:r>
            <a:endParaRPr lang="en-US" sz="1800" dirty="0"/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026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595</Words>
  <Application>Microsoft Macintosh PowerPoint</Application>
  <PresentationFormat>Widescreen</PresentationFormat>
  <Paragraphs>64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PCB Design Guidelines and Tips</vt:lpstr>
      <vt:lpstr>PCB Design Guidelines and Tips</vt:lpstr>
      <vt:lpstr>Prototyping Stage</vt:lpstr>
      <vt:lpstr>Designing your project with custom PCB</vt:lpstr>
      <vt:lpstr>Single PCB board design</vt:lpstr>
      <vt:lpstr>Single PCB board design does and don’t </vt:lpstr>
      <vt:lpstr>PCB board with Development Board Interface</vt:lpstr>
      <vt:lpstr>PCB board with Development Board Interface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PCB Design</dc:title>
  <dc:creator>Gruev, Viktor</dc:creator>
  <cp:lastModifiedBy>Gruev, Viktor</cp:lastModifiedBy>
  <cp:revision>2</cp:revision>
  <dcterms:created xsi:type="dcterms:W3CDTF">2023-01-24T16:10:34Z</dcterms:created>
  <dcterms:modified xsi:type="dcterms:W3CDTF">2023-01-24T21:18:59Z</dcterms:modified>
</cp:coreProperties>
</file>