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19"/>
  </p:notesMasterIdLst>
  <p:sldIdLst>
    <p:sldId id="256" r:id="rId3"/>
    <p:sldId id="269" r:id="rId4"/>
    <p:sldId id="259" r:id="rId5"/>
    <p:sldId id="261" r:id="rId6"/>
    <p:sldId id="262" r:id="rId7"/>
    <p:sldId id="263" r:id="rId8"/>
    <p:sldId id="264" r:id="rId9"/>
    <p:sldId id="265" r:id="rId10"/>
    <p:sldId id="275" r:id="rId11"/>
    <p:sldId id="272" r:id="rId12"/>
    <p:sldId id="273" r:id="rId13"/>
    <p:sldId id="274" r:id="rId14"/>
    <p:sldId id="270" r:id="rId15"/>
    <p:sldId id="266" r:id="rId16"/>
    <p:sldId id="268" r:id="rId17"/>
    <p:sldId id="27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0515"/>
    <p:restoredTop sz="94617"/>
  </p:normalViewPr>
  <p:slideViewPr>
    <p:cSldViewPr snapToGrid="0" snapToObjects="1">
      <p:cViewPr varScale="1">
        <p:scale>
          <a:sx n="89" d="100"/>
          <a:sy n="89" d="100"/>
        </p:scale>
        <p:origin x="102" y="23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858F24-6943-184A-86F4-4712131DFE44}" type="datetimeFigureOut">
              <a:rPr lang="en-US" smtClean="0"/>
              <a:t>9/6/2022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44E96A-D8A4-2141-9231-91DBF2139181}" type="slidenum">
              <a:rPr lang="en-US" smtClean="0"/>
              <a:t>‹#›</a:t>
            </a:fld>
            <a:endParaRPr lang="en-US"/>
          </a:p>
        </p:txBody>
      </p:sp>
    </p:spTree>
    <p:extLst>
      <p:ext uri="{BB962C8B-B14F-4D97-AF65-F5344CB8AC3E}">
        <p14:creationId xmlns:p14="http://schemas.microsoft.com/office/powerpoint/2010/main" val="17619536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44E96A-D8A4-2141-9231-91DBF2139181}" type="slidenum">
              <a:rPr lang="en-US" smtClean="0"/>
              <a:t>5</a:t>
            </a:fld>
            <a:endParaRPr lang="en-US"/>
          </a:p>
        </p:txBody>
      </p:sp>
    </p:spTree>
    <p:extLst>
      <p:ext uri="{BB962C8B-B14F-4D97-AF65-F5344CB8AC3E}">
        <p14:creationId xmlns:p14="http://schemas.microsoft.com/office/powerpoint/2010/main" val="1503424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1" name="Title Placeholder 1"/>
          <p:cNvSpPr>
            <a:spLocks noGrp="1"/>
          </p:cNvSpPr>
          <p:nvPr>
            <p:ph type="title"/>
          </p:nvPr>
        </p:nvSpPr>
        <p:spPr>
          <a:xfrm>
            <a:off x="431053" y="793376"/>
            <a:ext cx="11335870" cy="693538"/>
          </a:xfrm>
          <a:prstGeom prst="rect">
            <a:avLst/>
          </a:prstGeom>
        </p:spPr>
        <p:txBody>
          <a:bodyPr vert="horz" lIns="91440" tIns="45720" rIns="91440" bIns="45720" rtlCol="0" anchor="ctr">
            <a:normAutofit/>
          </a:bodyPr>
          <a:lstStyle>
            <a:lvl1pPr>
              <a:defRPr sz="4000" b="1" i="0">
                <a:latin typeface="Avenir Next Demi Bold" charset="0"/>
                <a:ea typeface="Avenir Next Demi Bold" charset="0"/>
                <a:cs typeface="Avenir Next Demi Bold"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280096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348350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750069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37600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1483528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28065" y="1825625"/>
            <a:ext cx="11335869" cy="42927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85030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627472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8065" y="1825625"/>
            <a:ext cx="5591735"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199" y="1825625"/>
            <a:ext cx="5591735"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36641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37029" y="355600"/>
            <a:ext cx="11335871"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437030" y="1681163"/>
            <a:ext cx="556054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37030" y="2505075"/>
            <a:ext cx="556054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6007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60070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8998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2806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9401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2937835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image" Target="../media/image2.emf"/><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over_BuildingCrop.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737" y="2712144"/>
            <a:ext cx="12194737" cy="1812951"/>
          </a:xfrm>
          <a:prstGeom prst="rect">
            <a:avLst/>
          </a:prstGeom>
        </p:spPr>
      </p:pic>
      <p:pic>
        <p:nvPicPr>
          <p:cNvPr id="9" name="Picture 8" descr="master_bottom2.eps"/>
          <p:cNvPicPr>
            <a:picLocks noChangeAspect="1"/>
          </p:cNvPicPr>
          <p:nvPr userDrawn="1"/>
        </p:nvPicPr>
        <p:blipFill rotWithShape="1">
          <a:blip r:embed="rId4">
            <a:extLst>
              <a:ext uri="{28A0092B-C50C-407E-A947-70E740481C1C}">
                <a14:useLocalDpi xmlns:a14="http://schemas.microsoft.com/office/drawing/2010/main" val="0"/>
              </a:ext>
            </a:extLst>
          </a:blip>
          <a:srcRect t="72591"/>
          <a:stretch/>
        </p:blipFill>
        <p:spPr>
          <a:xfrm>
            <a:off x="0" y="5741894"/>
            <a:ext cx="12216177" cy="1116106"/>
          </a:xfrm>
          <a:prstGeom prst="rect">
            <a:avLst/>
          </a:prstGeom>
        </p:spPr>
      </p:pic>
      <p:pic>
        <p:nvPicPr>
          <p:cNvPr id="10" name="Picture 9" descr="master_bottom2.eps"/>
          <p:cNvPicPr>
            <a:picLocks noChangeAspect="1"/>
          </p:cNvPicPr>
          <p:nvPr userDrawn="1"/>
        </p:nvPicPr>
        <p:blipFill rotWithShape="1">
          <a:blip r:embed="rId4">
            <a:extLst>
              <a:ext uri="{28A0092B-C50C-407E-A947-70E740481C1C}">
                <a14:useLocalDpi xmlns:a14="http://schemas.microsoft.com/office/drawing/2010/main" val="0"/>
              </a:ext>
            </a:extLst>
          </a:blip>
          <a:srcRect t="-1" b="69789"/>
          <a:stretch/>
        </p:blipFill>
        <p:spPr>
          <a:xfrm>
            <a:off x="0" y="4525095"/>
            <a:ext cx="12216177" cy="1230246"/>
          </a:xfrm>
          <a:prstGeom prst="rect">
            <a:avLst/>
          </a:prstGeom>
        </p:spPr>
      </p:pic>
      <p:pic>
        <p:nvPicPr>
          <p:cNvPr id="11" name="Picture 10" descr="master_bluesidebar.eps"/>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787400"/>
            <a:ext cx="101600" cy="1041400"/>
          </a:xfrm>
          <a:prstGeom prst="rect">
            <a:avLst/>
          </a:prstGeom>
        </p:spPr>
      </p:pic>
    </p:spTree>
    <p:extLst>
      <p:ext uri="{BB962C8B-B14F-4D97-AF65-F5344CB8AC3E}">
        <p14:creationId xmlns:p14="http://schemas.microsoft.com/office/powerpoint/2010/main" val="157177663"/>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28065" y="324784"/>
            <a:ext cx="1133587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28065" y="1825624"/>
            <a:ext cx="11335869" cy="441380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descr="master_bottom2.eps"/>
          <p:cNvPicPr>
            <a:picLocks noChangeAspect="1"/>
          </p:cNvPicPr>
          <p:nvPr userDrawn="1"/>
        </p:nvPicPr>
        <p:blipFill rotWithShape="1">
          <a:blip r:embed="rId13">
            <a:extLst>
              <a:ext uri="{28A0092B-C50C-407E-A947-70E740481C1C}">
                <a14:useLocalDpi xmlns:a14="http://schemas.microsoft.com/office/drawing/2010/main" val="0"/>
              </a:ext>
            </a:extLst>
          </a:blip>
          <a:srcRect t="77214" b="7595"/>
          <a:stretch/>
        </p:blipFill>
        <p:spPr>
          <a:xfrm>
            <a:off x="0" y="6239434"/>
            <a:ext cx="12216177" cy="618566"/>
          </a:xfrm>
          <a:prstGeom prst="rect">
            <a:avLst/>
          </a:prstGeom>
        </p:spPr>
      </p:pic>
    </p:spTree>
    <p:extLst>
      <p:ext uri="{BB962C8B-B14F-4D97-AF65-F5344CB8AC3E}">
        <p14:creationId xmlns:p14="http://schemas.microsoft.com/office/powerpoint/2010/main" val="1534160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b="0" i="0" kern="1200">
          <a:solidFill>
            <a:schemeClr val="tx1"/>
          </a:solidFill>
          <a:latin typeface="Avenir Next" charset="0"/>
          <a:ea typeface="Avenir Next" charset="0"/>
          <a:cs typeface="Avenir Next"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Avenir Next" charset="0"/>
          <a:ea typeface="Avenir Next" charset="0"/>
          <a:cs typeface="Avenir Next"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Avenir Next" charset="0"/>
          <a:ea typeface="Avenir Next" charset="0"/>
          <a:cs typeface="Avenir Next" charset="0"/>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Avenir Next" charset="0"/>
          <a:ea typeface="Avenir Next" charset="0"/>
          <a:cs typeface="Avenir Next" charset="0"/>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Avenir Next" charset="0"/>
          <a:ea typeface="Avenir Next" charset="0"/>
          <a:cs typeface="Avenir Next" charset="0"/>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Avenir Next" charset="0"/>
          <a:ea typeface="Avenir Next" charset="0"/>
          <a:cs typeface="Avenir Next"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www.acm.org/about-acm/acm-code-of-ethics-and-professional-conduct"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3.xml"/><Relationship Id="rId5" Type="http://schemas.openxmlformats.org/officeDocument/2006/relationships/hyperlink" Target="https://courses.engr.illinois.edu/ece445/guidelines/ethical-guidelines.asp" TargetMode="External"/><Relationship Id="rId4" Type="http://schemas.openxmlformats.org/officeDocument/2006/relationships/hyperlink" Target="http://studentcode.illinois.edu/"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Ethics, ECE 445, and You</a:t>
            </a:r>
            <a:endParaRPr lang="en-US" dirty="0"/>
          </a:p>
        </p:txBody>
      </p:sp>
    </p:spTree>
    <p:extLst>
      <p:ext uri="{BB962C8B-B14F-4D97-AF65-F5344CB8AC3E}">
        <p14:creationId xmlns:p14="http://schemas.microsoft.com/office/powerpoint/2010/main" val="21007931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759" y="324784"/>
            <a:ext cx="11335870" cy="1325563"/>
          </a:xfrm>
        </p:spPr>
        <p:txBody>
          <a:bodyPr>
            <a:normAutofit fontScale="90000"/>
          </a:bodyPr>
          <a:lstStyle/>
          <a:p>
            <a:pPr algn="ctr"/>
            <a:r>
              <a:rPr lang="en-US" sz="3600" b="1" dirty="0"/>
              <a:t>Students’ Quick Reference Guide to Academic </a:t>
            </a:r>
            <a:r>
              <a:rPr lang="en-US" sz="3600" b="1" dirty="0" smtClean="0"/>
              <a:t>Integrity </a:t>
            </a:r>
            <a:r>
              <a:rPr lang="en-US" b="1" dirty="0" smtClean="0"/>
              <a:t/>
            </a:r>
            <a:br>
              <a:rPr lang="en-US" b="1" dirty="0" smtClean="0"/>
            </a:br>
            <a:r>
              <a:rPr lang="en-US" b="1" dirty="0" smtClean="0"/>
              <a:t>(</a:t>
            </a:r>
            <a:r>
              <a:rPr lang="en-US" sz="3600" b="1" dirty="0" smtClean="0"/>
              <a:t>abstracted from the </a:t>
            </a:r>
            <a:r>
              <a:rPr lang="en-US" b="1" dirty="0" smtClean="0"/>
              <a:t>Student Code)</a:t>
            </a:r>
            <a:r>
              <a:rPr lang="en-US" b="1" dirty="0"/>
              <a:t/>
            </a:r>
            <a:br>
              <a:rPr lang="en-US" b="1" dirty="0"/>
            </a:br>
            <a:endParaRPr lang="en-US" dirty="0"/>
          </a:p>
        </p:txBody>
      </p:sp>
      <p:sp>
        <p:nvSpPr>
          <p:cNvPr id="3" name="Content Placeholder 2"/>
          <p:cNvSpPr>
            <a:spLocks noGrp="1"/>
          </p:cNvSpPr>
          <p:nvPr>
            <p:ph idx="1"/>
          </p:nvPr>
        </p:nvSpPr>
        <p:spPr>
          <a:xfrm>
            <a:off x="214604" y="1343608"/>
            <a:ext cx="11737909" cy="5047861"/>
          </a:xfrm>
        </p:spPr>
        <p:txBody>
          <a:bodyPr>
            <a:normAutofit fontScale="92500" lnSpcReduction="10000"/>
          </a:bodyPr>
          <a:lstStyle/>
          <a:p>
            <a:r>
              <a:rPr lang="en-US" b="1" dirty="0"/>
              <a:t>What is your responsibility? </a:t>
            </a:r>
            <a:endParaRPr lang="en-US" dirty="0"/>
          </a:p>
          <a:p>
            <a:pPr lvl="1"/>
            <a:r>
              <a:rPr lang="en-US" dirty="0"/>
              <a:t>It is your responsibility to refrain </a:t>
            </a:r>
            <a:r>
              <a:rPr lang="en-US" dirty="0" smtClean="0"/>
              <a:t>from:</a:t>
            </a:r>
          </a:p>
          <a:p>
            <a:pPr lvl="2"/>
            <a:r>
              <a:rPr lang="en-US" dirty="0" smtClean="0"/>
              <a:t> </a:t>
            </a:r>
            <a:r>
              <a:rPr lang="en-US" dirty="0"/>
              <a:t>infractions of academic </a:t>
            </a:r>
            <a:r>
              <a:rPr lang="en-US" dirty="0" smtClean="0"/>
              <a:t>integrity</a:t>
            </a:r>
          </a:p>
          <a:p>
            <a:pPr lvl="2"/>
            <a:r>
              <a:rPr lang="en-US" dirty="0" smtClean="0"/>
              <a:t>conduct </a:t>
            </a:r>
            <a:r>
              <a:rPr lang="en-US" dirty="0"/>
              <a:t>that may lead to suspicion of such </a:t>
            </a:r>
            <a:r>
              <a:rPr lang="en-US" dirty="0" smtClean="0"/>
              <a:t>infractions</a:t>
            </a:r>
          </a:p>
          <a:p>
            <a:pPr lvl="2"/>
            <a:r>
              <a:rPr lang="en-US" dirty="0" smtClean="0"/>
              <a:t>conduct </a:t>
            </a:r>
            <a:r>
              <a:rPr lang="en-US" dirty="0"/>
              <a:t>that aids others in such infractions. “I did not know” is not an excuse. </a:t>
            </a:r>
          </a:p>
          <a:p>
            <a:r>
              <a:rPr lang="en-US" b="1" dirty="0"/>
              <a:t>What is an infraction of academic integrity?</a:t>
            </a:r>
            <a:endParaRPr lang="en-US" dirty="0"/>
          </a:p>
          <a:p>
            <a:pPr lvl="1"/>
            <a:r>
              <a:rPr lang="en-US" dirty="0"/>
              <a:t>Cheating – using or attempting to use unauthorized materials</a:t>
            </a:r>
          </a:p>
          <a:p>
            <a:pPr lvl="1"/>
            <a:r>
              <a:rPr lang="en-US" dirty="0"/>
              <a:t>Plagiarism – representing the words, work, or ideas of another as your own</a:t>
            </a:r>
          </a:p>
          <a:p>
            <a:pPr lvl="1"/>
            <a:r>
              <a:rPr lang="en-US" dirty="0"/>
              <a:t>Fabrication – the falsification or invention of any information, including citations</a:t>
            </a:r>
          </a:p>
          <a:p>
            <a:pPr lvl="1"/>
            <a:r>
              <a:rPr lang="en-US" dirty="0"/>
              <a:t>Facilitating Infractions of Academic Integrity – helping or attempting to help another commit an infraction</a:t>
            </a:r>
          </a:p>
          <a:p>
            <a:pPr lvl="1"/>
            <a:r>
              <a:rPr lang="en-US" dirty="0"/>
              <a:t>Bribes, Favors, and Threats – actions intended to affect a grade or evaluation</a:t>
            </a:r>
          </a:p>
          <a:p>
            <a:pPr lvl="1"/>
            <a:r>
              <a:rPr lang="en-US" dirty="0"/>
              <a:t>Academic Interference – tampering, altering or destroying educational material or depriving someone else of access to that </a:t>
            </a:r>
            <a:r>
              <a:rPr lang="en-US" dirty="0" smtClean="0"/>
              <a:t>material</a:t>
            </a:r>
            <a:endParaRPr lang="en-US" dirty="0"/>
          </a:p>
        </p:txBody>
      </p:sp>
    </p:spTree>
    <p:extLst>
      <p:ext uri="{BB962C8B-B14F-4D97-AF65-F5344CB8AC3E}">
        <p14:creationId xmlns:p14="http://schemas.microsoft.com/office/powerpoint/2010/main" val="3933029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Faculty Academic Integrity Report (FAIR)</a:t>
            </a:r>
            <a:br>
              <a:rPr lang="en-US" b="1" dirty="0" smtClean="0"/>
            </a:br>
            <a:r>
              <a:rPr lang="en-US" sz="3200" dirty="0" smtClean="0"/>
              <a:t>(Online System in use by most colleges)</a:t>
            </a:r>
            <a:endParaRPr lang="en-US" sz="3200" dirty="0"/>
          </a:p>
        </p:txBody>
      </p:sp>
      <p:sp>
        <p:nvSpPr>
          <p:cNvPr id="3" name="Content Placeholder 2"/>
          <p:cNvSpPr>
            <a:spLocks noGrp="1"/>
          </p:cNvSpPr>
          <p:nvPr>
            <p:ph idx="1"/>
          </p:nvPr>
        </p:nvSpPr>
        <p:spPr/>
        <p:txBody>
          <a:bodyPr>
            <a:normAutofit fontScale="92500" lnSpcReduction="20000"/>
          </a:bodyPr>
          <a:lstStyle/>
          <a:p>
            <a:r>
              <a:rPr lang="en-US" b="1" dirty="0"/>
              <a:t>What happens if you are accused of a violation of academic integrity? </a:t>
            </a:r>
            <a:endParaRPr lang="en-US" dirty="0"/>
          </a:p>
          <a:p>
            <a:pPr lvl="1"/>
            <a:r>
              <a:rPr lang="en-US" sz="2600" dirty="0"/>
              <a:t>The instructor will notify you </a:t>
            </a:r>
            <a:r>
              <a:rPr lang="en-US" sz="2600" u="sng" dirty="0"/>
              <a:t>in writing</a:t>
            </a:r>
            <a:r>
              <a:rPr lang="en-US" sz="2600" dirty="0"/>
              <a:t> of the allegation. </a:t>
            </a:r>
            <a:endParaRPr lang="en-US" sz="2600" dirty="0" smtClean="0"/>
          </a:p>
          <a:p>
            <a:pPr lvl="1"/>
            <a:r>
              <a:rPr lang="en-US" sz="2600" dirty="0" smtClean="0"/>
              <a:t>You </a:t>
            </a:r>
            <a:r>
              <a:rPr lang="en-US" sz="2600" dirty="0"/>
              <a:t>may meet with the instructor but </a:t>
            </a:r>
            <a:r>
              <a:rPr lang="en-US" sz="2600" u="sng" dirty="0"/>
              <a:t>your written response</a:t>
            </a:r>
            <a:r>
              <a:rPr lang="en-US" sz="2600" dirty="0"/>
              <a:t>, delivered to the instructor within ten (10) business days, </a:t>
            </a:r>
            <a:r>
              <a:rPr lang="en-US" sz="2600" u="sng" dirty="0"/>
              <a:t>is your ONLY opportunity to respond to the allegation</a:t>
            </a:r>
            <a:r>
              <a:rPr lang="en-US" sz="2600" b="1" dirty="0"/>
              <a:t>. </a:t>
            </a:r>
            <a:endParaRPr lang="en-US" sz="2600" dirty="0"/>
          </a:p>
          <a:p>
            <a:r>
              <a:rPr lang="en-US" b="1" dirty="0"/>
              <a:t>What happens after the instructor receives your response? </a:t>
            </a:r>
            <a:endParaRPr lang="en-US" dirty="0"/>
          </a:p>
          <a:p>
            <a:pPr lvl="1"/>
            <a:r>
              <a:rPr lang="en-US" dirty="0"/>
              <a:t>The instructor, acting as fact finder, will make a decision and communicate it to you </a:t>
            </a:r>
            <a:r>
              <a:rPr lang="en-US" u="sng" dirty="0"/>
              <a:t>in writing</a:t>
            </a:r>
            <a:r>
              <a:rPr lang="en-US" dirty="0"/>
              <a:t>. They have to decide whether it is </a:t>
            </a:r>
            <a:r>
              <a:rPr lang="en-US" u="sng" dirty="0"/>
              <a:t>more probably true than not true</a:t>
            </a:r>
            <a:r>
              <a:rPr lang="en-US" dirty="0"/>
              <a:t>, that you have committed an infraction. </a:t>
            </a:r>
            <a:endParaRPr lang="en-US" dirty="0" smtClean="0"/>
          </a:p>
          <a:p>
            <a:pPr lvl="1"/>
            <a:r>
              <a:rPr lang="en-US" dirty="0" smtClean="0"/>
              <a:t>If </a:t>
            </a:r>
            <a:r>
              <a:rPr lang="en-US" dirty="0"/>
              <a:t>it is determined you did not commit an infraction the case is closed though you have choices regarding continued enrollment. </a:t>
            </a:r>
          </a:p>
          <a:p>
            <a:pPr lvl="1"/>
            <a:r>
              <a:rPr lang="en-US" dirty="0"/>
              <a:t>If it is determined you committed an infraction the instructor shall impose a sanction. Sanctions vary from a written agreement between you and the instructor to failure in the course. </a:t>
            </a:r>
          </a:p>
        </p:txBody>
      </p:sp>
    </p:spTree>
    <p:extLst>
      <p:ext uri="{BB962C8B-B14F-4D97-AF65-F5344CB8AC3E}">
        <p14:creationId xmlns:p14="http://schemas.microsoft.com/office/powerpoint/2010/main" val="1799212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445" y="248751"/>
            <a:ext cx="11335869" cy="5946776"/>
          </a:xfrm>
        </p:spPr>
        <p:txBody>
          <a:bodyPr>
            <a:normAutofit fontScale="92500" lnSpcReduction="10000"/>
          </a:bodyPr>
          <a:lstStyle/>
          <a:p>
            <a:r>
              <a:rPr lang="en-US" b="1" dirty="0"/>
              <a:t>What is the appeal process? </a:t>
            </a:r>
            <a:endParaRPr lang="en-US" dirty="0"/>
          </a:p>
          <a:p>
            <a:pPr lvl="1"/>
            <a:r>
              <a:rPr lang="en-US" dirty="0"/>
              <a:t>If you intend to appeal, you must write to the EO (not the instructor or TA) and state your grounds for appeal </a:t>
            </a:r>
            <a:r>
              <a:rPr lang="en-US" u="sng" dirty="0"/>
              <a:t>within five (5) days</a:t>
            </a:r>
            <a:r>
              <a:rPr lang="en-US" dirty="0"/>
              <a:t> of receiving the </a:t>
            </a:r>
            <a:r>
              <a:rPr lang="en-US" dirty="0" smtClean="0"/>
              <a:t>decision</a:t>
            </a:r>
            <a:endParaRPr lang="en-US" dirty="0"/>
          </a:p>
          <a:p>
            <a:pPr lvl="1"/>
            <a:r>
              <a:rPr lang="en-US" dirty="0"/>
              <a:t>A committee will be formed to hear the appeal. During the hearing, they will determine if the grounds for an appeal have been established, allow you and the instructor to present your case, and ask </a:t>
            </a:r>
            <a:r>
              <a:rPr lang="en-US" dirty="0" smtClean="0"/>
              <a:t>questions.</a:t>
            </a:r>
            <a:endParaRPr lang="en-US" dirty="0"/>
          </a:p>
          <a:p>
            <a:r>
              <a:rPr lang="en-US" b="1" dirty="0"/>
              <a:t>Can I be suspended or dismissed for academic integrity violations?</a:t>
            </a:r>
            <a:endParaRPr lang="en-US" dirty="0"/>
          </a:p>
          <a:p>
            <a:pPr lvl="1"/>
            <a:r>
              <a:rPr lang="en-US" dirty="0"/>
              <a:t>Your instructor may recommend dismissal in the case of a serious infraction but that decision can only be made by the Student Committee on Student Discipline. </a:t>
            </a:r>
          </a:p>
          <a:p>
            <a:r>
              <a:rPr lang="en-US" b="1" dirty="0"/>
              <a:t>Are violations of academic integrity part of my records? </a:t>
            </a:r>
            <a:endParaRPr lang="en-US" dirty="0"/>
          </a:p>
          <a:p>
            <a:pPr lvl="1"/>
            <a:r>
              <a:rPr lang="en-US" dirty="0"/>
              <a:t>Reported cases that result in a finding by the instructor that you did not commit a violation do not become part of your record. </a:t>
            </a:r>
            <a:endParaRPr lang="en-US" dirty="0" smtClean="0"/>
          </a:p>
          <a:p>
            <a:pPr lvl="1"/>
            <a:r>
              <a:rPr lang="en-US" dirty="0" smtClean="0"/>
              <a:t>Reported </a:t>
            </a:r>
            <a:r>
              <a:rPr lang="en-US" dirty="0"/>
              <a:t>cases that result in a finding that you did commit a violation of academic integrity are recorded in your permanent file. </a:t>
            </a:r>
            <a:endParaRPr lang="en-US" dirty="0" smtClean="0"/>
          </a:p>
          <a:p>
            <a:pPr lvl="1"/>
            <a:r>
              <a:rPr lang="en-US" dirty="0" smtClean="0"/>
              <a:t>The </a:t>
            </a:r>
            <a:r>
              <a:rPr lang="en-US" dirty="0"/>
              <a:t>consequences of such a notation in the official record may require explanation on graduate school applications, application for professional licensure, or some government jobs, etc.</a:t>
            </a:r>
          </a:p>
          <a:p>
            <a:endParaRPr lang="en-US" dirty="0"/>
          </a:p>
          <a:p>
            <a:endParaRPr lang="en-US" dirty="0"/>
          </a:p>
        </p:txBody>
      </p:sp>
    </p:spTree>
    <p:extLst>
      <p:ext uri="{BB962C8B-B14F-4D97-AF65-F5344CB8AC3E}">
        <p14:creationId xmlns:p14="http://schemas.microsoft.com/office/powerpoint/2010/main" val="32011133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danger of group-think</a:t>
            </a:r>
            <a:endParaRPr lang="en-US" dirty="0"/>
          </a:p>
        </p:txBody>
      </p:sp>
      <p:sp>
        <p:nvSpPr>
          <p:cNvPr id="3" name="Content Placeholder 2"/>
          <p:cNvSpPr>
            <a:spLocks noGrp="1"/>
          </p:cNvSpPr>
          <p:nvPr>
            <p:ph idx="1"/>
          </p:nvPr>
        </p:nvSpPr>
        <p:spPr/>
        <p:txBody>
          <a:bodyPr/>
          <a:lstStyle/>
          <a:p>
            <a:r>
              <a:rPr lang="en-US" dirty="0"/>
              <a:t>Ethics codes are not a replacement </a:t>
            </a:r>
            <a:r>
              <a:rPr lang="en-US" dirty="0" smtClean="0"/>
              <a:t>for human judgment</a:t>
            </a:r>
          </a:p>
          <a:p>
            <a:pPr marL="0" indent="0">
              <a:buNone/>
            </a:pPr>
            <a:endParaRPr lang="en-US" dirty="0" smtClean="0"/>
          </a:p>
          <a:p>
            <a:r>
              <a:rPr lang="en-US" dirty="0"/>
              <a:t>Ethics is not a static </a:t>
            </a:r>
            <a:r>
              <a:rPr lang="en-US" dirty="0" smtClean="0"/>
              <a:t>subject</a:t>
            </a:r>
          </a:p>
          <a:p>
            <a:pPr lvl="1"/>
            <a:r>
              <a:rPr lang="en-US" dirty="0"/>
              <a:t>New boundaries of possibility</a:t>
            </a:r>
          </a:p>
          <a:p>
            <a:pPr lvl="1"/>
            <a:r>
              <a:rPr lang="en-US" dirty="0"/>
              <a:t>Changing standards of acceptable </a:t>
            </a:r>
            <a:r>
              <a:rPr lang="en-US" dirty="0" smtClean="0"/>
              <a:t>risk</a:t>
            </a:r>
          </a:p>
          <a:p>
            <a:pPr marL="457200" lvl="1" indent="0">
              <a:buNone/>
            </a:pPr>
            <a:endParaRPr lang="en-US" dirty="0" smtClean="0"/>
          </a:p>
          <a:p>
            <a:r>
              <a:rPr lang="en-US" smtClean="0"/>
              <a:t>Trivialization</a:t>
            </a:r>
            <a:endParaRPr lang="en-US" dirty="0" smtClean="0"/>
          </a:p>
        </p:txBody>
      </p:sp>
    </p:spTree>
    <p:extLst>
      <p:ext uri="{BB962C8B-B14F-4D97-AF65-F5344CB8AC3E}">
        <p14:creationId xmlns:p14="http://schemas.microsoft.com/office/powerpoint/2010/main" val="35822784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924" y="61298"/>
            <a:ext cx="11335870" cy="1047267"/>
          </a:xfrm>
        </p:spPr>
        <p:txBody>
          <a:bodyPr/>
          <a:lstStyle/>
          <a:p>
            <a:r>
              <a:rPr lang="en-US" dirty="0" smtClean="0"/>
              <a:t>Beyond ECE 445</a:t>
            </a:r>
            <a:endParaRPr lang="en-US" dirty="0"/>
          </a:p>
        </p:txBody>
      </p:sp>
      <p:sp>
        <p:nvSpPr>
          <p:cNvPr id="3" name="Content Placeholder 2"/>
          <p:cNvSpPr>
            <a:spLocks noGrp="1"/>
          </p:cNvSpPr>
          <p:nvPr>
            <p:ph idx="1"/>
          </p:nvPr>
        </p:nvSpPr>
        <p:spPr>
          <a:xfrm>
            <a:off x="411925" y="1098626"/>
            <a:ext cx="11335869" cy="4292788"/>
          </a:xfrm>
        </p:spPr>
        <p:txBody>
          <a:bodyPr>
            <a:normAutofit/>
          </a:bodyPr>
          <a:lstStyle/>
          <a:p>
            <a:r>
              <a:rPr lang="en-US" dirty="0" smtClean="0"/>
              <a:t>Ethical choices show up everywhere</a:t>
            </a:r>
          </a:p>
          <a:p>
            <a:r>
              <a:rPr lang="en-US" dirty="0" smtClean="0"/>
              <a:t>There may be something to gain from making the ethical choice, even if it is not the easiest choice!</a:t>
            </a:r>
          </a:p>
          <a:p>
            <a:pPr marL="0" indent="0">
              <a:buNone/>
            </a:pPr>
            <a:r>
              <a:rPr lang="en-US" b="1" dirty="0" smtClean="0"/>
              <a:t>Relevant Resources</a:t>
            </a:r>
            <a:r>
              <a:rPr lang="en-US" dirty="0" smtClean="0"/>
              <a:t>:</a:t>
            </a:r>
          </a:p>
          <a:p>
            <a:r>
              <a:rPr lang="en-US" dirty="0" smtClean="0">
                <a:hlinkClick r:id="rId2"/>
              </a:rPr>
              <a:t>IEEE </a:t>
            </a:r>
            <a:r>
              <a:rPr lang="en-US" dirty="0">
                <a:hlinkClick r:id="rId2"/>
              </a:rPr>
              <a:t>Code of Ethics</a:t>
            </a:r>
            <a:endParaRPr lang="en-US" dirty="0"/>
          </a:p>
          <a:p>
            <a:r>
              <a:rPr lang="en-US" dirty="0">
                <a:hlinkClick r:id="rId3"/>
              </a:rPr>
              <a:t>ACM Code of Ethics</a:t>
            </a:r>
            <a:endParaRPr lang="en-US" dirty="0"/>
          </a:p>
          <a:p>
            <a:r>
              <a:rPr lang="en-US" dirty="0">
                <a:hlinkClick r:id="rId4"/>
              </a:rPr>
              <a:t>University of Illinois Student Code</a:t>
            </a:r>
            <a:r>
              <a:rPr lang="en-US" dirty="0"/>
              <a:t> (specifically sections in 1-302)</a:t>
            </a:r>
          </a:p>
          <a:p>
            <a:r>
              <a:rPr lang="en-US" dirty="0">
                <a:hlinkClick r:id="rId5"/>
              </a:rPr>
              <a:t>ECE 445 Ethical Guidelines</a:t>
            </a:r>
            <a:endParaRPr lang="en-US" dirty="0"/>
          </a:p>
          <a:p>
            <a:pPr lvl="1"/>
            <a:endParaRPr lang="en-US" dirty="0" smtClean="0"/>
          </a:p>
          <a:p>
            <a:pPr lvl="1"/>
            <a:endParaRPr lang="en-US" dirty="0"/>
          </a:p>
          <a:p>
            <a:pPr lvl="1"/>
            <a:endParaRPr lang="en-US" dirty="0" smtClean="0"/>
          </a:p>
          <a:p>
            <a:pPr lvl="1"/>
            <a:endParaRPr lang="en-US" dirty="0"/>
          </a:p>
          <a:p>
            <a:pPr lvl="1"/>
            <a:endParaRPr lang="en-US" dirty="0" smtClean="0"/>
          </a:p>
          <a:p>
            <a:pPr lvl="1"/>
            <a:endParaRPr lang="en-US" dirty="0"/>
          </a:p>
          <a:p>
            <a:pPr lvl="1"/>
            <a:endParaRPr lang="en-US" dirty="0" smtClean="0"/>
          </a:p>
        </p:txBody>
      </p:sp>
      <p:sp>
        <p:nvSpPr>
          <p:cNvPr id="6" name="Rounded Rectangle 5"/>
          <p:cNvSpPr/>
          <p:nvPr/>
        </p:nvSpPr>
        <p:spPr>
          <a:xfrm>
            <a:off x="286603" y="5232400"/>
            <a:ext cx="11586513" cy="94060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A professional reputation takes time and effort to build, but it takes one poor decision to ruin!</a:t>
            </a:r>
          </a:p>
        </p:txBody>
      </p:sp>
    </p:spTree>
    <p:extLst>
      <p:ext uri="{BB962C8B-B14F-4D97-AF65-F5344CB8AC3E}">
        <p14:creationId xmlns:p14="http://schemas.microsoft.com/office/powerpoint/2010/main" val="15504229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thoughts</a:t>
            </a:r>
            <a:endParaRPr lang="en-US" dirty="0"/>
          </a:p>
        </p:txBody>
      </p:sp>
      <p:sp>
        <p:nvSpPr>
          <p:cNvPr id="3" name="Content Placeholder 2"/>
          <p:cNvSpPr>
            <a:spLocks noGrp="1"/>
          </p:cNvSpPr>
          <p:nvPr>
            <p:ph idx="1"/>
          </p:nvPr>
        </p:nvSpPr>
        <p:spPr/>
        <p:txBody>
          <a:bodyPr>
            <a:normAutofit/>
          </a:bodyPr>
          <a:lstStyle/>
          <a:p>
            <a:r>
              <a:rPr lang="en-US" dirty="0"/>
              <a:t>Would I be comfortable having my name </a:t>
            </a:r>
            <a:r>
              <a:rPr lang="en-US" dirty="0" smtClean="0"/>
              <a:t>widely attached </a:t>
            </a:r>
            <a:r>
              <a:rPr lang="en-US" dirty="0"/>
              <a:t>to this project?</a:t>
            </a:r>
          </a:p>
          <a:p>
            <a:r>
              <a:rPr lang="en-US" dirty="0" smtClean="0"/>
              <a:t>Do </a:t>
            </a:r>
            <a:r>
              <a:rPr lang="en-US" dirty="0"/>
              <a:t>I want to live in a society where this product </a:t>
            </a:r>
            <a:r>
              <a:rPr lang="en-US" dirty="0" smtClean="0"/>
              <a:t>is available </a:t>
            </a:r>
            <a:r>
              <a:rPr lang="en-US" dirty="0"/>
              <a:t>or widely used?</a:t>
            </a:r>
          </a:p>
          <a:p>
            <a:r>
              <a:rPr lang="en-US" dirty="0" smtClean="0"/>
              <a:t>Would </a:t>
            </a:r>
            <a:r>
              <a:rPr lang="en-US" dirty="0"/>
              <a:t>I be proud of a career dominated by </a:t>
            </a:r>
            <a:r>
              <a:rPr lang="en-US" dirty="0" smtClean="0"/>
              <a:t>the decision </a:t>
            </a:r>
            <a:r>
              <a:rPr lang="en-US" dirty="0"/>
              <a:t>making demonstrated here</a:t>
            </a:r>
            <a:r>
              <a:rPr lang="en-US" dirty="0" smtClean="0"/>
              <a:t>?</a:t>
            </a:r>
            <a:endParaRPr lang="en-US" dirty="0"/>
          </a:p>
        </p:txBody>
      </p:sp>
      <p:sp>
        <p:nvSpPr>
          <p:cNvPr id="4" name="Rounded Rectangle 3"/>
          <p:cNvSpPr/>
          <p:nvPr/>
        </p:nvSpPr>
        <p:spPr>
          <a:xfrm>
            <a:off x="286603" y="4504268"/>
            <a:ext cx="11586513" cy="16687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a:t>The real test of your ethical standards will come when you can significantly benefit from unethical behavior and are confident you will not be caught.</a:t>
            </a:r>
            <a:endParaRPr lang="en-US" sz="3200" dirty="0"/>
          </a:p>
        </p:txBody>
      </p:sp>
    </p:spTree>
    <p:extLst>
      <p:ext uri="{BB962C8B-B14F-4D97-AF65-F5344CB8AC3E}">
        <p14:creationId xmlns:p14="http://schemas.microsoft.com/office/powerpoint/2010/main" val="9343964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68356" y="173364"/>
            <a:ext cx="9283148" cy="6237605"/>
          </a:xfrm>
          <a:prstGeom prst="rect">
            <a:avLst/>
          </a:prstGeom>
        </p:spPr>
        <p:txBody>
          <a:bodyPr wrap="square">
            <a:spAutoFit/>
          </a:bodyPr>
          <a:lstStyle/>
          <a:p>
            <a:pPr>
              <a:spcAft>
                <a:spcPts val="400"/>
              </a:spcAft>
            </a:pPr>
            <a:r>
              <a:rPr lang="en-US" dirty="0"/>
              <a:t>We, the members of the IEEE, in recognition of the importance of our technologies in affecting the quality of </a:t>
            </a:r>
            <a:r>
              <a:rPr lang="en-US" dirty="0" smtClean="0"/>
              <a:t>life throughout </a:t>
            </a:r>
            <a:r>
              <a:rPr lang="en-US" dirty="0"/>
              <a:t>the world, and in accepting a personal obligation to our profession, its members and </a:t>
            </a:r>
            <a:r>
              <a:rPr lang="en-US" dirty="0" smtClean="0"/>
              <a:t>the communities we serve</a:t>
            </a:r>
            <a:r>
              <a:rPr lang="en-US" dirty="0"/>
              <a:t>, do hereby commit ourselves to the highest ethical and professional conduct and agree</a:t>
            </a:r>
            <a:r>
              <a:rPr lang="en-US" dirty="0" smtClean="0"/>
              <a:t>:</a:t>
            </a:r>
            <a:endParaRPr lang="en-US" dirty="0"/>
          </a:p>
          <a:p>
            <a:r>
              <a:rPr lang="en-US" dirty="0"/>
              <a:t>1. to accept responsibility in making decisions consistent with the safety, health and welfare of the public, and </a:t>
            </a:r>
            <a:r>
              <a:rPr lang="en-US" dirty="0" smtClean="0"/>
              <a:t>to disclose </a:t>
            </a:r>
            <a:r>
              <a:rPr lang="en-US" dirty="0"/>
              <a:t>promptly factors that might endanger the public or the environment;</a:t>
            </a:r>
          </a:p>
          <a:p>
            <a:r>
              <a:rPr lang="en-US" dirty="0"/>
              <a:t>2. to avoid real or perceived conflicts of interest whenever possible, and to disclose them to affected parties </a:t>
            </a:r>
            <a:r>
              <a:rPr lang="en-US" dirty="0" smtClean="0"/>
              <a:t>when they </a:t>
            </a:r>
            <a:r>
              <a:rPr lang="en-US" dirty="0"/>
              <a:t>do exist;</a:t>
            </a:r>
          </a:p>
          <a:p>
            <a:r>
              <a:rPr lang="en-US" dirty="0"/>
              <a:t>3. to be honest and realistic in stating claims or estimates based on available data;</a:t>
            </a:r>
          </a:p>
          <a:p>
            <a:r>
              <a:rPr lang="en-US" dirty="0"/>
              <a:t>4. to reject bribery in all its forms;</a:t>
            </a:r>
          </a:p>
          <a:p>
            <a:r>
              <a:rPr lang="en-US" dirty="0"/>
              <a:t>5. to improve the understanding of technology, its appropriate application, and potential consequences;</a:t>
            </a:r>
          </a:p>
          <a:p>
            <a:r>
              <a:rPr lang="en-US" dirty="0"/>
              <a:t>6. to maintain and improve our technical competence and to undertake technological tasks for others only if </a:t>
            </a:r>
            <a:r>
              <a:rPr lang="en-US" dirty="0" smtClean="0"/>
              <a:t>qualified by </a:t>
            </a:r>
            <a:r>
              <a:rPr lang="en-US" dirty="0"/>
              <a:t>training or experience, or after full disclosure of pertinent limitations;</a:t>
            </a:r>
          </a:p>
          <a:p>
            <a:r>
              <a:rPr lang="en-US" dirty="0"/>
              <a:t>7. to seek, accept, and offer honest criticism of technical work, to acknowledge and correct errors, and to </a:t>
            </a:r>
            <a:r>
              <a:rPr lang="en-US" dirty="0" smtClean="0"/>
              <a:t>credit properly </a:t>
            </a:r>
            <a:r>
              <a:rPr lang="en-US" dirty="0"/>
              <a:t>the contributions of others;</a:t>
            </a:r>
          </a:p>
          <a:p>
            <a:r>
              <a:rPr lang="en-US" dirty="0"/>
              <a:t>8. to treat fairly all persons regardless of such factors as race, religion, gender, disability, age, or national origin;</a:t>
            </a:r>
          </a:p>
          <a:p>
            <a:r>
              <a:rPr lang="en-US" dirty="0"/>
              <a:t>9. to avoid injuring others, their property, reputation, or employment by false or malicious action;</a:t>
            </a:r>
          </a:p>
          <a:p>
            <a:r>
              <a:rPr lang="en-US" dirty="0"/>
              <a:t>10. to assist colleagues and co-workers in their professional development and to support them in following this </a:t>
            </a:r>
            <a:r>
              <a:rPr lang="en-US" dirty="0" smtClean="0"/>
              <a:t>code of </a:t>
            </a:r>
            <a:r>
              <a:rPr lang="en-US" dirty="0"/>
              <a:t>ethics</a:t>
            </a:r>
            <a:r>
              <a:rPr lang="en-US" dirty="0" smtClean="0"/>
              <a:t>.</a:t>
            </a:r>
          </a:p>
          <a:p>
            <a:r>
              <a:rPr lang="en-US" dirty="0" smtClean="0"/>
              <a:t>APPROVED BY IEEE BOARD of DIRECTORS, 2006   - From www.ieee.org</a:t>
            </a:r>
            <a:endParaRPr lang="en-US" dirty="0"/>
          </a:p>
        </p:txBody>
      </p:sp>
    </p:spTree>
    <p:extLst>
      <p:ext uri="{BB962C8B-B14F-4D97-AF65-F5344CB8AC3E}">
        <p14:creationId xmlns:p14="http://schemas.microsoft.com/office/powerpoint/2010/main" val="8433770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Ethics, Morals, and Laws</a:t>
            </a:r>
            <a:endParaRPr lang="en-US" dirty="0"/>
          </a:p>
        </p:txBody>
      </p:sp>
      <p:sp>
        <p:nvSpPr>
          <p:cNvPr id="4" name="Content Placeholder 3"/>
          <p:cNvSpPr>
            <a:spLocks noGrp="1"/>
          </p:cNvSpPr>
          <p:nvPr>
            <p:ph idx="1"/>
          </p:nvPr>
        </p:nvSpPr>
        <p:spPr/>
        <p:txBody>
          <a:bodyPr/>
          <a:lstStyle/>
          <a:p>
            <a:r>
              <a:rPr lang="en-US" i="1" dirty="0"/>
              <a:t>Morals</a:t>
            </a:r>
            <a:r>
              <a:rPr lang="en-US" dirty="0"/>
              <a:t> stem from an individual’s view of a situation.  They are “personal beliefs and values that inform the many decisions that a person makes from day-to-day” (</a:t>
            </a:r>
            <a:r>
              <a:rPr lang="en-US" i="1" dirty="0" err="1"/>
              <a:t>Purtillo</a:t>
            </a:r>
            <a:r>
              <a:rPr lang="en-US" i="1" dirty="0"/>
              <a:t>, 2005</a:t>
            </a:r>
            <a:r>
              <a:rPr lang="en-US" dirty="0"/>
              <a:t>; </a:t>
            </a:r>
            <a:r>
              <a:rPr lang="en-US" i="1" dirty="0"/>
              <a:t>Makela, 2009</a:t>
            </a:r>
            <a:r>
              <a:rPr lang="en-US" dirty="0" smtClean="0"/>
              <a:t>).</a:t>
            </a:r>
            <a:endParaRPr lang="en-US" dirty="0"/>
          </a:p>
          <a:p>
            <a:r>
              <a:rPr lang="en-US" i="1" dirty="0"/>
              <a:t>Laws</a:t>
            </a:r>
            <a:r>
              <a:rPr lang="en-US" dirty="0"/>
              <a:t> are “the rules of conduct set forth by a controlling authority to facilitate harmonious living among groups of people” (</a:t>
            </a:r>
            <a:r>
              <a:rPr lang="en-US" i="1" dirty="0"/>
              <a:t>Makela, 2009</a:t>
            </a:r>
            <a:r>
              <a:rPr lang="en-US" dirty="0"/>
              <a:t>).  Laws set a </a:t>
            </a:r>
            <a:r>
              <a:rPr lang="en-US" i="1" dirty="0"/>
              <a:t>minimum</a:t>
            </a:r>
            <a:r>
              <a:rPr lang="en-US" dirty="0"/>
              <a:t> standard of </a:t>
            </a:r>
            <a:r>
              <a:rPr lang="en-US" dirty="0" smtClean="0"/>
              <a:t>behavior.</a:t>
            </a:r>
            <a:endParaRPr lang="en-US" dirty="0"/>
          </a:p>
          <a:p>
            <a:r>
              <a:rPr lang="en-US" i="1" dirty="0"/>
              <a:t>Ethics</a:t>
            </a:r>
            <a:r>
              <a:rPr lang="en-US" dirty="0"/>
              <a:t> “involves systematic judgments of value regarding ‘how people ought to act toward one another’ as members of a particular societal group” (</a:t>
            </a:r>
            <a:r>
              <a:rPr lang="en-US" i="1" dirty="0"/>
              <a:t>Kitchener, 2000; Makela </a:t>
            </a:r>
            <a:r>
              <a:rPr lang="en-US" i="1" dirty="0" smtClean="0"/>
              <a:t>2009).</a:t>
            </a:r>
            <a:endParaRPr lang="en-US" i="1" dirty="0"/>
          </a:p>
        </p:txBody>
      </p:sp>
    </p:spTree>
    <p:extLst>
      <p:ext uri="{BB962C8B-B14F-4D97-AF65-F5344CB8AC3E}">
        <p14:creationId xmlns:p14="http://schemas.microsoft.com/office/powerpoint/2010/main" val="28142108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Ethics, Morals, and Laws</a:t>
            </a:r>
            <a:endParaRPr lang="en-US" dirty="0"/>
          </a:p>
        </p:txBody>
      </p:sp>
      <p:sp>
        <p:nvSpPr>
          <p:cNvPr id="3" name="Content Placeholder 2"/>
          <p:cNvSpPr>
            <a:spLocks noGrp="1"/>
          </p:cNvSpPr>
          <p:nvPr>
            <p:ph idx="1"/>
          </p:nvPr>
        </p:nvSpPr>
        <p:spPr/>
        <p:txBody>
          <a:bodyPr>
            <a:normAutofit lnSpcReduction="10000"/>
          </a:bodyPr>
          <a:lstStyle/>
          <a:p>
            <a:r>
              <a:rPr lang="en-US" dirty="0"/>
              <a:t>Individual vs. collective standards</a:t>
            </a:r>
          </a:p>
          <a:p>
            <a:pPr lvl="1"/>
            <a:r>
              <a:rPr lang="en-US" dirty="0"/>
              <a:t>I feel </a:t>
            </a:r>
            <a:r>
              <a:rPr lang="en-US" i="1" dirty="0"/>
              <a:t>morally</a:t>
            </a:r>
            <a:r>
              <a:rPr lang="en-US" dirty="0"/>
              <a:t> bound to volunteer in my community.</a:t>
            </a:r>
          </a:p>
          <a:p>
            <a:pPr lvl="1"/>
            <a:r>
              <a:rPr lang="en-US" dirty="0"/>
              <a:t>I am </a:t>
            </a:r>
            <a:r>
              <a:rPr lang="en-US" i="1" dirty="0"/>
              <a:t>ethically</a:t>
            </a:r>
            <a:r>
              <a:rPr lang="en-US" dirty="0"/>
              <a:t> bound to properly credit </a:t>
            </a:r>
            <a:r>
              <a:rPr lang="en-US" dirty="0" smtClean="0"/>
              <a:t>others.</a:t>
            </a:r>
            <a:endParaRPr lang="en-US" dirty="0"/>
          </a:p>
          <a:p>
            <a:r>
              <a:rPr lang="en-US" dirty="0"/>
              <a:t>Ethics vs. </a:t>
            </a:r>
            <a:r>
              <a:rPr lang="en-US" dirty="0" smtClean="0"/>
              <a:t>Morals vs. Law</a:t>
            </a:r>
            <a:endParaRPr lang="en-US" dirty="0"/>
          </a:p>
          <a:p>
            <a:pPr lvl="1"/>
            <a:r>
              <a:rPr lang="en-US" dirty="0"/>
              <a:t>Is it </a:t>
            </a:r>
            <a:r>
              <a:rPr lang="en-US" dirty="0" smtClean="0"/>
              <a:t>unethical or immoral </a:t>
            </a:r>
            <a:r>
              <a:rPr lang="en-US" dirty="0"/>
              <a:t>to travel 60 mph in a 55 mph stretch of highway?</a:t>
            </a:r>
          </a:p>
          <a:p>
            <a:pPr lvl="1"/>
            <a:r>
              <a:rPr lang="en-US" dirty="0"/>
              <a:t>How about if you are rushing someone to a hospital?</a:t>
            </a:r>
          </a:p>
          <a:p>
            <a:pPr lvl="1"/>
            <a:r>
              <a:rPr lang="en-US" dirty="0"/>
              <a:t>How about 30 mph in a school zone?  </a:t>
            </a:r>
          </a:p>
          <a:p>
            <a:r>
              <a:rPr lang="en-US" dirty="0" smtClean="0"/>
              <a:t>Ethics </a:t>
            </a:r>
            <a:r>
              <a:rPr lang="en-US" dirty="0"/>
              <a:t>is group and context dependent</a:t>
            </a:r>
          </a:p>
          <a:p>
            <a:pPr lvl="1"/>
            <a:r>
              <a:rPr lang="en-US" dirty="0"/>
              <a:t>An MD has an ethical obligation to provide care in an </a:t>
            </a:r>
            <a:r>
              <a:rPr lang="en-US" dirty="0" smtClean="0"/>
              <a:t>emergency.</a:t>
            </a:r>
            <a:endParaRPr lang="en-US" dirty="0"/>
          </a:p>
          <a:p>
            <a:pPr lvl="1"/>
            <a:r>
              <a:rPr lang="en-US" dirty="0"/>
              <a:t>An engineer has an ethical obligation to acknowledge and correct errors in technical analysis</a:t>
            </a:r>
            <a:r>
              <a:rPr lang="en-US" dirty="0" smtClean="0"/>
              <a:t>.</a:t>
            </a:r>
            <a:endParaRPr lang="en-US" dirty="0"/>
          </a:p>
        </p:txBody>
      </p:sp>
    </p:spTree>
    <p:extLst>
      <p:ext uri="{BB962C8B-B14F-4D97-AF65-F5344CB8AC3E}">
        <p14:creationId xmlns:p14="http://schemas.microsoft.com/office/powerpoint/2010/main" val="13822968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power of ethics</a:t>
            </a:r>
            <a:endParaRPr lang="en-US" dirty="0"/>
          </a:p>
        </p:txBody>
      </p:sp>
      <p:sp>
        <p:nvSpPr>
          <p:cNvPr id="3" name="Content Placeholder 2"/>
          <p:cNvSpPr>
            <a:spLocks noGrp="1"/>
          </p:cNvSpPr>
          <p:nvPr>
            <p:ph idx="1"/>
          </p:nvPr>
        </p:nvSpPr>
        <p:spPr/>
        <p:txBody>
          <a:bodyPr/>
          <a:lstStyle/>
          <a:p>
            <a:r>
              <a:rPr lang="en-US" dirty="0" smtClean="0"/>
              <a:t>External reference for ambiguous situations</a:t>
            </a:r>
          </a:p>
          <a:p>
            <a:r>
              <a:rPr lang="en-US" dirty="0" smtClean="0"/>
              <a:t>Fosters a healthy, productive work environment</a:t>
            </a:r>
          </a:p>
          <a:p>
            <a:r>
              <a:rPr lang="en-US" dirty="0" smtClean="0"/>
              <a:t>Protects employees who take a stand</a:t>
            </a:r>
          </a:p>
          <a:p>
            <a:r>
              <a:rPr lang="en-US" dirty="0" smtClean="0"/>
              <a:t>Promotes a “fair” working environment</a:t>
            </a:r>
          </a:p>
          <a:p>
            <a:pPr lvl="1"/>
            <a:r>
              <a:rPr lang="en-US" dirty="0" smtClean="0"/>
              <a:t>In this course</a:t>
            </a:r>
          </a:p>
          <a:p>
            <a:pPr lvl="1"/>
            <a:r>
              <a:rPr lang="en-US" dirty="0" smtClean="0"/>
              <a:t>In your career</a:t>
            </a:r>
          </a:p>
          <a:p>
            <a:pPr lvl="1"/>
            <a:r>
              <a:rPr lang="en-US" dirty="0" smtClean="0"/>
              <a:t>In your life</a:t>
            </a:r>
            <a:endParaRPr lang="en-US" dirty="0"/>
          </a:p>
        </p:txBody>
      </p:sp>
      <p:sp>
        <p:nvSpPr>
          <p:cNvPr id="4" name="Rounded Rectangle 3"/>
          <p:cNvSpPr/>
          <p:nvPr/>
        </p:nvSpPr>
        <p:spPr>
          <a:xfrm>
            <a:off x="286603" y="5240741"/>
            <a:ext cx="11586513" cy="7369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Your behavior reflects back on the discipline</a:t>
            </a:r>
            <a:endParaRPr lang="en-US" sz="3200" dirty="0"/>
          </a:p>
        </p:txBody>
      </p:sp>
    </p:spTree>
    <p:extLst>
      <p:ext uri="{BB962C8B-B14F-4D97-AF65-F5344CB8AC3E}">
        <p14:creationId xmlns:p14="http://schemas.microsoft.com/office/powerpoint/2010/main" val="966425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engineering</a:t>
            </a:r>
            <a:endParaRPr lang="en-US" dirty="0"/>
          </a:p>
        </p:txBody>
      </p:sp>
      <p:sp>
        <p:nvSpPr>
          <p:cNvPr id="3" name="Content Placeholder 2"/>
          <p:cNvSpPr>
            <a:spLocks noGrp="1"/>
          </p:cNvSpPr>
          <p:nvPr>
            <p:ph idx="1"/>
          </p:nvPr>
        </p:nvSpPr>
        <p:spPr/>
        <p:txBody>
          <a:bodyPr/>
          <a:lstStyle/>
          <a:p>
            <a:endParaRPr lang="en-US" dirty="0"/>
          </a:p>
          <a:p>
            <a:r>
              <a:rPr lang="en-US" dirty="0"/>
              <a:t>IEEE Code of Ethics and ACM Code of Ethics </a:t>
            </a:r>
          </a:p>
          <a:p>
            <a:pPr lvl="1"/>
            <a:r>
              <a:rPr lang="en-US" dirty="0" smtClean="0"/>
              <a:t>Be </a:t>
            </a:r>
            <a:r>
              <a:rPr lang="en-US" dirty="0"/>
              <a:t>aware of the effect of your work and the products you build </a:t>
            </a:r>
          </a:p>
          <a:p>
            <a:pPr lvl="1"/>
            <a:r>
              <a:rPr lang="en-US" dirty="0" smtClean="0"/>
              <a:t>Make </a:t>
            </a:r>
            <a:r>
              <a:rPr lang="en-US" dirty="0"/>
              <a:t>honest claims about your </a:t>
            </a:r>
            <a:r>
              <a:rPr lang="en-US" dirty="0" smtClean="0"/>
              <a:t>work and </a:t>
            </a:r>
            <a:r>
              <a:rPr lang="en-US" dirty="0"/>
              <a:t>the safety of the products you design </a:t>
            </a:r>
          </a:p>
          <a:p>
            <a:r>
              <a:rPr lang="en-US" dirty="0" smtClean="0"/>
              <a:t>Read </a:t>
            </a:r>
            <a:r>
              <a:rPr lang="en-US" dirty="0"/>
              <a:t>the code of ethics and make note of how it applies to your project </a:t>
            </a:r>
            <a:endParaRPr lang="en-US" dirty="0" smtClean="0"/>
          </a:p>
          <a:p>
            <a:pPr lvl="1"/>
            <a:r>
              <a:rPr lang="en-US" dirty="0" smtClean="0"/>
              <a:t>Proposal, Design Review, Final Report</a:t>
            </a:r>
            <a:endParaRPr lang="en-US" dirty="0"/>
          </a:p>
        </p:txBody>
      </p:sp>
      <p:sp>
        <p:nvSpPr>
          <p:cNvPr id="4" name="Rounded Rectangle 3"/>
          <p:cNvSpPr/>
          <p:nvPr/>
        </p:nvSpPr>
        <p:spPr>
          <a:xfrm>
            <a:off x="286603" y="5240741"/>
            <a:ext cx="11586513" cy="7369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Ethics codes are </a:t>
            </a:r>
            <a:r>
              <a:rPr lang="en-US" sz="3200" b="1" dirty="0" smtClean="0"/>
              <a:t>not</a:t>
            </a:r>
            <a:r>
              <a:rPr lang="en-US" sz="3200" dirty="0" smtClean="0"/>
              <a:t> a replacement for human judgement</a:t>
            </a:r>
            <a:endParaRPr lang="en-US" sz="3200" dirty="0"/>
          </a:p>
        </p:txBody>
      </p:sp>
    </p:spTree>
    <p:extLst>
      <p:ext uri="{BB962C8B-B14F-4D97-AF65-F5344CB8AC3E}">
        <p14:creationId xmlns:p14="http://schemas.microsoft.com/office/powerpoint/2010/main" val="170680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Honesty and record keeping</a:t>
            </a:r>
            <a:endParaRPr lang="en-US" dirty="0"/>
          </a:p>
        </p:txBody>
      </p:sp>
      <p:sp>
        <p:nvSpPr>
          <p:cNvPr id="3" name="Content Placeholder 2"/>
          <p:cNvSpPr>
            <a:spLocks noGrp="1"/>
          </p:cNvSpPr>
          <p:nvPr>
            <p:ph idx="1"/>
          </p:nvPr>
        </p:nvSpPr>
        <p:spPr/>
        <p:txBody>
          <a:bodyPr/>
          <a:lstStyle/>
          <a:p>
            <a:r>
              <a:rPr lang="en-US" dirty="0" smtClean="0"/>
              <a:t>Document </a:t>
            </a:r>
            <a:r>
              <a:rPr lang="en-US" b="1" i="1" dirty="0" smtClean="0"/>
              <a:t>EVERYTHING</a:t>
            </a:r>
            <a:r>
              <a:rPr lang="en-US" dirty="0" smtClean="0"/>
              <a:t> – even failures</a:t>
            </a:r>
          </a:p>
          <a:p>
            <a:pPr lvl="1"/>
            <a:r>
              <a:rPr lang="en-US" b="1" dirty="0" smtClean="0"/>
              <a:t>Lab notebooks!</a:t>
            </a:r>
            <a:endParaRPr lang="en-US" dirty="0" smtClean="0"/>
          </a:p>
          <a:p>
            <a:pPr lvl="1"/>
            <a:r>
              <a:rPr lang="en-US" dirty="0" smtClean="0"/>
              <a:t>Protects your intellectual property</a:t>
            </a:r>
          </a:p>
          <a:p>
            <a:pPr lvl="1"/>
            <a:r>
              <a:rPr lang="en-US" dirty="0" smtClean="0"/>
              <a:t>Written reports: proposal, design review, progress report, final report</a:t>
            </a:r>
          </a:p>
          <a:p>
            <a:pPr lvl="1"/>
            <a:r>
              <a:rPr lang="en-US" dirty="0" smtClean="0"/>
              <a:t>Supports your conclusions and allows reproduction of results</a:t>
            </a:r>
          </a:p>
          <a:p>
            <a:pPr lvl="1"/>
            <a:r>
              <a:rPr lang="en-US" dirty="0" smtClean="0"/>
              <a:t>(documentation does not end with graduation!)</a:t>
            </a:r>
          </a:p>
          <a:p>
            <a:r>
              <a:rPr lang="en-US" dirty="0" smtClean="0">
                <a:solidFill>
                  <a:srgbClr val="FF0000"/>
                </a:solidFill>
              </a:rPr>
              <a:t>What not to do:</a:t>
            </a:r>
          </a:p>
          <a:p>
            <a:pPr lvl="1"/>
            <a:r>
              <a:rPr lang="en-US" dirty="0" smtClean="0">
                <a:solidFill>
                  <a:srgbClr val="FF0000"/>
                </a:solidFill>
              </a:rPr>
              <a:t>Forge data or throw out bad data points</a:t>
            </a:r>
          </a:p>
          <a:p>
            <a:pPr lvl="1"/>
            <a:r>
              <a:rPr lang="en-US" dirty="0" smtClean="0">
                <a:solidFill>
                  <a:srgbClr val="FF0000"/>
                </a:solidFill>
              </a:rPr>
              <a:t>Leave out important details of your test setup or changes to the procedure</a:t>
            </a:r>
            <a:endParaRPr lang="en-US" dirty="0">
              <a:solidFill>
                <a:srgbClr val="FF0000"/>
              </a:solidFill>
            </a:endParaRPr>
          </a:p>
        </p:txBody>
      </p:sp>
      <p:sp>
        <p:nvSpPr>
          <p:cNvPr id="4" name="Rounded Rectangle 3"/>
          <p:cNvSpPr/>
          <p:nvPr/>
        </p:nvSpPr>
        <p:spPr>
          <a:xfrm>
            <a:off x="286603" y="5570430"/>
            <a:ext cx="11586513" cy="6025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Science and engineering are built </a:t>
            </a:r>
            <a:r>
              <a:rPr lang="en-US" sz="3200" smtClean="0"/>
              <a:t>on evidence</a:t>
            </a:r>
            <a:endParaRPr lang="en-US" sz="3200" dirty="0"/>
          </a:p>
        </p:txBody>
      </p:sp>
    </p:spTree>
    <p:extLst>
      <p:ext uri="{BB962C8B-B14F-4D97-AF65-F5344CB8AC3E}">
        <p14:creationId xmlns:p14="http://schemas.microsoft.com/office/powerpoint/2010/main" val="15855377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Stealing, cheating, and plagiarism</a:t>
            </a:r>
            <a:endParaRPr lang="en-US" dirty="0"/>
          </a:p>
        </p:txBody>
      </p:sp>
      <p:sp>
        <p:nvSpPr>
          <p:cNvPr id="3" name="Content Placeholder 2"/>
          <p:cNvSpPr>
            <a:spLocks noGrp="1"/>
          </p:cNvSpPr>
          <p:nvPr>
            <p:ph idx="1"/>
          </p:nvPr>
        </p:nvSpPr>
        <p:spPr/>
        <p:txBody>
          <a:bodyPr/>
          <a:lstStyle/>
          <a:p>
            <a:r>
              <a:rPr lang="en-US" dirty="0" smtClean="0"/>
              <a:t>There is a right way to utilize the work of others</a:t>
            </a:r>
          </a:p>
          <a:p>
            <a:pPr lvl="1"/>
            <a:r>
              <a:rPr lang="en-US" dirty="0" smtClean="0"/>
              <a:t>Give credit where it is due</a:t>
            </a:r>
          </a:p>
          <a:p>
            <a:pPr lvl="1"/>
            <a:r>
              <a:rPr lang="en-US" dirty="0" smtClean="0"/>
              <a:t>Fair use and copyright laws</a:t>
            </a:r>
          </a:p>
          <a:p>
            <a:pPr lvl="1"/>
            <a:r>
              <a:rPr lang="en-US" dirty="0" smtClean="0"/>
              <a:t>Good scholarship requires citation of related work and precedents and provides a history of the evolution of an idea</a:t>
            </a:r>
          </a:p>
          <a:p>
            <a:r>
              <a:rPr lang="en-US" dirty="0" smtClean="0"/>
              <a:t>Don’t pass off the work of others as your own</a:t>
            </a:r>
          </a:p>
          <a:p>
            <a:pPr lvl="1"/>
            <a:r>
              <a:rPr lang="en-US" dirty="0" smtClean="0"/>
              <a:t>Reference circuits, open source software, previous projects, peers, TAs, </a:t>
            </a:r>
            <a:r>
              <a:rPr lang="en-US" dirty="0" err="1" smtClean="0"/>
              <a:t>etc</a:t>
            </a:r>
            <a:endParaRPr lang="en-US" dirty="0" smtClean="0"/>
          </a:p>
          <a:p>
            <a:pPr lvl="1"/>
            <a:r>
              <a:rPr lang="en-US" dirty="0" smtClean="0"/>
              <a:t>All project members must understand what work is referenced to others.</a:t>
            </a:r>
          </a:p>
          <a:p>
            <a:r>
              <a:rPr lang="en-US" dirty="0" smtClean="0"/>
              <a:t>Properly cite your work</a:t>
            </a:r>
          </a:p>
          <a:p>
            <a:pPr lvl="1"/>
            <a:r>
              <a:rPr lang="en-US" dirty="0" smtClean="0"/>
              <a:t>IEEE style, please</a:t>
            </a:r>
            <a:endParaRPr lang="en-US" dirty="0"/>
          </a:p>
        </p:txBody>
      </p:sp>
    </p:spTree>
    <p:extLst>
      <p:ext uri="{BB962C8B-B14F-4D97-AF65-F5344CB8AC3E}">
        <p14:creationId xmlns:p14="http://schemas.microsoft.com/office/powerpoint/2010/main" val="2061647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Honesty</a:t>
            </a:r>
            <a:endParaRPr lang="en-US" dirty="0"/>
          </a:p>
        </p:txBody>
      </p:sp>
      <p:sp>
        <p:nvSpPr>
          <p:cNvPr id="3" name="Content Placeholder 2"/>
          <p:cNvSpPr>
            <a:spLocks noGrp="1"/>
          </p:cNvSpPr>
          <p:nvPr>
            <p:ph idx="1"/>
          </p:nvPr>
        </p:nvSpPr>
        <p:spPr/>
        <p:txBody>
          <a:bodyPr/>
          <a:lstStyle/>
          <a:p>
            <a:r>
              <a:rPr lang="en-US" dirty="0"/>
              <a:t>Beware the line between promoting </a:t>
            </a:r>
            <a:r>
              <a:rPr lang="en-US" dirty="0" smtClean="0"/>
              <a:t>your work </a:t>
            </a:r>
            <a:r>
              <a:rPr lang="en-US" dirty="0"/>
              <a:t>and distorting the </a:t>
            </a:r>
            <a:r>
              <a:rPr lang="en-US" dirty="0" smtClean="0"/>
              <a:t>facts</a:t>
            </a:r>
          </a:p>
          <a:p>
            <a:r>
              <a:rPr lang="en-US" dirty="0" smtClean="0"/>
              <a:t>There </a:t>
            </a:r>
            <a:r>
              <a:rPr lang="en-US" dirty="0"/>
              <a:t>is a difference between rejecting </a:t>
            </a:r>
            <a:r>
              <a:rPr lang="en-US" dirty="0" smtClean="0"/>
              <a:t>bad data </a:t>
            </a:r>
            <a:r>
              <a:rPr lang="en-US" dirty="0"/>
              <a:t>and committing lies of </a:t>
            </a:r>
            <a:r>
              <a:rPr lang="en-US" dirty="0" smtClean="0"/>
              <a:t>omission</a:t>
            </a:r>
          </a:p>
          <a:p>
            <a:r>
              <a:rPr lang="en-US" dirty="0" smtClean="0"/>
              <a:t>Don’t </a:t>
            </a:r>
            <a:r>
              <a:rPr lang="en-US" dirty="0"/>
              <a:t>fake data</a:t>
            </a:r>
            <a:r>
              <a:rPr lang="en-US" dirty="0" smtClean="0"/>
              <a:t>!</a:t>
            </a:r>
          </a:p>
          <a:p>
            <a:endParaRPr lang="en-US" dirty="0"/>
          </a:p>
        </p:txBody>
      </p:sp>
    </p:spTree>
    <p:extLst>
      <p:ext uri="{BB962C8B-B14F-4D97-AF65-F5344CB8AC3E}">
        <p14:creationId xmlns:p14="http://schemas.microsoft.com/office/powerpoint/2010/main" val="14199944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Ethics and Senior Design Lab</a:t>
            </a:r>
            <a:endParaRPr lang="en-US" dirty="0"/>
          </a:p>
        </p:txBody>
      </p:sp>
      <p:sp>
        <p:nvSpPr>
          <p:cNvPr id="3" name="Content Placeholder 2"/>
          <p:cNvSpPr>
            <a:spLocks noGrp="1"/>
          </p:cNvSpPr>
          <p:nvPr>
            <p:ph idx="1"/>
          </p:nvPr>
        </p:nvSpPr>
        <p:spPr/>
        <p:txBody>
          <a:bodyPr>
            <a:normAutofit lnSpcReduction="10000"/>
          </a:bodyPr>
          <a:lstStyle/>
          <a:p>
            <a:r>
              <a:rPr lang="en-US" dirty="0" smtClean="0"/>
              <a:t>Ethical considerations come into play in many aspects of the course</a:t>
            </a:r>
          </a:p>
          <a:p>
            <a:r>
              <a:rPr lang="en-US" dirty="0" smtClean="0"/>
              <a:t>Referencing previous related work is one obvious area</a:t>
            </a:r>
          </a:p>
          <a:p>
            <a:r>
              <a:rPr lang="en-US" dirty="0" smtClean="0"/>
              <a:t>Another not so obvious area involves the interactions between students and students and between staff and students.</a:t>
            </a:r>
          </a:p>
          <a:p>
            <a:r>
              <a:rPr lang="en-US" dirty="0" smtClean="0"/>
              <a:t>Finding the right project can be a competitive process but we need to treat each other fairly (ethically).</a:t>
            </a:r>
          </a:p>
          <a:p>
            <a:r>
              <a:rPr lang="en-US" dirty="0" smtClean="0"/>
              <a:t>Project approval should not be biased</a:t>
            </a:r>
          </a:p>
          <a:p>
            <a:r>
              <a:rPr lang="en-US" dirty="0" smtClean="0"/>
              <a:t>Grading should be fair</a:t>
            </a:r>
            <a:endParaRPr lang="en-US" dirty="0"/>
          </a:p>
          <a:p>
            <a:r>
              <a:rPr lang="en-US" dirty="0" smtClean="0"/>
              <a:t>Teammates need to treat each other fairly.</a:t>
            </a:r>
            <a:endParaRPr lang="en-US" dirty="0"/>
          </a:p>
        </p:txBody>
      </p:sp>
    </p:spTree>
    <p:extLst>
      <p:ext uri="{BB962C8B-B14F-4D97-AF65-F5344CB8AC3E}">
        <p14:creationId xmlns:p14="http://schemas.microsoft.com/office/powerpoint/2010/main" val="2603302035"/>
      </p:ext>
    </p:extLst>
  </p:cSld>
  <p:clrMapOvr>
    <a:masterClrMapping/>
  </p:clrMapOvr>
</p:sld>
</file>

<file path=ppt/theme/theme1.xml><?xml version="1.0" encoding="utf-8"?>
<a:theme xmlns:a="http://schemas.openxmlformats.org/drawingml/2006/main" name="ECE Illinoi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D1C7C491-508C-E44D-8FC9-7C0FF0C5DDF4}" vid="{2EF5AD22-EC08-1C4F-8696-7C8A1AB279BD}"/>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D1C7C491-508C-E44D-8FC9-7C0FF0C5DDF4}" vid="{90AC62C4-1C46-8D46-8895-740A8DDA9B1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ECE Illinois</Template>
  <TotalTime>223</TotalTime>
  <Words>1644</Words>
  <Application>Microsoft Office PowerPoint</Application>
  <PresentationFormat>Widescreen</PresentationFormat>
  <Paragraphs>136</Paragraphs>
  <Slides>16</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16</vt:i4>
      </vt:variant>
    </vt:vector>
  </HeadingPairs>
  <TitlesOfParts>
    <vt:vector size="22" baseType="lpstr">
      <vt:lpstr>Arial</vt:lpstr>
      <vt:lpstr>Avenir Next</vt:lpstr>
      <vt:lpstr>Avenir Next Demi Bold</vt:lpstr>
      <vt:lpstr>Calibri</vt:lpstr>
      <vt:lpstr>ECE Illinois</vt:lpstr>
      <vt:lpstr>Custom Design</vt:lpstr>
      <vt:lpstr>Ethics, ECE 445, and You</vt:lpstr>
      <vt:lpstr>Ethics, Morals, and Laws</vt:lpstr>
      <vt:lpstr>Ethics, Morals, and Laws</vt:lpstr>
      <vt:lpstr>The power of ethics</vt:lpstr>
      <vt:lpstr>Ethical engineering</vt:lpstr>
      <vt:lpstr>Honesty and record keeping</vt:lpstr>
      <vt:lpstr>Stealing, cheating, and plagiarism</vt:lpstr>
      <vt:lpstr>Honesty</vt:lpstr>
      <vt:lpstr>Ethics and Senior Design Lab</vt:lpstr>
      <vt:lpstr>Students’ Quick Reference Guide to Academic Integrity  (abstracted from the Student Code) </vt:lpstr>
      <vt:lpstr>Faculty Academic Integrity Report (FAIR) (Online System in use by most colleges)</vt:lpstr>
      <vt:lpstr>PowerPoint Presentation</vt:lpstr>
      <vt:lpstr>The danger of group-think</vt:lpstr>
      <vt:lpstr>Beyond ECE 445</vt:lpstr>
      <vt:lpstr>Final thoughts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and ECE 445</dc:title>
  <dc:creator>Jonathan Makela</dc:creator>
  <cp:lastModifiedBy>Fliflet, Arne Woolsey</cp:lastModifiedBy>
  <cp:revision>20</cp:revision>
  <dcterms:created xsi:type="dcterms:W3CDTF">2016-09-06T17:27:21Z</dcterms:created>
  <dcterms:modified xsi:type="dcterms:W3CDTF">2022-09-06T14:45:01Z</dcterms:modified>
</cp:coreProperties>
</file>