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5" r:id="rId2"/>
  </p:sldMasterIdLst>
  <p:notesMasterIdLst>
    <p:notesMasterId r:id="rId20"/>
  </p:notesMasterIdLst>
  <p:handoutMasterIdLst>
    <p:handoutMasterId r:id="rId21"/>
  </p:handoutMasterIdLst>
  <p:sldIdLst>
    <p:sldId id="260" r:id="rId3"/>
    <p:sldId id="333" r:id="rId4"/>
    <p:sldId id="310" r:id="rId5"/>
    <p:sldId id="305" r:id="rId6"/>
    <p:sldId id="328" r:id="rId7"/>
    <p:sldId id="311" r:id="rId8"/>
    <p:sldId id="340" r:id="rId9"/>
    <p:sldId id="337" r:id="rId10"/>
    <p:sldId id="312" r:id="rId11"/>
    <p:sldId id="313" r:id="rId12"/>
    <p:sldId id="314" r:id="rId13"/>
    <p:sldId id="335" r:id="rId14"/>
    <p:sldId id="336" r:id="rId15"/>
    <p:sldId id="331" r:id="rId16"/>
    <p:sldId id="332" r:id="rId17"/>
    <p:sldId id="309" r:id="rId18"/>
    <p:sldId id="316" r:id="rId19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322"/>
    <a:srgbClr val="142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0" autoAdjust="0"/>
    <p:restoredTop sz="84489" autoAdjust="0"/>
  </p:normalViewPr>
  <p:slideViewPr>
    <p:cSldViewPr snapToGrid="0" snapToObjects="1">
      <p:cViewPr varScale="1">
        <p:scale>
          <a:sx n="85" d="100"/>
          <a:sy n="85" d="100"/>
        </p:scale>
        <p:origin x="2256" y="90"/>
      </p:cViewPr>
      <p:guideLst>
        <p:guide orient="horz" pos="2448"/>
        <p:guide pos="31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004"/>
    </p:cViewPr>
  </p:sorterViewPr>
  <p:notesViewPr>
    <p:cSldViewPr snapToGrid="0" snapToObjects="1">
      <p:cViewPr>
        <p:scale>
          <a:sx n="200" d="100"/>
          <a:sy n="200" d="100"/>
        </p:scale>
        <p:origin x="144" y="-804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8/22/2023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ECE Main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2463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with team contract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717467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Revise power project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859197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is too small. Incorporate into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54241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capstone course means it is a demonstration of your newly acquired capabilities as electrical and computer engineers</a:t>
            </a:r>
          </a:p>
          <a:p>
            <a:endParaRPr lang="en-US" dirty="0"/>
          </a:p>
          <a:p>
            <a:r>
              <a:rPr lang="en-US" dirty="0"/>
              <a:t>Think about the courses you found particularly interesting</a:t>
            </a:r>
          </a:p>
          <a:p>
            <a:r>
              <a:rPr lang="en-US" dirty="0"/>
              <a:t>How could the material be used to solve an interesting problem?</a:t>
            </a:r>
          </a:p>
          <a:p>
            <a:endParaRPr lang="en-US" dirty="0"/>
          </a:p>
          <a:p>
            <a:r>
              <a:rPr lang="en-US" dirty="0"/>
              <a:t>We want you to come up with novel solutions to problems</a:t>
            </a:r>
          </a:p>
          <a:p>
            <a:r>
              <a:rPr lang="en-US" dirty="0"/>
              <a:t>There needs to be a sufficient amount of complexity</a:t>
            </a:r>
          </a:p>
          <a:p>
            <a:r>
              <a:rPr lang="en-US" dirty="0"/>
              <a:t>Here has to be an EE element to the project</a:t>
            </a:r>
          </a:p>
          <a:p>
            <a:r>
              <a:rPr lang="en-US" dirty="0"/>
              <a:t>Project needs to be compatible with time and resource constraints</a:t>
            </a:r>
          </a:p>
          <a:p>
            <a:endParaRPr lang="en-US" dirty="0"/>
          </a:p>
          <a:p>
            <a:r>
              <a:rPr lang="en-US" dirty="0"/>
              <a:t>We fully expect that you will undertake challenging projects</a:t>
            </a:r>
          </a:p>
          <a:p>
            <a:endParaRPr lang="en-US" dirty="0"/>
          </a:p>
          <a:p>
            <a:r>
              <a:rPr lang="en-US" dirty="0"/>
              <a:t>One of the best parts of teaching this course comes at the end when we have to decide on which are the best projects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1149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80292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68634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words into flow chart</a:t>
            </a:r>
          </a:p>
          <a:p>
            <a:r>
              <a:rPr lang="en-US" dirty="0"/>
              <a:t>Add text about pitch project, students should individually reach out to pitcher</a:t>
            </a:r>
          </a:p>
          <a:p>
            <a:r>
              <a:rPr lang="en-US" dirty="0"/>
              <a:t>First-come first serve for projects on web board</a:t>
            </a:r>
          </a:p>
          <a:p>
            <a:r>
              <a:rPr lang="en-US" dirty="0"/>
              <a:t>Add text about using development board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95001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machine shop as a resource. Keep physical design simple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7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255611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due dates</a:t>
            </a:r>
          </a:p>
          <a:p>
            <a:r>
              <a:rPr lang="en-US" dirty="0"/>
              <a:t>Make pictures bigger, remove words</a:t>
            </a:r>
          </a:p>
          <a:p>
            <a:r>
              <a:rPr lang="en-US" dirty="0"/>
              <a:t>Add line about utility of these assignments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8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12423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Shorten and update website. Find examples online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9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97515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chance to rewrite documents.</a:t>
            </a:r>
          </a:p>
          <a:p>
            <a:r>
              <a:rPr lang="en-US" dirty="0"/>
              <a:t>You can get all points back.</a:t>
            </a:r>
          </a:p>
          <a:p>
            <a:r>
              <a:rPr lang="en-US" dirty="0"/>
              <a:t>Link to rubrics.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50486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9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990600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sz="24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sz="20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sz="18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sz="16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_blueside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6" name="Picture 5" descr="master_bottom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0058400" cy="3352800"/>
          </a:xfrm>
          <a:prstGeom prst="rect">
            <a:avLst/>
          </a:prstGeom>
        </p:spPr>
      </p:pic>
      <p:pic>
        <p:nvPicPr>
          <p:cNvPr id="7" name="Picture 6" descr="Cover_BuildingCr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fliflet@illinois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op2@Illinois.edu" TargetMode="External"/><Relationship Id="rId5" Type="http://schemas.openxmlformats.org/officeDocument/2006/relationships/hyperlink" Target="mailto:yangshao@illinois.edu" TargetMode="External"/><Relationship Id="rId4" Type="http://schemas.openxmlformats.org/officeDocument/2006/relationships/hyperlink" Target="mailto:olgamiro@illinois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engr.illinois.edu/ece445/calendar.as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444499" y="393215"/>
            <a:ext cx="8889506" cy="74295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142958"/>
                </a:solidFill>
                <a:latin typeface="Vinyl OT Regular"/>
                <a:ea typeface="+mn-ea"/>
                <a:cs typeface="Vinyl OT Regular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 Narrow" panose="020B0606020202030204" pitchFamily="34" charset="0"/>
              </a:rPr>
              <a:t>ECE 445 Fall 2023: Lecture 1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44500" y="1162513"/>
            <a:ext cx="5398160" cy="1538889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700" kern="1200" baseline="0">
                <a:solidFill>
                  <a:srgbClr val="F16322"/>
                </a:solidFill>
                <a:latin typeface="OfficinaSansITCStd Bold"/>
                <a:ea typeface="+mn-ea"/>
                <a:cs typeface="OfficinaSansITCStd Bold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Prof. Arne Fliflet (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  <a:hlinkClick r:id="rId3"/>
              </a:rPr>
              <a:t>afliflet@illinois.edu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)</a:t>
            </a:r>
          </a:p>
          <a:p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Prof. Olga Mironenko (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  <a:hlinkClick r:id="rId4"/>
              </a:rPr>
              <a:t>olgamiro@illinois.edu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)</a:t>
            </a:r>
          </a:p>
          <a:p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Prof. Victoria Shao (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  <a:hlinkClick r:id="rId5"/>
              </a:rPr>
              <a:t>yangshao@illinois.edu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)</a:t>
            </a:r>
          </a:p>
          <a:p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Head TA: Jason Paximadas (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  <a:hlinkClick r:id="rId6"/>
              </a:rPr>
              <a:t>jop2@illinois.edu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)</a:t>
            </a:r>
          </a:p>
          <a:p>
            <a:endParaRPr lang="en-US" spc="10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endParaRPr lang="en-US" spc="10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endParaRPr lang="en-US" spc="10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  <a:p>
            <a:endParaRPr lang="en-US" spc="10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4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134780-DC85-4652-8FFF-6BF02D4DF8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285750"/>
            <a:ext cx="6989453" cy="742950"/>
          </a:xfrm>
        </p:spPr>
        <p:txBody>
          <a:bodyPr/>
          <a:lstStyle/>
          <a:p>
            <a:r>
              <a:rPr lang="en-US" dirty="0"/>
              <a:t>Building and Testing </a:t>
            </a:r>
            <a:r>
              <a:rPr lang="en-US" b="0" dirty="0"/>
              <a:t>(weeks 7-14)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93D5E-B421-40BB-8CF1-E1B14633DA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400" y="1028700"/>
            <a:ext cx="9245600" cy="5894614"/>
          </a:xfrm>
        </p:spPr>
        <p:txBody>
          <a:bodyPr/>
          <a:lstStyle/>
          <a:p>
            <a:r>
              <a:rPr lang="en-US" sz="2800" dirty="0"/>
              <a:t>The next 8 weeks are devoted to building and testing your project device</a:t>
            </a:r>
          </a:p>
          <a:p>
            <a:r>
              <a:rPr lang="en-US" sz="2800" dirty="0"/>
              <a:t>Work in accordance with the schedule laid out in your DR along with guidance from TA’s and professors</a:t>
            </a:r>
          </a:p>
          <a:p>
            <a:pPr lvl="1"/>
            <a:r>
              <a:rPr lang="en-US" sz="2400" dirty="0"/>
              <a:t>Order parts early including spares and begin breadboarding</a:t>
            </a:r>
          </a:p>
          <a:p>
            <a:pPr lvl="1"/>
            <a:r>
              <a:rPr lang="en-US" sz="2400" dirty="0"/>
              <a:t>Make contact with machine shop but keep mechanical design simple</a:t>
            </a:r>
          </a:p>
          <a:p>
            <a:pPr lvl="1"/>
            <a:r>
              <a:rPr lang="en-US" sz="2400" dirty="0"/>
              <a:t>Develop MCU software in parallel with hardware</a:t>
            </a:r>
          </a:p>
          <a:p>
            <a:pPr lvl="1"/>
            <a:r>
              <a:rPr lang="en-US" sz="2400" dirty="0"/>
              <a:t>Finalize circuits and design PCB</a:t>
            </a:r>
          </a:p>
          <a:p>
            <a:pPr lvl="1"/>
            <a:r>
              <a:rPr lang="en-US" sz="2400" dirty="0"/>
              <a:t>Work on tolerance analysis</a:t>
            </a:r>
          </a:p>
          <a:p>
            <a:pPr lvl="1"/>
            <a:r>
              <a:rPr lang="en-US" sz="2400" dirty="0"/>
              <a:t>Identify problems early, make adjustments</a:t>
            </a:r>
          </a:p>
          <a:p>
            <a:pPr lvl="1"/>
            <a:r>
              <a:rPr lang="en-US" sz="2400" dirty="0"/>
              <a:t>Get your PCB ready in time for first-round </a:t>
            </a:r>
            <a:r>
              <a:rPr lang="en-US" sz="2400" dirty="0" err="1"/>
              <a:t>PCBway</a:t>
            </a:r>
            <a:r>
              <a:rPr lang="en-US" sz="2400" dirty="0"/>
              <a:t> order</a:t>
            </a:r>
          </a:p>
          <a:p>
            <a:pPr lvl="1"/>
            <a:r>
              <a:rPr lang="en-US" sz="2400" dirty="0"/>
              <a:t>Integrate subsystems to obtain final product</a:t>
            </a:r>
          </a:p>
          <a:p>
            <a:pPr lvl="1"/>
            <a:endParaRPr lang="en-US" sz="2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5535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905F03-76E5-446C-A807-415C2579C9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300961"/>
            <a:ext cx="8865755" cy="742950"/>
          </a:xfrm>
        </p:spPr>
        <p:txBody>
          <a:bodyPr/>
          <a:lstStyle/>
          <a:p>
            <a:r>
              <a:rPr lang="en-US" sz="3600" dirty="0"/>
              <a:t>Demonstration, Final Presentation and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D29FC-B344-477E-AA16-D9D5DAEAB3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043911"/>
            <a:ext cx="9245600" cy="5249718"/>
          </a:xfrm>
        </p:spPr>
        <p:txBody>
          <a:bodyPr/>
          <a:lstStyle/>
          <a:p>
            <a:r>
              <a:rPr lang="en-US" sz="2800" dirty="0"/>
              <a:t>Week 15: Demonstrate a fully functioning prototype to your Professor, some TA’s, and other students</a:t>
            </a:r>
          </a:p>
          <a:p>
            <a:pPr lvl="1"/>
            <a:r>
              <a:rPr lang="en-US" sz="2400" dirty="0"/>
              <a:t>This should be the highlight of your course experience</a:t>
            </a:r>
          </a:p>
          <a:p>
            <a:r>
              <a:rPr lang="en-US" sz="2800" dirty="0"/>
              <a:t>Week 16: Give a formal presentation on your project and submit Final Report</a:t>
            </a:r>
            <a:endParaRPr lang="en-US" sz="1600" dirty="0"/>
          </a:p>
          <a:p>
            <a:r>
              <a:rPr lang="en-US" sz="2800" dirty="0"/>
              <a:t>A one-minute project video can be submitted for extra credit</a:t>
            </a:r>
          </a:p>
          <a:p>
            <a:r>
              <a:rPr lang="en-US" sz="2800" dirty="0"/>
              <a:t>The best projects may win awards.</a:t>
            </a:r>
          </a:p>
          <a:p>
            <a:r>
              <a:rPr lang="en-US" sz="2800" dirty="0"/>
              <a:t>Students own IP of student-originated projects</a:t>
            </a:r>
          </a:p>
          <a:p>
            <a:r>
              <a:rPr lang="en-US" sz="2800" dirty="0"/>
              <a:t>Sponsors generally own IP of pitched projects</a:t>
            </a:r>
          </a:p>
          <a:p>
            <a:r>
              <a:rPr lang="en-US" sz="2800" dirty="0"/>
              <a:t>Main course goal is a successful project experience</a:t>
            </a:r>
          </a:p>
        </p:txBody>
      </p:sp>
    </p:spTree>
    <p:extLst>
      <p:ext uri="{BB962C8B-B14F-4D97-AF65-F5344CB8AC3E}">
        <p14:creationId xmlns:p14="http://schemas.microsoft.com/office/powerpoint/2010/main" val="1746538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301565"/>
            <a:ext cx="7678222" cy="742950"/>
          </a:xfrm>
        </p:spPr>
        <p:txBody>
          <a:bodyPr/>
          <a:lstStyle/>
          <a:p>
            <a:r>
              <a:rPr lang="en-US" dirty="0"/>
              <a:t>Advanced Composition Requirement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044515"/>
            <a:ext cx="9245600" cy="4826000"/>
          </a:xfrm>
        </p:spPr>
        <p:txBody>
          <a:bodyPr/>
          <a:lstStyle/>
          <a:p>
            <a:r>
              <a:rPr lang="en-US" dirty="0"/>
              <a:t>To  satisfy this requirement the course includes a significant amount of technical writing</a:t>
            </a:r>
          </a:p>
          <a:p>
            <a:r>
              <a:rPr lang="en-US" dirty="0"/>
              <a:t>The course is designed to help you write polished reports, journal articles, and proposals to funding agencies, etc.</a:t>
            </a:r>
          </a:p>
          <a:p>
            <a:r>
              <a:rPr lang="en-US" dirty="0"/>
              <a:t>The main documents are the proposal, design document, and final report</a:t>
            </a:r>
          </a:p>
          <a:p>
            <a:r>
              <a:rPr lang="en-US" dirty="0"/>
              <a:t>You will have the opportunity to rewrite the proposal and design document after the initial grading to earn additional points</a:t>
            </a:r>
          </a:p>
          <a:p>
            <a:r>
              <a:rPr lang="en-US" dirty="0"/>
              <a:t>The final report will graded on composition by the editorial staff</a:t>
            </a:r>
          </a:p>
          <a:p>
            <a:r>
              <a:rPr lang="en-US" dirty="0"/>
              <a:t>Maintaining a lab notebook during your project is another important course requirement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26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267059"/>
            <a:ext cx="4673600" cy="742950"/>
          </a:xfrm>
        </p:spPr>
        <p:txBody>
          <a:bodyPr/>
          <a:lstStyle/>
          <a:p>
            <a:r>
              <a:rPr lang="en-US" dirty="0"/>
              <a:t>Teamwork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010008"/>
            <a:ext cx="9245600" cy="5842347"/>
          </a:xfrm>
        </p:spPr>
        <p:txBody>
          <a:bodyPr/>
          <a:lstStyle/>
          <a:p>
            <a:r>
              <a:rPr lang="en-US" dirty="0"/>
              <a:t>Each team member is equally responsible for a successful project</a:t>
            </a:r>
          </a:p>
          <a:p>
            <a:r>
              <a:rPr lang="en-US" dirty="0"/>
              <a:t>Team member task assignment should recognize that each team member brings a unique skillset and perspectives to the project</a:t>
            </a:r>
          </a:p>
          <a:p>
            <a:r>
              <a:rPr lang="en-US" dirty="0"/>
              <a:t>Teams will make a “team contract” similar to the one in ECE 110</a:t>
            </a:r>
          </a:p>
          <a:p>
            <a:r>
              <a:rPr lang="en-US" dirty="0"/>
              <a:t>Team contract will include</a:t>
            </a:r>
          </a:p>
          <a:p>
            <a:pPr lvl="1"/>
            <a:r>
              <a:rPr lang="en-US" dirty="0"/>
              <a:t>Expectations for each member</a:t>
            </a:r>
          </a:p>
          <a:p>
            <a:pPr lvl="1"/>
            <a:r>
              <a:rPr lang="en-US" dirty="0"/>
              <a:t>Roles for each member</a:t>
            </a:r>
          </a:p>
          <a:p>
            <a:pPr lvl="1"/>
            <a:r>
              <a:rPr lang="en-US" dirty="0"/>
              <a:t>Who will set the agenda</a:t>
            </a:r>
          </a:p>
          <a:p>
            <a:pPr lvl="1"/>
            <a:r>
              <a:rPr lang="en-US" dirty="0"/>
              <a:t>Process and penalties for dealing with team issues</a:t>
            </a:r>
          </a:p>
          <a:p>
            <a:pPr lvl="1"/>
            <a:r>
              <a:rPr lang="en-US" dirty="0"/>
              <a:t>Agreement on using final peer assessment for grade adjustment</a:t>
            </a:r>
          </a:p>
          <a:p>
            <a:r>
              <a:rPr lang="en-US" dirty="0"/>
              <a:t>Team members will evaluate each other’s success in contributing to the project based on expectations at the end of the course</a:t>
            </a:r>
          </a:p>
          <a:p>
            <a:r>
              <a:rPr lang="en-US" dirty="0"/>
              <a:t>Predicated on giving team members the benefit of the doubt and the opportunity to explain themselves when issues arise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2167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186304"/>
            <a:ext cx="4673600" cy="742950"/>
          </a:xfrm>
        </p:spPr>
        <p:txBody>
          <a:bodyPr/>
          <a:lstStyle/>
          <a:p>
            <a:r>
              <a:rPr lang="en-US" dirty="0"/>
              <a:t>How to succeed in ECE 445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751125"/>
            <a:ext cx="9115136" cy="6172189"/>
          </a:xfrm>
        </p:spPr>
        <p:txBody>
          <a:bodyPr/>
          <a:lstStyle/>
          <a:p>
            <a:r>
              <a:rPr lang="en-US" sz="2000" dirty="0"/>
              <a:t>Get familiar with the course web site and watch the videos</a:t>
            </a:r>
          </a:p>
          <a:p>
            <a:pPr lvl="1"/>
            <a:r>
              <a:rPr lang="en-US" dirty="0"/>
              <a:t>RFA, project proposal, lab notebook, modular design, ethics, ...</a:t>
            </a:r>
          </a:p>
          <a:p>
            <a:r>
              <a:rPr lang="en-US" sz="2000" dirty="0"/>
              <a:t>Use </a:t>
            </a:r>
            <a:r>
              <a:rPr lang="en-US" sz="2000" dirty="0">
                <a:hlinkClick r:id="rId3"/>
              </a:rPr>
              <a:t>course calendar</a:t>
            </a:r>
            <a:r>
              <a:rPr lang="en-US" sz="2000" dirty="0"/>
              <a:t> to anticipate deadlines</a:t>
            </a:r>
          </a:p>
          <a:p>
            <a:r>
              <a:rPr lang="en-US" sz="2000" dirty="0"/>
              <a:t>Understand the grading process – 21 grades large and small</a:t>
            </a:r>
          </a:p>
          <a:p>
            <a:pPr lvl="1"/>
            <a:r>
              <a:rPr lang="en-US" dirty="0"/>
              <a:t>Design Review, lab book, demo, final presentation &amp; report</a:t>
            </a:r>
          </a:p>
          <a:p>
            <a:pPr lvl="1"/>
            <a:r>
              <a:rPr lang="en-US" dirty="0"/>
              <a:t>Two-part soldering assignment</a:t>
            </a:r>
          </a:p>
          <a:p>
            <a:pPr lvl="1"/>
            <a:r>
              <a:rPr lang="en-US" dirty="0"/>
              <a:t>Team evaluation,  individual progress report, peer reviews</a:t>
            </a:r>
          </a:p>
          <a:p>
            <a:r>
              <a:rPr lang="en-US" sz="2000" dirty="0"/>
              <a:t>Focus initially on getting a project approved</a:t>
            </a:r>
          </a:p>
          <a:p>
            <a:r>
              <a:rPr lang="en-US" sz="2000" dirty="0"/>
              <a:t>Participate in web board discussions</a:t>
            </a:r>
          </a:p>
          <a:p>
            <a:r>
              <a:rPr lang="en-US" sz="2000" dirty="0"/>
              <a:t>Can’t find a project? </a:t>
            </a:r>
          </a:p>
          <a:p>
            <a:pPr lvl="1"/>
            <a:r>
              <a:rPr lang="en-US" dirty="0"/>
              <a:t>Respond to project pitches</a:t>
            </a:r>
          </a:p>
          <a:p>
            <a:pPr lvl="1"/>
            <a:r>
              <a:rPr lang="en-US" dirty="0"/>
              <a:t>Look for teams needing complementary expertise</a:t>
            </a:r>
            <a:endParaRPr lang="en-US" sz="28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8282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731519"/>
            <a:ext cx="6746522" cy="630555"/>
          </a:xfrm>
        </p:spPr>
        <p:txBody>
          <a:bodyPr/>
          <a:lstStyle/>
          <a:p>
            <a:r>
              <a:rPr lang="en-US" dirty="0"/>
              <a:t>How to succeed in ECE 445, continued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450285"/>
            <a:ext cx="9194800" cy="524739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Work with your teammates to build a strong team</a:t>
            </a:r>
          </a:p>
          <a:p>
            <a:pPr marL="1170695" lvl="1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Droid Sans" panose="020B0606030804020204"/>
                <a:cs typeface="Arial" panose="020B0604020202020204" pitchFamily="34" charset="0"/>
              </a:rPr>
              <a:t>Hold regular meetings</a:t>
            </a:r>
          </a:p>
          <a:p>
            <a:pPr marL="1170695" lvl="1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Droid Sans" panose="020B0606030804020204"/>
                <a:cs typeface="Arial" panose="020B0604020202020204" pitchFamily="34" charset="0"/>
              </a:rPr>
              <a:t>Communicate and be transparent with your teammates and TA</a:t>
            </a:r>
          </a:p>
          <a:p>
            <a:pPr marL="1170695" lvl="1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/>
                </a:solidFill>
                <a:latin typeface="Droid Sans" panose="020B0606030804020204"/>
                <a:cs typeface="Arial" panose="020B0604020202020204" pitchFamily="34" charset="0"/>
              </a:rPr>
              <a:t>Discuss problems as soon as they arise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Spend time frequently documenting your work in your lab notebook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Get help solving problems - a lot of expertise is available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Keep the project moving during the build and test phases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7328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233309"/>
            <a:ext cx="4673600" cy="742950"/>
          </a:xfrm>
        </p:spPr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30744" y="976259"/>
            <a:ext cx="9245600" cy="5911429"/>
          </a:xfrm>
        </p:spPr>
        <p:txBody>
          <a:bodyPr/>
          <a:lstStyle/>
          <a:p>
            <a:r>
              <a:rPr lang="en-US" sz="2800" dirty="0"/>
              <a:t>Due dates (on calendar)</a:t>
            </a:r>
          </a:p>
          <a:p>
            <a:pPr lvl="1"/>
            <a:r>
              <a:rPr lang="en-US" sz="2400" dirty="0"/>
              <a:t>Web board post </a:t>
            </a:r>
            <a:r>
              <a:rPr lang="en-US" sz="2400" b="1" dirty="0"/>
              <a:t>8/24</a:t>
            </a:r>
          </a:p>
          <a:p>
            <a:pPr lvl="1"/>
            <a:r>
              <a:rPr lang="en-US" sz="2400" dirty="0"/>
              <a:t>Upload Safety Training to Canvas </a:t>
            </a:r>
            <a:r>
              <a:rPr lang="en-US" sz="2400" b="1" dirty="0"/>
              <a:t>8/30</a:t>
            </a:r>
            <a:r>
              <a:rPr lang="en-US" sz="2400" dirty="0"/>
              <a:t> (grants lab access)</a:t>
            </a:r>
          </a:p>
          <a:p>
            <a:pPr lvl="1"/>
            <a:r>
              <a:rPr lang="en-US" sz="2400" dirty="0"/>
              <a:t>CAD assignment </a:t>
            </a:r>
            <a:r>
              <a:rPr lang="en-US" sz="2400" b="1" dirty="0"/>
              <a:t>9/1</a:t>
            </a:r>
          </a:p>
          <a:p>
            <a:pPr lvl="1"/>
            <a:r>
              <a:rPr lang="en-US" sz="2400" dirty="0"/>
              <a:t>RFA </a:t>
            </a:r>
            <a:r>
              <a:rPr lang="en-US" sz="2400" b="1" dirty="0"/>
              <a:t>9/7</a:t>
            </a:r>
          </a:p>
          <a:p>
            <a:pPr lvl="1"/>
            <a:r>
              <a:rPr lang="en-US" sz="2400" dirty="0"/>
              <a:t>Soldering assignment </a:t>
            </a:r>
            <a:r>
              <a:rPr lang="en-US" sz="2400" b="1" dirty="0"/>
              <a:t>9/8</a:t>
            </a:r>
            <a:r>
              <a:rPr lang="en-US" sz="2400" dirty="0"/>
              <a:t> (requires lab access)</a:t>
            </a:r>
          </a:p>
          <a:p>
            <a:r>
              <a:rPr lang="en-US" sz="2800" dirty="0"/>
              <a:t>This course is like an express train that is now leaving the station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8594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F9800-DBB9-4DD0-B3C0-07A58D094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52" y="437292"/>
            <a:ext cx="9417895" cy="60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7162B3-E961-430D-BF3D-36755E95AE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5B7EE-9301-4FA1-B0F0-8FB441E652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4:00 Welcome and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4:20 Conflict Management Workshop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5:00 Break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5:05 RFA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5:25 Brainstorming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69306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C4F295-FC17-42D4-89DB-5C87F7C1B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353929"/>
            <a:ext cx="4673600" cy="74295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04A99-60B8-4CB3-A09A-AF9746E549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6400" y="1024205"/>
            <a:ext cx="9245600" cy="2311063"/>
          </a:xfrm>
        </p:spPr>
        <p:txBody>
          <a:bodyPr/>
          <a:lstStyle/>
          <a:p>
            <a:r>
              <a:rPr lang="en-US" sz="2800" dirty="0"/>
              <a:t>Welcome to ECE 445, Senior Design Project Laboratory, the department’s capstone course</a:t>
            </a:r>
          </a:p>
          <a:p>
            <a:r>
              <a:rPr lang="en-US" sz="2800" dirty="0"/>
              <a:t>We expect you to carry out projects that are </a:t>
            </a:r>
            <a:r>
              <a:rPr lang="en-US" sz="2800" b="1" dirty="0"/>
              <a:t>unique</a:t>
            </a:r>
            <a:r>
              <a:rPr lang="en-US" sz="2800" dirty="0"/>
              <a:t>, </a:t>
            </a:r>
            <a:r>
              <a:rPr lang="en-US" sz="2800" b="1" dirty="0"/>
              <a:t>technically challenging</a:t>
            </a:r>
            <a:r>
              <a:rPr lang="en-US" sz="2800" dirty="0"/>
              <a:t>, and </a:t>
            </a:r>
            <a:r>
              <a:rPr lang="en-US" sz="2800" b="1" dirty="0"/>
              <a:t>completable </a:t>
            </a:r>
            <a:r>
              <a:rPr lang="en-US" sz="2800" dirty="0"/>
              <a:t>within the semester.</a:t>
            </a:r>
          </a:p>
        </p:txBody>
      </p:sp>
      <p:pic>
        <p:nvPicPr>
          <p:cNvPr id="5" name="Picture 4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8205D7FC-8EF8-A8E5-E9C5-CA5D8D8AF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90" r="20155"/>
          <a:stretch/>
        </p:blipFill>
        <p:spPr>
          <a:xfrm rot="5400000">
            <a:off x="698274" y="3580464"/>
            <a:ext cx="1530664" cy="1245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3326B-EA9C-C6A0-E2A1-8A2496E9B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7" t="9313" r="57290" b="9313"/>
          <a:stretch/>
        </p:blipFill>
        <p:spPr>
          <a:xfrm>
            <a:off x="2520812" y="4850568"/>
            <a:ext cx="2508388" cy="1736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8BD17-F213-1830-93A3-1465045DF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74" y="5009088"/>
            <a:ext cx="2007538" cy="160522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0A240B-2285-3490-D3E9-BB650694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51" y="4834569"/>
            <a:ext cx="2336767" cy="17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18E6DDE-D779-E2BF-E67B-3322CFF1D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45" y="3014312"/>
            <a:ext cx="2140300" cy="16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88E999-FF7A-96A2-6B69-A54C89A959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655" y="3292225"/>
            <a:ext cx="2508388" cy="1512613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E0F3F0D-5218-DEA8-329C-B6F5ECB2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65" y="4817274"/>
            <a:ext cx="2253091" cy="17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4723897-320D-BB43-3AE7-10DD6603D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84" y="3083587"/>
            <a:ext cx="2140300" cy="160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415A26-CE79-7BAE-7D81-0B344A7E8562}"/>
              </a:ext>
            </a:extLst>
          </p:cNvPr>
          <p:cNvSpPr txBox="1">
            <a:spLocks/>
          </p:cNvSpPr>
          <p:nvPr/>
        </p:nvSpPr>
        <p:spPr>
          <a:xfrm>
            <a:off x="471534" y="6642254"/>
            <a:ext cx="2091017" cy="404742"/>
          </a:xfrm>
          <a:prstGeom prst="rect">
            <a:avLst/>
          </a:prstGeom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Illini Voyager (SP23</a:t>
            </a:r>
            <a:r>
              <a:rPr lang="en-US" sz="1400" dirty="0"/>
              <a:t>)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8D454C6-E3E8-5BF8-D900-78386EACFC51}"/>
              </a:ext>
            </a:extLst>
          </p:cNvPr>
          <p:cNvSpPr txBox="1">
            <a:spLocks/>
          </p:cNvSpPr>
          <p:nvPr/>
        </p:nvSpPr>
        <p:spPr>
          <a:xfrm>
            <a:off x="3007830" y="6642254"/>
            <a:ext cx="1534351" cy="404742"/>
          </a:xfrm>
          <a:prstGeom prst="rect">
            <a:avLst/>
          </a:prstGeom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CHARM (FA22</a:t>
            </a:r>
            <a:r>
              <a:rPr lang="en-US" sz="1400" dirty="0"/>
              <a:t>)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A011ED-3B96-CA05-9DBE-4E9F69EFB2AC}"/>
              </a:ext>
            </a:extLst>
          </p:cNvPr>
          <p:cNvSpPr txBox="1">
            <a:spLocks/>
          </p:cNvSpPr>
          <p:nvPr/>
        </p:nvSpPr>
        <p:spPr>
          <a:xfrm>
            <a:off x="4881652" y="6586412"/>
            <a:ext cx="2803487" cy="404742"/>
          </a:xfrm>
          <a:prstGeom prst="rect">
            <a:avLst/>
          </a:prstGeom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Autonomous Sailboat (SP22</a:t>
            </a:r>
            <a:r>
              <a:rPr lang="en-US" sz="1400" dirty="0"/>
              <a:t>)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97B1EE7-AA12-AF84-695E-41F6D9C98E6B}"/>
              </a:ext>
            </a:extLst>
          </p:cNvPr>
          <p:cNvSpPr txBox="1">
            <a:spLocks/>
          </p:cNvSpPr>
          <p:nvPr/>
        </p:nvSpPr>
        <p:spPr>
          <a:xfrm>
            <a:off x="7550012" y="6587145"/>
            <a:ext cx="2508388" cy="404742"/>
          </a:xfrm>
          <a:prstGeom prst="rect">
            <a:avLst/>
          </a:prstGeom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Grid-tied Spin Bike (FA21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269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6400" y="460732"/>
            <a:ext cx="4673600" cy="742950"/>
          </a:xfrm>
        </p:spPr>
        <p:txBody>
          <a:bodyPr/>
          <a:lstStyle/>
          <a:p>
            <a:r>
              <a:rPr lang="en-US" dirty="0"/>
              <a:t>Staff and Support 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14392"/>
            <a:ext cx="9245600" cy="5625801"/>
          </a:xfrm>
        </p:spPr>
        <p:txBody>
          <a:bodyPr/>
          <a:lstStyle/>
          <a:p>
            <a:r>
              <a:rPr lang="en-US" dirty="0"/>
              <a:t>Each project will have three students, one TA, and one instructor</a:t>
            </a:r>
          </a:p>
          <a:p>
            <a:r>
              <a:rPr lang="en-US" dirty="0"/>
              <a:t>Project teams meet weekly with their TA – the TA is the primary guide and point of contact for your project</a:t>
            </a:r>
          </a:p>
          <a:p>
            <a:r>
              <a:rPr lang="en-US" dirty="0"/>
              <a:t>Instructors</a:t>
            </a:r>
          </a:p>
          <a:p>
            <a:pPr lvl="1"/>
            <a:r>
              <a:rPr lang="en-US" dirty="0"/>
              <a:t>Professors Arne Fliflet, Olga </a:t>
            </a:r>
            <a:r>
              <a:rPr lang="en-US" dirty="0" err="1"/>
              <a:t>Mironenko</a:t>
            </a:r>
            <a:r>
              <a:rPr lang="en-US" dirty="0"/>
              <a:t>, and Victoria Shao</a:t>
            </a:r>
          </a:p>
          <a:p>
            <a:r>
              <a:rPr lang="en-US" sz="2800" dirty="0"/>
              <a:t>TAs </a:t>
            </a:r>
          </a:p>
          <a:p>
            <a:pPr lvl="1"/>
            <a:r>
              <a:rPr lang="en-US" dirty="0"/>
              <a:t>Jason Paximadas (Head TA), Nikhil Arora, Sainath </a:t>
            </a:r>
            <a:r>
              <a:rPr lang="en-US" dirty="0" err="1"/>
              <a:t>Barbhai</a:t>
            </a:r>
            <a:r>
              <a:rPr lang="en-US" dirty="0"/>
              <a:t>, Jeff Chang, </a:t>
            </a:r>
            <a:r>
              <a:rPr lang="en-US" dirty="0" err="1"/>
              <a:t>Stasiu</a:t>
            </a:r>
            <a:r>
              <a:rPr lang="en-US" dirty="0"/>
              <a:t> </a:t>
            </a:r>
            <a:r>
              <a:rPr lang="en-US" dirty="0" err="1"/>
              <a:t>Chyzewski</a:t>
            </a:r>
            <a:r>
              <a:rPr lang="en-US" dirty="0"/>
              <a:t>, </a:t>
            </a:r>
            <a:r>
              <a:rPr lang="en-US" dirty="0" err="1"/>
              <a:t>Zicheng</a:t>
            </a:r>
            <a:r>
              <a:rPr lang="en-US" dirty="0"/>
              <a:t> Ma, Abhisheka </a:t>
            </a:r>
            <a:r>
              <a:rPr lang="en-US" dirty="0" err="1"/>
              <a:t>Marthur</a:t>
            </a:r>
            <a:r>
              <a:rPr lang="en-US" dirty="0"/>
              <a:t> </a:t>
            </a:r>
            <a:r>
              <a:rPr lang="en-US" dirty="0" err="1"/>
              <a:t>Sekar</a:t>
            </a:r>
            <a:r>
              <a:rPr lang="en-US" dirty="0"/>
              <a:t>, David Null, Sanjana </a:t>
            </a:r>
            <a:r>
              <a:rPr lang="en-US" dirty="0" err="1"/>
              <a:t>Pingali</a:t>
            </a:r>
            <a:r>
              <a:rPr lang="en-US" dirty="0"/>
              <a:t>, Jason Zhang, Jialing Zhang, </a:t>
            </a:r>
            <a:r>
              <a:rPr lang="en-US" dirty="0" err="1"/>
              <a:t>Tianxiang</a:t>
            </a:r>
            <a:r>
              <a:rPr lang="en-US" dirty="0"/>
              <a:t> Zheng</a:t>
            </a:r>
          </a:p>
          <a:p>
            <a:r>
              <a:rPr lang="en-US" dirty="0"/>
              <a:t>Mentors</a:t>
            </a:r>
          </a:p>
          <a:p>
            <a:pPr lvl="1"/>
            <a:r>
              <a:rPr lang="en-US" dirty="0"/>
              <a:t>Jack Blevins</a:t>
            </a:r>
          </a:p>
          <a:p>
            <a:r>
              <a:rPr lang="en-US" dirty="0"/>
              <a:t>Course Directors</a:t>
            </a:r>
          </a:p>
          <a:p>
            <a:pPr lvl="1"/>
            <a:r>
              <a:rPr lang="en-US" dirty="0"/>
              <a:t>Professors Rakesh Kumar and Michael </a:t>
            </a:r>
            <a:r>
              <a:rPr lang="en-US" dirty="0" err="1"/>
              <a:t>Oelze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16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6400" y="241233"/>
            <a:ext cx="4673600" cy="742950"/>
          </a:xfrm>
        </p:spPr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06400" y="973928"/>
            <a:ext cx="9245600" cy="5974644"/>
          </a:xfrm>
        </p:spPr>
        <p:txBody>
          <a:bodyPr/>
          <a:lstStyle/>
          <a:p>
            <a:r>
              <a:rPr lang="en-US" sz="2000" b="1" dirty="0"/>
              <a:t>Project Identification and team formation </a:t>
            </a:r>
            <a:r>
              <a:rPr lang="en-US" sz="2000" dirty="0"/>
              <a:t>(weeks 1-3)</a:t>
            </a:r>
          </a:p>
          <a:p>
            <a:pPr lvl="1"/>
            <a:r>
              <a:rPr lang="en-US" sz="1800" dirty="0"/>
              <a:t>Form </a:t>
            </a:r>
            <a:r>
              <a:rPr lang="en-US" sz="1800" b="1" dirty="0"/>
              <a:t>three-person</a:t>
            </a:r>
            <a:r>
              <a:rPr lang="en-US" sz="1800" dirty="0"/>
              <a:t> teams</a:t>
            </a:r>
          </a:p>
          <a:p>
            <a:pPr lvl="1"/>
            <a:r>
              <a:rPr lang="en-US" sz="1800" dirty="0"/>
              <a:t>Propose project ideas on the </a:t>
            </a:r>
            <a:r>
              <a:rPr lang="en-US" sz="1800" b="1" dirty="0"/>
              <a:t>web board </a:t>
            </a:r>
            <a:r>
              <a:rPr lang="en-US" sz="1800" dirty="0"/>
              <a:t>and discuss. Ideas may be original or from project pitches.</a:t>
            </a:r>
          </a:p>
          <a:p>
            <a:pPr lvl="1"/>
            <a:r>
              <a:rPr lang="en-US" sz="1800" dirty="0"/>
              <a:t>Make a Request For Approval (RFA)</a:t>
            </a:r>
          </a:p>
          <a:p>
            <a:r>
              <a:rPr lang="en-US" sz="2000" b="1" dirty="0"/>
              <a:t>Project Design </a:t>
            </a:r>
            <a:r>
              <a:rPr lang="en-US" sz="2000" dirty="0"/>
              <a:t>(weeks 4-6)</a:t>
            </a:r>
          </a:p>
          <a:p>
            <a:pPr lvl="1"/>
            <a:r>
              <a:rPr lang="en-US" sz="1800" dirty="0"/>
              <a:t>Teams with approved projects meet with TA and begin working on project </a:t>
            </a:r>
            <a:r>
              <a:rPr lang="en-US" sz="1800" b="1" dirty="0"/>
              <a:t>Proposal</a:t>
            </a:r>
            <a:r>
              <a:rPr lang="en-US" sz="1800" dirty="0"/>
              <a:t> and </a:t>
            </a:r>
            <a:r>
              <a:rPr lang="en-US" sz="1800" b="1" dirty="0"/>
              <a:t>Design Document</a:t>
            </a:r>
          </a:p>
          <a:p>
            <a:pPr lvl="1"/>
            <a:r>
              <a:rPr lang="en-US" sz="1800" dirty="0"/>
              <a:t>Project teams present Design Document at </a:t>
            </a:r>
            <a:r>
              <a:rPr lang="en-US" sz="1800" b="1" dirty="0"/>
              <a:t>Design Review </a:t>
            </a:r>
            <a:r>
              <a:rPr lang="en-US" sz="1800" dirty="0"/>
              <a:t>and receive final project go-ahead.</a:t>
            </a:r>
          </a:p>
          <a:p>
            <a:r>
              <a:rPr lang="en-US" sz="2000" b="1" dirty="0"/>
              <a:t>Project fabrication, testing and analysis </a:t>
            </a:r>
            <a:r>
              <a:rPr lang="en-US" sz="2000" dirty="0"/>
              <a:t>(weeks 7-14)</a:t>
            </a:r>
          </a:p>
          <a:p>
            <a:pPr lvl="1"/>
            <a:r>
              <a:rPr lang="en-US" sz="1800" dirty="0"/>
              <a:t>Part procurement, circuit simulation, breadboard testing, programming</a:t>
            </a:r>
          </a:p>
          <a:p>
            <a:pPr lvl="1"/>
            <a:r>
              <a:rPr lang="en-US" sz="1800" dirty="0"/>
              <a:t> </a:t>
            </a:r>
            <a:r>
              <a:rPr lang="en-US" sz="1800" b="1" dirty="0"/>
              <a:t>PCB</a:t>
            </a:r>
            <a:r>
              <a:rPr lang="en-US" sz="1800" dirty="0"/>
              <a:t> design and procurement</a:t>
            </a:r>
          </a:p>
          <a:p>
            <a:pPr lvl="1"/>
            <a:r>
              <a:rPr lang="en-US" sz="1800" dirty="0"/>
              <a:t>Final weeks involve system integration and testing of project device</a:t>
            </a:r>
          </a:p>
          <a:p>
            <a:r>
              <a:rPr lang="en-US" sz="2000" b="1" dirty="0"/>
              <a:t>Demo</a:t>
            </a:r>
            <a:r>
              <a:rPr lang="en-US" sz="2000" dirty="0"/>
              <a:t>, </a:t>
            </a:r>
            <a:r>
              <a:rPr lang="en-US" sz="2000" b="1" dirty="0"/>
              <a:t>Final Presentation </a:t>
            </a:r>
            <a:r>
              <a:rPr lang="en-US" sz="2000" dirty="0"/>
              <a:t>and </a:t>
            </a:r>
            <a:r>
              <a:rPr lang="en-US" sz="2000" b="1" dirty="0"/>
              <a:t>Final</a:t>
            </a:r>
            <a:r>
              <a:rPr lang="en-US" sz="2000" dirty="0"/>
              <a:t> </a:t>
            </a:r>
            <a:r>
              <a:rPr lang="en-US" sz="2000" b="1" dirty="0"/>
              <a:t>Report </a:t>
            </a:r>
            <a:r>
              <a:rPr lang="en-US" sz="2000" dirty="0"/>
              <a:t>(weeks 15-16)</a:t>
            </a:r>
          </a:p>
          <a:p>
            <a:endParaRPr lang="en-US" sz="20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730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8E45C3-62EF-4FA4-90B7-1876FB636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309054"/>
            <a:ext cx="7700694" cy="742950"/>
          </a:xfrm>
        </p:spPr>
        <p:txBody>
          <a:bodyPr/>
          <a:lstStyle/>
          <a:p>
            <a:r>
              <a:rPr lang="en-US" dirty="0"/>
              <a:t>Getting a Project Approved </a:t>
            </a:r>
            <a:r>
              <a:rPr lang="en-US" b="0" dirty="0"/>
              <a:t>(weeks 1-3)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9090F-AD57-4F59-9E89-557B22F4CF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100011"/>
            <a:ext cx="9245600" cy="5991860"/>
          </a:xfrm>
        </p:spPr>
        <p:txBody>
          <a:bodyPr/>
          <a:lstStyle/>
          <a:p>
            <a:r>
              <a:rPr lang="en-US" dirty="0"/>
              <a:t>The first student to post an idea is the owner of that idea</a:t>
            </a:r>
          </a:p>
          <a:p>
            <a:r>
              <a:rPr lang="en-US" sz="2600" dirty="0"/>
              <a:t>Doesn’t apply to pitched projects</a:t>
            </a:r>
          </a:p>
          <a:p>
            <a:r>
              <a:rPr lang="en-US" dirty="0"/>
              <a:t>An RFA must conform to a specific format</a:t>
            </a:r>
          </a:p>
          <a:p>
            <a:r>
              <a:rPr lang="en-US" dirty="0"/>
              <a:t>Project ideas should:</a:t>
            </a:r>
          </a:p>
          <a:p>
            <a:pPr lvl="1"/>
            <a:r>
              <a:rPr lang="en-US" dirty="0"/>
              <a:t>address a new problem or be a new approach</a:t>
            </a:r>
          </a:p>
          <a:p>
            <a:pPr lvl="1"/>
            <a:r>
              <a:rPr lang="en-US" b="1" dirty="0"/>
              <a:t>include a microprocessor on a custom printed circuit board</a:t>
            </a:r>
          </a:p>
          <a:p>
            <a:pPr lvl="1"/>
            <a:r>
              <a:rPr lang="en-US" dirty="0"/>
              <a:t>be completable within the time-constraints of the course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1DD42-B43B-599B-3BAE-12BE137AC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19" b="75944"/>
          <a:stretch/>
        </p:blipFill>
        <p:spPr>
          <a:xfrm>
            <a:off x="444500" y="4420405"/>
            <a:ext cx="9040402" cy="188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50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8D2CED-8CA5-1B15-A1EC-B3C52A7EC4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499" y="222250"/>
            <a:ext cx="9613901" cy="742950"/>
          </a:xfrm>
        </p:spPr>
        <p:txBody>
          <a:bodyPr/>
          <a:lstStyle/>
          <a:p>
            <a:r>
              <a:rPr lang="en-US" dirty="0"/>
              <a:t>Example Project: Electronic Drawer Organization System</a:t>
            </a:r>
          </a:p>
        </p:txBody>
      </p:sp>
      <p:pic>
        <p:nvPicPr>
          <p:cNvPr id="4" name="Content Placeholder 4" descr="A picture containing indoor, wall, floor, furniture&#10;&#10;Description automatically generated">
            <a:extLst>
              <a:ext uri="{FF2B5EF4-FFF2-40B4-BE49-F238E27FC236}">
                <a16:creationId xmlns:a16="http://schemas.microsoft.com/office/drawing/2014/main" id="{37B7ED71-E932-B9EA-BF61-6DC03F591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63" y="2268750"/>
            <a:ext cx="3205349" cy="4257105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B4E8602-4DE3-C596-C78D-FA614FCF4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402" y="2268749"/>
            <a:ext cx="3205351" cy="4257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02B77-88F3-33E3-042A-ADDAB13D5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644" y="2268750"/>
            <a:ext cx="3205350" cy="425710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DA00AD-5810-640C-AA41-A83F6EE5D1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815340"/>
            <a:ext cx="9245600" cy="5991860"/>
          </a:xfrm>
        </p:spPr>
        <p:txBody>
          <a:bodyPr/>
          <a:lstStyle/>
          <a:p>
            <a:r>
              <a:rPr lang="en-US" dirty="0"/>
              <a:t> This project was </a:t>
            </a:r>
            <a:r>
              <a:rPr lang="en-US" b="1" dirty="0"/>
              <a:t>novel</a:t>
            </a:r>
            <a:r>
              <a:rPr lang="en-US" dirty="0"/>
              <a:t>, included a </a:t>
            </a:r>
            <a:r>
              <a:rPr lang="en-US" b="1" dirty="0"/>
              <a:t>custom PCB with a microcontroller</a:t>
            </a:r>
            <a:r>
              <a:rPr lang="en-US" dirty="0"/>
              <a:t>, and was </a:t>
            </a:r>
            <a:r>
              <a:rPr lang="en-US" b="1" dirty="0"/>
              <a:t>completable</a:t>
            </a:r>
            <a:r>
              <a:rPr lang="en-US" dirty="0"/>
              <a:t> within the time constraints of the course.</a:t>
            </a:r>
          </a:p>
        </p:txBody>
      </p:sp>
    </p:spTree>
    <p:extLst>
      <p:ext uri="{BB962C8B-B14F-4D97-AF65-F5344CB8AC3E}">
        <p14:creationId xmlns:p14="http://schemas.microsoft.com/office/powerpoint/2010/main" val="2164316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B8CCC0-35FC-9498-E330-DDEB78893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247650"/>
            <a:ext cx="4673600" cy="742950"/>
          </a:xfrm>
        </p:spPr>
        <p:txBody>
          <a:bodyPr/>
          <a:lstStyle/>
          <a:p>
            <a:r>
              <a:rPr lang="en-US" dirty="0"/>
              <a:t>PCB Training </a:t>
            </a:r>
            <a:r>
              <a:rPr lang="en-US" b="0" dirty="0"/>
              <a:t>(weeks 1-3)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D938B-7116-453E-9353-64991754D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990600"/>
            <a:ext cx="3627168" cy="1804358"/>
          </a:xfrm>
        </p:spPr>
        <p:txBody>
          <a:bodyPr/>
          <a:lstStyle/>
          <a:p>
            <a:r>
              <a:rPr lang="en-US" sz="2800" dirty="0"/>
              <a:t>CAD Assignment</a:t>
            </a:r>
          </a:p>
          <a:p>
            <a:pPr lvl="1"/>
            <a:r>
              <a:rPr lang="en-US" sz="2400" dirty="0"/>
              <a:t>Due 9/1</a:t>
            </a:r>
          </a:p>
          <a:p>
            <a:pPr lvl="1"/>
            <a:r>
              <a:rPr lang="en-US" sz="2400" dirty="0"/>
              <a:t>Schematic capture and PCB design with </a:t>
            </a:r>
            <a:r>
              <a:rPr lang="en-US" sz="2400" dirty="0" err="1"/>
              <a:t>KiCAD</a:t>
            </a:r>
            <a:endParaRPr lang="en-US" sz="2400" dirty="0"/>
          </a:p>
          <a:p>
            <a:pPr lvl="1"/>
            <a:r>
              <a:rPr lang="en-US" sz="2400" dirty="0"/>
              <a:t>Turn in design files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3A5FAD2-BAE2-0AA2-425A-B6C0CDD7306B}"/>
              </a:ext>
            </a:extLst>
          </p:cNvPr>
          <p:cNvSpPr txBox="1">
            <a:spLocks/>
          </p:cNvSpPr>
          <p:nvPr/>
        </p:nvSpPr>
        <p:spPr>
          <a:xfrm>
            <a:off x="4666890" y="984453"/>
            <a:ext cx="5023209" cy="4826000"/>
          </a:xfrm>
          <a:prstGeom prst="rect">
            <a:avLst/>
          </a:prstGeom>
        </p:spPr>
        <p:txBody>
          <a:bodyPr vert="horz"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Soldering Assignment</a:t>
            </a:r>
          </a:p>
          <a:p>
            <a:pPr lvl="1"/>
            <a:r>
              <a:rPr lang="en-US" sz="2400" dirty="0"/>
              <a:t>Due 9/8</a:t>
            </a:r>
          </a:p>
          <a:p>
            <a:pPr lvl="1"/>
            <a:r>
              <a:rPr lang="en-US" sz="2400" dirty="0"/>
              <a:t>Solder THT and SMD parts onto a circuit board</a:t>
            </a:r>
          </a:p>
          <a:p>
            <a:pPr lvl="1"/>
            <a:r>
              <a:rPr lang="en-US" sz="2400" dirty="0"/>
              <a:t>Program a microcontroller</a:t>
            </a:r>
          </a:p>
          <a:p>
            <a:pPr lvl="1"/>
            <a:r>
              <a:rPr lang="en-US" sz="2400" dirty="0"/>
              <a:t>Demonstrate functionality in lab</a:t>
            </a:r>
            <a:endParaRPr lang="en-US" sz="2800" dirty="0"/>
          </a:p>
        </p:txBody>
      </p:sp>
      <p:pic>
        <p:nvPicPr>
          <p:cNvPr id="1026" name="Picture 2" descr="Complete schematic">
            <a:extLst>
              <a:ext uri="{FF2B5EF4-FFF2-40B4-BE49-F238E27FC236}">
                <a16:creationId xmlns:a16="http://schemas.microsoft.com/office/drawing/2014/main" id="{F239C57A-B789-3FE9-163C-7A2EF611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007379"/>
            <a:ext cx="4048179" cy="27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ACB7BD-C922-95F3-6411-8E7542387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782" y="4007379"/>
            <a:ext cx="3707424" cy="27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365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24E630-0AB2-4108-BA6C-72D53BC15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499" y="357109"/>
            <a:ext cx="8925132" cy="742950"/>
          </a:xfrm>
        </p:spPr>
        <p:txBody>
          <a:bodyPr/>
          <a:lstStyle/>
          <a:p>
            <a:r>
              <a:rPr lang="en-US" dirty="0"/>
              <a:t>Project Proposal and Design Document </a:t>
            </a:r>
            <a:r>
              <a:rPr lang="en-US" b="0" dirty="0"/>
              <a:t>(weeks 4-6)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6742C-B996-4ED5-8F6F-80C308F8D2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499" y="932603"/>
            <a:ext cx="9245600" cy="5907194"/>
          </a:xfrm>
        </p:spPr>
        <p:txBody>
          <a:bodyPr/>
          <a:lstStyle/>
          <a:p>
            <a:r>
              <a:rPr lang="en-US" dirty="0"/>
              <a:t>The sooner your project is approved, the sooner you can begin the design process</a:t>
            </a:r>
          </a:p>
          <a:p>
            <a:r>
              <a:rPr lang="en-US" dirty="0"/>
              <a:t>The process begins with the </a:t>
            </a:r>
            <a:r>
              <a:rPr lang="en-US" b="1" dirty="0"/>
              <a:t>Project Proposal </a:t>
            </a:r>
          </a:p>
          <a:p>
            <a:pPr lvl="1"/>
            <a:r>
              <a:rPr lang="en-US" dirty="0"/>
              <a:t>Objective and Background</a:t>
            </a:r>
          </a:p>
          <a:p>
            <a:pPr lvl="1"/>
            <a:r>
              <a:rPr lang="en-US" dirty="0"/>
              <a:t>High-level requirements</a:t>
            </a:r>
          </a:p>
          <a:p>
            <a:pPr lvl="1"/>
            <a:r>
              <a:rPr lang="en-US" dirty="0"/>
              <a:t>Description of design - block diagram, major components</a:t>
            </a:r>
          </a:p>
          <a:p>
            <a:pPr lvl="1"/>
            <a:r>
              <a:rPr lang="en-US" dirty="0"/>
              <a:t>Ethics and safety</a:t>
            </a:r>
          </a:p>
          <a:p>
            <a:r>
              <a:rPr lang="en-US" dirty="0"/>
              <a:t>The </a:t>
            </a:r>
            <a:r>
              <a:rPr lang="en-US" b="1" dirty="0"/>
              <a:t>Design Document </a:t>
            </a:r>
            <a:r>
              <a:rPr lang="en-US" dirty="0"/>
              <a:t>is an instruction manual for your project</a:t>
            </a:r>
          </a:p>
          <a:p>
            <a:pPr lvl="1"/>
            <a:r>
              <a:rPr lang="en-US" dirty="0"/>
              <a:t>Schematics</a:t>
            </a:r>
          </a:p>
          <a:p>
            <a:pPr lvl="1"/>
            <a:r>
              <a:rPr lang="en-US" dirty="0"/>
              <a:t>Tolerance Analysis</a:t>
            </a:r>
          </a:p>
          <a:p>
            <a:pPr lvl="1"/>
            <a:r>
              <a:rPr lang="en-US" dirty="0"/>
              <a:t>Requirements and Verifications</a:t>
            </a:r>
          </a:p>
          <a:p>
            <a:pPr lvl="1"/>
            <a:r>
              <a:rPr lang="en-US" dirty="0"/>
              <a:t>Define what a successful </a:t>
            </a:r>
            <a:r>
              <a:rPr lang="en-US" b="1" dirty="0"/>
              <a:t>demo </a:t>
            </a:r>
            <a:r>
              <a:rPr lang="en-US" dirty="0"/>
              <a:t>looks like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The Design Document is the subject of the </a:t>
            </a:r>
            <a:r>
              <a:rPr lang="en-US" b="1" dirty="0"/>
              <a:t>Design Review</a:t>
            </a:r>
          </a:p>
        </p:txBody>
      </p:sp>
    </p:spTree>
    <p:extLst>
      <p:ext uri="{BB962C8B-B14F-4D97-AF65-F5344CB8AC3E}">
        <p14:creationId xmlns:p14="http://schemas.microsoft.com/office/powerpoint/2010/main" val="3239448396"/>
      </p:ext>
    </p:extLst>
  </p:cSld>
  <p:clrMapOvr>
    <a:masterClrMapping/>
  </p:clrMapOvr>
</p:sld>
</file>

<file path=ppt/theme/theme1.xml><?xml version="1.0" encoding="utf-8"?>
<a:theme xmlns:a="http://schemas.openxmlformats.org/drawingml/2006/main" name="ECE template 3-2014 RE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3-2014 REV2.potx</Template>
  <TotalTime>14412</TotalTime>
  <Words>1401</Words>
  <Application>Microsoft Office PowerPoint</Application>
  <PresentationFormat>Custom</PresentationFormat>
  <Paragraphs>189</Paragraphs>
  <Slides>17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Droid Sans</vt:lpstr>
      <vt:lpstr>OfficinaSansITCStd Book</vt:lpstr>
      <vt:lpstr>Wingdings</vt:lpstr>
      <vt:lpstr>ECE template 3-2014 REV2</vt:lpstr>
      <vt:lpstr>Secondary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WINTERAVEN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Debby Winter</dc:creator>
  <cp:lastModifiedBy>Paximadas, Jason</cp:lastModifiedBy>
  <cp:revision>384</cp:revision>
  <cp:lastPrinted>2019-01-15T15:17:43Z</cp:lastPrinted>
  <dcterms:created xsi:type="dcterms:W3CDTF">2013-03-29T19:51:49Z</dcterms:created>
  <dcterms:modified xsi:type="dcterms:W3CDTF">2023-08-22T20:47:08Z</dcterms:modified>
</cp:coreProperties>
</file>