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797" r:id="rId2"/>
    <p:sldId id="798" r:id="rId3"/>
    <p:sldId id="825" r:id="rId4"/>
    <p:sldId id="800" r:id="rId5"/>
    <p:sldId id="801" r:id="rId6"/>
    <p:sldId id="802" r:id="rId7"/>
    <p:sldId id="803" r:id="rId8"/>
    <p:sldId id="804" r:id="rId9"/>
    <p:sldId id="805" r:id="rId10"/>
    <p:sldId id="806" r:id="rId11"/>
    <p:sldId id="807" r:id="rId12"/>
    <p:sldId id="808" r:id="rId13"/>
    <p:sldId id="809" r:id="rId14"/>
    <p:sldId id="810" r:id="rId15"/>
    <p:sldId id="811" r:id="rId16"/>
    <p:sldId id="812" r:id="rId17"/>
    <p:sldId id="813" r:id="rId18"/>
    <p:sldId id="814" r:id="rId19"/>
    <p:sldId id="815" r:id="rId20"/>
    <p:sldId id="816" r:id="rId21"/>
    <p:sldId id="817" r:id="rId22"/>
    <p:sldId id="818" r:id="rId23"/>
    <p:sldId id="819" r:id="rId24"/>
    <p:sldId id="820" r:id="rId25"/>
    <p:sldId id="821" r:id="rId26"/>
    <p:sldId id="822" r:id="rId27"/>
    <p:sldId id="823" r:id="rId28"/>
    <p:sldId id="824"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 Yutian" initials="L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4234"/>
    <a:srgbClr val="317F78"/>
    <a:srgbClr val="FFFF00"/>
    <a:srgbClr val="5B9BD5"/>
    <a:srgbClr val="00B0F0"/>
    <a:srgbClr val="41719C"/>
    <a:srgbClr val="FD4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164C1-27AA-2042-A9D0-BC7ADDCBB81D}" v="41" dt="2023-08-20T20:16:03.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2" autoAdjust="0"/>
    <p:restoredTop sz="96327" autoAdjust="0"/>
  </p:normalViewPr>
  <p:slideViewPr>
    <p:cSldViewPr snapToGrid="0">
      <p:cViewPr varScale="1">
        <p:scale>
          <a:sx n="114" d="100"/>
          <a:sy n="114" d="100"/>
        </p:scale>
        <p:origin x="1398" y="102"/>
      </p:cViewPr>
      <p:guideLst>
        <p:guide orient="horz" pos="2160"/>
        <p:guide pos="2880"/>
      </p:guideLst>
    </p:cSldViewPr>
  </p:slideViewPr>
  <p:outlineViewPr>
    <p:cViewPr>
      <p:scale>
        <a:sx n="33" d="100"/>
        <a:sy n="33" d="100"/>
      </p:scale>
      <p:origin x="0" y="-766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97" cy="456889"/>
          </a:xfrm>
          <a:prstGeom prst="rect">
            <a:avLst/>
          </a:prstGeom>
        </p:spPr>
        <p:txBody>
          <a:bodyPr vert="horz" lIns="89584" tIns="44792" rIns="89584" bIns="44792" rtlCol="0"/>
          <a:lstStyle>
            <a:lvl1pPr algn="l">
              <a:defRPr sz="1200"/>
            </a:lvl1pPr>
          </a:lstStyle>
          <a:p>
            <a:endParaRPr lang="en-US"/>
          </a:p>
        </p:txBody>
      </p:sp>
      <p:sp>
        <p:nvSpPr>
          <p:cNvPr id="3" name="Date Placeholder 2"/>
          <p:cNvSpPr>
            <a:spLocks noGrp="1"/>
          </p:cNvSpPr>
          <p:nvPr>
            <p:ph type="dt" sz="quarter" idx="1"/>
          </p:nvPr>
        </p:nvSpPr>
        <p:spPr>
          <a:xfrm>
            <a:off x="3884753" y="0"/>
            <a:ext cx="2971697" cy="456889"/>
          </a:xfrm>
          <a:prstGeom prst="rect">
            <a:avLst/>
          </a:prstGeom>
        </p:spPr>
        <p:txBody>
          <a:bodyPr vert="horz" lIns="89584" tIns="44792" rIns="89584" bIns="44792" rtlCol="0"/>
          <a:lstStyle>
            <a:lvl1pPr algn="r">
              <a:defRPr sz="1200"/>
            </a:lvl1pPr>
          </a:lstStyle>
          <a:p>
            <a:fld id="{C0E418E3-A1FC-4D58-B668-5776893B193F}" type="datetimeFigureOut">
              <a:rPr lang="en-US" smtClean="0"/>
              <a:t>8/22/2023</a:t>
            </a:fld>
            <a:endParaRPr lang="en-US"/>
          </a:p>
        </p:txBody>
      </p:sp>
      <p:sp>
        <p:nvSpPr>
          <p:cNvPr id="4" name="Footer Placeholder 3"/>
          <p:cNvSpPr>
            <a:spLocks noGrp="1"/>
          </p:cNvSpPr>
          <p:nvPr>
            <p:ph type="ftr" sz="quarter" idx="2"/>
          </p:nvPr>
        </p:nvSpPr>
        <p:spPr>
          <a:xfrm>
            <a:off x="0" y="8685552"/>
            <a:ext cx="2971697" cy="456889"/>
          </a:xfrm>
          <a:prstGeom prst="rect">
            <a:avLst/>
          </a:prstGeom>
        </p:spPr>
        <p:txBody>
          <a:bodyPr vert="horz" lIns="89584" tIns="44792" rIns="89584" bIns="44792"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685552"/>
            <a:ext cx="2971697" cy="456889"/>
          </a:xfrm>
          <a:prstGeom prst="rect">
            <a:avLst/>
          </a:prstGeom>
        </p:spPr>
        <p:txBody>
          <a:bodyPr vert="horz" lIns="89584" tIns="44792" rIns="89584" bIns="44792" rtlCol="0" anchor="b"/>
          <a:lstStyle>
            <a:lvl1pPr algn="r">
              <a:defRPr sz="1200"/>
            </a:lvl1pPr>
          </a:lstStyle>
          <a:p>
            <a:fld id="{D296CD0B-EFD6-461D-AD65-44AD7727E0E2}" type="slidenum">
              <a:rPr lang="en-US" smtClean="0"/>
              <a:t>‹#›</a:t>
            </a:fld>
            <a:endParaRPr lang="en-US"/>
          </a:p>
        </p:txBody>
      </p:sp>
    </p:spTree>
    <p:extLst>
      <p:ext uri="{BB962C8B-B14F-4D97-AF65-F5344CB8AC3E}">
        <p14:creationId xmlns:p14="http://schemas.microsoft.com/office/powerpoint/2010/main" val="40634753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30" tIns="45715" rIns="91430" bIns="45715" rtlCol="0"/>
          <a:lstStyle>
            <a:lvl1pPr algn="r">
              <a:defRPr sz="1200"/>
            </a:lvl1pPr>
          </a:lstStyle>
          <a:p>
            <a:fld id="{B5C0711B-7B81-4D77-A8BF-7F550FFD9CE6}" type="datetimeFigureOut">
              <a:rPr lang="en-US" smtClean="0"/>
              <a:t>8/22/2023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0" tIns="45715" rIns="91430" bIns="45715" rtlCol="0" anchor="b"/>
          <a:lstStyle>
            <a:lvl1pPr algn="r">
              <a:defRPr sz="1200"/>
            </a:lvl1pPr>
          </a:lstStyle>
          <a:p>
            <a:fld id="{2C577256-AE0C-4D07-BAD5-2265EF344F7B}" type="slidenum">
              <a:rPr lang="en-US" smtClean="0"/>
              <a:t>‹#›</a:t>
            </a:fld>
            <a:endParaRPr lang="en-US"/>
          </a:p>
        </p:txBody>
      </p:sp>
    </p:spTree>
    <p:extLst>
      <p:ext uri="{BB962C8B-B14F-4D97-AF65-F5344CB8AC3E}">
        <p14:creationId xmlns:p14="http://schemas.microsoft.com/office/powerpoint/2010/main" val="14538773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1F77C233-E591-4EBE-A21A-ADF14460C79B}" type="slidenum">
              <a:rPr lang="en-US" sz="1200" smtClean="0"/>
              <a:pPr eaLnBrk="1" hangingPunct="1"/>
              <a:t>1</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00164"/>
            <a:ext cx="6858000" cy="2387600"/>
          </a:xfrm>
          <a:prstGeom prst="rect">
            <a:avLst/>
          </a:prstGeom>
        </p:spPr>
        <p:txBody>
          <a:bodyPr anchor="b"/>
          <a:lstStyle>
            <a:lvl1pPr algn="ct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143000" y="4025373"/>
            <a:ext cx="6858000" cy="1655762"/>
          </a:xfrm>
          <a:prstGeom prst="rect">
            <a:avLst/>
          </a:prstGeom>
        </p:spPr>
        <p:txBody>
          <a:bodyPr/>
          <a:lstStyle>
            <a:lvl1pPr marL="0" indent="0" algn="ctr">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2EDA31-FE19-4972-885B-6EE55EB70CE2}" type="datetime1">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566E9-BA45-4A06-B948-5B83DF5C71FD}" type="slidenum">
              <a:rPr lang="en-US" smtClean="0"/>
              <a:t>‹#›</a:t>
            </a:fld>
            <a:endParaRPr lang="en-US"/>
          </a:p>
        </p:txBody>
      </p:sp>
      <p:pic>
        <p:nvPicPr>
          <p:cNvPr id="8" name="Picture 7"/>
          <p:cNvPicPr>
            <a:picLocks noChangeAspect="1"/>
          </p:cNvPicPr>
          <p:nvPr userDrawn="1"/>
        </p:nvPicPr>
        <p:blipFill>
          <a:blip r:embed="rId2"/>
          <a:stretch>
            <a:fillRect/>
          </a:stretch>
        </p:blipFill>
        <p:spPr>
          <a:xfrm>
            <a:off x="0" y="0"/>
            <a:ext cx="9144000" cy="680720"/>
          </a:xfrm>
          <a:prstGeom prst="rect">
            <a:avLst/>
          </a:prstGeom>
        </p:spPr>
      </p:pic>
    </p:spTree>
    <p:extLst>
      <p:ext uri="{BB962C8B-B14F-4D97-AF65-F5344CB8AC3E}">
        <p14:creationId xmlns:p14="http://schemas.microsoft.com/office/powerpoint/2010/main" val="15996455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815" y="66546"/>
            <a:ext cx="8020828" cy="595928"/>
          </a:xfrm>
          <a:prstGeom prst="rect">
            <a:avLst/>
          </a:prstGeo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230932" y="876171"/>
            <a:ext cx="8284418" cy="5300792"/>
          </a:xfrm>
          <a:prstGeom prst="rect">
            <a:avLst/>
          </a:prstGeom>
        </p:spPr>
        <p:txBody>
          <a:bodyPr/>
          <a:lstStyle>
            <a:lvl1pPr marL="285744" indent="-239707">
              <a:lnSpc>
                <a:spcPct val="80000"/>
              </a:lnSpc>
              <a:buClr>
                <a:schemeClr val="tx1"/>
              </a:buClr>
              <a:buSzPct val="100000"/>
              <a:buFont typeface="Wingdings" panose="05000000000000000000" pitchFamily="2" charset="2"/>
              <a:buChar char="§"/>
              <a:defRPr baseline="0">
                <a:latin typeface="Calibri Light" panose="020F0302020204030204" pitchFamily="34" charset="0"/>
              </a:defRPr>
            </a:lvl1pPr>
            <a:lvl2pPr marL="628635" indent="-285744">
              <a:lnSpc>
                <a:spcPct val="80000"/>
              </a:lnSpc>
              <a:buClr>
                <a:schemeClr val="tx1"/>
              </a:buClr>
              <a:buSzPct val="100000"/>
              <a:buFont typeface="Wingdings" panose="05000000000000000000" pitchFamily="2" charset="2"/>
              <a:buChar char="§"/>
              <a:defRPr baseline="0">
                <a:latin typeface="Calibri Light" panose="020F0302020204030204" pitchFamily="34" charset="0"/>
              </a:defRPr>
            </a:lvl2pPr>
            <a:lvl3pPr marL="971526" indent="-228594">
              <a:lnSpc>
                <a:spcPct val="80000"/>
              </a:lnSpc>
              <a:buClr>
                <a:schemeClr val="tx1"/>
              </a:buClr>
              <a:buSzPct val="100000"/>
              <a:buFont typeface="Wingdings" panose="05000000000000000000" pitchFamily="2" charset="2"/>
              <a:buChar char="§"/>
              <a:defRPr baseline="0">
                <a:latin typeface="Calibri Light" panose="020F0302020204030204" pitchFamily="34" charset="0"/>
              </a:defRPr>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C598FB68-34C5-45EC-B365-E5ECCA4EDAF7}" type="datetime1">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566E9-BA45-4A06-B948-5B83DF5C71FD}" type="slidenum">
              <a:rPr lang="en-US" smtClean="0"/>
              <a:t>‹#›</a:t>
            </a:fld>
            <a:endParaRPr lang="en-US"/>
          </a:p>
        </p:txBody>
      </p:sp>
      <p:cxnSp>
        <p:nvCxnSpPr>
          <p:cNvPr id="8" name="Straight Connector 7"/>
          <p:cNvCxnSpPr/>
          <p:nvPr userDrawn="1"/>
        </p:nvCxnSpPr>
        <p:spPr>
          <a:xfrm>
            <a:off x="61815" y="548173"/>
            <a:ext cx="8383542" cy="0"/>
          </a:xfrm>
          <a:prstGeom prst="line">
            <a:avLst/>
          </a:prstGeom>
          <a:ln w="28575"/>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93548" b="63593"/>
          <a:stretch/>
        </p:blipFill>
        <p:spPr>
          <a:xfrm>
            <a:off x="8654348" y="117617"/>
            <a:ext cx="330369" cy="430556"/>
          </a:xfrm>
          <a:prstGeom prst="rect">
            <a:avLst/>
          </a:prstGeom>
        </p:spPr>
      </p:pic>
    </p:spTree>
    <p:extLst>
      <p:ext uri="{BB962C8B-B14F-4D97-AF65-F5344CB8AC3E}">
        <p14:creationId xmlns:p14="http://schemas.microsoft.com/office/powerpoint/2010/main" val="380829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815" y="66546"/>
            <a:ext cx="8020828" cy="595928"/>
          </a:xfrm>
          <a:prstGeom prst="rect">
            <a:avLst/>
          </a:prstGeo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230932" y="876171"/>
            <a:ext cx="3325068" cy="5300792"/>
          </a:xfrm>
          <a:prstGeom prst="rect">
            <a:avLst/>
          </a:prstGeom>
        </p:spPr>
        <p:txBody>
          <a:bodyPr/>
          <a:lstStyle>
            <a:lvl1pPr marL="285744" indent="-239707">
              <a:lnSpc>
                <a:spcPct val="80000"/>
              </a:lnSpc>
              <a:buClr>
                <a:schemeClr val="tx1"/>
              </a:buClr>
              <a:buSzPct val="100000"/>
              <a:buFont typeface="Wingdings" panose="05000000000000000000" pitchFamily="2" charset="2"/>
              <a:buChar char="§"/>
              <a:defRPr sz="2400" baseline="0">
                <a:latin typeface="Calibri Light" panose="020F0302020204030204" pitchFamily="34" charset="0"/>
              </a:defRPr>
            </a:lvl1pPr>
            <a:lvl2pPr marL="628635" indent="-285744">
              <a:lnSpc>
                <a:spcPct val="80000"/>
              </a:lnSpc>
              <a:buClr>
                <a:schemeClr val="tx1"/>
              </a:buClr>
              <a:buSzPct val="100000"/>
              <a:buFont typeface="Wingdings" panose="05000000000000000000" pitchFamily="2" charset="2"/>
              <a:buChar char="§"/>
              <a:defRPr sz="2200" baseline="0">
                <a:latin typeface="Calibri Light" panose="020F0302020204030204" pitchFamily="34" charset="0"/>
              </a:defRPr>
            </a:lvl2pPr>
            <a:lvl3pPr marL="971526" indent="-228594">
              <a:lnSpc>
                <a:spcPct val="80000"/>
              </a:lnSpc>
              <a:buClr>
                <a:schemeClr val="tx1"/>
              </a:buClr>
              <a:buSzPct val="100000"/>
              <a:buFont typeface="Wingdings" panose="05000000000000000000" pitchFamily="2" charset="2"/>
              <a:buChar char="§"/>
              <a:defRPr baseline="0">
                <a:latin typeface="Calibri Light" panose="020F0302020204030204" pitchFamily="34" charset="0"/>
              </a:defRPr>
            </a:lvl3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18138069-5997-41CE-84DC-763206BA9550}" type="datetime1">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566E9-BA45-4A06-B948-5B83DF5C71FD}" type="slidenum">
              <a:rPr lang="en-US" smtClean="0"/>
              <a:t>‹#›</a:t>
            </a:fld>
            <a:endParaRPr lang="en-US"/>
          </a:p>
        </p:txBody>
      </p:sp>
      <p:cxnSp>
        <p:nvCxnSpPr>
          <p:cNvPr id="10" name="Straight Connector 9"/>
          <p:cNvCxnSpPr/>
          <p:nvPr userDrawn="1"/>
        </p:nvCxnSpPr>
        <p:spPr>
          <a:xfrm>
            <a:off x="61815" y="548173"/>
            <a:ext cx="8383542" cy="0"/>
          </a:xfrm>
          <a:prstGeom prst="line">
            <a:avLst/>
          </a:prstGeom>
          <a:ln w="28575"/>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93548" b="63593"/>
          <a:stretch/>
        </p:blipFill>
        <p:spPr>
          <a:xfrm>
            <a:off x="8654348" y="117617"/>
            <a:ext cx="330369" cy="430556"/>
          </a:xfrm>
          <a:prstGeom prst="rect">
            <a:avLst/>
          </a:prstGeom>
        </p:spPr>
      </p:pic>
    </p:spTree>
    <p:extLst>
      <p:ext uri="{BB962C8B-B14F-4D97-AF65-F5344CB8AC3E}">
        <p14:creationId xmlns:p14="http://schemas.microsoft.com/office/powerpoint/2010/main" val="157845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815" y="66546"/>
            <a:ext cx="8020828" cy="595928"/>
          </a:xfrm>
          <a:prstGeom prst="rect">
            <a:avLst/>
          </a:prstGeom>
        </p:spPr>
        <p:txBody>
          <a:bodyPr/>
          <a:lstStyle>
            <a:lvl1pPr>
              <a:defRPr sz="32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EF2F6C0B-290B-4925-987C-8DA86E7234E3}" type="datetime1">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566E9-BA45-4A06-B948-5B83DF5C71FD}" type="slidenum">
              <a:rPr lang="en-US" smtClean="0"/>
              <a:t>‹#›</a:t>
            </a:fld>
            <a:endParaRPr lang="en-US"/>
          </a:p>
        </p:txBody>
      </p:sp>
      <p:cxnSp>
        <p:nvCxnSpPr>
          <p:cNvPr id="10" name="Straight Connector 9"/>
          <p:cNvCxnSpPr/>
          <p:nvPr userDrawn="1"/>
        </p:nvCxnSpPr>
        <p:spPr>
          <a:xfrm>
            <a:off x="61815" y="548173"/>
            <a:ext cx="8383542" cy="0"/>
          </a:xfrm>
          <a:prstGeom prst="line">
            <a:avLst/>
          </a:prstGeom>
          <a:ln w="28575"/>
        </p:spPr>
        <p:style>
          <a:lnRef idx="1">
            <a:schemeClr val="dk1"/>
          </a:lnRef>
          <a:fillRef idx="0">
            <a:schemeClr val="dk1"/>
          </a:fillRef>
          <a:effectRef idx="0">
            <a:schemeClr val="dk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93548" b="63593"/>
          <a:stretch/>
        </p:blipFill>
        <p:spPr>
          <a:xfrm>
            <a:off x="8654348" y="117617"/>
            <a:ext cx="330369" cy="430556"/>
          </a:xfrm>
          <a:prstGeom prst="rect">
            <a:avLst/>
          </a:prstGeom>
        </p:spPr>
      </p:pic>
    </p:spTree>
    <p:extLst>
      <p:ext uri="{BB962C8B-B14F-4D97-AF65-F5344CB8AC3E}">
        <p14:creationId xmlns:p14="http://schemas.microsoft.com/office/powerpoint/2010/main" val="415771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Dou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B69C559-CBF1-4B4C-8FA8-B2BCE4317A47}" type="slidenum">
              <a:rPr lang="en-US" smtClean="0"/>
              <a:pPr/>
              <a:t>‹#›</a:t>
            </a:fld>
            <a:endParaRPr lang="en-US" dirty="0">
              <a:solidFill>
                <a:schemeClr val="tx1"/>
              </a:solidFill>
            </a:endParaRPr>
          </a:p>
        </p:txBody>
      </p:sp>
      <p:sp>
        <p:nvSpPr>
          <p:cNvPr id="10" name="Rectangle 2"/>
          <p:cNvSpPr>
            <a:spLocks noGrp="1" noChangeArrowheads="1"/>
          </p:cNvSpPr>
          <p:nvPr>
            <p:ph type="title"/>
          </p:nvPr>
        </p:nvSpPr>
        <p:spPr bwMode="auto">
          <a:xfrm>
            <a:off x="685800" y="-5397"/>
            <a:ext cx="7772400" cy="10031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1" name="Content Placeholder 13"/>
          <p:cNvSpPr>
            <a:spLocks noGrp="1"/>
          </p:cNvSpPr>
          <p:nvPr>
            <p:ph sz="quarter" idx="11"/>
          </p:nvPr>
        </p:nvSpPr>
        <p:spPr>
          <a:xfrm>
            <a:off x="4895983" y="1539438"/>
            <a:ext cx="3749040" cy="46177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2"/>
          </p:nvPr>
        </p:nvSpPr>
        <p:spPr>
          <a:xfrm>
            <a:off x="538714" y="1539438"/>
            <a:ext cx="3749040" cy="46177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0857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0452D-6223-489C-A46A-3CBAF8826CB2}" type="datetime1">
              <a:rPr lang="en-US" smtClean="0"/>
              <a:t>8/22/2023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566E9-BA45-4A06-B948-5B83DF5C71FD}" type="slidenum">
              <a:rPr lang="en-US" smtClean="0"/>
              <a:t>‹#›</a:t>
            </a:fld>
            <a:endParaRPr lang="en-US"/>
          </a:p>
        </p:txBody>
      </p:sp>
    </p:spTree>
    <p:extLst>
      <p:ext uri="{BB962C8B-B14F-4D97-AF65-F5344CB8AC3E}">
        <p14:creationId xmlns:p14="http://schemas.microsoft.com/office/powerpoint/2010/main" val="897437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1/relationships/webextension" Target="../webextensions/webextension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1/relationships/webextension" Target="../webextensions/webextension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1/relationships/webextension" Target="../webextensions/webextension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1/relationships/webextension" Target="../webextensions/webextension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1/relationships/webextension" Target="../webextensions/webextension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3;p28">
            <a:extLst>
              <a:ext uri="{FF2B5EF4-FFF2-40B4-BE49-F238E27FC236}">
                <a16:creationId xmlns:a16="http://schemas.microsoft.com/office/drawing/2014/main" id="{E58D9C77-536D-4E3B-1621-551253846A47}"/>
              </a:ext>
            </a:extLst>
          </p:cNvPr>
          <p:cNvSpPr txBox="1">
            <a:spLocks noGrp="1"/>
          </p:cNvSpPr>
          <p:nvPr>
            <p:ph type="ctrTitle"/>
          </p:nvPr>
        </p:nvSpPr>
        <p:spPr>
          <a:xfrm>
            <a:off x="311700" y="2001204"/>
            <a:ext cx="8520600" cy="1155943"/>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Clr>
                <a:schemeClr val="dk1"/>
              </a:buClr>
              <a:buSzPts val="1100"/>
              <a:buFont typeface="Arial"/>
              <a:buNone/>
            </a:pPr>
            <a:r>
              <a:rPr lang="en" sz="4700" b="1" dirty="0">
                <a:solidFill>
                  <a:srgbClr val="861F41"/>
                </a:solidFill>
                <a:latin typeface="Roboto"/>
                <a:ea typeface="Roboto"/>
                <a:cs typeface="Roboto"/>
                <a:sym typeface="Roboto"/>
              </a:rPr>
              <a:t>Conflict Management Styles</a:t>
            </a:r>
            <a:endParaRPr sz="8700" dirty="0">
              <a:solidFill>
                <a:srgbClr val="861F41"/>
              </a:solidFill>
              <a:latin typeface="Roboto"/>
              <a:ea typeface="Roboto"/>
              <a:cs typeface="Roboto"/>
              <a:sym typeface="Roboto"/>
            </a:endParaRPr>
          </a:p>
        </p:txBody>
      </p:sp>
      <p:sp>
        <p:nvSpPr>
          <p:cNvPr id="5" name="Google Shape;113;p28">
            <a:extLst>
              <a:ext uri="{FF2B5EF4-FFF2-40B4-BE49-F238E27FC236}">
                <a16:creationId xmlns:a16="http://schemas.microsoft.com/office/drawing/2014/main" id="{4516F5B3-7751-AC8C-68CC-CB670992C4D9}"/>
              </a:ext>
            </a:extLst>
          </p:cNvPr>
          <p:cNvSpPr txBox="1">
            <a:spLocks/>
          </p:cNvSpPr>
          <p:nvPr/>
        </p:nvSpPr>
        <p:spPr>
          <a:xfrm>
            <a:off x="311700" y="3131441"/>
            <a:ext cx="8520600" cy="20526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Roboto Medium"/>
              <a:buNone/>
              <a:defRPr sz="5200" b="0" i="0" u="none" strike="noStrike" cap="none">
                <a:solidFill>
                  <a:schemeClr val="dk1"/>
                </a:solidFill>
                <a:latin typeface="Roboto Medium"/>
                <a:ea typeface="Roboto Medium"/>
                <a:cs typeface="Roboto Medium"/>
                <a:sym typeface="Roboto Medium"/>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buSzPct val="75000"/>
            </a:pPr>
            <a:r>
              <a:rPr lang="en-US" altLang="en-US" sz="2400" b="1" dirty="0">
                <a:latin typeface="Roboto" panose="02000000000000000000" pitchFamily="2" charset="0"/>
                <a:ea typeface="Roboto" panose="02000000000000000000" pitchFamily="2" charset="0"/>
                <a:cs typeface="Roboto" panose="02000000000000000000" pitchFamily="2" charset="0"/>
              </a:rPr>
              <a:t>Prof. Olga Mironenko</a:t>
            </a:r>
          </a:p>
          <a:p>
            <a:pPr>
              <a:buSzPct val="75000"/>
            </a:pPr>
            <a:r>
              <a:rPr lang="en-US" altLang="en-US" sz="2400" b="1" dirty="0">
                <a:latin typeface="Roboto" panose="02000000000000000000" pitchFamily="2" charset="0"/>
                <a:ea typeface="Roboto" panose="02000000000000000000" pitchFamily="2" charset="0"/>
                <a:cs typeface="Roboto" panose="02000000000000000000" pitchFamily="2" charset="0"/>
              </a:rPr>
              <a:t>Department of Electrical and</a:t>
            </a:r>
            <a:br>
              <a:rPr lang="en-US" altLang="en-US" sz="2400" b="1" dirty="0">
                <a:latin typeface="Roboto" panose="02000000000000000000" pitchFamily="2" charset="0"/>
                <a:ea typeface="Roboto" panose="02000000000000000000" pitchFamily="2" charset="0"/>
                <a:cs typeface="Roboto" panose="02000000000000000000" pitchFamily="2" charset="0"/>
              </a:rPr>
            </a:br>
            <a:r>
              <a:rPr lang="en-US" altLang="en-US" sz="2400" b="1" dirty="0">
                <a:latin typeface="Roboto" panose="02000000000000000000" pitchFamily="2" charset="0"/>
                <a:ea typeface="Roboto" panose="02000000000000000000" pitchFamily="2" charset="0"/>
                <a:cs typeface="Roboto" panose="02000000000000000000" pitchFamily="2" charset="0"/>
              </a:rPr>
              <a:t>Computer Engineering</a:t>
            </a:r>
          </a:p>
          <a:p>
            <a:pPr>
              <a:buSzPct val="75000"/>
            </a:pPr>
            <a:r>
              <a:rPr lang="en-US" altLang="en-US" sz="2400" b="1" dirty="0">
                <a:latin typeface="Roboto" panose="02000000000000000000" pitchFamily="2" charset="0"/>
                <a:ea typeface="Roboto" panose="02000000000000000000" pitchFamily="2" charset="0"/>
                <a:cs typeface="Roboto" panose="02000000000000000000" pitchFamily="2" charset="0"/>
              </a:rPr>
              <a:t>Fall 2023</a:t>
            </a:r>
          </a:p>
        </p:txBody>
      </p:sp>
      <p:sp>
        <p:nvSpPr>
          <p:cNvPr id="6" name="TextBox 5">
            <a:extLst>
              <a:ext uri="{FF2B5EF4-FFF2-40B4-BE49-F238E27FC236}">
                <a16:creationId xmlns:a16="http://schemas.microsoft.com/office/drawing/2014/main" id="{87BAFAEA-40F9-0EA6-7F9A-4A7160AAFF99}"/>
              </a:ext>
            </a:extLst>
          </p:cNvPr>
          <p:cNvSpPr txBox="1"/>
          <p:nvPr/>
        </p:nvSpPr>
        <p:spPr>
          <a:xfrm>
            <a:off x="1037492" y="5084650"/>
            <a:ext cx="7069015" cy="1538883"/>
          </a:xfrm>
          <a:prstGeom prst="rect">
            <a:avLst/>
          </a:prstGeom>
          <a:noFill/>
        </p:spPr>
        <p:txBody>
          <a:bodyPr wrap="square">
            <a:spAutoFit/>
          </a:bodyPr>
          <a:lstStyle/>
          <a:p>
            <a:pPr algn="l"/>
            <a:endParaRPr lang="en-US" sz="1100" b="0" i="0" u="none" strike="noStrike" baseline="0" dirty="0">
              <a:solidFill>
                <a:srgbClr val="000000"/>
              </a:solidFill>
              <a:latin typeface="Calibri" panose="020F0502020204030204" pitchFamily="34" charset="0"/>
            </a:endParaRPr>
          </a:p>
          <a:p>
            <a:endParaRPr lang="en-US" sz="1100" b="0" i="0" u="none" strike="noStrike" baseline="0" dirty="0">
              <a:latin typeface="Calibri" panose="020F0502020204030204" pitchFamily="34" charset="0"/>
            </a:endParaRPr>
          </a:p>
          <a:p>
            <a:pPr marR="24920" algn="ctr"/>
            <a:r>
              <a:rPr lang="en-US" sz="1100" b="0" i="0" u="none" strike="noStrike" baseline="0" dirty="0">
                <a:latin typeface="Comic Sans MS" panose="030F0702030302020204" pitchFamily="66" charset="0"/>
              </a:rPr>
              <a:t> </a:t>
            </a:r>
            <a:r>
              <a:rPr lang="en-US" sz="1800" b="1" i="0" u="none" strike="noStrike" baseline="0" dirty="0">
                <a:solidFill>
                  <a:srgbClr val="001F5F"/>
                </a:solidFill>
                <a:latin typeface="Roboto" panose="02000000000000000000" pitchFamily="2" charset="0"/>
                <a:ea typeface="Roboto" panose="02000000000000000000" pitchFamily="2" charset="0"/>
                <a:cs typeface="Roboto" panose="02000000000000000000" pitchFamily="2" charset="0"/>
              </a:rPr>
              <a:t>Adopted from the Conflict Management Workshop ASEE 2023, Engineering Team Dynamics, Department of Engineering Education, Virginia Tech</a:t>
            </a:r>
          </a:p>
          <a:p>
            <a:pPr marR="24920" algn="ctr"/>
            <a:r>
              <a:rPr lang="en-US" dirty="0">
                <a:latin typeface="Roboto" panose="02000000000000000000" pitchFamily="2" charset="0"/>
                <a:ea typeface="Roboto" panose="02000000000000000000" pitchFamily="2" charset="0"/>
                <a:cs typeface="Roboto" panose="02000000000000000000" pitchFamily="2" charset="0"/>
              </a:rPr>
              <a:t>https://www.engineeringteamdynamics.com/research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71EB31-6BF1-E0D8-1509-6CC3B367E644}"/>
              </a:ext>
            </a:extLst>
          </p:cNvPr>
          <p:cNvSpPr>
            <a:spLocks noGrp="1"/>
          </p:cNvSpPr>
          <p:nvPr>
            <p:ph type="sldNum" sz="quarter" idx="12"/>
          </p:nvPr>
        </p:nvSpPr>
        <p:spPr/>
        <p:txBody>
          <a:bodyPr/>
          <a:lstStyle/>
          <a:p>
            <a:fld id="{EA8566E9-BA45-4A06-B948-5B83DF5C71FD}" type="slidenum">
              <a:rPr lang="en-US" smtClean="0"/>
              <a:t>10</a:t>
            </a:fld>
            <a:endParaRPr lang="en-US"/>
          </a:p>
        </p:txBody>
      </p:sp>
      <p:sp>
        <p:nvSpPr>
          <p:cNvPr id="5" name="Google Shape;366;p58">
            <a:extLst>
              <a:ext uri="{FF2B5EF4-FFF2-40B4-BE49-F238E27FC236}">
                <a16:creationId xmlns:a16="http://schemas.microsoft.com/office/drawing/2014/main" id="{53200982-1C29-29EE-BD8D-3DD1D65884BD}"/>
              </a:ext>
            </a:extLst>
          </p:cNvPr>
          <p:cNvSpPr txBox="1">
            <a:spLocks/>
          </p:cNvSpPr>
          <p:nvPr/>
        </p:nvSpPr>
        <p:spPr>
          <a:xfrm>
            <a:off x="311700" y="1777114"/>
            <a:ext cx="8520600" cy="572700"/>
          </a:xfrm>
          <a:prstGeom prst="rect">
            <a:avLst/>
          </a:prstGeom>
        </p:spPr>
        <p:txBody>
          <a:bodyPr spcFirstLastPara="1" wrap="square" lIns="91425" tIns="91425" rIns="91425" bIns="91425" anchor="t" anchorCtr="0">
            <a:normAutofit fontScale="90000" lnSpcReduction="10000"/>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latin typeface="Roboto" panose="02000000000000000000" pitchFamily="2" charset="0"/>
                <a:ea typeface="Roboto" panose="02000000000000000000" pitchFamily="2" charset="0"/>
                <a:cs typeface="Roboto" panose="02000000000000000000" pitchFamily="2" charset="0"/>
              </a:rPr>
              <a:t>Types of Conflict</a:t>
            </a:r>
          </a:p>
        </p:txBody>
      </p:sp>
      <p:sp>
        <p:nvSpPr>
          <p:cNvPr id="6" name="Google Shape;367;p58">
            <a:extLst>
              <a:ext uri="{FF2B5EF4-FFF2-40B4-BE49-F238E27FC236}">
                <a16:creationId xmlns:a16="http://schemas.microsoft.com/office/drawing/2014/main" id="{21B5DA12-5AD5-2953-2D78-9B91FDC727C2}"/>
              </a:ext>
            </a:extLst>
          </p:cNvPr>
          <p:cNvSpPr txBox="1">
            <a:spLocks/>
          </p:cNvSpPr>
          <p:nvPr/>
        </p:nvSpPr>
        <p:spPr>
          <a:xfrm>
            <a:off x="311700" y="2484564"/>
            <a:ext cx="1990500" cy="1541700"/>
          </a:xfrm>
          <a:prstGeom prst="rect">
            <a:avLst/>
          </a:prstGeom>
          <a:solidFill>
            <a:srgbClr val="652667"/>
          </a:solidFill>
          <a:ln w="9525" cap="flat" cmpd="sng">
            <a:solidFill>
              <a:srgbClr val="652667"/>
            </a:solidFill>
            <a:prstDash val="solid"/>
            <a:round/>
            <a:headEnd type="none" w="sm" len="sm"/>
            <a:tailEnd type="none" w="sm" len="sm"/>
          </a:ln>
        </p:spPr>
        <p:txBody>
          <a:bodyPr spcFirstLastPara="1" wrap="square" lIns="91425" tIns="91425" rIns="91425" bIns="91425" anchor="t"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a:solidFill>
                  <a:schemeClr val="lt1"/>
                </a:solidFill>
              </a:rPr>
              <a:t>Task Conflict</a:t>
            </a:r>
          </a:p>
          <a:p>
            <a:pPr>
              <a:spcBef>
                <a:spcPts val="1200"/>
              </a:spcBef>
              <a:spcAft>
                <a:spcPts val="1200"/>
              </a:spcAft>
            </a:pPr>
            <a:r>
              <a:rPr lang="en-US">
                <a:solidFill>
                  <a:schemeClr val="lt1"/>
                </a:solidFill>
              </a:rPr>
              <a:t>Occurs when there are differences in opinions about how tasks should be completed</a:t>
            </a:r>
          </a:p>
        </p:txBody>
      </p:sp>
      <p:sp>
        <p:nvSpPr>
          <p:cNvPr id="7" name="Google Shape;368;p58">
            <a:extLst>
              <a:ext uri="{FF2B5EF4-FFF2-40B4-BE49-F238E27FC236}">
                <a16:creationId xmlns:a16="http://schemas.microsoft.com/office/drawing/2014/main" id="{2D5473C0-9DBE-E74E-9220-25DDBFD65175}"/>
              </a:ext>
            </a:extLst>
          </p:cNvPr>
          <p:cNvSpPr txBox="1">
            <a:spLocks/>
          </p:cNvSpPr>
          <p:nvPr/>
        </p:nvSpPr>
        <p:spPr>
          <a:xfrm>
            <a:off x="6739750" y="2484564"/>
            <a:ext cx="1990500" cy="2570400"/>
          </a:xfrm>
          <a:prstGeom prst="rect">
            <a:avLst/>
          </a:prstGeom>
          <a:solidFill>
            <a:srgbClr val="E87721"/>
          </a:solidFill>
          <a:ln w="9525" cap="flat" cmpd="sng">
            <a:solidFill>
              <a:srgbClr val="E87721"/>
            </a:solidFill>
            <a:prstDash val="solid"/>
            <a:round/>
            <a:headEnd type="none" w="sm" len="sm"/>
            <a:tailEnd type="none" w="sm" len="sm"/>
          </a:ln>
        </p:spPr>
        <p:txBody>
          <a:bodyPr spcFirstLastPara="1" wrap="square" lIns="91425" tIns="91425" rIns="91425" bIns="91425" anchor="t" anchorCtr="0">
            <a:norm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dirty="0">
                <a:solidFill>
                  <a:schemeClr val="lt1"/>
                </a:solidFill>
                <a:latin typeface="Roboto" panose="02000000000000000000" pitchFamily="2" charset="0"/>
                <a:ea typeface="Roboto" panose="02000000000000000000" pitchFamily="2" charset="0"/>
                <a:cs typeface="Roboto" panose="02000000000000000000" pitchFamily="2" charset="0"/>
              </a:rPr>
              <a:t>Relationship Conflict</a:t>
            </a:r>
          </a:p>
          <a:p>
            <a:pPr>
              <a:spcBef>
                <a:spcPts val="1200"/>
              </a:spcBef>
              <a:spcAft>
                <a:spcPts val="1200"/>
              </a:spcAft>
            </a:pPr>
            <a:r>
              <a:rPr lang="en-US" dirty="0">
                <a:solidFill>
                  <a:schemeClr val="lt1"/>
                </a:solidFill>
                <a:latin typeface="Roboto" panose="02000000000000000000" pitchFamily="2" charset="0"/>
                <a:ea typeface="Roboto" panose="02000000000000000000" pitchFamily="2" charset="0"/>
                <a:cs typeface="Roboto" panose="02000000000000000000" pitchFamily="2" charset="0"/>
              </a:rPr>
              <a:t>Occurs when group members have interpersonal tensions</a:t>
            </a:r>
          </a:p>
        </p:txBody>
      </p:sp>
      <p:sp>
        <p:nvSpPr>
          <p:cNvPr id="8" name="Google Shape;369;p58">
            <a:extLst>
              <a:ext uri="{FF2B5EF4-FFF2-40B4-BE49-F238E27FC236}">
                <a16:creationId xmlns:a16="http://schemas.microsoft.com/office/drawing/2014/main" id="{45310C14-6737-8AA8-8CB7-BE7C41021119}"/>
              </a:ext>
            </a:extLst>
          </p:cNvPr>
          <p:cNvSpPr txBox="1">
            <a:spLocks/>
          </p:cNvSpPr>
          <p:nvPr/>
        </p:nvSpPr>
        <p:spPr>
          <a:xfrm>
            <a:off x="3525725" y="2484564"/>
            <a:ext cx="1990500" cy="2570400"/>
          </a:xfrm>
          <a:prstGeom prst="rect">
            <a:avLst/>
          </a:prstGeom>
          <a:solidFill>
            <a:srgbClr val="861F41"/>
          </a:solidFill>
          <a:ln w="9525" cap="flat" cmpd="sng">
            <a:solidFill>
              <a:srgbClr val="861F41"/>
            </a:solidFill>
            <a:prstDash val="solid"/>
            <a:round/>
            <a:headEnd type="none" w="sm" len="sm"/>
            <a:tailEnd type="none" w="sm" len="sm"/>
          </a:ln>
        </p:spPr>
        <p:txBody>
          <a:bodyPr spcFirstLastPara="1" wrap="square" lIns="91425" tIns="91425" rIns="91425" bIns="91425" anchor="t" anchorCtr="0">
            <a:normAutofit fontScale="92500" lnSpcReduction="20000"/>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dirty="0">
                <a:solidFill>
                  <a:schemeClr val="lt1"/>
                </a:solidFill>
                <a:latin typeface="Roboto" panose="02000000000000000000" pitchFamily="2" charset="0"/>
                <a:ea typeface="Roboto" panose="02000000000000000000" pitchFamily="2" charset="0"/>
                <a:cs typeface="Roboto" panose="02000000000000000000" pitchFamily="2" charset="0"/>
              </a:rPr>
              <a:t>Process Conflict</a:t>
            </a:r>
          </a:p>
          <a:p>
            <a:pPr>
              <a:spcBef>
                <a:spcPts val="1200"/>
              </a:spcBef>
              <a:spcAft>
                <a:spcPts val="1200"/>
              </a:spcAft>
            </a:pPr>
            <a:r>
              <a:rPr lang="en-US" dirty="0">
                <a:solidFill>
                  <a:schemeClr val="lt1"/>
                </a:solidFill>
                <a:latin typeface="Roboto" panose="02000000000000000000" pitchFamily="2" charset="0"/>
                <a:ea typeface="Roboto" panose="02000000000000000000" pitchFamily="2" charset="0"/>
                <a:cs typeface="Roboto" panose="02000000000000000000" pitchFamily="2" charset="0"/>
              </a:rPr>
              <a:t>Occurs when there are differences in project execution, responsibilities, and schedules among team members</a:t>
            </a:r>
          </a:p>
        </p:txBody>
      </p:sp>
      <p:sp>
        <p:nvSpPr>
          <p:cNvPr id="9" name="Google Shape;370;p58">
            <a:extLst>
              <a:ext uri="{FF2B5EF4-FFF2-40B4-BE49-F238E27FC236}">
                <a16:creationId xmlns:a16="http://schemas.microsoft.com/office/drawing/2014/main" id="{6FBBDFC8-4A90-EBB8-62FD-CA72A76E9C55}"/>
              </a:ext>
            </a:extLst>
          </p:cNvPr>
          <p:cNvSpPr txBox="1">
            <a:spLocks/>
          </p:cNvSpPr>
          <p:nvPr/>
        </p:nvSpPr>
        <p:spPr>
          <a:xfrm>
            <a:off x="311700" y="2484564"/>
            <a:ext cx="1990500" cy="2570400"/>
          </a:xfrm>
          <a:prstGeom prst="rect">
            <a:avLst/>
          </a:prstGeom>
          <a:solidFill>
            <a:srgbClr val="652667"/>
          </a:solidFill>
          <a:ln w="9525" cap="flat" cmpd="sng">
            <a:solidFill>
              <a:srgbClr val="652667"/>
            </a:solidFill>
            <a:prstDash val="solid"/>
            <a:round/>
            <a:headEnd type="none" w="sm" len="sm"/>
            <a:tailEnd type="none" w="sm" len="sm"/>
          </a:ln>
        </p:spPr>
        <p:txBody>
          <a:bodyPr spcFirstLastPara="1" wrap="square" lIns="91425" tIns="91425" rIns="91425" bIns="91425" anchor="t"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dirty="0">
                <a:solidFill>
                  <a:schemeClr val="lt1"/>
                </a:solidFill>
                <a:latin typeface="Roboto" panose="02000000000000000000" pitchFamily="2" charset="0"/>
                <a:ea typeface="Roboto" panose="02000000000000000000" pitchFamily="2" charset="0"/>
                <a:cs typeface="Roboto" panose="02000000000000000000" pitchFamily="2" charset="0"/>
              </a:rPr>
              <a:t>Task Conflict</a:t>
            </a:r>
          </a:p>
          <a:p>
            <a:pPr>
              <a:spcBef>
                <a:spcPts val="1200"/>
              </a:spcBef>
              <a:spcAft>
                <a:spcPts val="1200"/>
              </a:spcAft>
            </a:pPr>
            <a:r>
              <a:rPr lang="en-US" dirty="0">
                <a:solidFill>
                  <a:schemeClr val="lt1"/>
                </a:solidFill>
                <a:latin typeface="Roboto" panose="02000000000000000000" pitchFamily="2" charset="0"/>
                <a:ea typeface="Roboto" panose="02000000000000000000" pitchFamily="2" charset="0"/>
                <a:cs typeface="Roboto" panose="02000000000000000000" pitchFamily="2" charset="0"/>
              </a:rPr>
              <a:t>Occurs when there are differences in opinions about how tasks should be completed</a:t>
            </a:r>
          </a:p>
        </p:txBody>
      </p:sp>
    </p:spTree>
    <p:extLst>
      <p:ext uri="{BB962C8B-B14F-4D97-AF65-F5344CB8AC3E}">
        <p14:creationId xmlns:p14="http://schemas.microsoft.com/office/powerpoint/2010/main" val="354753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3CF18F-4D49-38B4-86FA-5B5367AF4C4E}"/>
              </a:ext>
            </a:extLst>
          </p:cNvPr>
          <p:cNvSpPr>
            <a:spLocks noGrp="1"/>
          </p:cNvSpPr>
          <p:nvPr>
            <p:ph type="sldNum" sz="quarter" idx="12"/>
          </p:nvPr>
        </p:nvSpPr>
        <p:spPr/>
        <p:txBody>
          <a:bodyPr/>
          <a:lstStyle/>
          <a:p>
            <a:fld id="{EA8566E9-BA45-4A06-B948-5B83DF5C71FD}" type="slidenum">
              <a:rPr lang="en-US" smtClean="0"/>
              <a:t>11</a:t>
            </a:fld>
            <a:endParaRPr lang="en-US"/>
          </a:p>
        </p:txBody>
      </p:sp>
      <p:sp>
        <p:nvSpPr>
          <p:cNvPr id="6" name="Google Shape;501;p79">
            <a:extLst>
              <a:ext uri="{FF2B5EF4-FFF2-40B4-BE49-F238E27FC236}">
                <a16:creationId xmlns:a16="http://schemas.microsoft.com/office/drawing/2014/main" id="{9D3F079A-7852-5D0F-B3A8-3F75FA4773CB}"/>
              </a:ext>
            </a:extLst>
          </p:cNvPr>
          <p:cNvSpPr txBox="1">
            <a:spLocks/>
          </p:cNvSpPr>
          <p:nvPr/>
        </p:nvSpPr>
        <p:spPr>
          <a:xfrm>
            <a:off x="324787" y="1336348"/>
            <a:ext cx="8378819" cy="2092652"/>
          </a:xfrm>
          <a:prstGeom prst="rect">
            <a:avLst/>
          </a:prstGeom>
          <a:solidFill>
            <a:srgbClr val="652667"/>
          </a:solidFill>
          <a:ln w="9525" cap="flat" cmpd="sng">
            <a:solidFill>
              <a:srgbClr val="652667"/>
            </a:solidFill>
            <a:prstDash val="solid"/>
            <a:round/>
            <a:headEnd type="none" w="sm" len="sm"/>
            <a:tailEnd type="none" w="sm" len="sm"/>
          </a:ln>
        </p:spPr>
        <p:txBody>
          <a:bodyPr spcFirstLastPara="1" wrap="square" lIns="91425" tIns="91425" rIns="91425" bIns="91425" anchor="ctr"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SzPts val="688"/>
            </a:pPr>
            <a:r>
              <a:rPr lang="en-US" sz="2400" dirty="0">
                <a:solidFill>
                  <a:srgbClr val="FFFFFF"/>
                </a:solidFill>
                <a:latin typeface="Roboto" panose="02000000000000000000" pitchFamily="2" charset="0"/>
                <a:ea typeface="Roboto" panose="02000000000000000000" pitchFamily="2" charset="0"/>
                <a:cs typeface="Roboto" panose="02000000000000000000" pitchFamily="2" charset="0"/>
              </a:rPr>
              <a:t>Remember, not all conflict is bad! </a:t>
            </a:r>
          </a:p>
          <a:p>
            <a:pPr marL="457200" indent="-317500" algn="l">
              <a:spcBef>
                <a:spcPts val="1200"/>
              </a:spcBef>
              <a:buClr>
                <a:srgbClr val="FFFFFF"/>
              </a:buClr>
              <a:buSzPts val="1400"/>
              <a:buFont typeface="Roboto Light"/>
              <a:buChar char="●"/>
            </a:pPr>
            <a:r>
              <a:rPr lang="en-US" sz="2400" dirty="0">
                <a:solidFill>
                  <a:srgbClr val="FFFFFF"/>
                </a:solidFill>
                <a:latin typeface="Roboto" panose="02000000000000000000" pitchFamily="2" charset="0"/>
                <a:ea typeface="Roboto" panose="02000000000000000000" pitchFamily="2" charset="0"/>
                <a:cs typeface="Roboto" panose="02000000000000000000" pitchFamily="2" charset="0"/>
                <a:sym typeface="Roboto Light"/>
              </a:rPr>
              <a:t>Not everyone will always agree on the best way to design a solution</a:t>
            </a:r>
            <a:endParaRPr lang="en-US" sz="24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457200" indent="-317500" algn="l">
              <a:spcBef>
                <a:spcPts val="0"/>
              </a:spcBef>
              <a:buClr>
                <a:srgbClr val="FFFFFF"/>
              </a:buClr>
              <a:buSzPts val="1400"/>
              <a:buFont typeface="Roboto Light"/>
              <a:buChar char="●"/>
            </a:pPr>
            <a:r>
              <a:rPr lang="en-US" sz="2400" dirty="0">
                <a:solidFill>
                  <a:srgbClr val="FFFFFF"/>
                </a:solidFill>
                <a:latin typeface="Roboto" panose="02000000000000000000" pitchFamily="2" charset="0"/>
                <a:ea typeface="Roboto" panose="02000000000000000000" pitchFamily="2" charset="0"/>
                <a:cs typeface="Roboto" panose="02000000000000000000" pitchFamily="2" charset="0"/>
              </a:rPr>
              <a:t>Task conflict</a:t>
            </a:r>
            <a:r>
              <a:rPr lang="en-US" sz="2400" dirty="0">
                <a:solidFill>
                  <a:srgbClr val="FFFFFF"/>
                </a:solidFill>
                <a:latin typeface="Roboto" panose="02000000000000000000" pitchFamily="2" charset="0"/>
                <a:ea typeface="Roboto" panose="02000000000000000000" pitchFamily="2" charset="0"/>
                <a:cs typeface="Roboto" panose="02000000000000000000" pitchFamily="2" charset="0"/>
                <a:sym typeface="Roboto Light"/>
              </a:rPr>
              <a:t> </a:t>
            </a:r>
            <a:r>
              <a:rPr lang="en-US" sz="2400" dirty="0">
                <a:solidFill>
                  <a:srgbClr val="FFFFFF"/>
                </a:solidFill>
                <a:latin typeface="Roboto" panose="02000000000000000000" pitchFamily="2" charset="0"/>
                <a:ea typeface="Roboto" panose="02000000000000000000" pitchFamily="2" charset="0"/>
                <a:cs typeface="Roboto" panose="02000000000000000000" pitchFamily="2" charset="0"/>
              </a:rPr>
              <a:t>is a constructive conflict that </a:t>
            </a:r>
            <a:r>
              <a:rPr lang="en-US" sz="2400" dirty="0">
                <a:solidFill>
                  <a:srgbClr val="FFFFFF"/>
                </a:solidFill>
                <a:latin typeface="Roboto" panose="02000000000000000000" pitchFamily="2" charset="0"/>
                <a:ea typeface="Roboto" panose="02000000000000000000" pitchFamily="2" charset="0"/>
                <a:cs typeface="Roboto" panose="02000000000000000000" pitchFamily="2" charset="0"/>
                <a:sym typeface="Roboto Light"/>
              </a:rPr>
              <a:t>is essential to performance and innovation</a:t>
            </a:r>
          </a:p>
        </p:txBody>
      </p:sp>
      <p:sp>
        <p:nvSpPr>
          <p:cNvPr id="7" name="Google Shape;502;p79">
            <a:extLst>
              <a:ext uri="{FF2B5EF4-FFF2-40B4-BE49-F238E27FC236}">
                <a16:creationId xmlns:a16="http://schemas.microsoft.com/office/drawing/2014/main" id="{FB178D57-205A-B149-715F-6FEF301FC90D}"/>
              </a:ext>
            </a:extLst>
          </p:cNvPr>
          <p:cNvSpPr txBox="1">
            <a:spLocks/>
          </p:cNvSpPr>
          <p:nvPr/>
        </p:nvSpPr>
        <p:spPr>
          <a:xfrm>
            <a:off x="324787" y="3582737"/>
            <a:ext cx="8378819" cy="2990045"/>
          </a:xfrm>
          <a:prstGeom prst="rect">
            <a:avLst/>
          </a:prstGeom>
          <a:solidFill>
            <a:srgbClr val="861F41"/>
          </a:solidFill>
          <a:ln w="9525" cap="flat" cmpd="sng">
            <a:solidFill>
              <a:srgbClr val="861F41"/>
            </a:solidFill>
            <a:prstDash val="solid"/>
            <a:round/>
            <a:headEnd type="none" w="sm" len="sm"/>
            <a:tailEnd type="none" w="sm" len="sm"/>
          </a:ln>
        </p:spPr>
        <p:txBody>
          <a:bodyPr spcFirstLastPara="1" wrap="square" lIns="91425" tIns="91425" rIns="91425" bIns="91425" anchor="ctr"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rPr>
              <a:t>The focus is on </a:t>
            </a:r>
            <a:r>
              <a:rPr lang="en-US" sz="2400" u="sng" dirty="0">
                <a:solidFill>
                  <a:schemeClr val="lt1"/>
                </a:solidFill>
                <a:latin typeface="Roboto" panose="02000000000000000000" pitchFamily="2" charset="0"/>
                <a:ea typeface="Roboto" panose="02000000000000000000" pitchFamily="2" charset="0"/>
                <a:cs typeface="Roboto" panose="02000000000000000000" pitchFamily="2" charset="0"/>
              </a:rPr>
              <a:t>effectively handling</a:t>
            </a: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rPr>
              <a:t> task conflict</a:t>
            </a:r>
          </a:p>
          <a:p>
            <a:pPr marL="457200" indent="-292100" algn="l">
              <a:spcBef>
                <a:spcPts val="1200"/>
              </a:spcBef>
              <a:buClr>
                <a:schemeClr val="lt1"/>
              </a:buClr>
              <a:buSzPts val="1000"/>
              <a:buFont typeface="Roboto Light"/>
              <a:buChar char="●"/>
            </a:pP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sym typeface="Roboto Light"/>
              </a:rPr>
              <a:t>While problem-solving and even compromising are more aspirational, depending on group circumstances, another approach may be appropriate </a:t>
            </a:r>
          </a:p>
          <a:p>
            <a:pPr marL="457200" indent="-317500" algn="l">
              <a:spcBef>
                <a:spcPts val="0"/>
              </a:spcBef>
              <a:buClr>
                <a:schemeClr val="lt1"/>
              </a:buClr>
              <a:buSzPts val="1400"/>
              <a:buFont typeface="Roboto Light"/>
              <a:buChar char="●"/>
            </a:pP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sym typeface="Roboto Light"/>
              </a:rPr>
              <a:t>Regardless of the approach selected, a team should be transparent about the perspective/needs and make collective decisions to minimize process and relationship conflict (destructive </a:t>
            </a: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rPr>
              <a:t>types of conflict)</a:t>
            </a:r>
            <a:endParaRPr lang="en-US" sz="2400" dirty="0">
              <a:solidFill>
                <a:schemeClr val="lt1"/>
              </a:solidFill>
              <a:latin typeface="Roboto" panose="02000000000000000000" pitchFamily="2" charset="0"/>
              <a:ea typeface="Roboto" panose="02000000000000000000" pitchFamily="2" charset="0"/>
              <a:cs typeface="Roboto" panose="02000000000000000000" pitchFamily="2" charset="0"/>
              <a:sym typeface="Roboto Light"/>
            </a:endParaRPr>
          </a:p>
        </p:txBody>
      </p:sp>
      <p:sp>
        <p:nvSpPr>
          <p:cNvPr id="8" name="Google Shape;418;p79">
            <a:extLst>
              <a:ext uri="{FF2B5EF4-FFF2-40B4-BE49-F238E27FC236}">
                <a16:creationId xmlns:a16="http://schemas.microsoft.com/office/drawing/2014/main" id="{DC4B28DF-CECB-5C73-47BD-7CD51BC908C2}"/>
              </a:ext>
            </a:extLst>
          </p:cNvPr>
          <p:cNvSpPr txBox="1">
            <a:spLocks/>
          </p:cNvSpPr>
          <p:nvPr/>
        </p:nvSpPr>
        <p:spPr>
          <a:xfrm>
            <a:off x="183007" y="783691"/>
            <a:ext cx="8520600" cy="572700"/>
          </a:xfrm>
          <a:prstGeom prst="rect">
            <a:avLst/>
          </a:prstGeom>
        </p:spPr>
        <p:txBody>
          <a:bodyPr spcFirstLastPara="1" wrap="square" lIns="91425" tIns="91425" rIns="91425" bIns="91425" anchor="t" anchorCtr="0">
            <a:normAutofit fontScale="90000" lnSpcReduction="10000"/>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latin typeface="Roboto" panose="02000000000000000000" pitchFamily="2" charset="0"/>
                <a:ea typeface="Roboto" panose="02000000000000000000" pitchFamily="2" charset="0"/>
                <a:cs typeface="Roboto" panose="02000000000000000000" pitchFamily="2" charset="0"/>
              </a:rPr>
              <a:t>Key Takeaways</a:t>
            </a:r>
          </a:p>
        </p:txBody>
      </p:sp>
    </p:spTree>
    <p:extLst>
      <p:ext uri="{BB962C8B-B14F-4D97-AF65-F5344CB8AC3E}">
        <p14:creationId xmlns:p14="http://schemas.microsoft.com/office/powerpoint/2010/main" val="566515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021BA1-FC1B-3452-C561-53A569617BA7}"/>
              </a:ext>
            </a:extLst>
          </p:cNvPr>
          <p:cNvSpPr>
            <a:spLocks noGrp="1"/>
          </p:cNvSpPr>
          <p:nvPr>
            <p:ph type="sldNum" sz="quarter" idx="12"/>
          </p:nvPr>
        </p:nvSpPr>
        <p:spPr/>
        <p:txBody>
          <a:bodyPr/>
          <a:lstStyle/>
          <a:p>
            <a:fld id="{EA8566E9-BA45-4A06-B948-5B83DF5C71FD}" type="slidenum">
              <a:rPr lang="en-US" smtClean="0"/>
              <a:t>12</a:t>
            </a:fld>
            <a:endParaRPr lang="en-US"/>
          </a:p>
        </p:txBody>
      </p:sp>
      <p:sp>
        <p:nvSpPr>
          <p:cNvPr id="5" name="Google Shape;392;p62">
            <a:extLst>
              <a:ext uri="{FF2B5EF4-FFF2-40B4-BE49-F238E27FC236}">
                <a16:creationId xmlns:a16="http://schemas.microsoft.com/office/drawing/2014/main" id="{F3A1C5D1-C7BD-BCCB-0419-75F8EF073F16}"/>
              </a:ext>
            </a:extLst>
          </p:cNvPr>
          <p:cNvSpPr txBox="1">
            <a:spLocks/>
          </p:cNvSpPr>
          <p:nvPr/>
        </p:nvSpPr>
        <p:spPr>
          <a:xfrm>
            <a:off x="243967" y="1731958"/>
            <a:ext cx="8520600" cy="572700"/>
          </a:xfrm>
          <a:prstGeom prst="rect">
            <a:avLst/>
          </a:prstGeom>
        </p:spPr>
        <p:txBody>
          <a:bodyPr spcFirstLastPara="1" wrap="square" lIns="91425" tIns="91425" rIns="91425" bIns="91425" anchor="t" anchorCtr="0">
            <a:normAutofit fontScale="90000" lnSpcReduction="10000"/>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latin typeface="Roboto" panose="02000000000000000000" pitchFamily="2" charset="0"/>
                <a:ea typeface="Roboto" panose="02000000000000000000" pitchFamily="2" charset="0"/>
                <a:cs typeface="Roboto" panose="02000000000000000000" pitchFamily="2" charset="0"/>
              </a:rPr>
              <a:t>Conflict vs. Bullying</a:t>
            </a:r>
          </a:p>
        </p:txBody>
      </p:sp>
      <p:sp>
        <p:nvSpPr>
          <p:cNvPr id="6" name="Google Shape;393;p62">
            <a:extLst>
              <a:ext uri="{FF2B5EF4-FFF2-40B4-BE49-F238E27FC236}">
                <a16:creationId xmlns:a16="http://schemas.microsoft.com/office/drawing/2014/main" id="{BAE43414-8909-0501-B0D8-6D8787576096}"/>
              </a:ext>
            </a:extLst>
          </p:cNvPr>
          <p:cNvSpPr txBox="1">
            <a:spLocks/>
          </p:cNvSpPr>
          <p:nvPr/>
        </p:nvSpPr>
        <p:spPr>
          <a:xfrm>
            <a:off x="243967" y="2439408"/>
            <a:ext cx="4134466" cy="399900"/>
          </a:xfrm>
          <a:prstGeom prst="rect">
            <a:avLst/>
          </a:prstGeom>
          <a:solidFill>
            <a:srgbClr val="652667"/>
          </a:solidFill>
          <a:ln w="9525" cap="flat" cmpd="sng">
            <a:solidFill>
              <a:srgbClr val="652667"/>
            </a:solidFill>
            <a:prstDash val="solid"/>
            <a:round/>
            <a:headEnd type="none" w="sm" len="sm"/>
            <a:tailEnd type="none" w="sm" len="sm"/>
          </a:ln>
        </p:spPr>
        <p:txBody>
          <a:bodyPr spcFirstLastPara="1" wrap="square" lIns="91425" tIns="91425" rIns="91425" bIns="91425" anchor="t"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dirty="0">
                <a:solidFill>
                  <a:schemeClr val="lt1"/>
                </a:solidFill>
                <a:latin typeface="Roboto" panose="02000000000000000000" pitchFamily="2" charset="0"/>
                <a:ea typeface="Roboto" panose="02000000000000000000" pitchFamily="2" charset="0"/>
                <a:cs typeface="Roboto" panose="02000000000000000000" pitchFamily="2" charset="0"/>
              </a:rPr>
              <a:t>Conflict</a:t>
            </a:r>
          </a:p>
          <a:p>
            <a:pPr>
              <a:spcBef>
                <a:spcPts val="1200"/>
              </a:spcBef>
              <a:spcAft>
                <a:spcPts val="1200"/>
              </a:spcAft>
            </a:pPr>
            <a:endParaRPr lang="en-US" dirty="0">
              <a:solidFill>
                <a:schemeClr val="lt1"/>
              </a:solidFill>
            </a:endParaRPr>
          </a:p>
        </p:txBody>
      </p:sp>
      <p:sp>
        <p:nvSpPr>
          <p:cNvPr id="7" name="Google Shape;394;p62">
            <a:extLst>
              <a:ext uri="{FF2B5EF4-FFF2-40B4-BE49-F238E27FC236}">
                <a16:creationId xmlns:a16="http://schemas.microsoft.com/office/drawing/2014/main" id="{1FF356A5-B87B-1ACA-E9A2-61E19EC68470}"/>
              </a:ext>
            </a:extLst>
          </p:cNvPr>
          <p:cNvSpPr txBox="1">
            <a:spLocks/>
          </p:cNvSpPr>
          <p:nvPr/>
        </p:nvSpPr>
        <p:spPr>
          <a:xfrm>
            <a:off x="243966" y="2974058"/>
            <a:ext cx="4134467" cy="2230120"/>
          </a:xfrm>
          <a:prstGeom prst="rect">
            <a:avLst/>
          </a:prstGeom>
          <a:solidFill>
            <a:schemeClr val="lt1"/>
          </a:solidFill>
          <a:ln w="9525" cap="flat" cmpd="sng">
            <a:solidFill>
              <a:srgbClr val="652667"/>
            </a:solidFill>
            <a:prstDash val="solid"/>
            <a:round/>
            <a:headEnd type="none" w="sm" len="sm"/>
            <a:tailEnd type="none" w="sm" len="sm"/>
          </a:ln>
        </p:spPr>
        <p:txBody>
          <a:bodyPr spcFirstLastPara="1" wrap="square" lIns="91425" tIns="91425" rIns="91425" bIns="91425" anchor="t"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17500" algn="l">
              <a:spcBef>
                <a:spcPts val="0"/>
              </a:spcBef>
              <a:buClr>
                <a:srgbClr val="652667"/>
              </a:buClr>
              <a:buSzPts val="1400"/>
              <a:buFont typeface="Arial" panose="020B0604020202020204" pitchFamily="34" charset="0"/>
              <a:buChar char="●"/>
            </a:pPr>
            <a:r>
              <a:rPr lang="en-US" dirty="0">
                <a:solidFill>
                  <a:srgbClr val="652667"/>
                </a:solidFill>
                <a:latin typeface="Roboto" panose="02000000000000000000" pitchFamily="2" charset="0"/>
                <a:ea typeface="Roboto" panose="02000000000000000000" pitchFamily="2" charset="0"/>
                <a:cs typeface="Roboto" panose="02000000000000000000" pitchFamily="2" charset="0"/>
              </a:rPr>
              <a:t>Disagreement in which both sides express their views</a:t>
            </a:r>
          </a:p>
          <a:p>
            <a:pPr marL="457200" indent="-317500" algn="l">
              <a:spcBef>
                <a:spcPts val="0"/>
              </a:spcBef>
              <a:buClr>
                <a:srgbClr val="652667"/>
              </a:buClr>
              <a:buSzPts val="1400"/>
              <a:buFont typeface="Arial" panose="020B0604020202020204" pitchFamily="34" charset="0"/>
              <a:buChar char="●"/>
            </a:pPr>
            <a:r>
              <a:rPr lang="en-US" dirty="0">
                <a:solidFill>
                  <a:srgbClr val="652667"/>
                </a:solidFill>
                <a:latin typeface="Roboto" panose="02000000000000000000" pitchFamily="2" charset="0"/>
                <a:ea typeface="Roboto" panose="02000000000000000000" pitchFamily="2" charset="0"/>
                <a:cs typeface="Roboto" panose="02000000000000000000" pitchFamily="2" charset="0"/>
              </a:rPr>
              <a:t>Not planned: in the heat of the moment</a:t>
            </a:r>
          </a:p>
          <a:p>
            <a:pPr marL="457200" indent="-317500" algn="l">
              <a:spcBef>
                <a:spcPts val="0"/>
              </a:spcBef>
              <a:buClr>
                <a:srgbClr val="652667"/>
              </a:buClr>
              <a:buSzPts val="1400"/>
              <a:buFont typeface="Arial" panose="020B0604020202020204" pitchFamily="34" charset="0"/>
              <a:buChar char="●"/>
            </a:pPr>
            <a:r>
              <a:rPr lang="en-US" dirty="0">
                <a:solidFill>
                  <a:srgbClr val="652667"/>
                </a:solidFill>
                <a:latin typeface="Roboto" panose="02000000000000000000" pitchFamily="2" charset="0"/>
                <a:ea typeface="Roboto" panose="02000000000000000000" pitchFamily="2" charset="0"/>
                <a:cs typeface="Roboto" panose="02000000000000000000" pitchFamily="2" charset="0"/>
              </a:rPr>
              <a:t>Generally stop and change behavior when they realize they are hurting someone</a:t>
            </a:r>
          </a:p>
        </p:txBody>
      </p:sp>
      <p:sp>
        <p:nvSpPr>
          <p:cNvPr id="8" name="Google Shape;395;p62">
            <a:extLst>
              <a:ext uri="{FF2B5EF4-FFF2-40B4-BE49-F238E27FC236}">
                <a16:creationId xmlns:a16="http://schemas.microsoft.com/office/drawing/2014/main" id="{C48D447A-DD97-F028-144A-54C0683AA6E7}"/>
              </a:ext>
            </a:extLst>
          </p:cNvPr>
          <p:cNvSpPr txBox="1">
            <a:spLocks/>
          </p:cNvSpPr>
          <p:nvPr/>
        </p:nvSpPr>
        <p:spPr>
          <a:xfrm>
            <a:off x="4765567" y="2439408"/>
            <a:ext cx="4134466" cy="399900"/>
          </a:xfrm>
          <a:prstGeom prst="rect">
            <a:avLst/>
          </a:prstGeom>
          <a:solidFill>
            <a:srgbClr val="E87721"/>
          </a:solidFill>
          <a:ln w="9525" cap="flat" cmpd="sng">
            <a:solidFill>
              <a:srgbClr val="E87721"/>
            </a:solidFill>
            <a:prstDash val="solid"/>
            <a:round/>
            <a:headEnd type="none" w="sm" len="sm"/>
            <a:tailEnd type="none" w="sm" len="sm"/>
          </a:ln>
        </p:spPr>
        <p:txBody>
          <a:bodyPr spcFirstLastPara="1" wrap="square" lIns="91425" tIns="91425" rIns="91425" bIns="91425" anchor="t"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dirty="0">
                <a:solidFill>
                  <a:schemeClr val="lt1"/>
                </a:solidFill>
                <a:latin typeface="Roboto" panose="02000000000000000000" pitchFamily="2" charset="0"/>
                <a:ea typeface="Roboto" panose="02000000000000000000" pitchFamily="2" charset="0"/>
                <a:cs typeface="Roboto" panose="02000000000000000000" pitchFamily="2" charset="0"/>
              </a:rPr>
              <a:t>Bullying</a:t>
            </a:r>
          </a:p>
          <a:p>
            <a:pPr>
              <a:spcBef>
                <a:spcPts val="1200"/>
              </a:spcBef>
              <a:spcAft>
                <a:spcPts val="1200"/>
              </a:spcAft>
            </a:pPr>
            <a:endParaRPr lang="en-US" dirty="0">
              <a:solidFill>
                <a:schemeClr val="lt1"/>
              </a:solidFill>
            </a:endParaRPr>
          </a:p>
        </p:txBody>
      </p:sp>
      <p:sp>
        <p:nvSpPr>
          <p:cNvPr id="9" name="Google Shape;396;p62">
            <a:extLst>
              <a:ext uri="{FF2B5EF4-FFF2-40B4-BE49-F238E27FC236}">
                <a16:creationId xmlns:a16="http://schemas.microsoft.com/office/drawing/2014/main" id="{E97CB3FA-789C-7165-D7C9-960497FB6C27}"/>
              </a:ext>
            </a:extLst>
          </p:cNvPr>
          <p:cNvSpPr txBox="1">
            <a:spLocks/>
          </p:cNvSpPr>
          <p:nvPr/>
        </p:nvSpPr>
        <p:spPr>
          <a:xfrm>
            <a:off x="4765566" y="2974057"/>
            <a:ext cx="4134467" cy="2230119"/>
          </a:xfrm>
          <a:prstGeom prst="rect">
            <a:avLst/>
          </a:prstGeom>
          <a:solidFill>
            <a:schemeClr val="lt1"/>
          </a:solidFill>
          <a:ln w="9525" cap="flat" cmpd="sng">
            <a:solidFill>
              <a:srgbClr val="E87721"/>
            </a:solidFill>
            <a:prstDash val="solid"/>
            <a:round/>
            <a:headEnd type="none" w="sm" len="sm"/>
            <a:tailEnd type="none" w="sm" len="sm"/>
          </a:ln>
        </p:spPr>
        <p:txBody>
          <a:bodyPr spcFirstLastPara="1" wrap="square" lIns="91425" tIns="91425" rIns="91425" bIns="91425" anchor="t"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17500" algn="l">
              <a:spcBef>
                <a:spcPts val="0"/>
              </a:spcBef>
              <a:buClr>
                <a:srgbClr val="E87721"/>
              </a:buClr>
              <a:buSzPts val="1400"/>
              <a:buFont typeface="Arial" panose="020B0604020202020204" pitchFamily="34" charset="0"/>
              <a:buChar char="●"/>
            </a:pPr>
            <a:r>
              <a:rPr lang="en-US" dirty="0">
                <a:solidFill>
                  <a:srgbClr val="E87721"/>
                </a:solidFill>
                <a:latin typeface="Roboto" panose="02000000000000000000" pitchFamily="2" charset="0"/>
                <a:ea typeface="Roboto" panose="02000000000000000000" pitchFamily="2" charset="0"/>
                <a:cs typeface="Roboto" panose="02000000000000000000" pitchFamily="2" charset="0"/>
              </a:rPr>
              <a:t>Imbalance of power</a:t>
            </a:r>
          </a:p>
          <a:p>
            <a:pPr marL="457200" indent="-317500" algn="l">
              <a:spcBef>
                <a:spcPts val="0"/>
              </a:spcBef>
              <a:buClr>
                <a:srgbClr val="E87721"/>
              </a:buClr>
              <a:buSzPts val="1400"/>
              <a:buFont typeface="Arial" panose="020B0604020202020204" pitchFamily="34" charset="0"/>
              <a:buChar char="●"/>
            </a:pPr>
            <a:r>
              <a:rPr lang="en-US" dirty="0">
                <a:solidFill>
                  <a:srgbClr val="E87721"/>
                </a:solidFill>
                <a:latin typeface="Roboto" panose="02000000000000000000" pitchFamily="2" charset="0"/>
                <a:ea typeface="Roboto" panose="02000000000000000000" pitchFamily="2" charset="0"/>
                <a:cs typeface="Roboto" panose="02000000000000000000" pitchFamily="2" charset="0"/>
              </a:rPr>
              <a:t>Done on purpose: goal is to hurt, harm, or humiliate</a:t>
            </a:r>
          </a:p>
          <a:p>
            <a:pPr marL="457200" indent="-317500" algn="l">
              <a:spcBef>
                <a:spcPts val="0"/>
              </a:spcBef>
              <a:buClr>
                <a:srgbClr val="E87721"/>
              </a:buClr>
              <a:buSzPts val="1400"/>
              <a:buFont typeface="Arial" panose="020B0604020202020204" pitchFamily="34" charset="0"/>
              <a:buChar char="●"/>
            </a:pPr>
            <a:r>
              <a:rPr lang="en-US" dirty="0">
                <a:solidFill>
                  <a:srgbClr val="E87721"/>
                </a:solidFill>
                <a:latin typeface="Roboto" panose="02000000000000000000" pitchFamily="2" charset="0"/>
                <a:ea typeface="Roboto" panose="02000000000000000000" pitchFamily="2" charset="0"/>
                <a:cs typeface="Roboto" panose="02000000000000000000" pitchFamily="2" charset="0"/>
              </a:rPr>
              <a:t>Continue behavior when they realize they are hurting someone</a:t>
            </a:r>
          </a:p>
        </p:txBody>
      </p:sp>
    </p:spTree>
    <p:extLst>
      <p:ext uri="{BB962C8B-B14F-4D97-AF65-F5344CB8AC3E}">
        <p14:creationId xmlns:p14="http://schemas.microsoft.com/office/powerpoint/2010/main" val="228162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338947-6F2E-3269-3B69-EDF3DE23BB30}"/>
              </a:ext>
            </a:extLst>
          </p:cNvPr>
          <p:cNvSpPr>
            <a:spLocks noGrp="1"/>
          </p:cNvSpPr>
          <p:nvPr>
            <p:ph type="sldNum" sz="quarter" idx="12"/>
          </p:nvPr>
        </p:nvSpPr>
        <p:spPr/>
        <p:txBody>
          <a:bodyPr/>
          <a:lstStyle/>
          <a:p>
            <a:fld id="{EA8566E9-BA45-4A06-B948-5B83DF5C71FD}" type="slidenum">
              <a:rPr lang="en-US" smtClean="0"/>
              <a:t>13</a:t>
            </a:fld>
            <a:endParaRPr lang="en-US"/>
          </a:p>
        </p:txBody>
      </p:sp>
      <p:sp>
        <p:nvSpPr>
          <p:cNvPr id="5" name="Google Shape;424;p66">
            <a:extLst>
              <a:ext uri="{FF2B5EF4-FFF2-40B4-BE49-F238E27FC236}">
                <a16:creationId xmlns:a16="http://schemas.microsoft.com/office/drawing/2014/main" id="{76775AC3-9BFB-24AD-2092-A9B3C5B5DECD}"/>
              </a:ext>
            </a:extLst>
          </p:cNvPr>
          <p:cNvSpPr txBox="1">
            <a:spLocks/>
          </p:cNvSpPr>
          <p:nvPr/>
        </p:nvSpPr>
        <p:spPr>
          <a:xfrm>
            <a:off x="370350" y="1347577"/>
            <a:ext cx="8403300" cy="4333500"/>
          </a:xfrm>
          <a:prstGeom prst="rect">
            <a:avLst/>
          </a:prstGeom>
        </p:spPr>
        <p:txBody>
          <a:bodyPr spcFirstLastPara="1" wrap="square" lIns="91425" tIns="91425" rIns="91425" bIns="91425" anchor="ctr" anchorCtr="0">
            <a:normAutofit/>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solidFill>
                  <a:srgbClr val="941651"/>
                </a:solidFill>
                <a:latin typeface="Roboto" panose="02000000000000000000" pitchFamily="2" charset="0"/>
                <a:ea typeface="Roboto" panose="02000000000000000000" pitchFamily="2" charset="0"/>
                <a:cs typeface="Roboto" panose="02000000000000000000" pitchFamily="2" charset="0"/>
              </a:rPr>
              <a:t>Form Groups of 3</a:t>
            </a:r>
          </a:p>
          <a:p>
            <a:pPr>
              <a:spcBef>
                <a:spcPts val="0"/>
              </a:spcBef>
            </a:pPr>
            <a:endParaRPr lang="en-US" dirty="0">
              <a:solidFill>
                <a:srgbClr val="941651"/>
              </a:solidFill>
            </a:endParaRPr>
          </a:p>
          <a:p>
            <a:pPr>
              <a:spcBef>
                <a:spcPts val="0"/>
              </a:spcBef>
            </a:pPr>
            <a:endParaRPr lang="en-US" dirty="0">
              <a:solidFill>
                <a:srgbClr val="941651"/>
              </a:solidFill>
            </a:endParaRPr>
          </a:p>
          <a:p>
            <a:pPr>
              <a:spcBef>
                <a:spcPts val="0"/>
              </a:spcBef>
            </a:pPr>
            <a:endParaRPr lang="en-US" dirty="0">
              <a:solidFill>
                <a:srgbClr val="941651"/>
              </a:solidFill>
            </a:endParaRPr>
          </a:p>
          <a:p>
            <a:pPr>
              <a:spcBef>
                <a:spcPts val="0"/>
              </a:spcBef>
            </a:pPr>
            <a:endParaRPr lang="en-US" dirty="0">
              <a:solidFill>
                <a:srgbClr val="941651"/>
              </a:solidFill>
            </a:endParaRPr>
          </a:p>
          <a:p>
            <a:pPr>
              <a:spcBef>
                <a:spcPts val="0"/>
              </a:spcBef>
            </a:pPr>
            <a:endParaRPr lang="en-US" dirty="0">
              <a:solidFill>
                <a:srgbClr val="941651"/>
              </a:solidFill>
            </a:endParaRPr>
          </a:p>
          <a:p>
            <a:pPr>
              <a:spcBef>
                <a:spcPts val="0"/>
              </a:spcBef>
            </a:pPr>
            <a:endParaRPr lang="en-US" dirty="0">
              <a:solidFill>
                <a:srgbClr val="941651"/>
              </a:solidFill>
            </a:endParaRPr>
          </a:p>
          <a:p>
            <a:pPr>
              <a:spcBef>
                <a:spcPts val="0"/>
              </a:spcBef>
            </a:pPr>
            <a:r>
              <a:rPr lang="en-US" sz="3600" b="1" dirty="0">
                <a:solidFill>
                  <a:srgbClr val="941651"/>
                </a:solidFill>
                <a:latin typeface="Roboto" panose="02000000000000000000" pitchFamily="2" charset="0"/>
                <a:ea typeface="Roboto" panose="02000000000000000000" pitchFamily="2" charset="0"/>
                <a:cs typeface="Roboto" panose="02000000000000000000" pitchFamily="2" charset="0"/>
              </a:rPr>
              <a:t>Assign each team member a letter A - C</a:t>
            </a:r>
            <a:endParaRPr lang="en-US" b="1" dirty="0">
              <a:solidFill>
                <a:srgbClr val="941651"/>
              </a:solidFill>
              <a:latin typeface="Roboto" panose="02000000000000000000" pitchFamily="2" charset="0"/>
              <a:ea typeface="Roboto" panose="02000000000000000000" pitchFamily="2" charset="0"/>
              <a:cs typeface="Roboto" panose="02000000000000000000" pitchFamily="2" charset="0"/>
            </a:endParaRPr>
          </a:p>
        </p:txBody>
      </p:sp>
      <p:pic>
        <p:nvPicPr>
          <p:cNvPr id="6" name="Google Shape;425;p66">
            <a:extLst>
              <a:ext uri="{FF2B5EF4-FFF2-40B4-BE49-F238E27FC236}">
                <a16:creationId xmlns:a16="http://schemas.microsoft.com/office/drawing/2014/main" id="{4576A4AD-2BFC-5C96-8BB6-D3AAEE51E4FD}"/>
              </a:ext>
            </a:extLst>
          </p:cNvPr>
          <p:cNvPicPr preferRelativeResize="0"/>
          <p:nvPr/>
        </p:nvPicPr>
        <p:blipFill>
          <a:blip r:embed="rId2">
            <a:alphaModFix/>
          </a:blip>
          <a:stretch>
            <a:fillRect/>
          </a:stretch>
        </p:blipFill>
        <p:spPr>
          <a:xfrm>
            <a:off x="3387187" y="2378037"/>
            <a:ext cx="2166945" cy="2101926"/>
          </a:xfrm>
          <a:prstGeom prst="rect">
            <a:avLst/>
          </a:prstGeom>
          <a:noFill/>
          <a:ln>
            <a:noFill/>
          </a:ln>
        </p:spPr>
      </p:pic>
    </p:spTree>
    <p:extLst>
      <p:ext uri="{BB962C8B-B14F-4D97-AF65-F5344CB8AC3E}">
        <p14:creationId xmlns:p14="http://schemas.microsoft.com/office/powerpoint/2010/main" val="372350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5B8550-3AB5-47ED-CF8C-72D95FE61C5A}"/>
              </a:ext>
            </a:extLst>
          </p:cNvPr>
          <p:cNvSpPr>
            <a:spLocks noGrp="1"/>
          </p:cNvSpPr>
          <p:nvPr>
            <p:ph type="sldNum" sz="quarter" idx="12"/>
          </p:nvPr>
        </p:nvSpPr>
        <p:spPr/>
        <p:txBody>
          <a:bodyPr/>
          <a:lstStyle/>
          <a:p>
            <a:fld id="{EA8566E9-BA45-4A06-B948-5B83DF5C71FD}" type="slidenum">
              <a:rPr lang="en-US" smtClean="0"/>
              <a:t>14</a:t>
            </a:fld>
            <a:endParaRPr lang="en-US"/>
          </a:p>
        </p:txBody>
      </p:sp>
      <p:sp>
        <p:nvSpPr>
          <p:cNvPr id="5" name="Google Shape;535;p84">
            <a:extLst>
              <a:ext uri="{FF2B5EF4-FFF2-40B4-BE49-F238E27FC236}">
                <a16:creationId xmlns:a16="http://schemas.microsoft.com/office/drawing/2014/main" id="{AB5F996D-E754-209B-55AA-2ABF7DAD6485}"/>
              </a:ext>
            </a:extLst>
          </p:cNvPr>
          <p:cNvSpPr txBox="1">
            <a:spLocks/>
          </p:cNvSpPr>
          <p:nvPr/>
        </p:nvSpPr>
        <p:spPr>
          <a:xfrm>
            <a:off x="155850" y="782281"/>
            <a:ext cx="8520600" cy="572700"/>
          </a:xfrm>
          <a:prstGeom prst="rect">
            <a:avLst/>
          </a:prstGeom>
        </p:spPr>
        <p:txBody>
          <a:bodyPr spcFirstLastPara="1" wrap="square" lIns="91425" tIns="91425" rIns="91425" bIns="91425" anchor="t" anchorCtr="0">
            <a:noAutofit/>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solidFill>
                  <a:srgbClr val="861F41"/>
                </a:solidFill>
                <a:latin typeface="Roboto" panose="02000000000000000000" pitchFamily="2" charset="0"/>
                <a:ea typeface="Roboto" panose="02000000000000000000" pitchFamily="2" charset="0"/>
                <a:cs typeface="Roboto" panose="02000000000000000000" pitchFamily="2" charset="0"/>
              </a:rPr>
              <a:t>Scenario:</a:t>
            </a:r>
          </a:p>
        </p:txBody>
      </p:sp>
      <p:sp>
        <p:nvSpPr>
          <p:cNvPr id="6" name="Google Shape;536;p84">
            <a:extLst>
              <a:ext uri="{FF2B5EF4-FFF2-40B4-BE49-F238E27FC236}">
                <a16:creationId xmlns:a16="http://schemas.microsoft.com/office/drawing/2014/main" id="{D931334A-7CBA-0B44-18BA-F5344FCD3F9D}"/>
              </a:ext>
            </a:extLst>
          </p:cNvPr>
          <p:cNvSpPr txBox="1">
            <a:spLocks/>
          </p:cNvSpPr>
          <p:nvPr/>
        </p:nvSpPr>
        <p:spPr>
          <a:xfrm>
            <a:off x="145658" y="1354981"/>
            <a:ext cx="8852683" cy="4212378"/>
          </a:xfrm>
          <a:prstGeom prst="rect">
            <a:avLst/>
          </a:prstGeom>
        </p:spPr>
        <p:txBody>
          <a:bodyPr spcFirstLastPara="1" wrap="square" lIns="91425" tIns="91425" rIns="91425" bIns="91425" anchor="t"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chemeClr val="dk1"/>
              </a:buClr>
              <a:buSzPts val="1100"/>
              <a:buFont typeface="Arial"/>
              <a:buNone/>
            </a:pPr>
            <a:r>
              <a:rPr lang="en-US" sz="2800" dirty="0">
                <a:solidFill>
                  <a:srgbClr val="000000"/>
                </a:solidFill>
                <a:latin typeface="Roboto" panose="02000000000000000000" pitchFamily="2" charset="0"/>
                <a:ea typeface="Roboto" panose="02000000000000000000" pitchFamily="2" charset="0"/>
                <a:cs typeface="Roboto" panose="02000000000000000000" pitchFamily="2" charset="0"/>
              </a:rPr>
              <a:t>For the first half of the semester, your group worked well together and effectively delegated tasks and completed group assignments. However, one team member has been developing a habit of finishing the assigned parts at the very last minute and showing up late or missing group meetings. This started to create stress for the other group members, who were unsure if the work would get done on time and at a high enough quality. The group has started to receive lower grades on their assignments. How to address the situation, knowing the team still has plenty of work to do to create the final deliverable with a month left in the semester?</a:t>
            </a:r>
            <a:endParaRPr lang="en-US" sz="2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85739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10D9A9-F492-3657-FC63-CDF384F7853A}"/>
              </a:ext>
            </a:extLst>
          </p:cNvPr>
          <p:cNvSpPr>
            <a:spLocks noGrp="1"/>
          </p:cNvSpPr>
          <p:nvPr>
            <p:ph type="sldNum" sz="quarter" idx="12"/>
          </p:nvPr>
        </p:nvSpPr>
        <p:spPr/>
        <p:txBody>
          <a:bodyPr/>
          <a:lstStyle/>
          <a:p>
            <a:fld id="{EA8566E9-BA45-4A06-B948-5B83DF5C71FD}" type="slidenum">
              <a:rPr lang="en-US" smtClean="0"/>
              <a:t>15</a:t>
            </a:fld>
            <a:endParaRPr lang="en-US"/>
          </a:p>
        </p:txBody>
      </p:sp>
      <p:pic>
        <p:nvPicPr>
          <p:cNvPr id="5" name="Picture 4" descr="A qr code with black squares&#10;&#10;Description automatically generated">
            <a:extLst>
              <a:ext uri="{FF2B5EF4-FFF2-40B4-BE49-F238E27FC236}">
                <a16:creationId xmlns:a16="http://schemas.microsoft.com/office/drawing/2014/main" id="{441F0118-3BE6-AD15-7C9A-DFA5E1F2EF6B}"/>
              </a:ext>
            </a:extLst>
          </p:cNvPr>
          <p:cNvPicPr>
            <a:picLocks noChangeAspect="1"/>
          </p:cNvPicPr>
          <p:nvPr/>
        </p:nvPicPr>
        <p:blipFill>
          <a:blip r:embed="rId2"/>
          <a:stretch>
            <a:fillRect/>
          </a:stretch>
        </p:blipFill>
        <p:spPr>
          <a:xfrm>
            <a:off x="332148" y="3139366"/>
            <a:ext cx="2642843" cy="2642843"/>
          </a:xfrm>
          <a:prstGeom prst="rect">
            <a:avLst/>
          </a:prstGeom>
        </p:spPr>
      </p:pic>
      <p:sp>
        <p:nvSpPr>
          <p:cNvPr id="6" name="Google Shape;541;p85">
            <a:extLst>
              <a:ext uri="{FF2B5EF4-FFF2-40B4-BE49-F238E27FC236}">
                <a16:creationId xmlns:a16="http://schemas.microsoft.com/office/drawing/2014/main" id="{0F296380-BFCD-6C92-66F2-5FABBF847A17}"/>
              </a:ext>
            </a:extLst>
          </p:cNvPr>
          <p:cNvSpPr txBox="1">
            <a:spLocks/>
          </p:cNvSpPr>
          <p:nvPr/>
        </p:nvSpPr>
        <p:spPr>
          <a:xfrm>
            <a:off x="255256" y="1528759"/>
            <a:ext cx="8520600" cy="572700"/>
          </a:xfrm>
          <a:prstGeom prst="rect">
            <a:avLst/>
          </a:prstGeom>
        </p:spPr>
        <p:txBody>
          <a:bodyPr spcFirstLastPara="1" wrap="square" lIns="91425" tIns="91425" rIns="91425" bIns="91425" anchor="t" anchorCtr="0">
            <a:normAutofit fontScale="90000" lnSpcReduction="10000"/>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solidFill>
                  <a:srgbClr val="861F41"/>
                </a:solidFill>
                <a:latin typeface="Roboto" panose="02000000000000000000" pitchFamily="2" charset="0"/>
                <a:ea typeface="Roboto" panose="02000000000000000000" pitchFamily="2" charset="0"/>
                <a:cs typeface="Roboto" panose="02000000000000000000" pitchFamily="2" charset="0"/>
              </a:rPr>
              <a:t>Please scan the QR code to your assigned letter:</a:t>
            </a:r>
          </a:p>
        </p:txBody>
      </p:sp>
      <p:sp>
        <p:nvSpPr>
          <p:cNvPr id="7" name="Google Shape;541;p85">
            <a:extLst>
              <a:ext uri="{FF2B5EF4-FFF2-40B4-BE49-F238E27FC236}">
                <a16:creationId xmlns:a16="http://schemas.microsoft.com/office/drawing/2014/main" id="{E82D466C-BB0A-6FB6-37E7-9319F6B6BC2F}"/>
              </a:ext>
            </a:extLst>
          </p:cNvPr>
          <p:cNvSpPr txBox="1">
            <a:spLocks/>
          </p:cNvSpPr>
          <p:nvPr/>
        </p:nvSpPr>
        <p:spPr>
          <a:xfrm>
            <a:off x="-208569" y="2431253"/>
            <a:ext cx="376003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dirty="0">
                <a:solidFill>
                  <a:srgbClr val="861F41"/>
                </a:solidFill>
              </a:rPr>
              <a:t>Team member A</a:t>
            </a:r>
          </a:p>
        </p:txBody>
      </p:sp>
      <p:sp>
        <p:nvSpPr>
          <p:cNvPr id="8" name="Google Shape;541;p85">
            <a:extLst>
              <a:ext uri="{FF2B5EF4-FFF2-40B4-BE49-F238E27FC236}">
                <a16:creationId xmlns:a16="http://schemas.microsoft.com/office/drawing/2014/main" id="{E5013310-849C-374E-ADB7-15B763CA7E1B}"/>
              </a:ext>
            </a:extLst>
          </p:cNvPr>
          <p:cNvSpPr txBox="1">
            <a:spLocks/>
          </p:cNvSpPr>
          <p:nvPr/>
        </p:nvSpPr>
        <p:spPr>
          <a:xfrm>
            <a:off x="2806301" y="2431253"/>
            <a:ext cx="376003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dirty="0">
                <a:solidFill>
                  <a:srgbClr val="861F41"/>
                </a:solidFill>
              </a:rPr>
              <a:t>Team member B</a:t>
            </a:r>
          </a:p>
        </p:txBody>
      </p:sp>
      <p:sp>
        <p:nvSpPr>
          <p:cNvPr id="9" name="Google Shape;541;p85">
            <a:extLst>
              <a:ext uri="{FF2B5EF4-FFF2-40B4-BE49-F238E27FC236}">
                <a16:creationId xmlns:a16="http://schemas.microsoft.com/office/drawing/2014/main" id="{EAA2532E-C891-7F7E-8462-362032EA3EC2}"/>
              </a:ext>
            </a:extLst>
          </p:cNvPr>
          <p:cNvSpPr txBox="1">
            <a:spLocks/>
          </p:cNvSpPr>
          <p:nvPr/>
        </p:nvSpPr>
        <p:spPr>
          <a:xfrm>
            <a:off x="5678710" y="2431253"/>
            <a:ext cx="376003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Roboto Medium"/>
              <a:buNone/>
              <a:defRPr sz="2800" b="0" i="0" u="none" strike="noStrike" cap="none">
                <a:solidFill>
                  <a:schemeClr val="dk1"/>
                </a:solidFill>
                <a:latin typeface="Roboto Medium"/>
                <a:ea typeface="Roboto Medium"/>
                <a:cs typeface="Roboto Medium"/>
                <a:sym typeface="Roboto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dirty="0">
                <a:solidFill>
                  <a:srgbClr val="861F41"/>
                </a:solidFill>
              </a:rPr>
              <a:t>Team member C</a:t>
            </a:r>
          </a:p>
        </p:txBody>
      </p:sp>
      <p:pic>
        <p:nvPicPr>
          <p:cNvPr id="10" name="Picture 9" descr="A qr code with a black background&#10;&#10;Description automatically generated">
            <a:extLst>
              <a:ext uri="{FF2B5EF4-FFF2-40B4-BE49-F238E27FC236}">
                <a16:creationId xmlns:a16="http://schemas.microsoft.com/office/drawing/2014/main" id="{A4ED67CC-D8E3-13AE-9772-95C42B31C692}"/>
              </a:ext>
            </a:extLst>
          </p:cNvPr>
          <p:cNvPicPr>
            <a:picLocks noChangeAspect="1"/>
          </p:cNvPicPr>
          <p:nvPr/>
        </p:nvPicPr>
        <p:blipFill>
          <a:blip r:embed="rId3"/>
          <a:stretch>
            <a:fillRect/>
          </a:stretch>
        </p:blipFill>
        <p:spPr>
          <a:xfrm>
            <a:off x="3353158" y="3139365"/>
            <a:ext cx="2642843" cy="2642843"/>
          </a:xfrm>
          <a:prstGeom prst="rect">
            <a:avLst/>
          </a:prstGeom>
        </p:spPr>
      </p:pic>
      <p:pic>
        <p:nvPicPr>
          <p:cNvPr id="11" name="Picture 10" descr="A qr code on a white background&#10;&#10;Description automatically generated">
            <a:extLst>
              <a:ext uri="{FF2B5EF4-FFF2-40B4-BE49-F238E27FC236}">
                <a16:creationId xmlns:a16="http://schemas.microsoft.com/office/drawing/2014/main" id="{1B18C853-0287-E417-15AC-80FB26FBB84C}"/>
              </a:ext>
            </a:extLst>
          </p:cNvPr>
          <p:cNvPicPr>
            <a:picLocks noChangeAspect="1"/>
          </p:cNvPicPr>
          <p:nvPr/>
        </p:nvPicPr>
        <p:blipFill>
          <a:blip r:embed="rId4"/>
          <a:stretch>
            <a:fillRect/>
          </a:stretch>
        </p:blipFill>
        <p:spPr>
          <a:xfrm>
            <a:off x="6195270" y="3139365"/>
            <a:ext cx="2683290" cy="2683290"/>
          </a:xfrm>
          <a:prstGeom prst="rect">
            <a:avLst/>
          </a:prstGeom>
        </p:spPr>
      </p:pic>
    </p:spTree>
    <p:extLst>
      <p:ext uri="{BB962C8B-B14F-4D97-AF65-F5344CB8AC3E}">
        <p14:creationId xmlns:p14="http://schemas.microsoft.com/office/powerpoint/2010/main" val="245184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7E3FCB-CDC3-C45C-D8D8-F2BFF60CB5BF}"/>
              </a:ext>
            </a:extLst>
          </p:cNvPr>
          <p:cNvSpPr>
            <a:spLocks noGrp="1"/>
          </p:cNvSpPr>
          <p:nvPr>
            <p:ph type="sldNum" sz="quarter" idx="12"/>
          </p:nvPr>
        </p:nvSpPr>
        <p:spPr/>
        <p:txBody>
          <a:bodyPr/>
          <a:lstStyle/>
          <a:p>
            <a:fld id="{EA8566E9-BA45-4A06-B948-5B83DF5C71FD}" type="slidenum">
              <a:rPr lang="en-US" smtClean="0"/>
              <a:t>16</a:t>
            </a:fld>
            <a:endParaRPr lang="en-US"/>
          </a:p>
        </p:txBody>
      </p:sp>
      <p:sp>
        <p:nvSpPr>
          <p:cNvPr id="5" name="Google Shape;547;p86">
            <a:extLst>
              <a:ext uri="{FF2B5EF4-FFF2-40B4-BE49-F238E27FC236}">
                <a16:creationId xmlns:a16="http://schemas.microsoft.com/office/drawing/2014/main" id="{14801279-91BD-5573-9C2F-877F7807C320}"/>
              </a:ext>
            </a:extLst>
          </p:cNvPr>
          <p:cNvSpPr txBox="1">
            <a:spLocks/>
          </p:cNvSpPr>
          <p:nvPr/>
        </p:nvSpPr>
        <p:spPr>
          <a:xfrm>
            <a:off x="370350" y="1042777"/>
            <a:ext cx="8403300" cy="4333500"/>
          </a:xfrm>
          <a:prstGeom prst="rect">
            <a:avLst/>
          </a:prstGeom>
        </p:spPr>
        <p:txBody>
          <a:bodyPr spcFirstLastPara="1" wrap="square" lIns="91425" tIns="91425" rIns="91425" bIns="91425" anchor="ctr" anchorCtr="0">
            <a:normAutofit/>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sz="4500" dirty="0">
                <a:solidFill>
                  <a:srgbClr val="941651"/>
                </a:solidFill>
                <a:latin typeface="Roboto" panose="02000000000000000000" pitchFamily="2" charset="0"/>
                <a:ea typeface="Roboto" panose="02000000000000000000" pitchFamily="2" charset="0"/>
                <a:cs typeface="Roboto" panose="02000000000000000000" pitchFamily="2" charset="0"/>
              </a:rPr>
              <a:t>Take 5 minutes to act out the situation</a:t>
            </a:r>
          </a:p>
          <a:p>
            <a:pPr>
              <a:spcBef>
                <a:spcPts val="0"/>
              </a:spcBef>
            </a:pPr>
            <a:endParaRPr lang="en-US" dirty="0">
              <a:solidFill>
                <a:srgbClr val="941651"/>
              </a:solidFill>
              <a:latin typeface="Roboto" panose="02000000000000000000" pitchFamily="2" charset="0"/>
              <a:ea typeface="Roboto" panose="02000000000000000000" pitchFamily="2" charset="0"/>
              <a:cs typeface="Roboto" panose="02000000000000000000" pitchFamily="2" charset="0"/>
            </a:endParaRPr>
          </a:p>
          <a:p>
            <a:pPr marL="457200" indent="-406400" algn="l">
              <a:lnSpc>
                <a:spcPct val="150000"/>
              </a:lnSpc>
              <a:spcBef>
                <a:spcPts val="0"/>
              </a:spcBef>
              <a:buClr>
                <a:srgbClr val="941651"/>
              </a:buClr>
              <a:buSzPts val="2800"/>
              <a:buFont typeface="Roboto Light"/>
              <a:buChar char="●"/>
            </a:pPr>
            <a:r>
              <a:rPr lang="en-US" sz="2800" dirty="0">
                <a:solidFill>
                  <a:srgbClr val="941651"/>
                </a:solidFill>
                <a:latin typeface="Roboto" panose="02000000000000000000" pitchFamily="2" charset="0"/>
                <a:ea typeface="Roboto" panose="02000000000000000000" pitchFamily="2" charset="0"/>
                <a:cs typeface="Roboto" panose="02000000000000000000" pitchFamily="2" charset="0"/>
                <a:sym typeface="Roboto Light"/>
              </a:rPr>
              <a:t>Act out your specific role</a:t>
            </a:r>
          </a:p>
          <a:p>
            <a:pPr marL="457200" indent="-406400" algn="l">
              <a:lnSpc>
                <a:spcPct val="150000"/>
              </a:lnSpc>
              <a:spcBef>
                <a:spcPts val="0"/>
              </a:spcBef>
              <a:buClr>
                <a:srgbClr val="941651"/>
              </a:buClr>
              <a:buSzPts val="2800"/>
              <a:buFont typeface="Roboto Light"/>
              <a:buChar char="●"/>
            </a:pPr>
            <a:r>
              <a:rPr lang="en-US" sz="2800" dirty="0">
                <a:solidFill>
                  <a:srgbClr val="941651"/>
                </a:solidFill>
                <a:latin typeface="Roboto" panose="02000000000000000000" pitchFamily="2" charset="0"/>
                <a:ea typeface="Roboto" panose="02000000000000000000" pitchFamily="2" charset="0"/>
                <a:cs typeface="Roboto" panose="02000000000000000000" pitchFamily="2" charset="0"/>
                <a:sym typeface="Roboto Light"/>
              </a:rPr>
              <a:t>Try to reach a group consensus</a:t>
            </a:r>
          </a:p>
        </p:txBody>
      </p:sp>
    </p:spTree>
    <p:extLst>
      <p:ext uri="{BB962C8B-B14F-4D97-AF65-F5344CB8AC3E}">
        <p14:creationId xmlns:p14="http://schemas.microsoft.com/office/powerpoint/2010/main" val="3926575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9AC354-2C63-9479-8374-A1FB2AD8550A}"/>
              </a:ext>
            </a:extLst>
          </p:cNvPr>
          <p:cNvSpPr>
            <a:spLocks noGrp="1"/>
          </p:cNvSpPr>
          <p:nvPr>
            <p:ph type="sldNum" sz="quarter" idx="12"/>
          </p:nvPr>
        </p:nvSpPr>
        <p:spPr/>
        <p:txBody>
          <a:bodyPr/>
          <a:lstStyle/>
          <a:p>
            <a:fld id="{EA8566E9-BA45-4A06-B948-5B83DF5C71FD}" type="slidenum">
              <a:rPr lang="en-US" smtClean="0"/>
              <a:t>17</a:t>
            </a:fld>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dd-in 4" title="Mentimeter - Interactive Presentations">
                <a:extLst>
                  <a:ext uri="{FF2B5EF4-FFF2-40B4-BE49-F238E27FC236}">
                    <a16:creationId xmlns:a16="http://schemas.microsoft.com/office/drawing/2014/main" id="{F3DCF35D-F10D-0DFE-02DA-63B39C32E03C}"/>
                  </a:ext>
                </a:extLst>
              </p:cNvPr>
              <p:cNvGraphicFramePr>
                <a:graphicFrameLocks noGrp="1"/>
              </p:cNvGraphicFramePr>
              <p:nvPr>
                <p:extLst>
                  <p:ext uri="{D42A27DB-BD31-4B8C-83A1-F6EECF244321}">
                    <p14:modId xmlns:p14="http://schemas.microsoft.com/office/powerpoint/2010/main" val="455162091"/>
                  </p:ext>
                </p:extLst>
              </p:nvPr>
            </p:nvGraphicFramePr>
            <p:xfrm>
              <a:off x="16933" y="745068"/>
              <a:ext cx="9110133" cy="561128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Add-in 4" title="Mentimeter - Interactive Presentations">
                <a:extLst>
                  <a:ext uri="{FF2B5EF4-FFF2-40B4-BE49-F238E27FC236}">
                    <a16:creationId xmlns:a16="http://schemas.microsoft.com/office/drawing/2014/main" id="{F3DCF35D-F10D-0DFE-02DA-63B39C32E03C}"/>
                  </a:ext>
                </a:extLst>
              </p:cNvPr>
              <p:cNvPicPr>
                <a:picLocks noGrp="1" noRot="1" noChangeAspect="1" noMove="1" noResize="1" noEditPoints="1" noAdjustHandles="1" noChangeArrowheads="1" noChangeShapeType="1"/>
              </p:cNvPicPr>
              <p:nvPr/>
            </p:nvPicPr>
            <p:blipFill>
              <a:blip r:embed="rId3"/>
              <a:stretch>
                <a:fillRect/>
              </a:stretch>
            </p:blipFill>
            <p:spPr>
              <a:xfrm>
                <a:off x="16933" y="745068"/>
                <a:ext cx="9110133" cy="5611285"/>
              </a:xfrm>
              <a:prstGeom prst="rect">
                <a:avLst/>
              </a:prstGeom>
            </p:spPr>
          </p:pic>
        </mc:Fallback>
      </mc:AlternateContent>
    </p:spTree>
    <p:extLst>
      <p:ext uri="{BB962C8B-B14F-4D97-AF65-F5344CB8AC3E}">
        <p14:creationId xmlns:p14="http://schemas.microsoft.com/office/powerpoint/2010/main" val="649677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42F45-C6CE-E2F0-B3E3-A6691937E99E}"/>
              </a:ext>
            </a:extLst>
          </p:cNvPr>
          <p:cNvSpPr>
            <a:spLocks noGrp="1"/>
          </p:cNvSpPr>
          <p:nvPr>
            <p:ph type="sldNum" sz="quarter" idx="12"/>
          </p:nvPr>
        </p:nvSpPr>
        <p:spPr/>
        <p:txBody>
          <a:bodyPr/>
          <a:lstStyle/>
          <a:p>
            <a:fld id="{EA8566E9-BA45-4A06-B948-5B83DF5C71FD}" type="slidenum">
              <a:rPr lang="en-US" smtClean="0"/>
              <a:t>18</a:t>
            </a:fld>
            <a:endParaRPr lang="en-US"/>
          </a:p>
        </p:txBody>
      </p:sp>
      <p:sp>
        <p:nvSpPr>
          <p:cNvPr id="6" name="TextBox 5">
            <a:extLst>
              <a:ext uri="{FF2B5EF4-FFF2-40B4-BE49-F238E27FC236}">
                <a16:creationId xmlns:a16="http://schemas.microsoft.com/office/drawing/2014/main" id="{B3032C37-1EB6-9F09-AE0B-92ADBD07AD5C}"/>
              </a:ext>
            </a:extLst>
          </p:cNvPr>
          <p:cNvSpPr txBox="1"/>
          <p:nvPr/>
        </p:nvSpPr>
        <p:spPr>
          <a:xfrm>
            <a:off x="1349023" y="2352301"/>
            <a:ext cx="6229350" cy="1569660"/>
          </a:xfrm>
          <a:prstGeom prst="rect">
            <a:avLst/>
          </a:prstGeom>
          <a:noFill/>
        </p:spPr>
        <p:txBody>
          <a:bodyPr wrap="square">
            <a:spAutoFit/>
          </a:bodyPr>
          <a:lstStyle/>
          <a:p>
            <a:pPr algn="ctr"/>
            <a:r>
              <a:rPr lang="en" sz="3200" b="1" dirty="0">
                <a:solidFill>
                  <a:srgbClr val="861F41"/>
                </a:solidFill>
                <a:latin typeface="Roboto" panose="02000000000000000000" pitchFamily="2" charset="0"/>
                <a:ea typeface="Roboto" panose="02000000000000000000" pitchFamily="2" charset="0"/>
                <a:cs typeface="Roboto" panose="02000000000000000000" pitchFamily="2" charset="0"/>
              </a:rPr>
              <a:t>Some potential outcomes based on different conflict handling strategies: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1122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384345-1650-944E-16D7-BDE9C4799A7E}"/>
              </a:ext>
            </a:extLst>
          </p:cNvPr>
          <p:cNvSpPr>
            <a:spLocks noGrp="1"/>
          </p:cNvSpPr>
          <p:nvPr>
            <p:ph type="sldNum" sz="quarter" idx="12"/>
          </p:nvPr>
        </p:nvSpPr>
        <p:spPr/>
        <p:txBody>
          <a:bodyPr/>
          <a:lstStyle/>
          <a:p>
            <a:fld id="{EA8566E9-BA45-4A06-B948-5B83DF5C71FD}" type="slidenum">
              <a:rPr lang="en-US" smtClean="0"/>
              <a:t>19</a:t>
            </a:fld>
            <a:endParaRPr lang="en-US"/>
          </a:p>
        </p:txBody>
      </p:sp>
      <p:pic>
        <p:nvPicPr>
          <p:cNvPr id="5" name="Google Shape;563;p89">
            <a:extLst>
              <a:ext uri="{FF2B5EF4-FFF2-40B4-BE49-F238E27FC236}">
                <a16:creationId xmlns:a16="http://schemas.microsoft.com/office/drawing/2014/main" id="{B84FBA3C-99DF-20B7-889F-CE66CCA27838}"/>
              </a:ext>
            </a:extLst>
          </p:cNvPr>
          <p:cNvPicPr preferRelativeResize="0"/>
          <p:nvPr/>
        </p:nvPicPr>
        <p:blipFill>
          <a:blip r:embed="rId2">
            <a:alphaModFix/>
          </a:blip>
          <a:stretch>
            <a:fillRect/>
          </a:stretch>
        </p:blipFill>
        <p:spPr>
          <a:xfrm>
            <a:off x="3667866" y="1627836"/>
            <a:ext cx="5047487" cy="3904488"/>
          </a:xfrm>
          <a:prstGeom prst="rect">
            <a:avLst/>
          </a:prstGeom>
          <a:noFill/>
          <a:ln>
            <a:noFill/>
          </a:ln>
        </p:spPr>
      </p:pic>
      <p:sp>
        <p:nvSpPr>
          <p:cNvPr id="6" name="Google Shape;564;p89">
            <a:extLst>
              <a:ext uri="{FF2B5EF4-FFF2-40B4-BE49-F238E27FC236}">
                <a16:creationId xmlns:a16="http://schemas.microsoft.com/office/drawing/2014/main" id="{4C1252BE-E63D-E594-6DE6-E1F08254507D}"/>
              </a:ext>
            </a:extLst>
          </p:cNvPr>
          <p:cNvSpPr txBox="1">
            <a:spLocks/>
          </p:cNvSpPr>
          <p:nvPr/>
        </p:nvSpPr>
        <p:spPr>
          <a:xfrm>
            <a:off x="106553" y="1563211"/>
            <a:ext cx="3819600" cy="4233600"/>
          </a:xfrm>
          <a:prstGeom prst="rect">
            <a:avLst/>
          </a:prstGeom>
        </p:spPr>
        <p:txBody>
          <a:bodyPr spcFirstLastPara="1" wrap="square" lIns="91425" tIns="91425" rIns="91425" bIns="91425" anchor="t" anchorCtr="0">
            <a:normAutofit/>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solidFill>
                  <a:srgbClr val="427C79"/>
                </a:solidFill>
                <a:latin typeface="Roboto" panose="02000000000000000000" pitchFamily="2" charset="0"/>
                <a:ea typeface="Roboto" panose="02000000000000000000" pitchFamily="2" charset="0"/>
                <a:cs typeface="Roboto" panose="02000000000000000000" pitchFamily="2" charset="0"/>
              </a:rPr>
              <a:t>Avoiding</a:t>
            </a:r>
          </a:p>
          <a:p>
            <a:pPr>
              <a:spcBef>
                <a:spcPts val="0"/>
              </a:spcBef>
            </a:pPr>
            <a:endParaRPr lang="en-US" dirty="0">
              <a:solidFill>
                <a:srgbClr val="427C79"/>
              </a:solidFill>
            </a:endParaRPr>
          </a:p>
          <a:p>
            <a:pPr>
              <a:spcBef>
                <a:spcPts val="0"/>
              </a:spcBef>
              <a:buClr>
                <a:schemeClr val="accent4"/>
              </a:buClr>
              <a:buSzPts val="2100"/>
              <a:buFont typeface="Arial"/>
              <a:buNone/>
            </a:pPr>
            <a:r>
              <a:rPr lang="en-US" sz="2500" dirty="0">
                <a:solidFill>
                  <a:srgbClr val="427C79"/>
                </a:solidFill>
                <a:latin typeface="Roboto Light"/>
                <a:ea typeface="Roboto Light"/>
                <a:cs typeface="Roboto Light"/>
                <a:sym typeface="Roboto Light"/>
              </a:rPr>
              <a:t>You don’t say anything and continue to miss points on future assignments for the project. But everyone in the group still receives a passing grade and gets along.</a:t>
            </a:r>
            <a:endParaRPr lang="en-US" sz="3000" dirty="0">
              <a:solidFill>
                <a:srgbClr val="427C79"/>
              </a:solidFill>
              <a:latin typeface="Roboto Light"/>
              <a:ea typeface="Roboto Light"/>
              <a:cs typeface="Roboto Light"/>
              <a:sym typeface="Roboto Light"/>
            </a:endParaRPr>
          </a:p>
        </p:txBody>
      </p:sp>
    </p:spTree>
    <p:extLst>
      <p:ext uri="{BB962C8B-B14F-4D97-AF65-F5344CB8AC3E}">
        <p14:creationId xmlns:p14="http://schemas.microsoft.com/office/powerpoint/2010/main" val="197351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0930E1-4434-B3D0-6117-4165C966F8F5}"/>
              </a:ext>
            </a:extLst>
          </p:cNvPr>
          <p:cNvSpPr>
            <a:spLocks noGrp="1"/>
          </p:cNvSpPr>
          <p:nvPr>
            <p:ph type="sldNum" sz="quarter" idx="12"/>
          </p:nvPr>
        </p:nvSpPr>
        <p:spPr/>
        <p:txBody>
          <a:bodyPr/>
          <a:lstStyle/>
          <a:p>
            <a:fld id="{EA8566E9-BA45-4A06-B948-5B83DF5C71FD}" type="slidenum">
              <a:rPr lang="en-US" smtClean="0"/>
              <a:t>2</a:t>
            </a:fld>
            <a:endParaRPr lang="en-US"/>
          </a:p>
        </p:txBody>
      </p:sp>
      <p:sp>
        <p:nvSpPr>
          <p:cNvPr id="5" name="Google Shape;235;p38">
            <a:extLst>
              <a:ext uri="{FF2B5EF4-FFF2-40B4-BE49-F238E27FC236}">
                <a16:creationId xmlns:a16="http://schemas.microsoft.com/office/drawing/2014/main" id="{146A3AB7-446E-80BB-5401-7A9DDEFDFC29}"/>
              </a:ext>
            </a:extLst>
          </p:cNvPr>
          <p:cNvSpPr txBox="1">
            <a:spLocks/>
          </p:cNvSpPr>
          <p:nvPr/>
        </p:nvSpPr>
        <p:spPr>
          <a:xfrm>
            <a:off x="311700" y="1387153"/>
            <a:ext cx="8520600" cy="2427000"/>
          </a:xfrm>
          <a:prstGeom prst="rect">
            <a:avLst/>
          </a:prstGeom>
        </p:spPr>
        <p:txBody>
          <a:bodyPr spcFirstLastPara="1" wrap="square" lIns="91425" tIns="91425" rIns="91425" bIns="91425" anchor="ctr" anchorCtr="0">
            <a:normAutofit/>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sz="2800" b="1" dirty="0">
                <a:solidFill>
                  <a:srgbClr val="861F41"/>
                </a:solidFill>
                <a:latin typeface="Roboto" panose="02000000000000000000" pitchFamily="2" charset="0"/>
                <a:ea typeface="Roboto" panose="02000000000000000000" pitchFamily="2" charset="0"/>
                <a:cs typeface="Roboto" panose="02000000000000000000" pitchFamily="2" charset="0"/>
              </a:rPr>
              <a:t>Complete the following survey online:</a:t>
            </a:r>
          </a:p>
          <a:p>
            <a:pPr>
              <a:spcBef>
                <a:spcPts val="0"/>
              </a:spcBef>
            </a:pPr>
            <a:endParaRPr lang="en-US" sz="2800" b="1" dirty="0">
              <a:latin typeface="Roboto" panose="02000000000000000000" pitchFamily="2" charset="0"/>
              <a:ea typeface="Roboto" panose="02000000000000000000" pitchFamily="2" charset="0"/>
              <a:cs typeface="Roboto" panose="02000000000000000000" pitchFamily="2" charset="0"/>
            </a:endParaRPr>
          </a:p>
          <a:p>
            <a:pPr>
              <a:spcBef>
                <a:spcPts val="0"/>
              </a:spcBef>
            </a:pPr>
            <a:r>
              <a:rPr lang="en-US" sz="2500" b="1" dirty="0">
                <a:latin typeface="Roboto" panose="02000000000000000000" pitchFamily="2" charset="0"/>
                <a:ea typeface="Roboto" panose="02000000000000000000" pitchFamily="2" charset="0"/>
                <a:cs typeface="Roboto" panose="02000000000000000000" pitchFamily="2" charset="0"/>
              </a:rPr>
              <a:t>https://</a:t>
            </a:r>
            <a:r>
              <a:rPr lang="en-US" sz="2500" b="1" dirty="0" err="1">
                <a:latin typeface="Roboto" panose="02000000000000000000" pitchFamily="2" charset="0"/>
                <a:ea typeface="Roboto" panose="02000000000000000000" pitchFamily="2" charset="0"/>
                <a:cs typeface="Roboto" panose="02000000000000000000" pitchFamily="2" charset="0"/>
              </a:rPr>
              <a:t>tinyurl.com</a:t>
            </a:r>
            <a:r>
              <a:rPr lang="en-US" sz="2500" b="1" dirty="0">
                <a:latin typeface="Roboto" panose="02000000000000000000" pitchFamily="2" charset="0"/>
                <a:ea typeface="Roboto" panose="02000000000000000000" pitchFamily="2" charset="0"/>
                <a:cs typeface="Roboto" panose="02000000000000000000" pitchFamily="2" charset="0"/>
              </a:rPr>
              <a:t>/dutch2023</a:t>
            </a:r>
          </a:p>
          <a:p>
            <a:pPr algn="l">
              <a:spcBef>
                <a:spcPts val="0"/>
              </a:spcBef>
            </a:pPr>
            <a:endParaRPr lang="en-US" dirty="0"/>
          </a:p>
        </p:txBody>
      </p:sp>
      <p:pic>
        <p:nvPicPr>
          <p:cNvPr id="6" name="Google Shape;236;p38">
            <a:extLst>
              <a:ext uri="{FF2B5EF4-FFF2-40B4-BE49-F238E27FC236}">
                <a16:creationId xmlns:a16="http://schemas.microsoft.com/office/drawing/2014/main" id="{832BDC12-6D33-7EFB-5761-BEF83D2FF7DE}"/>
              </a:ext>
            </a:extLst>
          </p:cNvPr>
          <p:cNvPicPr preferRelativeResize="0"/>
          <p:nvPr/>
        </p:nvPicPr>
        <p:blipFill>
          <a:blip r:embed="rId2">
            <a:alphaModFix/>
          </a:blip>
          <a:stretch>
            <a:fillRect/>
          </a:stretch>
        </p:blipFill>
        <p:spPr>
          <a:xfrm>
            <a:off x="1645125" y="3556778"/>
            <a:ext cx="2305986" cy="2177978"/>
          </a:xfrm>
          <a:prstGeom prst="rect">
            <a:avLst/>
          </a:prstGeom>
          <a:noFill/>
          <a:ln>
            <a:noFill/>
          </a:ln>
        </p:spPr>
      </p:pic>
      <p:sp>
        <p:nvSpPr>
          <p:cNvPr id="7" name="Google Shape;237;p38">
            <a:extLst>
              <a:ext uri="{FF2B5EF4-FFF2-40B4-BE49-F238E27FC236}">
                <a16:creationId xmlns:a16="http://schemas.microsoft.com/office/drawing/2014/main" id="{E13DA7FD-ACD6-49DC-2039-34D507E3CDBD}"/>
              </a:ext>
            </a:extLst>
          </p:cNvPr>
          <p:cNvSpPr txBox="1">
            <a:spLocks/>
          </p:cNvSpPr>
          <p:nvPr/>
        </p:nvSpPr>
        <p:spPr>
          <a:xfrm>
            <a:off x="5363902" y="3556778"/>
            <a:ext cx="2809253" cy="2043191"/>
          </a:xfrm>
          <a:prstGeom prst="rect">
            <a:avLst/>
          </a:prstGeom>
          <a:solidFill>
            <a:srgbClr val="861F41"/>
          </a:solidFill>
          <a:ln w="9525" cap="flat" cmpd="sng">
            <a:solidFill>
              <a:srgbClr val="861F41"/>
            </a:solidFill>
            <a:prstDash val="solid"/>
            <a:round/>
            <a:headEnd type="none" w="sm" len="sm"/>
            <a:tailEnd type="none" w="sm" len="sm"/>
          </a:ln>
        </p:spPr>
        <p:txBody>
          <a:bodyPr spcFirstLastPara="1" wrap="square" lIns="91425" tIns="91425" rIns="91425" bIns="91425" anchor="ctr" anchorCtr="0">
            <a:normAutofit/>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sz="2000" dirty="0">
                <a:solidFill>
                  <a:srgbClr val="FFFFFF"/>
                </a:solidFill>
                <a:latin typeface="Roboto Light"/>
                <a:ea typeface="Roboto Light"/>
                <a:cs typeface="Roboto Light"/>
                <a:sym typeface="Roboto Light"/>
              </a:rPr>
              <a:t>If you have any needs in viewing or participating in this workshop, please let us know</a:t>
            </a:r>
          </a:p>
        </p:txBody>
      </p:sp>
    </p:spTree>
    <p:extLst>
      <p:ext uri="{BB962C8B-B14F-4D97-AF65-F5344CB8AC3E}">
        <p14:creationId xmlns:p14="http://schemas.microsoft.com/office/powerpoint/2010/main" val="2764543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479149-3011-6CE7-FC4B-B269A756B198}"/>
              </a:ext>
            </a:extLst>
          </p:cNvPr>
          <p:cNvSpPr>
            <a:spLocks noGrp="1"/>
          </p:cNvSpPr>
          <p:nvPr>
            <p:ph type="sldNum" sz="quarter" idx="12"/>
          </p:nvPr>
        </p:nvSpPr>
        <p:spPr/>
        <p:txBody>
          <a:bodyPr/>
          <a:lstStyle/>
          <a:p>
            <a:fld id="{EA8566E9-BA45-4A06-B948-5B83DF5C71FD}" type="slidenum">
              <a:rPr lang="en-US" smtClean="0"/>
              <a:t>20</a:t>
            </a:fld>
            <a:endParaRPr lang="en-US"/>
          </a:p>
        </p:txBody>
      </p:sp>
      <p:pic>
        <p:nvPicPr>
          <p:cNvPr id="5" name="Google Shape;569;p90">
            <a:extLst>
              <a:ext uri="{FF2B5EF4-FFF2-40B4-BE49-F238E27FC236}">
                <a16:creationId xmlns:a16="http://schemas.microsoft.com/office/drawing/2014/main" id="{1DEA0877-A518-8D9E-45D7-B396BED2BABC}"/>
              </a:ext>
            </a:extLst>
          </p:cNvPr>
          <p:cNvPicPr preferRelativeResize="0"/>
          <p:nvPr/>
        </p:nvPicPr>
        <p:blipFill>
          <a:blip r:embed="rId2">
            <a:alphaModFix/>
          </a:blip>
          <a:stretch>
            <a:fillRect/>
          </a:stretch>
        </p:blipFill>
        <p:spPr>
          <a:xfrm>
            <a:off x="3715982" y="1571677"/>
            <a:ext cx="5047487" cy="3904488"/>
          </a:xfrm>
          <a:prstGeom prst="rect">
            <a:avLst/>
          </a:prstGeom>
          <a:noFill/>
          <a:ln>
            <a:noFill/>
          </a:ln>
        </p:spPr>
      </p:pic>
      <p:sp>
        <p:nvSpPr>
          <p:cNvPr id="6" name="Google Shape;570;p90">
            <a:extLst>
              <a:ext uri="{FF2B5EF4-FFF2-40B4-BE49-F238E27FC236}">
                <a16:creationId xmlns:a16="http://schemas.microsoft.com/office/drawing/2014/main" id="{3C0D1499-78FD-A2E8-F3C8-71C47B3E2165}"/>
              </a:ext>
            </a:extLst>
          </p:cNvPr>
          <p:cNvSpPr txBox="1">
            <a:spLocks/>
          </p:cNvSpPr>
          <p:nvPr/>
        </p:nvSpPr>
        <p:spPr>
          <a:xfrm>
            <a:off x="242019" y="1495477"/>
            <a:ext cx="3819600" cy="4233600"/>
          </a:xfrm>
          <a:prstGeom prst="rect">
            <a:avLst/>
          </a:prstGeom>
        </p:spPr>
        <p:txBody>
          <a:bodyPr spcFirstLastPara="1" wrap="square" lIns="91425" tIns="91425" rIns="91425" bIns="91425" anchor="t" anchorCtr="0">
            <a:normAutofit/>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solidFill>
                  <a:srgbClr val="E87721"/>
                </a:solidFill>
                <a:latin typeface="Roboto" panose="02000000000000000000" pitchFamily="2" charset="0"/>
                <a:ea typeface="Roboto" panose="02000000000000000000" pitchFamily="2" charset="0"/>
                <a:cs typeface="Roboto" panose="02000000000000000000" pitchFamily="2" charset="0"/>
              </a:rPr>
              <a:t>Yielding</a:t>
            </a:r>
          </a:p>
          <a:p>
            <a:pPr>
              <a:spcBef>
                <a:spcPts val="0"/>
              </a:spcBef>
            </a:pPr>
            <a:endParaRPr lang="en-US" dirty="0">
              <a:solidFill>
                <a:srgbClr val="E87721"/>
              </a:solidFill>
            </a:endParaRPr>
          </a:p>
          <a:p>
            <a:pPr>
              <a:spcBef>
                <a:spcPts val="0"/>
              </a:spcBef>
              <a:buClr>
                <a:schemeClr val="accent2"/>
              </a:buClr>
              <a:buSzPts val="2100"/>
              <a:buFont typeface="Arial"/>
              <a:buNone/>
            </a:pPr>
            <a:r>
              <a:rPr lang="en-US" sz="2500" dirty="0">
                <a:solidFill>
                  <a:srgbClr val="E87721"/>
                </a:solidFill>
                <a:latin typeface="Roboto Light"/>
                <a:ea typeface="Roboto Light"/>
                <a:cs typeface="Roboto Light"/>
                <a:sym typeface="Roboto Light"/>
              </a:rPr>
              <a:t>You acknowledge what your teammate is going through and offer to do everything for the teammate. You no longer miss points on the assignments, but you now have a much heavier workload.</a:t>
            </a:r>
            <a:endParaRPr lang="en-US" sz="3000" dirty="0">
              <a:solidFill>
                <a:srgbClr val="E87721"/>
              </a:solidFill>
              <a:latin typeface="Roboto Light"/>
              <a:ea typeface="Roboto Light"/>
              <a:cs typeface="Roboto Light"/>
              <a:sym typeface="Roboto Light"/>
            </a:endParaRPr>
          </a:p>
        </p:txBody>
      </p:sp>
    </p:spTree>
    <p:extLst>
      <p:ext uri="{BB962C8B-B14F-4D97-AF65-F5344CB8AC3E}">
        <p14:creationId xmlns:p14="http://schemas.microsoft.com/office/powerpoint/2010/main" val="3737788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B527F3-6858-81C7-952F-CC5349D92625}"/>
              </a:ext>
            </a:extLst>
          </p:cNvPr>
          <p:cNvSpPr>
            <a:spLocks noGrp="1"/>
          </p:cNvSpPr>
          <p:nvPr>
            <p:ph type="sldNum" sz="quarter" idx="12"/>
          </p:nvPr>
        </p:nvSpPr>
        <p:spPr/>
        <p:txBody>
          <a:bodyPr/>
          <a:lstStyle/>
          <a:p>
            <a:fld id="{EA8566E9-BA45-4A06-B948-5B83DF5C71FD}" type="slidenum">
              <a:rPr lang="en-US" smtClean="0"/>
              <a:t>21</a:t>
            </a:fld>
            <a:endParaRPr lang="en-US"/>
          </a:p>
        </p:txBody>
      </p:sp>
      <p:pic>
        <p:nvPicPr>
          <p:cNvPr id="5" name="Google Shape;575;p91">
            <a:extLst>
              <a:ext uri="{FF2B5EF4-FFF2-40B4-BE49-F238E27FC236}">
                <a16:creationId xmlns:a16="http://schemas.microsoft.com/office/drawing/2014/main" id="{111B04E5-39CE-D2BD-8741-ADB53F914C13}"/>
              </a:ext>
            </a:extLst>
          </p:cNvPr>
          <p:cNvPicPr preferRelativeResize="0"/>
          <p:nvPr/>
        </p:nvPicPr>
        <p:blipFill>
          <a:blip r:embed="rId2">
            <a:alphaModFix/>
          </a:blip>
          <a:stretch>
            <a:fillRect/>
          </a:stretch>
        </p:blipFill>
        <p:spPr>
          <a:xfrm>
            <a:off x="3765646" y="1684281"/>
            <a:ext cx="5047487" cy="3904488"/>
          </a:xfrm>
          <a:prstGeom prst="rect">
            <a:avLst/>
          </a:prstGeom>
          <a:noFill/>
          <a:ln>
            <a:noFill/>
          </a:ln>
        </p:spPr>
      </p:pic>
      <p:sp>
        <p:nvSpPr>
          <p:cNvPr id="6" name="Google Shape;576;p91">
            <a:extLst>
              <a:ext uri="{FF2B5EF4-FFF2-40B4-BE49-F238E27FC236}">
                <a16:creationId xmlns:a16="http://schemas.microsoft.com/office/drawing/2014/main" id="{3DB50454-3FA7-7D10-2A61-198AD4FD9FB6}"/>
              </a:ext>
            </a:extLst>
          </p:cNvPr>
          <p:cNvSpPr txBox="1">
            <a:spLocks/>
          </p:cNvSpPr>
          <p:nvPr/>
        </p:nvSpPr>
        <p:spPr>
          <a:xfrm>
            <a:off x="253308" y="1619656"/>
            <a:ext cx="3819600" cy="4233600"/>
          </a:xfrm>
          <a:prstGeom prst="rect">
            <a:avLst/>
          </a:prstGeom>
        </p:spPr>
        <p:txBody>
          <a:bodyPr spcFirstLastPara="1" wrap="square" lIns="91425" tIns="91425" rIns="91425" bIns="91425" anchor="t" anchorCtr="0">
            <a:normAutofit/>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latin typeface="Roboto" panose="02000000000000000000" pitchFamily="2" charset="0"/>
                <a:ea typeface="Roboto" panose="02000000000000000000" pitchFamily="2" charset="0"/>
                <a:cs typeface="Roboto" panose="02000000000000000000" pitchFamily="2" charset="0"/>
              </a:rPr>
              <a:t>Compromising</a:t>
            </a:r>
          </a:p>
          <a:p>
            <a:pPr>
              <a:spcBef>
                <a:spcPts val="0"/>
              </a:spcBef>
            </a:pPr>
            <a:endParaRPr lang="en-US" dirty="0"/>
          </a:p>
          <a:p>
            <a:pPr>
              <a:spcBef>
                <a:spcPts val="0"/>
              </a:spcBef>
              <a:buClr>
                <a:schemeClr val="accent1"/>
              </a:buClr>
              <a:buSzPts val="2100"/>
              <a:buFont typeface="Arial"/>
              <a:buNone/>
            </a:pPr>
            <a:r>
              <a:rPr lang="en-US" sz="2500" dirty="0">
                <a:solidFill>
                  <a:srgbClr val="861F41"/>
                </a:solidFill>
                <a:latin typeface="Roboto Light"/>
                <a:ea typeface="Roboto Light"/>
                <a:cs typeface="Roboto Light"/>
                <a:sym typeface="Roboto Light"/>
              </a:rPr>
              <a:t>You tell your team member to do the tasks since you’re doing yours. The team creates a meeting time that works for everyone’s schedule, but it’s at 9:30 pm on Sunday night.</a:t>
            </a:r>
            <a:endParaRPr lang="en-US" sz="3138" dirty="0">
              <a:solidFill>
                <a:srgbClr val="861F41"/>
              </a:solidFill>
              <a:latin typeface="Roboto Light"/>
              <a:ea typeface="Roboto Light"/>
              <a:cs typeface="Roboto Light"/>
              <a:sym typeface="Roboto Light"/>
            </a:endParaRPr>
          </a:p>
          <a:p>
            <a:pPr>
              <a:lnSpc>
                <a:spcPct val="115000"/>
              </a:lnSpc>
              <a:spcBef>
                <a:spcPts val="0"/>
              </a:spcBef>
            </a:pPr>
            <a:endParaRPr lang="en-US" sz="2738" dirty="0">
              <a:solidFill>
                <a:srgbClr val="861F41"/>
              </a:solidFill>
              <a:latin typeface="Roboto Light"/>
              <a:ea typeface="Roboto Light"/>
              <a:cs typeface="Roboto Light"/>
              <a:sym typeface="Roboto Light"/>
            </a:endParaRPr>
          </a:p>
        </p:txBody>
      </p:sp>
    </p:spTree>
    <p:extLst>
      <p:ext uri="{BB962C8B-B14F-4D97-AF65-F5344CB8AC3E}">
        <p14:creationId xmlns:p14="http://schemas.microsoft.com/office/powerpoint/2010/main" val="937882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1E16AC-A668-CADD-1003-10F1200F37E0}"/>
              </a:ext>
            </a:extLst>
          </p:cNvPr>
          <p:cNvSpPr>
            <a:spLocks noGrp="1"/>
          </p:cNvSpPr>
          <p:nvPr>
            <p:ph type="sldNum" sz="quarter" idx="12"/>
          </p:nvPr>
        </p:nvSpPr>
        <p:spPr/>
        <p:txBody>
          <a:bodyPr/>
          <a:lstStyle/>
          <a:p>
            <a:fld id="{EA8566E9-BA45-4A06-B948-5B83DF5C71FD}" type="slidenum">
              <a:rPr lang="en-US" smtClean="0"/>
              <a:t>22</a:t>
            </a:fld>
            <a:endParaRPr lang="en-US"/>
          </a:p>
        </p:txBody>
      </p:sp>
      <p:pic>
        <p:nvPicPr>
          <p:cNvPr id="5" name="Google Shape;581;p92">
            <a:extLst>
              <a:ext uri="{FF2B5EF4-FFF2-40B4-BE49-F238E27FC236}">
                <a16:creationId xmlns:a16="http://schemas.microsoft.com/office/drawing/2014/main" id="{EB3DFC5F-9675-9013-9404-F927A5624BFE}"/>
              </a:ext>
            </a:extLst>
          </p:cNvPr>
          <p:cNvPicPr preferRelativeResize="0"/>
          <p:nvPr/>
        </p:nvPicPr>
        <p:blipFill>
          <a:blip r:embed="rId2">
            <a:alphaModFix/>
          </a:blip>
          <a:stretch>
            <a:fillRect/>
          </a:stretch>
        </p:blipFill>
        <p:spPr>
          <a:xfrm>
            <a:off x="3635586" y="1478418"/>
            <a:ext cx="5050800" cy="3901176"/>
          </a:xfrm>
          <a:prstGeom prst="rect">
            <a:avLst/>
          </a:prstGeom>
          <a:noFill/>
          <a:ln>
            <a:noFill/>
          </a:ln>
        </p:spPr>
      </p:pic>
      <p:pic>
        <p:nvPicPr>
          <p:cNvPr id="6" name="Google Shape;582;p92">
            <a:extLst>
              <a:ext uri="{FF2B5EF4-FFF2-40B4-BE49-F238E27FC236}">
                <a16:creationId xmlns:a16="http://schemas.microsoft.com/office/drawing/2014/main" id="{94EB3086-7FAF-FB32-20FF-3B1AECCBA959}"/>
              </a:ext>
            </a:extLst>
          </p:cNvPr>
          <p:cNvPicPr preferRelativeResize="0"/>
          <p:nvPr/>
        </p:nvPicPr>
        <p:blipFill>
          <a:blip r:embed="rId3">
            <a:alphaModFix/>
          </a:blip>
          <a:stretch>
            <a:fillRect/>
          </a:stretch>
        </p:blipFill>
        <p:spPr>
          <a:xfrm>
            <a:off x="3811586" y="1476756"/>
            <a:ext cx="5047489" cy="3904488"/>
          </a:xfrm>
          <a:prstGeom prst="rect">
            <a:avLst/>
          </a:prstGeom>
          <a:noFill/>
          <a:ln>
            <a:noFill/>
          </a:ln>
        </p:spPr>
      </p:pic>
      <p:sp>
        <p:nvSpPr>
          <p:cNvPr id="7" name="Google Shape;583;p92">
            <a:extLst>
              <a:ext uri="{FF2B5EF4-FFF2-40B4-BE49-F238E27FC236}">
                <a16:creationId xmlns:a16="http://schemas.microsoft.com/office/drawing/2014/main" id="{54681E67-C7BA-7E48-4700-D67E3F193EB1}"/>
              </a:ext>
            </a:extLst>
          </p:cNvPr>
          <p:cNvSpPr txBox="1">
            <a:spLocks/>
          </p:cNvSpPr>
          <p:nvPr/>
        </p:nvSpPr>
        <p:spPr>
          <a:xfrm>
            <a:off x="275886" y="1476768"/>
            <a:ext cx="3819600" cy="4233600"/>
          </a:xfrm>
          <a:prstGeom prst="rect">
            <a:avLst/>
          </a:prstGeom>
        </p:spPr>
        <p:txBody>
          <a:bodyPr spcFirstLastPara="1" wrap="square" lIns="91425" tIns="91425" rIns="91425" bIns="91425" anchor="t" anchorCtr="0">
            <a:normAutofit/>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solidFill>
                  <a:srgbClr val="76787B"/>
                </a:solidFill>
                <a:latin typeface="Roboto" panose="02000000000000000000" pitchFamily="2" charset="0"/>
                <a:ea typeface="Roboto" panose="02000000000000000000" pitchFamily="2" charset="0"/>
                <a:cs typeface="Roboto" panose="02000000000000000000" pitchFamily="2" charset="0"/>
              </a:rPr>
              <a:t>Forcing</a:t>
            </a:r>
          </a:p>
          <a:p>
            <a:pPr>
              <a:spcBef>
                <a:spcPts val="0"/>
              </a:spcBef>
            </a:pPr>
            <a:endParaRPr lang="en-US" dirty="0">
              <a:solidFill>
                <a:srgbClr val="76787B"/>
              </a:solidFill>
            </a:endParaRPr>
          </a:p>
          <a:p>
            <a:pPr>
              <a:spcBef>
                <a:spcPts val="0"/>
              </a:spcBef>
              <a:buClr>
                <a:schemeClr val="dk2"/>
              </a:buClr>
              <a:buSzPts val="2100"/>
              <a:buFont typeface="Arial"/>
              <a:buNone/>
            </a:pPr>
            <a:r>
              <a:rPr lang="en-US" sz="2500" dirty="0">
                <a:solidFill>
                  <a:srgbClr val="76787B"/>
                </a:solidFill>
                <a:latin typeface="Roboto Light"/>
                <a:ea typeface="Roboto Light"/>
                <a:cs typeface="Roboto Light"/>
                <a:sym typeface="Roboto Light"/>
              </a:rPr>
              <a:t>You inform your professor of the situation and that your teammate is not fulfilling the roles. Your grade is protected, but it created tension in the team.</a:t>
            </a:r>
            <a:endParaRPr lang="en-US" sz="3250" dirty="0">
              <a:solidFill>
                <a:srgbClr val="76787B"/>
              </a:solidFill>
              <a:latin typeface="Roboto Light"/>
              <a:ea typeface="Roboto Light"/>
              <a:cs typeface="Roboto Light"/>
              <a:sym typeface="Roboto Light"/>
            </a:endParaRPr>
          </a:p>
          <a:p>
            <a:pPr>
              <a:lnSpc>
                <a:spcPct val="115000"/>
              </a:lnSpc>
              <a:spcBef>
                <a:spcPts val="0"/>
              </a:spcBef>
              <a:buClr>
                <a:schemeClr val="dk1"/>
              </a:buClr>
              <a:buSzPts val="1100"/>
              <a:buFont typeface="Arial"/>
              <a:buNone/>
            </a:pPr>
            <a:endParaRPr lang="en-US" dirty="0">
              <a:solidFill>
                <a:srgbClr val="76787B"/>
              </a:solidFill>
              <a:latin typeface="Roboto Light"/>
              <a:ea typeface="Roboto Light"/>
              <a:cs typeface="Roboto Light"/>
              <a:sym typeface="Roboto Light"/>
            </a:endParaRPr>
          </a:p>
        </p:txBody>
      </p:sp>
    </p:spTree>
    <p:extLst>
      <p:ext uri="{BB962C8B-B14F-4D97-AF65-F5344CB8AC3E}">
        <p14:creationId xmlns:p14="http://schemas.microsoft.com/office/powerpoint/2010/main" val="273617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BBCA3E-D390-DC87-B7CD-5BACFAB14FA1}"/>
              </a:ext>
            </a:extLst>
          </p:cNvPr>
          <p:cNvSpPr>
            <a:spLocks noGrp="1"/>
          </p:cNvSpPr>
          <p:nvPr>
            <p:ph type="sldNum" sz="quarter" idx="12"/>
          </p:nvPr>
        </p:nvSpPr>
        <p:spPr/>
        <p:txBody>
          <a:bodyPr/>
          <a:lstStyle/>
          <a:p>
            <a:fld id="{EA8566E9-BA45-4A06-B948-5B83DF5C71FD}" type="slidenum">
              <a:rPr lang="en-US" smtClean="0"/>
              <a:t>23</a:t>
            </a:fld>
            <a:endParaRPr lang="en-US"/>
          </a:p>
        </p:txBody>
      </p:sp>
      <p:pic>
        <p:nvPicPr>
          <p:cNvPr id="5" name="Google Shape;588;p93">
            <a:extLst>
              <a:ext uri="{FF2B5EF4-FFF2-40B4-BE49-F238E27FC236}">
                <a16:creationId xmlns:a16="http://schemas.microsoft.com/office/drawing/2014/main" id="{BB146604-5666-5E5D-36E1-37D0C81E046D}"/>
              </a:ext>
            </a:extLst>
          </p:cNvPr>
          <p:cNvPicPr preferRelativeResize="0"/>
          <p:nvPr/>
        </p:nvPicPr>
        <p:blipFill>
          <a:blip r:embed="rId2">
            <a:alphaModFix/>
          </a:blip>
          <a:stretch>
            <a:fillRect/>
          </a:stretch>
        </p:blipFill>
        <p:spPr>
          <a:xfrm>
            <a:off x="3676296" y="1627836"/>
            <a:ext cx="5047487" cy="3904489"/>
          </a:xfrm>
          <a:prstGeom prst="rect">
            <a:avLst/>
          </a:prstGeom>
          <a:noFill/>
          <a:ln>
            <a:noFill/>
          </a:ln>
        </p:spPr>
      </p:pic>
      <p:sp>
        <p:nvSpPr>
          <p:cNvPr id="6" name="Google Shape;589;p93">
            <a:extLst>
              <a:ext uri="{FF2B5EF4-FFF2-40B4-BE49-F238E27FC236}">
                <a16:creationId xmlns:a16="http://schemas.microsoft.com/office/drawing/2014/main" id="{D9A56ADC-D3FC-4A56-5A5A-B190ADC2D861}"/>
              </a:ext>
            </a:extLst>
          </p:cNvPr>
          <p:cNvSpPr txBox="1">
            <a:spLocks/>
          </p:cNvSpPr>
          <p:nvPr/>
        </p:nvSpPr>
        <p:spPr>
          <a:xfrm>
            <a:off x="151708" y="1563211"/>
            <a:ext cx="3819600" cy="4233600"/>
          </a:xfrm>
          <a:prstGeom prst="rect">
            <a:avLst/>
          </a:prstGeom>
        </p:spPr>
        <p:txBody>
          <a:bodyPr spcFirstLastPara="1" wrap="square" lIns="91425" tIns="91425" rIns="91425" bIns="91425" anchor="t" anchorCtr="0">
            <a:normAutofit fontScale="90000" lnSpcReduction="10000"/>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solidFill>
                  <a:srgbClr val="652667"/>
                </a:solidFill>
                <a:latin typeface="Roboto" panose="02000000000000000000" pitchFamily="2" charset="0"/>
                <a:ea typeface="Roboto" panose="02000000000000000000" pitchFamily="2" charset="0"/>
                <a:cs typeface="Roboto" panose="02000000000000000000" pitchFamily="2" charset="0"/>
              </a:rPr>
              <a:t>Problem Solving</a:t>
            </a:r>
          </a:p>
          <a:p>
            <a:pPr>
              <a:spcBef>
                <a:spcPts val="0"/>
              </a:spcBef>
            </a:pPr>
            <a:endParaRPr lang="en-US" sz="2133" dirty="0">
              <a:solidFill>
                <a:srgbClr val="652667"/>
              </a:solidFill>
            </a:endParaRPr>
          </a:p>
          <a:p>
            <a:pPr>
              <a:spcBef>
                <a:spcPts val="0"/>
              </a:spcBef>
              <a:buClr>
                <a:srgbClr val="642667"/>
              </a:buClr>
              <a:buSzPct val="94974"/>
              <a:buFont typeface="Arial"/>
              <a:buNone/>
            </a:pPr>
            <a:r>
              <a:rPr lang="en-US" sz="2211" dirty="0">
                <a:solidFill>
                  <a:srgbClr val="652667"/>
                </a:solidFill>
                <a:latin typeface="Roboto Light"/>
                <a:ea typeface="Roboto Light"/>
                <a:cs typeface="Roboto Light"/>
                <a:sym typeface="Roboto Light"/>
              </a:rPr>
              <a:t>As a team, you discuss what everyone's needs are: skill set, meeting time, academic support, virtual/in-person collaborations, etc. You make a plan to meet everyone's needs so everyone feels like they are contributing, and the work is done to the best of the group's ability. However, getting the new norms in place has taken a long time, and there are only 2 weeks left in the semester.</a:t>
            </a:r>
            <a:endParaRPr lang="en-US" sz="1183" dirty="0">
              <a:solidFill>
                <a:srgbClr val="652667"/>
              </a:solidFill>
              <a:latin typeface="Roboto Light"/>
              <a:ea typeface="Roboto Light"/>
              <a:cs typeface="Roboto Light"/>
              <a:sym typeface="Roboto Light"/>
            </a:endParaRPr>
          </a:p>
        </p:txBody>
      </p:sp>
    </p:spTree>
    <p:extLst>
      <p:ext uri="{BB962C8B-B14F-4D97-AF65-F5344CB8AC3E}">
        <p14:creationId xmlns:p14="http://schemas.microsoft.com/office/powerpoint/2010/main" val="3780056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9C6A40-F53F-B952-0A3B-129E98260FDF}"/>
              </a:ext>
            </a:extLst>
          </p:cNvPr>
          <p:cNvSpPr>
            <a:spLocks noGrp="1"/>
          </p:cNvSpPr>
          <p:nvPr>
            <p:ph type="sldNum" sz="quarter" idx="12"/>
          </p:nvPr>
        </p:nvSpPr>
        <p:spPr/>
        <p:txBody>
          <a:bodyPr/>
          <a:lstStyle/>
          <a:p>
            <a:fld id="{EA8566E9-BA45-4A06-B948-5B83DF5C71FD}" type="slidenum">
              <a:rPr lang="en-US" smtClean="0"/>
              <a:t>24</a:t>
            </a:fld>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dd-in 4" title="Mentimeter - Interactive Presentations">
                <a:extLst>
                  <a:ext uri="{FF2B5EF4-FFF2-40B4-BE49-F238E27FC236}">
                    <a16:creationId xmlns:a16="http://schemas.microsoft.com/office/drawing/2014/main" id="{B9BD01D8-BEBF-F377-4457-09FCE4FEEDC8}"/>
                  </a:ext>
                </a:extLst>
              </p:cNvPr>
              <p:cNvGraphicFramePr>
                <a:graphicFrameLocks noGrp="1"/>
              </p:cNvGraphicFramePr>
              <p:nvPr>
                <p:extLst>
                  <p:ext uri="{D42A27DB-BD31-4B8C-83A1-F6EECF244321}">
                    <p14:modId xmlns:p14="http://schemas.microsoft.com/office/powerpoint/2010/main" val="259245558"/>
                  </p:ext>
                </p:extLst>
              </p:nvPr>
            </p:nvGraphicFramePr>
            <p:xfrm>
              <a:off x="1" y="698326"/>
              <a:ext cx="9144000" cy="5658027"/>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Add-in 4" title="Mentimeter - Interactive Presentations">
                <a:extLst>
                  <a:ext uri="{FF2B5EF4-FFF2-40B4-BE49-F238E27FC236}">
                    <a16:creationId xmlns:a16="http://schemas.microsoft.com/office/drawing/2014/main" id="{B9BD01D8-BEBF-F377-4457-09FCE4FEEDC8}"/>
                  </a:ext>
                </a:extLst>
              </p:cNvPr>
              <p:cNvPicPr>
                <a:picLocks noGrp="1" noRot="1" noChangeAspect="1" noMove="1" noResize="1" noEditPoints="1" noAdjustHandles="1" noChangeArrowheads="1" noChangeShapeType="1"/>
              </p:cNvPicPr>
              <p:nvPr/>
            </p:nvPicPr>
            <p:blipFill>
              <a:blip r:embed="rId3"/>
              <a:stretch>
                <a:fillRect/>
              </a:stretch>
            </p:blipFill>
            <p:spPr>
              <a:xfrm>
                <a:off x="1" y="698326"/>
                <a:ext cx="9144000" cy="5658027"/>
              </a:xfrm>
              <a:prstGeom prst="rect">
                <a:avLst/>
              </a:prstGeom>
            </p:spPr>
          </p:pic>
        </mc:Fallback>
      </mc:AlternateContent>
    </p:spTree>
    <p:extLst>
      <p:ext uri="{BB962C8B-B14F-4D97-AF65-F5344CB8AC3E}">
        <p14:creationId xmlns:p14="http://schemas.microsoft.com/office/powerpoint/2010/main" val="3203041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B823C5-8A99-D867-00DF-F35CAA7AEA72}"/>
              </a:ext>
            </a:extLst>
          </p:cNvPr>
          <p:cNvSpPr>
            <a:spLocks noGrp="1"/>
          </p:cNvSpPr>
          <p:nvPr>
            <p:ph type="sldNum" sz="quarter" idx="12"/>
          </p:nvPr>
        </p:nvSpPr>
        <p:spPr/>
        <p:txBody>
          <a:bodyPr/>
          <a:lstStyle/>
          <a:p>
            <a:fld id="{EA8566E9-BA45-4A06-B948-5B83DF5C71FD}" type="slidenum">
              <a:rPr lang="en-US" smtClean="0"/>
              <a:t>25</a:t>
            </a:fld>
            <a:endParaRPr lang="en-US"/>
          </a:p>
        </p:txBody>
      </p:sp>
      <p:sp>
        <p:nvSpPr>
          <p:cNvPr id="6" name="Google Shape;606;p96">
            <a:extLst>
              <a:ext uri="{FF2B5EF4-FFF2-40B4-BE49-F238E27FC236}">
                <a16:creationId xmlns:a16="http://schemas.microsoft.com/office/drawing/2014/main" id="{807D2C28-A74B-D937-9CE9-5ED5732A8A4D}"/>
              </a:ext>
            </a:extLst>
          </p:cNvPr>
          <p:cNvSpPr txBox="1">
            <a:spLocks/>
          </p:cNvSpPr>
          <p:nvPr/>
        </p:nvSpPr>
        <p:spPr>
          <a:xfrm>
            <a:off x="440393" y="1356391"/>
            <a:ext cx="8342363" cy="2335076"/>
          </a:xfrm>
          <a:prstGeom prst="rect">
            <a:avLst/>
          </a:prstGeom>
          <a:solidFill>
            <a:srgbClr val="652667"/>
          </a:solidFill>
          <a:ln w="9525" cap="flat" cmpd="sng">
            <a:solidFill>
              <a:srgbClr val="652667"/>
            </a:solidFill>
            <a:prstDash val="solid"/>
            <a:round/>
            <a:headEnd type="none" w="sm" len="sm"/>
            <a:tailEnd type="none" w="sm" len="sm"/>
          </a:ln>
        </p:spPr>
        <p:txBody>
          <a:bodyPr spcFirstLastPara="1" wrap="square" lIns="91425" tIns="91425" rIns="91425" bIns="91425" anchor="ctr"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95000"/>
              </a:lnSpc>
              <a:spcBef>
                <a:spcPts val="0"/>
              </a:spcBef>
              <a:buSzPts val="935"/>
            </a:pP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rPr>
              <a:t>Process conflicts can quickly evolve to relationship conflict if not addressed</a:t>
            </a:r>
          </a:p>
          <a:p>
            <a:pPr marL="457200" indent="-332105" algn="l">
              <a:lnSpc>
                <a:spcPct val="95000"/>
              </a:lnSpc>
              <a:spcBef>
                <a:spcPts val="1200"/>
              </a:spcBef>
              <a:buClr>
                <a:schemeClr val="lt1"/>
              </a:buClr>
              <a:buSzPts val="1630"/>
              <a:buFont typeface="Arial" panose="020B0604020202020204" pitchFamily="34" charset="0"/>
              <a:buChar char="●"/>
            </a:pP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rPr>
              <a:t>If a process conflict is negatively impacting group performance, and there is time to resolve it, it is likely best to address it directly with the team</a:t>
            </a:r>
          </a:p>
        </p:txBody>
      </p:sp>
      <p:sp>
        <p:nvSpPr>
          <p:cNvPr id="7" name="Google Shape;607;p96">
            <a:extLst>
              <a:ext uri="{FF2B5EF4-FFF2-40B4-BE49-F238E27FC236}">
                <a16:creationId xmlns:a16="http://schemas.microsoft.com/office/drawing/2014/main" id="{F35C64C1-C79C-2F20-8171-CCDB3A938F7C}"/>
              </a:ext>
            </a:extLst>
          </p:cNvPr>
          <p:cNvSpPr txBox="1">
            <a:spLocks/>
          </p:cNvSpPr>
          <p:nvPr/>
        </p:nvSpPr>
        <p:spPr>
          <a:xfrm>
            <a:off x="474005" y="3864266"/>
            <a:ext cx="8342363" cy="2552509"/>
          </a:xfrm>
          <a:prstGeom prst="rect">
            <a:avLst/>
          </a:prstGeom>
          <a:solidFill>
            <a:srgbClr val="861F41"/>
          </a:solidFill>
          <a:ln w="9525" cap="flat" cmpd="sng">
            <a:solidFill>
              <a:srgbClr val="861F41"/>
            </a:solidFill>
            <a:prstDash val="solid"/>
            <a:round/>
            <a:headEnd type="none" w="sm" len="sm"/>
            <a:tailEnd type="none" w="sm" len="sm"/>
          </a:ln>
        </p:spPr>
        <p:txBody>
          <a:bodyPr spcFirstLastPara="1" wrap="square" lIns="91425" tIns="91425" rIns="91425" bIns="91425" anchor="ctr"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rPr>
              <a:t>Open communication and empathy are important</a:t>
            </a:r>
          </a:p>
          <a:p>
            <a:pPr marL="457200" indent="-304800" algn="l">
              <a:spcBef>
                <a:spcPts val="1200"/>
              </a:spcBef>
              <a:buClr>
                <a:schemeClr val="lt1"/>
              </a:buClr>
              <a:buSzPts val="1200"/>
              <a:buFont typeface="Roboto Light"/>
              <a:buChar char="●"/>
            </a:pP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sym typeface="Roboto Light"/>
              </a:rPr>
              <a:t>Be transparent about your needs - especially if you are going through a challenging time </a:t>
            </a:r>
          </a:p>
          <a:p>
            <a:pPr marL="457200" indent="-304800" algn="l">
              <a:spcBef>
                <a:spcPts val="0"/>
              </a:spcBef>
              <a:buClr>
                <a:schemeClr val="lt1"/>
              </a:buClr>
              <a:buSzPts val="1200"/>
              <a:buFont typeface="Roboto Light"/>
              <a:buChar char="●"/>
            </a:pP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sym typeface="Roboto Light"/>
              </a:rPr>
              <a:t>Don’t make assumptions about team members without first trying to understand their circumstances</a:t>
            </a:r>
          </a:p>
        </p:txBody>
      </p:sp>
      <p:sp>
        <p:nvSpPr>
          <p:cNvPr id="8" name="Google Shape;418;p79">
            <a:extLst>
              <a:ext uri="{FF2B5EF4-FFF2-40B4-BE49-F238E27FC236}">
                <a16:creationId xmlns:a16="http://schemas.microsoft.com/office/drawing/2014/main" id="{CEFBE01C-3946-6096-3D55-95B46C6414EC}"/>
              </a:ext>
            </a:extLst>
          </p:cNvPr>
          <p:cNvSpPr txBox="1">
            <a:spLocks/>
          </p:cNvSpPr>
          <p:nvPr/>
        </p:nvSpPr>
        <p:spPr>
          <a:xfrm>
            <a:off x="183007" y="783691"/>
            <a:ext cx="8520600" cy="572700"/>
          </a:xfrm>
          <a:prstGeom prst="rect">
            <a:avLst/>
          </a:prstGeom>
        </p:spPr>
        <p:txBody>
          <a:bodyPr spcFirstLastPara="1" wrap="square" lIns="91425" tIns="91425" rIns="91425" bIns="91425" anchor="t" anchorCtr="0">
            <a:normAutofit fontScale="90000" lnSpcReduction="10000"/>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latin typeface="Roboto" panose="02000000000000000000" pitchFamily="2" charset="0"/>
                <a:ea typeface="Roboto" panose="02000000000000000000" pitchFamily="2" charset="0"/>
                <a:cs typeface="Roboto" panose="02000000000000000000" pitchFamily="2" charset="0"/>
              </a:rPr>
              <a:t>Key Takeaways</a:t>
            </a:r>
          </a:p>
        </p:txBody>
      </p:sp>
    </p:spTree>
    <p:extLst>
      <p:ext uri="{BB962C8B-B14F-4D97-AF65-F5344CB8AC3E}">
        <p14:creationId xmlns:p14="http://schemas.microsoft.com/office/powerpoint/2010/main" val="1138220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B40F46-2F0E-F693-BC53-72FF3B5932B1}"/>
              </a:ext>
            </a:extLst>
          </p:cNvPr>
          <p:cNvSpPr>
            <a:spLocks noGrp="1"/>
          </p:cNvSpPr>
          <p:nvPr>
            <p:ph type="sldNum" sz="quarter" idx="12"/>
          </p:nvPr>
        </p:nvSpPr>
        <p:spPr/>
        <p:txBody>
          <a:bodyPr/>
          <a:lstStyle/>
          <a:p>
            <a:fld id="{EA8566E9-BA45-4A06-B948-5B83DF5C71FD}" type="slidenum">
              <a:rPr lang="en-US" smtClean="0"/>
              <a:t>26</a:t>
            </a:fld>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dd-in 4" title="Mentimeter - Interactive Presentations">
                <a:extLst>
                  <a:ext uri="{FF2B5EF4-FFF2-40B4-BE49-F238E27FC236}">
                    <a16:creationId xmlns:a16="http://schemas.microsoft.com/office/drawing/2014/main" id="{ECE605A5-2862-D689-A64F-E94C62E9090C}"/>
                  </a:ext>
                </a:extLst>
              </p:cNvPr>
              <p:cNvGraphicFramePr>
                <a:graphicFrameLocks noGrp="1"/>
              </p:cNvGraphicFramePr>
              <p:nvPr>
                <p:extLst>
                  <p:ext uri="{D42A27DB-BD31-4B8C-83A1-F6EECF244321}">
                    <p14:modId xmlns:p14="http://schemas.microsoft.com/office/powerpoint/2010/main" val="318560963"/>
                  </p:ext>
                </p:extLst>
              </p:nvPr>
            </p:nvGraphicFramePr>
            <p:xfrm>
              <a:off x="0" y="666045"/>
              <a:ext cx="9144000" cy="569030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Add-in 4" title="Mentimeter - Interactive Presentations">
                <a:extLst>
                  <a:ext uri="{FF2B5EF4-FFF2-40B4-BE49-F238E27FC236}">
                    <a16:creationId xmlns:a16="http://schemas.microsoft.com/office/drawing/2014/main" id="{ECE605A5-2862-D689-A64F-E94C62E9090C}"/>
                  </a:ext>
                </a:extLst>
              </p:cNvPr>
              <p:cNvPicPr>
                <a:picLocks noGrp="1" noRot="1" noChangeAspect="1" noMove="1" noResize="1" noEditPoints="1" noAdjustHandles="1" noChangeArrowheads="1" noChangeShapeType="1"/>
              </p:cNvPicPr>
              <p:nvPr/>
            </p:nvPicPr>
            <p:blipFill>
              <a:blip r:embed="rId3"/>
              <a:stretch>
                <a:fillRect/>
              </a:stretch>
            </p:blipFill>
            <p:spPr>
              <a:xfrm>
                <a:off x="0" y="666045"/>
                <a:ext cx="9144000" cy="5690308"/>
              </a:xfrm>
              <a:prstGeom prst="rect">
                <a:avLst/>
              </a:prstGeom>
            </p:spPr>
          </p:pic>
        </mc:Fallback>
      </mc:AlternateContent>
    </p:spTree>
    <p:extLst>
      <p:ext uri="{BB962C8B-B14F-4D97-AF65-F5344CB8AC3E}">
        <p14:creationId xmlns:p14="http://schemas.microsoft.com/office/powerpoint/2010/main" val="57526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85066C-7ECA-95C1-BD20-218B5EE7E67E}"/>
              </a:ext>
            </a:extLst>
          </p:cNvPr>
          <p:cNvSpPr>
            <a:spLocks noGrp="1"/>
          </p:cNvSpPr>
          <p:nvPr>
            <p:ph type="sldNum" sz="quarter" idx="12"/>
          </p:nvPr>
        </p:nvSpPr>
        <p:spPr/>
        <p:txBody>
          <a:bodyPr/>
          <a:lstStyle/>
          <a:p>
            <a:fld id="{EA8566E9-BA45-4A06-B948-5B83DF5C71FD}" type="slidenum">
              <a:rPr lang="en-US" smtClean="0"/>
              <a:t>27</a:t>
            </a:fld>
            <a:endParaRPr lang="en-US"/>
          </a:p>
        </p:txBody>
      </p:sp>
      <p:sp>
        <p:nvSpPr>
          <p:cNvPr id="5" name="Google Shape;418;p79">
            <a:extLst>
              <a:ext uri="{FF2B5EF4-FFF2-40B4-BE49-F238E27FC236}">
                <a16:creationId xmlns:a16="http://schemas.microsoft.com/office/drawing/2014/main" id="{034CA6A9-1CA0-FE2B-8B0E-2CFD1501E238}"/>
              </a:ext>
            </a:extLst>
          </p:cNvPr>
          <p:cNvSpPr txBox="1">
            <a:spLocks/>
          </p:cNvSpPr>
          <p:nvPr/>
        </p:nvSpPr>
        <p:spPr>
          <a:xfrm>
            <a:off x="300411" y="1031567"/>
            <a:ext cx="8520600" cy="572700"/>
          </a:xfrm>
          <a:prstGeom prst="rect">
            <a:avLst/>
          </a:prstGeom>
        </p:spPr>
        <p:txBody>
          <a:bodyPr spcFirstLastPara="1" wrap="square" lIns="91425" tIns="91425" rIns="91425" bIns="91425" anchor="t" anchorCtr="0">
            <a:normAutofit fontScale="90000" lnSpcReduction="10000"/>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latin typeface="Roboto" panose="02000000000000000000" pitchFamily="2" charset="0"/>
                <a:ea typeface="Roboto" panose="02000000000000000000" pitchFamily="2" charset="0"/>
                <a:cs typeface="Roboto" panose="02000000000000000000" pitchFamily="2" charset="0"/>
              </a:rPr>
              <a:t>Key Takeaways</a:t>
            </a:r>
          </a:p>
        </p:txBody>
      </p:sp>
      <p:sp>
        <p:nvSpPr>
          <p:cNvPr id="7" name="Google Shape;420;p79">
            <a:extLst>
              <a:ext uri="{FF2B5EF4-FFF2-40B4-BE49-F238E27FC236}">
                <a16:creationId xmlns:a16="http://schemas.microsoft.com/office/drawing/2014/main" id="{C24BA620-7D46-0281-FEB1-43BA96EB7D8D}"/>
              </a:ext>
            </a:extLst>
          </p:cNvPr>
          <p:cNvSpPr txBox="1">
            <a:spLocks/>
          </p:cNvSpPr>
          <p:nvPr/>
        </p:nvSpPr>
        <p:spPr>
          <a:xfrm>
            <a:off x="114744" y="3262171"/>
            <a:ext cx="4413300" cy="1128048"/>
          </a:xfrm>
          <a:prstGeom prst="rect">
            <a:avLst/>
          </a:prstGeom>
          <a:solidFill>
            <a:srgbClr val="941651"/>
          </a:solidFill>
          <a:ln w="9525" cap="flat" cmpd="sng">
            <a:solidFill>
              <a:srgbClr val="941651"/>
            </a:solidFill>
            <a:prstDash val="solid"/>
            <a:round/>
            <a:headEnd type="none" w="sm" len="sm"/>
            <a:tailEnd type="none" w="sm" len="sm"/>
          </a:ln>
        </p:spPr>
        <p:txBody>
          <a:bodyPr spcFirstLastPara="1" wrap="square" lIns="91425" tIns="91425" rIns="91425" bIns="91425" anchor="ctr"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rPr>
              <a:t>Communication among team members is important</a:t>
            </a:r>
          </a:p>
        </p:txBody>
      </p:sp>
      <p:sp>
        <p:nvSpPr>
          <p:cNvPr id="8" name="Google Shape;421;p79">
            <a:extLst>
              <a:ext uri="{FF2B5EF4-FFF2-40B4-BE49-F238E27FC236}">
                <a16:creationId xmlns:a16="http://schemas.microsoft.com/office/drawing/2014/main" id="{1CE1B699-DCF9-6A56-3C80-DBBE01890128}"/>
              </a:ext>
            </a:extLst>
          </p:cNvPr>
          <p:cNvSpPr txBox="1">
            <a:spLocks/>
          </p:cNvSpPr>
          <p:nvPr/>
        </p:nvSpPr>
        <p:spPr>
          <a:xfrm>
            <a:off x="2520568" y="4699810"/>
            <a:ext cx="4413300" cy="1460608"/>
          </a:xfrm>
          <a:prstGeom prst="rect">
            <a:avLst/>
          </a:prstGeom>
          <a:solidFill>
            <a:srgbClr val="E87721"/>
          </a:solidFill>
          <a:ln w="9525" cap="flat" cmpd="sng">
            <a:solidFill>
              <a:srgbClr val="E87721"/>
            </a:solidFill>
            <a:prstDash val="solid"/>
            <a:round/>
            <a:headEnd type="none" w="sm" len="sm"/>
            <a:tailEnd type="none" w="sm" len="sm"/>
          </a:ln>
        </p:spPr>
        <p:txBody>
          <a:bodyPr spcFirstLastPara="1" wrap="square" lIns="91425" tIns="91425" rIns="91425" bIns="91425" anchor="ctr"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rPr>
              <a:t>Different conflict management strategies are appropriate in different situations</a:t>
            </a:r>
          </a:p>
        </p:txBody>
      </p:sp>
      <p:sp>
        <p:nvSpPr>
          <p:cNvPr id="9" name="Google Shape;422;p79">
            <a:extLst>
              <a:ext uri="{FF2B5EF4-FFF2-40B4-BE49-F238E27FC236}">
                <a16:creationId xmlns:a16="http://schemas.microsoft.com/office/drawing/2014/main" id="{7B03E4E6-681A-68B6-A31B-0D4E2405B4A7}"/>
              </a:ext>
            </a:extLst>
          </p:cNvPr>
          <p:cNvSpPr txBox="1">
            <a:spLocks/>
          </p:cNvSpPr>
          <p:nvPr/>
        </p:nvSpPr>
        <p:spPr>
          <a:xfrm>
            <a:off x="4727218" y="1788745"/>
            <a:ext cx="4260299" cy="1163835"/>
          </a:xfrm>
          <a:prstGeom prst="rect">
            <a:avLst/>
          </a:prstGeom>
          <a:solidFill>
            <a:srgbClr val="427C79"/>
          </a:solidFill>
          <a:ln w="9525" cap="flat" cmpd="sng">
            <a:solidFill>
              <a:srgbClr val="427C79"/>
            </a:solidFill>
            <a:prstDash val="solid"/>
            <a:round/>
            <a:headEnd type="none" w="sm" len="sm"/>
            <a:tailEnd type="none" w="sm" len="sm"/>
          </a:ln>
        </p:spPr>
        <p:txBody>
          <a:bodyPr spcFirstLastPara="1" wrap="square" lIns="91425" tIns="91425" rIns="91425" bIns="91425" anchor="ctr"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rPr>
              <a:t>Each conflict management styles has tradeoffs</a:t>
            </a:r>
          </a:p>
        </p:txBody>
      </p:sp>
      <p:sp>
        <p:nvSpPr>
          <p:cNvPr id="10" name="Google Shape;423;p79">
            <a:extLst>
              <a:ext uri="{FF2B5EF4-FFF2-40B4-BE49-F238E27FC236}">
                <a16:creationId xmlns:a16="http://schemas.microsoft.com/office/drawing/2014/main" id="{2F5E853C-7061-576F-A4CD-8BE1DE4164D0}"/>
              </a:ext>
            </a:extLst>
          </p:cNvPr>
          <p:cNvSpPr txBox="1">
            <a:spLocks/>
          </p:cNvSpPr>
          <p:nvPr/>
        </p:nvSpPr>
        <p:spPr>
          <a:xfrm>
            <a:off x="114744" y="1806638"/>
            <a:ext cx="4413300" cy="1128048"/>
          </a:xfrm>
          <a:prstGeom prst="rect">
            <a:avLst/>
          </a:prstGeom>
          <a:solidFill>
            <a:srgbClr val="76787B"/>
          </a:solidFill>
          <a:ln w="9525" cap="flat" cmpd="sng">
            <a:solidFill>
              <a:srgbClr val="76787B"/>
            </a:solidFill>
            <a:prstDash val="solid"/>
            <a:round/>
            <a:headEnd type="none" w="sm" len="sm"/>
            <a:tailEnd type="none" w="sm" len="sm"/>
          </a:ln>
        </p:spPr>
        <p:txBody>
          <a:bodyPr spcFirstLastPara="1" wrap="square" lIns="91425" tIns="91425" rIns="91425" bIns="91425" anchor="ctr"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rPr>
              <a:t>Not all conflict is bad</a:t>
            </a:r>
          </a:p>
        </p:txBody>
      </p:sp>
      <p:sp>
        <p:nvSpPr>
          <p:cNvPr id="11" name="Google Shape;424;p79">
            <a:extLst>
              <a:ext uri="{FF2B5EF4-FFF2-40B4-BE49-F238E27FC236}">
                <a16:creationId xmlns:a16="http://schemas.microsoft.com/office/drawing/2014/main" id="{6F6D7CC3-EAF4-71EA-C795-A40ACB897109}"/>
              </a:ext>
            </a:extLst>
          </p:cNvPr>
          <p:cNvSpPr txBox="1">
            <a:spLocks/>
          </p:cNvSpPr>
          <p:nvPr/>
        </p:nvSpPr>
        <p:spPr>
          <a:xfrm>
            <a:off x="4709028" y="3262171"/>
            <a:ext cx="4278489" cy="1128048"/>
          </a:xfrm>
          <a:prstGeom prst="rect">
            <a:avLst/>
          </a:prstGeom>
          <a:solidFill>
            <a:srgbClr val="652667"/>
          </a:solidFill>
          <a:ln w="9525" cap="flat" cmpd="sng">
            <a:solidFill>
              <a:srgbClr val="652667"/>
            </a:solidFill>
            <a:prstDash val="solid"/>
            <a:round/>
            <a:headEnd type="none" w="sm" len="sm"/>
            <a:tailEnd type="none" w="sm" len="sm"/>
          </a:ln>
        </p:spPr>
        <p:txBody>
          <a:bodyPr spcFirstLastPara="1" wrap="square" lIns="91425" tIns="91425" rIns="91425" bIns="91425" anchor="ctr" anchorCtr="0">
            <a:noAutofit/>
          </a:bodyPr>
          <a:lstStyle>
            <a:lvl1pPr marL="0" indent="0" algn="ctr" defTabSz="914377"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pPr>
            <a:r>
              <a:rPr lang="en-US" sz="2400" dirty="0">
                <a:solidFill>
                  <a:schemeClr val="lt1"/>
                </a:solidFill>
                <a:latin typeface="Roboto" panose="02000000000000000000" pitchFamily="2" charset="0"/>
                <a:ea typeface="Roboto" panose="02000000000000000000" pitchFamily="2" charset="0"/>
                <a:cs typeface="Roboto" panose="02000000000000000000" pitchFamily="2" charset="0"/>
              </a:rPr>
              <a:t>Don’t make assumptions</a:t>
            </a:r>
          </a:p>
        </p:txBody>
      </p:sp>
    </p:spTree>
    <p:extLst>
      <p:ext uri="{BB962C8B-B14F-4D97-AF65-F5344CB8AC3E}">
        <p14:creationId xmlns:p14="http://schemas.microsoft.com/office/powerpoint/2010/main" val="2319056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BDC3C5-3C50-24AE-C28D-90833F0CDF33}"/>
              </a:ext>
            </a:extLst>
          </p:cNvPr>
          <p:cNvSpPr>
            <a:spLocks noGrp="1"/>
          </p:cNvSpPr>
          <p:nvPr>
            <p:ph type="sldNum" sz="quarter" idx="12"/>
          </p:nvPr>
        </p:nvSpPr>
        <p:spPr/>
        <p:txBody>
          <a:bodyPr/>
          <a:lstStyle/>
          <a:p>
            <a:fld id="{EA8566E9-BA45-4A06-B948-5B83DF5C71FD}" type="slidenum">
              <a:rPr lang="en-US" smtClean="0"/>
              <a:t>28</a:t>
            </a:fld>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dd-in 4" title="Mentimeter - Interactive Presentations">
                <a:extLst>
                  <a:ext uri="{FF2B5EF4-FFF2-40B4-BE49-F238E27FC236}">
                    <a16:creationId xmlns:a16="http://schemas.microsoft.com/office/drawing/2014/main" id="{358C32BD-A6F8-3331-45A7-B27ECD0D9675}"/>
                  </a:ext>
                </a:extLst>
              </p:cNvPr>
              <p:cNvGraphicFramePr>
                <a:graphicFrameLocks noGrp="1"/>
              </p:cNvGraphicFramePr>
              <p:nvPr>
                <p:extLst>
                  <p:ext uri="{D42A27DB-BD31-4B8C-83A1-F6EECF244321}">
                    <p14:modId xmlns:p14="http://schemas.microsoft.com/office/powerpoint/2010/main" val="450266876"/>
                  </p:ext>
                </p:extLst>
              </p:nvPr>
            </p:nvGraphicFramePr>
            <p:xfrm>
              <a:off x="1" y="685626"/>
              <a:ext cx="9144000" cy="5794196"/>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Add-in 4" title="Mentimeter - Interactive Presentations">
                <a:extLst>
                  <a:ext uri="{FF2B5EF4-FFF2-40B4-BE49-F238E27FC236}">
                    <a16:creationId xmlns:a16="http://schemas.microsoft.com/office/drawing/2014/main" id="{358C32BD-A6F8-3331-45A7-B27ECD0D9675}"/>
                  </a:ext>
                </a:extLst>
              </p:cNvPr>
              <p:cNvPicPr>
                <a:picLocks noGrp="1" noRot="1" noChangeAspect="1" noMove="1" noResize="1" noEditPoints="1" noAdjustHandles="1" noChangeArrowheads="1" noChangeShapeType="1"/>
              </p:cNvPicPr>
              <p:nvPr/>
            </p:nvPicPr>
            <p:blipFill>
              <a:blip r:embed="rId3"/>
              <a:stretch>
                <a:fillRect/>
              </a:stretch>
            </p:blipFill>
            <p:spPr>
              <a:xfrm>
                <a:off x="1" y="685626"/>
                <a:ext cx="9144000" cy="5794196"/>
              </a:xfrm>
              <a:prstGeom prst="rect">
                <a:avLst/>
              </a:prstGeom>
            </p:spPr>
          </p:pic>
        </mc:Fallback>
      </mc:AlternateContent>
    </p:spTree>
    <p:extLst>
      <p:ext uri="{BB962C8B-B14F-4D97-AF65-F5344CB8AC3E}">
        <p14:creationId xmlns:p14="http://schemas.microsoft.com/office/powerpoint/2010/main" val="353083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1CCB-7C84-2153-2252-0BADD480217B}"/>
              </a:ext>
            </a:extLst>
          </p:cNvPr>
          <p:cNvSpPr>
            <a:spLocks noGrp="1"/>
          </p:cNvSpPr>
          <p:nvPr>
            <p:ph type="sldNum" sz="quarter" idx="12"/>
          </p:nvPr>
        </p:nvSpPr>
        <p:spPr/>
        <p:txBody>
          <a:bodyPr/>
          <a:lstStyle/>
          <a:p>
            <a:fld id="{EA8566E9-BA45-4A06-B948-5B83DF5C71FD}" type="slidenum">
              <a:rPr lang="en-US" smtClean="0"/>
              <a:t>3</a:t>
            </a:fld>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dd-in 4" title="Mentimeter - Interactive Presentations">
                <a:extLst>
                  <a:ext uri="{FF2B5EF4-FFF2-40B4-BE49-F238E27FC236}">
                    <a16:creationId xmlns:a16="http://schemas.microsoft.com/office/drawing/2014/main" id="{C85C1686-340B-C75A-CEE8-681060C6F804}"/>
                  </a:ext>
                </a:extLst>
              </p:cNvPr>
              <p:cNvGraphicFramePr>
                <a:graphicFrameLocks noGrp="1"/>
              </p:cNvGraphicFramePr>
              <p:nvPr>
                <p:extLst>
                  <p:ext uri="{D42A27DB-BD31-4B8C-83A1-F6EECF244321}">
                    <p14:modId xmlns:p14="http://schemas.microsoft.com/office/powerpoint/2010/main" val="3127347079"/>
                  </p:ext>
                </p:extLst>
              </p:nvPr>
            </p:nvGraphicFramePr>
            <p:xfrm>
              <a:off x="0" y="675224"/>
              <a:ext cx="9144000" cy="568113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5" name="Add-in 4" title="Mentimeter - Interactive Presentations">
                <a:extLst>
                  <a:ext uri="{FF2B5EF4-FFF2-40B4-BE49-F238E27FC236}">
                    <a16:creationId xmlns:a16="http://schemas.microsoft.com/office/drawing/2014/main" id="{C85C1686-340B-C75A-CEE8-681060C6F804}"/>
                  </a:ext>
                </a:extLst>
              </p:cNvPr>
              <p:cNvPicPr>
                <a:picLocks noGrp="1" noRot="1" noChangeAspect="1" noMove="1" noResize="1" noEditPoints="1" noAdjustHandles="1" noChangeArrowheads="1" noChangeShapeType="1"/>
              </p:cNvPicPr>
              <p:nvPr/>
            </p:nvPicPr>
            <p:blipFill>
              <a:blip r:embed="rId3"/>
              <a:stretch>
                <a:fillRect/>
              </a:stretch>
            </p:blipFill>
            <p:spPr>
              <a:xfrm>
                <a:off x="0" y="675224"/>
                <a:ext cx="9144000" cy="5681130"/>
              </a:xfrm>
              <a:prstGeom prst="rect">
                <a:avLst/>
              </a:prstGeom>
            </p:spPr>
          </p:pic>
        </mc:Fallback>
      </mc:AlternateContent>
    </p:spTree>
    <p:extLst>
      <p:ext uri="{BB962C8B-B14F-4D97-AF65-F5344CB8AC3E}">
        <p14:creationId xmlns:p14="http://schemas.microsoft.com/office/powerpoint/2010/main" val="414095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770953-5419-4231-4E5E-C76BBDECD199}"/>
              </a:ext>
            </a:extLst>
          </p:cNvPr>
          <p:cNvSpPr>
            <a:spLocks noGrp="1"/>
          </p:cNvSpPr>
          <p:nvPr>
            <p:ph type="sldNum" sz="quarter" idx="12"/>
          </p:nvPr>
        </p:nvSpPr>
        <p:spPr/>
        <p:txBody>
          <a:bodyPr/>
          <a:lstStyle/>
          <a:p>
            <a:fld id="{EA8566E9-BA45-4A06-B948-5B83DF5C71FD}" type="slidenum">
              <a:rPr lang="en-US" smtClean="0"/>
              <a:t>4</a:t>
            </a:fld>
            <a:endParaRPr lang="en-US"/>
          </a:p>
        </p:txBody>
      </p:sp>
      <p:sp>
        <p:nvSpPr>
          <p:cNvPr id="5" name="Google Shape;128;p31">
            <a:extLst>
              <a:ext uri="{FF2B5EF4-FFF2-40B4-BE49-F238E27FC236}">
                <a16:creationId xmlns:a16="http://schemas.microsoft.com/office/drawing/2014/main" id="{C144CA0A-7EF9-F010-4C9D-78C3F377ACF4}"/>
              </a:ext>
            </a:extLst>
          </p:cNvPr>
          <p:cNvSpPr txBox="1">
            <a:spLocks/>
          </p:cNvSpPr>
          <p:nvPr/>
        </p:nvSpPr>
        <p:spPr>
          <a:xfrm>
            <a:off x="339450" y="2712450"/>
            <a:ext cx="8465100" cy="1688100"/>
          </a:xfrm>
          <a:prstGeom prst="rect">
            <a:avLst/>
          </a:prstGeom>
        </p:spPr>
        <p:txBody>
          <a:bodyPr spcFirstLastPara="1" wrap="square" lIns="91425" tIns="91425" rIns="91425" bIns="91425" anchor="t" anchorCtr="0">
            <a:normAutofit/>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sz="2800" b="1" dirty="0">
                <a:solidFill>
                  <a:srgbClr val="652667"/>
                </a:solidFill>
                <a:latin typeface="Roboto" panose="02000000000000000000" pitchFamily="2" charset="0"/>
                <a:ea typeface="Roboto" panose="02000000000000000000" pitchFamily="2" charset="0"/>
                <a:cs typeface="Roboto" panose="02000000000000000000" pitchFamily="2" charset="0"/>
              </a:rPr>
              <a:t>An Overview of the Conflict Management Styles from Self-Assessment: Dutch Test for Conflict Handling</a:t>
            </a:r>
          </a:p>
        </p:txBody>
      </p:sp>
    </p:spTree>
    <p:extLst>
      <p:ext uri="{BB962C8B-B14F-4D97-AF65-F5344CB8AC3E}">
        <p14:creationId xmlns:p14="http://schemas.microsoft.com/office/powerpoint/2010/main" val="201986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F63549-A5BD-8DE0-0AC6-3470551EFB1E}"/>
              </a:ext>
            </a:extLst>
          </p:cNvPr>
          <p:cNvSpPr>
            <a:spLocks noGrp="1"/>
          </p:cNvSpPr>
          <p:nvPr>
            <p:ph type="sldNum" sz="quarter" idx="12"/>
          </p:nvPr>
        </p:nvSpPr>
        <p:spPr>
          <a:xfrm>
            <a:off x="6424084" y="7503497"/>
            <a:ext cx="2057400" cy="365125"/>
          </a:xfrm>
        </p:spPr>
        <p:txBody>
          <a:bodyPr/>
          <a:lstStyle/>
          <a:p>
            <a:fld id="{EA8566E9-BA45-4A06-B948-5B83DF5C71FD}" type="slidenum">
              <a:rPr lang="en-US" smtClean="0"/>
              <a:t>5</a:t>
            </a:fld>
            <a:endParaRPr lang="en-US"/>
          </a:p>
        </p:txBody>
      </p:sp>
      <p:pic>
        <p:nvPicPr>
          <p:cNvPr id="5" name="Google Shape;311;p49">
            <a:extLst>
              <a:ext uri="{FF2B5EF4-FFF2-40B4-BE49-F238E27FC236}">
                <a16:creationId xmlns:a16="http://schemas.microsoft.com/office/drawing/2014/main" id="{1A9941E2-AC26-8695-B593-7A178F3D03F9}"/>
              </a:ext>
            </a:extLst>
          </p:cNvPr>
          <p:cNvPicPr preferRelativeResize="0"/>
          <p:nvPr/>
        </p:nvPicPr>
        <p:blipFill>
          <a:blip r:embed="rId2">
            <a:alphaModFix/>
          </a:blip>
          <a:stretch>
            <a:fillRect/>
          </a:stretch>
        </p:blipFill>
        <p:spPr>
          <a:xfrm>
            <a:off x="3814622" y="1668669"/>
            <a:ext cx="5047487" cy="3904488"/>
          </a:xfrm>
          <a:prstGeom prst="rect">
            <a:avLst/>
          </a:prstGeom>
          <a:noFill/>
          <a:ln>
            <a:noFill/>
          </a:ln>
        </p:spPr>
      </p:pic>
      <p:sp>
        <p:nvSpPr>
          <p:cNvPr id="6" name="Google Shape;312;p49">
            <a:extLst>
              <a:ext uri="{FF2B5EF4-FFF2-40B4-BE49-F238E27FC236}">
                <a16:creationId xmlns:a16="http://schemas.microsoft.com/office/drawing/2014/main" id="{1F23157B-A838-576E-19AF-B8CA85C72460}"/>
              </a:ext>
            </a:extLst>
          </p:cNvPr>
          <p:cNvSpPr txBox="1">
            <a:spLocks/>
          </p:cNvSpPr>
          <p:nvPr/>
        </p:nvSpPr>
        <p:spPr>
          <a:xfrm>
            <a:off x="253309" y="1604044"/>
            <a:ext cx="3819600" cy="4233600"/>
          </a:xfrm>
          <a:prstGeom prst="rect">
            <a:avLst/>
          </a:prstGeom>
        </p:spPr>
        <p:txBody>
          <a:bodyPr spcFirstLastPara="1" wrap="square" lIns="91425" tIns="91425" rIns="91425" bIns="91425" anchor="t" anchorCtr="0">
            <a:normAutofit fontScale="75000" lnSpcReduction="20000"/>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sz="3700" b="1" dirty="0">
                <a:solidFill>
                  <a:srgbClr val="427C79"/>
                </a:solidFill>
                <a:latin typeface="Roboto" panose="02000000000000000000" pitchFamily="2" charset="0"/>
                <a:ea typeface="Roboto" panose="02000000000000000000" pitchFamily="2" charset="0"/>
                <a:cs typeface="Roboto" panose="02000000000000000000" pitchFamily="2" charset="0"/>
              </a:rPr>
              <a:t>Avoiding</a:t>
            </a:r>
          </a:p>
          <a:p>
            <a:pPr>
              <a:spcBef>
                <a:spcPts val="0"/>
              </a:spcBef>
            </a:pPr>
            <a:endParaRPr lang="en-US" sz="3100" b="1" dirty="0">
              <a:solidFill>
                <a:srgbClr val="427C79"/>
              </a:solidFill>
              <a:latin typeface="Roboto" panose="02000000000000000000" pitchFamily="2" charset="0"/>
              <a:ea typeface="Roboto" panose="02000000000000000000" pitchFamily="2" charset="0"/>
              <a:cs typeface="Roboto" panose="02000000000000000000" pitchFamily="2" charset="0"/>
            </a:endParaRPr>
          </a:p>
          <a:p>
            <a:pPr>
              <a:lnSpc>
                <a:spcPct val="115000"/>
              </a:lnSpc>
              <a:spcBef>
                <a:spcPts val="0"/>
              </a:spcBef>
            </a:pPr>
            <a:r>
              <a:rPr lang="en-US" sz="2400" dirty="0">
                <a:solidFill>
                  <a:srgbClr val="427C79"/>
                </a:solidFill>
                <a:latin typeface="Roboto Light"/>
                <a:ea typeface="Roboto Light"/>
                <a:cs typeface="Roboto Light"/>
                <a:sym typeface="Roboto Light"/>
              </a:rPr>
              <a:t>Avoiding tries to smooth over or avoid conflict situations altogether. It represents a low concern for both self and the other party. In other words, avoiders try to suppress thinking about the conflict.</a:t>
            </a:r>
          </a:p>
          <a:p>
            <a:pPr>
              <a:lnSpc>
                <a:spcPct val="115000"/>
              </a:lnSpc>
              <a:spcBef>
                <a:spcPts val="0"/>
              </a:spcBef>
            </a:pPr>
            <a:endParaRPr lang="en-US" sz="2400" dirty="0">
              <a:solidFill>
                <a:srgbClr val="427C79"/>
              </a:solidFill>
              <a:latin typeface="Roboto Light"/>
              <a:ea typeface="Roboto Light"/>
              <a:cs typeface="Roboto Light"/>
              <a:sym typeface="Roboto Light"/>
            </a:endParaRPr>
          </a:p>
          <a:p>
            <a:pPr>
              <a:lnSpc>
                <a:spcPct val="115000"/>
              </a:lnSpc>
              <a:spcBef>
                <a:spcPts val="0"/>
              </a:spcBef>
            </a:pPr>
            <a:r>
              <a:rPr lang="en-US" sz="2400" dirty="0">
                <a:solidFill>
                  <a:srgbClr val="427C79"/>
                </a:solidFill>
                <a:latin typeface="Roboto Light"/>
                <a:ea typeface="Roboto Light"/>
                <a:cs typeface="Roboto Light"/>
                <a:sym typeface="Roboto Light"/>
              </a:rPr>
              <a:t>Ex: This style may be used when a member of your team is also one of your roommates. Keeping the peace is more important than the disagreement.</a:t>
            </a:r>
          </a:p>
        </p:txBody>
      </p:sp>
    </p:spTree>
    <p:extLst>
      <p:ext uri="{BB962C8B-B14F-4D97-AF65-F5344CB8AC3E}">
        <p14:creationId xmlns:p14="http://schemas.microsoft.com/office/powerpoint/2010/main" val="160111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D06737-08EF-BB41-39A8-18BB4FD25B86}"/>
              </a:ext>
            </a:extLst>
          </p:cNvPr>
          <p:cNvSpPr>
            <a:spLocks noGrp="1"/>
          </p:cNvSpPr>
          <p:nvPr>
            <p:ph type="sldNum" sz="quarter" idx="12"/>
          </p:nvPr>
        </p:nvSpPr>
        <p:spPr/>
        <p:txBody>
          <a:bodyPr/>
          <a:lstStyle/>
          <a:p>
            <a:fld id="{EA8566E9-BA45-4A06-B948-5B83DF5C71FD}" type="slidenum">
              <a:rPr lang="en-US" smtClean="0"/>
              <a:t>6</a:t>
            </a:fld>
            <a:endParaRPr lang="en-US"/>
          </a:p>
        </p:txBody>
      </p:sp>
      <p:pic>
        <p:nvPicPr>
          <p:cNvPr id="5" name="Google Shape;323;p51">
            <a:extLst>
              <a:ext uri="{FF2B5EF4-FFF2-40B4-BE49-F238E27FC236}">
                <a16:creationId xmlns:a16="http://schemas.microsoft.com/office/drawing/2014/main" id="{7B65409F-653C-9274-5BFB-30678FBCDF3B}"/>
              </a:ext>
            </a:extLst>
          </p:cNvPr>
          <p:cNvPicPr preferRelativeResize="0"/>
          <p:nvPr/>
        </p:nvPicPr>
        <p:blipFill>
          <a:blip r:embed="rId2">
            <a:alphaModFix/>
          </a:blip>
          <a:stretch>
            <a:fillRect/>
          </a:stretch>
        </p:blipFill>
        <p:spPr>
          <a:xfrm>
            <a:off x="3772427" y="1732544"/>
            <a:ext cx="5047487" cy="3904488"/>
          </a:xfrm>
          <a:prstGeom prst="rect">
            <a:avLst/>
          </a:prstGeom>
          <a:noFill/>
          <a:ln>
            <a:noFill/>
          </a:ln>
        </p:spPr>
      </p:pic>
      <p:sp>
        <p:nvSpPr>
          <p:cNvPr id="6" name="Google Shape;324;p51">
            <a:extLst>
              <a:ext uri="{FF2B5EF4-FFF2-40B4-BE49-F238E27FC236}">
                <a16:creationId xmlns:a16="http://schemas.microsoft.com/office/drawing/2014/main" id="{1D376B90-E861-831E-7D8F-956E8C24E4E1}"/>
              </a:ext>
            </a:extLst>
          </p:cNvPr>
          <p:cNvSpPr txBox="1">
            <a:spLocks/>
          </p:cNvSpPr>
          <p:nvPr/>
        </p:nvSpPr>
        <p:spPr>
          <a:xfrm>
            <a:off x="298464" y="1580144"/>
            <a:ext cx="3819600" cy="4233600"/>
          </a:xfrm>
          <a:prstGeom prst="rect">
            <a:avLst/>
          </a:prstGeom>
        </p:spPr>
        <p:txBody>
          <a:bodyPr spcFirstLastPara="1" wrap="square" lIns="91425" tIns="91425" rIns="91425" bIns="91425" anchor="t" anchorCtr="0">
            <a:normAutofit fontScale="75000" lnSpcReduction="20000"/>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sz="3100" b="1" dirty="0">
                <a:solidFill>
                  <a:srgbClr val="E87721"/>
                </a:solidFill>
                <a:latin typeface="Roboto" panose="02000000000000000000" pitchFamily="2" charset="0"/>
                <a:ea typeface="Roboto" panose="02000000000000000000" pitchFamily="2" charset="0"/>
                <a:cs typeface="Roboto" panose="02000000000000000000" pitchFamily="2" charset="0"/>
              </a:rPr>
              <a:t>Yielding</a:t>
            </a:r>
          </a:p>
          <a:p>
            <a:pPr>
              <a:spcBef>
                <a:spcPts val="0"/>
              </a:spcBef>
            </a:pPr>
            <a:endParaRPr lang="en-US" sz="3100" b="1" dirty="0">
              <a:solidFill>
                <a:srgbClr val="E87721"/>
              </a:solidFill>
              <a:latin typeface="Roboto" panose="02000000000000000000" pitchFamily="2" charset="0"/>
              <a:ea typeface="Roboto" panose="02000000000000000000" pitchFamily="2" charset="0"/>
              <a:cs typeface="Roboto" panose="02000000000000000000" pitchFamily="2" charset="0"/>
            </a:endParaRPr>
          </a:p>
          <a:p>
            <a:pPr>
              <a:lnSpc>
                <a:spcPct val="115000"/>
              </a:lnSpc>
              <a:spcBef>
                <a:spcPts val="0"/>
              </a:spcBef>
            </a:pPr>
            <a:r>
              <a:rPr lang="en-US" sz="2200" dirty="0">
                <a:solidFill>
                  <a:srgbClr val="E87721"/>
                </a:solidFill>
                <a:latin typeface="Roboto" panose="02000000000000000000" pitchFamily="2" charset="0"/>
                <a:ea typeface="Roboto" panose="02000000000000000000" pitchFamily="2" charset="0"/>
                <a:cs typeface="Roboto" panose="02000000000000000000" pitchFamily="2" charset="0"/>
                <a:sym typeface="Roboto Light"/>
              </a:rPr>
              <a:t>Yielding involves giving in completely to the other side's wishes, or at least cooperating with little or no attention to your own interests. This style involves making unilateral concessions, unconditional promises, and offering help with no expectation of reciprocal help.</a:t>
            </a:r>
          </a:p>
          <a:p>
            <a:pPr>
              <a:lnSpc>
                <a:spcPct val="115000"/>
              </a:lnSpc>
              <a:spcBef>
                <a:spcPts val="0"/>
              </a:spcBef>
            </a:pPr>
            <a:endParaRPr lang="en-US" sz="2200" dirty="0">
              <a:solidFill>
                <a:srgbClr val="E87721"/>
              </a:solidFill>
              <a:latin typeface="Roboto" panose="02000000000000000000" pitchFamily="2" charset="0"/>
              <a:ea typeface="Roboto" panose="02000000000000000000" pitchFamily="2" charset="0"/>
              <a:cs typeface="Roboto" panose="02000000000000000000" pitchFamily="2" charset="0"/>
              <a:sym typeface="Roboto Light"/>
            </a:endParaRPr>
          </a:p>
          <a:p>
            <a:pPr>
              <a:lnSpc>
                <a:spcPct val="115000"/>
              </a:lnSpc>
              <a:spcBef>
                <a:spcPts val="0"/>
              </a:spcBef>
            </a:pPr>
            <a:r>
              <a:rPr lang="en-US" sz="2200" dirty="0">
                <a:solidFill>
                  <a:srgbClr val="E87721"/>
                </a:solidFill>
                <a:latin typeface="Roboto" panose="02000000000000000000" pitchFamily="2" charset="0"/>
                <a:ea typeface="Roboto" panose="02000000000000000000" pitchFamily="2" charset="0"/>
                <a:cs typeface="Roboto" panose="02000000000000000000" pitchFamily="2" charset="0"/>
                <a:sym typeface="Roboto Light"/>
              </a:rPr>
              <a:t>Ex: This style may be used when a team member of a different expertise area needs to make a decision that is vital to their tasks but does not affect yours.</a:t>
            </a:r>
          </a:p>
        </p:txBody>
      </p:sp>
    </p:spTree>
    <p:extLst>
      <p:ext uri="{BB962C8B-B14F-4D97-AF65-F5344CB8AC3E}">
        <p14:creationId xmlns:p14="http://schemas.microsoft.com/office/powerpoint/2010/main" val="83546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49A7F8-B04F-B83C-C96C-85B7379D5A1B}"/>
              </a:ext>
            </a:extLst>
          </p:cNvPr>
          <p:cNvSpPr>
            <a:spLocks noGrp="1"/>
          </p:cNvSpPr>
          <p:nvPr>
            <p:ph type="sldNum" sz="quarter" idx="12"/>
          </p:nvPr>
        </p:nvSpPr>
        <p:spPr/>
        <p:txBody>
          <a:bodyPr/>
          <a:lstStyle/>
          <a:p>
            <a:fld id="{EA8566E9-BA45-4A06-B948-5B83DF5C71FD}" type="slidenum">
              <a:rPr lang="en-US" smtClean="0"/>
              <a:t>7</a:t>
            </a:fld>
            <a:endParaRPr lang="en-US"/>
          </a:p>
        </p:txBody>
      </p:sp>
      <p:pic>
        <p:nvPicPr>
          <p:cNvPr id="5" name="Google Shape;335;p53">
            <a:extLst>
              <a:ext uri="{FF2B5EF4-FFF2-40B4-BE49-F238E27FC236}">
                <a16:creationId xmlns:a16="http://schemas.microsoft.com/office/drawing/2014/main" id="{326DBE61-8CC1-35F2-295F-8995E85271DB}"/>
              </a:ext>
            </a:extLst>
          </p:cNvPr>
          <p:cNvPicPr preferRelativeResize="0"/>
          <p:nvPr/>
        </p:nvPicPr>
        <p:blipFill>
          <a:blip r:embed="rId2">
            <a:alphaModFix/>
          </a:blip>
          <a:stretch>
            <a:fillRect/>
          </a:stretch>
        </p:blipFill>
        <p:spPr>
          <a:xfrm>
            <a:off x="3743068" y="1605258"/>
            <a:ext cx="5047487" cy="3904488"/>
          </a:xfrm>
          <a:prstGeom prst="rect">
            <a:avLst/>
          </a:prstGeom>
          <a:noFill/>
          <a:ln>
            <a:noFill/>
          </a:ln>
        </p:spPr>
      </p:pic>
      <p:sp>
        <p:nvSpPr>
          <p:cNvPr id="6" name="Google Shape;336;p53">
            <a:extLst>
              <a:ext uri="{FF2B5EF4-FFF2-40B4-BE49-F238E27FC236}">
                <a16:creationId xmlns:a16="http://schemas.microsoft.com/office/drawing/2014/main" id="{30918A0A-3FA5-A178-EE80-9779E35BED93}"/>
              </a:ext>
            </a:extLst>
          </p:cNvPr>
          <p:cNvSpPr txBox="1">
            <a:spLocks/>
          </p:cNvSpPr>
          <p:nvPr/>
        </p:nvSpPr>
        <p:spPr>
          <a:xfrm>
            <a:off x="230730" y="1540633"/>
            <a:ext cx="3819600" cy="4233600"/>
          </a:xfrm>
          <a:prstGeom prst="rect">
            <a:avLst/>
          </a:prstGeom>
        </p:spPr>
        <p:txBody>
          <a:bodyPr spcFirstLastPara="1" wrap="square" lIns="91425" tIns="91425" rIns="91425" bIns="91425" anchor="t" anchorCtr="0">
            <a:normAutofit fontScale="75000" lnSpcReduction="20000"/>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latin typeface="Roboto" panose="02000000000000000000" pitchFamily="2" charset="0"/>
                <a:ea typeface="Roboto" panose="02000000000000000000" pitchFamily="2" charset="0"/>
                <a:cs typeface="Roboto" panose="02000000000000000000" pitchFamily="2" charset="0"/>
              </a:rPr>
              <a:t>Compromising</a:t>
            </a:r>
          </a:p>
          <a:p>
            <a:pPr>
              <a:spcBef>
                <a:spcPts val="0"/>
              </a:spcBef>
            </a:pPr>
            <a:endParaRPr lang="en-US" dirty="0">
              <a:latin typeface="Roboto" panose="02000000000000000000" pitchFamily="2" charset="0"/>
              <a:ea typeface="Roboto" panose="02000000000000000000" pitchFamily="2" charset="0"/>
              <a:cs typeface="Roboto" panose="02000000000000000000" pitchFamily="2" charset="0"/>
            </a:endParaRPr>
          </a:p>
          <a:p>
            <a:pPr>
              <a:lnSpc>
                <a:spcPct val="115000"/>
              </a:lnSpc>
              <a:spcBef>
                <a:spcPts val="0"/>
              </a:spcBef>
            </a:pPr>
            <a:r>
              <a:rPr lang="en-US" sz="2200" dirty="0">
                <a:latin typeface="Roboto" panose="02000000000000000000" pitchFamily="2" charset="0"/>
                <a:ea typeface="Roboto" panose="02000000000000000000" pitchFamily="2" charset="0"/>
                <a:cs typeface="Roboto" panose="02000000000000000000" pitchFamily="2" charset="0"/>
                <a:sym typeface="Roboto Light"/>
              </a:rPr>
              <a:t>Compromising involves looking for a position in which your losses are offset by equally valued gains. It involves matching the other party’s concessions, making conditional promises or threats, and actively searching for a middle ground between the interests of the two parties.</a:t>
            </a:r>
          </a:p>
          <a:p>
            <a:pPr>
              <a:lnSpc>
                <a:spcPct val="115000"/>
              </a:lnSpc>
              <a:spcBef>
                <a:spcPts val="0"/>
              </a:spcBef>
            </a:pPr>
            <a:endParaRPr lang="en-US" sz="2200" dirty="0">
              <a:latin typeface="Roboto" panose="02000000000000000000" pitchFamily="2" charset="0"/>
              <a:ea typeface="Roboto" panose="02000000000000000000" pitchFamily="2" charset="0"/>
              <a:cs typeface="Roboto" panose="02000000000000000000" pitchFamily="2" charset="0"/>
              <a:sym typeface="Roboto Light"/>
            </a:endParaRPr>
          </a:p>
          <a:p>
            <a:pPr>
              <a:lnSpc>
                <a:spcPct val="115000"/>
              </a:lnSpc>
              <a:spcBef>
                <a:spcPts val="0"/>
              </a:spcBef>
            </a:pPr>
            <a:r>
              <a:rPr lang="en-US" sz="2200" dirty="0">
                <a:latin typeface="Roboto" panose="02000000000000000000" pitchFamily="2" charset="0"/>
                <a:ea typeface="Roboto" panose="02000000000000000000" pitchFamily="2" charset="0"/>
                <a:cs typeface="Roboto" panose="02000000000000000000" pitchFamily="2" charset="0"/>
                <a:sym typeface="Roboto Light"/>
              </a:rPr>
              <a:t>Ex: This style may be used when you are working on a short, small project with others and must compromise on decisions to have a final product</a:t>
            </a:r>
            <a:r>
              <a:rPr lang="en-US" sz="1866" dirty="0">
                <a:latin typeface="Roboto Light"/>
                <a:ea typeface="Roboto Light"/>
                <a:cs typeface="Roboto Light"/>
                <a:sym typeface="Roboto Light"/>
              </a:rPr>
              <a:t>.</a:t>
            </a:r>
            <a:endParaRPr lang="en-US" sz="1533" dirty="0">
              <a:latin typeface="Roboto Light"/>
              <a:ea typeface="Roboto Light"/>
              <a:cs typeface="Roboto Light"/>
              <a:sym typeface="Roboto Light"/>
            </a:endParaRPr>
          </a:p>
        </p:txBody>
      </p:sp>
    </p:spTree>
    <p:extLst>
      <p:ext uri="{BB962C8B-B14F-4D97-AF65-F5344CB8AC3E}">
        <p14:creationId xmlns:p14="http://schemas.microsoft.com/office/powerpoint/2010/main" val="280521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F5F118-B07B-0BEA-4D1D-F720F311A447}"/>
              </a:ext>
            </a:extLst>
          </p:cNvPr>
          <p:cNvSpPr>
            <a:spLocks noGrp="1"/>
          </p:cNvSpPr>
          <p:nvPr>
            <p:ph type="sldNum" sz="quarter" idx="12"/>
          </p:nvPr>
        </p:nvSpPr>
        <p:spPr/>
        <p:txBody>
          <a:bodyPr/>
          <a:lstStyle/>
          <a:p>
            <a:fld id="{EA8566E9-BA45-4A06-B948-5B83DF5C71FD}" type="slidenum">
              <a:rPr lang="en-US" smtClean="0"/>
              <a:t>8</a:t>
            </a:fld>
            <a:endParaRPr lang="en-US"/>
          </a:p>
        </p:txBody>
      </p:sp>
      <p:pic>
        <p:nvPicPr>
          <p:cNvPr id="5" name="Google Shape;347;p55">
            <a:extLst>
              <a:ext uri="{FF2B5EF4-FFF2-40B4-BE49-F238E27FC236}">
                <a16:creationId xmlns:a16="http://schemas.microsoft.com/office/drawing/2014/main" id="{50D27F6C-4D8B-B521-2E1C-EE24C566F8A4}"/>
              </a:ext>
            </a:extLst>
          </p:cNvPr>
          <p:cNvPicPr preferRelativeResize="0"/>
          <p:nvPr/>
        </p:nvPicPr>
        <p:blipFill>
          <a:blip r:embed="rId2">
            <a:alphaModFix/>
          </a:blip>
          <a:stretch>
            <a:fillRect/>
          </a:stretch>
        </p:blipFill>
        <p:spPr>
          <a:xfrm>
            <a:off x="3590431" y="1576150"/>
            <a:ext cx="5050800" cy="3901176"/>
          </a:xfrm>
          <a:prstGeom prst="rect">
            <a:avLst/>
          </a:prstGeom>
          <a:noFill/>
          <a:ln>
            <a:noFill/>
          </a:ln>
        </p:spPr>
      </p:pic>
      <p:pic>
        <p:nvPicPr>
          <p:cNvPr id="6" name="Google Shape;348;p55">
            <a:extLst>
              <a:ext uri="{FF2B5EF4-FFF2-40B4-BE49-F238E27FC236}">
                <a16:creationId xmlns:a16="http://schemas.microsoft.com/office/drawing/2014/main" id="{05FDB24F-031F-EDB1-654B-19D32A18DC9D}"/>
              </a:ext>
            </a:extLst>
          </p:cNvPr>
          <p:cNvPicPr preferRelativeResize="0"/>
          <p:nvPr/>
        </p:nvPicPr>
        <p:blipFill>
          <a:blip r:embed="rId3">
            <a:alphaModFix/>
          </a:blip>
          <a:stretch>
            <a:fillRect/>
          </a:stretch>
        </p:blipFill>
        <p:spPr>
          <a:xfrm>
            <a:off x="3766431" y="1574488"/>
            <a:ext cx="5047489" cy="3904488"/>
          </a:xfrm>
          <a:prstGeom prst="rect">
            <a:avLst/>
          </a:prstGeom>
          <a:noFill/>
          <a:ln>
            <a:noFill/>
          </a:ln>
        </p:spPr>
      </p:pic>
      <p:sp>
        <p:nvSpPr>
          <p:cNvPr id="7" name="Google Shape;349;p55">
            <a:extLst>
              <a:ext uri="{FF2B5EF4-FFF2-40B4-BE49-F238E27FC236}">
                <a16:creationId xmlns:a16="http://schemas.microsoft.com/office/drawing/2014/main" id="{C78AB3FB-A624-1015-C394-899D1B92E876}"/>
              </a:ext>
            </a:extLst>
          </p:cNvPr>
          <p:cNvSpPr txBox="1">
            <a:spLocks/>
          </p:cNvSpPr>
          <p:nvPr/>
        </p:nvSpPr>
        <p:spPr>
          <a:xfrm>
            <a:off x="230731" y="1574500"/>
            <a:ext cx="3819600" cy="4233600"/>
          </a:xfrm>
          <a:prstGeom prst="rect">
            <a:avLst/>
          </a:prstGeom>
        </p:spPr>
        <p:txBody>
          <a:bodyPr spcFirstLastPara="1" wrap="square" lIns="91425" tIns="91425" rIns="91425" bIns="91425" anchor="t" anchorCtr="0">
            <a:normAutofit fontScale="60000" lnSpcReduction="20000"/>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solidFill>
                  <a:srgbClr val="76787B"/>
                </a:solidFill>
                <a:latin typeface="Roboto" panose="02000000000000000000" pitchFamily="2" charset="0"/>
                <a:ea typeface="Roboto" panose="02000000000000000000" pitchFamily="2" charset="0"/>
                <a:cs typeface="Roboto" panose="02000000000000000000" pitchFamily="2" charset="0"/>
              </a:rPr>
              <a:t>Forcing</a:t>
            </a:r>
          </a:p>
          <a:p>
            <a:pPr>
              <a:spcBef>
                <a:spcPts val="0"/>
              </a:spcBef>
            </a:pPr>
            <a:endParaRPr lang="en-US" dirty="0">
              <a:solidFill>
                <a:srgbClr val="76787B"/>
              </a:solidFill>
              <a:latin typeface="Roboto" panose="02000000000000000000" pitchFamily="2" charset="0"/>
              <a:ea typeface="Roboto" panose="02000000000000000000" pitchFamily="2" charset="0"/>
              <a:cs typeface="Roboto" panose="02000000000000000000" pitchFamily="2" charset="0"/>
            </a:endParaRPr>
          </a:p>
          <a:p>
            <a:pPr>
              <a:lnSpc>
                <a:spcPct val="115000"/>
              </a:lnSpc>
              <a:spcBef>
                <a:spcPts val="0"/>
              </a:spcBef>
              <a:buClr>
                <a:schemeClr val="dk1"/>
              </a:buClr>
              <a:buSzPct val="50000"/>
              <a:buFont typeface="Arial"/>
              <a:buNone/>
            </a:pPr>
            <a:r>
              <a:rPr lang="en-US" sz="3400" dirty="0">
                <a:solidFill>
                  <a:srgbClr val="76787B"/>
                </a:solidFill>
                <a:latin typeface="Roboto" panose="02000000000000000000" pitchFamily="2" charset="0"/>
                <a:ea typeface="Roboto" panose="02000000000000000000" pitchFamily="2" charset="0"/>
                <a:cs typeface="Roboto" panose="02000000000000000000" pitchFamily="2" charset="0"/>
                <a:sym typeface="Roboto Light"/>
              </a:rPr>
              <a:t>Forcing tries to win the conflict at the other's expense. It includes “hard” influence tactics, particularly assertiveness, to get one’s own way.</a:t>
            </a:r>
          </a:p>
          <a:p>
            <a:pPr>
              <a:lnSpc>
                <a:spcPct val="115000"/>
              </a:lnSpc>
              <a:spcBef>
                <a:spcPts val="0"/>
              </a:spcBef>
              <a:buClr>
                <a:schemeClr val="dk1"/>
              </a:buClr>
              <a:buSzPct val="50000"/>
              <a:buFont typeface="Arial"/>
              <a:buNone/>
            </a:pPr>
            <a:endParaRPr lang="en-US" sz="3400" dirty="0">
              <a:solidFill>
                <a:srgbClr val="76787B"/>
              </a:solidFill>
              <a:latin typeface="Roboto" panose="02000000000000000000" pitchFamily="2" charset="0"/>
              <a:ea typeface="Roboto" panose="02000000000000000000" pitchFamily="2" charset="0"/>
              <a:cs typeface="Roboto" panose="02000000000000000000" pitchFamily="2" charset="0"/>
              <a:sym typeface="Roboto Light"/>
            </a:endParaRPr>
          </a:p>
          <a:p>
            <a:pPr>
              <a:lnSpc>
                <a:spcPct val="115000"/>
              </a:lnSpc>
              <a:spcBef>
                <a:spcPts val="0"/>
              </a:spcBef>
              <a:buClr>
                <a:schemeClr val="dk1"/>
              </a:buClr>
              <a:buSzPct val="50000"/>
              <a:buFont typeface="Arial"/>
              <a:buNone/>
            </a:pPr>
            <a:r>
              <a:rPr lang="en-US" sz="3400" dirty="0">
                <a:solidFill>
                  <a:srgbClr val="76787B"/>
                </a:solidFill>
                <a:latin typeface="Roboto" panose="02000000000000000000" pitchFamily="2" charset="0"/>
                <a:ea typeface="Roboto" panose="02000000000000000000" pitchFamily="2" charset="0"/>
                <a:cs typeface="Roboto" panose="02000000000000000000" pitchFamily="2" charset="0"/>
                <a:sym typeface="Roboto Light"/>
              </a:rPr>
              <a:t>Ex: This style may be used when you are in charge of a group (club president, team manager, etc.) and need to make tough final decisions.</a:t>
            </a:r>
          </a:p>
        </p:txBody>
      </p:sp>
    </p:spTree>
    <p:extLst>
      <p:ext uri="{BB962C8B-B14F-4D97-AF65-F5344CB8AC3E}">
        <p14:creationId xmlns:p14="http://schemas.microsoft.com/office/powerpoint/2010/main" val="211821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75F1D0-77B1-F034-9289-730BAA7B63C1}"/>
              </a:ext>
            </a:extLst>
          </p:cNvPr>
          <p:cNvSpPr>
            <a:spLocks noGrp="1"/>
          </p:cNvSpPr>
          <p:nvPr>
            <p:ph type="sldNum" sz="quarter" idx="12"/>
          </p:nvPr>
        </p:nvSpPr>
        <p:spPr/>
        <p:txBody>
          <a:bodyPr/>
          <a:lstStyle/>
          <a:p>
            <a:fld id="{EA8566E9-BA45-4A06-B948-5B83DF5C71FD}" type="slidenum">
              <a:rPr lang="en-US" smtClean="0"/>
              <a:t>9</a:t>
            </a:fld>
            <a:endParaRPr lang="en-US"/>
          </a:p>
        </p:txBody>
      </p:sp>
      <p:pic>
        <p:nvPicPr>
          <p:cNvPr id="5" name="Google Shape;360;p57">
            <a:extLst>
              <a:ext uri="{FF2B5EF4-FFF2-40B4-BE49-F238E27FC236}">
                <a16:creationId xmlns:a16="http://schemas.microsoft.com/office/drawing/2014/main" id="{BE325A7C-683B-F361-1A3E-44274C6E8D81}"/>
              </a:ext>
            </a:extLst>
          </p:cNvPr>
          <p:cNvPicPr preferRelativeResize="0"/>
          <p:nvPr/>
        </p:nvPicPr>
        <p:blipFill>
          <a:blip r:embed="rId2">
            <a:alphaModFix/>
          </a:blip>
          <a:stretch>
            <a:fillRect/>
          </a:stretch>
        </p:blipFill>
        <p:spPr>
          <a:xfrm>
            <a:off x="3789186" y="1593970"/>
            <a:ext cx="5047487" cy="3904489"/>
          </a:xfrm>
          <a:prstGeom prst="rect">
            <a:avLst/>
          </a:prstGeom>
          <a:noFill/>
          <a:ln>
            <a:noFill/>
          </a:ln>
        </p:spPr>
      </p:pic>
      <p:sp>
        <p:nvSpPr>
          <p:cNvPr id="6" name="Google Shape;361;p57">
            <a:extLst>
              <a:ext uri="{FF2B5EF4-FFF2-40B4-BE49-F238E27FC236}">
                <a16:creationId xmlns:a16="http://schemas.microsoft.com/office/drawing/2014/main" id="{72DD0AD1-33C5-78B1-1D6E-4B89E4A05DB7}"/>
              </a:ext>
            </a:extLst>
          </p:cNvPr>
          <p:cNvSpPr txBox="1">
            <a:spLocks/>
          </p:cNvSpPr>
          <p:nvPr/>
        </p:nvSpPr>
        <p:spPr>
          <a:xfrm>
            <a:off x="264598" y="1529345"/>
            <a:ext cx="3819600" cy="4233600"/>
          </a:xfrm>
          <a:prstGeom prst="rect">
            <a:avLst/>
          </a:prstGeom>
        </p:spPr>
        <p:txBody>
          <a:bodyPr spcFirstLastPara="1" wrap="square" lIns="91425" tIns="91425" rIns="91425" bIns="91425" anchor="t" anchorCtr="0">
            <a:normAutofit fontScale="52500" lnSpcReduction="20000"/>
          </a:bodyPr>
          <a:lstStyle>
            <a:lvl1pPr algn="ctr" defTabSz="914377" rtl="0" eaLnBrk="1" latinLnBrk="0" hangingPunct="1">
              <a:lnSpc>
                <a:spcPct val="90000"/>
              </a:lnSpc>
              <a:spcBef>
                <a:spcPct val="0"/>
              </a:spcBef>
              <a:buNone/>
              <a:defRPr sz="3200" kern="1200" baseline="0">
                <a:solidFill>
                  <a:schemeClr val="tx1"/>
                </a:solidFill>
                <a:latin typeface="+mj-lt"/>
                <a:ea typeface="+mj-ea"/>
                <a:cs typeface="+mj-cs"/>
              </a:defRPr>
            </a:lvl1pPr>
          </a:lstStyle>
          <a:p>
            <a:pPr>
              <a:spcBef>
                <a:spcPts val="0"/>
              </a:spcBef>
            </a:pPr>
            <a:r>
              <a:rPr lang="en-US" b="1" dirty="0">
                <a:solidFill>
                  <a:srgbClr val="652667"/>
                </a:solidFill>
                <a:latin typeface="Roboto" panose="02000000000000000000" pitchFamily="2" charset="0"/>
                <a:ea typeface="Roboto" panose="02000000000000000000" pitchFamily="2" charset="0"/>
                <a:cs typeface="Roboto" panose="02000000000000000000" pitchFamily="2" charset="0"/>
              </a:rPr>
              <a:t>Problem Solving</a:t>
            </a:r>
          </a:p>
          <a:p>
            <a:pPr>
              <a:spcBef>
                <a:spcPts val="0"/>
              </a:spcBef>
            </a:pPr>
            <a:endParaRPr lang="en-US" dirty="0">
              <a:solidFill>
                <a:srgbClr val="652667"/>
              </a:solidFill>
              <a:latin typeface="Roboto" panose="02000000000000000000" pitchFamily="2" charset="0"/>
              <a:ea typeface="Roboto" panose="02000000000000000000" pitchFamily="2" charset="0"/>
              <a:cs typeface="Roboto" panose="02000000000000000000" pitchFamily="2" charset="0"/>
            </a:endParaRPr>
          </a:p>
          <a:p>
            <a:pPr>
              <a:lnSpc>
                <a:spcPct val="115000"/>
              </a:lnSpc>
              <a:spcBef>
                <a:spcPts val="0"/>
              </a:spcBef>
            </a:pPr>
            <a:r>
              <a:rPr lang="en-US" sz="3400" dirty="0">
                <a:solidFill>
                  <a:srgbClr val="652667"/>
                </a:solidFill>
                <a:latin typeface="Roboto" panose="02000000000000000000" pitchFamily="2" charset="0"/>
                <a:ea typeface="Roboto" panose="02000000000000000000" pitchFamily="2" charset="0"/>
                <a:cs typeface="Roboto" panose="02000000000000000000" pitchFamily="2" charset="0"/>
                <a:sym typeface="Roboto Light"/>
              </a:rPr>
              <a:t>Problem solving tries to find a mutually beneficial solution for both parties. Information sharing is an important feature of this style because both parties need to identify common ground and potential solutions that satisfy both (or all) of them.</a:t>
            </a:r>
          </a:p>
          <a:p>
            <a:pPr>
              <a:lnSpc>
                <a:spcPct val="115000"/>
              </a:lnSpc>
              <a:spcBef>
                <a:spcPts val="0"/>
              </a:spcBef>
            </a:pPr>
            <a:endParaRPr lang="en-US" sz="3400" dirty="0">
              <a:solidFill>
                <a:srgbClr val="652667"/>
              </a:solidFill>
              <a:latin typeface="Roboto" panose="02000000000000000000" pitchFamily="2" charset="0"/>
              <a:ea typeface="Roboto" panose="02000000000000000000" pitchFamily="2" charset="0"/>
              <a:cs typeface="Roboto" panose="02000000000000000000" pitchFamily="2" charset="0"/>
              <a:sym typeface="Roboto Light"/>
            </a:endParaRPr>
          </a:p>
          <a:p>
            <a:pPr>
              <a:lnSpc>
                <a:spcPct val="115000"/>
              </a:lnSpc>
              <a:spcBef>
                <a:spcPts val="0"/>
              </a:spcBef>
            </a:pPr>
            <a:r>
              <a:rPr lang="en-US" sz="3400" dirty="0">
                <a:solidFill>
                  <a:srgbClr val="652667"/>
                </a:solidFill>
                <a:latin typeface="Roboto" panose="02000000000000000000" pitchFamily="2" charset="0"/>
                <a:ea typeface="Roboto" panose="02000000000000000000" pitchFamily="2" charset="0"/>
                <a:cs typeface="Roboto" panose="02000000000000000000" pitchFamily="2" charset="0"/>
                <a:sym typeface="Roboto Light"/>
              </a:rPr>
              <a:t>Ex: This style may be used when you are designing a solution and need to meet the needs of multiple team members, stakeholders, and collaborators.</a:t>
            </a:r>
          </a:p>
        </p:txBody>
      </p:sp>
    </p:spTree>
    <p:extLst>
      <p:ext uri="{BB962C8B-B14F-4D97-AF65-F5344CB8AC3E}">
        <p14:creationId xmlns:p14="http://schemas.microsoft.com/office/powerpoint/2010/main" val="742299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1rbvgmpcv12myn6m62ghxhkxxziwsk"/>
</p:tagLst>
</file>

<file path=ppt/theme/theme1.xml><?xml version="1.0" encoding="utf-8"?>
<a:theme xmlns:a="http://schemas.openxmlformats.org/drawingml/2006/main" name="Office Theme">
  <a:themeElements>
    <a:clrScheme name="Custom 2">
      <a:dk1>
        <a:srgbClr val="00206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1 copy" id="{24BD5E61-A704-B041-897C-144B3D78AF2B}" vid="{12971093-0EF8-AD4B-B3AA-87CDA3E94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4.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5.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6.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17.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8.png"/></Relationships>
</file>

<file path=ppt/webextensions/webextension1.xml><?xml version="1.0" encoding="utf-8"?>
<we:webextension xmlns:we="http://schemas.microsoft.com/office/webextensions/webextension/2010/11" id="{6AB9BD5E-69BF-B141-89D3-0B6B9D36AD00}">
  <we:reference id="wa104379261" version="4.3.0.0" store="en-US" storeType="OMEX"/>
  <we:alternateReferences>
    <we:reference id="wa104379261" version="4.3.0.0" store="wa104379261" storeType="OMEX"/>
  </we:alternateReferences>
  <we:properties>
    <we:property name="MENTIMETER_QUESTION_ID_KEY" value="&quot;32qkcm4kiswq&quot;"/>
    <we:property name="MENTIMETER_SHOW_JOIN_INSTRUCTIONS" value="&quot;false&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6801F44E-DEAE-4A4C-8B3F-394143B3B33A}">
  <we:reference id="wa104379261" version="4.3.0.0" store="en-US" storeType="OMEX"/>
  <we:alternateReferences>
    <we:reference id="wa104379261" version="4.3.0.0" store="wa104379261" storeType="OMEX"/>
  </we:alternateReferences>
  <we:properties>
    <we:property name="MENTIMETER_QUESTION_ID_KEY" value="&quot;yik5ixiqp81h&quot;"/>
    <we:property name="MENTIMETER_SHOW_JOIN_INSTRUCTIONS" value="&quot;false&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6694EC49-E3DF-CE44-A0D5-FBE13BFBF4CD}">
  <we:reference id="wa104379261" version="4.3.0.0" store="en-US" storeType="OMEX"/>
  <we:alternateReferences>
    <we:reference id="wa104379261" version="4.3.0.0" store="wa104379261" storeType="OMEX"/>
  </we:alternateReferences>
  <we:properties>
    <we:property name="MENTIMETER_QUESTION_ID_KEY" value="&quot;ij8bs57xi4kh&quot;"/>
    <we:property name="MENTIMETER_SHOW_JOIN_INSTRUCTIONS" value="&quot;false&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BBEF914A-CB1C-EC43-AE6E-653DDBA27438}">
  <we:reference id="wa104379261" version="4.3.0.0" store="en-US" storeType="OMEX"/>
  <we:alternateReferences>
    <we:reference id="wa104379261" version="4.3.0.0" store="wa104379261" storeType="OMEX"/>
  </we:alternateReferences>
  <we:properties>
    <we:property name="MENTIMETER_QUESTION_ID_KEY" value="&quot;qrviutf58j1u&quot;"/>
    <we:property name="MENTIMETER_SHOW_JOIN_INSTRUCTIONS" value="&quot;false&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1E60D071-D63B-F24B-B07D-88A57B7DE887}">
  <we:reference id="wa104379261" version="4.3.0.0" store="en-US" storeType="OMEX"/>
  <we:alternateReferences>
    <we:reference id="wa104379261" version="4.3.0.0" store="wa104379261" storeType="OMEX"/>
  </we:alternateReferences>
  <we:properties>
    <we:property name="MENTIMETER_QUESTION_ID_KEY" value="&quot;iyaj7ss1o882&quot;"/>
    <we:property name="MENTIMETER_SHOW_JOIN_INSTRUCTIONS" value="&quot;false&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Office Theme</Template>
  <TotalTime>2800</TotalTime>
  <Words>1201</Words>
  <Application>Microsoft Office PowerPoint</Application>
  <PresentationFormat>On-screen Show (4:3)</PresentationFormat>
  <Paragraphs>137</Paragraphs>
  <Slides>28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Calibri Light</vt:lpstr>
      <vt:lpstr>Comic Sans MS</vt:lpstr>
      <vt:lpstr>Roboto</vt:lpstr>
      <vt:lpstr>Roboto Light</vt:lpstr>
      <vt:lpstr>Roboto Medium</vt:lpstr>
      <vt:lpstr>Times New Roman</vt:lpstr>
      <vt:lpstr>Wingdings</vt:lpstr>
      <vt:lpstr>Office Theme</vt:lpstr>
      <vt:lpstr>Conflict Management Styles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Mironenko, Olga</dc:creator>
  <cp:lastModifiedBy>Paximadas, Jason</cp:lastModifiedBy>
  <cp:revision>2</cp:revision>
  <cp:lastPrinted>2022-08-22T17:12:07Z</cp:lastPrinted>
  <dcterms:created xsi:type="dcterms:W3CDTF">2023-08-18T21:36:01Z</dcterms:created>
  <dcterms:modified xsi:type="dcterms:W3CDTF">2023-08-22T20:54:13Z</dcterms:modified>
</cp:coreProperties>
</file>