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1"/>
  </p:notesMasterIdLst>
  <p:handoutMasterIdLst>
    <p:handoutMasterId r:id="rId22"/>
  </p:handoutMasterIdLst>
  <p:sldIdLst>
    <p:sldId id="333" r:id="rId3"/>
    <p:sldId id="260" r:id="rId4"/>
    <p:sldId id="334" r:id="rId5"/>
    <p:sldId id="324" r:id="rId6"/>
    <p:sldId id="323" r:id="rId7"/>
    <p:sldId id="315" r:id="rId8"/>
    <p:sldId id="317" r:id="rId9"/>
    <p:sldId id="314" r:id="rId10"/>
    <p:sldId id="303" r:id="rId11"/>
    <p:sldId id="300" r:id="rId12"/>
    <p:sldId id="335" r:id="rId13"/>
    <p:sldId id="330" r:id="rId14"/>
    <p:sldId id="327" r:id="rId15"/>
    <p:sldId id="328" r:id="rId16"/>
    <p:sldId id="329" r:id="rId17"/>
    <p:sldId id="318" r:id="rId18"/>
    <p:sldId id="319" r:id="rId19"/>
    <p:sldId id="332" r:id="rId20"/>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Bryan" initials="J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958"/>
    <a:srgbClr val="F16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400" autoAdjust="0"/>
  </p:normalViewPr>
  <p:slideViewPr>
    <p:cSldViewPr snapToGrid="0" snapToObjects="1">
      <p:cViewPr>
        <p:scale>
          <a:sx n="60" d="100"/>
          <a:sy n="60" d="100"/>
        </p:scale>
        <p:origin x="2416" y="192"/>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428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142958"/>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6FF-FEF1-EF48-BD73-4B95B2E46E83}" type="datetimeFigureOut">
              <a:rPr lang="en-US" smtClean="0">
                <a:solidFill>
                  <a:srgbClr val="F16322"/>
                </a:solidFill>
              </a:rPr>
              <a:t>9/10/19</a:t>
            </a:fld>
            <a:endParaRPr lang="en-US" dirty="0">
              <a:solidFill>
                <a:srgbClr val="F16322"/>
              </a:solidFill>
            </a:endParaRPr>
          </a:p>
        </p:txBody>
      </p:sp>
      <p:sp>
        <p:nvSpPr>
          <p:cNvPr id="5" name="Slide Number Placeholder 4"/>
          <p:cNvSpPr>
            <a:spLocks noGrp="1"/>
          </p:cNvSpPr>
          <p:nvPr>
            <p:ph type="sldNum" sz="quarter" idx="3"/>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0048813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9T06:25:56.139"/>
    </inkml:context>
    <inkml:brush xml:id="br0">
      <inkml:brushProperty name="width" value="0.1" units="cm"/>
      <inkml:brushProperty name="height" value="0.1" units="cm"/>
      <inkml:brushProperty name="color" value="#FFFFFF"/>
      <inkml:brushProperty name="ignorePressure" value="1"/>
    </inkml:brush>
  </inkml:definitions>
  <inkml:trace contextRef="#ctx0" brushRef="#br0">43 71,'46'0,"1"-2,27-6,-31 3,0 3,34 2,-54 0,-21 0,-1 0,1 0,-1 0,1 0,0-1,-1 1,1 0,-1-1,1 1,-1-1,0 0,1 1,0-2,-1 2,-1 0,0 0,0-1,0 1,0 0,1 0,-1 0,0-1,0 1,0 0,0 0,0 0,0-1,0 1,0 0,1 0,-1-1,0 1,0 0,0 0,0-1,0 1,0 0,0 0,0 0,-1-1,1 1,0 0,0 0,0-1,0 0,-1 1,0-1,1 0,-1 1,0-1,1 0,-1 1,0-1,0 1,1-1,-1 1,0-1,0 1,-10-4,0 0,0 0,-1 2,-7-2,3 1,-9-2,0 2,-1 0,-4 2,-78 2,37 1,47-2,4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9T06:26:10.366"/>
    </inkml:context>
    <inkml:brush xml:id="br0">
      <inkml:brushProperty name="width" value="0.1" units="cm"/>
      <inkml:brushProperty name="height" value="0.1" units="cm"/>
      <inkml:brushProperty name="color" value="#FFFFFF"/>
    </inkml:brush>
  </inkml:definitions>
  <inkml:trace contextRef="#ctx0" brushRef="#br0">130 514 1888,'0'0'0,"6"-4"0,5-6 0,9-1-936</inkml:trace>
  <inkml:trace contextRef="#ctx0" brushRef="#br0" timeOffset="363.555">848 392 2696,'0'0'0,"10"0"0,5 2 0,10 2-1544</inkml:trace>
  <inkml:trace contextRef="#ctx0" brushRef="#br0" timeOffset="364.555">923 346 1800,'-65'-47'1048,"59"43"-842,0 0 1,0 0-1,-1 0 0,0 1 1,-2-1-207,-19-9 517,18 7-373,0 0-1,0 1 0,-1 0 1,0 1-1,1 0 1,-2 0-1,1 2 0,0-1 1,-9 0-144,12 2 36,0 0-1,0-1 1,-6-1-36,7 1-65,1 0-1,-1 1 1,1 0-1,-1 0 1,1 0 0,-7 1 65,-227 20-1632,194-20 1293,34 0 189,0 0-1,1 0 0,-1 1 0,1 0 1,-1 1-1,1 0 0,-9 4 151,-16 8-937,23-9 457</inkml:trace>
  <inkml:trace contextRef="#ctx0" brushRef="#br0" timeOffset="732.085">1 377 1264,'0'0'0,"6"0"0,7 0 0,4 0-472</inkml:trace>
  <inkml:trace contextRef="#ctx0" brushRef="#br0" timeOffset="733.085">408 525 1440,'0'0'0,"19"-2"0,12-2 0,18-1-600</inkml:trace>
  <inkml:trace contextRef="#ctx0" brushRef="#br0" timeOffset="3538.169">694 510 1528,'24'-24'1772,"-23"23"-1511,-1 1-34,0 0-367,-3-6-232,-2 1 189,1 0 0,-1 0 0,-1 0 0,1 0 0,-1 1 0,-5-3 183,8 5 293,-1 0-1,-1 0 1,1 0 0,0 0-1,0 1 1,-1 0 0,1 0-1,0 0 1,-1 1 0,1-1-1,-3 1-292,-141 3 2380,129-2-2311,1-2-1,-2 0-68,7 0 129,0 0 0,1 1 0,-1 1 0,0 0-1,-2 1-128,-12 1-198,0 0 0,0-2 0,-7 0 198,27-1-29,1 1 0,-1 0 0,1 0 0,0 1 0,-1 0 0,-5 3 29,5-2-79,0-1-1,0 0 0,0 0 0,-1 0 1,0-1 79,-9 1 227,12-1-308,-1 0 0,0-1 0,0 0-1,0 0 82,11 6 451,-1-4-463,0-1 0,1 0 1,-1-1-1,0 1 0,1-1 0,-1 0 0,0 0 0,1 0 0,0-1 12,17 1 86,-1 0-178,0-1 0,1-1 0,-1-1 0,0-1 0,4-1 92,-12 2-87,-1 2 0,6 0 87,-8 0-55,0 0-1,-1 0 1,1-1 0,-1 0-1,5-2 56,4-2-108,7-3 115,23-11-7,-43 17 0,-4 2-1,0 1 1,-1-1-1,1 1 1,0-1-1,0 1 0,-1-1 1,1 1-1,0-1 1,0 1-1,0 0 1,0 0-1,0-1 1,0 1-33,0 1-1,3 2 60,-3-3 135,-1 0-88,-4 0-332,1 0-1,-1-1 1,1 0-1,-1 1 1,-2-2 259,2 0-139,1 1 1,-1 1-1,0-1 0,0 0 1,1 1-1,-1 0 139,-24 0 208,1 2 0,-22 5-208,34-6 287,0 0 0,-1-1 0,-10-1-287,-7 0-406,22 1 398,8-1-43,0 1 0,1 0 1,-1 0-1,0 0 0,1 0 0,-1 1 0,0-1 0,1 1 1,-3 0 50,5-1-28,0 0 0,0 0 0,0 0 0,0 0 0,-1 0 0,1 0 0,0 0 1,0 0-1,0 0 0,0 0 0,-1 0 0,1 0 0,0 0 0,0 0 0,0 0 1,0 0-1,0 1 0,0-1 0,-1 0 0,1 0 0,0 0 0,0 0 0,0 0 1,0 0-1,0 1 0,0-1 0,0 0 0,0 0 0,0 0 0,-1 0 0,1 0 1,0 1-1,0-1 0,0 0 0,0 0 0,0 0 0,0 0 0,0 1 0,0-1 1,0 0 27,8 1-429,11-2 409,-5-2 37,-1 0 1,1 1 0,0 1 0,0 1 0,0 0 0,0 0 0,8 3-18,-8-3-127,0 0 0,0 0 0,4-2 127,19 0-251,-11 1 299,14-2-48,-15 0-400,14 1 400,22 2 157,-61 0-121,0 0-1,0 0 0,1 0 0,-1 0 1,0 0-1,0 0 0,1 0 0,-1 0 1,0 0-1,0-1 0,1 1 0,-1 0 1,0 0-1,0 0 0,1 0 0,-1 0 1,0 0-1,0-1 0,0 1 0,1 0 1,-1 0-1,0 0 0,0-1 0,0 1 1,0 0-1,0 0 0,1-1 0,-1 1 1,0 0-1,0 0 0,0-1 1,0 1-1,0 0 0,0 0 0,0-1 1,0 1-1,0 0 0,0 0 0,0-1 1,0 1-1,0 0 0,0 0 0,0-1-35,0 1 4,0-2 559,0 2 21,0 0-114,-27 8 21,17-9-256,-1 0 0,1 0 1,-1-1-1,-3-2-235,-3 0 258,-33-5 791,29 5-607,-1 0-1,0-1 1,1-2-1,0 0 1,-4-3-442,0-1 436,1 0-1,-1 2 1,-1 1 0,-9-2-436,18 8 70,-6-1-88,22 2-2,1 1 1,-1 0 0,1 0 0,-1 0 0,1 0 0,0 0 0,-1 0 0,1 0 0,-1 0-1,1 0 1,-1 0 0,1 0 0,-1 0 0,1 0 0,-1 0 0,1 1 0,-1-1 19,-17 12-247,16-11 204,0 0 0,1 1 1,-1-1-1,1 0 0,0 1 1,-1-1-1,1 1 0,0 0 1,0-1-1,0 1 0,0 0 1,0 0-1,0-1 0,0 1 1,0 2 42,1-1-10,-1 0 0,0 0 0,1 0 0,0 0 0,0 0 0,0 0 0,0 0 1,0 0-1,1 0 0,-1 1 0,1-1 0,0 0 0,0-1 0,0 1 0,0 0 1,0 0-1,1 0 0,-1-1 0,1 1 0,0 0 10,3 4-91,1 0-1,0 0 1,0-1-1,0 0 1,1 0-1,5 3 92,-5-4-120,-3-1 43,1 0 0,0-1 0,0 0 0,0 0 0,0 0 0,1-1 0,-1 1 0,1-1 0,-1 0 0,1-1 0,0 1 77,24 1-857,19 0 857,-6-1-273,42 2-531,-71-4 746,0 0 0,0 0-1,0-2 1,0 0 0,0 0 0,0-1 0,3-2 58,35-8-51,-43 10 288,0 1-1,0 0 0,0 0 1,0 1-1,1 0 0,-1 1 1,7 1-237,-16-1 27,-3-6 270,-7-1-251,0 1 0,0-1 0,-1 2 0,1-1 0,-2 2 0,1-1 0,0 2-1,-1-1 1,-11-1-46,-4-2 280,15 4-140,0 0 0,-1 1 0,1 0 0,-9 0-140,-105 1 855,112 0-780,0 0 0,-6-2-75,0 1 81,0 0 0,-12 1-81,31 1-52,1 0 1,0 0 30,13 6 18,2 1-198,-1-1 0,1 0 0,5 1 201,2 1-89,-1-2 96,-1-1-1,1-1 0,1 0 0,-1-2 0,9 0-6,-25-2 0,87 12 61,-61-7-126,0-1 0,0-2 1,25-1 64,-52-1 4,2-1-8,1 1-1,0-1 0,-1 2 1,1-1-1,0 1 0,0 0 1,-1 0-1,1 0 0,5 3 5,-8-3-10,0 1-1,1-1 0,-1-1 1,0 1-1,3 0 11,5 0-11,-1 2 32,3 0 205,-27 0 294,-4-2-260,1 1-1,-1 0 1,-1 1-260,2 0 9,-1-1 0,1 0 1,-2-1-10,-107 4 437,109-5-271,1 0 0,-15-3-166,0 1 75,-56-2 94,68 3-137,0 0 1,1-1-1,-1-1 0,1 0 1,-1-1-1,1-1 0,0-1 1,-4-3-33,-15-2 693,35 10-692,0 1 1,0-1-1,0 1 0,0-1 1,0 1-1,0-1 1,1 0-1,-1 1 0,0-1 1,0 0-1,1 0 0,-1 1 1,0-1-1,1 0 1,-1 0-1,1 0 0,-1 0 1,1 0-1,0 0 1,-1 0-1,1 0 0,0 0 1,0 0-1,-1 0 0,1 0 1,0 0-1,0 0 1,0 0-1,0 0 0,0 0 1,1 0-1,-1-1-1,0 0-2,1 0-1,-1 0 1,1-1-1,0 1 1,0 0-1,0 0 1,0 0-1,0 0 1,1 0-1,-1 0 1,0 0-1,1 0 1,1-1 2,1-1-43,0 1 1,1 0-1,-1 0 0,0 0 0,1 1 1,0 0-1,0 0 0,0 0 1,0 0-1,0 1 43,5-1-99,0 0 0,0 1 0,0 0 0,7 1 99,110-4-174,-107 4 147,0-1 1,0 0 0,-1-2-1,8-2 27,-8 2 2,-1 1 0,1 1-1,0 0 1,0 2 0,0 0 0,1 1-2,47 2-188,32-6-147,-97 2 345,0 0 0,0 1 0,1-1 0,-1 1 0,0 0-1,0 0 1,0-1 0,0 1 0,0 1 0,0-1 0,0 0-1,1 2-9,1-1 149,-3-1-102,-1-1 77,0 0 273,0 0 32,0 0-163,0-1-241,-1-1 1,1 1 0,-1 0-1,1-1 1,-1 1 0,1 0-1,-1 0 1,0-1 0,1 1-1,-1 0 1,0 0 0,0 0-1,0 0 1,0 0-26,-17-17 129,12 14 53,3 1-141,0 0 0,0 1 0,0-1-1,-1 1 1,1 0 0,-1 0 0,0 0-1,0 0 1,1 1 0,-1-1 0,0 1-1,0 0 1,-1 0 0,1 1 0,0-1 0,0 1-1,0 0 1,0 0 0,-1 0-41,-126 15 431,99-6-438,26-8 31,1-1 1,-1 2-1,1-1 1,-1 1-1,1 0 1,0 0-1,-1 0 1,1 1-25,-1 0 42,1-1 0,-1 0 0,0 0 0,0 0 0,0-1 0,0 1 0,0-2 0,0 1 0,-2 0-42,8-1 135,19 3-868,-7-4 739,1 0 1,-1-2-1,0 1 0,0-2 1,3 0-7,-9 1 4,0 0 1,1 0-1,-1 0 0,4-3-4,-4 2 1,1 0 0,0 0 0,3 0-1,20-9-316,20-11 316,-23 10-81,-24 13 48,0-1 1,0 1 0,0 1 0,0-1-1,1 0 1,-1 1 0,0 0 0,1-1-1,-1 1 1,3 1 32,2-1 43,-6 0-13,6 1-590,-8-1 554,0 1-1,0-1 1,0 1 0,0-1-1,0 0 1,0 1 0,0-1-1,0 0 1,0 1 0,0-1-1,0 0 1,0 1 0,0-1 0,-1 0-1,1 1 1,0-1 0,0 0-1,0 1 1,-1-1 0,1 0-1,0 1 1,0-1 0,-1 0-1,1 0 1,0 1 0,0-1-1,-1 0 1,1 0 0,0 1 0,-1-1-1,1 0 7,-21 16-2,1 5 49,11-12 17,1 1 1,-4 5-65,1-1 367,-12 12-367,5-5 47,1-3-56,12-14-32,0 0 0,1 1 0,0-1 0,0 1 0,1 0 0,-1 0 0,-2 6 41,4-7-14,-1 1 0,0-1 0,-1 1 0,-2 2 14,-4 5 7,-1 1-45,9-11 7,0 0 0,0 0 0,0 0 0,1 0 1,-1 1-1,1-1 0,0 1 0,-1-1 0,1 1 31,-2 5-25,3-5 27,-1-1 1,0 1-1,0 0 1,0-1-1,-1 1 0,1-1 1,-2 2-3,6-10 190,-1-1 0,0 1 1,0 0-1,0-7-190,0 3 59,3-7-10,0 1 0,1-1-49,5-13 71,-5 12-39,-2 7 9,-1-1 0,3-11-41,-2 2 46,-1 7-147,-1 0 0,0 0 1,-1-1 100,-2 13 16,-2-3-12,-5 0-4,7 4 0,0 1 1,0 0-1,0-1 1,0 1-1,0 0 1,0 0 0,0 0-1,0 0 1,0 0-1,0 0 1,0 0-1,0 0 1,0 0 0,0 0-1,0 0 1,0 1-1,0-1 1,0 0-1,0 1 1,0-1 0,0 1-1,0-1 1,0 1-1,1-1 1,-1 1-1,0 0 1,0-1 0,1 1-1,-2 0 0,-2 4-5,0 0 1,0 0-1,1 1 0,-3 4 5,-3 4-59,-10 13-201,1 0-1,-12 26 261,21-35-23,1-4 8,1 1-1,0 0 1,1 0 0,1 0 0,-2 12 15,0-8-159,6-17 140,0 1 0,-1-1 0,2 0 1,-1 1-1,0-1 0,0 1 1,1-1-1,-1 1 0,1 0 1,0-1-1,0 3 19,0-5-1,0 1 1,0-1-1,0 0 1,0 0-1,0 1 0,1-1 1,-1 0-1,0 0 1,0 0-1,0 1 1,0-1-1,0 0 0,1 0 1,-1 0-1,0 1 1,0-1-1,0 0 1,1 0-1,-1 0 0,0 0 1,0 0-1,0 0 1,1 1-1,-1-1 0,0 0 1,0 0-1,1 0 1,-1 0-1,0 0 1,1 0 0,9-2 140,8-7 165,-8 1-252,0 0 0,-1 0 0,-1-1 0,1 0 0,-2-1 0,1 0-53,14-22-11,4-10 11,-11 16 165,2 0-1,13-15-164,-22 31 6,-1 0-1,-1 0 1,0-1-1,-1 0 1,4-9-6,1-4-4,0 6-25,-7 15 22,-1-1-1,0 0 1,-1 1-1,1-1 1,-1 0 0,1-3 7,-1 2 3,0 3-7,-1 1 0,0-1 0,0 0 0,1 0 1,-1 1-1,1-1 0,0 0 0,-1 0 0,1 1 0,0-1 0,0 1 1,0-1-1,0 1 0,1-1 4,-2 2-252,0 2 220,0 0 0,0 0 0,0 0 0,0 0 0,-1 0 0,1 0 0,0 0 0,-1 0 1,0 0-1,0 1 32,-11 25 100,7-15-94,-23 68 69,7-16-34,10-31-201,-7 33 160,17-62-7,1-1 0,-1 1 0,1-1 0,0 1 0,0 0 0,0-1 0,0 1 0,2 3 7,7-16-60,11-22 137,-2-1 1,-1 0 0,6-18-78,6-18 297,-11 24-415,14-22 118,48-89-58,-74 137 44,-5 14 49,0 0-1,0 1 1,0-1-1,0 1 1,1-1 0,0-1-35,5-2 335,-7 6-334,0 0-1,0 0 1,0 0 0,1 0 0,-1 0 0,0 0-1,0 0 1,0 0 0,0 0 0,0 0 0,0 1-1,0-1 1,0 0 0,1 0 0,-1 0 0,0 0-1,0 0 1,0 0 0,0 0 0,0 0 0,0 1-1,0-1 1,0 0 0,0 0 0,0 0 0,0 0-1,0 0 1,0 1 0,0-1 0,0 0-1,0 0 1,0 0 0,0 0 0,0 0 0,0 1-1,-2 20-175,2-21 176,-9 52 469,2-22-2936,2-10-4910,11-47 5567</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142958"/>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F16322"/>
                </a:solidFill>
              </a:defRPr>
            </a:lvl1pPr>
          </a:lstStyle>
          <a:p>
            <a:fld id="{DBF7D493-8EEB-7E45-916B-5FBC49ABC710}" type="datetimeFigureOut">
              <a:rPr lang="en-US" smtClean="0"/>
              <a:pPr/>
              <a:t>9/10/19</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9" name="Slide Number Placeholder 4"/>
          <p:cNvSpPr>
            <a:spLocks noGrp="1"/>
          </p:cNvSpPr>
          <p:nvPr>
            <p:ph type="sldNum" sz="quarter" idx="5"/>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56410833"/>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ECE Main Slide</a:t>
            </a:r>
          </a:p>
          <a:p>
            <a:endParaRPr lang="en-US" dirty="0"/>
          </a:p>
          <a:p>
            <a:r>
              <a:rPr lang="en-US" baseline="0" dirty="0"/>
              <a:t>I less than two weeks your RFAs will be in, your project proposals will be in, and you’ll be diving head first into your design and implementation. At this point you probably feel 1 of 3 things if not all of them: How many people feel a little worried? How many people feel excited? That’s good, we want that one. Lastly, how many people feel alert, ready to go?  We are glad you are excited. We are glad you are alert. </a:t>
            </a:r>
            <a:r>
              <a:rPr lang="en-US" dirty="0"/>
              <a:t>Here we are in week 3, the last day of the first month. It</a:t>
            </a:r>
            <a:r>
              <a:rPr lang="en-US" baseline="0" dirty="0"/>
              <a:t> came quick didn’t it. The semester goes by even faster. So you definitely need to be alert and ready to go. But you shouldn’t be worried. You shouldn’t be worried because you have help. So in the next 15 </a:t>
            </a:r>
            <a:r>
              <a:rPr lang="en-US" baseline="0" dirty="0" err="1"/>
              <a:t>mins</a:t>
            </a:r>
            <a:r>
              <a:rPr lang="en-US" baseline="0" dirty="0"/>
              <a:t> Ill talk about all the help you have.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12463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a:t>
            </a:r>
            <a:r>
              <a:rPr lang="en-US" dirty="0" err="1"/>
              <a:t>probaly</a:t>
            </a:r>
            <a:r>
              <a:rPr lang="en-US" dirty="0"/>
              <a:t> most important….is the extensive knowledge base you have here. In </a:t>
            </a:r>
            <a:r>
              <a:rPr lang="en-US" dirty="0" err="1"/>
              <a:t>lieue</a:t>
            </a:r>
            <a:r>
              <a:rPr lang="en-US" dirty="0"/>
              <a:t> of your TA, if you have a question chances are it’s somewhere</a:t>
            </a:r>
            <a:r>
              <a:rPr lang="en-US" baseline="0" dirty="0"/>
              <a:t> on the website. The website probably even know’ things that we don’t including the date and time of the due date of every assignment in the course. Check this regularly and spend some time getting familiar with it. Most likely the question you have, someone in a previous semester had. If that’s true, then it is somewhere on the website. The </a:t>
            </a:r>
            <a:r>
              <a:rPr lang="en-US" baseline="0" dirty="0" err="1"/>
              <a:t>Tas</a:t>
            </a:r>
            <a:r>
              <a:rPr lang="en-US" baseline="0" dirty="0"/>
              <a:t> have been through the website and can help point you to where you need to look for something if you’re lost. So again, still beating the horse, use your TA and use the website and you’ll have just about everything you need. There’s also a number of technical references on the site.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96613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can’t reiterate this enough. Take a look at</a:t>
            </a:r>
            <a:r>
              <a:rPr lang="en-US" baseline="0" dirty="0"/>
              <a:t> the calendar. Get a feel for what’s coming up and </a:t>
            </a:r>
            <a:r>
              <a:rPr lang="en-US" baseline="0" dirty="0" err="1"/>
              <a:t>whn</a:t>
            </a:r>
            <a:r>
              <a:rPr lang="en-US" baseline="0" dirty="0"/>
              <a:t> it’s coming. This semester goes by quicker than you expect and before you know it it is going to be demo day. Check the calendar, it is your second best friend your TA being your first.</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7833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a:t>
            </a:r>
            <a:r>
              <a:rPr lang="en-US" baseline="0" dirty="0"/>
              <a:t> technical content, in addition to documentation, you can just ask us. We all have different areas of knowledge, expertise, and different kinds of experience. If you have a problem, whether it’s technical or not, come see any of us. It’ll probably be to your benefit to start with the TA for your team and if your TA does not know the answer chances are one of the other </a:t>
            </a:r>
            <a:r>
              <a:rPr lang="en-US" baseline="0" dirty="0" err="1"/>
              <a:t>Tas</a:t>
            </a:r>
            <a:r>
              <a:rPr lang="en-US" baseline="0" dirty="0"/>
              <a:t> will and your TA will know which one. You can go to other areas of campus for assistance, but really you should rely on what’s here including starting with your </a:t>
            </a:r>
            <a:r>
              <a:rPr lang="en-US" baseline="0" dirty="0" err="1"/>
              <a:t>Tas</a:t>
            </a:r>
            <a:r>
              <a:rPr lang="en-US" baseline="0" dirty="0"/>
              <a:t> for most questions, seeing the service shop for hardware issues, and seeing the machine shop for any mechanical design questions. If there’s a faculty member here who you’d like to talk to. Just run it by your TA first to get guidance in how to approach or who to speak with.</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12070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I promise, if you have</a:t>
            </a:r>
            <a:r>
              <a:rPr lang="en-US" baseline="0" dirty="0"/>
              <a:t> been looking out the window at the beautiful day the entire time please listen to this and remember it. This is what you should take away from this lecture……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16907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your portfolio course, we all want you to not just succeed but do incredible things, and the only reason we are here is to help you. Please take advantage of all of these resources. I’m going to add one more takeaway here…..we are not </a:t>
            </a:r>
            <a:r>
              <a:rPr lang="en-US" baseline="0" dirty="0" err="1"/>
              <a:t>mindreaders</a:t>
            </a:r>
            <a:r>
              <a:rPr lang="en-US" baseline="0" dirty="0"/>
              <a:t> either. If you need something, you have to ask us.</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9212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practice asking your</a:t>
            </a:r>
            <a:r>
              <a:rPr lang="en-US" baseline="0" dirty="0"/>
              <a:t> </a:t>
            </a:r>
            <a:r>
              <a:rPr lang="en-US" baseline="0" dirty="0" err="1"/>
              <a:t>Tas</a:t>
            </a:r>
            <a:r>
              <a:rPr lang="en-US" baseline="0" dirty="0"/>
              <a:t> for help…..ARE THERE ANY QUESTIONS?</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169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PCBs, printed circuit boards. These can make or break a project and a demonstration so it’s worth your time and effort to pay </a:t>
            </a:r>
            <a:r>
              <a:rPr lang="en-US" dirty="0" err="1"/>
              <a:t>attenton</a:t>
            </a:r>
            <a:r>
              <a:rPr lang="en-US" dirty="0"/>
              <a:t> with these. You can get them done here, there are two</a:t>
            </a:r>
            <a:r>
              <a:rPr lang="en-US" baseline="0" dirty="0"/>
              <a:t> deadlines that you have to meet to get them done here for free. The sop can do up to two layers for a PCB and they do not do solder masking for you. If you’re going to use the shop pay attention to two things and make sure you take a look way in advance: know what dates you need to get your designs in by and understand the design rules that you must follow with your PCB. If you violate these layout rules, the shop will not print your board. Also, don’t wait until the last minute.</a:t>
            </a:r>
          </a:p>
          <a:p>
            <a:endParaRPr lang="en-US" baseline="0" dirty="0"/>
          </a:p>
          <a:p>
            <a:r>
              <a:rPr lang="en-US" baseline="0" dirty="0"/>
              <a:t>In addition to the shop, you are free to use outside vendors but you have to pay for it. If you need more advanced services this might be the way to go. </a:t>
            </a:r>
          </a:p>
          <a:p>
            <a:endParaRPr lang="en-US" baseline="0" dirty="0"/>
          </a:p>
          <a:p>
            <a:r>
              <a:rPr lang="en-US" baseline="0" dirty="0"/>
              <a:t>Something that worked well last semester, there is a website </a:t>
            </a:r>
            <a:r>
              <a:rPr lang="en-US" baseline="0" dirty="0" err="1"/>
              <a:t>PCBway.com</a:t>
            </a:r>
            <a:r>
              <a:rPr lang="en-US" baseline="0" dirty="0"/>
              <a:t> that will give you free boards. They have a relatively quick turnaround time, but again if you want to use the shop. It’s here, it’s free, just put in a little effort ahead of time to make sure you can do that effectively.</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74518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purpose of this course is to build something. Wait</a:t>
            </a:r>
            <a:r>
              <a:rPr lang="en-US" baseline="0" dirty="0"/>
              <a:t> no, the main purpose is to build something that works. The majority of the items you will need, we have or can get to you with relative ease. </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2180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 should be your</a:t>
            </a:r>
            <a:r>
              <a:rPr lang="en-US" baseline="0" dirty="0"/>
              <a:t> first stop. Casey talked about all of the instruments in the lab, but in addition to that we have a number of parts that you can check out including a number of different sensors, a variety of microcontrollers, development kits, and a whole bunch of stuff that we probably don’t know is in there. If what you need isn’t in lab, the next place to look is the ECE services shop in room 1041. These parts are free to you. If you can’t find what you want in lab and the ECE shop doesn’t have it (which in most cases you probably won’t make it this far) you can order parts through </a:t>
            </a:r>
            <a:r>
              <a:rPr lang="en-US" baseline="0" dirty="0" err="1"/>
              <a:t>My.ECE</a:t>
            </a:r>
            <a:r>
              <a:rPr lang="en-US" baseline="0" dirty="0"/>
              <a:t> store. You have a limit of $40 to spend on parts and you have to go through your project TA to do this. If all else fails, buy your own or borrow it from a friend. Finally, free samples? Maybe but good luck with that. Take away here is the majority of what you will need is somewhere in this building, and if you can’t find it you can order it.</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49916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specifically in the lab we have plenty of development kits and boards including </a:t>
            </a:r>
            <a:r>
              <a:rPr lang="en-US" baseline="0" dirty="0" err="1"/>
              <a:t>launchpad</a:t>
            </a:r>
            <a:r>
              <a:rPr lang="en-US" baseline="0" dirty="0"/>
              <a:t>, </a:t>
            </a:r>
            <a:r>
              <a:rPr lang="en-US" baseline="0" dirty="0" err="1"/>
              <a:t>arduino</a:t>
            </a:r>
            <a:r>
              <a:rPr lang="en-US" baseline="0" dirty="0"/>
              <a:t>, ARM, and cypress boards</a:t>
            </a:r>
          </a:p>
          <a:p>
            <a:endParaRPr lang="en-US" baseline="0" dirty="0"/>
          </a:p>
          <a:p>
            <a:r>
              <a:rPr lang="en-US" baseline="0" dirty="0"/>
              <a:t>We also have a few different options for prototyping software that you can use with these boards and dev kits.</a:t>
            </a:r>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39134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do we have in lab?  This is a small list that includes a number of different</a:t>
            </a:r>
            <a:r>
              <a:rPr lang="en-US" baseline="0" dirty="0"/>
              <a:t> sensors including </a:t>
            </a:r>
            <a:r>
              <a:rPr lang="en-US" baseline="0" dirty="0" err="1"/>
              <a:t>Infared</a:t>
            </a:r>
            <a:r>
              <a:rPr lang="en-US" baseline="0" dirty="0"/>
              <a:t>, UV, pressure, temperature. We have </a:t>
            </a:r>
            <a:r>
              <a:rPr lang="en-US" baseline="0" dirty="0" err="1"/>
              <a:t>accle</a:t>
            </a:r>
            <a:r>
              <a:rPr lang="en-US" baseline="0" dirty="0"/>
              <a:t>/gyros, </a:t>
            </a:r>
            <a:r>
              <a:rPr lang="en-US" baseline="0" dirty="0" err="1"/>
              <a:t>micophones</a:t>
            </a:r>
            <a:r>
              <a:rPr lang="en-US" baseline="0" dirty="0"/>
              <a:t>, SD card readers. In short, if you need something there’s a good chance you can find it here or we can find it for you. These slides and this list will be up on the site.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74859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designing your PCB, we have Eagle</a:t>
            </a:r>
            <a:r>
              <a:rPr lang="en-US" baseline="0" dirty="0"/>
              <a:t> and Cadence on the computers in the lab. You can also download a version of Eagle for free to your own computers. There is an assignment where you will need to use eagle so it might be a good idea to get a jump on this an get eagle going. It should be quick and straightforward. I’ve been asked about other software, if you want to use that with an outside vendor and they accept it go ahead, but remember….the ECE print shop has certain expectations for your PCB design and layout so I would recommend using what </a:t>
            </a:r>
            <a:r>
              <a:rPr lang="en-US" baseline="0" dirty="0" err="1"/>
              <a:t>they’r</a:t>
            </a:r>
            <a:r>
              <a:rPr lang="en-US" baseline="0" dirty="0"/>
              <a:t> expecting if you’re going to go that way.</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9</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30143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just some quick</a:t>
            </a:r>
            <a:r>
              <a:rPr lang="en-US" baseline="0" dirty="0"/>
              <a:t> advice when you do go to pickup or buy parts. Start with your own research, from the specs, the manufacturer, and the website. This is your design, you should have a good idea what you need and what your hardware can do from your own research. Online forums are a good </a:t>
            </a:r>
            <a:r>
              <a:rPr lang="en-US" baseline="0" dirty="0" err="1"/>
              <a:t>resrouce</a:t>
            </a:r>
            <a:r>
              <a:rPr lang="en-US" baseline="0" dirty="0"/>
              <a:t>, but being a data guy signal-to-noise ratio is an important concept to me. On those forums you have no idea what’s signal and what’s noise. Be careful with that or advice from a buddy. The bottom line is….do your homework before buying and consider specific power requirements, sensor performance, micro performance, sample rates, the right number and type of pins all these kind of things. Use the data sheets and make sense of them. Ultimately, if you aren’t sure between two choices that seem the same, it can only help us help you better if you do end up using something we have previous experience with.</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10</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62441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a:t>
            </a:r>
            <a:r>
              <a:rPr lang="en-US" baseline="0" dirty="0"/>
              <a:t> you will in fact need housing and given some of the mechanical tolerances we’ve seen in the past you will certainly need the expertise of the machine shop. They are very nice, very knowledgeable machinists (especially if you talk to them early) and early means very soon. If you think your project will need some machining for the housing, please go and talk to them early on. You just need to have a first conversation to give them an idea of what you’ll need. Again, just like the PCBs do not wait until the last minute. 3D printing is good for rapid prototyping, but might not always be the best and cleanest option. If you have questions about where to find the machinist, ask your TAs and we can introduce you.</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91665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4000" b="1" baseline="0">
                <a:solidFill>
                  <a:srgbClr val="142958"/>
                </a:solidFill>
                <a:latin typeface="Arial Narrow" panose="020B0606020202030204" pitchFamily="34" charset="0"/>
                <a:cs typeface="Arial Narrow" panose="020B0606020202030204" pitchFamily="34" charset="0"/>
              </a:defRPr>
            </a:lvl1pPr>
          </a:lstStyle>
          <a:p>
            <a:pPr lvl="0"/>
            <a:r>
              <a:rPr lang="en-US" dirty="0"/>
              <a:t>ECE OVERVIEW</a:t>
            </a:r>
          </a:p>
        </p:txBody>
      </p:sp>
      <p:sp>
        <p:nvSpPr>
          <p:cNvPr id="5" name="Text Placeholder 4"/>
          <p:cNvSpPr>
            <a:spLocks noGrp="1"/>
          </p:cNvSpPr>
          <p:nvPr>
            <p:ph type="body" sz="quarter" idx="11" hasCustomPrompt="1"/>
          </p:nvPr>
        </p:nvSpPr>
        <p:spPr>
          <a:xfrm>
            <a:off x="444500" y="1387191"/>
            <a:ext cx="4673600" cy="327310"/>
          </a:xfrm>
          <a:prstGeom prst="rect">
            <a:avLst/>
          </a:prstGeom>
        </p:spPr>
        <p:txBody>
          <a:bodyPr vert="horz"/>
          <a:lstStyle>
            <a:lvl1pPr marL="0" indent="0">
              <a:buNone/>
              <a:defRPr sz="170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a:t>Brad Petersen</a:t>
            </a:r>
          </a:p>
        </p:txBody>
      </p:sp>
      <p:sp>
        <p:nvSpPr>
          <p:cNvPr id="8" name="Text Placeholder 7"/>
          <p:cNvSpPr>
            <a:spLocks noGrp="1"/>
          </p:cNvSpPr>
          <p:nvPr>
            <p:ph type="body" sz="quarter" idx="12" hasCustomPrompt="1"/>
          </p:nvPr>
        </p:nvSpPr>
        <p:spPr>
          <a:xfrm>
            <a:off x="444500" y="1620796"/>
            <a:ext cx="4673600" cy="250908"/>
          </a:xfrm>
          <a:prstGeom prst="rect">
            <a:avLst/>
          </a:prstGeom>
        </p:spPr>
        <p:txBody>
          <a:bodyPr vert="horz"/>
          <a:lstStyle>
            <a:lvl1pPr marL="0" indent="0">
              <a:buNone/>
              <a:defRPr sz="1200" b="0" i="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a:t>Director of Communications</a:t>
            </a:r>
          </a:p>
        </p:txBody>
      </p:sp>
    </p:spTree>
    <p:extLst>
      <p:ext uri="{BB962C8B-B14F-4D97-AF65-F5344CB8AC3E}">
        <p14:creationId xmlns:p14="http://schemas.microsoft.com/office/powerpoint/2010/main" val="17974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lide w/Text">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731519"/>
            <a:ext cx="4673600" cy="630555"/>
          </a:xfrm>
          <a:prstGeom prst="rect">
            <a:avLst/>
          </a:prstGeom>
        </p:spPr>
        <p:txBody>
          <a:bodyPr vert="horz"/>
          <a:lstStyle>
            <a:lvl1pPr marL="0" indent="0">
              <a:buNone/>
              <a:defRPr sz="3200" b="1" i="0" baseline="0">
                <a:solidFill>
                  <a:srgbClr val="142958"/>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4" name="Text Placeholder 7"/>
          <p:cNvSpPr>
            <a:spLocks noGrp="1"/>
          </p:cNvSpPr>
          <p:nvPr>
            <p:ph type="body" sz="quarter" idx="12" hasCustomPrompt="1"/>
          </p:nvPr>
        </p:nvSpPr>
        <p:spPr>
          <a:xfrm>
            <a:off x="444500" y="1628416"/>
            <a:ext cx="9194800" cy="4602204"/>
          </a:xfrm>
          <a:prstGeom prst="rect">
            <a:avLst/>
          </a:prstGeom>
        </p:spPr>
        <p:txBody>
          <a:bodyPr vert="horz"/>
          <a:lstStyle>
            <a:lvl1pPr marL="0" indent="0">
              <a:buNone/>
              <a:defRPr sz="2400" b="0" i="0" baseline="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a:t>Body text</a:t>
            </a:r>
          </a:p>
        </p:txBody>
      </p:sp>
    </p:spTree>
    <p:extLst>
      <p:ext uri="{BB962C8B-B14F-4D97-AF65-F5344CB8AC3E}">
        <p14:creationId xmlns:p14="http://schemas.microsoft.com/office/powerpoint/2010/main" val="12783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w/Bullets">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990600"/>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11" name="Text Placeholder 10"/>
          <p:cNvSpPr>
            <a:spLocks noGrp="1"/>
          </p:cNvSpPr>
          <p:nvPr>
            <p:ph type="body" sz="quarter" idx="12"/>
          </p:nvPr>
        </p:nvSpPr>
        <p:spPr>
          <a:xfrm>
            <a:off x="444500" y="1917700"/>
            <a:ext cx="9245600" cy="4826000"/>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a:defRPr sz="20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a:defRPr sz="18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a:defRPr sz="16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3774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w/Text &amp; Media">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4" name="Text Placeholder 7"/>
          <p:cNvSpPr>
            <a:spLocks noGrp="1"/>
          </p:cNvSpPr>
          <p:nvPr>
            <p:ph type="body" sz="quarter" idx="12" hasCustomPrompt="1"/>
          </p:nvPr>
        </p:nvSpPr>
        <p:spPr>
          <a:xfrm>
            <a:off x="444500" y="1608096"/>
            <a:ext cx="5956300" cy="4602204"/>
          </a:xfrm>
          <a:prstGeom prst="rect">
            <a:avLst/>
          </a:prstGeom>
        </p:spPr>
        <p:txBody>
          <a:bodyPr vert="horz"/>
          <a:lstStyle>
            <a:lvl1pPr marL="0" indent="0">
              <a:buNone/>
              <a:defRPr sz="2000" b="0" i="0" baseline="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a:t>Body Text</a:t>
            </a:r>
          </a:p>
        </p:txBody>
      </p:sp>
      <p:sp>
        <p:nvSpPr>
          <p:cNvPr id="10" name="Content Placeholder 9"/>
          <p:cNvSpPr>
            <a:spLocks noGrp="1"/>
          </p:cNvSpPr>
          <p:nvPr>
            <p:ph sz="quarter" idx="13" hasCustomPrompt="1"/>
          </p:nvPr>
        </p:nvSpPr>
        <p:spPr>
          <a:xfrm>
            <a:off x="6642100" y="1608096"/>
            <a:ext cx="2962448" cy="4602204"/>
          </a:xfrm>
          <a:prstGeom prst="rect">
            <a:avLst/>
          </a:prstGeom>
        </p:spPr>
        <p:txBody>
          <a:bodyPr vert="horz"/>
          <a:lstStyle>
            <a:lvl1pPr marL="0" indent="0" algn="ctr">
              <a:buNone/>
              <a:defRPr sz="1800" baseline="0"/>
            </a:lvl1pPr>
          </a:lstStyle>
          <a:p>
            <a:pPr lvl="0"/>
            <a:r>
              <a:rPr lang="en-US" dirty="0"/>
              <a:t>Click proper below image </a:t>
            </a:r>
          </a:p>
          <a:p>
            <a:pPr lvl="0"/>
            <a:r>
              <a:rPr lang="en-US" dirty="0"/>
              <a:t>to insert media</a:t>
            </a:r>
          </a:p>
        </p:txBody>
      </p:sp>
    </p:spTree>
    <p:extLst>
      <p:ext uri="{BB962C8B-B14F-4D97-AF65-F5344CB8AC3E}">
        <p14:creationId xmlns:p14="http://schemas.microsoft.com/office/powerpoint/2010/main" val="353166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22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aster_bluesideba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87400"/>
            <a:ext cx="101600" cy="1041400"/>
          </a:xfrm>
          <a:prstGeom prst="rect">
            <a:avLst/>
          </a:prstGeom>
        </p:spPr>
      </p:pic>
      <p:pic>
        <p:nvPicPr>
          <p:cNvPr id="6" name="Picture 5" descr="master_bottom2.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7" name="Picture 6" descr="Cover_BuildingCrop.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23" y="2880073"/>
            <a:ext cx="10100798" cy="1501652"/>
          </a:xfrm>
          <a:prstGeom prst="rect">
            <a:avLst/>
          </a:prstGeom>
        </p:spPr>
      </p:pic>
    </p:spTree>
    <p:extLst>
      <p:ext uri="{BB962C8B-B14F-4D97-AF65-F5344CB8AC3E}">
        <p14:creationId xmlns:p14="http://schemas.microsoft.com/office/powerpoint/2010/main" val="2550756441"/>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nd_bottom.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985000"/>
            <a:ext cx="10058400" cy="800100"/>
          </a:xfrm>
          <a:prstGeom prst="rect">
            <a:avLst/>
          </a:prstGeom>
        </p:spPr>
      </p:pic>
    </p:spTree>
    <p:extLst>
      <p:ext uri="{BB962C8B-B14F-4D97-AF65-F5344CB8AC3E}">
        <p14:creationId xmlns:p14="http://schemas.microsoft.com/office/powerpoint/2010/main" val="3527328028"/>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9" r:id="rId3"/>
    <p:sldLayoutId id="2147483668" r:id="rId4"/>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220.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engr.illinois.edu/ece445/resources/entrepreneurial.as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engr.illinois.edu/ece445/lab/order-a-pcb.asp"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www.pcbway.com/free" TargetMode="External"/><Relationship Id="rId4" Type="http://schemas.openxmlformats.org/officeDocument/2006/relationships/hyperlink" Target="http://pcbshopp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85489-B1AF-0946-B966-4094B316833F}"/>
              </a:ext>
            </a:extLst>
          </p:cNvPr>
          <p:cNvSpPr>
            <a:spLocks noGrp="1"/>
          </p:cNvSpPr>
          <p:nvPr>
            <p:ph type="body" sz="quarter" idx="10"/>
          </p:nvPr>
        </p:nvSpPr>
        <p:spPr/>
        <p:txBody>
          <a:bodyPr/>
          <a:lstStyle/>
          <a:p>
            <a:r>
              <a:rPr lang="en-US" dirty="0"/>
              <a:t>Announcements / Q&amp;A</a:t>
            </a:r>
          </a:p>
        </p:txBody>
      </p:sp>
      <p:sp>
        <p:nvSpPr>
          <p:cNvPr id="3" name="Text Placeholder 2">
            <a:extLst>
              <a:ext uri="{FF2B5EF4-FFF2-40B4-BE49-F238E27FC236}">
                <a16:creationId xmlns:a16="http://schemas.microsoft.com/office/drawing/2014/main" id="{9A9A7CD6-4876-BA4F-95E7-2D02761FD2E2}"/>
              </a:ext>
            </a:extLst>
          </p:cNvPr>
          <p:cNvSpPr>
            <a:spLocks noGrp="1"/>
          </p:cNvSpPr>
          <p:nvPr>
            <p:ph type="body" sz="quarter" idx="12"/>
          </p:nvPr>
        </p:nvSpPr>
        <p:spPr/>
        <p:txBody>
          <a:bodyPr/>
          <a:lstStyle/>
          <a:p>
            <a:r>
              <a:rPr lang="en-US" dirty="0"/>
              <a:t>Next Lecture you will meet your </a:t>
            </a:r>
            <a:r>
              <a:rPr lang="en-US" b="1" u="sng" dirty="0"/>
              <a:t>project TAs</a:t>
            </a:r>
            <a:r>
              <a:rPr lang="en-US" dirty="0"/>
              <a:t> here in ECEB 1002 for the last lecture.</a:t>
            </a:r>
          </a:p>
          <a:p>
            <a:r>
              <a:rPr lang="en-US" b="1" u="sng" dirty="0"/>
              <a:t>RFA approval </a:t>
            </a:r>
            <a:r>
              <a:rPr lang="en-US" dirty="0"/>
              <a:t>deadline is this Thursday (9/12).</a:t>
            </a:r>
          </a:p>
          <a:p>
            <a:pPr lvl="1"/>
            <a:r>
              <a:rPr lang="en-US" dirty="0"/>
              <a:t>If your RFA was rejected, it does not necessarily mean you have to start over.</a:t>
            </a:r>
          </a:p>
          <a:p>
            <a:pPr lvl="1"/>
            <a:r>
              <a:rPr lang="en-US" dirty="0"/>
              <a:t>Address critical problems and re-post</a:t>
            </a:r>
          </a:p>
          <a:p>
            <a:r>
              <a:rPr lang="en-US" b="1" u="sng" dirty="0"/>
              <a:t>Proposals </a:t>
            </a:r>
            <a:r>
              <a:rPr lang="en-US" dirty="0"/>
              <a:t>are due next Thursday (9/19). </a:t>
            </a:r>
          </a:p>
          <a:p>
            <a:r>
              <a:rPr lang="en-US" dirty="0"/>
              <a:t>Make sure to get your </a:t>
            </a:r>
            <a:r>
              <a:rPr lang="en-US" b="1" u="sng" dirty="0"/>
              <a:t>lab notebook </a:t>
            </a:r>
            <a:r>
              <a:rPr lang="en-US" dirty="0"/>
              <a:t>and read the requirements.</a:t>
            </a:r>
          </a:p>
          <a:p>
            <a:r>
              <a:rPr lang="en-US" dirty="0"/>
              <a:t>Questions?</a:t>
            </a:r>
          </a:p>
          <a:p>
            <a:endParaRPr lang="en-US" dirty="0"/>
          </a:p>
        </p:txBody>
      </p:sp>
    </p:spTree>
    <p:extLst>
      <p:ext uri="{BB962C8B-B14F-4D97-AF65-F5344CB8AC3E}">
        <p14:creationId xmlns:p14="http://schemas.microsoft.com/office/powerpoint/2010/main" val="121245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146925" cy="742950"/>
          </a:xfrm>
        </p:spPr>
        <p:txBody>
          <a:bodyPr/>
          <a:lstStyle/>
          <a:p>
            <a:r>
              <a:rPr lang="en-US" dirty="0"/>
              <a:t>Some advice on choosing parts</a:t>
            </a:r>
          </a:p>
        </p:txBody>
      </p:sp>
      <p:sp>
        <p:nvSpPr>
          <p:cNvPr id="4" name="Text Placeholder 3"/>
          <p:cNvSpPr>
            <a:spLocks noGrp="1"/>
          </p:cNvSpPr>
          <p:nvPr>
            <p:ph type="body" sz="quarter" idx="12"/>
          </p:nvPr>
        </p:nvSpPr>
        <p:spPr/>
        <p:txBody>
          <a:bodyPr/>
          <a:lstStyle/>
          <a:p>
            <a:r>
              <a:rPr lang="en-US" dirty="0"/>
              <a:t>Don’t pick your part based on what “some guy said online”</a:t>
            </a:r>
          </a:p>
          <a:p>
            <a:pPr lvl="1"/>
            <a:r>
              <a:rPr lang="en-US" dirty="0"/>
              <a:t>Or because “your friend used this one”</a:t>
            </a:r>
            <a:br>
              <a:rPr lang="en-US" dirty="0"/>
            </a:br>
            <a:endParaRPr lang="en-US" dirty="0"/>
          </a:p>
          <a:p>
            <a:r>
              <a:rPr lang="en-US" dirty="0"/>
              <a:t>Research what is available and make an informed decision</a:t>
            </a:r>
          </a:p>
          <a:p>
            <a:pPr lvl="1"/>
            <a:r>
              <a:rPr lang="en-US" dirty="0"/>
              <a:t>Power consumption</a:t>
            </a:r>
          </a:p>
          <a:p>
            <a:pPr lvl="1"/>
            <a:r>
              <a:rPr lang="en-US" dirty="0"/>
              <a:t>Sensitivity, resolution, sample rate for sensors</a:t>
            </a:r>
          </a:p>
          <a:p>
            <a:pPr lvl="1"/>
            <a:r>
              <a:rPr lang="en-US" dirty="0"/>
              <a:t>Processor speed, GPIO, </a:t>
            </a:r>
            <a:br>
              <a:rPr lang="en-US" dirty="0"/>
            </a:br>
            <a:endParaRPr lang="en-US" dirty="0"/>
          </a:p>
          <a:p>
            <a:r>
              <a:rPr lang="en-US" dirty="0"/>
              <a:t>No preference or background?</a:t>
            </a:r>
          </a:p>
          <a:p>
            <a:pPr lvl="1"/>
            <a:r>
              <a:rPr lang="en-US" dirty="0"/>
              <a:t>Consider which series your TA is most familiar with</a:t>
            </a:r>
          </a:p>
        </p:txBody>
      </p:sp>
    </p:spTree>
    <p:extLst>
      <p:ext uri="{BB962C8B-B14F-4D97-AF65-F5344CB8AC3E}">
        <p14:creationId xmlns:p14="http://schemas.microsoft.com/office/powerpoint/2010/main" val="26746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5B33D-21E2-0544-A21B-A0B175DE76B9}"/>
              </a:ext>
            </a:extLst>
          </p:cNvPr>
          <p:cNvSpPr>
            <a:spLocks noGrp="1"/>
          </p:cNvSpPr>
          <p:nvPr>
            <p:ph type="body" sz="quarter" idx="10"/>
          </p:nvPr>
        </p:nvSpPr>
        <p:spPr/>
        <p:txBody>
          <a:bodyPr/>
          <a:lstStyle/>
          <a:p>
            <a:r>
              <a:rPr lang="en-US" dirty="0"/>
              <a:t>Machine Shop</a:t>
            </a:r>
          </a:p>
        </p:txBody>
      </p:sp>
      <p:pic>
        <p:nvPicPr>
          <p:cNvPr id="6" name="Picture 5">
            <a:extLst>
              <a:ext uri="{FF2B5EF4-FFF2-40B4-BE49-F238E27FC236}">
                <a16:creationId xmlns:a16="http://schemas.microsoft.com/office/drawing/2014/main" id="{F5C75956-018F-F741-AF8F-765F503A9AE5}"/>
              </a:ext>
            </a:extLst>
          </p:cNvPr>
          <p:cNvPicPr>
            <a:picLocks noChangeAspect="1"/>
          </p:cNvPicPr>
          <p:nvPr/>
        </p:nvPicPr>
        <p:blipFill>
          <a:blip r:embed="rId2"/>
          <a:stretch>
            <a:fillRect/>
          </a:stretch>
        </p:blipFill>
        <p:spPr>
          <a:xfrm>
            <a:off x="332415" y="1191955"/>
            <a:ext cx="9613900" cy="5417356"/>
          </a:xfrm>
          <a:prstGeom prst="rect">
            <a:avLst/>
          </a:prstGeom>
        </p:spPr>
      </p:pic>
    </p:spTree>
    <p:extLst>
      <p:ext uri="{BB962C8B-B14F-4D97-AF65-F5344CB8AC3E}">
        <p14:creationId xmlns:p14="http://schemas.microsoft.com/office/powerpoint/2010/main" val="276710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500" y="990600"/>
            <a:ext cx="7593570" cy="742950"/>
          </a:xfrm>
        </p:spPr>
        <p:txBody>
          <a:bodyPr/>
          <a:lstStyle/>
          <a:p>
            <a:r>
              <a:rPr lang="en-US" dirty="0"/>
              <a:t>Mechanical Components</a:t>
            </a:r>
            <a:endParaRPr lang="en-US" dirty="0">
              <a:highlight>
                <a:srgbClr val="FFFF00"/>
              </a:highlight>
            </a:endParaRPr>
          </a:p>
        </p:txBody>
      </p:sp>
      <p:sp>
        <p:nvSpPr>
          <p:cNvPr id="3" name="Text Placeholder 2"/>
          <p:cNvSpPr>
            <a:spLocks noGrp="1"/>
          </p:cNvSpPr>
          <p:nvPr>
            <p:ph type="body" sz="quarter" idx="12"/>
          </p:nvPr>
        </p:nvSpPr>
        <p:spPr/>
        <p:txBody>
          <a:bodyPr/>
          <a:lstStyle/>
          <a:p>
            <a:r>
              <a:rPr lang="en-US" dirty="0"/>
              <a:t>The Machine Shop</a:t>
            </a:r>
          </a:p>
          <a:p>
            <a:pPr lvl="1"/>
            <a:r>
              <a:rPr lang="en-US" dirty="0"/>
              <a:t>Talk to them early if you might need their services</a:t>
            </a:r>
          </a:p>
          <a:p>
            <a:pPr lvl="1"/>
            <a:r>
              <a:rPr lang="en-US" dirty="0"/>
              <a:t>Free for students if the design is approved by your TA</a:t>
            </a:r>
          </a:p>
        </p:txBody>
      </p:sp>
      <p:pic>
        <p:nvPicPr>
          <p:cNvPr id="5" name="Picture 4">
            <a:extLst>
              <a:ext uri="{FF2B5EF4-FFF2-40B4-BE49-F238E27FC236}">
                <a16:creationId xmlns:a16="http://schemas.microsoft.com/office/drawing/2014/main" id="{8C54F71C-1E8D-452B-87FF-EF6AE886A2A3}"/>
              </a:ext>
            </a:extLst>
          </p:cNvPr>
          <p:cNvPicPr>
            <a:picLocks noChangeAspect="1"/>
          </p:cNvPicPr>
          <p:nvPr/>
        </p:nvPicPr>
        <p:blipFill>
          <a:blip r:embed="rId3"/>
          <a:stretch>
            <a:fillRect/>
          </a:stretch>
        </p:blipFill>
        <p:spPr>
          <a:xfrm>
            <a:off x="1895529" y="3298341"/>
            <a:ext cx="6267341" cy="3483459"/>
          </a:xfrm>
          <a:prstGeom prst="rect">
            <a:avLst/>
          </a:prstGeom>
        </p:spPr>
      </p:pic>
    </p:spTree>
    <p:extLst>
      <p:ext uri="{BB962C8B-B14F-4D97-AF65-F5344CB8AC3E}">
        <p14:creationId xmlns:p14="http://schemas.microsoft.com/office/powerpoint/2010/main" val="384781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Knowledge Resources</a:t>
            </a:r>
          </a:p>
        </p:txBody>
      </p:sp>
      <p:sp>
        <p:nvSpPr>
          <p:cNvPr id="3" name="Text Placeholder 2"/>
          <p:cNvSpPr>
            <a:spLocks noGrp="1"/>
          </p:cNvSpPr>
          <p:nvPr>
            <p:ph type="body" sz="quarter" idx="12"/>
          </p:nvPr>
        </p:nvSpPr>
        <p:spPr/>
        <p:txBody>
          <a:bodyPr/>
          <a:lstStyle/>
          <a:p>
            <a:r>
              <a:rPr lang="en-US" dirty="0"/>
              <a:t>The course website</a:t>
            </a:r>
          </a:p>
          <a:p>
            <a:endParaRPr lang="en-US" dirty="0"/>
          </a:p>
          <a:p>
            <a:r>
              <a:rPr lang="en-US" dirty="0"/>
              <a:t>Has your question </a:t>
            </a:r>
            <a:br>
              <a:rPr lang="en-US" dirty="0"/>
            </a:br>
            <a:r>
              <a:rPr lang="en-US" dirty="0"/>
              <a:t>been asked before? </a:t>
            </a:r>
          </a:p>
          <a:p>
            <a:pPr lvl="1"/>
            <a:r>
              <a:rPr lang="en-US" dirty="0"/>
              <a:t>Then it’s probably </a:t>
            </a:r>
            <a:br>
              <a:rPr lang="en-US" dirty="0"/>
            </a:br>
            <a:r>
              <a:rPr lang="en-US" dirty="0"/>
              <a:t>on the site…</a:t>
            </a:r>
          </a:p>
          <a:p>
            <a:pPr lvl="1"/>
            <a:endParaRPr lang="en-US" dirty="0"/>
          </a:p>
          <a:p>
            <a:r>
              <a:rPr lang="en-US" dirty="0"/>
              <a:t>Calendar has all the</a:t>
            </a:r>
            <a:br>
              <a:rPr lang="en-US" dirty="0"/>
            </a:br>
            <a:r>
              <a:rPr lang="en-US" dirty="0"/>
              <a:t>due dates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946" y="1733550"/>
            <a:ext cx="5950654" cy="4432300"/>
          </a:xfrm>
          <a:prstGeom prst="rect">
            <a:avLst/>
          </a:prstGeom>
        </p:spPr>
      </p:pic>
    </p:spTree>
    <p:extLst>
      <p:ext uri="{BB962C8B-B14F-4D97-AF65-F5344CB8AC3E}">
        <p14:creationId xmlns:p14="http://schemas.microsoft.com/office/powerpoint/2010/main" val="294656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Knowledge Resources</a:t>
            </a:r>
          </a:p>
        </p:txBody>
      </p:sp>
      <p:sp>
        <p:nvSpPr>
          <p:cNvPr id="8" name="Text Placeholder 2"/>
          <p:cNvSpPr>
            <a:spLocks noGrp="1"/>
          </p:cNvSpPr>
          <p:nvPr>
            <p:ph type="body" sz="quarter" idx="12"/>
          </p:nvPr>
        </p:nvSpPr>
        <p:spPr/>
        <p:txBody>
          <a:bodyPr/>
          <a:lstStyle/>
          <a:p>
            <a:r>
              <a:rPr lang="en-US" dirty="0"/>
              <a:t>The course website</a:t>
            </a:r>
          </a:p>
          <a:p>
            <a:endParaRPr lang="en-US" dirty="0"/>
          </a:p>
          <a:p>
            <a:r>
              <a:rPr lang="en-US" dirty="0"/>
              <a:t>Has your question </a:t>
            </a:r>
            <a:br>
              <a:rPr lang="en-US" dirty="0"/>
            </a:br>
            <a:r>
              <a:rPr lang="en-US" dirty="0"/>
              <a:t>been asked before? </a:t>
            </a:r>
          </a:p>
          <a:p>
            <a:pPr lvl="1"/>
            <a:r>
              <a:rPr lang="en-US" dirty="0"/>
              <a:t>Then it’s probably </a:t>
            </a:r>
            <a:br>
              <a:rPr lang="en-US" dirty="0"/>
            </a:br>
            <a:r>
              <a:rPr lang="en-US" dirty="0"/>
              <a:t>on the site…</a:t>
            </a:r>
          </a:p>
          <a:p>
            <a:pPr lvl="1"/>
            <a:endParaRPr lang="en-US" dirty="0"/>
          </a:p>
          <a:p>
            <a:r>
              <a:rPr lang="en-US" dirty="0"/>
              <a:t>Calendar has all the</a:t>
            </a:r>
            <a:br>
              <a:rPr lang="en-US" dirty="0"/>
            </a:br>
            <a:r>
              <a:rPr lang="en-US" dirty="0"/>
              <a:t>due dates</a:t>
            </a:r>
          </a:p>
        </p:txBody>
      </p:sp>
      <p:pic>
        <p:nvPicPr>
          <p:cNvPr id="3" name="Picture 2">
            <a:extLst>
              <a:ext uri="{FF2B5EF4-FFF2-40B4-BE49-F238E27FC236}">
                <a16:creationId xmlns:a16="http://schemas.microsoft.com/office/drawing/2014/main" id="{1598AB32-B44B-4E4F-9630-7F8EC6C66072}"/>
              </a:ext>
            </a:extLst>
          </p:cNvPr>
          <p:cNvPicPr>
            <a:picLocks noChangeAspect="1"/>
          </p:cNvPicPr>
          <p:nvPr/>
        </p:nvPicPr>
        <p:blipFill>
          <a:blip r:embed="rId3"/>
          <a:stretch>
            <a:fillRect/>
          </a:stretch>
        </p:blipFill>
        <p:spPr>
          <a:xfrm>
            <a:off x="3799703" y="1640177"/>
            <a:ext cx="6135129" cy="522073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E7DE62D-8258-4C1C-A960-8D292BF4E563}"/>
                  </a:ext>
                </a:extLst>
              </p14:cNvPr>
              <p14:cNvContentPartPr/>
              <p14:nvPr/>
            </p14:nvContentPartPr>
            <p14:xfrm>
              <a:off x="8454668" y="1636171"/>
              <a:ext cx="151560" cy="25920"/>
            </p14:xfrm>
          </p:contentPart>
        </mc:Choice>
        <mc:Fallback xmlns="">
          <p:pic>
            <p:nvPicPr>
              <p:cNvPr id="4" name="Ink 3">
                <a:extLst>
                  <a:ext uri="{FF2B5EF4-FFF2-40B4-BE49-F238E27FC236}">
                    <a16:creationId xmlns:a16="http://schemas.microsoft.com/office/drawing/2014/main" id="{7E7DE62D-8258-4C1C-A960-8D292BF4E563}"/>
                  </a:ext>
                </a:extLst>
              </p:cNvPr>
              <p:cNvPicPr/>
              <p:nvPr/>
            </p:nvPicPr>
            <p:blipFill>
              <a:blip r:embed="rId5"/>
              <a:stretch>
                <a:fillRect/>
              </a:stretch>
            </p:blipFill>
            <p:spPr>
              <a:xfrm>
                <a:off x="8437028" y="1618171"/>
                <a:ext cx="187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BC23BEA-955B-4B78-9E9C-763D06938FCA}"/>
                  </a:ext>
                </a:extLst>
              </p14:cNvPr>
              <p14:cNvContentPartPr/>
              <p14:nvPr/>
            </p14:nvContentPartPr>
            <p14:xfrm>
              <a:off x="9541508" y="1523131"/>
              <a:ext cx="332640" cy="208440"/>
            </p14:xfrm>
          </p:contentPart>
        </mc:Choice>
        <mc:Fallback xmlns="">
          <p:pic>
            <p:nvPicPr>
              <p:cNvPr id="10" name="Ink 9">
                <a:extLst>
                  <a:ext uri="{FF2B5EF4-FFF2-40B4-BE49-F238E27FC236}">
                    <a16:creationId xmlns:a16="http://schemas.microsoft.com/office/drawing/2014/main" id="{BBC23BEA-955B-4B78-9E9C-763D06938FCA}"/>
                  </a:ext>
                </a:extLst>
              </p:cNvPr>
              <p:cNvPicPr/>
              <p:nvPr/>
            </p:nvPicPr>
            <p:blipFill>
              <a:blip r:embed="rId7"/>
              <a:stretch>
                <a:fillRect/>
              </a:stretch>
            </p:blipFill>
            <p:spPr>
              <a:xfrm>
                <a:off x="9523868" y="1505491"/>
                <a:ext cx="368280" cy="244080"/>
              </a:xfrm>
              <a:prstGeom prst="rect">
                <a:avLst/>
              </a:prstGeom>
            </p:spPr>
          </p:pic>
        </mc:Fallback>
      </mc:AlternateContent>
    </p:spTree>
    <p:extLst>
      <p:ext uri="{BB962C8B-B14F-4D97-AF65-F5344CB8AC3E}">
        <p14:creationId xmlns:p14="http://schemas.microsoft.com/office/powerpoint/2010/main" val="28838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Knowledge Resources</a:t>
            </a:r>
          </a:p>
        </p:txBody>
      </p:sp>
      <p:sp>
        <p:nvSpPr>
          <p:cNvPr id="3" name="Text Placeholder 2"/>
          <p:cNvSpPr>
            <a:spLocks noGrp="1"/>
          </p:cNvSpPr>
          <p:nvPr>
            <p:ph type="body" sz="quarter" idx="12"/>
          </p:nvPr>
        </p:nvSpPr>
        <p:spPr>
          <a:xfrm>
            <a:off x="444499" y="1917700"/>
            <a:ext cx="9451975" cy="4826000"/>
          </a:xfrm>
        </p:spPr>
        <p:txBody>
          <a:bodyPr/>
          <a:lstStyle/>
          <a:p>
            <a:r>
              <a:rPr lang="en-US" dirty="0"/>
              <a:t>The ECE 445 course staff</a:t>
            </a:r>
          </a:p>
          <a:p>
            <a:pPr lvl="1"/>
            <a:r>
              <a:rPr lang="en-US" b="1" dirty="0"/>
              <a:t>The TA assigned to your project is your most important resource</a:t>
            </a:r>
          </a:p>
          <a:p>
            <a:pPr lvl="1"/>
            <a:r>
              <a:rPr lang="en-US" dirty="0"/>
              <a:t>A lot of technical breadth between all of us</a:t>
            </a:r>
          </a:p>
          <a:p>
            <a:pPr lvl="1"/>
            <a:r>
              <a:rPr lang="en-US" dirty="0"/>
              <a:t>We’ll help you find who to talk to</a:t>
            </a:r>
          </a:p>
          <a:p>
            <a:pPr lvl="1"/>
            <a:endParaRPr lang="en-US" dirty="0"/>
          </a:p>
          <a:p>
            <a:r>
              <a:rPr lang="en-US" dirty="0"/>
              <a:t>Around the department*</a:t>
            </a:r>
          </a:p>
          <a:p>
            <a:pPr lvl="1"/>
            <a:r>
              <a:rPr lang="en-US" dirty="0"/>
              <a:t>Faculty: specific area knowledge</a:t>
            </a:r>
          </a:p>
          <a:p>
            <a:pPr lvl="1"/>
            <a:r>
              <a:rPr lang="en-US" dirty="0"/>
              <a:t>The Electronics Services Shop: help with hardware issues</a:t>
            </a:r>
          </a:p>
          <a:p>
            <a:pPr lvl="1"/>
            <a:r>
              <a:rPr lang="en-US" dirty="0"/>
              <a:t>The Machine Shop: help with mechanical design</a:t>
            </a:r>
          </a:p>
          <a:p>
            <a:pPr lvl="1"/>
            <a:endParaRPr lang="en-US" dirty="0"/>
          </a:p>
        </p:txBody>
      </p:sp>
      <p:sp>
        <p:nvSpPr>
          <p:cNvPr id="11" name="TextBox 10"/>
          <p:cNvSpPr txBox="1"/>
          <p:nvPr/>
        </p:nvSpPr>
        <p:spPr>
          <a:xfrm>
            <a:off x="4517373" y="6511805"/>
            <a:ext cx="5379101" cy="400110"/>
          </a:xfrm>
          <a:prstGeom prst="rect">
            <a:avLst/>
          </a:prstGeom>
          <a:noFill/>
        </p:spPr>
        <p:txBody>
          <a:bodyPr wrap="none" rtlCol="0">
            <a:spAutoFit/>
          </a:bodyPr>
          <a:lstStyle/>
          <a:p>
            <a:r>
              <a:rPr lang="en-US" dirty="0"/>
              <a:t>* Please talk to your TA first, there are a lot of you</a:t>
            </a:r>
          </a:p>
        </p:txBody>
      </p:sp>
    </p:spTree>
    <p:extLst>
      <p:ext uri="{BB962C8B-B14F-4D97-AF65-F5344CB8AC3E}">
        <p14:creationId xmlns:p14="http://schemas.microsoft.com/office/powerpoint/2010/main" val="285864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309111" cy="742950"/>
          </a:xfrm>
        </p:spPr>
        <p:txBody>
          <a:bodyPr/>
          <a:lstStyle/>
          <a:p>
            <a:r>
              <a:rPr lang="en-US" dirty="0"/>
              <a:t>What should you take away from all this?</a:t>
            </a:r>
          </a:p>
        </p:txBody>
      </p:sp>
    </p:spTree>
    <p:extLst>
      <p:ext uri="{BB962C8B-B14F-4D97-AF65-F5344CB8AC3E}">
        <p14:creationId xmlns:p14="http://schemas.microsoft.com/office/powerpoint/2010/main" val="175364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309111" cy="742950"/>
          </a:xfrm>
        </p:spPr>
        <p:txBody>
          <a:bodyPr/>
          <a:lstStyle/>
          <a:p>
            <a:r>
              <a:rPr lang="en-US" dirty="0"/>
              <a:t>What should you take away from all this?</a:t>
            </a:r>
          </a:p>
        </p:txBody>
      </p:sp>
      <p:sp>
        <p:nvSpPr>
          <p:cNvPr id="3" name="Text Placeholder 2"/>
          <p:cNvSpPr>
            <a:spLocks noGrp="1"/>
          </p:cNvSpPr>
          <p:nvPr>
            <p:ph type="body" sz="quarter" idx="12"/>
          </p:nvPr>
        </p:nvSpPr>
        <p:spPr>
          <a:xfrm>
            <a:off x="495300" y="5035463"/>
            <a:ext cx="9245600" cy="1155130"/>
          </a:xfrm>
        </p:spPr>
        <p:txBody>
          <a:bodyPr/>
          <a:lstStyle/>
          <a:p>
            <a:pPr marL="0" indent="0">
              <a:buNone/>
            </a:pPr>
            <a:r>
              <a:rPr lang="en-US" dirty="0"/>
              <a:t>If you need something and you’re not sure where to find it, </a:t>
            </a:r>
            <a:br>
              <a:rPr lang="en-US" dirty="0"/>
            </a:br>
            <a:r>
              <a:rPr lang="en-US" b="1" dirty="0"/>
              <a:t>ask your TA for help</a:t>
            </a:r>
            <a:r>
              <a:rPr lang="en-US" dirty="0"/>
              <a:t>!</a:t>
            </a:r>
          </a:p>
        </p:txBody>
      </p:sp>
      <p:sp>
        <p:nvSpPr>
          <p:cNvPr id="4" name="Rectangle 3"/>
          <p:cNvSpPr/>
          <p:nvPr/>
        </p:nvSpPr>
        <p:spPr>
          <a:xfrm>
            <a:off x="681016" y="2377069"/>
            <a:ext cx="8874168" cy="2062103"/>
          </a:xfrm>
          <a:prstGeom prst="rect">
            <a:avLst/>
          </a:prstGeom>
        </p:spPr>
        <p:txBody>
          <a:bodyPr wrap="square">
            <a:spAutoFit/>
          </a:bodyPr>
          <a:lstStyle/>
          <a:p>
            <a:r>
              <a:rPr lang="en-US" sz="3600" dirty="0">
                <a:solidFill>
                  <a:srgbClr val="142958"/>
                </a:solidFill>
                <a:latin typeface="Droid Sans" panose="020B0606030804020204"/>
              </a:rPr>
              <a:t>There are a lot of resources available to help you design and build a successful senior design project. </a:t>
            </a:r>
          </a:p>
          <a:p>
            <a:endParaRPr lang="en-US" dirty="0"/>
          </a:p>
        </p:txBody>
      </p:sp>
    </p:spTree>
    <p:extLst>
      <p:ext uri="{BB962C8B-B14F-4D97-AF65-F5344CB8AC3E}">
        <p14:creationId xmlns:p14="http://schemas.microsoft.com/office/powerpoint/2010/main" val="409130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r>
              <a:rPr lang="en-US" sz="5000" b="1" dirty="0"/>
              <a:t>ANY QUESTIONS:</a:t>
            </a:r>
          </a:p>
          <a:p>
            <a:endParaRPr lang="en-US" sz="5000" b="1" dirty="0"/>
          </a:p>
          <a:p>
            <a:pPr marL="509412" lvl="1" indent="0">
              <a:buNone/>
            </a:pPr>
            <a:r>
              <a:rPr lang="en-US" sz="4600" b="1" dirty="0"/>
              <a:t>				Please ask us</a:t>
            </a:r>
          </a:p>
        </p:txBody>
      </p:sp>
    </p:spTree>
    <p:extLst>
      <p:ext uri="{BB962C8B-B14F-4D97-AF65-F5344CB8AC3E}">
        <p14:creationId xmlns:p14="http://schemas.microsoft.com/office/powerpoint/2010/main" val="297859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44500" y="619125"/>
            <a:ext cx="8799708" cy="742950"/>
          </a:xfrm>
          <a:prstGeom prst="rect">
            <a:avLst/>
          </a:prstGeom>
        </p:spPr>
        <p:txBody>
          <a:bodyPr vert="horz"/>
          <a:lstStyle>
            <a:lvl1pPr marL="0" indent="0" algn="l" defTabSz="509412" rtl="0" eaLnBrk="1" latinLnBrk="0" hangingPunct="1">
              <a:spcBef>
                <a:spcPct val="20000"/>
              </a:spcBef>
              <a:buFont typeface="Arial"/>
              <a:buNone/>
              <a:defRPr sz="4000" kern="1200" baseline="0">
                <a:solidFill>
                  <a:srgbClr val="142958"/>
                </a:solidFill>
                <a:latin typeface="Vinyl OT Regular"/>
                <a:ea typeface="+mn-ea"/>
                <a:cs typeface="Vinyl OT Regular"/>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b="1" dirty="0">
                <a:latin typeface="Arial Narrow" panose="020B0606020202030204" pitchFamily="34" charset="0"/>
              </a:rPr>
              <a:t>ECE 445 Project Resources</a:t>
            </a:r>
          </a:p>
        </p:txBody>
      </p:sp>
      <p:sp>
        <p:nvSpPr>
          <p:cNvPr id="9" name="Text Placeholder 4"/>
          <p:cNvSpPr txBox="1">
            <a:spLocks/>
          </p:cNvSpPr>
          <p:nvPr/>
        </p:nvSpPr>
        <p:spPr>
          <a:xfrm>
            <a:off x="444500" y="1397700"/>
            <a:ext cx="4673600" cy="984049"/>
          </a:xfrm>
          <a:prstGeom prst="rect">
            <a:avLst/>
          </a:prstGeom>
        </p:spPr>
        <p:txBody>
          <a:bodyPr vert="horz"/>
          <a:lstStyle>
            <a:lvl1pPr marL="0" indent="0" algn="l" defTabSz="509412" rtl="0" eaLnBrk="1" latinLnBrk="0" hangingPunct="1">
              <a:spcBef>
                <a:spcPct val="20000"/>
              </a:spcBef>
              <a:buFont typeface="Arial"/>
              <a:buNone/>
              <a:defRPr sz="1700" kern="1200" baseline="0">
                <a:solidFill>
                  <a:srgbClr val="F16322"/>
                </a:solidFill>
                <a:latin typeface="OfficinaSansITCStd Bold"/>
                <a:ea typeface="+mn-ea"/>
                <a:cs typeface="OfficinaSansITCStd Bold"/>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800" dirty="0">
                <a:latin typeface="Droid Sans Pro"/>
              </a:rPr>
              <a:t>9/10/19</a:t>
            </a:r>
          </a:p>
          <a:p>
            <a:r>
              <a:rPr lang="en-US" sz="1800" dirty="0">
                <a:latin typeface="Droid Sans" panose="020B0606030804020204" pitchFamily="34" charset="0"/>
                <a:ea typeface="Droid Sans" panose="020B0606030804020204" pitchFamily="34" charset="0"/>
                <a:cs typeface="Droid Sans" panose="020B0606030804020204" pitchFamily="34" charset="0"/>
              </a:rPr>
              <a:t>David Null and Gregg Bennett</a:t>
            </a:r>
          </a:p>
          <a:p>
            <a:endParaRPr lang="en-US" sz="18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0" name="Text Placeholder 7"/>
          <p:cNvSpPr txBox="1">
            <a:spLocks/>
          </p:cNvSpPr>
          <p:nvPr/>
        </p:nvSpPr>
        <p:spPr>
          <a:xfrm>
            <a:off x="444500" y="1620795"/>
            <a:ext cx="4673600" cy="750445"/>
          </a:xfrm>
          <a:prstGeom prst="rect">
            <a:avLst/>
          </a:prstGeom>
        </p:spPr>
        <p:txBody>
          <a:bodyPr vert="horz"/>
          <a:lstStyle>
            <a:lvl1pPr marL="0" indent="0" algn="l" defTabSz="509412" rtl="0" eaLnBrk="1" latinLnBrk="0" hangingPunct="1">
              <a:spcBef>
                <a:spcPct val="20000"/>
              </a:spcBef>
              <a:buFont typeface="Arial"/>
              <a:buNone/>
              <a:defRPr sz="1200" b="0" i="0" kern="1200" baseline="0">
                <a:solidFill>
                  <a:srgbClr val="F16322"/>
                </a:solidFill>
                <a:latin typeface="OfficinaSansITCStd Book"/>
                <a:ea typeface="+mn-ea"/>
                <a:cs typeface="OfficinaSansITCStd Book"/>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endParaRPr lang="en-US" dirty="0">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45594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D6DFA0-B1F7-604C-AF8C-76EDC0064AAC}"/>
              </a:ext>
            </a:extLst>
          </p:cNvPr>
          <p:cNvSpPr>
            <a:spLocks noGrp="1"/>
          </p:cNvSpPr>
          <p:nvPr>
            <p:ph type="body" sz="quarter" idx="10"/>
          </p:nvPr>
        </p:nvSpPr>
        <p:spPr>
          <a:xfrm>
            <a:off x="444499" y="990600"/>
            <a:ext cx="8444320" cy="742950"/>
          </a:xfrm>
        </p:spPr>
        <p:txBody>
          <a:bodyPr/>
          <a:lstStyle/>
          <a:p>
            <a:r>
              <a:rPr lang="en-US" dirty="0"/>
              <a:t>List of Resources</a:t>
            </a:r>
          </a:p>
        </p:txBody>
      </p:sp>
      <p:sp>
        <p:nvSpPr>
          <p:cNvPr id="3" name="Text Placeholder 2">
            <a:extLst>
              <a:ext uri="{FF2B5EF4-FFF2-40B4-BE49-F238E27FC236}">
                <a16:creationId xmlns:a16="http://schemas.microsoft.com/office/drawing/2014/main" id="{9B3CD54D-3AB8-824D-9D4C-559DAFD84147}"/>
              </a:ext>
            </a:extLst>
          </p:cNvPr>
          <p:cNvSpPr>
            <a:spLocks noGrp="1"/>
          </p:cNvSpPr>
          <p:nvPr>
            <p:ph type="body" sz="quarter" idx="12"/>
          </p:nvPr>
        </p:nvSpPr>
        <p:spPr/>
        <p:txBody>
          <a:bodyPr/>
          <a:lstStyle/>
          <a:p>
            <a:r>
              <a:rPr lang="en-US" dirty="0"/>
              <a:t>Your project’s TA and Professor – Ask your TA first</a:t>
            </a:r>
          </a:p>
          <a:p>
            <a:r>
              <a:rPr lang="en-US" dirty="0"/>
              <a:t>Multiple Rounds of PCB ordering</a:t>
            </a:r>
          </a:p>
          <a:p>
            <a:r>
              <a:rPr lang="en-US" dirty="0"/>
              <a:t>$100 per team for parts and components from Amazon, </a:t>
            </a:r>
            <a:r>
              <a:rPr lang="en-US" dirty="0" err="1"/>
              <a:t>Digikey</a:t>
            </a:r>
            <a:r>
              <a:rPr lang="en-US" dirty="0"/>
              <a:t>, Mouser, or ECE Supply Center</a:t>
            </a:r>
          </a:p>
          <a:p>
            <a:pPr lvl="1"/>
            <a:r>
              <a:rPr lang="en-US" dirty="0"/>
              <a:t>If you buy them yourself, you wont be reimbursed.</a:t>
            </a:r>
          </a:p>
          <a:p>
            <a:r>
              <a:rPr lang="en-US" dirty="0"/>
              <a:t>The ECE 445 lab (2070/2072)</a:t>
            </a:r>
          </a:p>
          <a:p>
            <a:r>
              <a:rPr lang="en-US" dirty="0"/>
              <a:t>The Machine Shop</a:t>
            </a:r>
          </a:p>
          <a:p>
            <a:r>
              <a:rPr lang="en-US" dirty="0">
                <a:hlinkClick r:id="rId2"/>
              </a:rPr>
              <a:t>Entrepreneurial Resources</a:t>
            </a:r>
            <a:r>
              <a:rPr lang="en-US" dirty="0"/>
              <a:t> are on the course website</a:t>
            </a:r>
          </a:p>
          <a:p>
            <a:r>
              <a:rPr lang="en-US" dirty="0"/>
              <a:t>Your own team’s funds. Consider it the textbook cost.</a:t>
            </a:r>
          </a:p>
        </p:txBody>
      </p:sp>
    </p:spTree>
    <p:extLst>
      <p:ext uri="{BB962C8B-B14F-4D97-AF65-F5344CB8AC3E}">
        <p14:creationId xmlns:p14="http://schemas.microsoft.com/office/powerpoint/2010/main" val="425482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Printed Circuit Boards</a:t>
            </a:r>
          </a:p>
        </p:txBody>
      </p:sp>
      <p:sp>
        <p:nvSpPr>
          <p:cNvPr id="3" name="Text Placeholder 2"/>
          <p:cNvSpPr>
            <a:spLocks noGrp="1"/>
          </p:cNvSpPr>
          <p:nvPr>
            <p:ph type="body" sz="quarter" idx="12"/>
          </p:nvPr>
        </p:nvSpPr>
        <p:spPr>
          <a:xfrm>
            <a:off x="423548" y="1917700"/>
            <a:ext cx="9245600" cy="4826000"/>
          </a:xfrm>
        </p:spPr>
        <p:txBody>
          <a:bodyPr/>
          <a:lstStyle/>
          <a:p>
            <a:pPr lvl="0"/>
            <a:r>
              <a:rPr lang="en-US" sz="2000" dirty="0"/>
              <a:t>Course Order Through </a:t>
            </a:r>
            <a:r>
              <a:rPr lang="en-US" sz="2000" dirty="0" err="1"/>
              <a:t>PCBway</a:t>
            </a:r>
            <a:endParaRPr lang="en-US" sz="2000" dirty="0"/>
          </a:p>
          <a:p>
            <a:pPr lvl="1"/>
            <a:r>
              <a:rPr lang="en-US" sz="1800" dirty="0">
                <a:hlinkClick r:id="rId3"/>
              </a:rPr>
              <a:t>Read instructions </a:t>
            </a:r>
            <a:endParaRPr lang="en-US" sz="1800" dirty="0"/>
          </a:p>
          <a:p>
            <a:pPr lvl="1"/>
            <a:r>
              <a:rPr lang="en-US" sz="1800" dirty="0"/>
              <a:t>Costumed 2 layer</a:t>
            </a:r>
          </a:p>
          <a:p>
            <a:pPr lvl="1"/>
            <a:r>
              <a:rPr lang="en-US" sz="1800" dirty="0"/>
              <a:t>Submit to TA,  follow the </a:t>
            </a:r>
            <a:r>
              <a:rPr lang="en-US" sz="1800" dirty="0">
                <a:solidFill>
                  <a:srgbClr val="FF0000"/>
                </a:solidFill>
              </a:rPr>
              <a:t>2 deadlines</a:t>
            </a:r>
          </a:p>
          <a:p>
            <a:pPr lvl="1"/>
            <a:r>
              <a:rPr lang="en-US" sz="1800" dirty="0"/>
              <a:t>Pass the DRC/Audit first! </a:t>
            </a:r>
          </a:p>
          <a:p>
            <a:pPr lvl="1"/>
            <a:r>
              <a:rPr lang="en-US" sz="1800" dirty="0"/>
              <a:t>Batch ordering means no delay tolerated!  </a:t>
            </a:r>
          </a:p>
          <a:p>
            <a:r>
              <a:rPr lang="en-US" sz="2000" dirty="0"/>
              <a:t>External vendors</a:t>
            </a:r>
          </a:p>
          <a:p>
            <a:pPr lvl="1"/>
            <a:r>
              <a:rPr lang="en-US" sz="1800" dirty="0"/>
              <a:t>You cover the cost</a:t>
            </a:r>
          </a:p>
          <a:p>
            <a:pPr lvl="1"/>
            <a:r>
              <a:rPr lang="en-US" sz="1800" dirty="0"/>
              <a:t>More advanced board designs </a:t>
            </a:r>
            <a:br>
              <a:rPr lang="en-US" sz="1800" dirty="0"/>
            </a:br>
            <a:r>
              <a:rPr lang="en-US" sz="1800" dirty="0"/>
              <a:t>(multilayer, silk screening, stencils…)</a:t>
            </a:r>
          </a:p>
          <a:p>
            <a:pPr lvl="1"/>
            <a:r>
              <a:rPr lang="en-US" sz="1400" dirty="0">
                <a:hlinkClick r:id="rId4"/>
              </a:rPr>
              <a:t>http://pcbshopper.com/</a:t>
            </a:r>
            <a:r>
              <a:rPr lang="en-US" sz="1400" dirty="0"/>
              <a:t>, </a:t>
            </a:r>
            <a:r>
              <a:rPr lang="en-US" sz="1400" dirty="0">
                <a:hlinkClick r:id="rId5"/>
              </a:rPr>
              <a:t>www.pcbway.com/free</a:t>
            </a:r>
            <a:r>
              <a:rPr lang="en-US" sz="1400" dirty="0"/>
              <a:t> </a:t>
            </a:r>
          </a:p>
          <a:p>
            <a:pPr lvl="1"/>
            <a:endParaRPr lang="en-US" sz="1800" dirty="0"/>
          </a:p>
        </p:txBody>
      </p:sp>
      <p:pic>
        <p:nvPicPr>
          <p:cNvPr id="2052" name="Picture 4" descr="http://eshop.ece.illinois.edu/pcbdesign/WiedmannBoard.jpg"/>
          <p:cNvPicPr>
            <a:picLocks noChangeAspect="1" noChangeArrowheads="1"/>
          </p:cNvPicPr>
          <p:nvPr/>
        </p:nvPicPr>
        <p:blipFill rotWithShape="1">
          <a:blip r:embed="rId6">
            <a:extLst>
              <a:ext uri="{28A0092B-C50C-407E-A947-70E740481C1C}">
                <a14:useLocalDpi xmlns:a14="http://schemas.microsoft.com/office/drawing/2010/main" val="0"/>
              </a:ext>
            </a:extLst>
          </a:blip>
          <a:srcRect l="5773" t="6906" r="6562" b="10284"/>
          <a:stretch/>
        </p:blipFill>
        <p:spPr bwMode="auto">
          <a:xfrm>
            <a:off x="5801389" y="4495452"/>
            <a:ext cx="4070959" cy="21419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Image result for pc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3189" y="2091285"/>
            <a:ext cx="4109159" cy="19845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0665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guillot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453" y="1577486"/>
            <a:ext cx="3059656" cy="229474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mage result for funny electronic hard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57" y="4148508"/>
            <a:ext cx="2499943" cy="249994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Image result for funny electronic hardware"/>
          <p:cNvPicPr>
            <a:picLocks noChangeAspect="1" noChangeArrowheads="1"/>
          </p:cNvPicPr>
          <p:nvPr/>
        </p:nvPicPr>
        <p:blipFill rotWithShape="1">
          <a:blip r:embed="rId5">
            <a:extLst>
              <a:ext uri="{28A0092B-C50C-407E-A947-70E740481C1C}">
                <a14:useLocalDpi xmlns:a14="http://schemas.microsoft.com/office/drawing/2010/main" val="0"/>
              </a:ext>
            </a:extLst>
          </a:blip>
          <a:srcRect t="47334"/>
          <a:stretch/>
        </p:blipFill>
        <p:spPr bwMode="auto">
          <a:xfrm>
            <a:off x="2708043" y="4615732"/>
            <a:ext cx="2247900" cy="17758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Placeholder 1"/>
          <p:cNvSpPr>
            <a:spLocks noGrp="1"/>
          </p:cNvSpPr>
          <p:nvPr>
            <p:ph type="body" sz="quarter" idx="10"/>
          </p:nvPr>
        </p:nvSpPr>
        <p:spPr>
          <a:xfrm>
            <a:off x="444499" y="990600"/>
            <a:ext cx="9062755" cy="742950"/>
          </a:xfrm>
        </p:spPr>
        <p:txBody>
          <a:bodyPr/>
          <a:lstStyle/>
          <a:p>
            <a:r>
              <a:rPr lang="en-US" dirty="0"/>
              <a:t>Hardware for your project</a:t>
            </a:r>
          </a:p>
          <a:p>
            <a:endParaRPr lang="en-US" dirty="0"/>
          </a:p>
        </p:txBody>
      </p:sp>
      <p:pic>
        <p:nvPicPr>
          <p:cNvPr id="1030" name="Picture 6" descr="Image result for electronics hardw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514" y="1633748"/>
            <a:ext cx="5264591" cy="288218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electronics hardware"/>
          <p:cNvPicPr>
            <a:picLocks noChangeAspect="1" noChangeArrowheads="1"/>
          </p:cNvPicPr>
          <p:nvPr/>
        </p:nvPicPr>
        <p:blipFill rotWithShape="1">
          <a:blip r:embed="rId7">
            <a:extLst>
              <a:ext uri="{28A0092B-C50C-407E-A947-70E740481C1C}">
                <a14:useLocalDpi xmlns:a14="http://schemas.microsoft.com/office/drawing/2010/main" val="0"/>
              </a:ext>
            </a:extLst>
          </a:blip>
          <a:srcRect l="34703" t="49916" r="3653" b="1373"/>
          <a:stretch/>
        </p:blipFill>
        <p:spPr bwMode="auto">
          <a:xfrm>
            <a:off x="4884208" y="3910166"/>
            <a:ext cx="5073041" cy="26678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7001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Getting Parts</a:t>
            </a:r>
          </a:p>
        </p:txBody>
      </p:sp>
      <p:sp>
        <p:nvSpPr>
          <p:cNvPr id="4" name="Text Placeholder 3"/>
          <p:cNvSpPr>
            <a:spLocks noGrp="1"/>
          </p:cNvSpPr>
          <p:nvPr>
            <p:ph type="body" sz="quarter" idx="12"/>
          </p:nvPr>
        </p:nvSpPr>
        <p:spPr>
          <a:xfrm>
            <a:off x="444500" y="1705049"/>
            <a:ext cx="9245600" cy="5009193"/>
          </a:xfrm>
        </p:spPr>
        <p:txBody>
          <a:bodyPr>
            <a:normAutofit fontScale="77500" lnSpcReduction="20000"/>
          </a:bodyPr>
          <a:lstStyle/>
          <a:p>
            <a:r>
              <a:rPr lang="en-US" dirty="0"/>
              <a:t>There’s a lot available in the lab </a:t>
            </a:r>
          </a:p>
          <a:p>
            <a:pPr lvl="1"/>
            <a:r>
              <a:rPr lang="en-US" dirty="0"/>
              <a:t>Most common resistors, capacitors, etc. (free, no cost) can be found on desk closest to the hallway </a:t>
            </a:r>
          </a:p>
          <a:p>
            <a:pPr lvl="1"/>
            <a:r>
              <a:rPr lang="en-US" dirty="0"/>
              <a:t>Microcontrollers, sensors, </a:t>
            </a:r>
            <a:r>
              <a:rPr lang="en-US" dirty="0" err="1"/>
              <a:t>dev</a:t>
            </a:r>
            <a:r>
              <a:rPr lang="en-US" dirty="0"/>
              <a:t> kits and more can be checked out, must be returned at the end of the semester</a:t>
            </a:r>
          </a:p>
          <a:p>
            <a:pPr lvl="1"/>
            <a:endParaRPr lang="en-US" dirty="0"/>
          </a:p>
          <a:p>
            <a:r>
              <a:rPr lang="en-US" dirty="0"/>
              <a:t>Request components in the services shop </a:t>
            </a:r>
          </a:p>
          <a:p>
            <a:pPr lvl="1"/>
            <a:r>
              <a:rPr lang="en-US" dirty="0"/>
              <a:t>Discuss with your TA first if you need anything from service shop</a:t>
            </a:r>
          </a:p>
          <a:p>
            <a:endParaRPr lang="en-US" dirty="0"/>
          </a:p>
          <a:p>
            <a:r>
              <a:rPr lang="en-US" dirty="0"/>
              <a:t>Order Parts through MY.ECE (or the supply center)</a:t>
            </a:r>
          </a:p>
          <a:p>
            <a:pPr lvl="1"/>
            <a:r>
              <a:rPr lang="en-US" dirty="0"/>
              <a:t>Email TA for approval, upper limit of $100 per team</a:t>
            </a:r>
          </a:p>
          <a:p>
            <a:pPr lvl="1"/>
            <a:r>
              <a:rPr lang="en-US" dirty="0"/>
              <a:t>Turn-around time ~1week, don</a:t>
            </a:r>
            <a:r>
              <a:rPr lang="mr-IN" dirty="0"/>
              <a:t>’</a:t>
            </a:r>
            <a:r>
              <a:rPr lang="en-US" dirty="0"/>
              <a:t>t wait till last minutes to place orders, as early as possible</a:t>
            </a:r>
          </a:p>
          <a:p>
            <a:pPr lvl="1"/>
            <a:r>
              <a:rPr lang="en-US" dirty="0"/>
              <a:t>Try to order from Amazon, </a:t>
            </a:r>
            <a:r>
              <a:rPr lang="en-US" dirty="0" err="1"/>
              <a:t>Digikey</a:t>
            </a:r>
            <a:r>
              <a:rPr lang="en-US" dirty="0"/>
              <a:t>, or Mouser</a:t>
            </a:r>
          </a:p>
          <a:p>
            <a:pPr lvl="1"/>
            <a:r>
              <a:rPr lang="en-US" dirty="0"/>
              <a:t>Don’t buy them yourself and give us a receipt. That doesn’t work.</a:t>
            </a:r>
          </a:p>
          <a:p>
            <a:pPr marL="0" indent="0">
              <a:buNone/>
            </a:pPr>
            <a:endParaRPr lang="en-US" dirty="0"/>
          </a:p>
          <a:p>
            <a:r>
              <a:rPr lang="en-US" dirty="0"/>
              <a:t>Buy your own</a:t>
            </a:r>
          </a:p>
          <a:p>
            <a:pPr lvl="1"/>
            <a:r>
              <a:rPr lang="en-US" dirty="0"/>
              <a:t>Call it the “textbook” cost of the course, or if you need anything urgent/ fast-shipped</a:t>
            </a:r>
          </a:p>
          <a:p>
            <a:pPr lvl="1"/>
            <a:endParaRPr lang="en-US" dirty="0"/>
          </a:p>
          <a:p>
            <a:r>
              <a:rPr lang="en-US" dirty="0"/>
              <a:t>Free Samples</a:t>
            </a:r>
          </a:p>
          <a:p>
            <a:pPr lvl="1"/>
            <a:r>
              <a:rPr lang="en-US" dirty="0"/>
              <a:t>Don’t bet your grade on it though…</a:t>
            </a:r>
          </a:p>
        </p:txBody>
      </p:sp>
    </p:spTree>
    <p:extLst>
      <p:ext uri="{BB962C8B-B14F-4D97-AF65-F5344CB8AC3E}">
        <p14:creationId xmlns:p14="http://schemas.microsoft.com/office/powerpoint/2010/main" val="95318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What’s available in the lab?</a:t>
            </a:r>
          </a:p>
        </p:txBody>
      </p:sp>
      <p:sp>
        <p:nvSpPr>
          <p:cNvPr id="4" name="Text Placeholder 3"/>
          <p:cNvSpPr>
            <a:spLocks noGrp="1"/>
          </p:cNvSpPr>
          <p:nvPr>
            <p:ph type="body" sz="quarter" idx="12"/>
          </p:nvPr>
        </p:nvSpPr>
        <p:spPr/>
        <p:txBody>
          <a:bodyPr/>
          <a:lstStyle/>
          <a:p>
            <a:r>
              <a:rPr lang="en-US" dirty="0"/>
              <a:t>Development boards</a:t>
            </a:r>
          </a:p>
          <a:p>
            <a:pPr lvl="1"/>
            <a:r>
              <a:rPr lang="en-US" dirty="0"/>
              <a:t>MSP430 </a:t>
            </a:r>
            <a:r>
              <a:rPr lang="en-US" dirty="0" err="1"/>
              <a:t>LaunchPad</a:t>
            </a:r>
            <a:r>
              <a:rPr lang="en-US" dirty="0"/>
              <a:t>, Arduino dev, </a:t>
            </a:r>
            <a:r>
              <a:rPr lang="en-US" dirty="0" err="1"/>
              <a:t>PSoC</a:t>
            </a:r>
            <a:r>
              <a:rPr lang="en-US" dirty="0"/>
              <a:t> </a:t>
            </a:r>
            <a:r>
              <a:rPr lang="en-US" dirty="0" err="1"/>
              <a:t>devkit</a:t>
            </a:r>
            <a:endParaRPr lang="en-US" dirty="0"/>
          </a:p>
          <a:p>
            <a:pPr lvl="1"/>
            <a:r>
              <a:rPr lang="en-US" dirty="0"/>
              <a:t>ARM </a:t>
            </a:r>
            <a:r>
              <a:rPr lang="en-US" dirty="0" err="1"/>
              <a:t>eXpress</a:t>
            </a:r>
            <a:endParaRPr lang="en-US" dirty="0"/>
          </a:p>
          <a:p>
            <a:pPr lvl="1"/>
            <a:endParaRPr lang="en-US" dirty="0"/>
          </a:p>
          <a:p>
            <a:r>
              <a:rPr lang="en-US" dirty="0"/>
              <a:t>Software IDE</a:t>
            </a:r>
          </a:p>
          <a:p>
            <a:pPr lvl="1"/>
            <a:r>
              <a:rPr lang="en-US" dirty="0" err="1"/>
              <a:t>Energia</a:t>
            </a:r>
            <a:r>
              <a:rPr lang="en-US" dirty="0"/>
              <a:t> + CCS for MSP430 (and DSPs)</a:t>
            </a:r>
          </a:p>
          <a:p>
            <a:pPr lvl="1"/>
            <a:r>
              <a:rPr lang="en-US" dirty="0"/>
              <a:t>MPLAB for PICs</a:t>
            </a:r>
          </a:p>
          <a:p>
            <a:pPr lvl="1"/>
            <a:r>
              <a:rPr lang="en-US" dirty="0" err="1"/>
              <a:t>PSoC</a:t>
            </a:r>
            <a:r>
              <a:rPr lang="en-US" dirty="0"/>
              <a:t> Designer for Cypress </a:t>
            </a:r>
            <a:r>
              <a:rPr lang="en-US" dirty="0" err="1"/>
              <a:t>PSoC</a:t>
            </a:r>
            <a:endParaRPr lang="en-US" dirty="0"/>
          </a:p>
        </p:txBody>
      </p:sp>
    </p:spTree>
    <p:extLst>
      <p:ext uri="{BB962C8B-B14F-4D97-AF65-F5344CB8AC3E}">
        <p14:creationId xmlns:p14="http://schemas.microsoft.com/office/powerpoint/2010/main" val="8444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087" y="1672746"/>
            <a:ext cx="2683213" cy="20124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220" y="4872808"/>
            <a:ext cx="2447925" cy="1866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3874" y="2937692"/>
            <a:ext cx="2752725" cy="1771650"/>
          </a:xfrm>
          <a:prstGeom prst="rect">
            <a:avLst/>
          </a:prstGeom>
        </p:spPr>
      </p:pic>
      <p:sp>
        <p:nvSpPr>
          <p:cNvPr id="2" name="Text Placeholder 1"/>
          <p:cNvSpPr>
            <a:spLocks noGrp="1"/>
          </p:cNvSpPr>
          <p:nvPr>
            <p:ph type="body" sz="quarter" idx="10"/>
          </p:nvPr>
        </p:nvSpPr>
        <p:spPr>
          <a:xfrm>
            <a:off x="444500" y="990600"/>
            <a:ext cx="6144190" cy="742950"/>
          </a:xfrm>
        </p:spPr>
        <p:txBody>
          <a:bodyPr/>
          <a:lstStyle/>
          <a:p>
            <a:r>
              <a:rPr lang="en-US" dirty="0"/>
              <a:t>What’s available in the lab?</a:t>
            </a:r>
          </a:p>
        </p:txBody>
      </p:sp>
      <p:sp>
        <p:nvSpPr>
          <p:cNvPr id="3" name="Text Placeholder 2"/>
          <p:cNvSpPr>
            <a:spLocks noGrp="1"/>
          </p:cNvSpPr>
          <p:nvPr>
            <p:ph type="body" sz="quarter" idx="12"/>
          </p:nvPr>
        </p:nvSpPr>
        <p:spPr/>
        <p:txBody>
          <a:bodyPr numCol="2"/>
          <a:lstStyle/>
          <a:p>
            <a:r>
              <a:rPr lang="en-US" dirty="0"/>
              <a:t>IR Sensors</a:t>
            </a:r>
          </a:p>
          <a:p>
            <a:r>
              <a:rPr lang="en-US" dirty="0"/>
              <a:t>RFID + Tags</a:t>
            </a:r>
          </a:p>
          <a:p>
            <a:r>
              <a:rPr lang="en-US" dirty="0"/>
              <a:t>Camera</a:t>
            </a:r>
          </a:p>
          <a:p>
            <a:r>
              <a:rPr lang="en-US" dirty="0" err="1"/>
              <a:t>FLiR</a:t>
            </a:r>
            <a:r>
              <a:rPr lang="en-US" dirty="0"/>
              <a:t> Camera</a:t>
            </a:r>
          </a:p>
          <a:p>
            <a:r>
              <a:rPr lang="en-US" dirty="0"/>
              <a:t>GPS</a:t>
            </a:r>
          </a:p>
          <a:p>
            <a:r>
              <a:rPr lang="en-US" dirty="0"/>
              <a:t>Accelerometer/Gyroscope</a:t>
            </a:r>
          </a:p>
          <a:p>
            <a:r>
              <a:rPr lang="en-US" dirty="0"/>
              <a:t>Fingerprint Scanner</a:t>
            </a:r>
          </a:p>
          <a:p>
            <a:r>
              <a:rPr lang="en-US" dirty="0"/>
              <a:t>Compass</a:t>
            </a:r>
          </a:p>
          <a:p>
            <a:r>
              <a:rPr lang="en-US" dirty="0"/>
              <a:t>LIDAR Module</a:t>
            </a:r>
          </a:p>
          <a:p>
            <a:r>
              <a:rPr lang="en-US" dirty="0"/>
              <a:t>SD Card Reader</a:t>
            </a:r>
          </a:p>
          <a:p>
            <a:r>
              <a:rPr lang="en-US" dirty="0"/>
              <a:t>Peltier Devices</a:t>
            </a:r>
          </a:p>
          <a:p>
            <a:r>
              <a:rPr lang="en-US" dirty="0"/>
              <a:t>Body Pulse (heartbeat)</a:t>
            </a:r>
          </a:p>
          <a:p>
            <a:r>
              <a:rPr lang="en-US" dirty="0"/>
              <a:t>Pressure</a:t>
            </a:r>
          </a:p>
          <a:p>
            <a:r>
              <a:rPr lang="en-US" dirty="0"/>
              <a:t>Temperature</a:t>
            </a:r>
          </a:p>
          <a:p>
            <a:r>
              <a:rPr lang="en-US" dirty="0"/>
              <a:t>Altitude</a:t>
            </a:r>
          </a:p>
          <a:p>
            <a:r>
              <a:rPr lang="en-US" dirty="0"/>
              <a:t>Flow Meter</a:t>
            </a:r>
          </a:p>
          <a:p>
            <a:r>
              <a:rPr lang="en-US" dirty="0"/>
              <a:t>Microphones</a:t>
            </a:r>
          </a:p>
          <a:p>
            <a:r>
              <a:rPr lang="en-US" dirty="0"/>
              <a:t>UV/IR/Visible Light</a:t>
            </a:r>
          </a:p>
          <a:p>
            <a:r>
              <a:rPr lang="en-US" dirty="0"/>
              <a:t>Heat Sinks</a:t>
            </a:r>
          </a:p>
          <a:p>
            <a:r>
              <a:rPr lang="en-US" dirty="0" err="1"/>
              <a:t>Atmega</a:t>
            </a:r>
            <a:r>
              <a:rPr lang="en-US" dirty="0"/>
              <a:t> 328</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246" y="3830248"/>
            <a:ext cx="2353351" cy="2353351"/>
          </a:xfrm>
          <a:prstGeom prst="rect">
            <a:avLst/>
          </a:prstGeom>
        </p:spPr>
      </p:pic>
    </p:spTree>
    <p:extLst>
      <p:ext uri="{BB962C8B-B14F-4D97-AF65-F5344CB8AC3E}">
        <p14:creationId xmlns:p14="http://schemas.microsoft.com/office/powerpoint/2010/main" val="3742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Electronic CAD Software</a:t>
            </a:r>
          </a:p>
        </p:txBody>
      </p:sp>
      <p:sp>
        <p:nvSpPr>
          <p:cNvPr id="3" name="Text Placeholder 2"/>
          <p:cNvSpPr>
            <a:spLocks noGrp="1"/>
          </p:cNvSpPr>
          <p:nvPr>
            <p:ph type="body" sz="quarter" idx="12"/>
          </p:nvPr>
        </p:nvSpPr>
        <p:spPr/>
        <p:txBody>
          <a:bodyPr/>
          <a:lstStyle/>
          <a:p>
            <a:r>
              <a:rPr lang="en-US" sz="2000" dirty="0"/>
              <a:t>Available on the computers in the lab</a:t>
            </a:r>
          </a:p>
          <a:p>
            <a:r>
              <a:rPr lang="en-US" sz="2000" dirty="0"/>
              <a:t>Schematic entry and PCB design</a:t>
            </a:r>
          </a:p>
          <a:p>
            <a:r>
              <a:rPr lang="en-US" sz="2000" dirty="0"/>
              <a:t>We have licenses for EAGLE and Cadence </a:t>
            </a:r>
          </a:p>
          <a:p>
            <a:r>
              <a:rPr lang="en-US" sz="2000" dirty="0"/>
              <a:t>Student version of eagle is free </a:t>
            </a:r>
          </a:p>
          <a:p>
            <a:r>
              <a:rPr lang="en-US" sz="2000" dirty="0"/>
              <a:t>Get familiar: training workshop by IEEE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39" y="4600650"/>
            <a:ext cx="5077878" cy="16000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728" y="3130309"/>
            <a:ext cx="2542296" cy="3438027"/>
          </a:xfrm>
          <a:prstGeom prst="rect">
            <a:avLst/>
          </a:prstGeom>
        </p:spPr>
      </p:pic>
    </p:spTree>
    <p:extLst>
      <p:ext uri="{BB962C8B-B14F-4D97-AF65-F5344CB8AC3E}">
        <p14:creationId xmlns:p14="http://schemas.microsoft.com/office/powerpoint/2010/main" val="3348816788"/>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1100</TotalTime>
  <Words>2475</Words>
  <Application>Microsoft Macintosh PowerPoint</Application>
  <PresentationFormat>Custom</PresentationFormat>
  <Paragraphs>171</Paragraphs>
  <Slides>18</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Narrow</vt:lpstr>
      <vt:lpstr>Calibri</vt:lpstr>
      <vt:lpstr>Droid Sans</vt:lpstr>
      <vt:lpstr>Droid Sans Pro</vt:lpstr>
      <vt:lpstr>OfficinaSansITCStd Bold</vt:lpstr>
      <vt:lpstr>OfficinaSansITCStd Book</vt:lpstr>
      <vt:lpstr>Vinyl OT Regular</vt:lpstr>
      <vt:lpstr>Wingdings</vt:lpstr>
      <vt:lpstr>Cover Slide</vt:lpstr>
      <vt:lpstr>Secondary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WINTERAVEN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Debby Winter</dc:creator>
  <cp:lastModifiedBy>Null, David</cp:lastModifiedBy>
  <cp:revision>213</cp:revision>
  <dcterms:created xsi:type="dcterms:W3CDTF">2013-03-29T19:51:49Z</dcterms:created>
  <dcterms:modified xsi:type="dcterms:W3CDTF">2019-09-10T18:21:53Z</dcterms:modified>
</cp:coreProperties>
</file>