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61" r:id="rId4"/>
    <p:sldId id="262" r:id="rId5"/>
    <p:sldId id="257" r:id="rId6"/>
    <p:sldId id="263" r:id="rId7"/>
    <p:sldId id="265" r:id="rId8"/>
    <p:sldId id="259" r:id="rId9"/>
    <p:sldId id="270" r:id="rId10"/>
    <p:sldId id="268" r:id="rId11"/>
    <p:sldId id="267" r:id="rId12"/>
    <p:sldId id="264" r:id="rId13"/>
    <p:sldId id="266"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A8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2" autoAdjust="0"/>
    <p:restoredTop sz="81491" autoAdjust="0"/>
  </p:normalViewPr>
  <p:slideViewPr>
    <p:cSldViewPr snapToGrid="0">
      <p:cViewPr varScale="1">
        <p:scale>
          <a:sx n="103" d="100"/>
          <a:sy n="103" d="100"/>
        </p:scale>
        <p:origin x="7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97347-66FE-4FB9-A2B4-03A4B2B7BC8E}"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E5F3E-5850-40C7-8F0B-F42BD07625FA}" type="slidenum">
              <a:rPr lang="en-US" smtClean="0"/>
              <a:t>‹#›</a:t>
            </a:fld>
            <a:endParaRPr lang="en-US"/>
          </a:p>
        </p:txBody>
      </p:sp>
    </p:spTree>
    <p:extLst>
      <p:ext uri="{BB962C8B-B14F-4D97-AF65-F5344CB8AC3E}">
        <p14:creationId xmlns:p14="http://schemas.microsoft.com/office/powerpoint/2010/main" val="16343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1E5F3E-5850-40C7-8F0B-F42BD07625FA}" type="slidenum">
              <a:rPr lang="en-US" smtClean="0"/>
              <a:t>1</a:t>
            </a:fld>
            <a:endParaRPr lang="en-US"/>
          </a:p>
        </p:txBody>
      </p:sp>
    </p:spTree>
    <p:extLst>
      <p:ext uri="{BB962C8B-B14F-4D97-AF65-F5344CB8AC3E}">
        <p14:creationId xmlns:p14="http://schemas.microsoft.com/office/powerpoint/2010/main" val="3754696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strategies and considerations, so each</a:t>
            </a:r>
            <a:r>
              <a:rPr lang="en-US" baseline="0" dirty="0"/>
              <a:t> person, company, or university’s analysis may be different. Nearly all will depend on context. </a:t>
            </a:r>
            <a:endParaRPr lang="en-US" dirty="0"/>
          </a:p>
        </p:txBody>
      </p:sp>
      <p:sp>
        <p:nvSpPr>
          <p:cNvPr id="4" name="Slide Number Placeholder 3"/>
          <p:cNvSpPr>
            <a:spLocks noGrp="1"/>
          </p:cNvSpPr>
          <p:nvPr>
            <p:ph type="sldNum" sz="quarter" idx="10"/>
          </p:nvPr>
        </p:nvSpPr>
        <p:spPr/>
        <p:txBody>
          <a:bodyPr/>
          <a:lstStyle/>
          <a:p>
            <a:fld id="{0F1E5F3E-5850-40C7-8F0B-F42BD07625FA}" type="slidenum">
              <a:rPr lang="en-US" smtClean="0"/>
              <a:t>14</a:t>
            </a:fld>
            <a:endParaRPr lang="en-US"/>
          </a:p>
        </p:txBody>
      </p:sp>
    </p:spTree>
    <p:extLst>
      <p:ext uri="{BB962C8B-B14F-4D97-AF65-F5344CB8AC3E}">
        <p14:creationId xmlns:p14="http://schemas.microsoft.com/office/powerpoint/2010/main" val="11235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philosophy</a:t>
            </a:r>
            <a:r>
              <a:rPr lang="en-US" baseline="0" dirty="0"/>
              <a:t> underlying IP</a:t>
            </a:r>
          </a:p>
          <a:p>
            <a:endParaRPr lang="en-US" baseline="0" dirty="0"/>
          </a:p>
          <a:p>
            <a:r>
              <a:rPr lang="en-US" baseline="0" dirty="0"/>
              <a:t>We’re used to the concept of </a:t>
            </a:r>
            <a:r>
              <a:rPr lang="en-US" u="sng" baseline="0" dirty="0"/>
              <a:t>things</a:t>
            </a:r>
            <a:r>
              <a:rPr lang="en-US" baseline="0" dirty="0"/>
              <a:t> having value that attaches to an individual or company—you can’t just steal my phone or walk out with the desk you’re sitting at. Intellectual property is a related concept for works of the mind—if I write a book and you buy a copy, you can’t just make thousands of copies to sell without my permission. If I design and patent a new type of computer memory, IBM can’t just incorporate my design into their products unless I give them the right to do so. </a:t>
            </a:r>
            <a:endParaRPr lang="en-US" dirty="0"/>
          </a:p>
        </p:txBody>
      </p:sp>
      <p:sp>
        <p:nvSpPr>
          <p:cNvPr id="4" name="Slide Number Placeholder 3"/>
          <p:cNvSpPr>
            <a:spLocks noGrp="1"/>
          </p:cNvSpPr>
          <p:nvPr>
            <p:ph type="sldNum" sz="quarter" idx="10"/>
          </p:nvPr>
        </p:nvSpPr>
        <p:spPr/>
        <p:txBody>
          <a:bodyPr/>
          <a:lstStyle/>
          <a:p>
            <a:fld id="{0F1E5F3E-5850-40C7-8F0B-F42BD07625FA}" type="slidenum">
              <a:rPr lang="en-US" smtClean="0"/>
              <a:t>2</a:t>
            </a:fld>
            <a:endParaRPr lang="en-US"/>
          </a:p>
        </p:txBody>
      </p:sp>
    </p:spTree>
    <p:extLst>
      <p:ext uri="{BB962C8B-B14F-4D97-AF65-F5344CB8AC3E}">
        <p14:creationId xmlns:p14="http://schemas.microsoft.com/office/powerpoint/2010/main" val="2122309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in time,</a:t>
            </a:r>
            <a:r>
              <a:rPr lang="en-US" baseline="0" dirty="0"/>
              <a:t> geographic region, scope</a:t>
            </a:r>
            <a:endParaRPr lang="en-US" dirty="0"/>
          </a:p>
        </p:txBody>
      </p:sp>
      <p:sp>
        <p:nvSpPr>
          <p:cNvPr id="4" name="Slide Number Placeholder 3"/>
          <p:cNvSpPr>
            <a:spLocks noGrp="1"/>
          </p:cNvSpPr>
          <p:nvPr>
            <p:ph type="sldNum" sz="quarter" idx="10"/>
          </p:nvPr>
        </p:nvSpPr>
        <p:spPr/>
        <p:txBody>
          <a:bodyPr/>
          <a:lstStyle/>
          <a:p>
            <a:fld id="{0F1E5F3E-5850-40C7-8F0B-F42BD07625FA}" type="slidenum">
              <a:rPr lang="en-US" smtClean="0"/>
              <a:t>3</a:t>
            </a:fld>
            <a:endParaRPr lang="en-US"/>
          </a:p>
        </p:txBody>
      </p:sp>
    </p:spTree>
    <p:extLst>
      <p:ext uri="{BB962C8B-B14F-4D97-AF65-F5344CB8AC3E}">
        <p14:creationId xmlns:p14="http://schemas.microsoft.com/office/powerpoint/2010/main" val="123276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IP, innovators can’t compete with copycats that have no development expenses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Avg. cost to develop new drug $2.6B in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F1E5F3E-5850-40C7-8F0B-F42BD07625FA}" type="slidenum">
              <a:rPr lang="en-US" smtClean="0"/>
              <a:t>4</a:t>
            </a:fld>
            <a:endParaRPr lang="en-US"/>
          </a:p>
        </p:txBody>
      </p:sp>
    </p:spTree>
    <p:extLst>
      <p:ext uri="{BB962C8B-B14F-4D97-AF65-F5344CB8AC3E}">
        <p14:creationId xmlns:p14="http://schemas.microsoft.com/office/powerpoint/2010/main" val="4034390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personnel, </a:t>
            </a:r>
            <a:r>
              <a:rPr lang="en-US" u="sng" dirty="0"/>
              <a:t>you</a:t>
            </a:r>
            <a:r>
              <a:rPr lang="en-US" dirty="0"/>
              <a:t> will be one of your employers’ largest</a:t>
            </a:r>
            <a:r>
              <a:rPr lang="en-US" baseline="0" dirty="0"/>
              <a:t> R&amp;D expenses. Your work may have minimal value if a competitor can freely copy it. </a:t>
            </a:r>
          </a:p>
          <a:p>
            <a:endParaRPr lang="en-US" dirty="0"/>
          </a:p>
          <a:p>
            <a:r>
              <a:rPr lang="en-US" dirty="0"/>
              <a:t>IP is critical</a:t>
            </a:r>
            <a:r>
              <a:rPr lang="en-US" baseline="0" dirty="0"/>
              <a:t> for most start-up companies—you don’t have the economy of scale, personnel, relationships, brand recognition, sales channels, etc. of established companies. </a:t>
            </a:r>
          </a:p>
          <a:p>
            <a:endParaRPr lang="en-US" baseline="0" dirty="0"/>
          </a:p>
          <a:p>
            <a:r>
              <a:rPr lang="en-US" baseline="0" dirty="0"/>
              <a:t>Patent agents, tech transfer, law firms, private practice, within large companies… </a:t>
            </a:r>
            <a:endParaRPr lang="en-US" dirty="0"/>
          </a:p>
        </p:txBody>
      </p:sp>
      <p:sp>
        <p:nvSpPr>
          <p:cNvPr id="4" name="Slide Number Placeholder 3"/>
          <p:cNvSpPr>
            <a:spLocks noGrp="1"/>
          </p:cNvSpPr>
          <p:nvPr>
            <p:ph type="sldNum" sz="quarter" idx="10"/>
          </p:nvPr>
        </p:nvSpPr>
        <p:spPr/>
        <p:txBody>
          <a:bodyPr/>
          <a:lstStyle/>
          <a:p>
            <a:fld id="{0F1E5F3E-5850-40C7-8F0B-F42BD07625FA}" type="slidenum">
              <a:rPr lang="en-US" smtClean="0"/>
              <a:t>5</a:t>
            </a:fld>
            <a:endParaRPr lang="en-US"/>
          </a:p>
        </p:txBody>
      </p:sp>
    </p:spTree>
    <p:extLst>
      <p:ext uri="{BB962C8B-B14F-4D97-AF65-F5344CB8AC3E}">
        <p14:creationId xmlns:p14="http://schemas.microsoft.com/office/powerpoint/2010/main" val="260803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1E5F3E-5850-40C7-8F0B-F42BD07625FA}" type="slidenum">
              <a:rPr lang="en-US" smtClean="0"/>
              <a:t>6</a:t>
            </a:fld>
            <a:endParaRPr lang="en-US"/>
          </a:p>
        </p:txBody>
      </p:sp>
    </p:spTree>
    <p:extLst>
      <p:ext uri="{BB962C8B-B14F-4D97-AF65-F5344CB8AC3E}">
        <p14:creationId xmlns:p14="http://schemas.microsoft.com/office/powerpoint/2010/main" val="232229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Coke recipe and Google’s search algorithm</a:t>
            </a:r>
            <a:endParaRPr lang="en-US" dirty="0"/>
          </a:p>
        </p:txBody>
      </p:sp>
      <p:sp>
        <p:nvSpPr>
          <p:cNvPr id="4" name="Slide Number Placeholder 3"/>
          <p:cNvSpPr>
            <a:spLocks noGrp="1"/>
          </p:cNvSpPr>
          <p:nvPr>
            <p:ph type="sldNum" sz="quarter" idx="10"/>
          </p:nvPr>
        </p:nvSpPr>
        <p:spPr/>
        <p:txBody>
          <a:bodyPr/>
          <a:lstStyle/>
          <a:p>
            <a:fld id="{0F1E5F3E-5850-40C7-8F0B-F42BD07625FA}" type="slidenum">
              <a:rPr lang="en-US" smtClean="0"/>
              <a:t>7</a:t>
            </a:fld>
            <a:endParaRPr lang="en-US"/>
          </a:p>
        </p:txBody>
      </p:sp>
    </p:spTree>
    <p:extLst>
      <p:ext uri="{BB962C8B-B14F-4D97-AF65-F5344CB8AC3E}">
        <p14:creationId xmlns:p14="http://schemas.microsoft.com/office/powerpoint/2010/main" val="305426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Madey</a:t>
            </a:r>
            <a:r>
              <a:rPr lang="en-US" baseline="0" dirty="0" smtClean="0"/>
              <a:t> v. Duke and other cases really narrowed the “research use exception” for patent infringement. If a company or even a university (provided that part of the university’s “business” is research) is making/using a patent as part of their R&amp;D, testing, etc. they are likely infringing even if they never sell or commercialize any product/service that would itself infringe on the patent. For individuals tinkering or satisfying idle curiosity, the research use exception still applies. In practice, it would be very atypical for a patent holder to sue an individual for patent use that wasn’t commercial since lawsuits are expensive, damages would likely be minimal, and the individual likely wouldn’t be able to pay damages anyway (plus, likely would be terrible PR). </a:t>
            </a:r>
            <a:endParaRPr lang="en-US" dirty="0"/>
          </a:p>
        </p:txBody>
      </p:sp>
      <p:sp>
        <p:nvSpPr>
          <p:cNvPr id="4" name="Slide Number Placeholder 3"/>
          <p:cNvSpPr>
            <a:spLocks noGrp="1"/>
          </p:cNvSpPr>
          <p:nvPr>
            <p:ph type="sldNum" sz="quarter" idx="10"/>
          </p:nvPr>
        </p:nvSpPr>
        <p:spPr/>
        <p:txBody>
          <a:bodyPr/>
          <a:lstStyle/>
          <a:p>
            <a:fld id="{0F1E5F3E-5850-40C7-8F0B-F42BD07625FA}" type="slidenum">
              <a:rPr lang="en-US" smtClean="0"/>
              <a:t>9</a:t>
            </a:fld>
            <a:endParaRPr lang="en-US"/>
          </a:p>
        </p:txBody>
      </p:sp>
    </p:spTree>
    <p:extLst>
      <p:ext uri="{BB962C8B-B14F-4D97-AF65-F5344CB8AC3E}">
        <p14:creationId xmlns:p14="http://schemas.microsoft.com/office/powerpoint/2010/main" val="1406091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strategies and considerations, so each</a:t>
            </a:r>
            <a:r>
              <a:rPr lang="en-US" baseline="0" dirty="0"/>
              <a:t> person, company, or university’s analysis may be different. Nearly all will depend on context. </a:t>
            </a:r>
            <a:endParaRPr lang="en-US" dirty="0"/>
          </a:p>
        </p:txBody>
      </p:sp>
      <p:sp>
        <p:nvSpPr>
          <p:cNvPr id="4" name="Slide Number Placeholder 3"/>
          <p:cNvSpPr>
            <a:spLocks noGrp="1"/>
          </p:cNvSpPr>
          <p:nvPr>
            <p:ph type="sldNum" sz="quarter" idx="10"/>
          </p:nvPr>
        </p:nvSpPr>
        <p:spPr/>
        <p:txBody>
          <a:bodyPr/>
          <a:lstStyle/>
          <a:p>
            <a:fld id="{0F1E5F3E-5850-40C7-8F0B-F42BD07625FA}" type="slidenum">
              <a:rPr lang="en-US" smtClean="0"/>
              <a:t>11</a:t>
            </a:fld>
            <a:endParaRPr lang="en-US"/>
          </a:p>
        </p:txBody>
      </p:sp>
    </p:spTree>
    <p:extLst>
      <p:ext uri="{BB962C8B-B14F-4D97-AF65-F5344CB8AC3E}">
        <p14:creationId xmlns:p14="http://schemas.microsoft.com/office/powerpoint/2010/main" val="1481520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A7AEE7-EC2B-4D9D-82BD-634B2E4BE025}"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429299332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75796293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77575816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69806626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A7AEE7-EC2B-4D9D-82BD-634B2E4BE025}"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30486112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A7AEE7-EC2B-4D9D-82BD-634B2E4BE025}"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82329684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A7AEE7-EC2B-4D9D-82BD-634B2E4BE025}" type="datetimeFigureOut">
              <a:rPr lang="en-US" smtClean="0"/>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39792192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A7AEE7-EC2B-4D9D-82BD-634B2E4BE025}"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420725096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7AEE7-EC2B-4D9D-82BD-634B2E4BE025}" type="datetimeFigureOut">
              <a:rPr lang="en-US" smtClean="0"/>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68046354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7AEE7-EC2B-4D9D-82BD-634B2E4BE025}"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14663227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7AEE7-EC2B-4D9D-82BD-634B2E4BE025}"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156936089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7AEE7-EC2B-4D9D-82BD-634B2E4BE025}" type="datetimeFigureOut">
              <a:rPr lang="en-US" smtClean="0"/>
              <a:t>9/9/2019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E39A-AC5F-4207-BC4E-6A43ECC15CB1}" type="slidenum">
              <a:rPr lang="en-US" smtClean="0"/>
              <a:t>‹#›</a:t>
            </a:fld>
            <a:endParaRPr lang="en-US"/>
          </a:p>
        </p:txBody>
      </p:sp>
    </p:spTree>
    <p:extLst>
      <p:ext uri="{BB962C8B-B14F-4D97-AF65-F5344CB8AC3E}">
        <p14:creationId xmlns:p14="http://schemas.microsoft.com/office/powerpoint/2010/main" val="15585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70CE19-A024-0148-A31D-FD3512378AC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 y="0"/>
            <a:ext cx="12192000" cy="6327227"/>
          </a:xfrm>
          <a:prstGeom prst="rect">
            <a:avLst/>
          </a:prstGeom>
        </p:spPr>
      </p:pic>
      <p:sp>
        <p:nvSpPr>
          <p:cNvPr id="2" name="Title 1"/>
          <p:cNvSpPr>
            <a:spLocks noGrp="1"/>
          </p:cNvSpPr>
          <p:nvPr>
            <p:ph type="ctrTitle"/>
          </p:nvPr>
        </p:nvSpPr>
        <p:spPr/>
        <p:txBody>
          <a:bodyPr>
            <a:normAutofit/>
          </a:bodyPr>
          <a:lstStyle/>
          <a:p>
            <a:r>
              <a:rPr lang="en-US" sz="6600" b="1" dirty="0">
                <a:solidFill>
                  <a:srgbClr val="1F4A81"/>
                </a:solidFill>
                <a:latin typeface="DIN Alternate" panose="020B0500000000000000" pitchFamily="34" charset="77"/>
                <a:cs typeface="Al Bayan" pitchFamily="2" charset="-78"/>
              </a:rPr>
              <a:t>Intellectual Property</a:t>
            </a:r>
          </a:p>
        </p:txBody>
      </p:sp>
      <p:sp>
        <p:nvSpPr>
          <p:cNvPr id="13" name="Subtitle 2">
            <a:extLst>
              <a:ext uri="{FF2B5EF4-FFF2-40B4-BE49-F238E27FC236}">
                <a16:creationId xmlns:a16="http://schemas.microsoft.com/office/drawing/2014/main" id="{7F76A98F-DDDB-F24F-87E5-AFB688F6C69B}"/>
              </a:ext>
            </a:extLst>
          </p:cNvPr>
          <p:cNvSpPr txBox="1">
            <a:spLocks/>
          </p:cNvSpPr>
          <p:nvPr/>
        </p:nvSpPr>
        <p:spPr>
          <a:xfrm>
            <a:off x="2273808" y="3952367"/>
            <a:ext cx="8083296" cy="182378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tabLst>
                <a:tab pos="8972550" algn="r"/>
              </a:tabLst>
            </a:pPr>
            <a:r>
              <a:rPr lang="en-US" sz="2600" dirty="0">
                <a:solidFill>
                  <a:srgbClr val="1F4A81"/>
                </a:solidFill>
                <a:latin typeface="DIN Alternate" panose="020B0500000000000000" pitchFamily="34" charset="77"/>
              </a:rPr>
              <a:t>Michelle </a:t>
            </a:r>
            <a:r>
              <a:rPr lang="en-US" sz="2600" dirty="0" err="1">
                <a:solidFill>
                  <a:srgbClr val="1F4A81"/>
                </a:solidFill>
                <a:latin typeface="DIN Alternate" panose="020B0500000000000000" pitchFamily="34" charset="77"/>
              </a:rPr>
              <a:t>Chitambar</a:t>
            </a:r>
            <a:r>
              <a:rPr lang="en-US" sz="2600" dirty="0">
                <a:solidFill>
                  <a:srgbClr val="1F4A81"/>
                </a:solidFill>
                <a:latin typeface="DIN Alternate" panose="020B0500000000000000" pitchFamily="34" charset="77"/>
              </a:rPr>
              <a:t>, PhD</a:t>
            </a:r>
          </a:p>
          <a:p>
            <a:pPr>
              <a:tabLst>
                <a:tab pos="8972550" algn="r"/>
              </a:tabLst>
            </a:pPr>
            <a:r>
              <a:rPr lang="en-US" sz="2600" dirty="0">
                <a:solidFill>
                  <a:srgbClr val="1F4A81"/>
                </a:solidFill>
                <a:latin typeface="DIN Alternate" panose="020B0500000000000000" pitchFamily="34" charset="77"/>
              </a:rPr>
              <a:t>Technology Manager</a:t>
            </a:r>
          </a:p>
          <a:p>
            <a:pPr>
              <a:tabLst>
                <a:tab pos="8972550" algn="r"/>
              </a:tabLst>
            </a:pPr>
            <a:endParaRPr lang="en-US" dirty="0">
              <a:solidFill>
                <a:srgbClr val="1F4A81"/>
              </a:solidFill>
              <a:latin typeface="DIN Alternate" panose="020B0500000000000000" pitchFamily="34" charset="77"/>
            </a:endParaRPr>
          </a:p>
          <a:p>
            <a:pPr>
              <a:tabLst>
                <a:tab pos="8972550" algn="r"/>
              </a:tabLst>
            </a:pPr>
            <a:r>
              <a:rPr lang="en-US" dirty="0" smtClean="0">
                <a:solidFill>
                  <a:srgbClr val="1F4A81"/>
                </a:solidFill>
                <a:latin typeface="DIN Alternate" panose="020B0500000000000000" pitchFamily="34" charset="77"/>
              </a:rPr>
              <a:t>10 September </a:t>
            </a:r>
            <a:r>
              <a:rPr lang="en-US" dirty="0" smtClean="0">
                <a:solidFill>
                  <a:srgbClr val="1F4A81"/>
                </a:solidFill>
                <a:latin typeface="DIN Alternate" panose="020B0500000000000000" pitchFamily="34" charset="77"/>
              </a:rPr>
              <a:t>2019</a:t>
            </a:r>
            <a:endParaRPr lang="en-US" dirty="0">
              <a:solidFill>
                <a:srgbClr val="1F4A81"/>
              </a:solidFill>
              <a:latin typeface="DIN Alternate" panose="020B0500000000000000" pitchFamily="34" charset="77"/>
            </a:endParaRPr>
          </a:p>
          <a:p>
            <a:pPr>
              <a:tabLst>
                <a:tab pos="8972550" algn="r"/>
              </a:tabLst>
            </a:pPr>
            <a:r>
              <a:rPr lang="en-US" dirty="0">
                <a:solidFill>
                  <a:srgbClr val="1F4A81"/>
                </a:solidFill>
                <a:latin typeface="DIN Alternate" panose="020B0500000000000000" pitchFamily="34" charset="77"/>
              </a:rPr>
              <a:t>1</a:t>
            </a:r>
            <a:r>
              <a:rPr lang="en-US" dirty="0" smtClean="0">
                <a:solidFill>
                  <a:srgbClr val="1F4A81"/>
                </a:solidFill>
                <a:latin typeface="DIN Alternate" panose="020B0500000000000000" pitchFamily="34" charset="77"/>
              </a:rPr>
              <a:t>002 </a:t>
            </a:r>
            <a:r>
              <a:rPr lang="en-US" dirty="0">
                <a:solidFill>
                  <a:srgbClr val="1F4A81"/>
                </a:solidFill>
                <a:latin typeface="DIN Alternate" panose="020B0500000000000000" pitchFamily="34" charset="77"/>
              </a:rPr>
              <a:t>ECEB</a:t>
            </a:r>
          </a:p>
        </p:txBody>
      </p:sp>
      <p:sp>
        <p:nvSpPr>
          <p:cNvPr id="8" name="Rectangle 7">
            <a:extLst>
              <a:ext uri="{FF2B5EF4-FFF2-40B4-BE49-F238E27FC236}">
                <a16:creationId xmlns:a16="http://schemas.microsoft.com/office/drawing/2014/main" id="{F4BD131D-1329-374A-B96C-69E8FACD4CC1}"/>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92A7D4D-1C52-1245-A23E-21797C942644}"/>
              </a:ext>
            </a:extLst>
          </p:cNvPr>
          <p:cNvPicPr>
            <a:picLocks noChangeAspect="1"/>
          </p:cNvPicPr>
          <p:nvPr/>
        </p:nvPicPr>
        <p:blipFill>
          <a:blip r:embed="rId4"/>
          <a:stretch>
            <a:fillRect/>
          </a:stretch>
        </p:blipFill>
        <p:spPr>
          <a:xfrm>
            <a:off x="128712" y="6253212"/>
            <a:ext cx="2436668" cy="685800"/>
          </a:xfrm>
          <a:prstGeom prst="rect">
            <a:avLst/>
          </a:prstGeom>
        </p:spPr>
      </p:pic>
    </p:spTree>
    <p:extLst>
      <p:ext uri="{BB962C8B-B14F-4D97-AF65-F5344CB8AC3E}">
        <p14:creationId xmlns:p14="http://schemas.microsoft.com/office/powerpoint/2010/main" val="51563639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1F4A81"/>
                </a:solidFill>
                <a:latin typeface="DIN Alternate" panose="020B0500000000000000" pitchFamily="34" charset="77"/>
              </a:rPr>
              <a:t>Questions?</a:t>
            </a:r>
          </a:p>
        </p:txBody>
      </p:sp>
      <p:sp>
        <p:nvSpPr>
          <p:cNvPr id="3" name="Subtitle 2"/>
          <p:cNvSpPr>
            <a:spLocks noGrp="1"/>
          </p:cNvSpPr>
          <p:nvPr>
            <p:ph type="subTitle" idx="1"/>
          </p:nvPr>
        </p:nvSpPr>
        <p:spPr>
          <a:xfrm>
            <a:off x="1524000" y="4036378"/>
            <a:ext cx="9144000" cy="1655762"/>
          </a:xfrm>
        </p:spPr>
        <p:txBody>
          <a:bodyPr/>
          <a:lstStyle/>
          <a:p>
            <a:pPr>
              <a:tabLst>
                <a:tab pos="8972550" algn="r"/>
              </a:tabLst>
            </a:pPr>
            <a:r>
              <a:rPr lang="en-US" dirty="0">
                <a:solidFill>
                  <a:srgbClr val="1F4A81"/>
                </a:solidFill>
                <a:latin typeface="DIN Alternate" panose="020B0500000000000000" pitchFamily="34" charset="77"/>
              </a:rPr>
              <a:t>Michelle Chitambar, PhD	mchitamb@Illinois.edu</a:t>
            </a:r>
          </a:p>
          <a:p>
            <a:pPr>
              <a:tabLst>
                <a:tab pos="8972550" algn="r"/>
              </a:tabLst>
            </a:pPr>
            <a:r>
              <a:rPr lang="en-US" dirty="0">
                <a:solidFill>
                  <a:srgbClr val="1F4A81"/>
                </a:solidFill>
                <a:latin typeface="DIN Alternate" panose="020B0500000000000000" pitchFamily="34" charset="77"/>
              </a:rPr>
              <a:t>Technology Manager	otm.Illinois.edu</a:t>
            </a:r>
          </a:p>
        </p:txBody>
      </p:sp>
      <p:sp>
        <p:nvSpPr>
          <p:cNvPr id="7" name="Rectangle 6">
            <a:extLst>
              <a:ext uri="{FF2B5EF4-FFF2-40B4-BE49-F238E27FC236}">
                <a16:creationId xmlns:a16="http://schemas.microsoft.com/office/drawing/2014/main" id="{D31447A1-BBCB-C244-BF6E-B769C2C9BF63}"/>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C082A9E-C454-4D46-8F7A-BEC93922363F}"/>
              </a:ext>
            </a:extLst>
          </p:cNvPr>
          <p:cNvPicPr>
            <a:picLocks noChangeAspect="1"/>
          </p:cNvPicPr>
          <p:nvPr/>
        </p:nvPicPr>
        <p:blipFill>
          <a:blip r:embed="rId2"/>
          <a:stretch>
            <a:fillRect/>
          </a:stretch>
        </p:blipFill>
        <p:spPr>
          <a:xfrm>
            <a:off x="128712" y="6253212"/>
            <a:ext cx="2436668" cy="685800"/>
          </a:xfrm>
          <a:prstGeom prst="rect">
            <a:avLst/>
          </a:prstGeom>
        </p:spPr>
      </p:pic>
    </p:spTree>
    <p:extLst>
      <p:ext uri="{BB962C8B-B14F-4D97-AF65-F5344CB8AC3E}">
        <p14:creationId xmlns:p14="http://schemas.microsoft.com/office/powerpoint/2010/main" val="292404441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A81"/>
                </a:solidFill>
                <a:latin typeface="DIN Alternate" panose="020B0500000000000000" pitchFamily="34" charset="77"/>
              </a:rPr>
              <a:t>Must-Know Patenting Facts for Inventors </a:t>
            </a:r>
          </a:p>
        </p:txBody>
      </p:sp>
      <p:sp>
        <p:nvSpPr>
          <p:cNvPr id="3" name="Content Placeholder 2"/>
          <p:cNvSpPr>
            <a:spLocks noGrp="1"/>
          </p:cNvSpPr>
          <p:nvPr>
            <p:ph idx="1"/>
          </p:nvPr>
        </p:nvSpPr>
        <p:spPr>
          <a:xfrm>
            <a:off x="838200" y="1825625"/>
            <a:ext cx="10515600" cy="590843"/>
          </a:xfrm>
        </p:spPr>
        <p:txBody>
          <a:bodyPr/>
          <a:lstStyle/>
          <a:p>
            <a:r>
              <a:rPr lang="en-US" dirty="0">
                <a:solidFill>
                  <a:srgbClr val="1F4A81"/>
                </a:solidFill>
                <a:latin typeface="DIN Alternate" panose="020B0500000000000000" pitchFamily="34" charset="77"/>
              </a:rPr>
              <a:t>Patents go to first inventor to file</a:t>
            </a:r>
          </a:p>
        </p:txBody>
      </p:sp>
      <p:sp>
        <p:nvSpPr>
          <p:cNvPr id="8" name="Content Placeholder 2"/>
          <p:cNvSpPr txBox="1">
            <a:spLocks/>
          </p:cNvSpPr>
          <p:nvPr/>
        </p:nvSpPr>
        <p:spPr>
          <a:xfrm>
            <a:off x="838200" y="2375144"/>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F4A81"/>
                </a:solidFill>
                <a:latin typeface="DIN Alternate" panose="020B0500000000000000" pitchFamily="34" charset="77"/>
              </a:rPr>
              <a:t>Everything known to public before filing date is “prior art”</a:t>
            </a:r>
          </a:p>
        </p:txBody>
      </p:sp>
      <p:sp>
        <p:nvSpPr>
          <p:cNvPr id="9" name="Content Placeholder 2"/>
          <p:cNvSpPr txBox="1">
            <a:spLocks/>
          </p:cNvSpPr>
          <p:nvPr/>
        </p:nvSpPr>
        <p:spPr>
          <a:xfrm>
            <a:off x="838200" y="2965987"/>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F4A81"/>
                </a:solidFill>
                <a:latin typeface="DIN Alternate" panose="020B0500000000000000" pitchFamily="34" charset="77"/>
              </a:rPr>
              <a:t>Can only protect what you disclose… and can’t add new matter</a:t>
            </a:r>
          </a:p>
        </p:txBody>
      </p:sp>
      <p:sp>
        <p:nvSpPr>
          <p:cNvPr id="12" name="Content Placeholder 2"/>
          <p:cNvSpPr txBox="1">
            <a:spLocks/>
          </p:cNvSpPr>
          <p:nvPr/>
        </p:nvSpPr>
        <p:spPr>
          <a:xfrm>
            <a:off x="838200" y="3515506"/>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F4A81"/>
                </a:solidFill>
                <a:latin typeface="DIN Alternate" panose="020B0500000000000000" pitchFamily="34" charset="77"/>
              </a:rPr>
              <a:t>All patents not made equal—quality matters</a:t>
            </a:r>
          </a:p>
        </p:txBody>
      </p:sp>
      <p:sp>
        <p:nvSpPr>
          <p:cNvPr id="13" name="Content Placeholder 2"/>
          <p:cNvSpPr txBox="1">
            <a:spLocks/>
          </p:cNvSpPr>
          <p:nvPr/>
        </p:nvSpPr>
        <p:spPr>
          <a:xfrm>
            <a:off x="838200" y="4065025"/>
            <a:ext cx="10515600" cy="842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rgbClr val="1F4A81"/>
                </a:solidFill>
                <a:latin typeface="DIN Alternate" panose="020B0500000000000000" pitchFamily="34" charset="77"/>
              </a:rPr>
              <a:t>Invest in a good patent agent/attorney</a:t>
            </a:r>
          </a:p>
          <a:p>
            <a:pPr lvl="1"/>
            <a:r>
              <a:rPr lang="en-US" dirty="0">
                <a:solidFill>
                  <a:srgbClr val="1F4A81"/>
                </a:solidFill>
                <a:latin typeface="DIN Alternate" panose="020B0500000000000000" pitchFamily="34" charset="77"/>
              </a:rPr>
              <a:t>Patents can be overturned in whole or part</a:t>
            </a:r>
          </a:p>
        </p:txBody>
      </p:sp>
      <p:sp>
        <p:nvSpPr>
          <p:cNvPr id="14" name="Content Placeholder 2"/>
          <p:cNvSpPr txBox="1">
            <a:spLocks/>
          </p:cNvSpPr>
          <p:nvPr/>
        </p:nvSpPr>
        <p:spPr>
          <a:xfrm>
            <a:off x="838200" y="4973361"/>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F4A81"/>
                </a:solidFill>
                <a:latin typeface="DIN Alternate" panose="020B0500000000000000" pitchFamily="34" charset="77"/>
              </a:rPr>
              <a:t>Provisional filings can be a cheap one-year placeholder</a:t>
            </a:r>
          </a:p>
        </p:txBody>
      </p:sp>
      <p:sp>
        <p:nvSpPr>
          <p:cNvPr id="16" name="Rectangle 15">
            <a:extLst>
              <a:ext uri="{FF2B5EF4-FFF2-40B4-BE49-F238E27FC236}">
                <a16:creationId xmlns:a16="http://schemas.microsoft.com/office/drawing/2014/main" id="{1BB287AB-11BC-5B48-A24E-F12A518ABD4E}"/>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787A449-45C1-CC4F-9C92-7D5EFE966B28}"/>
              </a:ext>
            </a:extLst>
          </p:cNvPr>
          <p:cNvPicPr>
            <a:picLocks noChangeAspect="1"/>
          </p:cNvPicPr>
          <p:nvPr/>
        </p:nvPicPr>
        <p:blipFill>
          <a:blip r:embed="rId3"/>
          <a:stretch>
            <a:fillRect/>
          </a:stretch>
        </p:blipFill>
        <p:spPr>
          <a:xfrm>
            <a:off x="128712" y="6253212"/>
            <a:ext cx="2436668" cy="685800"/>
          </a:xfrm>
          <a:prstGeom prst="rect">
            <a:avLst/>
          </a:prstGeom>
        </p:spPr>
      </p:pic>
    </p:spTree>
    <p:extLst>
      <p:ext uri="{BB962C8B-B14F-4D97-AF65-F5344CB8AC3E}">
        <p14:creationId xmlns:p14="http://schemas.microsoft.com/office/powerpoint/2010/main" val="22825562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A81"/>
                </a:solidFill>
                <a:latin typeface="DIN Alternate" panose="020B0500000000000000" pitchFamily="34" charset="77"/>
              </a:rPr>
              <a:t>Software – Special Considerations</a:t>
            </a:r>
          </a:p>
        </p:txBody>
      </p:sp>
      <p:sp>
        <p:nvSpPr>
          <p:cNvPr id="3" name="Content Placeholder 2"/>
          <p:cNvSpPr>
            <a:spLocks noGrp="1"/>
          </p:cNvSpPr>
          <p:nvPr>
            <p:ph idx="1"/>
          </p:nvPr>
        </p:nvSpPr>
        <p:spPr>
          <a:xfrm>
            <a:off x="838200" y="1690688"/>
            <a:ext cx="10515600" cy="4351338"/>
          </a:xfrm>
        </p:spPr>
        <p:txBody>
          <a:bodyPr/>
          <a:lstStyle/>
          <a:p>
            <a:r>
              <a:rPr lang="en-US" dirty="0">
                <a:solidFill>
                  <a:srgbClr val="1F4A81"/>
                </a:solidFill>
                <a:latin typeface="DIN Alternate" panose="020B0500000000000000" pitchFamily="34" charset="77"/>
              </a:rPr>
              <a:t>Frequently patented before 2010</a:t>
            </a:r>
          </a:p>
          <a:p>
            <a:r>
              <a:rPr lang="en-US" dirty="0">
                <a:solidFill>
                  <a:srgbClr val="1F4A81"/>
                </a:solidFill>
                <a:latin typeface="DIN Alternate" panose="020B0500000000000000" pitchFamily="34" charset="77"/>
              </a:rPr>
              <a:t>Alice decision 2010</a:t>
            </a:r>
          </a:p>
        </p:txBody>
      </p:sp>
      <p:sp>
        <p:nvSpPr>
          <p:cNvPr id="7" name="Rectangle 6">
            <a:extLst>
              <a:ext uri="{FF2B5EF4-FFF2-40B4-BE49-F238E27FC236}">
                <a16:creationId xmlns:a16="http://schemas.microsoft.com/office/drawing/2014/main" id="{A138436C-D4BC-3844-8198-604E6AEF28AF}"/>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7B90DC4-53F2-2243-989C-38074ED15F6F}"/>
              </a:ext>
            </a:extLst>
          </p:cNvPr>
          <p:cNvPicPr>
            <a:picLocks noChangeAspect="1"/>
          </p:cNvPicPr>
          <p:nvPr/>
        </p:nvPicPr>
        <p:blipFill>
          <a:blip r:embed="rId2"/>
          <a:stretch>
            <a:fillRect/>
          </a:stretch>
        </p:blipFill>
        <p:spPr>
          <a:xfrm>
            <a:off x="128712" y="6253212"/>
            <a:ext cx="2436668" cy="685800"/>
          </a:xfrm>
          <a:prstGeom prst="rect">
            <a:avLst/>
          </a:prstGeom>
        </p:spPr>
      </p:pic>
    </p:spTree>
    <p:extLst>
      <p:ext uri="{BB962C8B-B14F-4D97-AF65-F5344CB8AC3E}">
        <p14:creationId xmlns:p14="http://schemas.microsoft.com/office/powerpoint/2010/main" val="43571954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clrChange>
              <a:clrFrom>
                <a:srgbClr val="FBFAF8"/>
              </a:clrFrom>
              <a:clrTo>
                <a:srgbClr val="FBFAF8">
                  <a:alpha val="0"/>
                </a:srgbClr>
              </a:clrTo>
            </a:clrChange>
            <a:extLst>
              <a:ext uri="{28A0092B-C50C-407E-A947-70E740481C1C}">
                <a14:useLocalDpi xmlns:a14="http://schemas.microsoft.com/office/drawing/2010/main" val="0"/>
              </a:ext>
            </a:extLst>
          </a:blip>
          <a:stretch>
            <a:fillRect/>
          </a:stretch>
        </p:blipFill>
        <p:spPr>
          <a:xfrm>
            <a:off x="1563719" y="2495845"/>
            <a:ext cx="2003321" cy="200332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888" y="2213407"/>
            <a:ext cx="2097912" cy="2110499"/>
          </a:xfrm>
          <a:prstGeom prst="rect">
            <a:avLst/>
          </a:prstGeom>
        </p:spPr>
      </p:pic>
      <p:sp>
        <p:nvSpPr>
          <p:cNvPr id="2" name="Title 1"/>
          <p:cNvSpPr>
            <a:spLocks noGrp="1"/>
          </p:cNvSpPr>
          <p:nvPr>
            <p:ph type="title"/>
          </p:nvPr>
        </p:nvSpPr>
        <p:spPr/>
        <p:txBody>
          <a:bodyPr/>
          <a:lstStyle/>
          <a:p>
            <a:r>
              <a:rPr lang="en-US" dirty="0">
                <a:solidFill>
                  <a:srgbClr val="1F4A81"/>
                </a:solidFill>
                <a:latin typeface="DIN Alternate" panose="020B0500000000000000" pitchFamily="34" charset="77"/>
              </a:rPr>
              <a:t>Freedom to Operate</a:t>
            </a:r>
          </a:p>
        </p:txBody>
      </p:sp>
      <p:sp>
        <p:nvSpPr>
          <p:cNvPr id="3" name="Content Placeholder 2"/>
          <p:cNvSpPr>
            <a:spLocks noGrp="1"/>
          </p:cNvSpPr>
          <p:nvPr>
            <p:ph idx="1"/>
          </p:nvPr>
        </p:nvSpPr>
        <p:spPr>
          <a:xfrm>
            <a:off x="838200" y="1466609"/>
            <a:ext cx="10515600" cy="952299"/>
          </a:xfrm>
        </p:spPr>
        <p:txBody>
          <a:bodyPr/>
          <a:lstStyle/>
          <a:p>
            <a:pPr>
              <a:lnSpc>
                <a:spcPct val="100000"/>
              </a:lnSpc>
            </a:pPr>
            <a:r>
              <a:rPr lang="en-US" dirty="0">
                <a:solidFill>
                  <a:srgbClr val="1F4A81"/>
                </a:solidFill>
                <a:latin typeface="DIN Alternate" panose="020B0500000000000000" pitchFamily="34" charset="77"/>
              </a:rPr>
              <a:t>IP rights </a:t>
            </a:r>
            <a:r>
              <a:rPr lang="en-US" u="sng" dirty="0">
                <a:solidFill>
                  <a:srgbClr val="1F4A81"/>
                </a:solidFill>
                <a:latin typeface="DIN Alternate" panose="020B0500000000000000" pitchFamily="34" charset="77"/>
              </a:rPr>
              <a:t>don’t give you the right</a:t>
            </a:r>
            <a:r>
              <a:rPr lang="en-US" dirty="0">
                <a:solidFill>
                  <a:srgbClr val="1F4A81"/>
                </a:solidFill>
                <a:latin typeface="DIN Alternate" panose="020B0500000000000000" pitchFamily="34" charset="77"/>
              </a:rPr>
              <a:t> to make/use/sell an invention… just the right to exclude others</a:t>
            </a:r>
          </a:p>
        </p:txBody>
      </p:sp>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1867787" y="3383629"/>
            <a:ext cx="3074480" cy="2049653"/>
          </a:xfrm>
          <a:prstGeom prst="rect">
            <a:avLst/>
          </a:prstGeom>
        </p:spPr>
      </p:pic>
      <p:pic>
        <p:nvPicPr>
          <p:cNvPr id="8" name="Picture 7"/>
          <p:cNvPicPr>
            <a:picLocks noChangeAspect="1"/>
          </p:cNvPicPr>
          <p:nvPr/>
        </p:nvPicPr>
        <p:blipFill rotWithShape="1">
          <a:blip r:embed="rId5">
            <a:clrChange>
              <a:clrFrom>
                <a:srgbClr val="FFFFFF"/>
              </a:clrFrom>
              <a:clrTo>
                <a:srgbClr val="FFFFFF">
                  <a:alpha val="0"/>
                </a:srgbClr>
              </a:clrTo>
            </a:clrChange>
          </a:blip>
          <a:srcRect t="17448" b="18066"/>
          <a:stretch/>
        </p:blipFill>
        <p:spPr>
          <a:xfrm>
            <a:off x="6318172" y="2349070"/>
            <a:ext cx="4452510" cy="2871248"/>
          </a:xfrm>
          <a:prstGeom prst="rect">
            <a:avLst/>
          </a:prstGeom>
        </p:spPr>
      </p:pic>
      <p:sp>
        <p:nvSpPr>
          <p:cNvPr id="13" name="Content Placeholder 2"/>
          <p:cNvSpPr txBox="1">
            <a:spLocks/>
          </p:cNvSpPr>
          <p:nvPr/>
        </p:nvSpPr>
        <p:spPr>
          <a:xfrm>
            <a:off x="838200" y="5491138"/>
            <a:ext cx="10515600" cy="7255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1F4A81"/>
                </a:solidFill>
                <a:latin typeface="DIN Alternate" panose="020B0500000000000000" pitchFamily="34" charset="77"/>
              </a:rPr>
              <a:t>I need to </a:t>
            </a:r>
            <a:r>
              <a:rPr lang="en-US" u="sng" dirty="0">
                <a:solidFill>
                  <a:srgbClr val="1F4A81"/>
                </a:solidFill>
                <a:latin typeface="DIN Alternate" panose="020B0500000000000000" pitchFamily="34" charset="77"/>
              </a:rPr>
              <a:t>license </a:t>
            </a:r>
            <a:r>
              <a:rPr lang="en-US" u="sng" dirty="0" smtClean="0">
                <a:solidFill>
                  <a:srgbClr val="1F4A81"/>
                </a:solidFill>
                <a:latin typeface="DIN Alternate" panose="020B0500000000000000" pitchFamily="34" charset="77"/>
              </a:rPr>
              <a:t>Bill Nye’s </a:t>
            </a:r>
            <a:r>
              <a:rPr lang="en-US" u="sng" dirty="0">
                <a:solidFill>
                  <a:srgbClr val="1F4A81"/>
                </a:solidFill>
                <a:latin typeface="DIN Alternate" panose="020B0500000000000000" pitchFamily="34" charset="77"/>
              </a:rPr>
              <a:t>IP</a:t>
            </a:r>
            <a:r>
              <a:rPr lang="en-US" dirty="0">
                <a:solidFill>
                  <a:srgbClr val="1F4A81"/>
                </a:solidFill>
                <a:latin typeface="DIN Alternate" panose="020B0500000000000000" pitchFamily="34" charset="77"/>
              </a:rPr>
              <a:t> to legally make/use/sell my </a:t>
            </a:r>
            <a:r>
              <a:rPr lang="en-US" dirty="0" err="1">
                <a:solidFill>
                  <a:srgbClr val="1F4A81"/>
                </a:solidFill>
                <a:latin typeface="DIN Alternate" panose="020B0500000000000000" pitchFamily="34" charset="77"/>
              </a:rPr>
              <a:t>HoverTrike</a:t>
            </a:r>
            <a:endParaRPr lang="en-US" dirty="0">
              <a:solidFill>
                <a:srgbClr val="1F4A81"/>
              </a:solidFill>
              <a:latin typeface="DIN Alternate" panose="020B0500000000000000" pitchFamily="34" charset="77"/>
            </a:endParaRPr>
          </a:p>
        </p:txBody>
      </p:sp>
      <p:sp>
        <p:nvSpPr>
          <p:cNvPr id="15" name="Rectangle 14">
            <a:extLst>
              <a:ext uri="{FF2B5EF4-FFF2-40B4-BE49-F238E27FC236}">
                <a16:creationId xmlns:a16="http://schemas.microsoft.com/office/drawing/2014/main" id="{4730B6F6-FF00-F945-968F-9C2A163472C2}"/>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EEA2FCC-DB63-CD46-A923-127F891C3C62}"/>
              </a:ext>
            </a:extLst>
          </p:cNvPr>
          <p:cNvPicPr>
            <a:picLocks noChangeAspect="1"/>
          </p:cNvPicPr>
          <p:nvPr/>
        </p:nvPicPr>
        <p:blipFill>
          <a:blip r:embed="rId6"/>
          <a:stretch>
            <a:fillRect/>
          </a:stretch>
        </p:blipFill>
        <p:spPr>
          <a:xfrm>
            <a:off x="128712" y="6253212"/>
            <a:ext cx="2436668" cy="685800"/>
          </a:xfrm>
          <a:prstGeom prst="rect">
            <a:avLst/>
          </a:prstGeom>
        </p:spPr>
      </p:pic>
    </p:spTree>
    <p:extLst>
      <p:ext uri="{BB962C8B-B14F-4D97-AF65-F5344CB8AC3E}">
        <p14:creationId xmlns:p14="http://schemas.microsoft.com/office/powerpoint/2010/main" val="9082673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A81"/>
                </a:solidFill>
                <a:latin typeface="DIN Alternate" panose="020B0500000000000000" pitchFamily="34" charset="77"/>
              </a:rPr>
              <a:t>When Should You Patent?</a:t>
            </a:r>
          </a:p>
        </p:txBody>
      </p:sp>
      <p:sp>
        <p:nvSpPr>
          <p:cNvPr id="3" name="Content Placeholder 2"/>
          <p:cNvSpPr>
            <a:spLocks noGrp="1"/>
          </p:cNvSpPr>
          <p:nvPr>
            <p:ph idx="1"/>
          </p:nvPr>
        </p:nvSpPr>
        <p:spPr>
          <a:xfrm>
            <a:off x="838200" y="1879406"/>
            <a:ext cx="10515600" cy="2547592"/>
          </a:xfrm>
        </p:spPr>
        <p:txBody>
          <a:bodyPr/>
          <a:lstStyle/>
          <a:p>
            <a:r>
              <a:rPr lang="en-US" dirty="0">
                <a:solidFill>
                  <a:srgbClr val="1F4A81"/>
                </a:solidFill>
                <a:latin typeface="DIN Alternate" panose="020B0500000000000000" pitchFamily="34" charset="77"/>
              </a:rPr>
              <a:t>It depends</a:t>
            </a:r>
          </a:p>
        </p:txBody>
      </p:sp>
      <p:sp>
        <p:nvSpPr>
          <p:cNvPr id="6" name="Content Placeholder 2"/>
          <p:cNvSpPr txBox="1">
            <a:spLocks/>
          </p:cNvSpPr>
          <p:nvPr/>
        </p:nvSpPr>
        <p:spPr>
          <a:xfrm>
            <a:off x="723022" y="253594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rgbClr val="1F4A81"/>
                </a:solidFill>
                <a:latin typeface="DIN Alternate" panose="020B0500000000000000" pitchFamily="34" charset="77"/>
              </a:rPr>
              <a:t>Is the technology marketable?</a:t>
            </a:r>
          </a:p>
          <a:p>
            <a:pPr lvl="1"/>
            <a:r>
              <a:rPr lang="en-US" dirty="0">
                <a:solidFill>
                  <a:srgbClr val="1F4A81"/>
                </a:solidFill>
                <a:latin typeface="DIN Alternate" panose="020B0500000000000000" pitchFamily="34" charset="77"/>
              </a:rPr>
              <a:t>How would this enhance current portfolio?</a:t>
            </a:r>
          </a:p>
          <a:p>
            <a:pPr lvl="1"/>
            <a:r>
              <a:rPr lang="en-US" dirty="0">
                <a:solidFill>
                  <a:srgbClr val="1F4A81"/>
                </a:solidFill>
                <a:latin typeface="DIN Alternate" panose="020B0500000000000000" pitchFamily="34" charset="77"/>
              </a:rPr>
              <a:t>Do we have the resources to patent?</a:t>
            </a:r>
          </a:p>
          <a:p>
            <a:pPr lvl="1"/>
            <a:r>
              <a:rPr lang="en-US" dirty="0">
                <a:solidFill>
                  <a:srgbClr val="1F4A81"/>
                </a:solidFill>
                <a:latin typeface="DIN Alternate" panose="020B0500000000000000" pitchFamily="34" charset="77"/>
              </a:rPr>
              <a:t>How strong/defensible will our claims be?</a:t>
            </a:r>
          </a:p>
          <a:p>
            <a:pPr lvl="1"/>
            <a:r>
              <a:rPr lang="en-US" dirty="0">
                <a:solidFill>
                  <a:srgbClr val="1F4A81"/>
                </a:solidFill>
                <a:latin typeface="DIN Alternate" panose="020B0500000000000000" pitchFamily="34" charset="77"/>
              </a:rPr>
              <a:t>How likely are competitors to copy and compete?</a:t>
            </a:r>
          </a:p>
          <a:p>
            <a:pPr lvl="1"/>
            <a:r>
              <a:rPr lang="en-US" dirty="0">
                <a:solidFill>
                  <a:srgbClr val="1F4A81"/>
                </a:solidFill>
                <a:latin typeface="DIN Alternate" panose="020B0500000000000000" pitchFamily="34" charset="77"/>
              </a:rPr>
              <a:t>How long are technology/market cycles? </a:t>
            </a:r>
          </a:p>
        </p:txBody>
      </p:sp>
      <p:sp>
        <p:nvSpPr>
          <p:cNvPr id="12" name="Rectangle 11">
            <a:extLst>
              <a:ext uri="{FF2B5EF4-FFF2-40B4-BE49-F238E27FC236}">
                <a16:creationId xmlns:a16="http://schemas.microsoft.com/office/drawing/2014/main" id="{ABDA2F58-328B-B248-9059-7140B410095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8EEB551-241D-9448-9DBE-35D5F7791BF7}"/>
              </a:ext>
            </a:extLst>
          </p:cNvPr>
          <p:cNvPicPr>
            <a:picLocks noChangeAspect="1"/>
          </p:cNvPicPr>
          <p:nvPr/>
        </p:nvPicPr>
        <p:blipFill>
          <a:blip r:embed="rId3"/>
          <a:stretch>
            <a:fillRect/>
          </a:stretch>
        </p:blipFill>
        <p:spPr>
          <a:xfrm>
            <a:off x="128712" y="6253212"/>
            <a:ext cx="2436668" cy="685800"/>
          </a:xfrm>
          <a:prstGeom prst="rect">
            <a:avLst/>
          </a:prstGeom>
        </p:spPr>
      </p:pic>
    </p:spTree>
    <p:extLst>
      <p:ext uri="{BB962C8B-B14F-4D97-AF65-F5344CB8AC3E}">
        <p14:creationId xmlns:p14="http://schemas.microsoft.com/office/powerpoint/2010/main" val="18156180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A81"/>
                </a:solidFill>
                <a:latin typeface="DIN Alternate" panose="020B0500000000000000" pitchFamily="34" charset="77"/>
              </a:rPr>
              <a:t>Intellectual Property (IP)</a:t>
            </a:r>
          </a:p>
        </p:txBody>
      </p:sp>
      <p:sp>
        <p:nvSpPr>
          <p:cNvPr id="3" name="Content Placeholder 2"/>
          <p:cNvSpPr>
            <a:spLocks noGrp="1"/>
          </p:cNvSpPr>
          <p:nvPr>
            <p:ph idx="1"/>
          </p:nvPr>
        </p:nvSpPr>
        <p:spPr>
          <a:xfrm>
            <a:off x="833793" y="1930261"/>
            <a:ext cx="10515600" cy="1482263"/>
          </a:xfrm>
        </p:spPr>
        <p:txBody>
          <a:bodyPr>
            <a:normAutofit/>
          </a:bodyPr>
          <a:lstStyle/>
          <a:p>
            <a:pPr marL="0" indent="0" algn="ctr">
              <a:lnSpc>
                <a:spcPts val="4400"/>
              </a:lnSpc>
              <a:buNone/>
            </a:pPr>
            <a:r>
              <a:rPr lang="en-US" sz="3200" dirty="0" smtClean="0">
                <a:solidFill>
                  <a:srgbClr val="1F4A81"/>
                </a:solidFill>
                <a:latin typeface="DIN Alternate" panose="020B0500000000000000" pitchFamily="34" charset="77"/>
              </a:rPr>
              <a:t>Intangible “creations of the mind”: </a:t>
            </a:r>
          </a:p>
          <a:p>
            <a:pPr marL="0" indent="0" algn="ctr">
              <a:lnSpc>
                <a:spcPts val="4400"/>
              </a:lnSpc>
              <a:buNone/>
            </a:pPr>
            <a:r>
              <a:rPr lang="en-US" sz="3200" dirty="0" smtClean="0">
                <a:solidFill>
                  <a:srgbClr val="1F4A81"/>
                </a:solidFill>
                <a:latin typeface="DIN Alternate" panose="020B0500000000000000" pitchFamily="34" charset="77"/>
              </a:rPr>
              <a:t>inventions, written works, art, designs, etc. </a:t>
            </a:r>
            <a:endParaRPr lang="en-US" sz="3200" dirty="0">
              <a:solidFill>
                <a:srgbClr val="1F4A81"/>
              </a:solidFill>
              <a:latin typeface="DIN Alternate" panose="020B0500000000000000" pitchFamily="34" charset="77"/>
            </a:endParaRPr>
          </a:p>
          <a:p>
            <a:pPr marL="0">
              <a:lnSpc>
                <a:spcPts val="4400"/>
              </a:lnSpc>
            </a:pPr>
            <a:endParaRPr lang="en-US" sz="3200" dirty="0"/>
          </a:p>
        </p:txBody>
      </p:sp>
      <p:sp>
        <p:nvSpPr>
          <p:cNvPr id="4" name="Content Placeholder 2"/>
          <p:cNvSpPr txBox="1">
            <a:spLocks/>
          </p:cNvSpPr>
          <p:nvPr/>
        </p:nvSpPr>
        <p:spPr>
          <a:xfrm>
            <a:off x="833793" y="3582282"/>
            <a:ext cx="10515600" cy="1118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lgn="ctr">
              <a:buNone/>
            </a:pPr>
            <a:r>
              <a:rPr lang="en-US" i="1" dirty="0">
                <a:solidFill>
                  <a:srgbClr val="1F4A81"/>
                </a:solidFill>
                <a:latin typeface="DIN Alternate" panose="020B0500000000000000" pitchFamily="34" charset="77"/>
              </a:rPr>
              <a:t>IP protection is a tool to help extract this value</a:t>
            </a:r>
          </a:p>
        </p:txBody>
      </p:sp>
      <p:sp>
        <p:nvSpPr>
          <p:cNvPr id="25" name="Rectangle 24">
            <a:extLst>
              <a:ext uri="{FF2B5EF4-FFF2-40B4-BE49-F238E27FC236}">
                <a16:creationId xmlns:a16="http://schemas.microsoft.com/office/drawing/2014/main" id="{ED3603C8-27BE-3840-BC52-3AEEBC37609F}"/>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878370DF-E696-AC43-8C83-EBAC7970967C}"/>
              </a:ext>
            </a:extLst>
          </p:cNvPr>
          <p:cNvPicPr>
            <a:picLocks noChangeAspect="1"/>
          </p:cNvPicPr>
          <p:nvPr/>
        </p:nvPicPr>
        <p:blipFill>
          <a:blip r:embed="rId3"/>
          <a:stretch>
            <a:fillRect/>
          </a:stretch>
        </p:blipFill>
        <p:spPr>
          <a:xfrm>
            <a:off x="128712" y="6253212"/>
            <a:ext cx="2436668" cy="685800"/>
          </a:xfrm>
          <a:prstGeom prst="rect">
            <a:avLst/>
          </a:prstGeom>
        </p:spPr>
      </p:pic>
      <p:sp>
        <p:nvSpPr>
          <p:cNvPr id="20" name="TextBox 19"/>
          <p:cNvSpPr txBox="1"/>
          <p:nvPr/>
        </p:nvSpPr>
        <p:spPr>
          <a:xfrm>
            <a:off x="1641644" y="4984688"/>
            <a:ext cx="1462580" cy="461665"/>
          </a:xfrm>
          <a:prstGeom prst="rect">
            <a:avLst/>
          </a:prstGeom>
          <a:noFill/>
        </p:spPr>
        <p:txBody>
          <a:bodyPr wrap="none" rtlCol="0">
            <a:spAutoFit/>
          </a:bodyPr>
          <a:lstStyle/>
          <a:p>
            <a:pPr marL="342900" indent="-342900">
              <a:buFont typeface="Wingdings" panose="05000000000000000000" pitchFamily="2" charset="2"/>
              <a:buChar char="§"/>
            </a:pPr>
            <a:r>
              <a:rPr lang="en-US" sz="2400" dirty="0" smtClean="0"/>
              <a:t>Patents</a:t>
            </a:r>
            <a:endParaRPr lang="en-US" sz="2400" dirty="0"/>
          </a:p>
        </p:txBody>
      </p:sp>
      <p:sp>
        <p:nvSpPr>
          <p:cNvPr id="21" name="TextBox 20"/>
          <p:cNvSpPr txBox="1"/>
          <p:nvPr/>
        </p:nvSpPr>
        <p:spPr>
          <a:xfrm>
            <a:off x="1641644" y="5517615"/>
            <a:ext cx="1740028" cy="461665"/>
          </a:xfrm>
          <a:prstGeom prst="rect">
            <a:avLst/>
          </a:prstGeom>
          <a:noFill/>
        </p:spPr>
        <p:txBody>
          <a:bodyPr wrap="none" rtlCol="0">
            <a:spAutoFit/>
          </a:bodyPr>
          <a:lstStyle/>
          <a:p>
            <a:pPr marL="342900" indent="-342900">
              <a:buFont typeface="Wingdings" panose="05000000000000000000" pitchFamily="2" charset="2"/>
              <a:buChar char="§"/>
            </a:pPr>
            <a:r>
              <a:rPr lang="en-US" sz="2400" dirty="0" smtClean="0"/>
              <a:t>Copyright</a:t>
            </a:r>
            <a:endParaRPr lang="en-US" sz="2400" dirty="0"/>
          </a:p>
        </p:txBody>
      </p:sp>
      <p:sp>
        <p:nvSpPr>
          <p:cNvPr id="22" name="TextBox 21"/>
          <p:cNvSpPr txBox="1"/>
          <p:nvPr/>
        </p:nvSpPr>
        <p:spPr>
          <a:xfrm>
            <a:off x="8076821" y="4982675"/>
            <a:ext cx="2078774" cy="461665"/>
          </a:xfrm>
          <a:prstGeom prst="rect">
            <a:avLst/>
          </a:prstGeom>
          <a:noFill/>
        </p:spPr>
        <p:txBody>
          <a:bodyPr wrap="none" rtlCol="0">
            <a:spAutoFit/>
          </a:bodyPr>
          <a:lstStyle/>
          <a:p>
            <a:pPr marL="342900" indent="-342900">
              <a:buFont typeface="Wingdings" panose="05000000000000000000" pitchFamily="2" charset="2"/>
              <a:buChar char="§"/>
            </a:pPr>
            <a:r>
              <a:rPr lang="en-US" sz="2400" dirty="0" smtClean="0"/>
              <a:t>Trade Secret</a:t>
            </a:r>
            <a:endParaRPr lang="en-US" sz="2400" dirty="0"/>
          </a:p>
        </p:txBody>
      </p:sp>
      <p:sp>
        <p:nvSpPr>
          <p:cNvPr id="23" name="TextBox 22"/>
          <p:cNvSpPr txBox="1"/>
          <p:nvPr/>
        </p:nvSpPr>
        <p:spPr>
          <a:xfrm>
            <a:off x="8076821" y="5517614"/>
            <a:ext cx="1895840" cy="461665"/>
          </a:xfrm>
          <a:prstGeom prst="rect">
            <a:avLst/>
          </a:prstGeom>
          <a:noFill/>
        </p:spPr>
        <p:txBody>
          <a:bodyPr wrap="none" rtlCol="0">
            <a:spAutoFit/>
          </a:bodyPr>
          <a:lstStyle/>
          <a:p>
            <a:pPr marL="342900" indent="-342900">
              <a:buFont typeface="Wingdings" panose="05000000000000000000" pitchFamily="2" charset="2"/>
              <a:buChar char="§"/>
            </a:pPr>
            <a:r>
              <a:rPr lang="en-US" sz="2400" dirty="0" smtClean="0"/>
              <a:t>Know-How</a:t>
            </a:r>
            <a:endParaRPr lang="en-US" sz="2400" dirty="0"/>
          </a:p>
        </p:txBody>
      </p:sp>
      <p:sp>
        <p:nvSpPr>
          <p:cNvPr id="24" name="TextBox 23"/>
          <p:cNvSpPr txBox="1"/>
          <p:nvPr/>
        </p:nvSpPr>
        <p:spPr>
          <a:xfrm>
            <a:off x="4657286" y="4982676"/>
            <a:ext cx="1866473" cy="461665"/>
          </a:xfrm>
          <a:prstGeom prst="rect">
            <a:avLst/>
          </a:prstGeom>
          <a:noFill/>
        </p:spPr>
        <p:txBody>
          <a:bodyPr wrap="none" rtlCol="0">
            <a:spAutoFit/>
          </a:bodyPr>
          <a:lstStyle/>
          <a:p>
            <a:pPr marL="342900" indent="-342900">
              <a:buFont typeface="Wingdings" panose="05000000000000000000" pitchFamily="2" charset="2"/>
              <a:buChar char="§"/>
            </a:pPr>
            <a:r>
              <a:rPr lang="en-US" sz="2400" dirty="0" smtClean="0"/>
              <a:t>Trademark</a:t>
            </a:r>
            <a:endParaRPr lang="en-US" sz="2400" dirty="0"/>
          </a:p>
        </p:txBody>
      </p:sp>
      <p:sp>
        <p:nvSpPr>
          <p:cNvPr id="27" name="TextBox 26"/>
          <p:cNvSpPr txBox="1"/>
          <p:nvPr/>
        </p:nvSpPr>
        <p:spPr>
          <a:xfrm>
            <a:off x="4657286" y="5517976"/>
            <a:ext cx="2057166" cy="461665"/>
          </a:xfrm>
          <a:prstGeom prst="rect">
            <a:avLst/>
          </a:prstGeom>
          <a:noFill/>
        </p:spPr>
        <p:txBody>
          <a:bodyPr wrap="none" rtlCol="0">
            <a:spAutoFit/>
          </a:bodyPr>
          <a:lstStyle/>
          <a:p>
            <a:pPr marL="342900" indent="-342900">
              <a:buFont typeface="Wingdings" panose="05000000000000000000" pitchFamily="2" charset="2"/>
              <a:buChar char="§"/>
            </a:pPr>
            <a:r>
              <a:rPr lang="en-US" sz="2400" dirty="0" smtClean="0"/>
              <a:t>Mask Works</a:t>
            </a:r>
            <a:endParaRPr lang="en-US" sz="2400" dirty="0"/>
          </a:p>
        </p:txBody>
      </p:sp>
    </p:spTree>
    <p:extLst>
      <p:ext uri="{BB962C8B-B14F-4D97-AF65-F5344CB8AC3E}">
        <p14:creationId xmlns:p14="http://schemas.microsoft.com/office/powerpoint/2010/main" val="18850450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50"/>
                                        <p:tgtEl>
                                          <p:spTgt spid="2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75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50"/>
                                        <p:tgtEl>
                                          <p:spTgt spid="2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50"/>
                                        <p:tgtEl>
                                          <p:spTgt spid="23"/>
                                        </p:tgtEl>
                                      </p:cBhvr>
                                    </p:animEffect>
                                  </p:childTnLst>
                                </p:cTn>
                              </p:par>
                            </p:childTnLst>
                          </p:cTn>
                        </p:par>
                        <p:par>
                          <p:cTn id="29" fill="hold">
                            <p:stCondLst>
                              <p:cond delay="125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2" grpId="0"/>
      <p:bldP spid="23" grpId="0"/>
      <p:bldP spid="2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A81"/>
                </a:solidFill>
                <a:latin typeface="DIN Alternate" panose="020B0500000000000000" pitchFamily="34" charset="77"/>
              </a:rPr>
              <a:t>Why Protect IP?</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76282" y="2628562"/>
            <a:ext cx="4674708" cy="3214603"/>
          </a:xfrm>
        </p:spPr>
      </p:pic>
      <p:sp>
        <p:nvSpPr>
          <p:cNvPr id="6" name="Content Placeholder 2"/>
          <p:cNvSpPr txBox="1">
            <a:spLocks/>
          </p:cNvSpPr>
          <p:nvPr/>
        </p:nvSpPr>
        <p:spPr>
          <a:xfrm>
            <a:off x="838200" y="1825626"/>
            <a:ext cx="10515600" cy="66799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F4A81"/>
                </a:solidFill>
                <a:latin typeface="DIN Alternate" panose="020B0500000000000000" pitchFamily="34" charset="77"/>
              </a:rPr>
              <a:t>Obtain a </a:t>
            </a:r>
            <a:r>
              <a:rPr lang="en-US" u="sng" dirty="0">
                <a:solidFill>
                  <a:srgbClr val="1F4A81"/>
                </a:solidFill>
                <a:latin typeface="DIN Alternate" panose="020B0500000000000000" pitchFamily="34" charset="77"/>
              </a:rPr>
              <a:t>limited</a:t>
            </a:r>
            <a:r>
              <a:rPr lang="en-US" dirty="0">
                <a:solidFill>
                  <a:srgbClr val="1F4A81"/>
                </a:solidFill>
                <a:latin typeface="DIN Alternate" panose="020B0500000000000000" pitchFamily="34" charset="77"/>
              </a:rPr>
              <a:t> monopoly for IP owners to commercialize their idea</a:t>
            </a:r>
          </a:p>
        </p:txBody>
      </p:sp>
      <p:sp>
        <p:nvSpPr>
          <p:cNvPr id="7" name="Content Placeholder 2"/>
          <p:cNvSpPr txBox="1">
            <a:spLocks/>
          </p:cNvSpPr>
          <p:nvPr/>
        </p:nvSpPr>
        <p:spPr>
          <a:xfrm>
            <a:off x="838200" y="4132234"/>
            <a:ext cx="5982049" cy="66590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F4A81"/>
                </a:solidFill>
                <a:latin typeface="DIN Alternate" panose="020B0500000000000000" pitchFamily="34" charset="77"/>
              </a:rPr>
              <a:t>IP owners, not governments, enforce IP</a:t>
            </a:r>
          </a:p>
        </p:txBody>
      </p:sp>
      <p:sp>
        <p:nvSpPr>
          <p:cNvPr id="8" name="Content Placeholder 2"/>
          <p:cNvSpPr txBox="1">
            <a:spLocks/>
          </p:cNvSpPr>
          <p:nvPr/>
        </p:nvSpPr>
        <p:spPr>
          <a:xfrm>
            <a:off x="1965120" y="2955223"/>
            <a:ext cx="3437390" cy="590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1F4A81"/>
                </a:solidFill>
                <a:latin typeface="DIN Alternate" panose="020B0500000000000000" pitchFamily="34" charset="77"/>
              </a:rPr>
              <a:t>HOWEVER,</a:t>
            </a:r>
          </a:p>
        </p:txBody>
      </p:sp>
      <p:sp>
        <p:nvSpPr>
          <p:cNvPr id="9" name="Content Placeholder 2"/>
          <p:cNvSpPr txBox="1">
            <a:spLocks/>
          </p:cNvSpPr>
          <p:nvPr/>
        </p:nvSpPr>
        <p:spPr>
          <a:xfrm>
            <a:off x="1468775" y="4924341"/>
            <a:ext cx="4286074" cy="3523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F4A81"/>
                </a:solidFill>
                <a:latin typeface="DIN Alternate" panose="020B0500000000000000" pitchFamily="34" charset="77"/>
              </a:rPr>
              <a:t>Sue infringers</a:t>
            </a:r>
          </a:p>
        </p:txBody>
      </p:sp>
      <p:sp>
        <p:nvSpPr>
          <p:cNvPr id="13" name="Rectangle 12">
            <a:extLst>
              <a:ext uri="{FF2B5EF4-FFF2-40B4-BE49-F238E27FC236}">
                <a16:creationId xmlns:a16="http://schemas.microsoft.com/office/drawing/2014/main" id="{14E899D0-3E78-C94D-84B0-0FC7B5DA169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BFD6ACF-8E3A-6048-B823-07C49D44848B}"/>
              </a:ext>
            </a:extLst>
          </p:cNvPr>
          <p:cNvPicPr>
            <a:picLocks noChangeAspect="1"/>
          </p:cNvPicPr>
          <p:nvPr/>
        </p:nvPicPr>
        <p:blipFill>
          <a:blip r:embed="rId4"/>
          <a:stretch>
            <a:fillRect/>
          </a:stretch>
        </p:blipFill>
        <p:spPr>
          <a:xfrm>
            <a:off x="128712" y="6253212"/>
            <a:ext cx="2436668" cy="685800"/>
          </a:xfrm>
          <a:prstGeom prst="rect">
            <a:avLst/>
          </a:prstGeom>
        </p:spPr>
      </p:pic>
    </p:spTree>
    <p:extLst>
      <p:ext uri="{BB962C8B-B14F-4D97-AF65-F5344CB8AC3E}">
        <p14:creationId xmlns:p14="http://schemas.microsoft.com/office/powerpoint/2010/main" val="16540357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A81"/>
                </a:solidFill>
                <a:latin typeface="DIN Alternate" panose="020B0500000000000000" pitchFamily="34" charset="77"/>
              </a:rPr>
              <a:t>IP </a:t>
            </a:r>
            <a:r>
              <a:rPr lang="en-US" dirty="0" smtClean="0">
                <a:solidFill>
                  <a:srgbClr val="1F4A81"/>
                </a:solidFill>
                <a:latin typeface="DIN Alternate" panose="020B0500000000000000" pitchFamily="34" charset="77"/>
              </a:rPr>
              <a:t>Protection: Tool for Public Benefit</a:t>
            </a:r>
            <a:endParaRPr lang="en-US" dirty="0">
              <a:solidFill>
                <a:srgbClr val="1F4A81"/>
              </a:solidFill>
              <a:latin typeface="DIN Alternate" panose="020B0500000000000000" pitchFamily="34" charset="77"/>
            </a:endParaRPr>
          </a:p>
        </p:txBody>
      </p:sp>
      <p:sp>
        <p:nvSpPr>
          <p:cNvPr id="3" name="Content Placeholder 2"/>
          <p:cNvSpPr>
            <a:spLocks noGrp="1"/>
          </p:cNvSpPr>
          <p:nvPr>
            <p:ph idx="1"/>
          </p:nvPr>
        </p:nvSpPr>
        <p:spPr>
          <a:xfrm>
            <a:off x="838200" y="1831917"/>
            <a:ext cx="10515600" cy="4351338"/>
          </a:xfrm>
        </p:spPr>
        <p:txBody>
          <a:bodyPr/>
          <a:lstStyle/>
          <a:p>
            <a:pPr marL="0" indent="0">
              <a:buNone/>
            </a:pPr>
            <a:r>
              <a:rPr lang="en-US" dirty="0">
                <a:solidFill>
                  <a:srgbClr val="1F4A81"/>
                </a:solidFill>
                <a:latin typeface="DIN Alternate" panose="020B0500000000000000" pitchFamily="34" charset="77"/>
              </a:rPr>
              <a:t>R&amp;D is expensive 				  …copying is not</a:t>
            </a:r>
          </a:p>
        </p:txBody>
      </p:sp>
      <p:pic>
        <p:nvPicPr>
          <p:cNvPr id="8" name="Picture 7"/>
          <p:cNvPicPr>
            <a:picLocks noChangeAspect="1"/>
          </p:cNvPicPr>
          <p:nvPr/>
        </p:nvPicPr>
        <p:blipFill rotWithShape="1">
          <a:blip r:embed="rId3"/>
          <a:srcRect l="13206" t="5936"/>
          <a:stretch/>
        </p:blipFill>
        <p:spPr>
          <a:xfrm>
            <a:off x="974035" y="2343624"/>
            <a:ext cx="4462670" cy="263543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2835" y="2343624"/>
            <a:ext cx="4685216" cy="2635434"/>
          </a:xfrm>
          <a:prstGeom prst="rect">
            <a:avLst/>
          </a:prstGeom>
        </p:spPr>
      </p:pic>
      <p:sp>
        <p:nvSpPr>
          <p:cNvPr id="10" name="Content Placeholder 2"/>
          <p:cNvSpPr txBox="1">
            <a:spLocks/>
          </p:cNvSpPr>
          <p:nvPr/>
        </p:nvSpPr>
        <p:spPr>
          <a:xfrm>
            <a:off x="838200" y="5316008"/>
            <a:ext cx="10515600" cy="90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dirty="0">
                <a:solidFill>
                  <a:srgbClr val="1F4A81"/>
                </a:solidFill>
                <a:latin typeface="DIN Alternate" panose="020B0500000000000000" pitchFamily="34" charset="77"/>
              </a:rPr>
              <a:t>Without IP </a:t>
            </a:r>
            <a:r>
              <a:rPr lang="en-US" dirty="0" smtClean="0">
                <a:solidFill>
                  <a:srgbClr val="1F4A81"/>
                </a:solidFill>
                <a:latin typeface="DIN Alternate" panose="020B0500000000000000" pitchFamily="34" charset="77"/>
              </a:rPr>
              <a:t>protection</a:t>
            </a:r>
            <a:r>
              <a:rPr lang="en-US" dirty="0">
                <a:solidFill>
                  <a:srgbClr val="1F4A81"/>
                </a:solidFill>
                <a:latin typeface="DIN Alternate" panose="020B0500000000000000" pitchFamily="34" charset="77"/>
              </a:rPr>
              <a:t>, many innovations would never be developed</a:t>
            </a:r>
          </a:p>
        </p:txBody>
      </p:sp>
      <p:sp>
        <p:nvSpPr>
          <p:cNvPr id="15" name="Rectangle 14">
            <a:extLst>
              <a:ext uri="{FF2B5EF4-FFF2-40B4-BE49-F238E27FC236}">
                <a16:creationId xmlns:a16="http://schemas.microsoft.com/office/drawing/2014/main" id="{4C9BE899-36EF-304A-968F-87E50B4412E6}"/>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920D16C-FE47-0B4C-ACF4-38CE703A4582}"/>
              </a:ext>
            </a:extLst>
          </p:cNvPr>
          <p:cNvPicPr>
            <a:picLocks noChangeAspect="1"/>
          </p:cNvPicPr>
          <p:nvPr/>
        </p:nvPicPr>
        <p:blipFill>
          <a:blip r:embed="rId5"/>
          <a:stretch>
            <a:fillRect/>
          </a:stretch>
        </p:blipFill>
        <p:spPr>
          <a:xfrm>
            <a:off x="128712" y="6253212"/>
            <a:ext cx="2436668" cy="685800"/>
          </a:xfrm>
          <a:prstGeom prst="rect">
            <a:avLst/>
          </a:prstGeom>
        </p:spPr>
      </p:pic>
    </p:spTree>
    <p:extLst>
      <p:ext uri="{BB962C8B-B14F-4D97-AF65-F5344CB8AC3E}">
        <p14:creationId xmlns:p14="http://schemas.microsoft.com/office/powerpoint/2010/main" val="20427211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A81"/>
                </a:solidFill>
                <a:latin typeface="DIN Alternate" panose="020B0500000000000000" pitchFamily="34" charset="77"/>
              </a:rPr>
              <a:t>Who Owns IP?</a:t>
            </a:r>
            <a:endParaRPr lang="en-US" dirty="0">
              <a:solidFill>
                <a:srgbClr val="1F4A81"/>
              </a:solidFill>
              <a:latin typeface="DIN Alternate" panose="020B0500000000000000" pitchFamily="34" charset="77"/>
            </a:endParaRPr>
          </a:p>
        </p:txBody>
      </p:sp>
      <p:sp>
        <p:nvSpPr>
          <p:cNvPr id="3" name="Content Placeholder 2"/>
          <p:cNvSpPr>
            <a:spLocks noGrp="1"/>
          </p:cNvSpPr>
          <p:nvPr>
            <p:ph idx="1"/>
          </p:nvPr>
        </p:nvSpPr>
        <p:spPr>
          <a:xfrm>
            <a:off x="838201" y="1657671"/>
            <a:ext cx="5252906" cy="1156114"/>
          </a:xfrm>
        </p:spPr>
        <p:txBody>
          <a:bodyPr>
            <a:noAutofit/>
          </a:bodyPr>
          <a:lstStyle/>
          <a:p>
            <a:pPr marL="0" indent="0" algn="ctr">
              <a:lnSpc>
                <a:spcPct val="110000"/>
              </a:lnSpc>
              <a:buNone/>
            </a:pPr>
            <a:r>
              <a:rPr lang="en-US" sz="2400" b="1" dirty="0" smtClean="0">
                <a:solidFill>
                  <a:srgbClr val="1F4A81"/>
                </a:solidFill>
                <a:latin typeface="DIN Alternate" panose="020B0500000000000000" pitchFamily="34" charset="77"/>
              </a:rPr>
              <a:t>DEFAULT:</a:t>
            </a:r>
          </a:p>
          <a:p>
            <a:pPr marL="0" indent="0" algn="ctr">
              <a:lnSpc>
                <a:spcPct val="110000"/>
              </a:lnSpc>
              <a:buNone/>
            </a:pPr>
            <a:r>
              <a:rPr lang="en-US" sz="2400" dirty="0" smtClean="0">
                <a:solidFill>
                  <a:srgbClr val="1F4A81"/>
                </a:solidFill>
                <a:latin typeface="DIN Alternate" panose="020B0500000000000000" pitchFamily="34" charset="77"/>
              </a:rPr>
              <a:t>Inventors/creators own their own intellectual property</a:t>
            </a:r>
            <a:endParaRPr lang="en-US" sz="2400" dirty="0">
              <a:solidFill>
                <a:srgbClr val="1F4A81"/>
              </a:solidFill>
              <a:latin typeface="DIN Alternate" panose="020B0500000000000000" pitchFamily="34" charset="77"/>
            </a:endParaRPr>
          </a:p>
        </p:txBody>
      </p:sp>
      <p:sp>
        <p:nvSpPr>
          <p:cNvPr id="4" name="Content Placeholder 2"/>
          <p:cNvSpPr txBox="1">
            <a:spLocks/>
          </p:cNvSpPr>
          <p:nvPr/>
        </p:nvSpPr>
        <p:spPr>
          <a:xfrm>
            <a:off x="838200" y="2335834"/>
            <a:ext cx="10515600" cy="854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363894" y="3771180"/>
            <a:ext cx="7548465" cy="248203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800"/>
              </a:spcBef>
              <a:buNone/>
            </a:pPr>
            <a:r>
              <a:rPr lang="en-US" sz="2400" dirty="0" smtClean="0">
                <a:solidFill>
                  <a:srgbClr val="1F4A81"/>
                </a:solidFill>
                <a:latin typeface="DIN Alternate" panose="020B0500000000000000" pitchFamily="34" charset="77"/>
              </a:rPr>
              <a:t>UIUC generally only </a:t>
            </a:r>
            <a:r>
              <a:rPr lang="en-US" sz="2400" dirty="0" smtClean="0">
                <a:solidFill>
                  <a:srgbClr val="1F4A81"/>
                </a:solidFill>
                <a:latin typeface="DIN Alternate" panose="020B0500000000000000" pitchFamily="34" charset="77"/>
              </a:rPr>
              <a:t>asserts ownership over </a:t>
            </a:r>
            <a:r>
              <a:rPr lang="en-US" sz="2400" u="sng" dirty="0" smtClean="0">
                <a:solidFill>
                  <a:srgbClr val="1F4A81"/>
                </a:solidFill>
                <a:latin typeface="DIN Alternate" panose="020B0500000000000000" pitchFamily="34" charset="77"/>
              </a:rPr>
              <a:t>student</a:t>
            </a:r>
            <a:r>
              <a:rPr lang="en-US" sz="2400" dirty="0" smtClean="0">
                <a:solidFill>
                  <a:srgbClr val="1F4A81"/>
                </a:solidFill>
                <a:latin typeface="DIN Alternate" panose="020B0500000000000000" pitchFamily="34" charset="77"/>
              </a:rPr>
              <a:t> work developed with significant university resources.</a:t>
            </a:r>
          </a:p>
          <a:p>
            <a:pPr algn="ctr">
              <a:lnSpc>
                <a:spcPct val="100000"/>
              </a:lnSpc>
              <a:spcBef>
                <a:spcPts val="1800"/>
              </a:spcBef>
              <a:spcAft>
                <a:spcPts val="1200"/>
              </a:spcAft>
              <a:buFont typeface="Wingdings" panose="05000000000000000000" pitchFamily="2" charset="2"/>
              <a:buChar char="§"/>
            </a:pPr>
            <a:r>
              <a:rPr lang="en-US" sz="2400" dirty="0">
                <a:solidFill>
                  <a:srgbClr val="1F4A81"/>
                </a:solidFill>
                <a:latin typeface="DIN Alternate" panose="020B0500000000000000" pitchFamily="34" charset="77"/>
              </a:rPr>
              <a:t>Ask OTM for determination if unsure</a:t>
            </a:r>
          </a:p>
          <a:p>
            <a:pPr marL="0" indent="0" algn="ctr">
              <a:lnSpc>
                <a:spcPct val="100000"/>
              </a:lnSpc>
              <a:spcBef>
                <a:spcPts val="1800"/>
              </a:spcBef>
              <a:buNone/>
            </a:pPr>
            <a:r>
              <a:rPr lang="en-US" sz="2400" b="1" dirty="0" smtClean="0">
                <a:solidFill>
                  <a:srgbClr val="1F4A81"/>
                </a:solidFill>
                <a:latin typeface="DIN Alternate" panose="020B0500000000000000" pitchFamily="34" charset="77"/>
              </a:rPr>
              <a:t>HOWEVER,</a:t>
            </a:r>
            <a:r>
              <a:rPr lang="en-US" sz="2400" dirty="0" smtClean="0">
                <a:solidFill>
                  <a:srgbClr val="1F4A81"/>
                </a:solidFill>
                <a:latin typeface="DIN Alternate" panose="020B0500000000000000" pitchFamily="34" charset="77"/>
              </a:rPr>
              <a:t> project sponsors/clients may own IP for projects they offer.</a:t>
            </a:r>
          </a:p>
        </p:txBody>
      </p:sp>
      <p:sp>
        <p:nvSpPr>
          <p:cNvPr id="7" name="Content Placeholder 2"/>
          <p:cNvSpPr txBox="1">
            <a:spLocks/>
          </p:cNvSpPr>
          <p:nvPr/>
        </p:nvSpPr>
        <p:spPr>
          <a:xfrm>
            <a:off x="6595184" y="1679637"/>
            <a:ext cx="5086738" cy="11341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400" b="1" dirty="0" smtClean="0">
                <a:solidFill>
                  <a:srgbClr val="1F4A81"/>
                </a:solidFill>
                <a:latin typeface="DIN Alternate" panose="020B0500000000000000" pitchFamily="34" charset="77"/>
              </a:rPr>
              <a:t>REALITY CHECK:</a:t>
            </a:r>
            <a:r>
              <a:rPr lang="en-US" sz="2400" dirty="0" smtClean="0">
                <a:solidFill>
                  <a:srgbClr val="1F4A81"/>
                </a:solidFill>
                <a:latin typeface="DIN Alternate" panose="020B0500000000000000" pitchFamily="34" charset="77"/>
              </a:rPr>
              <a:t> </a:t>
            </a:r>
          </a:p>
          <a:p>
            <a:pPr marL="0" indent="0" algn="ctr">
              <a:lnSpc>
                <a:spcPct val="110000"/>
              </a:lnSpc>
              <a:buNone/>
            </a:pPr>
            <a:r>
              <a:rPr lang="en-US" sz="2400" dirty="0" smtClean="0">
                <a:solidFill>
                  <a:srgbClr val="1F4A81"/>
                </a:solidFill>
                <a:latin typeface="DIN Alternate" panose="020B0500000000000000" pitchFamily="34" charset="77"/>
              </a:rPr>
              <a:t>Most of us sign our IP rights over to employers</a:t>
            </a:r>
            <a:endParaRPr lang="en-US" sz="2400" dirty="0">
              <a:solidFill>
                <a:srgbClr val="1F4A81"/>
              </a:solidFill>
              <a:latin typeface="DIN Alternate" panose="020B0500000000000000" pitchFamily="34" charset="77"/>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0064"/>
          <a:stretch/>
        </p:blipFill>
        <p:spPr>
          <a:xfrm>
            <a:off x="8005665" y="3317180"/>
            <a:ext cx="3943422" cy="2774939"/>
          </a:xfrm>
          <a:prstGeom prst="rect">
            <a:avLst/>
          </a:prstGeom>
        </p:spPr>
      </p:pic>
      <p:sp>
        <p:nvSpPr>
          <p:cNvPr id="12" name="Rectangle 11">
            <a:extLst>
              <a:ext uri="{FF2B5EF4-FFF2-40B4-BE49-F238E27FC236}">
                <a16:creationId xmlns:a16="http://schemas.microsoft.com/office/drawing/2014/main" id="{017138DF-38EA-694B-97B7-3F0027A5FA69}"/>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8920BBC-82E2-0C46-9A13-A49EDA5BF2CB}"/>
              </a:ext>
            </a:extLst>
          </p:cNvPr>
          <p:cNvPicPr>
            <a:picLocks noChangeAspect="1"/>
          </p:cNvPicPr>
          <p:nvPr/>
        </p:nvPicPr>
        <p:blipFill>
          <a:blip r:embed="rId4"/>
          <a:stretch>
            <a:fillRect/>
          </a:stretch>
        </p:blipFill>
        <p:spPr>
          <a:xfrm>
            <a:off x="128712" y="6253212"/>
            <a:ext cx="2436668" cy="685800"/>
          </a:xfrm>
          <a:prstGeom prst="rect">
            <a:avLst/>
          </a:prstGeom>
        </p:spPr>
      </p:pic>
    </p:spTree>
    <p:extLst>
      <p:ext uri="{BB962C8B-B14F-4D97-AF65-F5344CB8AC3E}">
        <p14:creationId xmlns:p14="http://schemas.microsoft.com/office/powerpoint/2010/main" val="31098880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A81"/>
                </a:solidFill>
                <a:latin typeface="DIN Alternate" panose="020B0500000000000000" pitchFamily="34" charset="77"/>
              </a:rPr>
              <a:t>Types of IP: Copyright</a:t>
            </a:r>
          </a:p>
        </p:txBody>
      </p:sp>
      <p:sp>
        <p:nvSpPr>
          <p:cNvPr id="3" name="Content Placeholder 2"/>
          <p:cNvSpPr>
            <a:spLocks noGrp="1"/>
          </p:cNvSpPr>
          <p:nvPr>
            <p:ph idx="1"/>
          </p:nvPr>
        </p:nvSpPr>
        <p:spPr>
          <a:xfrm>
            <a:off x="838200" y="1825625"/>
            <a:ext cx="10515600" cy="4351338"/>
          </a:xfrm>
        </p:spPr>
        <p:txBody>
          <a:bodyPr/>
          <a:lstStyle/>
          <a:p>
            <a:r>
              <a:rPr lang="en-US" dirty="0">
                <a:solidFill>
                  <a:srgbClr val="1F4A81"/>
                </a:solidFill>
                <a:latin typeface="DIN Alternate" panose="020B0500000000000000" pitchFamily="34" charset="77"/>
              </a:rPr>
              <a:t>Copyright attaches automatically and instantaneously to “expressed form”</a:t>
            </a:r>
          </a:p>
          <a:p>
            <a:pPr lvl="1"/>
            <a:r>
              <a:rPr lang="en-US" dirty="0">
                <a:solidFill>
                  <a:srgbClr val="1F4A81"/>
                </a:solidFill>
                <a:latin typeface="DIN Alternate" panose="020B0500000000000000" pitchFamily="34" charset="77"/>
              </a:rPr>
              <a:t>Words, photos, artwork, software code, music, video…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111" y="4422728"/>
            <a:ext cx="3141789" cy="1794311"/>
          </a:xfrm>
          <a:prstGeom prst="rect">
            <a:avLst/>
          </a:prstGeom>
        </p:spPr>
      </p:pic>
      <p:sp>
        <p:nvSpPr>
          <p:cNvPr id="5" name="Content Placeholder 2"/>
          <p:cNvSpPr txBox="1">
            <a:spLocks/>
          </p:cNvSpPr>
          <p:nvPr/>
        </p:nvSpPr>
        <p:spPr>
          <a:xfrm>
            <a:off x="838200" y="3204944"/>
            <a:ext cx="11353800" cy="1339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F4A81"/>
                </a:solidFill>
                <a:latin typeface="DIN Alternate" panose="020B0500000000000000" pitchFamily="34" charset="77"/>
              </a:rPr>
              <a:t>Good practice to include copyright mark to avoid damage limitations</a:t>
            </a:r>
          </a:p>
          <a:p>
            <a:pPr lvl="1"/>
            <a:r>
              <a:rPr lang="en-US" dirty="0">
                <a:solidFill>
                  <a:srgbClr val="1F4A81"/>
                </a:solidFill>
                <a:latin typeface="DIN Alternate" panose="020B0500000000000000" pitchFamily="34" charset="77"/>
              </a:rPr>
              <a:t>Copyright 2018 Board of Trustees of the University of Illinois</a:t>
            </a:r>
          </a:p>
          <a:p>
            <a:pPr lvl="1"/>
            <a:r>
              <a:rPr lang="en-US" dirty="0">
                <a:solidFill>
                  <a:srgbClr val="1F4A81"/>
                </a:solidFill>
                <a:latin typeface="DIN Alternate" panose="020B0500000000000000" pitchFamily="34" charset="77"/>
              </a:rPr>
              <a:t>© 2018 Michelle Chitambar</a:t>
            </a:r>
          </a:p>
        </p:txBody>
      </p:sp>
      <p:sp>
        <p:nvSpPr>
          <p:cNvPr id="6" name="Content Placeholder 2"/>
          <p:cNvSpPr txBox="1">
            <a:spLocks/>
          </p:cNvSpPr>
          <p:nvPr/>
        </p:nvSpPr>
        <p:spPr>
          <a:xfrm>
            <a:off x="838200" y="4595275"/>
            <a:ext cx="10515600" cy="1180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F4A81"/>
                </a:solidFill>
                <a:latin typeface="DIN Alternate" panose="020B0500000000000000" pitchFamily="34" charset="77"/>
              </a:rPr>
              <a:t>Generally expires 70 years after author’s </a:t>
            </a:r>
            <a:r>
              <a:rPr lang="en-US" dirty="0" smtClean="0">
                <a:solidFill>
                  <a:srgbClr val="1F4A81"/>
                </a:solidFill>
                <a:latin typeface="DIN Alternate" panose="020B0500000000000000" pitchFamily="34" charset="77"/>
              </a:rPr>
              <a:t>death</a:t>
            </a:r>
            <a:endParaRPr lang="en-US" dirty="0">
              <a:solidFill>
                <a:srgbClr val="1F4A81"/>
              </a:solidFill>
              <a:latin typeface="DIN Alternate" panose="020B0500000000000000" pitchFamily="34" charset="77"/>
            </a:endParaRPr>
          </a:p>
        </p:txBody>
      </p:sp>
      <p:sp>
        <p:nvSpPr>
          <p:cNvPr id="11" name="Rectangle 10">
            <a:extLst>
              <a:ext uri="{FF2B5EF4-FFF2-40B4-BE49-F238E27FC236}">
                <a16:creationId xmlns:a16="http://schemas.microsoft.com/office/drawing/2014/main" id="{07935BBB-0954-E043-AEEC-6961F71D4E04}"/>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5867624-6374-CF4F-9A79-DE56F45E593A}"/>
              </a:ext>
            </a:extLst>
          </p:cNvPr>
          <p:cNvPicPr>
            <a:picLocks noChangeAspect="1"/>
          </p:cNvPicPr>
          <p:nvPr/>
        </p:nvPicPr>
        <p:blipFill>
          <a:blip r:embed="rId4"/>
          <a:stretch>
            <a:fillRect/>
          </a:stretch>
        </p:blipFill>
        <p:spPr>
          <a:xfrm>
            <a:off x="128712" y="6253212"/>
            <a:ext cx="2436668" cy="685800"/>
          </a:xfrm>
          <a:prstGeom prst="rect">
            <a:avLst/>
          </a:prstGeom>
        </p:spPr>
      </p:pic>
      <p:sp>
        <p:nvSpPr>
          <p:cNvPr id="10" name="Content Placeholder 2"/>
          <p:cNvSpPr txBox="1">
            <a:spLocks/>
          </p:cNvSpPr>
          <p:nvPr/>
        </p:nvSpPr>
        <p:spPr>
          <a:xfrm>
            <a:off x="838200" y="5295071"/>
            <a:ext cx="10515600" cy="1180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1F4A81"/>
                </a:solidFill>
                <a:latin typeface="DIN Alternate" panose="020B0500000000000000" pitchFamily="34" charset="77"/>
              </a:rPr>
              <a:t>Fair </a:t>
            </a:r>
            <a:r>
              <a:rPr lang="en-US" dirty="0">
                <a:solidFill>
                  <a:srgbClr val="1F4A81"/>
                </a:solidFill>
                <a:latin typeface="DIN Alternate" panose="020B0500000000000000" pitchFamily="34" charset="77"/>
              </a:rPr>
              <a:t>use exceptions</a:t>
            </a:r>
          </a:p>
        </p:txBody>
      </p:sp>
    </p:spTree>
    <p:extLst>
      <p:ext uri="{BB962C8B-B14F-4D97-AF65-F5344CB8AC3E}">
        <p14:creationId xmlns:p14="http://schemas.microsoft.com/office/powerpoint/2010/main" val="37453737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A81"/>
                </a:solidFill>
                <a:latin typeface="DIN Alternate" panose="020B0500000000000000" pitchFamily="34" charset="77"/>
              </a:rPr>
              <a:t>Types of </a:t>
            </a:r>
            <a:r>
              <a:rPr lang="en-US" dirty="0" smtClean="0">
                <a:solidFill>
                  <a:srgbClr val="1F4A81"/>
                </a:solidFill>
                <a:latin typeface="DIN Alternate" panose="020B0500000000000000" pitchFamily="34" charset="77"/>
              </a:rPr>
              <a:t>IP: </a:t>
            </a:r>
            <a:r>
              <a:rPr lang="en-US" dirty="0">
                <a:solidFill>
                  <a:srgbClr val="1F4A81"/>
                </a:solidFill>
                <a:latin typeface="DIN Alternate" panose="020B0500000000000000" pitchFamily="34" charset="77"/>
              </a:rPr>
              <a:t>Trade Secrets &amp; Know-How</a:t>
            </a:r>
          </a:p>
        </p:txBody>
      </p:sp>
      <p:sp>
        <p:nvSpPr>
          <p:cNvPr id="3" name="Content Placeholder 2"/>
          <p:cNvSpPr>
            <a:spLocks noGrp="1"/>
          </p:cNvSpPr>
          <p:nvPr>
            <p:ph idx="1"/>
          </p:nvPr>
        </p:nvSpPr>
        <p:spPr>
          <a:xfrm>
            <a:off x="838200" y="1973909"/>
            <a:ext cx="7391400" cy="2186404"/>
          </a:xfrm>
        </p:spPr>
        <p:txBody>
          <a:bodyPr/>
          <a:lstStyle/>
          <a:p>
            <a:pPr>
              <a:spcAft>
                <a:spcPts val="600"/>
              </a:spcAft>
            </a:pPr>
            <a:r>
              <a:rPr lang="en-US" dirty="0">
                <a:solidFill>
                  <a:srgbClr val="1F4A81"/>
                </a:solidFill>
                <a:latin typeface="DIN Alternate" panose="020B0500000000000000" pitchFamily="34" charset="77"/>
              </a:rPr>
              <a:t>Keep information out of public domain</a:t>
            </a:r>
          </a:p>
          <a:p>
            <a:pPr>
              <a:spcAft>
                <a:spcPts val="600"/>
              </a:spcAft>
            </a:pPr>
            <a:r>
              <a:rPr lang="en-US" smtClean="0">
                <a:solidFill>
                  <a:srgbClr val="1F4A81"/>
                </a:solidFill>
                <a:latin typeface="DIN Alternate" panose="020B0500000000000000" pitchFamily="34" charset="77"/>
              </a:rPr>
              <a:t>Lasts </a:t>
            </a:r>
            <a:r>
              <a:rPr lang="en-US" dirty="0">
                <a:solidFill>
                  <a:srgbClr val="1F4A81"/>
                </a:solidFill>
                <a:latin typeface="DIN Alternate" panose="020B0500000000000000" pitchFamily="34" charset="77"/>
              </a:rPr>
              <a:t>until is disclosed, reverse-engineered or independently discovered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149" y="1702294"/>
            <a:ext cx="2350642" cy="261877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1203" t="39754" r="26836" b="30269"/>
          <a:stretch/>
        </p:blipFill>
        <p:spPr>
          <a:xfrm>
            <a:off x="4854402" y="4240691"/>
            <a:ext cx="4622465" cy="1932142"/>
          </a:xfrm>
          <a:prstGeom prst="rect">
            <a:avLst/>
          </a:prstGeom>
        </p:spPr>
      </p:pic>
      <p:sp>
        <p:nvSpPr>
          <p:cNvPr id="10" name="Rectangle 9">
            <a:extLst>
              <a:ext uri="{FF2B5EF4-FFF2-40B4-BE49-F238E27FC236}">
                <a16:creationId xmlns:a16="http://schemas.microsoft.com/office/drawing/2014/main" id="{2E85F71E-A59A-7A4E-B6EE-07D35D581194}"/>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169C8C9-CE4D-0D48-BD43-B2AEDC103EE5}"/>
              </a:ext>
            </a:extLst>
          </p:cNvPr>
          <p:cNvPicPr>
            <a:picLocks noChangeAspect="1"/>
          </p:cNvPicPr>
          <p:nvPr/>
        </p:nvPicPr>
        <p:blipFill>
          <a:blip r:embed="rId5"/>
          <a:stretch>
            <a:fillRect/>
          </a:stretch>
        </p:blipFill>
        <p:spPr>
          <a:xfrm>
            <a:off x="128712" y="6253212"/>
            <a:ext cx="2436668" cy="685800"/>
          </a:xfrm>
          <a:prstGeom prst="rect">
            <a:avLst/>
          </a:prstGeom>
        </p:spPr>
      </p:pic>
    </p:spTree>
    <p:extLst>
      <p:ext uri="{BB962C8B-B14F-4D97-AF65-F5344CB8AC3E}">
        <p14:creationId xmlns:p14="http://schemas.microsoft.com/office/powerpoint/2010/main" val="7808441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A81"/>
                </a:solidFill>
                <a:latin typeface="DIN Alternate" panose="020B0500000000000000" pitchFamily="34" charset="77"/>
              </a:rPr>
              <a:t>Types of IP: Patents</a:t>
            </a:r>
          </a:p>
        </p:txBody>
      </p:sp>
      <p:pic>
        <p:nvPicPr>
          <p:cNvPr id="10" name="Picture 9"/>
          <p:cNvPicPr>
            <a:picLocks noChangeAspect="1"/>
          </p:cNvPicPr>
          <p:nvPr/>
        </p:nvPicPr>
        <p:blipFill rotWithShape="1">
          <a:blip r:embed="rId2"/>
          <a:srcRect l="60968" t="14119" r="20088" b="10888"/>
          <a:stretch/>
        </p:blipFill>
        <p:spPr>
          <a:xfrm>
            <a:off x="8138660" y="553341"/>
            <a:ext cx="3644348" cy="5410066"/>
          </a:xfrm>
          <a:prstGeom prst="rect">
            <a:avLst/>
          </a:prstGeom>
        </p:spPr>
      </p:pic>
      <p:sp>
        <p:nvSpPr>
          <p:cNvPr id="14" name="Rectangle 13">
            <a:extLst>
              <a:ext uri="{FF2B5EF4-FFF2-40B4-BE49-F238E27FC236}">
                <a16:creationId xmlns:a16="http://schemas.microsoft.com/office/drawing/2014/main" id="{C01BAE9C-3CFC-FC4E-B04A-0B982A483D8E}"/>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449E569-372C-DA48-95B9-E51D149A5E64}"/>
              </a:ext>
            </a:extLst>
          </p:cNvPr>
          <p:cNvPicPr>
            <a:picLocks noChangeAspect="1"/>
          </p:cNvPicPr>
          <p:nvPr/>
        </p:nvPicPr>
        <p:blipFill>
          <a:blip r:embed="rId3"/>
          <a:stretch>
            <a:fillRect/>
          </a:stretch>
        </p:blipFill>
        <p:spPr>
          <a:xfrm>
            <a:off x="128712" y="6253212"/>
            <a:ext cx="2436668" cy="685800"/>
          </a:xfrm>
          <a:prstGeom prst="rect">
            <a:avLst/>
          </a:prstGeom>
        </p:spPr>
      </p:pic>
      <p:sp>
        <p:nvSpPr>
          <p:cNvPr id="8" name="Content Placeholder 2"/>
          <p:cNvSpPr txBox="1">
            <a:spLocks/>
          </p:cNvSpPr>
          <p:nvPr/>
        </p:nvSpPr>
        <p:spPr>
          <a:xfrm>
            <a:off x="0" y="4704942"/>
            <a:ext cx="7987004" cy="1426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dirty="0" smtClean="0">
                <a:solidFill>
                  <a:srgbClr val="1F4A81"/>
                </a:solidFill>
                <a:latin typeface="DIN Alternate" panose="020B0500000000000000" pitchFamily="34" charset="77"/>
              </a:rPr>
              <a:t>A patent does </a:t>
            </a:r>
            <a:r>
              <a:rPr lang="en-US" b="1" u="sng" dirty="0" smtClean="0">
                <a:solidFill>
                  <a:srgbClr val="1F4A81"/>
                </a:solidFill>
                <a:latin typeface="DIN Alternate" panose="020B0500000000000000" pitchFamily="34" charset="77"/>
              </a:rPr>
              <a:t>not</a:t>
            </a:r>
            <a:r>
              <a:rPr lang="en-US" dirty="0" smtClean="0">
                <a:solidFill>
                  <a:srgbClr val="1F4A81"/>
                </a:solidFill>
                <a:latin typeface="DIN Alternate" panose="020B0500000000000000" pitchFamily="34" charset="77"/>
              </a:rPr>
              <a:t> mean the invention has academic merit, is valuable, or is even a good idea… just that it’s patentable.</a:t>
            </a:r>
            <a:endParaRPr lang="en-US" dirty="0">
              <a:solidFill>
                <a:srgbClr val="1F4A81"/>
              </a:solidFill>
              <a:latin typeface="DIN Alternate" panose="020B0500000000000000" pitchFamily="34" charset="77"/>
            </a:endParaRPr>
          </a:p>
        </p:txBody>
      </p:sp>
      <p:sp>
        <p:nvSpPr>
          <p:cNvPr id="13" name="Content Placeholder 2"/>
          <p:cNvSpPr>
            <a:spLocks noGrp="1"/>
          </p:cNvSpPr>
          <p:nvPr>
            <p:ph idx="1"/>
          </p:nvPr>
        </p:nvSpPr>
        <p:spPr>
          <a:xfrm>
            <a:off x="838200" y="1973909"/>
            <a:ext cx="7391400" cy="2186404"/>
          </a:xfrm>
        </p:spPr>
        <p:txBody>
          <a:bodyPr>
            <a:normAutofit/>
          </a:bodyPr>
          <a:lstStyle/>
          <a:p>
            <a:pPr>
              <a:spcAft>
                <a:spcPts val="600"/>
              </a:spcAft>
            </a:pPr>
            <a:r>
              <a:rPr lang="en-US" dirty="0" smtClean="0">
                <a:solidFill>
                  <a:srgbClr val="1F4A81"/>
                </a:solidFill>
                <a:latin typeface="DIN Alternate" panose="020B0500000000000000" pitchFamily="34" charset="77"/>
              </a:rPr>
              <a:t>Granted by national government</a:t>
            </a:r>
            <a:endParaRPr lang="en-US" dirty="0">
              <a:solidFill>
                <a:srgbClr val="1F4A81"/>
              </a:solidFill>
              <a:latin typeface="DIN Alternate" panose="020B0500000000000000" pitchFamily="34" charset="77"/>
            </a:endParaRPr>
          </a:p>
          <a:p>
            <a:pPr>
              <a:spcAft>
                <a:spcPts val="600"/>
              </a:spcAft>
            </a:pPr>
            <a:r>
              <a:rPr lang="en-US" dirty="0" smtClean="0">
                <a:solidFill>
                  <a:srgbClr val="1F4A81"/>
                </a:solidFill>
                <a:latin typeface="DIN Alternate" panose="020B0500000000000000" pitchFamily="34" charset="77"/>
              </a:rPr>
              <a:t>Last ~20 years</a:t>
            </a:r>
          </a:p>
          <a:p>
            <a:pPr>
              <a:spcAft>
                <a:spcPts val="600"/>
              </a:spcAft>
            </a:pPr>
            <a:r>
              <a:rPr lang="en-US" dirty="0" smtClean="0">
                <a:solidFill>
                  <a:srgbClr val="1F4A81"/>
                </a:solidFill>
                <a:latin typeface="DIN Alternate" panose="020B0500000000000000" pitchFamily="34" charset="77"/>
              </a:rPr>
              <a:t>Must show invention is novel and non-obvious</a:t>
            </a:r>
            <a:endParaRPr lang="en-US" dirty="0">
              <a:solidFill>
                <a:srgbClr val="1F4A81"/>
              </a:solidFill>
              <a:latin typeface="DIN Alternate" panose="020B0500000000000000" pitchFamily="34" charset="77"/>
            </a:endParaRPr>
          </a:p>
        </p:txBody>
      </p:sp>
    </p:spTree>
    <p:extLst>
      <p:ext uri="{BB962C8B-B14F-4D97-AF65-F5344CB8AC3E}">
        <p14:creationId xmlns:p14="http://schemas.microsoft.com/office/powerpoint/2010/main" val="11355671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A81"/>
                </a:solidFill>
                <a:latin typeface="DIN Alternate" panose="020B0500000000000000" pitchFamily="34" charset="77"/>
              </a:rPr>
              <a:t>Patent Infringement</a:t>
            </a:r>
            <a:endParaRPr lang="en-US" dirty="0">
              <a:solidFill>
                <a:srgbClr val="1F4A81"/>
              </a:solidFill>
              <a:latin typeface="DIN Alternate" panose="020B0500000000000000" pitchFamily="34" charset="77"/>
            </a:endParaRPr>
          </a:p>
        </p:txBody>
      </p:sp>
      <p:sp>
        <p:nvSpPr>
          <p:cNvPr id="3" name="Content Placeholder 2"/>
          <p:cNvSpPr>
            <a:spLocks noGrp="1"/>
          </p:cNvSpPr>
          <p:nvPr>
            <p:ph idx="1"/>
          </p:nvPr>
        </p:nvSpPr>
        <p:spPr>
          <a:xfrm>
            <a:off x="838200" y="1879406"/>
            <a:ext cx="10515600" cy="2547592"/>
          </a:xfrm>
        </p:spPr>
        <p:txBody>
          <a:bodyPr/>
          <a:lstStyle/>
          <a:p>
            <a:pPr>
              <a:lnSpc>
                <a:spcPct val="100000"/>
              </a:lnSpc>
            </a:pPr>
            <a:r>
              <a:rPr lang="en-US" dirty="0" smtClean="0">
                <a:solidFill>
                  <a:srgbClr val="1F4A81"/>
                </a:solidFill>
                <a:latin typeface="DIN Alternate" panose="020B0500000000000000" pitchFamily="34" charset="77"/>
              </a:rPr>
              <a:t>To infringe, must meet every limitation of issued claim in patent territory and be using for commercial purposes</a:t>
            </a:r>
            <a:endParaRPr lang="en-US" dirty="0">
              <a:solidFill>
                <a:srgbClr val="1F4A81"/>
              </a:solidFill>
              <a:latin typeface="DIN Alternate" panose="020B0500000000000000" pitchFamily="34" charset="77"/>
            </a:endParaRPr>
          </a:p>
        </p:txBody>
      </p:sp>
      <p:sp>
        <p:nvSpPr>
          <p:cNvPr id="6" name="Content Placeholder 2"/>
          <p:cNvSpPr txBox="1">
            <a:spLocks/>
          </p:cNvSpPr>
          <p:nvPr/>
        </p:nvSpPr>
        <p:spPr>
          <a:xfrm>
            <a:off x="723021" y="3394358"/>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solidFill>
                  <a:srgbClr val="1F4A81"/>
                </a:solidFill>
                <a:latin typeface="DIN Alternate" panose="020B0500000000000000" pitchFamily="34" charset="77"/>
              </a:rPr>
              <a:t>If you aren’t selling, offering as a service, using for commercial purpose, you likely aren’t infringing*</a:t>
            </a:r>
            <a:endParaRPr lang="en-US" dirty="0">
              <a:solidFill>
                <a:srgbClr val="1F4A81"/>
              </a:solidFill>
              <a:latin typeface="DIN Alternate" panose="020B0500000000000000" pitchFamily="34" charset="77"/>
            </a:endParaRPr>
          </a:p>
        </p:txBody>
      </p:sp>
      <p:sp>
        <p:nvSpPr>
          <p:cNvPr id="12" name="Rectangle 11">
            <a:extLst>
              <a:ext uri="{FF2B5EF4-FFF2-40B4-BE49-F238E27FC236}">
                <a16:creationId xmlns:a16="http://schemas.microsoft.com/office/drawing/2014/main" id="{ABDA2F58-328B-B248-9059-7140B410095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8EEB551-241D-9448-9DBE-35D5F7791BF7}"/>
              </a:ext>
            </a:extLst>
          </p:cNvPr>
          <p:cNvPicPr>
            <a:picLocks noChangeAspect="1"/>
          </p:cNvPicPr>
          <p:nvPr/>
        </p:nvPicPr>
        <p:blipFill>
          <a:blip r:embed="rId3"/>
          <a:stretch>
            <a:fillRect/>
          </a:stretch>
        </p:blipFill>
        <p:spPr>
          <a:xfrm>
            <a:off x="128712" y="6253212"/>
            <a:ext cx="2436668" cy="685800"/>
          </a:xfrm>
          <a:prstGeom prst="rect">
            <a:avLst/>
          </a:prstGeom>
        </p:spPr>
      </p:pic>
      <p:cxnSp>
        <p:nvCxnSpPr>
          <p:cNvPr id="5" name="Straight Connector 4"/>
          <p:cNvCxnSpPr/>
          <p:nvPr/>
        </p:nvCxnSpPr>
        <p:spPr>
          <a:xfrm>
            <a:off x="4646643" y="2743200"/>
            <a:ext cx="38815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726130" y="4218560"/>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solidFill>
                  <a:srgbClr val="1F4A81"/>
                </a:solidFill>
                <a:latin typeface="DIN Alternate" panose="020B0500000000000000" pitchFamily="34" charset="77"/>
              </a:rPr>
              <a:t>To infringe on a Country X patent, must make, use, sell, etc. in Country X</a:t>
            </a:r>
            <a:endParaRPr lang="en-US" dirty="0">
              <a:solidFill>
                <a:srgbClr val="1F4A81"/>
              </a:solidFill>
              <a:latin typeface="DIN Alternate" panose="020B0500000000000000" pitchFamily="34" charset="77"/>
            </a:endParaRPr>
          </a:p>
        </p:txBody>
      </p:sp>
      <p:cxnSp>
        <p:nvCxnSpPr>
          <p:cNvPr id="13" name="Straight Connector 12"/>
          <p:cNvCxnSpPr/>
          <p:nvPr/>
        </p:nvCxnSpPr>
        <p:spPr>
          <a:xfrm>
            <a:off x="1156988" y="2743200"/>
            <a:ext cx="12801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729238" y="4734852"/>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solidFill>
                  <a:srgbClr val="1F4A81"/>
                </a:solidFill>
                <a:latin typeface="DIN Alternate" panose="020B0500000000000000" pitchFamily="34" charset="77"/>
              </a:rPr>
              <a:t>Can’t infringe on a patent application, only an issued patent</a:t>
            </a:r>
            <a:endParaRPr lang="en-US" dirty="0">
              <a:solidFill>
                <a:srgbClr val="1F4A81"/>
              </a:solidFill>
              <a:latin typeface="DIN Alternate" panose="020B0500000000000000" pitchFamily="34" charset="77"/>
            </a:endParaRPr>
          </a:p>
        </p:txBody>
      </p:sp>
      <p:cxnSp>
        <p:nvCxnSpPr>
          <p:cNvPr id="15" name="Straight Connector 14"/>
          <p:cNvCxnSpPr/>
          <p:nvPr/>
        </p:nvCxnSpPr>
        <p:spPr>
          <a:xfrm>
            <a:off x="7663534" y="2317102"/>
            <a:ext cx="100584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732347" y="5213822"/>
            <a:ext cx="11033549" cy="1219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solidFill>
                  <a:srgbClr val="1F4A81"/>
                </a:solidFill>
                <a:latin typeface="DIN Alternate" panose="020B0500000000000000" pitchFamily="34" charset="77"/>
              </a:rPr>
              <a:t>If “A widget comprising A, B, and C” is patented, you have to do A, B, and C to infringe</a:t>
            </a:r>
          </a:p>
          <a:p>
            <a:pPr lvl="2"/>
            <a:r>
              <a:rPr lang="en-US" dirty="0" smtClean="0">
                <a:solidFill>
                  <a:srgbClr val="1F4A81"/>
                </a:solidFill>
                <a:latin typeface="DIN Alternate" panose="020B0500000000000000" pitchFamily="34" charset="77"/>
              </a:rPr>
              <a:t>Doing A, B, C, and D still infringes; doing A and B doesn’t; doing A, C, and D doesn’t</a:t>
            </a:r>
            <a:endParaRPr lang="en-US" dirty="0">
              <a:solidFill>
                <a:srgbClr val="1F4A81"/>
              </a:solidFill>
              <a:latin typeface="DIN Alternate" panose="020B0500000000000000" pitchFamily="34" charset="77"/>
            </a:endParaRPr>
          </a:p>
        </p:txBody>
      </p:sp>
      <p:cxnSp>
        <p:nvCxnSpPr>
          <p:cNvPr id="18" name="Straight Connector 17"/>
          <p:cNvCxnSpPr/>
          <p:nvPr/>
        </p:nvCxnSpPr>
        <p:spPr>
          <a:xfrm>
            <a:off x="4780374" y="2317102"/>
            <a:ext cx="237744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srcRect l="7563" t="17751" r="68406" b="36279"/>
          <a:stretch/>
        </p:blipFill>
        <p:spPr>
          <a:xfrm>
            <a:off x="128712" y="497463"/>
            <a:ext cx="5907677" cy="4237873"/>
          </a:xfrm>
          <a:prstGeom prst="rect">
            <a:avLst/>
          </a:prstGeom>
        </p:spPr>
      </p:pic>
      <p:pic>
        <p:nvPicPr>
          <p:cNvPr id="8" name="Picture 7"/>
          <p:cNvPicPr>
            <a:picLocks noChangeAspect="1"/>
          </p:cNvPicPr>
          <p:nvPr/>
        </p:nvPicPr>
        <p:blipFill rotWithShape="1">
          <a:blip r:embed="rId5"/>
          <a:srcRect l="7624" t="15749" r="68344" b="38365"/>
          <a:stretch/>
        </p:blipFill>
        <p:spPr>
          <a:xfrm>
            <a:off x="6155612" y="528307"/>
            <a:ext cx="5907676" cy="4230299"/>
          </a:xfrm>
          <a:prstGeom prst="rect">
            <a:avLst/>
          </a:prstGeom>
        </p:spPr>
      </p:pic>
    </p:spTree>
    <p:extLst>
      <p:ext uri="{BB962C8B-B14F-4D97-AF65-F5344CB8AC3E}">
        <p14:creationId xmlns:p14="http://schemas.microsoft.com/office/powerpoint/2010/main" val="20376122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5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5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7"/>
                                        </p:tgtEl>
                                      </p:cBhvr>
                                    </p:animEffect>
                                    <p:set>
                                      <p:cBhvr>
                                        <p:cTn id="39" dur="1" fill="hold">
                                          <p:stCondLst>
                                            <p:cond delay="249"/>
                                          </p:stCondLst>
                                        </p:cTn>
                                        <p:tgtEl>
                                          <p:spTgt spid="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50"/>
                                        <p:tgtEl>
                                          <p:spTgt spid="8"/>
                                        </p:tgtEl>
                                      </p:cBhvr>
                                    </p:animEffect>
                                    <p:set>
                                      <p:cBhvr>
                                        <p:cTn id="42" dur="1" fill="hold">
                                          <p:stCondLst>
                                            <p:cond delay="24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2119</TotalTime>
  <Words>995</Words>
  <Application>Microsoft Office PowerPoint</Application>
  <PresentationFormat>Widescreen</PresentationFormat>
  <Paragraphs>106</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Al Bayan</vt:lpstr>
      <vt:lpstr>Arial</vt:lpstr>
      <vt:lpstr>Calibri</vt:lpstr>
      <vt:lpstr>Calibri Light</vt:lpstr>
      <vt:lpstr>DIN Alternate</vt:lpstr>
      <vt:lpstr>Wingdings</vt:lpstr>
      <vt:lpstr>Office Theme</vt:lpstr>
      <vt:lpstr>Intellectual Property</vt:lpstr>
      <vt:lpstr>Intellectual Property (IP)</vt:lpstr>
      <vt:lpstr>Why Protect IP?</vt:lpstr>
      <vt:lpstr>IP Protection: Tool for Public Benefit</vt:lpstr>
      <vt:lpstr>Who Owns IP?</vt:lpstr>
      <vt:lpstr>Types of IP: Copyright</vt:lpstr>
      <vt:lpstr>Types of IP: Trade Secrets &amp; Know-How</vt:lpstr>
      <vt:lpstr>Types of IP: Patents</vt:lpstr>
      <vt:lpstr>Patent Infringement</vt:lpstr>
      <vt:lpstr>Questions?</vt:lpstr>
      <vt:lpstr>Must-Know Patenting Facts for Inventors </vt:lpstr>
      <vt:lpstr>Software – Special Considerations</vt:lpstr>
      <vt:lpstr>Freedom to Operate</vt:lpstr>
      <vt:lpstr>When Should You Patent?</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Property</dc:title>
  <dc:creator>Chitambar, Michelle</dc:creator>
  <cp:lastModifiedBy>Chitambar, Michelle</cp:lastModifiedBy>
  <cp:revision>67</cp:revision>
  <dcterms:created xsi:type="dcterms:W3CDTF">2018-08-30T21:31:23Z</dcterms:created>
  <dcterms:modified xsi:type="dcterms:W3CDTF">2019-09-09T19:15:00Z</dcterms:modified>
</cp:coreProperties>
</file>