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9" r:id="rId4"/>
    <p:sldId id="258" r:id="rId5"/>
    <p:sldId id="261" r:id="rId6"/>
    <p:sldId id="262" r:id="rId7"/>
    <p:sldId id="259" r:id="rId8"/>
    <p:sldId id="260" r:id="rId9"/>
    <p:sldId id="263" r:id="rId10"/>
    <p:sldId id="272" r:id="rId11"/>
    <p:sldId id="271" r:id="rId12"/>
    <p:sldId id="267" r:id="rId13"/>
    <p:sldId id="270" r:id="rId14"/>
    <p:sldId id="268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332FA5CF-DC37-42CA-B8DC-9F1E8C071AD5}">
          <p14:sldIdLst>
            <p14:sldId id="256"/>
            <p14:sldId id="257"/>
            <p14:sldId id="269"/>
            <p14:sldId id="258"/>
            <p14:sldId id="261"/>
            <p14:sldId id="262"/>
            <p14:sldId id="259"/>
            <p14:sldId id="260"/>
            <p14:sldId id="263"/>
            <p14:sldId id="272"/>
            <p14:sldId id="271"/>
            <p14:sldId id="267"/>
            <p14:sldId id="270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10" autoAdjust="0"/>
  </p:normalViewPr>
  <p:slideViewPr>
    <p:cSldViewPr snapToGrid="0">
      <p:cViewPr varScale="1">
        <p:scale>
          <a:sx n="81" d="100"/>
          <a:sy n="81" d="100"/>
        </p:scale>
        <p:origin x="754" y="58"/>
      </p:cViewPr>
      <p:guideLst/>
    </p:cSldViewPr>
  </p:slideViewPr>
  <p:outlineViewPr>
    <p:cViewPr>
      <p:scale>
        <a:sx n="33" d="100"/>
        <a:sy n="33" d="100"/>
      </p:scale>
      <p:origin x="0" y="-957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D5EDB-A259-478F-ACE3-70E3C56AA53F}" type="datetimeFigureOut">
              <a:rPr lang="zh-CN" altLang="en-US" smtClean="0"/>
              <a:t>2023/5/1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B36AF-CC64-4EF5-A314-424DED2C65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764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2B36AF-CC64-4EF5-A314-424DED2C65E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3007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80BF37-F34D-88F1-EC53-7C806B0A58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1A30007-AFCC-8EE4-F45D-DC51892766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AB49F8-CF1D-23FB-EA63-D8A76DF67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A7C95-376B-4639-8A04-413FB5657304}" type="datetimeFigureOut">
              <a:rPr lang="zh-CN" altLang="en-US" smtClean="0"/>
              <a:t>2023/5/1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8258D8A-8591-3458-97D0-93A29BC15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75E7D9-78D0-D1C6-E2A8-23445E0E9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4D7D-FFF7-4BD9-BC92-BFD4DA572D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7315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5BD905-089B-E235-9277-F51766918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BB3D171-A545-4C35-1797-E0E3F2D25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8DAE7C-C4B8-BE0F-6C1E-C3B57CCC0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A7C95-376B-4639-8A04-413FB5657304}" type="datetimeFigureOut">
              <a:rPr lang="zh-CN" altLang="en-US" smtClean="0"/>
              <a:t>2023/5/1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A1F06B-4FED-0853-053B-B0DE81E0C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E1E0B9-DE3D-BE78-D6C1-E62A4063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4D7D-FFF7-4BD9-BC92-BFD4DA572D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518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60DD0BB-05F6-CC40-57E4-6AED2B7A56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2A5C5B5-2F68-3212-75A7-646C610054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0EFEC3-6315-E4F0-E7D3-0C01E586D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A7C95-376B-4639-8A04-413FB5657304}" type="datetimeFigureOut">
              <a:rPr lang="zh-CN" altLang="en-US" smtClean="0"/>
              <a:t>2023/5/1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0866E8-ECE7-CD38-B8C4-E5E76684D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DCD4B2-F8AA-D1CD-974A-96D4D73FB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4D7D-FFF7-4BD9-BC92-BFD4DA572D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0339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91B597-B1E1-B320-D7F8-6A2022CED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9A9ED31-0548-D790-B4CD-1F3F2D1A3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89C0D41-D9B1-6B31-658E-5AF1035DB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A7C95-376B-4639-8A04-413FB5657304}" type="datetimeFigureOut">
              <a:rPr lang="zh-CN" altLang="en-US" smtClean="0"/>
              <a:t>2023/5/1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9E0E106-0ADC-3901-4E41-9276F3309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0BE750-4464-E69F-3DE8-0DE9BED3B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4D7D-FFF7-4BD9-BC92-BFD4DA572D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431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0A750E-5C2E-4DE4-0122-E68E90C99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FC3BCFF-D7F5-316C-6900-C5A2C853B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0528B16-A980-B87C-25F0-A81D0D5D7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A7C95-376B-4639-8A04-413FB5657304}" type="datetimeFigureOut">
              <a:rPr lang="zh-CN" altLang="en-US" smtClean="0"/>
              <a:t>2023/5/1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E5D7D0-0706-836E-90A5-DB6447E69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88CB183-F781-D5DB-2ACE-2B49DD60B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4D7D-FFF7-4BD9-BC92-BFD4DA572D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696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9216B5-0690-0E56-4BA4-004F5DADB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904DBD-4D67-03E9-0E95-A1C9BD79F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B61B577-263D-776D-08CA-C09D0F0DDE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828212F-42E1-BD5B-A9FC-0646B400C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A7C95-376B-4639-8A04-413FB5657304}" type="datetimeFigureOut">
              <a:rPr lang="zh-CN" altLang="en-US" smtClean="0"/>
              <a:t>2023/5/1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8C57EA9-ED43-4BCA-7868-2B88148BC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B97FE28-7FC6-8045-5F18-1B7D9603F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4D7D-FFF7-4BD9-BC92-BFD4DA572D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757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EB0329-6018-C454-5370-F08C10619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9765132-DF36-8D38-839A-A1337134B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49CD712-3DA2-4388-FF2D-C4BE0194A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BF4741C-B718-E8DB-D9DD-C7AA4C147C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E5CB9B7-3014-8546-246B-C6F6D26705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270DBBE-290D-D61C-FD36-AB14D9DBA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A7C95-376B-4639-8A04-413FB5657304}" type="datetimeFigureOut">
              <a:rPr lang="zh-CN" altLang="en-US" smtClean="0"/>
              <a:t>2023/5/1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216B602-09B3-29FB-99F9-B2CA17272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43782C8-3B0A-19EA-427F-BB6A3879C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4D7D-FFF7-4BD9-BC92-BFD4DA572D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1174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93F4E6-ACB5-D258-4809-7CA96BBC5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D3E4EE4-FD18-60F8-2A3E-BCF280D26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A7C95-376B-4639-8A04-413FB5657304}" type="datetimeFigureOut">
              <a:rPr lang="zh-CN" altLang="en-US" smtClean="0"/>
              <a:t>2023/5/1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C8A110D-5964-E94B-CB80-79FA17EEA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4A166E7-70B7-BA5E-3CF3-0C96DE51B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4D7D-FFF7-4BD9-BC92-BFD4DA572D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207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3B61A87-5307-B86E-6611-3915AF71D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A7C95-376B-4639-8A04-413FB5657304}" type="datetimeFigureOut">
              <a:rPr lang="zh-CN" altLang="en-US" smtClean="0"/>
              <a:t>2023/5/1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AAD5CDC-A983-DD33-16C4-CA7474E51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74B2A06-3994-9021-C70B-29E261319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4D7D-FFF7-4BD9-BC92-BFD4DA572D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5749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EFD9EF-09CD-C809-4126-541736DCB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313379-42FA-CF23-7A99-ED77C4909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E7FBDA4-0D5F-E930-A909-C2BB72A4B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6EC7F94-F791-DDBB-6861-36581BCB8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A7C95-376B-4639-8A04-413FB5657304}" type="datetimeFigureOut">
              <a:rPr lang="zh-CN" altLang="en-US" smtClean="0"/>
              <a:t>2023/5/1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89623FB-E4A9-F610-C4FE-196009FA1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0C640C6-2A23-A378-6955-E5D2B6B0B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4D7D-FFF7-4BD9-BC92-BFD4DA572D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9276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87BE4C-14C6-A306-DF52-EF05F4ABB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FD40D82-012C-D226-7EE5-986CE911A5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0224566-3967-29B7-7007-769F7EC0DC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86D5DF1-9DEE-3A51-28B9-0A20B9F04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A7C95-376B-4639-8A04-413FB5657304}" type="datetimeFigureOut">
              <a:rPr lang="zh-CN" altLang="en-US" smtClean="0"/>
              <a:t>2023/5/1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9A8C542-ED57-B6EB-308F-DDBA52B62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BC131AE-9DFF-49AB-481B-6F4C51F8E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4D7D-FFF7-4BD9-BC92-BFD4DA572D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6590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B3D41B7-0224-E1FA-BF08-4E7A3DCF6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9BFB45-0073-946C-80E5-11B3BAD80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B6DA20-1696-F9A2-B023-949EA02F1C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A7C95-376B-4639-8A04-413FB5657304}" type="datetimeFigureOut">
              <a:rPr lang="zh-CN" altLang="en-US" smtClean="0"/>
              <a:t>2023/5/1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DD584E-ADFB-566C-88F5-B187A6DF44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4AF2410-9251-2820-BABF-4414097930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54D7D-FFF7-4BD9-BC92-BFD4DA572D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204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AFD0A9-5131-1CA2-3FCF-ECFE94C457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altLang="zh-CN" sz="44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Supercapacitor Module for Illini-Robomaster Robot</a:t>
            </a:r>
            <a:endParaRPr lang="zh-CN" altLang="en-US" sz="138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7A83E7E-5B65-39E1-C579-AB80C05D29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/>
              <a:t>Haoyuan You, Team 79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39211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8C758BC-B519-3ABB-9974-71677466E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altLang="zh-CN" sz="5400"/>
              <a:t>Drivers</a:t>
            </a:r>
            <a:endParaRPr lang="zh-CN" altLang="en-US" sz="5400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4C9760-3A42-A98F-B9C7-2AC0A882B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US" altLang="zh-CN" sz="2200" dirty="0"/>
              <a:t>MCU on PCB doesn’t work.</a:t>
            </a:r>
          </a:p>
          <a:p>
            <a:r>
              <a:rPr lang="en-US" altLang="zh-CN" sz="2200" dirty="0"/>
              <a:t>Power switching drivers tested on dev boards</a:t>
            </a:r>
          </a:p>
          <a:p>
            <a:r>
              <a:rPr lang="en-US" altLang="zh-CN" sz="2200" dirty="0"/>
              <a:t>Capacitor chargers and current monitors are I2C based and not tested</a:t>
            </a:r>
          </a:p>
          <a:p>
            <a:endParaRPr lang="zh-CN" altLang="en-US" sz="22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ACE099C-50E2-66F3-781F-8D1B0392D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1589379"/>
            <a:ext cx="5458968" cy="367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095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795E00E-7F5D-BEAA-93CA-5FFD5DC2C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altLang="zh-CN" sz="5000" dirty="0"/>
              <a:t>Time is the biggest limit</a:t>
            </a:r>
            <a:endParaRPr lang="zh-CN" altLang="en-US" sz="5000" dirty="0"/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806752A-F2B3-0686-9333-8C46DAB06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3924225" cy="3547872"/>
          </a:xfrm>
        </p:spPr>
        <p:txBody>
          <a:bodyPr anchor="t">
            <a:normAutofit/>
          </a:bodyPr>
          <a:lstStyle/>
          <a:p>
            <a:r>
              <a:rPr lang="en-US" altLang="zh-CN" sz="2200" dirty="0"/>
              <a:t>Some parts ordered through </a:t>
            </a:r>
            <a:r>
              <a:rPr lang="en-US" altLang="zh-CN" sz="2200" dirty="0" err="1"/>
              <a:t>myECE</a:t>
            </a:r>
            <a:r>
              <a:rPr lang="en-US" altLang="zh-CN" sz="2200" dirty="0"/>
              <a:t> were not ordered, and we were never informed.</a:t>
            </a:r>
          </a:p>
          <a:p>
            <a:r>
              <a:rPr lang="en-US" altLang="zh-CN" sz="2200" dirty="0"/>
              <a:t>Stencil went missing once</a:t>
            </a:r>
          </a:p>
          <a:p>
            <a:r>
              <a:rPr lang="en-US" altLang="zh-CN" sz="2200" dirty="0"/>
              <a:t>Demo day right after midterm weeks</a:t>
            </a:r>
          </a:p>
          <a:p>
            <a:r>
              <a:rPr lang="en-US" altLang="zh-CN" sz="2200" dirty="0"/>
              <a:t>We only have 2 members with minimal experience in hardware design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563769E-1B7A-62B1-343D-DC273EAAF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048" y="856461"/>
            <a:ext cx="5458968" cy="514507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7B9EC0B8-40B3-31C5-39BD-C046DA8BAC7D}"/>
              </a:ext>
            </a:extLst>
          </p:cNvPr>
          <p:cNvSpPr txBox="1"/>
          <p:nvPr/>
        </p:nvSpPr>
        <p:spPr>
          <a:xfrm>
            <a:off x="8435408" y="1310190"/>
            <a:ext cx="1047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/>
              <a:t>PCB arrived</a:t>
            </a:r>
            <a:endParaRPr lang="zh-CN" altLang="en-US" sz="1200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9EDFC54-E6F7-E051-02E0-AC14F33B2308}"/>
              </a:ext>
            </a:extLst>
          </p:cNvPr>
          <p:cNvSpPr txBox="1"/>
          <p:nvPr/>
        </p:nvSpPr>
        <p:spPr>
          <a:xfrm>
            <a:off x="10505515" y="2522404"/>
            <a:ext cx="1435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/>
              <a:t>Parts arrived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FF438AC-B918-1D73-0FB7-22CBBAEE9819}"/>
              </a:ext>
            </a:extLst>
          </p:cNvPr>
          <p:cNvSpPr txBox="1"/>
          <p:nvPr/>
        </p:nvSpPr>
        <p:spPr>
          <a:xfrm>
            <a:off x="6400441" y="3088511"/>
            <a:ext cx="1613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/>
              <a:t>-Power switching subsystem worked</a:t>
            </a:r>
            <a:endParaRPr lang="zh-CN" altLang="en-US" sz="1200" b="1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226243E-E0F2-210A-56AD-EB279F2A4D7A}"/>
              </a:ext>
            </a:extLst>
          </p:cNvPr>
          <p:cNvSpPr txBox="1"/>
          <p:nvPr/>
        </p:nvSpPr>
        <p:spPr>
          <a:xfrm>
            <a:off x="8391904" y="3655864"/>
            <a:ext cx="3309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/>
              <a:t>Programming for drivers -----------------</a:t>
            </a:r>
            <a:endParaRPr lang="zh-CN" altLang="en-US" sz="1200" b="1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19462B2-1A09-76E5-7127-8C0660E9BC4B}"/>
              </a:ext>
            </a:extLst>
          </p:cNvPr>
          <p:cNvSpPr txBox="1"/>
          <p:nvPr/>
        </p:nvSpPr>
        <p:spPr>
          <a:xfrm>
            <a:off x="6400441" y="4226455"/>
            <a:ext cx="4105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/>
              <a:t>--------------- Programming for drivers</a:t>
            </a:r>
            <a:endParaRPr lang="zh-CN" altLang="en-US" sz="1200" b="1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3C6CD00-165D-DDED-DBF6-8770818F710E}"/>
              </a:ext>
            </a:extLst>
          </p:cNvPr>
          <p:cNvSpPr txBox="1"/>
          <p:nvPr/>
        </p:nvSpPr>
        <p:spPr>
          <a:xfrm>
            <a:off x="8959283" y="2774254"/>
            <a:ext cx="27902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/>
              <a:t>Stencil we left in 2072 went missing</a:t>
            </a:r>
            <a:endParaRPr lang="zh-CN" altLang="en-US" sz="1200" b="1" dirty="0"/>
          </a:p>
        </p:txBody>
      </p:sp>
      <p:sp>
        <p:nvSpPr>
          <p:cNvPr id="16" name="左大括号 15">
            <a:extLst>
              <a:ext uri="{FF2B5EF4-FFF2-40B4-BE49-F238E27FC236}">
                <a16:creationId xmlns:a16="http://schemas.microsoft.com/office/drawing/2014/main" id="{7742E02B-B99E-7741-A96D-69ADB66C9B08}"/>
              </a:ext>
            </a:extLst>
          </p:cNvPr>
          <p:cNvSpPr/>
          <p:nvPr/>
        </p:nvSpPr>
        <p:spPr>
          <a:xfrm>
            <a:off x="5828629" y="4061998"/>
            <a:ext cx="228242" cy="1660705"/>
          </a:xfrm>
          <a:prstGeom prst="leftBrac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145C769-136A-8195-5035-8CAE77192EE6}"/>
              </a:ext>
            </a:extLst>
          </p:cNvPr>
          <p:cNvSpPr txBox="1"/>
          <p:nvPr/>
        </p:nvSpPr>
        <p:spPr>
          <a:xfrm>
            <a:off x="4555161" y="4748519"/>
            <a:ext cx="2000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/>
              <a:t>Midterm weeks</a:t>
            </a:r>
            <a:endParaRPr lang="zh-CN" altLang="en-US" sz="1200" b="1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82C10A1-C4C2-123F-7BD5-C7D20A8E4AD1}"/>
              </a:ext>
            </a:extLst>
          </p:cNvPr>
          <p:cNvSpPr txBox="1"/>
          <p:nvPr/>
        </p:nvSpPr>
        <p:spPr>
          <a:xfrm>
            <a:off x="6398960" y="3556020"/>
            <a:ext cx="197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/>
              <a:t>-Some parts we ordered were never purchased</a:t>
            </a:r>
            <a:endParaRPr lang="zh-CN" altLang="en-US" sz="1200" b="1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5D3B4E0-5E1B-D553-20CC-B63DB0704972}"/>
              </a:ext>
            </a:extLst>
          </p:cNvPr>
          <p:cNvSpPr txBox="1"/>
          <p:nvPr/>
        </p:nvSpPr>
        <p:spPr>
          <a:xfrm>
            <a:off x="10479458" y="4630344"/>
            <a:ext cx="1650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/>
              <a:t>The part that </a:t>
            </a:r>
            <a:r>
              <a:rPr lang="en-US" altLang="zh-CN" sz="1200" b="1" dirty="0" err="1"/>
              <a:t>myECE</a:t>
            </a:r>
            <a:r>
              <a:rPr lang="en-US" altLang="zh-CN" sz="1200" b="1" dirty="0"/>
              <a:t> didn’t order arrived</a:t>
            </a:r>
            <a:endParaRPr lang="zh-CN" altLang="en-US" sz="1200" b="1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DC302F67-504A-96C9-1B48-E83A5099C392}"/>
              </a:ext>
            </a:extLst>
          </p:cNvPr>
          <p:cNvSpPr txBox="1"/>
          <p:nvPr/>
        </p:nvSpPr>
        <p:spPr>
          <a:xfrm>
            <a:off x="6611132" y="5965121"/>
            <a:ext cx="2051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/>
              <a:t>Power switching didn’t work because PCB fried</a:t>
            </a:r>
            <a:endParaRPr lang="zh-CN" altLang="en-US" sz="1200" b="1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01607D3-32F2-5BB5-AA0B-2D2FDF76F92F}"/>
              </a:ext>
            </a:extLst>
          </p:cNvPr>
          <p:cNvSpPr txBox="1"/>
          <p:nvPr/>
        </p:nvSpPr>
        <p:spPr>
          <a:xfrm>
            <a:off x="8452978" y="5965121"/>
            <a:ext cx="2283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/>
              <a:t>Got all subsystems partly working in the 12 hours before demo</a:t>
            </a:r>
            <a:endParaRPr lang="zh-CN" altLang="en-US" sz="1200" b="1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89191AE-BE27-ABB2-8359-3A645DB34CBC}"/>
              </a:ext>
            </a:extLst>
          </p:cNvPr>
          <p:cNvSpPr txBox="1"/>
          <p:nvPr/>
        </p:nvSpPr>
        <p:spPr>
          <a:xfrm>
            <a:off x="4345550" y="416065"/>
            <a:ext cx="5137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Project timeline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2671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C0EF4C22-A6F3-2329-0897-5268633EE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altLang="zh-CN" sz="5400"/>
              <a:t>Lesson learned</a:t>
            </a:r>
            <a:endParaRPr lang="zh-CN" altLang="en-US" sz="5400"/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D77C8CD-772B-F1AC-B639-73656C712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US" altLang="zh-CN" sz="2200" b="1"/>
              <a:t>Never underestimate the difficulty for populating a PCB</a:t>
            </a:r>
          </a:p>
          <a:p>
            <a:pPr lvl="1"/>
            <a:r>
              <a:rPr lang="en-US" altLang="zh-CN" sz="2200"/>
              <a:t>Used 2 QFN packaging parts and a STM32 1mm pin MCU</a:t>
            </a:r>
          </a:p>
          <a:p>
            <a:pPr lvl="1"/>
            <a:r>
              <a:rPr lang="en-US" altLang="zh-CN" sz="2200"/>
              <a:t>Time cost for modular test is too high even with stencils.</a:t>
            </a:r>
          </a:p>
          <a:p>
            <a:pPr lvl="1"/>
            <a:r>
              <a:rPr lang="en-US" altLang="zh-CN" sz="2200"/>
              <a:t>Even modular tested, populating can introduce bugs during integration.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E7E1BA3-ED95-57AB-39E9-F2703CDBE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680999"/>
            <a:ext cx="5458968" cy="5496002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5EF02484-8196-74BC-B041-19823F7FBC00}"/>
              </a:ext>
            </a:extLst>
          </p:cNvPr>
          <p:cNvSpPr/>
          <p:nvPr/>
        </p:nvSpPr>
        <p:spPr>
          <a:xfrm>
            <a:off x="7045942" y="1733931"/>
            <a:ext cx="1352550" cy="131445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73765CD9-E1FD-4D41-D8F0-7E81D5025053}"/>
              </a:ext>
            </a:extLst>
          </p:cNvPr>
          <p:cNvSpPr/>
          <p:nvPr/>
        </p:nvSpPr>
        <p:spPr>
          <a:xfrm>
            <a:off x="9977375" y="2914022"/>
            <a:ext cx="914892" cy="88912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AB054AFA-F9F9-00E0-6D34-BCC66BAA6A89}"/>
              </a:ext>
            </a:extLst>
          </p:cNvPr>
          <p:cNvSpPr/>
          <p:nvPr/>
        </p:nvSpPr>
        <p:spPr>
          <a:xfrm>
            <a:off x="8866872" y="4172577"/>
            <a:ext cx="806046" cy="78334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6245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4861022-182B-1257-0E4C-481DF09D6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altLang="zh-CN" sz="5400"/>
              <a:t>Lesson learned</a:t>
            </a:r>
            <a:endParaRPr lang="zh-CN" altLang="en-US" sz="54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107F6F-184A-D429-6D71-EC4C2A5B8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US" altLang="zh-CN" sz="2200" b="1"/>
              <a:t>Avoid single point of failure</a:t>
            </a:r>
          </a:p>
          <a:p>
            <a:pPr lvl="1"/>
            <a:r>
              <a:rPr lang="en-US" altLang="zh-CN" sz="2200"/>
              <a:t>Much time was spent on debugging the power switching subsystem</a:t>
            </a:r>
          </a:p>
          <a:p>
            <a:pPr lvl="1"/>
            <a:r>
              <a:rPr lang="en-US" altLang="zh-CN" sz="2200"/>
              <a:t>We designed debug pin for signal, but that is not enough.</a:t>
            </a:r>
          </a:p>
          <a:p>
            <a:pPr lvl="1"/>
            <a:r>
              <a:rPr lang="en-US" altLang="zh-CN" sz="2200"/>
              <a:t>We should have made the entire subsystem replaceable.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7881756-C893-7282-7D23-335749A04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680999"/>
            <a:ext cx="5458968" cy="5496002"/>
          </a:xfrm>
          <a:prstGeom prst="rect">
            <a:avLst/>
          </a:prstGeom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id="{02CD92C6-3257-8710-713D-3B402E8987EA}"/>
              </a:ext>
            </a:extLst>
          </p:cNvPr>
          <p:cNvSpPr/>
          <p:nvPr/>
        </p:nvSpPr>
        <p:spPr>
          <a:xfrm>
            <a:off x="6474442" y="2153412"/>
            <a:ext cx="840758" cy="131445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15D7DF6F-4012-19EE-3E77-C60E0C088398}"/>
              </a:ext>
            </a:extLst>
          </p:cNvPr>
          <p:cNvSpPr/>
          <p:nvPr/>
        </p:nvSpPr>
        <p:spPr>
          <a:xfrm>
            <a:off x="7785082" y="3265551"/>
            <a:ext cx="1352550" cy="131445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5150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27C6B9-CD5D-ACDE-B409-1E7F94765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Recommendations for further work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28D234-0735-A9D3-439A-42F4F2496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b="1" dirty="0"/>
              <a:t>Complete the project with a better design</a:t>
            </a:r>
            <a:endParaRPr lang="en-US" altLang="zh-CN" b="1" dirty="0">
              <a:solidFill>
                <a:schemeClr val="tx2"/>
              </a:solidFill>
            </a:endParaRPr>
          </a:p>
          <a:p>
            <a:pPr lvl="1"/>
            <a:r>
              <a:rPr lang="en-US" altLang="zh-CN" dirty="0">
                <a:solidFill>
                  <a:schemeClr val="tx2"/>
                </a:solidFill>
              </a:rPr>
              <a:t>The project is requested by a RSO so we will keep working on this.</a:t>
            </a:r>
          </a:p>
          <a:p>
            <a:r>
              <a:rPr lang="en-US" altLang="zh-CN" b="1" dirty="0"/>
              <a:t>Incorporate more modular test:</a:t>
            </a:r>
          </a:p>
          <a:p>
            <a:pPr lvl="1"/>
            <a:r>
              <a:rPr lang="en-US" altLang="zh-CN" dirty="0">
                <a:solidFill>
                  <a:schemeClr val="tx2"/>
                </a:solidFill>
              </a:rPr>
              <a:t>Leave debug pins for interfaces between submodules</a:t>
            </a:r>
          </a:p>
          <a:p>
            <a:pPr lvl="1"/>
            <a:r>
              <a:rPr lang="en-US" altLang="zh-CN" dirty="0">
                <a:solidFill>
                  <a:schemeClr val="tx2"/>
                </a:solidFill>
              </a:rPr>
              <a:t>Make each submodule a separated PCB and integrate them</a:t>
            </a:r>
          </a:p>
          <a:p>
            <a:pPr lvl="1"/>
            <a:r>
              <a:rPr lang="en-US" altLang="zh-CN" dirty="0">
                <a:solidFill>
                  <a:schemeClr val="tx2"/>
                </a:solidFill>
              </a:rPr>
              <a:t>Place breakers between submodules to isolate during testing</a:t>
            </a:r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22366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5A0AC92-A7ED-E943-9097-89FDC4993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altLang="zh-CN" sz="4600"/>
              <a:t>Problem and solution</a:t>
            </a:r>
            <a:endParaRPr lang="zh-CN" altLang="en-US" sz="4600"/>
          </a:p>
        </p:txBody>
      </p:sp>
      <p:sp>
        <p:nvSpPr>
          <p:cNvPr id="1035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内容占位符 5" descr="图片包含 桌子, 电路, 游戏机&#10;&#10;描述已自动生成">
            <a:extLst>
              <a:ext uri="{FF2B5EF4-FFF2-40B4-BE49-F238E27FC236}">
                <a16:creationId xmlns:a16="http://schemas.microsoft.com/office/drawing/2014/main" id="{7AF64D4B-79E8-4EA8-082F-810AB9B127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4" t="21904" r="14175" b="16269"/>
          <a:stretch/>
        </p:blipFill>
        <p:spPr>
          <a:xfrm>
            <a:off x="1021155" y="3238964"/>
            <a:ext cx="2648562" cy="2972116"/>
          </a:xfr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A5BD6AB-EBF0-EAEE-75F8-6262FE312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3214" y="1499056"/>
            <a:ext cx="6903720" cy="519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箭头: 右 8">
            <a:extLst>
              <a:ext uri="{FF2B5EF4-FFF2-40B4-BE49-F238E27FC236}">
                <a16:creationId xmlns:a16="http://schemas.microsoft.com/office/drawing/2014/main" id="{9AEDE19E-0E2E-F244-B97B-BCFC841E35EA}"/>
              </a:ext>
            </a:extLst>
          </p:cNvPr>
          <p:cNvSpPr/>
          <p:nvPr/>
        </p:nvSpPr>
        <p:spPr>
          <a:xfrm flipH="1">
            <a:off x="3898373" y="3730420"/>
            <a:ext cx="2648562" cy="721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363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A0AC92-A7ED-E943-9097-89FDC4993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Problem and solution</a:t>
            </a:r>
            <a:endParaRPr lang="zh-CN" altLang="en-US" dirty="0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037E00E8-0E8B-63BF-8C82-DCBBD65217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altLang="zh-CN" b="0" dirty="0">
                <a:latin typeface="+mn-ea"/>
              </a:rPr>
              <a:t>Without </a:t>
            </a:r>
            <a:r>
              <a:rPr lang="en-US" altLang="zh-CN" b="0" dirty="0" err="1">
                <a:latin typeface="+mn-ea"/>
              </a:rPr>
              <a:t>Supercap</a:t>
            </a:r>
            <a:r>
              <a:rPr lang="en-US" altLang="zh-CN" b="0" dirty="0">
                <a:latin typeface="+mn-ea"/>
              </a:rPr>
              <a:t> (limited at 80W)</a:t>
            </a:r>
            <a:endParaRPr lang="zh-CN" altLang="en-US" b="0" dirty="0">
              <a:latin typeface="+mn-ea"/>
            </a:endParaRP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A4F93BA4-3DEF-8FC9-D5E1-40B69747E1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altLang="zh-CN" b="0" dirty="0">
                <a:latin typeface="+mn-ea"/>
              </a:rPr>
              <a:t>With </a:t>
            </a:r>
            <a:r>
              <a:rPr lang="en-US" altLang="zh-CN" b="0" dirty="0" err="1">
                <a:latin typeface="+mn-ea"/>
              </a:rPr>
              <a:t>Supercap</a:t>
            </a:r>
            <a:r>
              <a:rPr lang="en-US" altLang="zh-CN" b="0" dirty="0">
                <a:latin typeface="+mn-ea"/>
              </a:rPr>
              <a:t> (unlimited)</a:t>
            </a:r>
            <a:endParaRPr lang="zh-CN" altLang="en-US" b="0" dirty="0">
              <a:latin typeface="+mn-ea"/>
            </a:endParaRPr>
          </a:p>
        </p:txBody>
      </p:sp>
      <p:pic>
        <p:nvPicPr>
          <p:cNvPr id="27" name="内容占位符 26" descr="图表&#10;&#10;描述已自动生成">
            <a:extLst>
              <a:ext uri="{FF2B5EF4-FFF2-40B4-BE49-F238E27FC236}">
                <a16:creationId xmlns:a16="http://schemas.microsoft.com/office/drawing/2014/main" id="{E3C330F0-560D-9FF8-F6C6-94A1A43674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9" y="2505075"/>
            <a:ext cx="4912784" cy="3684588"/>
          </a:xfrm>
        </p:spPr>
      </p:pic>
      <p:pic>
        <p:nvPicPr>
          <p:cNvPr id="29" name="内容占位符 28" descr="图表, 直方图&#10;&#10;描述已自动生成">
            <a:extLst>
              <a:ext uri="{FF2B5EF4-FFF2-40B4-BE49-F238E27FC236}">
                <a16:creationId xmlns:a16="http://schemas.microsoft.com/office/drawing/2014/main" id="{7A0AC6B9-0A55-2B85-0098-08DE8F11A41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402" y="2505075"/>
            <a:ext cx="4912784" cy="3684588"/>
          </a:xfrm>
        </p:spPr>
      </p:pic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19D6218E-933B-F37A-A305-99D6788DED16}"/>
              </a:ext>
            </a:extLst>
          </p:cNvPr>
          <p:cNvCxnSpPr>
            <a:cxnSpLocks/>
          </p:cNvCxnSpPr>
          <p:nvPr/>
        </p:nvCxnSpPr>
        <p:spPr>
          <a:xfrm>
            <a:off x="1586753" y="3012141"/>
            <a:ext cx="3801035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F5C7F294-B350-DEBA-D660-1CAC881FDB8A}"/>
              </a:ext>
            </a:extLst>
          </p:cNvPr>
          <p:cNvCxnSpPr>
            <a:cxnSpLocks/>
          </p:cNvCxnSpPr>
          <p:nvPr/>
        </p:nvCxnSpPr>
        <p:spPr>
          <a:xfrm>
            <a:off x="6938682" y="3818965"/>
            <a:ext cx="3801035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801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F5121D13-7679-86C4-9CF7-E0299CF34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5400"/>
              <a:t>Solution overview</a:t>
            </a:r>
            <a:endParaRPr lang="zh-CN" altLang="en-US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B38888-9220-475F-404B-DD354E4CD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altLang="zh-CN" sz="2200" b="1" i="0" u="none" strike="noStrike" dirty="0">
                <a:effectLst/>
                <a:latin typeface="+mn-ea"/>
              </a:rPr>
              <a:t>Power Switching Subsystem (Select power source)</a:t>
            </a:r>
          </a:p>
          <a:p>
            <a:pPr lvl="1"/>
            <a:r>
              <a:rPr lang="en-US" altLang="zh-CN" sz="2200" dirty="0">
                <a:latin typeface="+mn-ea"/>
              </a:rPr>
              <a:t>Control the power bus configuration with switches</a:t>
            </a:r>
          </a:p>
          <a:p>
            <a:pPr lvl="1"/>
            <a:endParaRPr lang="en-US" altLang="zh-CN" sz="2200" i="0" u="none" strike="noStrike" dirty="0">
              <a:effectLst/>
              <a:latin typeface="+mn-ea"/>
            </a:endParaRPr>
          </a:p>
          <a:p>
            <a:r>
              <a:rPr lang="en-US" altLang="zh-CN" sz="2200" b="1" i="0" u="none" strike="noStrike" dirty="0">
                <a:effectLst/>
                <a:latin typeface="+mn-ea"/>
              </a:rPr>
              <a:t>Super Capacitor Charging Subsystem (Store energy)</a:t>
            </a:r>
          </a:p>
          <a:p>
            <a:pPr lvl="1"/>
            <a:r>
              <a:rPr lang="en-US" altLang="zh-CN" sz="2200" dirty="0">
                <a:latin typeface="+mn-ea"/>
              </a:rPr>
              <a:t>Charge the capacitor with a constant current</a:t>
            </a:r>
          </a:p>
          <a:p>
            <a:pPr lvl="1"/>
            <a:endParaRPr lang="en-US" altLang="zh-CN" sz="2200" i="0" u="none" strike="noStrike" dirty="0">
              <a:effectLst/>
              <a:latin typeface="+mn-ea"/>
            </a:endParaRPr>
          </a:p>
          <a:p>
            <a:r>
              <a:rPr lang="en-US" altLang="zh-CN" sz="2200" b="1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ea"/>
              </a:rPr>
              <a:t>Super Capacitor Discharging Subsystem (Release energy)</a:t>
            </a:r>
          </a:p>
          <a:p>
            <a:pPr lvl="1"/>
            <a:r>
              <a:rPr lang="en-US" altLang="zh-CN" sz="220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ea"/>
              </a:rPr>
              <a:t>Convert capacitor voltag</a:t>
            </a:r>
            <a:r>
              <a:rPr lang="en-US" altLang="zh-CN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e to load voltage</a:t>
            </a:r>
            <a:endParaRPr lang="en-US" altLang="zh-CN" sz="2200" i="0" u="none" strike="noStrike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36291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5994207-7AED-7A0F-1E93-5ABFF3A9C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5400"/>
              <a:t>Result and Reason: Result</a:t>
            </a:r>
            <a:endParaRPr lang="zh-CN" altLang="en-US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3EB3AE-6BAE-3B21-DE71-AE322EA64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lnSpcReduction="10000"/>
          </a:bodyPr>
          <a:lstStyle/>
          <a:p>
            <a:r>
              <a:rPr lang="en-US" altLang="zh-CN" sz="2200" b="1" dirty="0"/>
              <a:t>Most subsystems work partially:</a:t>
            </a:r>
          </a:p>
          <a:p>
            <a:pPr lvl="1"/>
            <a:r>
              <a:rPr lang="en-US" altLang="zh-CN" sz="2200" dirty="0"/>
              <a:t>Charging Subsystem: </a:t>
            </a:r>
          </a:p>
          <a:p>
            <a:pPr lvl="2"/>
            <a:r>
              <a:rPr lang="en-US" altLang="zh-CN" sz="2200" dirty="0"/>
              <a:t>Can only charge capacitor with certain current value points </a:t>
            </a:r>
          </a:p>
          <a:p>
            <a:pPr lvl="2"/>
            <a:r>
              <a:rPr lang="en-US" altLang="zh-CN" sz="2200" dirty="0"/>
              <a:t>(expected 0 – 10A, get 800mA)</a:t>
            </a:r>
          </a:p>
          <a:p>
            <a:pPr lvl="1"/>
            <a:r>
              <a:rPr lang="en-US" altLang="zh-CN" sz="2200" dirty="0"/>
              <a:t>Discharging Subsystem: </a:t>
            </a:r>
          </a:p>
          <a:p>
            <a:pPr lvl="2"/>
            <a:r>
              <a:rPr lang="en-US" altLang="zh-CN" sz="2200" dirty="0"/>
              <a:t>Output voltage not as high as expected </a:t>
            </a:r>
          </a:p>
          <a:p>
            <a:pPr lvl="2"/>
            <a:r>
              <a:rPr lang="en-US" altLang="zh-CN" sz="2200" dirty="0"/>
              <a:t>(expected 24V, get 15V)</a:t>
            </a:r>
          </a:p>
          <a:p>
            <a:r>
              <a:rPr lang="en-US" altLang="zh-CN" sz="2200" b="1" dirty="0"/>
              <a:t>Fail to integrate</a:t>
            </a:r>
          </a:p>
          <a:p>
            <a:pPr lvl="1"/>
            <a:r>
              <a:rPr lang="en-US" altLang="zh-CN" sz="2200" dirty="0"/>
              <a:t>Power Switching Subsystem</a:t>
            </a:r>
          </a:p>
          <a:p>
            <a:pPr lvl="2"/>
            <a:r>
              <a:rPr lang="en-US" altLang="zh-CN" sz="2200" dirty="0"/>
              <a:t>Hardware and software behave as expected, but not integrated</a:t>
            </a:r>
          </a:p>
          <a:p>
            <a:pPr lvl="1"/>
            <a:r>
              <a:rPr lang="en-US" altLang="zh-CN" sz="2600" dirty="0"/>
              <a:t>Drivers</a:t>
            </a:r>
          </a:p>
          <a:p>
            <a:pPr lvl="2"/>
            <a:r>
              <a:rPr lang="en-US" altLang="zh-CN" sz="2200" dirty="0"/>
              <a:t>All drivers completed, but no hardware to run on</a:t>
            </a:r>
          </a:p>
        </p:txBody>
      </p:sp>
    </p:spTree>
    <p:extLst>
      <p:ext uri="{BB962C8B-B14F-4D97-AF65-F5344CB8AC3E}">
        <p14:creationId xmlns:p14="http://schemas.microsoft.com/office/powerpoint/2010/main" val="3617112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92F53E27-8C8C-6DDC-973D-508F7B686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5400"/>
              <a:t>Result and Reason: Reason</a:t>
            </a:r>
            <a:endParaRPr lang="zh-CN" altLang="en-US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C8FC5E-0768-3A08-B073-B670473AE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altLang="zh-CN" sz="2200" b="1"/>
              <a:t>Poor time management</a:t>
            </a:r>
          </a:p>
          <a:p>
            <a:pPr lvl="1"/>
            <a:r>
              <a:rPr lang="en-US" altLang="zh-CN" sz="2200"/>
              <a:t>Our design is a complex hardware system</a:t>
            </a:r>
          </a:p>
          <a:p>
            <a:pPr lvl="2"/>
            <a:r>
              <a:rPr lang="en-US" altLang="zh-CN" sz="2200"/>
              <a:t>(Probably the most crowded PCB layout in course)</a:t>
            </a:r>
          </a:p>
          <a:p>
            <a:pPr lvl="1"/>
            <a:r>
              <a:rPr lang="en-US" altLang="zh-CN" sz="2200"/>
              <a:t>Not enough experience on how to develop complex hardware efficiently</a:t>
            </a:r>
          </a:p>
          <a:p>
            <a:pPr lvl="2"/>
            <a:r>
              <a:rPr lang="en-US" altLang="zh-CN" sz="2200"/>
              <a:t>Efforts are made but not good enough</a:t>
            </a:r>
          </a:p>
          <a:p>
            <a:pPr lvl="1"/>
            <a:r>
              <a:rPr lang="en-US" altLang="zh-CN" sz="2200"/>
              <a:t>Examples:</a:t>
            </a:r>
          </a:p>
          <a:p>
            <a:pPr lvl="2"/>
            <a:r>
              <a:rPr lang="en-US" altLang="zh-CN" sz="2200"/>
              <a:t>Missed the first round of PCB order and had to wait the entire spring break.</a:t>
            </a:r>
          </a:p>
          <a:p>
            <a:pPr lvl="2"/>
            <a:r>
              <a:rPr lang="en-US" altLang="zh-CN" sz="2200"/>
              <a:t>Didn’t have time to iterate PCB with better design.</a:t>
            </a:r>
          </a:p>
          <a:p>
            <a:pPr lvl="2"/>
            <a:r>
              <a:rPr lang="en-US" altLang="zh-CN" sz="2200"/>
              <a:t>More during discussions for subsystems.</a:t>
            </a:r>
          </a:p>
          <a:p>
            <a:pPr lvl="1"/>
            <a:r>
              <a:rPr lang="en-US" altLang="zh-CN" sz="2200"/>
              <a:t>More on these later</a:t>
            </a:r>
          </a:p>
        </p:txBody>
      </p:sp>
    </p:spTree>
    <p:extLst>
      <p:ext uri="{BB962C8B-B14F-4D97-AF65-F5344CB8AC3E}">
        <p14:creationId xmlns:p14="http://schemas.microsoft.com/office/powerpoint/2010/main" val="4277910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017517EF-BD4D-4055-BDB4-A322C5356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E44A854E-0391-EF2A-C753-5FDFCD946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690" y="405575"/>
            <a:ext cx="6430414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Power Switching Subsystem (Overview)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2F7D421-3FE1-D712-F01B-97AD0FC77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4796" y="498698"/>
            <a:ext cx="2893382" cy="118535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alt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MOSFETs with controllers controlled by MCU GPIOs</a:t>
            </a: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126032" y="1067264"/>
            <a:ext cx="1021458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52C6D12-4965-F1DF-C36D-5D2BA3497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058" y="2141205"/>
            <a:ext cx="11097349" cy="410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586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6EEA1F6-DE50-D9AA-3363-2A5312B37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5400" dirty="0"/>
              <a:t>Power Switching Subsystem (Result)</a:t>
            </a:r>
            <a:endParaRPr lang="zh-CN" altLang="en-US" sz="54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D6EBD7-82C0-7A43-3AF3-9EBA36695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altLang="zh-CN" sz="2000"/>
              <a:t>Hardware and software behave as expected</a:t>
            </a:r>
          </a:p>
          <a:p>
            <a:r>
              <a:rPr lang="en-US" altLang="zh-CN" sz="2000"/>
              <a:t>Didn’t have time to integrate:</a:t>
            </a:r>
          </a:p>
          <a:p>
            <a:pPr lvl="1"/>
            <a:r>
              <a:rPr lang="en-US" altLang="zh-CN" sz="2000"/>
              <a:t>Apr.9: </a:t>
            </a:r>
          </a:p>
          <a:p>
            <a:pPr lvl="2"/>
            <a:r>
              <a:rPr lang="en-US" altLang="zh-CN"/>
              <a:t>Populated and tested that hardware worked.</a:t>
            </a:r>
          </a:p>
          <a:p>
            <a:pPr lvl="2"/>
            <a:r>
              <a:rPr lang="en-US" altLang="zh-CN"/>
              <a:t>Lost one controller during populating. Need to wait for parts to arrive.</a:t>
            </a:r>
          </a:p>
          <a:p>
            <a:pPr lvl="1"/>
            <a:r>
              <a:rPr lang="en-US" altLang="zh-CN" sz="2000"/>
              <a:t>Apr.20:</a:t>
            </a:r>
          </a:p>
          <a:p>
            <a:pPr lvl="2"/>
            <a:r>
              <a:rPr lang="en-US" altLang="zh-CN"/>
              <a:t>Software (driver) completed</a:t>
            </a:r>
          </a:p>
          <a:p>
            <a:pPr lvl="1"/>
            <a:r>
              <a:rPr lang="en-US" altLang="zh-CN" sz="2000"/>
              <a:t>Apr.25:</a:t>
            </a:r>
          </a:p>
          <a:p>
            <a:pPr lvl="2"/>
            <a:r>
              <a:rPr lang="en-US" altLang="zh-CN"/>
              <a:t>Tried to integrate but couldn’t replicate the hardware test. Integration failed</a:t>
            </a:r>
          </a:p>
          <a:p>
            <a:pPr lvl="1"/>
            <a:r>
              <a:rPr lang="en-US" altLang="zh-CN" sz="2000"/>
              <a:t>Apr.26 (demo day):</a:t>
            </a:r>
          </a:p>
          <a:p>
            <a:pPr lvl="2"/>
            <a:r>
              <a:rPr lang="en-US" altLang="zh-CN"/>
              <a:t>Found out that the PCB fried.</a:t>
            </a:r>
          </a:p>
          <a:p>
            <a:pPr lvl="2"/>
            <a:r>
              <a:rPr lang="en-US" altLang="zh-CN"/>
              <a:t>Hardware working again right before final demo. No time to integrate.</a:t>
            </a:r>
          </a:p>
          <a:p>
            <a:pPr lvl="2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65416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E44A854E-0391-EF2A-C753-5FDFCD946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4200" dirty="0"/>
              <a:t>Super Capacitor Charging Subsystem</a:t>
            </a:r>
            <a:endParaRPr lang="zh-CN" altLang="en-US" sz="42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2F7D421-3FE1-D712-F01B-97AD0FC77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Overview:</a:t>
            </a:r>
          </a:p>
          <a:p>
            <a:pPr lvl="1"/>
            <a:r>
              <a:rPr lang="en-US" altLang="zh-CN" sz="1800" dirty="0"/>
              <a:t>Built upon the BQ24640 supercapacitor charger chip (I2C protocol)</a:t>
            </a:r>
          </a:p>
          <a:p>
            <a:pPr lvl="1"/>
            <a:r>
              <a:rPr lang="en-US" altLang="zh-CN" sz="1800" dirty="0"/>
              <a:t>Can charge capacitor with any current from 0 – 10A</a:t>
            </a:r>
          </a:p>
          <a:p>
            <a:pPr lvl="1"/>
            <a:r>
              <a:rPr lang="en-US" altLang="zh-CN" sz="1800" dirty="0"/>
              <a:t>Work as expected</a:t>
            </a:r>
          </a:p>
          <a:p>
            <a:r>
              <a:rPr lang="en-US" altLang="zh-CN" sz="2400" dirty="0"/>
              <a:t>Result:</a:t>
            </a:r>
          </a:p>
          <a:p>
            <a:pPr lvl="1"/>
            <a:r>
              <a:rPr lang="en-US" altLang="zh-CN" sz="2000" dirty="0"/>
              <a:t>A potentiometer was missing on the demo day. Only demoed with certain current.</a:t>
            </a:r>
          </a:p>
          <a:p>
            <a:endParaRPr lang="en-US" altLang="zh-CN" sz="2200" dirty="0"/>
          </a:p>
          <a:p>
            <a:endParaRPr lang="zh-CN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48359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650</Words>
  <Application>Microsoft Office PowerPoint</Application>
  <PresentationFormat>宽屏</PresentationFormat>
  <Paragraphs>100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等线</vt:lpstr>
      <vt:lpstr>等线 Light</vt:lpstr>
      <vt:lpstr>Arial</vt:lpstr>
      <vt:lpstr>Calibri</vt:lpstr>
      <vt:lpstr>Office 主题​​</vt:lpstr>
      <vt:lpstr>Supercapacitor Module for Illini-Robomaster Robot</vt:lpstr>
      <vt:lpstr>Problem and solution</vt:lpstr>
      <vt:lpstr>Problem and solution</vt:lpstr>
      <vt:lpstr>Solution overview</vt:lpstr>
      <vt:lpstr>Result and Reason: Result</vt:lpstr>
      <vt:lpstr>Result and Reason: Reason</vt:lpstr>
      <vt:lpstr>Power Switching Subsystem (Overview)</vt:lpstr>
      <vt:lpstr>Power Switching Subsystem (Result)</vt:lpstr>
      <vt:lpstr>Super Capacitor Charging Subsystem</vt:lpstr>
      <vt:lpstr>Drivers</vt:lpstr>
      <vt:lpstr>Time is the biggest limit</vt:lpstr>
      <vt:lpstr>Lesson learned</vt:lpstr>
      <vt:lpstr>Lesson learned</vt:lpstr>
      <vt:lpstr>Recommendations for further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Supercapacitor Module for Illini-Robomaster Robot</dc:title>
  <dc:creator>Qiang Wang</dc:creator>
  <cp:lastModifiedBy>Qiang Wang</cp:lastModifiedBy>
  <cp:revision>4</cp:revision>
  <dcterms:created xsi:type="dcterms:W3CDTF">2023-04-28T20:08:29Z</dcterms:created>
  <dcterms:modified xsi:type="dcterms:W3CDTF">2023-05-01T08:44:01Z</dcterms:modified>
</cp:coreProperties>
</file>