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5" roundtripDataSignature="AMtx7mj5Gm838VicnlvikRw3w4P1YnA+2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B9A2FDE-9576-42C4-B0C4-7D2FBEC5FFD1}">
  <a:tblStyle styleId="{CB9A2FDE-9576-42C4-B0C4-7D2FBEC5FFD1}"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customschemas.google.com/relationships/presentationmetadata" Target="metadata"/><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 name="Google Shape;81;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3e63ed8dfb5_1_13:notes"/>
          <p:cNvSpPr txBox="1"/>
          <p:nvPr>
            <p:ph idx="1" type="body"/>
          </p:nvPr>
        </p:nvSpPr>
        <p:spPr>
          <a:xfrm>
            <a:off x="2286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3e63ed8dfb5_0_5:notes"/>
          <p:cNvSpPr txBox="1"/>
          <p:nvPr>
            <p:ph idx="1" type="body"/>
          </p:nvPr>
        </p:nvSpPr>
        <p:spPr>
          <a:xfrm>
            <a:off x="2286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e63ed8dfb5_1_77:notes"/>
          <p:cNvSpPr txBox="1"/>
          <p:nvPr>
            <p:ph idx="1" type="body"/>
          </p:nvPr>
        </p:nvSpPr>
        <p:spPr>
          <a:xfrm>
            <a:off x="2286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3daeac699e4_0_49:notes"/>
          <p:cNvSpPr txBox="1"/>
          <p:nvPr>
            <p:ph idx="1" type="body"/>
          </p:nvPr>
        </p:nvSpPr>
        <p:spPr>
          <a:xfrm>
            <a:off x="2286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3daee3c6804_0_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 name="Google Shape;314;g3daee3c6804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3e6b9b4a22b_0_22:notes"/>
          <p:cNvSpPr txBox="1"/>
          <p:nvPr>
            <p:ph idx="1" type="body"/>
          </p:nvPr>
        </p:nvSpPr>
        <p:spPr>
          <a:xfrm>
            <a:off x="2286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3e628816e22_1_25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4" name="Google Shape;344;g3e628816e22_1_2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3daee3c6804_0_38:notes"/>
          <p:cNvSpPr txBox="1"/>
          <p:nvPr>
            <p:ph idx="1" type="body"/>
          </p:nvPr>
        </p:nvSpPr>
        <p:spPr>
          <a:xfrm>
            <a:off x="2286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3e6b9b4a22b_0_254:notes"/>
          <p:cNvSpPr txBox="1"/>
          <p:nvPr>
            <p:ph idx="1" type="body"/>
          </p:nvPr>
        </p:nvSpPr>
        <p:spPr>
          <a:xfrm>
            <a:off x="2286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3daeac699e4_0_0:notes"/>
          <p:cNvSpPr txBox="1"/>
          <p:nvPr>
            <p:ph idx="1" type="body"/>
          </p:nvPr>
        </p:nvSpPr>
        <p:spPr>
          <a:xfrm>
            <a:off x="2286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3e628816e22_1_375:notes"/>
          <p:cNvSpPr txBox="1"/>
          <p:nvPr>
            <p:ph idx="1" type="body"/>
          </p:nvPr>
        </p:nvSpPr>
        <p:spPr>
          <a:xfrm>
            <a:off x="2286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3e6b9b4a22b_0_157:notes"/>
          <p:cNvSpPr txBox="1"/>
          <p:nvPr>
            <p:ph idx="1" type="body"/>
          </p:nvPr>
        </p:nvSpPr>
        <p:spPr>
          <a:xfrm>
            <a:off x="2286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3e6b9b4a22b_0_177:notes"/>
          <p:cNvSpPr txBox="1"/>
          <p:nvPr>
            <p:ph idx="1" type="body"/>
          </p:nvPr>
        </p:nvSpPr>
        <p:spPr>
          <a:xfrm>
            <a:off x="2286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3daeac699e4_0_15:notes"/>
          <p:cNvSpPr txBox="1"/>
          <p:nvPr>
            <p:ph idx="1" type="body"/>
          </p:nvPr>
        </p:nvSpPr>
        <p:spPr>
          <a:xfrm>
            <a:off x="2286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3e6b9b4a22b_0_190:notes"/>
          <p:cNvSpPr txBox="1"/>
          <p:nvPr>
            <p:ph idx="1" type="body"/>
          </p:nvPr>
        </p:nvSpPr>
        <p:spPr>
          <a:xfrm>
            <a:off x="2286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3e6b9b4a22b_0_205:notes"/>
          <p:cNvSpPr txBox="1"/>
          <p:nvPr>
            <p:ph idx="1" type="body"/>
          </p:nvPr>
        </p:nvSpPr>
        <p:spPr>
          <a:xfrm>
            <a:off x="2286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3e6b9b4a22b_0_2740:notes"/>
          <p:cNvSpPr txBox="1"/>
          <p:nvPr>
            <p:ph idx="1" type="body"/>
          </p:nvPr>
        </p:nvSpPr>
        <p:spPr>
          <a:xfrm>
            <a:off x="2286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3e6b9b4a22b_0_218:notes"/>
          <p:cNvSpPr txBox="1"/>
          <p:nvPr>
            <p:ph idx="1" type="body"/>
          </p:nvPr>
        </p:nvSpPr>
        <p:spPr>
          <a:xfrm>
            <a:off x="2286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3e6b9b4a22b_0_2700:notes"/>
          <p:cNvSpPr txBox="1"/>
          <p:nvPr>
            <p:ph idx="1" type="body"/>
          </p:nvPr>
        </p:nvSpPr>
        <p:spPr>
          <a:xfrm>
            <a:off x="2286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3e6b9b4a22b_0_236:notes"/>
          <p:cNvSpPr txBox="1"/>
          <p:nvPr>
            <p:ph idx="1" type="body"/>
          </p:nvPr>
        </p:nvSpPr>
        <p:spPr>
          <a:xfrm>
            <a:off x="2286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3e628816e22_1_27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4" name="Google Shape;754;g3e628816e22_1_2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3e628816e22_1_23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g3e628816e22_1_2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3daeac699e4_0_123:notes"/>
          <p:cNvSpPr txBox="1"/>
          <p:nvPr>
            <p:ph idx="1" type="body"/>
          </p:nvPr>
        </p:nvSpPr>
        <p:spPr>
          <a:xfrm>
            <a:off x="2286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g3e6b9b4a22b_0_1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4" name="Google Shape;804;g3e6b9b4a22b_0_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g3e63ed8dfb5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6" name="Google Shape;826;g3e63ed8dfb5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3daebac9a76_0_66:notes"/>
          <p:cNvSpPr txBox="1"/>
          <p:nvPr>
            <p:ph idx="1" type="body"/>
          </p:nvPr>
        </p:nvSpPr>
        <p:spPr>
          <a:xfrm>
            <a:off x="2286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g3daebac9a76_0_79:notes"/>
          <p:cNvSpPr txBox="1"/>
          <p:nvPr>
            <p:ph idx="1" type="body"/>
          </p:nvPr>
        </p:nvSpPr>
        <p:spPr>
          <a:xfrm>
            <a:off x="2286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3e6b9b4a22b_0_1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3" name="Google Shape;893;g3e6b9b4a22b_0_1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g3e6c79223bd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1" name="Google Shape;911;g3e6c79223bd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g3e6b9b4a22b_0_233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4" name="Google Shape;924;g3e6b9b4a22b_0_23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9" name="Google Shape;929;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2" name="Google Shape;942;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3e628816e22_1_145:notes"/>
          <p:cNvSpPr txBox="1"/>
          <p:nvPr>
            <p:ph idx="1" type="body"/>
          </p:nvPr>
        </p:nvSpPr>
        <p:spPr>
          <a:xfrm>
            <a:off x="2286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6" name="Google Shape;956;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3" name="Google Shape;97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0" name="Google Shape;990;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5" name="Google Shape;1005;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0" name="Google Shape;102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3" name="Shape 1033"/>
        <p:cNvGrpSpPr/>
        <p:nvPr/>
      </p:nvGrpSpPr>
      <p:grpSpPr>
        <a:xfrm>
          <a:off x="0" y="0"/>
          <a:ext cx="0" cy="0"/>
          <a:chOff x="0" y="0"/>
          <a:chExt cx="0" cy="0"/>
        </a:xfrm>
      </p:grpSpPr>
      <p:sp>
        <p:nvSpPr>
          <p:cNvPr id="1034" name="Google Shape;1034;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5" name="Google Shape;1035;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8" name="Google Shape;1048;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1" name="Google Shape;1061;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3" name="Shape 1073"/>
        <p:cNvGrpSpPr/>
        <p:nvPr/>
      </p:nvGrpSpPr>
      <p:grpSpPr>
        <a:xfrm>
          <a:off x="0" y="0"/>
          <a:ext cx="0" cy="0"/>
          <a:chOff x="0" y="0"/>
          <a:chExt cx="0" cy="0"/>
        </a:xfrm>
      </p:grpSpPr>
      <p:sp>
        <p:nvSpPr>
          <p:cNvPr id="1074" name="Google Shape;1074;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5" name="Google Shape;1075;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6" name="Google Shape;1086;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3e628816e22_1_24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 name="Google Shape;132;g3e628816e22_1_2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e6b9b4a22b_0_6:notes"/>
          <p:cNvSpPr txBox="1"/>
          <p:nvPr>
            <p:ph idx="1" type="body"/>
          </p:nvPr>
        </p:nvSpPr>
        <p:spPr>
          <a:xfrm>
            <a:off x="2286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3e63ed8dfb5_1_33:notes"/>
          <p:cNvSpPr txBox="1"/>
          <p:nvPr>
            <p:ph idx="1" type="body"/>
          </p:nvPr>
        </p:nvSpPr>
        <p:spPr>
          <a:xfrm>
            <a:off x="2286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3e63ed8dfb5_1_49:notes"/>
          <p:cNvSpPr txBox="1"/>
          <p:nvPr>
            <p:ph idx="1" type="body"/>
          </p:nvPr>
        </p:nvSpPr>
        <p:spPr>
          <a:xfrm>
            <a:off x="2286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3daee3c6804_0_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 name="Google Shape;185;g3daee3c6804_0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2" name="Shape 72"/>
        <p:cNvGrpSpPr/>
        <p:nvPr/>
      </p:nvGrpSpPr>
      <p:grpSpPr>
        <a:xfrm>
          <a:off x="0" y="0"/>
          <a:ext cx="0" cy="0"/>
          <a:chOff x="0" y="0"/>
          <a:chExt cx="0" cy="0"/>
        </a:xfrm>
      </p:grpSpPr>
      <p:sp>
        <p:nvSpPr>
          <p:cNvPr id="73" name="Google Shape;73;p2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2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ated (g3e628816e22_17_0)">
  <p:cSld name="Generated (g3e628816e22_17_0)">
    <p:spTree>
      <p:nvGrpSpPr>
        <p:cNvPr id="78" name="Shape 7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 name="Shape 19"/>
        <p:cNvGrpSpPr/>
        <p:nvPr/>
      </p:nvGrpSpPr>
      <p:grpSpPr>
        <a:xfrm>
          <a:off x="0" y="0"/>
          <a:ext cx="0" cy="0"/>
          <a:chOff x="0" y="0"/>
          <a:chExt cx="0" cy="0"/>
        </a:xfrm>
      </p:grpSpPr>
      <p:sp>
        <p:nvSpPr>
          <p:cNvPr id="20" name="Google Shape;20;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 name="Shape 25"/>
        <p:cNvGrpSpPr/>
        <p:nvPr/>
      </p:nvGrpSpPr>
      <p:grpSpPr>
        <a:xfrm>
          <a:off x="0" y="0"/>
          <a:ext cx="0" cy="0"/>
          <a:chOff x="0" y="0"/>
          <a:chExt cx="0" cy="0"/>
        </a:xfrm>
      </p:grpSpPr>
      <p:sp>
        <p:nvSpPr>
          <p:cNvPr id="26" name="Google Shape;26;p1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8" name="Google Shape;28;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1" name="Shape 31"/>
        <p:cNvGrpSpPr/>
        <p:nvPr/>
      </p:nvGrpSpPr>
      <p:grpSpPr>
        <a:xfrm>
          <a:off x="0" y="0"/>
          <a:ext cx="0" cy="0"/>
          <a:chOff x="0" y="0"/>
          <a:chExt cx="0" cy="0"/>
        </a:xfrm>
      </p:grpSpPr>
      <p:sp>
        <p:nvSpPr>
          <p:cNvPr id="32" name="Google Shape;32;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1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1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8" name="Shape 38"/>
        <p:cNvGrpSpPr/>
        <p:nvPr/>
      </p:nvGrpSpPr>
      <p:grpSpPr>
        <a:xfrm>
          <a:off x="0" y="0"/>
          <a:ext cx="0" cy="0"/>
          <a:chOff x="0" y="0"/>
          <a:chExt cx="0" cy="0"/>
        </a:xfrm>
      </p:grpSpPr>
      <p:sp>
        <p:nvSpPr>
          <p:cNvPr id="39" name="Google Shape;39;p1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1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1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1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1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7" name="Shape 47"/>
        <p:cNvGrpSpPr/>
        <p:nvPr/>
      </p:nvGrpSpPr>
      <p:grpSpPr>
        <a:xfrm>
          <a:off x="0" y="0"/>
          <a:ext cx="0" cy="0"/>
          <a:chOff x="0" y="0"/>
          <a:chExt cx="0" cy="0"/>
        </a:xfrm>
      </p:grpSpPr>
      <p:sp>
        <p:nvSpPr>
          <p:cNvPr id="48" name="Google Shape;48;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2" name="Shape 52"/>
        <p:cNvGrpSpPr/>
        <p:nvPr/>
      </p:nvGrpSpPr>
      <p:grpSpPr>
        <a:xfrm>
          <a:off x="0" y="0"/>
          <a:ext cx="0" cy="0"/>
          <a:chOff x="0" y="0"/>
          <a:chExt cx="0" cy="0"/>
        </a:xfrm>
      </p:grpSpPr>
      <p:sp>
        <p:nvSpPr>
          <p:cNvPr id="53" name="Google Shape;53;p2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2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5" name="Google Shape;55;p2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6" name="Google Shape;56;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9" name="Shape 59"/>
        <p:cNvGrpSpPr/>
        <p:nvPr/>
      </p:nvGrpSpPr>
      <p:grpSpPr>
        <a:xfrm>
          <a:off x="0" y="0"/>
          <a:ext cx="0" cy="0"/>
          <a:chOff x="0" y="0"/>
          <a:chExt cx="0" cy="0"/>
        </a:xfrm>
      </p:grpSpPr>
      <p:sp>
        <p:nvSpPr>
          <p:cNvPr id="60" name="Google Shape;60;p2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23"/>
          <p:cNvSpPr/>
          <p:nvPr>
            <p:ph idx="2" type="pic"/>
          </p:nvPr>
        </p:nvSpPr>
        <p:spPr>
          <a:xfrm>
            <a:off x="5183188" y="987425"/>
            <a:ext cx="6172200" cy="4873625"/>
          </a:xfrm>
          <a:prstGeom prst="rect">
            <a:avLst/>
          </a:prstGeom>
          <a:noFill/>
          <a:ln>
            <a:noFill/>
          </a:ln>
        </p:spPr>
      </p:sp>
      <p:sp>
        <p:nvSpPr>
          <p:cNvPr id="62" name="Google Shape;62;p2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3" name="Google Shape;63;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6" name="Shape 66"/>
        <p:cNvGrpSpPr/>
        <p:nvPr/>
      </p:nvGrpSpPr>
      <p:grpSpPr>
        <a:xfrm>
          <a:off x="0" y="0"/>
          <a:ext cx="0" cy="0"/>
          <a:chOff x="0" y="0"/>
          <a:chExt cx="0" cy="0"/>
        </a:xfrm>
      </p:grpSpPr>
      <p:sp>
        <p:nvSpPr>
          <p:cNvPr id="67" name="Google Shape;67;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2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1.png"/><Relationship Id="rId5" Type="http://schemas.openxmlformats.org/officeDocument/2006/relationships/image" Target="../media/image15.png"/><Relationship Id="rId6"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1.png"/><Relationship Id="rId5" Type="http://schemas.openxmlformats.org/officeDocument/2006/relationships/image" Target="../media/image15.png"/><Relationship Id="rId6"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22.png"/><Relationship Id="rId4" Type="http://schemas.openxmlformats.org/officeDocument/2006/relationships/image" Target="../media/image1.png"/><Relationship Id="rId5" Type="http://schemas.openxmlformats.org/officeDocument/2006/relationships/image" Target="../media/image15.png"/><Relationship Id="rId6"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1.png"/><Relationship Id="rId5" Type="http://schemas.openxmlformats.org/officeDocument/2006/relationships/image" Target="../media/image15.png"/><Relationship Id="rId6"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jp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22.png"/><Relationship Id="rId4" Type="http://schemas.openxmlformats.org/officeDocument/2006/relationships/image" Target="../media/image1.png"/><Relationship Id="rId9" Type="http://schemas.openxmlformats.org/officeDocument/2006/relationships/hyperlink" Target="https://www.uploadvr.com/quest-3-specs/" TargetMode="External"/><Relationship Id="rId5" Type="http://schemas.openxmlformats.org/officeDocument/2006/relationships/image" Target="../media/image15.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hyperlink" Target="https://www.uploadvr.com/quest-3-specs/"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jp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22.png"/><Relationship Id="rId4" Type="http://schemas.openxmlformats.org/officeDocument/2006/relationships/image" Target="../media/image1.png"/><Relationship Id="rId5" Type="http://schemas.openxmlformats.org/officeDocument/2006/relationships/image" Target="../media/image15.png"/><Relationship Id="rId6"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22.png"/><Relationship Id="rId4" Type="http://schemas.openxmlformats.org/officeDocument/2006/relationships/image" Target="../media/image1.png"/><Relationship Id="rId5"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22.png"/><Relationship Id="rId4" Type="http://schemas.openxmlformats.org/officeDocument/2006/relationships/image" Target="../media/image1.png"/><Relationship Id="rId5"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22.png"/><Relationship Id="rId4" Type="http://schemas.openxmlformats.org/officeDocument/2006/relationships/image" Target="../media/image14.jpg"/><Relationship Id="rId5" Type="http://schemas.openxmlformats.org/officeDocument/2006/relationships/image" Target="../media/image2.png"/><Relationship Id="rId6"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22.png"/><Relationship Id="rId4" Type="http://schemas.openxmlformats.org/officeDocument/2006/relationships/image" Target="../media/image1.png"/><Relationship Id="rId5" Type="http://schemas.openxmlformats.org/officeDocument/2006/relationships/image" Target="../media/image15.png"/><Relationship Id="rId6"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22.png"/><Relationship Id="rId4" Type="http://schemas.openxmlformats.org/officeDocument/2006/relationships/image" Target="../media/image1.png"/><Relationship Id="rId5" Type="http://schemas.openxmlformats.org/officeDocument/2006/relationships/image" Target="../media/image15.png"/><Relationship Id="rId6"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22.png"/><Relationship Id="rId4" Type="http://schemas.openxmlformats.org/officeDocument/2006/relationships/image" Target="../media/image15.png"/><Relationship Id="rId5"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22.png"/><Relationship Id="rId4" Type="http://schemas.openxmlformats.org/officeDocument/2006/relationships/image" Target="../media/image1.png"/><Relationship Id="rId5"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22.png"/><Relationship Id="rId4" Type="http://schemas.openxmlformats.org/officeDocument/2006/relationships/image" Target="../media/image1.png"/><Relationship Id="rId5"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22.png"/><Relationship Id="rId4" Type="http://schemas.openxmlformats.org/officeDocument/2006/relationships/image" Target="../media/image15.png"/><Relationship Id="rId5"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22.png"/><Relationship Id="rId4" Type="http://schemas.openxmlformats.org/officeDocument/2006/relationships/image" Target="../media/image1.png"/><Relationship Id="rId5"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22.png"/><Relationship Id="rId4" Type="http://schemas.openxmlformats.org/officeDocument/2006/relationships/image" Target="../media/image1.png"/><Relationship Id="rId5"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22.png"/><Relationship Id="rId4" Type="http://schemas.openxmlformats.org/officeDocument/2006/relationships/image" Target="../media/image1.png"/><Relationship Id="rId5" Type="http://schemas.openxmlformats.org/officeDocument/2006/relationships/image" Target="../media/image15.png"/><Relationship Id="rId6"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jp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jp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22.png"/><Relationship Id="rId4" Type="http://schemas.openxmlformats.org/officeDocument/2006/relationships/image" Target="../media/image15.png"/><Relationship Id="rId5"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7.pn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jp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22.png"/><Relationship Id="rId4" Type="http://schemas.openxmlformats.org/officeDocument/2006/relationships/image" Target="../media/image1.png"/><Relationship Id="rId9" Type="http://schemas.openxmlformats.org/officeDocument/2006/relationships/image" Target="../media/image30.png"/><Relationship Id="rId5" Type="http://schemas.openxmlformats.org/officeDocument/2006/relationships/image" Target="../media/image15.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33.png"/><Relationship Id="rId4" Type="http://schemas.openxmlformats.org/officeDocument/2006/relationships/image" Target="../media/image22.png"/><Relationship Id="rId5" Type="http://schemas.openxmlformats.org/officeDocument/2006/relationships/image" Target="../media/image1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3.png"/><Relationship Id="rId4" Type="http://schemas.openxmlformats.org/officeDocument/2006/relationships/image" Target="../media/image15.png"/><Relationship Id="rId5" Type="http://schemas.openxmlformats.org/officeDocument/2006/relationships/image" Target="../media/image4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7.png"/><Relationship Id="rId4" Type="http://schemas.openxmlformats.org/officeDocument/2006/relationships/hyperlink" Target="https://github.com/RiceMiceA/ECE_445.git" TargetMode="External"/><Relationship Id="rId5" Type="http://schemas.openxmlformats.org/officeDocument/2006/relationships/hyperlink" Target="https://www.acm.org/code-of-ethics" TargetMode="External"/><Relationship Id="rId6" Type="http://schemas.openxmlformats.org/officeDocument/2006/relationships/hyperlink" Target="https://www.industrialspec.com/about-us/blog/detail/fda-compliant-food-grade-food-safe-meanings?utm_source=chatgpt.com" TargetMode="External"/><Relationship Id="rId7" Type="http://schemas.openxmlformats.org/officeDocument/2006/relationships/hyperlink" Target="https://www.fda.gov/regulatory-information/search-fda-guidance-documents/guidance-industry-preparation-premarket-submissions-food-contact-substances-chemistry" TargetMode="External"/><Relationship Id="rId8" Type="http://schemas.openxmlformats.org/officeDocument/2006/relationships/image" Target="../media/image1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jp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22.png"/><Relationship Id="rId4" Type="http://schemas.openxmlformats.org/officeDocument/2006/relationships/image" Target="../media/image1.png"/><Relationship Id="rId5" Type="http://schemas.openxmlformats.org/officeDocument/2006/relationships/image" Target="../media/image15.png"/><Relationship Id="rId6" Type="http://schemas.openxmlformats.org/officeDocument/2006/relationships/image" Target="../media/image10.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38.jpg"/><Relationship Id="rId4" Type="http://schemas.openxmlformats.org/officeDocument/2006/relationships/image" Target="../media/image1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0.jpg"/><Relationship Id="rId4" Type="http://schemas.openxmlformats.org/officeDocument/2006/relationships/image" Target="../media/image1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jp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jp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2.png"/><Relationship Id="rId4" Type="http://schemas.openxmlformats.org/officeDocument/2006/relationships/image" Target="../media/image1.png"/><Relationship Id="rId5" Type="http://schemas.openxmlformats.org/officeDocument/2006/relationships/image" Target="../media/image15.png"/><Relationship Id="rId6" Type="http://schemas.openxmlformats.org/officeDocument/2006/relationships/hyperlink" Target="http://drive.google.com/file/d/1vn1TVois0Qi5SriljihFJsO7dfp3dof-/view" TargetMode="External"/><Relationship Id="rId7"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22.png"/><Relationship Id="rId4" Type="http://schemas.openxmlformats.org/officeDocument/2006/relationships/image" Target="../media/image1.png"/><Relationship Id="rId5" Type="http://schemas.openxmlformats.org/officeDocument/2006/relationships/image" Target="../media/image15.png"/><Relationship Id="rId6"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image" Target="../media/image1.png"/><Relationship Id="rId5" Type="http://schemas.openxmlformats.org/officeDocument/2006/relationships/image" Target="../media/image15.png"/><Relationship Id="rId6"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jp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2" name="Shape 82"/>
        <p:cNvGrpSpPr/>
        <p:nvPr/>
      </p:nvGrpSpPr>
      <p:grpSpPr>
        <a:xfrm>
          <a:off x="0" y="0"/>
          <a:ext cx="0" cy="0"/>
          <a:chOff x="0" y="0"/>
          <a:chExt cx="0" cy="0"/>
        </a:xfrm>
      </p:grpSpPr>
      <p:sp>
        <p:nvSpPr>
          <p:cNvPr id="83" name="Google Shape;83;p26"/>
          <p:cNvSpPr txBox="1"/>
          <p:nvPr/>
        </p:nvSpPr>
        <p:spPr>
          <a:xfrm>
            <a:off x="1134035" y="2553964"/>
            <a:ext cx="9924000" cy="1954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600"/>
              </a:spcBef>
              <a:spcAft>
                <a:spcPts val="0"/>
              </a:spcAft>
              <a:buClr>
                <a:srgbClr val="000000"/>
              </a:buClr>
              <a:buSzPts val="4500"/>
              <a:buFont typeface="Arial"/>
              <a:buNone/>
            </a:pPr>
            <a:r>
              <a:rPr b="1" lang="en-US" sz="4500">
                <a:solidFill>
                  <a:schemeClr val="lt1"/>
                </a:solidFill>
              </a:rPr>
              <a:t>AI-Intelligent Culinary Device</a:t>
            </a:r>
            <a:endParaRPr b="0" i="0" sz="4500" u="none" cap="none" strike="noStrike">
              <a:solidFill>
                <a:srgbClr val="000000"/>
              </a:solidFill>
              <a:latin typeface="Arial"/>
              <a:ea typeface="Arial"/>
              <a:cs typeface="Arial"/>
              <a:sym typeface="Arial"/>
            </a:endParaRPr>
          </a:p>
          <a:p>
            <a:pPr indent="0" lvl="0" marL="0" marR="0" rtl="0" algn="ctr">
              <a:lnSpc>
                <a:spcPct val="100000"/>
              </a:lnSpc>
              <a:spcBef>
                <a:spcPts val="600"/>
              </a:spcBef>
              <a:spcAft>
                <a:spcPts val="0"/>
              </a:spcAft>
              <a:buNone/>
            </a:pPr>
            <a:r>
              <a:rPr b="0" i="0" lang="en-US" sz="2500" u="none" cap="none" strike="noStrike">
                <a:solidFill>
                  <a:schemeClr val="lt1"/>
                </a:solidFill>
                <a:latin typeface="Arial"/>
                <a:ea typeface="Arial"/>
                <a:cs typeface="Arial"/>
                <a:sym typeface="Arial"/>
              </a:rPr>
              <a:t>Electrical &amp; Computer Engineering</a:t>
            </a:r>
            <a:endParaRPr/>
          </a:p>
          <a:p>
            <a:pPr indent="0" lvl="0" marL="0" marR="0" rtl="0" algn="ctr">
              <a:lnSpc>
                <a:spcPct val="100000"/>
              </a:lnSpc>
              <a:spcBef>
                <a:spcPts val="600"/>
              </a:spcBef>
              <a:spcAft>
                <a:spcPts val="0"/>
              </a:spcAft>
              <a:buNone/>
            </a:pPr>
            <a:r>
              <a:t/>
            </a:r>
            <a:endParaRPr b="0" i="0" sz="1800" u="none" cap="none" strike="noStrike">
              <a:solidFill>
                <a:schemeClr val="lt1"/>
              </a:solidFill>
              <a:latin typeface="Arial"/>
              <a:ea typeface="Arial"/>
              <a:cs typeface="Arial"/>
              <a:sym typeface="Arial"/>
            </a:endParaRPr>
          </a:p>
          <a:p>
            <a:pPr indent="0" lvl="0" marL="0" marR="0" rtl="0" algn="ctr">
              <a:lnSpc>
                <a:spcPct val="100000"/>
              </a:lnSpc>
              <a:spcBef>
                <a:spcPts val="600"/>
              </a:spcBef>
              <a:spcAft>
                <a:spcPts val="0"/>
              </a:spcAft>
              <a:buNone/>
            </a:pPr>
            <a:r>
              <a:rPr lang="en-US" sz="1800">
                <a:solidFill>
                  <a:schemeClr val="lt1"/>
                </a:solidFill>
              </a:rPr>
              <a:t>Tony Liu B.S. CE; Jackson Brown B.S. CE; Griffin Kelley B.S. EE</a:t>
            </a:r>
            <a:endParaRPr b="0" i="0" sz="1800" u="none" cap="none" strike="noStrike">
              <a:solidFill>
                <a:srgbClr val="000000"/>
              </a:solidFill>
              <a:latin typeface="Arial"/>
              <a:ea typeface="Arial"/>
              <a:cs typeface="Arial"/>
              <a:sym typeface="Arial"/>
            </a:endParaRPr>
          </a:p>
        </p:txBody>
      </p:sp>
      <p:sp>
        <p:nvSpPr>
          <p:cNvPr id="84" name="Google Shape;84;p26"/>
          <p:cNvSpPr txBox="1"/>
          <p:nvPr/>
        </p:nvSpPr>
        <p:spPr>
          <a:xfrm>
            <a:off x="3922059" y="5413888"/>
            <a:ext cx="4347882" cy="3692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lang="en-US" sz="1800">
                <a:solidFill>
                  <a:schemeClr val="lt1"/>
                </a:solidFill>
              </a:rPr>
              <a:t>Spring 2026</a:t>
            </a:r>
            <a:endParaRPr b="0" i="0" sz="1800" u="none" cap="none" strike="noStrike">
              <a:solidFill>
                <a:schemeClr val="lt1"/>
              </a:solidFill>
              <a:latin typeface="Arial"/>
              <a:ea typeface="Arial"/>
              <a:cs typeface="Arial"/>
              <a:sym typeface="Arial"/>
            </a:endParaRPr>
          </a:p>
        </p:txBody>
      </p:sp>
      <p:pic>
        <p:nvPicPr>
          <p:cNvPr id="85" name="Google Shape;85;p26"/>
          <p:cNvPicPr preferRelativeResize="0"/>
          <p:nvPr/>
        </p:nvPicPr>
        <p:blipFill rotWithShape="1">
          <a:blip r:embed="rId4">
            <a:alphaModFix/>
          </a:blip>
          <a:srcRect b="0" l="0" r="0" t="0"/>
          <a:stretch/>
        </p:blipFill>
        <p:spPr>
          <a:xfrm>
            <a:off x="4641007" y="1004743"/>
            <a:ext cx="2909982" cy="75466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9" name="Shape 199"/>
        <p:cNvGrpSpPr/>
        <p:nvPr/>
      </p:nvGrpSpPr>
      <p:grpSpPr>
        <a:xfrm>
          <a:off x="0" y="0"/>
          <a:ext cx="0" cy="0"/>
          <a:chOff x="0" y="0"/>
          <a:chExt cx="0" cy="0"/>
        </a:xfrm>
      </p:grpSpPr>
      <p:sp>
        <p:nvSpPr>
          <p:cNvPr id="200" name="Google Shape;200;g3e63ed8dfb5_1_13"/>
          <p:cNvSpPr txBox="1"/>
          <p:nvPr/>
        </p:nvSpPr>
        <p:spPr>
          <a:xfrm>
            <a:off x="8001000" y="6524625"/>
            <a:ext cx="3810000" cy="238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b="0" lang="en-US" sz="900">
                <a:solidFill>
                  <a:srgbClr val="FFFFFF"/>
                </a:solidFill>
                <a:latin typeface="Arial"/>
                <a:ea typeface="Arial"/>
                <a:cs typeface="Arial"/>
                <a:sym typeface="Arial"/>
              </a:rPr>
              <a:t>GRAINGER ENGINEERING</a:t>
            </a:r>
            <a:endParaRPr b="0" sz="900">
              <a:solidFill>
                <a:srgbClr val="FFFFFF"/>
              </a:solidFill>
              <a:latin typeface="Arial"/>
              <a:ea typeface="Arial"/>
              <a:cs typeface="Arial"/>
              <a:sym typeface="Arial"/>
            </a:endParaRPr>
          </a:p>
        </p:txBody>
      </p:sp>
      <p:pic>
        <p:nvPicPr>
          <p:cNvPr id="201" name="Google Shape;201;g3e63ed8dfb5_1_13"/>
          <p:cNvPicPr preferRelativeResize="0"/>
          <p:nvPr/>
        </p:nvPicPr>
        <p:blipFill rotWithShape="1">
          <a:blip r:embed="rId4">
            <a:alphaModFix/>
          </a:blip>
          <a:srcRect b="0" l="0" r="0" t="0"/>
          <a:stretch/>
        </p:blipFill>
        <p:spPr>
          <a:xfrm>
            <a:off x="466725" y="457200"/>
            <a:ext cx="3829200" cy="1676400"/>
          </a:xfrm>
          <a:prstGeom prst="rect">
            <a:avLst/>
          </a:prstGeom>
          <a:noFill/>
          <a:ln>
            <a:noFill/>
          </a:ln>
        </p:spPr>
      </p:pic>
      <p:sp>
        <p:nvSpPr>
          <p:cNvPr id="202" name="Google Shape;202;g3e63ed8dfb5_1_13"/>
          <p:cNvSpPr txBox="1"/>
          <p:nvPr/>
        </p:nvSpPr>
        <p:spPr>
          <a:xfrm>
            <a:off x="571500" y="571500"/>
            <a:ext cx="6667500" cy="762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4400">
                <a:solidFill>
                  <a:srgbClr val="FFFFFF"/>
                </a:solidFill>
                <a:latin typeface="Arial"/>
                <a:ea typeface="Arial"/>
                <a:cs typeface="Arial"/>
                <a:sym typeface="Arial"/>
              </a:rPr>
              <a:t>Stepper Motors</a:t>
            </a:r>
            <a:endParaRPr b="1" sz="4400">
              <a:solidFill>
                <a:srgbClr val="FFFFFF"/>
              </a:solidFill>
              <a:latin typeface="Arial"/>
              <a:ea typeface="Arial"/>
              <a:cs typeface="Arial"/>
              <a:sym typeface="Arial"/>
            </a:endParaRPr>
          </a:p>
        </p:txBody>
      </p:sp>
      <p:pic>
        <p:nvPicPr>
          <p:cNvPr id="203" name="Google Shape;203;g3e63ed8dfb5_1_13"/>
          <p:cNvPicPr preferRelativeResize="0"/>
          <p:nvPr/>
        </p:nvPicPr>
        <p:blipFill rotWithShape="1">
          <a:blip r:embed="rId5">
            <a:alphaModFix/>
          </a:blip>
          <a:srcRect b="0" l="30" r="40" t="0"/>
          <a:stretch/>
        </p:blipFill>
        <p:spPr>
          <a:xfrm>
            <a:off x="11553825" y="238125"/>
            <a:ext cx="271500" cy="390600"/>
          </a:xfrm>
          <a:prstGeom prst="rect">
            <a:avLst/>
          </a:prstGeom>
          <a:noFill/>
          <a:ln>
            <a:noFill/>
          </a:ln>
        </p:spPr>
      </p:pic>
      <p:sp>
        <p:nvSpPr>
          <p:cNvPr id="204" name="Google Shape;204;g3e63ed8dfb5_1_13"/>
          <p:cNvSpPr/>
          <p:nvPr/>
        </p:nvSpPr>
        <p:spPr>
          <a:xfrm>
            <a:off x="9223950" y="6605625"/>
            <a:ext cx="76200" cy="76200"/>
          </a:xfrm>
          <a:prstGeom prst="ellipse">
            <a:avLst/>
          </a:pr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05" name="Google Shape;205;g3e63ed8dfb5_1_13"/>
          <p:cNvSpPr txBox="1"/>
          <p:nvPr/>
        </p:nvSpPr>
        <p:spPr>
          <a:xfrm>
            <a:off x="381000" y="6524625"/>
            <a:ext cx="3810000" cy="238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0" lang="en-US" sz="900">
                <a:solidFill>
                  <a:srgbClr val="FFFFFF"/>
                </a:solidFill>
                <a:latin typeface="Arial"/>
                <a:ea typeface="Arial"/>
                <a:cs typeface="Arial"/>
                <a:sym typeface="Arial"/>
              </a:rPr>
              <a:t>ELECTRICAL &amp; COMPUTER ENGINEERING</a:t>
            </a:r>
            <a:endParaRPr b="0" sz="900">
              <a:solidFill>
                <a:srgbClr val="FFFFFF"/>
              </a:solidFill>
              <a:latin typeface="Arial"/>
              <a:ea typeface="Arial"/>
              <a:cs typeface="Arial"/>
              <a:sym typeface="Arial"/>
            </a:endParaRPr>
          </a:p>
        </p:txBody>
      </p:sp>
      <p:grpSp>
        <p:nvGrpSpPr>
          <p:cNvPr id="206" name="Google Shape;206;g3e63ed8dfb5_1_13"/>
          <p:cNvGrpSpPr/>
          <p:nvPr/>
        </p:nvGrpSpPr>
        <p:grpSpPr>
          <a:xfrm>
            <a:off x="4061425" y="6601537"/>
            <a:ext cx="5238715" cy="70500"/>
            <a:chOff x="4028175" y="6601537"/>
            <a:chExt cx="5238715" cy="70500"/>
          </a:xfrm>
        </p:grpSpPr>
        <p:cxnSp>
          <p:nvCxnSpPr>
            <p:cNvPr id="207" name="Google Shape;207;g3e63ed8dfb5_1_13"/>
            <p:cNvCxnSpPr/>
            <p:nvPr/>
          </p:nvCxnSpPr>
          <p:spPr>
            <a:xfrm rot="10800000">
              <a:off x="4028175" y="6639606"/>
              <a:ext cx="5169900" cy="0"/>
            </a:xfrm>
            <a:prstGeom prst="straightConnector1">
              <a:avLst/>
            </a:prstGeom>
            <a:noFill/>
            <a:ln cap="flat" cmpd="sng" w="9525">
              <a:solidFill>
                <a:schemeClr val="lt1"/>
              </a:solidFill>
              <a:prstDash val="solid"/>
              <a:round/>
              <a:headEnd len="sm" w="sm" type="none"/>
              <a:tailEnd len="sm" w="sm" type="none"/>
            </a:ln>
          </p:spPr>
        </p:cxnSp>
        <p:sp>
          <p:nvSpPr>
            <p:cNvPr id="208" name="Google Shape;208;g3e63ed8dfb5_1_13"/>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id="209" name="Google Shape;209;g3e63ed8dfb5_1_13"/>
          <p:cNvPicPr preferRelativeResize="0"/>
          <p:nvPr/>
        </p:nvPicPr>
        <p:blipFill>
          <a:blip r:embed="rId6">
            <a:alphaModFix/>
          </a:blip>
          <a:stretch>
            <a:fillRect/>
          </a:stretch>
        </p:blipFill>
        <p:spPr>
          <a:xfrm>
            <a:off x="7618350" y="1230263"/>
            <a:ext cx="4206975" cy="4206975"/>
          </a:xfrm>
          <a:prstGeom prst="rect">
            <a:avLst/>
          </a:prstGeom>
          <a:noFill/>
          <a:ln>
            <a:noFill/>
          </a:ln>
        </p:spPr>
      </p:pic>
      <p:sp>
        <p:nvSpPr>
          <p:cNvPr id="210" name="Google Shape;210;g3e63ed8dfb5_1_13"/>
          <p:cNvSpPr/>
          <p:nvPr/>
        </p:nvSpPr>
        <p:spPr>
          <a:xfrm>
            <a:off x="7435838" y="1162813"/>
            <a:ext cx="4572000" cy="4341900"/>
          </a:xfrm>
          <a:prstGeom prst="roundRect">
            <a:avLst>
              <a:gd fmla="val 5000" name="adj"/>
            </a:avLst>
          </a:prstGeom>
          <a:solidFill>
            <a:srgbClr val="000000">
              <a:alpha val="0"/>
            </a:srgbClr>
          </a:solidFill>
          <a:ln cap="flat" cmpd="sng" w="28575">
            <a:solidFill>
              <a:srgbClr val="FF5F05"/>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nvGrpSpPr>
          <p:cNvPr id="211" name="Google Shape;211;g3e63ed8dfb5_1_13"/>
          <p:cNvGrpSpPr/>
          <p:nvPr/>
        </p:nvGrpSpPr>
        <p:grpSpPr>
          <a:xfrm>
            <a:off x="571500" y="1524000"/>
            <a:ext cx="6477000" cy="762000"/>
            <a:chOff x="571500" y="1524000"/>
            <a:chExt cx="6477000" cy="762000"/>
          </a:xfrm>
        </p:grpSpPr>
        <p:sp>
          <p:nvSpPr>
            <p:cNvPr id="212" name="Google Shape;212;g3e63ed8dfb5_1_13"/>
            <p:cNvSpPr/>
            <p:nvPr/>
          </p:nvSpPr>
          <p:spPr>
            <a:xfrm>
              <a:off x="571500" y="1524000"/>
              <a:ext cx="6477000" cy="762000"/>
            </a:xfrm>
            <a:prstGeom prst="roundRect">
              <a:avLst>
                <a:gd fmla="val 18750" name="adj"/>
              </a:avLst>
            </a:prstGeom>
            <a:solidFill>
              <a:srgbClr val="13294B">
                <a:alpha val="50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13" name="Google Shape;213;g3e63ed8dfb5_1_13"/>
            <p:cNvSpPr txBox="1"/>
            <p:nvPr/>
          </p:nvSpPr>
          <p:spPr>
            <a:xfrm>
              <a:off x="714375" y="1524000"/>
              <a:ext cx="6191400" cy="76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0" lang="en-US" sz="2000">
                  <a:solidFill>
                    <a:srgbClr val="FFFFFF"/>
                  </a:solidFill>
                  <a:latin typeface="Arial"/>
                  <a:ea typeface="Arial"/>
                  <a:cs typeface="Arial"/>
                  <a:sym typeface="Arial"/>
                </a:rPr>
                <a:t>Three stepper motors are utilized to control the physical dispensing of the spices.</a:t>
              </a:r>
              <a:endParaRPr b="0" sz="2000">
                <a:solidFill>
                  <a:srgbClr val="FFFFFF"/>
                </a:solidFill>
                <a:latin typeface="Arial"/>
                <a:ea typeface="Arial"/>
                <a:cs typeface="Arial"/>
                <a:sym typeface="Arial"/>
              </a:endParaRPr>
            </a:p>
          </p:txBody>
        </p:sp>
      </p:grpSp>
      <p:grpSp>
        <p:nvGrpSpPr>
          <p:cNvPr id="214" name="Google Shape;214;g3e63ed8dfb5_1_13"/>
          <p:cNvGrpSpPr/>
          <p:nvPr/>
        </p:nvGrpSpPr>
        <p:grpSpPr>
          <a:xfrm>
            <a:off x="571500" y="2476500"/>
            <a:ext cx="6477000" cy="952500"/>
            <a:chOff x="571500" y="2476500"/>
            <a:chExt cx="6477000" cy="952500"/>
          </a:xfrm>
        </p:grpSpPr>
        <p:sp>
          <p:nvSpPr>
            <p:cNvPr id="215" name="Google Shape;215;g3e63ed8dfb5_1_13"/>
            <p:cNvSpPr/>
            <p:nvPr/>
          </p:nvSpPr>
          <p:spPr>
            <a:xfrm>
              <a:off x="571500" y="2476500"/>
              <a:ext cx="6477000" cy="952500"/>
            </a:xfrm>
            <a:prstGeom prst="roundRect">
              <a:avLst>
                <a:gd fmla="val 10000" name="adj"/>
              </a:avLst>
            </a:prstGeom>
            <a:solidFill>
              <a:srgbClr val="FFFFFF">
                <a:alpha val="5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16" name="Google Shape;216;g3e63ed8dfb5_1_13"/>
            <p:cNvSpPr txBox="1"/>
            <p:nvPr/>
          </p:nvSpPr>
          <p:spPr>
            <a:xfrm>
              <a:off x="666750" y="2671953"/>
              <a:ext cx="476400" cy="476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3060">
                  <a:solidFill>
                    <a:srgbClr val="FF5F05"/>
                  </a:solidFill>
                  <a:latin typeface="Material Icons"/>
                  <a:ea typeface="Material Icons"/>
                  <a:cs typeface="Material Icons"/>
                  <a:sym typeface="Material Icons"/>
                </a:rPr>
                <a:t>settings</a:t>
              </a:r>
              <a:endParaRPr sz="3060">
                <a:solidFill>
                  <a:srgbClr val="FF5F05"/>
                </a:solidFill>
                <a:latin typeface="Material Icons"/>
                <a:ea typeface="Material Icons"/>
                <a:cs typeface="Material Icons"/>
                <a:sym typeface="Material Icons"/>
              </a:endParaRPr>
            </a:p>
          </p:txBody>
        </p:sp>
        <p:sp>
          <p:nvSpPr>
            <p:cNvPr id="217" name="Google Shape;217;g3e63ed8dfb5_1_13"/>
            <p:cNvSpPr txBox="1"/>
            <p:nvPr/>
          </p:nvSpPr>
          <p:spPr>
            <a:xfrm>
              <a:off x="1285875" y="2476500"/>
              <a:ext cx="5572200" cy="952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1600">
                  <a:solidFill>
                    <a:srgbClr val="FF5F05"/>
                  </a:solidFill>
                  <a:latin typeface="Arial"/>
                  <a:ea typeface="Arial"/>
                  <a:cs typeface="Arial"/>
                  <a:sym typeface="Arial"/>
                </a:rPr>
                <a:t>Hardware Components</a:t>
              </a:r>
              <a:endParaRPr b="1" sz="1600">
                <a:solidFill>
                  <a:srgbClr val="FF5F05"/>
                </a:solidFill>
                <a:latin typeface="Arial"/>
                <a:ea typeface="Arial"/>
                <a:cs typeface="Arial"/>
                <a:sym typeface="Arial"/>
              </a:endParaRPr>
            </a:p>
            <a:p>
              <a:pPr indent="0" lvl="0" marL="0" rtl="0" algn="l">
                <a:spcBef>
                  <a:spcPts val="300"/>
                </a:spcBef>
                <a:spcAft>
                  <a:spcPts val="0"/>
                </a:spcAft>
                <a:buNone/>
              </a:pPr>
              <a:r>
                <a:rPr lang="en-US" sz="1400">
                  <a:solidFill>
                    <a:srgbClr val="FFFFFF"/>
                  </a:solidFill>
                  <a:latin typeface="Arial"/>
                  <a:ea typeface="Arial"/>
                  <a:cs typeface="Arial"/>
                  <a:sym typeface="Arial"/>
                </a:rPr>
                <a:t>17HE15-1504S Bipolar Stepper Motor &amp; DRV8833 dual H-bridge motor driver</a:t>
              </a:r>
              <a:endParaRPr sz="1400">
                <a:solidFill>
                  <a:srgbClr val="FFFFFF"/>
                </a:solidFill>
                <a:latin typeface="Arial"/>
                <a:ea typeface="Arial"/>
                <a:cs typeface="Arial"/>
                <a:sym typeface="Arial"/>
              </a:endParaRPr>
            </a:p>
          </p:txBody>
        </p:sp>
      </p:grpSp>
      <p:grpSp>
        <p:nvGrpSpPr>
          <p:cNvPr id="218" name="Google Shape;218;g3e63ed8dfb5_1_13"/>
          <p:cNvGrpSpPr/>
          <p:nvPr/>
        </p:nvGrpSpPr>
        <p:grpSpPr>
          <a:xfrm>
            <a:off x="571500" y="3619500"/>
            <a:ext cx="6477000" cy="952500"/>
            <a:chOff x="571500" y="3619500"/>
            <a:chExt cx="6477000" cy="952500"/>
          </a:xfrm>
        </p:grpSpPr>
        <p:sp>
          <p:nvSpPr>
            <p:cNvPr id="219" name="Google Shape;219;g3e63ed8dfb5_1_13"/>
            <p:cNvSpPr/>
            <p:nvPr/>
          </p:nvSpPr>
          <p:spPr>
            <a:xfrm>
              <a:off x="571500" y="3619500"/>
              <a:ext cx="6477000" cy="952500"/>
            </a:xfrm>
            <a:prstGeom prst="roundRect">
              <a:avLst>
                <a:gd fmla="val 10000" name="adj"/>
              </a:avLst>
            </a:prstGeom>
            <a:solidFill>
              <a:srgbClr val="FFFFFF">
                <a:alpha val="5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20" name="Google Shape;220;g3e63ed8dfb5_1_13"/>
            <p:cNvSpPr txBox="1"/>
            <p:nvPr/>
          </p:nvSpPr>
          <p:spPr>
            <a:xfrm>
              <a:off x="666750" y="3814953"/>
              <a:ext cx="476400" cy="476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3060">
                  <a:solidFill>
                    <a:srgbClr val="FF5F05"/>
                  </a:solidFill>
                  <a:latin typeface="Material Icons"/>
                  <a:ea typeface="Material Icons"/>
                  <a:cs typeface="Material Icons"/>
                  <a:sym typeface="Material Icons"/>
                </a:rPr>
                <a:t>memory</a:t>
              </a:r>
              <a:endParaRPr sz="3060">
                <a:solidFill>
                  <a:srgbClr val="FF5F05"/>
                </a:solidFill>
                <a:latin typeface="Material Icons"/>
                <a:ea typeface="Material Icons"/>
                <a:cs typeface="Material Icons"/>
                <a:sym typeface="Material Icons"/>
              </a:endParaRPr>
            </a:p>
          </p:txBody>
        </p:sp>
        <p:sp>
          <p:nvSpPr>
            <p:cNvPr id="221" name="Google Shape;221;g3e63ed8dfb5_1_13"/>
            <p:cNvSpPr txBox="1"/>
            <p:nvPr/>
          </p:nvSpPr>
          <p:spPr>
            <a:xfrm>
              <a:off x="1285875" y="3619500"/>
              <a:ext cx="5572200" cy="952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1600">
                  <a:solidFill>
                    <a:srgbClr val="FF5F05"/>
                  </a:solidFill>
                  <a:latin typeface="Arial"/>
                  <a:ea typeface="Arial"/>
                  <a:cs typeface="Arial"/>
                  <a:sym typeface="Arial"/>
                </a:rPr>
                <a:t>Control System</a:t>
              </a:r>
              <a:endParaRPr b="1" sz="1600">
                <a:solidFill>
                  <a:srgbClr val="FF5F05"/>
                </a:solidFill>
                <a:latin typeface="Arial"/>
                <a:ea typeface="Arial"/>
                <a:cs typeface="Arial"/>
                <a:sym typeface="Arial"/>
              </a:endParaRPr>
            </a:p>
            <a:p>
              <a:pPr indent="0" lvl="0" marL="0" rtl="0" algn="l">
                <a:spcBef>
                  <a:spcPts val="300"/>
                </a:spcBef>
                <a:spcAft>
                  <a:spcPts val="0"/>
                </a:spcAft>
                <a:buNone/>
              </a:pPr>
              <a:r>
                <a:rPr lang="en-US" sz="1400">
                  <a:solidFill>
                    <a:srgbClr val="FFFFFF"/>
                  </a:solidFill>
                  <a:latin typeface="Arial"/>
                  <a:ea typeface="Arial"/>
                  <a:cs typeface="Arial"/>
                  <a:sym typeface="Arial"/>
                </a:rPr>
                <a:t>ESP-32 S3 WROOM using GPIO and the AccelStepper library</a:t>
              </a:r>
              <a:endParaRPr sz="1400">
                <a:solidFill>
                  <a:srgbClr val="FFFFFF"/>
                </a:solidFill>
                <a:latin typeface="Arial"/>
                <a:ea typeface="Arial"/>
                <a:cs typeface="Arial"/>
                <a:sym typeface="Arial"/>
              </a:endParaRPr>
            </a:p>
          </p:txBody>
        </p:sp>
      </p:grpSp>
      <p:grpSp>
        <p:nvGrpSpPr>
          <p:cNvPr id="222" name="Google Shape;222;g3e63ed8dfb5_1_13"/>
          <p:cNvGrpSpPr/>
          <p:nvPr/>
        </p:nvGrpSpPr>
        <p:grpSpPr>
          <a:xfrm>
            <a:off x="571500" y="4762500"/>
            <a:ext cx="6477000" cy="952500"/>
            <a:chOff x="571500" y="4762500"/>
            <a:chExt cx="6477000" cy="952500"/>
          </a:xfrm>
        </p:grpSpPr>
        <p:sp>
          <p:nvSpPr>
            <p:cNvPr id="223" name="Google Shape;223;g3e63ed8dfb5_1_13"/>
            <p:cNvSpPr/>
            <p:nvPr/>
          </p:nvSpPr>
          <p:spPr>
            <a:xfrm>
              <a:off x="571500" y="4762500"/>
              <a:ext cx="6477000" cy="952500"/>
            </a:xfrm>
            <a:prstGeom prst="roundRect">
              <a:avLst>
                <a:gd fmla="val 10000" name="adj"/>
              </a:avLst>
            </a:prstGeom>
            <a:solidFill>
              <a:srgbClr val="FFFFFF">
                <a:alpha val="5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24" name="Google Shape;224;g3e63ed8dfb5_1_13"/>
            <p:cNvSpPr txBox="1"/>
            <p:nvPr/>
          </p:nvSpPr>
          <p:spPr>
            <a:xfrm>
              <a:off x="666750" y="4957953"/>
              <a:ext cx="476400" cy="476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3060">
                  <a:solidFill>
                    <a:srgbClr val="FF5F05"/>
                  </a:solidFill>
                  <a:latin typeface="Material Icons"/>
                  <a:ea typeface="Material Icons"/>
                  <a:cs typeface="Material Icons"/>
                  <a:sym typeface="Material Icons"/>
                </a:rPr>
                <a:t>precision_manufacturing</a:t>
              </a:r>
              <a:endParaRPr sz="3060">
                <a:solidFill>
                  <a:srgbClr val="FF5F05"/>
                </a:solidFill>
                <a:latin typeface="Material Icons"/>
                <a:ea typeface="Material Icons"/>
                <a:cs typeface="Material Icons"/>
                <a:sym typeface="Material Icons"/>
              </a:endParaRPr>
            </a:p>
          </p:txBody>
        </p:sp>
        <p:sp>
          <p:nvSpPr>
            <p:cNvPr id="225" name="Google Shape;225;g3e63ed8dfb5_1_13"/>
            <p:cNvSpPr txBox="1"/>
            <p:nvPr/>
          </p:nvSpPr>
          <p:spPr>
            <a:xfrm>
              <a:off x="1285875" y="4762500"/>
              <a:ext cx="5572200" cy="952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1600">
                  <a:solidFill>
                    <a:srgbClr val="FF5F05"/>
                  </a:solidFill>
                  <a:latin typeface="Arial"/>
                  <a:ea typeface="Arial"/>
                  <a:cs typeface="Arial"/>
                  <a:sym typeface="Arial"/>
                </a:rPr>
                <a:t>Operation Signal</a:t>
              </a:r>
              <a:endParaRPr b="1" sz="1600">
                <a:solidFill>
                  <a:srgbClr val="FF5F05"/>
                </a:solidFill>
                <a:latin typeface="Arial"/>
                <a:ea typeface="Arial"/>
                <a:cs typeface="Arial"/>
                <a:sym typeface="Arial"/>
              </a:endParaRPr>
            </a:p>
            <a:p>
              <a:pPr indent="0" lvl="0" marL="0" rtl="0" algn="l">
                <a:spcBef>
                  <a:spcPts val="300"/>
                </a:spcBef>
                <a:spcAft>
                  <a:spcPts val="0"/>
                </a:spcAft>
                <a:buNone/>
              </a:pPr>
              <a:r>
                <a:rPr lang="en-US" sz="1400">
                  <a:solidFill>
                    <a:srgbClr val="FFFFFF"/>
                  </a:solidFill>
                  <a:latin typeface="Arial"/>
                  <a:ea typeface="Arial"/>
                  <a:cs typeface="Arial"/>
                  <a:sym typeface="Arial"/>
                </a:rPr>
                <a:t>Precise rotation (+/- 2°) for one complete cycle, dispensing spices during motion</a:t>
              </a:r>
              <a:endParaRPr sz="1400">
                <a:solidFill>
                  <a:srgbClr val="FFFFFF"/>
                </a:solidFill>
                <a:latin typeface="Arial"/>
                <a:ea typeface="Arial"/>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8" name="Shape 228"/>
        <p:cNvGrpSpPr/>
        <p:nvPr/>
      </p:nvGrpSpPr>
      <p:grpSpPr>
        <a:xfrm>
          <a:off x="0" y="0"/>
          <a:ext cx="0" cy="0"/>
          <a:chOff x="0" y="0"/>
          <a:chExt cx="0" cy="0"/>
        </a:xfrm>
      </p:grpSpPr>
      <p:sp>
        <p:nvSpPr>
          <p:cNvPr id="229" name="Google Shape;229;g3e63ed8dfb5_0_5"/>
          <p:cNvSpPr txBox="1"/>
          <p:nvPr/>
        </p:nvSpPr>
        <p:spPr>
          <a:xfrm>
            <a:off x="8001000" y="6524625"/>
            <a:ext cx="3810000" cy="238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b="0" lang="en-US" sz="900">
                <a:solidFill>
                  <a:srgbClr val="FFFFFF"/>
                </a:solidFill>
                <a:latin typeface="Arial"/>
                <a:ea typeface="Arial"/>
                <a:cs typeface="Arial"/>
                <a:sym typeface="Arial"/>
              </a:rPr>
              <a:t>GRAINGER ENGINEERING</a:t>
            </a:r>
            <a:endParaRPr b="0" sz="900">
              <a:solidFill>
                <a:srgbClr val="FFFFFF"/>
              </a:solidFill>
              <a:latin typeface="Arial"/>
              <a:ea typeface="Arial"/>
              <a:cs typeface="Arial"/>
              <a:sym typeface="Arial"/>
            </a:endParaRPr>
          </a:p>
        </p:txBody>
      </p:sp>
      <p:pic>
        <p:nvPicPr>
          <p:cNvPr id="230" name="Google Shape;230;g3e63ed8dfb5_0_5"/>
          <p:cNvPicPr preferRelativeResize="0"/>
          <p:nvPr/>
        </p:nvPicPr>
        <p:blipFill rotWithShape="1">
          <a:blip r:embed="rId4">
            <a:alphaModFix/>
          </a:blip>
          <a:srcRect b="0" l="0" r="0" t="0"/>
          <a:stretch/>
        </p:blipFill>
        <p:spPr>
          <a:xfrm>
            <a:off x="466725" y="457200"/>
            <a:ext cx="3829200" cy="1676400"/>
          </a:xfrm>
          <a:prstGeom prst="rect">
            <a:avLst/>
          </a:prstGeom>
          <a:noFill/>
          <a:ln>
            <a:noFill/>
          </a:ln>
        </p:spPr>
      </p:pic>
      <p:sp>
        <p:nvSpPr>
          <p:cNvPr id="231" name="Google Shape;231;g3e63ed8dfb5_0_5"/>
          <p:cNvSpPr txBox="1"/>
          <p:nvPr/>
        </p:nvSpPr>
        <p:spPr>
          <a:xfrm>
            <a:off x="571500" y="571500"/>
            <a:ext cx="6667500" cy="762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4400">
                <a:solidFill>
                  <a:srgbClr val="FFFFFF"/>
                </a:solidFill>
                <a:latin typeface="Arial"/>
                <a:ea typeface="Arial"/>
                <a:cs typeface="Arial"/>
                <a:sym typeface="Arial"/>
              </a:rPr>
              <a:t>Load Cell</a:t>
            </a:r>
            <a:endParaRPr b="1" sz="4400">
              <a:solidFill>
                <a:srgbClr val="FFFFFF"/>
              </a:solidFill>
              <a:latin typeface="Arial"/>
              <a:ea typeface="Arial"/>
              <a:cs typeface="Arial"/>
              <a:sym typeface="Arial"/>
            </a:endParaRPr>
          </a:p>
        </p:txBody>
      </p:sp>
      <p:sp>
        <p:nvSpPr>
          <p:cNvPr id="232" name="Google Shape;232;g3e63ed8dfb5_0_5"/>
          <p:cNvSpPr/>
          <p:nvPr/>
        </p:nvSpPr>
        <p:spPr>
          <a:xfrm>
            <a:off x="7435850" y="1139825"/>
            <a:ext cx="4572000" cy="4341900"/>
          </a:xfrm>
          <a:prstGeom prst="roundRect">
            <a:avLst>
              <a:gd fmla="val 5000" name="adj"/>
            </a:avLst>
          </a:prstGeom>
          <a:solidFill>
            <a:srgbClr val="000000">
              <a:alpha val="0"/>
            </a:srgbClr>
          </a:solidFill>
          <a:ln cap="flat" cmpd="sng" w="28575">
            <a:solidFill>
              <a:srgbClr val="FF5F05"/>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pic>
        <p:nvPicPr>
          <p:cNvPr id="233" name="Google Shape;233;g3e63ed8dfb5_0_5"/>
          <p:cNvPicPr preferRelativeResize="0"/>
          <p:nvPr/>
        </p:nvPicPr>
        <p:blipFill rotWithShape="1">
          <a:blip r:embed="rId5">
            <a:alphaModFix/>
          </a:blip>
          <a:srcRect b="0" l="30" r="40" t="0"/>
          <a:stretch/>
        </p:blipFill>
        <p:spPr>
          <a:xfrm>
            <a:off x="11553825" y="238125"/>
            <a:ext cx="271500" cy="390600"/>
          </a:xfrm>
          <a:prstGeom prst="rect">
            <a:avLst/>
          </a:prstGeom>
          <a:noFill/>
          <a:ln>
            <a:noFill/>
          </a:ln>
        </p:spPr>
      </p:pic>
      <p:sp>
        <p:nvSpPr>
          <p:cNvPr id="234" name="Google Shape;234;g3e63ed8dfb5_0_5"/>
          <p:cNvSpPr/>
          <p:nvPr/>
        </p:nvSpPr>
        <p:spPr>
          <a:xfrm>
            <a:off x="9223950" y="6605625"/>
            <a:ext cx="76200" cy="76200"/>
          </a:xfrm>
          <a:prstGeom prst="ellipse">
            <a:avLst/>
          </a:pr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35" name="Google Shape;235;g3e63ed8dfb5_0_5"/>
          <p:cNvSpPr txBox="1"/>
          <p:nvPr/>
        </p:nvSpPr>
        <p:spPr>
          <a:xfrm>
            <a:off x="381000" y="6524625"/>
            <a:ext cx="3810000" cy="238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0" lang="en-US" sz="900">
                <a:solidFill>
                  <a:srgbClr val="FFFFFF"/>
                </a:solidFill>
                <a:latin typeface="Arial"/>
                <a:ea typeface="Arial"/>
                <a:cs typeface="Arial"/>
                <a:sym typeface="Arial"/>
              </a:rPr>
              <a:t>ELECTRICAL &amp; COMPUTER ENGINEERING</a:t>
            </a:r>
            <a:endParaRPr b="0" sz="900">
              <a:solidFill>
                <a:srgbClr val="FFFFFF"/>
              </a:solidFill>
              <a:latin typeface="Arial"/>
              <a:ea typeface="Arial"/>
              <a:cs typeface="Arial"/>
              <a:sym typeface="Arial"/>
            </a:endParaRPr>
          </a:p>
        </p:txBody>
      </p:sp>
      <p:grpSp>
        <p:nvGrpSpPr>
          <p:cNvPr id="236" name="Google Shape;236;g3e63ed8dfb5_0_5"/>
          <p:cNvGrpSpPr/>
          <p:nvPr/>
        </p:nvGrpSpPr>
        <p:grpSpPr>
          <a:xfrm>
            <a:off x="4061425" y="6601537"/>
            <a:ext cx="5238715" cy="70500"/>
            <a:chOff x="4028175" y="6601537"/>
            <a:chExt cx="5238715" cy="70500"/>
          </a:xfrm>
        </p:grpSpPr>
        <p:cxnSp>
          <p:nvCxnSpPr>
            <p:cNvPr id="237" name="Google Shape;237;g3e63ed8dfb5_0_5"/>
            <p:cNvCxnSpPr/>
            <p:nvPr/>
          </p:nvCxnSpPr>
          <p:spPr>
            <a:xfrm rot="10800000">
              <a:off x="4028175" y="6639606"/>
              <a:ext cx="5169900" cy="0"/>
            </a:xfrm>
            <a:prstGeom prst="straightConnector1">
              <a:avLst/>
            </a:prstGeom>
            <a:noFill/>
            <a:ln cap="flat" cmpd="sng" w="9525">
              <a:solidFill>
                <a:schemeClr val="lt1"/>
              </a:solidFill>
              <a:prstDash val="solid"/>
              <a:round/>
              <a:headEnd len="sm" w="sm" type="none"/>
              <a:tailEnd len="sm" w="sm" type="none"/>
            </a:ln>
          </p:spPr>
        </p:cxnSp>
        <p:sp>
          <p:nvSpPr>
            <p:cNvPr id="238" name="Google Shape;238;g3e63ed8dfb5_0_5"/>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id="239" name="Google Shape;239;g3e63ed8dfb5_0_5" title="61VqAr2xB6L._SL1500_.jpg"/>
          <p:cNvPicPr preferRelativeResize="0"/>
          <p:nvPr/>
        </p:nvPicPr>
        <p:blipFill rotWithShape="1">
          <a:blip r:embed="rId6">
            <a:alphaModFix/>
          </a:blip>
          <a:srcRect b="0" l="0" r="0" t="0"/>
          <a:stretch/>
        </p:blipFill>
        <p:spPr>
          <a:xfrm>
            <a:off x="7618350" y="1230263"/>
            <a:ext cx="4206975" cy="4206975"/>
          </a:xfrm>
          <a:prstGeom prst="rect">
            <a:avLst/>
          </a:prstGeom>
          <a:noFill/>
          <a:ln>
            <a:noFill/>
          </a:ln>
        </p:spPr>
      </p:pic>
      <p:grpSp>
        <p:nvGrpSpPr>
          <p:cNvPr id="240" name="Google Shape;240;g3e63ed8dfb5_0_5"/>
          <p:cNvGrpSpPr/>
          <p:nvPr/>
        </p:nvGrpSpPr>
        <p:grpSpPr>
          <a:xfrm>
            <a:off x="571500" y="1524000"/>
            <a:ext cx="6477000" cy="952500"/>
            <a:chOff x="571500" y="1524000"/>
            <a:chExt cx="6477000" cy="952500"/>
          </a:xfrm>
        </p:grpSpPr>
        <p:sp>
          <p:nvSpPr>
            <p:cNvPr id="241" name="Google Shape;241;g3e63ed8dfb5_0_5"/>
            <p:cNvSpPr/>
            <p:nvPr/>
          </p:nvSpPr>
          <p:spPr>
            <a:xfrm>
              <a:off x="571500" y="1524000"/>
              <a:ext cx="6477000" cy="952500"/>
            </a:xfrm>
            <a:prstGeom prst="roundRect">
              <a:avLst>
                <a:gd fmla="val 15000" name="adj"/>
              </a:avLst>
            </a:prstGeom>
            <a:solidFill>
              <a:srgbClr val="13294B">
                <a:alpha val="50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42" name="Google Shape;242;g3e63ed8dfb5_0_5"/>
            <p:cNvSpPr txBox="1"/>
            <p:nvPr/>
          </p:nvSpPr>
          <p:spPr>
            <a:xfrm>
              <a:off x="714375" y="1524000"/>
              <a:ext cx="6191400" cy="952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0" lang="en-US" sz="2000">
                  <a:solidFill>
                    <a:srgbClr val="FFFFFF"/>
                  </a:solidFill>
                  <a:latin typeface="Arial"/>
                  <a:ea typeface="Arial"/>
                  <a:cs typeface="Arial"/>
                  <a:sym typeface="Arial"/>
                </a:rPr>
                <a:t>A load cell is used to validate the dispensing step, and also to provide utility to the user to portion out all ingredients while making recipe.</a:t>
              </a:r>
              <a:endParaRPr b="0" sz="2000">
                <a:solidFill>
                  <a:srgbClr val="FFFFFF"/>
                </a:solidFill>
                <a:latin typeface="Arial"/>
                <a:ea typeface="Arial"/>
                <a:cs typeface="Arial"/>
                <a:sym typeface="Arial"/>
              </a:endParaRPr>
            </a:p>
          </p:txBody>
        </p:sp>
      </p:grpSp>
      <p:grpSp>
        <p:nvGrpSpPr>
          <p:cNvPr id="243" name="Google Shape;243;g3e63ed8dfb5_0_5"/>
          <p:cNvGrpSpPr/>
          <p:nvPr/>
        </p:nvGrpSpPr>
        <p:grpSpPr>
          <a:xfrm>
            <a:off x="571500" y="2619375"/>
            <a:ext cx="6477000" cy="952500"/>
            <a:chOff x="571500" y="2619375"/>
            <a:chExt cx="6477000" cy="952500"/>
          </a:xfrm>
        </p:grpSpPr>
        <p:sp>
          <p:nvSpPr>
            <p:cNvPr id="244" name="Google Shape;244;g3e63ed8dfb5_0_5"/>
            <p:cNvSpPr/>
            <p:nvPr/>
          </p:nvSpPr>
          <p:spPr>
            <a:xfrm>
              <a:off x="571500" y="2619375"/>
              <a:ext cx="6477000" cy="952500"/>
            </a:xfrm>
            <a:prstGeom prst="roundRect">
              <a:avLst>
                <a:gd fmla="val 10000" name="adj"/>
              </a:avLst>
            </a:prstGeom>
            <a:solidFill>
              <a:srgbClr val="FFFFFF">
                <a:alpha val="5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45" name="Google Shape;245;g3e63ed8dfb5_0_5"/>
            <p:cNvSpPr txBox="1"/>
            <p:nvPr/>
          </p:nvSpPr>
          <p:spPr>
            <a:xfrm>
              <a:off x="666750" y="2853690"/>
              <a:ext cx="476400" cy="476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3000">
                  <a:solidFill>
                    <a:srgbClr val="FF5F05"/>
                  </a:solidFill>
                  <a:latin typeface="Material Icons"/>
                  <a:ea typeface="Material Icons"/>
                  <a:cs typeface="Material Icons"/>
                  <a:sym typeface="Material Icons"/>
                </a:rPr>
                <a:t>settings</a:t>
              </a:r>
              <a:endParaRPr sz="3000">
                <a:solidFill>
                  <a:srgbClr val="FF5F05"/>
                </a:solidFill>
                <a:latin typeface="Material Icons"/>
                <a:ea typeface="Material Icons"/>
                <a:cs typeface="Material Icons"/>
                <a:sym typeface="Material Icons"/>
              </a:endParaRPr>
            </a:p>
          </p:txBody>
        </p:sp>
        <p:sp>
          <p:nvSpPr>
            <p:cNvPr id="246" name="Google Shape;246;g3e63ed8dfb5_0_5"/>
            <p:cNvSpPr txBox="1"/>
            <p:nvPr/>
          </p:nvSpPr>
          <p:spPr>
            <a:xfrm>
              <a:off x="1285875" y="2619375"/>
              <a:ext cx="5572200" cy="952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1600">
                  <a:solidFill>
                    <a:srgbClr val="FF5F05"/>
                  </a:solidFill>
                  <a:latin typeface="Arial"/>
                  <a:ea typeface="Arial"/>
                  <a:cs typeface="Arial"/>
                  <a:sym typeface="Arial"/>
                </a:rPr>
                <a:t>Load Cell Model</a:t>
              </a:r>
              <a:endParaRPr b="1" sz="1600">
                <a:solidFill>
                  <a:srgbClr val="FF5F05"/>
                </a:solidFill>
                <a:latin typeface="Arial"/>
                <a:ea typeface="Arial"/>
                <a:cs typeface="Arial"/>
                <a:sym typeface="Arial"/>
              </a:endParaRPr>
            </a:p>
            <a:p>
              <a:pPr indent="0" lvl="0" marL="0" rtl="0" algn="l">
                <a:spcBef>
                  <a:spcPts val="300"/>
                </a:spcBef>
                <a:spcAft>
                  <a:spcPts val="0"/>
                </a:spcAft>
                <a:buNone/>
              </a:pPr>
              <a:r>
                <a:rPr b="0" lang="en-US" sz="1400">
                  <a:solidFill>
                    <a:srgbClr val="FFFFFF"/>
                  </a:solidFill>
                  <a:latin typeface="Arial"/>
                  <a:ea typeface="Arial"/>
                  <a:cs typeface="Arial"/>
                  <a:sym typeface="Arial"/>
                </a:rPr>
                <a:t>FZ1878X2 Model Number Load Cell</a:t>
              </a:r>
              <a:endParaRPr b="0" sz="1400">
                <a:solidFill>
                  <a:srgbClr val="FFFFFF"/>
                </a:solidFill>
                <a:latin typeface="Arial"/>
                <a:ea typeface="Arial"/>
                <a:cs typeface="Arial"/>
                <a:sym typeface="Arial"/>
              </a:endParaRPr>
            </a:p>
          </p:txBody>
        </p:sp>
      </p:grpSp>
      <p:grpSp>
        <p:nvGrpSpPr>
          <p:cNvPr id="247" name="Google Shape;247;g3e63ed8dfb5_0_5"/>
          <p:cNvGrpSpPr/>
          <p:nvPr/>
        </p:nvGrpSpPr>
        <p:grpSpPr>
          <a:xfrm>
            <a:off x="571500" y="3714750"/>
            <a:ext cx="6477000" cy="952500"/>
            <a:chOff x="571500" y="3714750"/>
            <a:chExt cx="6477000" cy="952500"/>
          </a:xfrm>
        </p:grpSpPr>
        <p:sp>
          <p:nvSpPr>
            <p:cNvPr id="248" name="Google Shape;248;g3e63ed8dfb5_0_5"/>
            <p:cNvSpPr/>
            <p:nvPr/>
          </p:nvSpPr>
          <p:spPr>
            <a:xfrm>
              <a:off x="571500" y="3714750"/>
              <a:ext cx="6477000" cy="952500"/>
            </a:xfrm>
            <a:prstGeom prst="roundRect">
              <a:avLst>
                <a:gd fmla="val 10000" name="adj"/>
              </a:avLst>
            </a:prstGeom>
            <a:solidFill>
              <a:srgbClr val="FFFFFF">
                <a:alpha val="5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49" name="Google Shape;249;g3e63ed8dfb5_0_5"/>
            <p:cNvSpPr txBox="1"/>
            <p:nvPr/>
          </p:nvSpPr>
          <p:spPr>
            <a:xfrm>
              <a:off x="666750" y="3949065"/>
              <a:ext cx="476400" cy="476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3000">
                  <a:solidFill>
                    <a:srgbClr val="FF5F05"/>
                  </a:solidFill>
                  <a:latin typeface="Material Icons"/>
                  <a:ea typeface="Material Icons"/>
                  <a:cs typeface="Material Icons"/>
                  <a:sym typeface="Material Icons"/>
                </a:rPr>
                <a:t>cable</a:t>
              </a:r>
              <a:endParaRPr sz="3000">
                <a:solidFill>
                  <a:srgbClr val="FF5F05"/>
                </a:solidFill>
                <a:latin typeface="Material Icons"/>
                <a:ea typeface="Material Icons"/>
                <a:cs typeface="Material Icons"/>
                <a:sym typeface="Material Icons"/>
              </a:endParaRPr>
            </a:p>
          </p:txBody>
        </p:sp>
        <p:sp>
          <p:nvSpPr>
            <p:cNvPr id="250" name="Google Shape;250;g3e63ed8dfb5_0_5"/>
            <p:cNvSpPr txBox="1"/>
            <p:nvPr/>
          </p:nvSpPr>
          <p:spPr>
            <a:xfrm>
              <a:off x="1285875" y="3714750"/>
              <a:ext cx="5572200" cy="952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1600">
                  <a:solidFill>
                    <a:srgbClr val="FF5F05"/>
                  </a:solidFill>
                  <a:latin typeface="Arial"/>
                  <a:ea typeface="Arial"/>
                  <a:cs typeface="Arial"/>
                  <a:sym typeface="Arial"/>
                </a:rPr>
                <a:t>Amplification</a:t>
              </a:r>
              <a:endParaRPr b="1" sz="1600">
                <a:solidFill>
                  <a:srgbClr val="FF5F05"/>
                </a:solidFill>
                <a:latin typeface="Arial"/>
                <a:ea typeface="Arial"/>
                <a:cs typeface="Arial"/>
                <a:sym typeface="Arial"/>
              </a:endParaRPr>
            </a:p>
            <a:p>
              <a:pPr indent="0" lvl="0" marL="0" rtl="0" algn="l">
                <a:spcBef>
                  <a:spcPts val="300"/>
                </a:spcBef>
                <a:spcAft>
                  <a:spcPts val="0"/>
                </a:spcAft>
                <a:buNone/>
              </a:pPr>
              <a:r>
                <a:rPr b="0" lang="en-US" sz="1400">
                  <a:solidFill>
                    <a:srgbClr val="FFFFFF"/>
                  </a:solidFill>
                  <a:latin typeface="Arial"/>
                  <a:ea typeface="Arial"/>
                  <a:cs typeface="Arial"/>
                  <a:sym typeface="Arial"/>
                </a:rPr>
                <a:t>HX711 amplifier converts differential Wheatstone bridge output to larger analog signal</a:t>
              </a:r>
              <a:endParaRPr b="0" sz="1400">
                <a:solidFill>
                  <a:srgbClr val="FFFFFF"/>
                </a:solidFill>
                <a:latin typeface="Arial"/>
                <a:ea typeface="Arial"/>
                <a:cs typeface="Arial"/>
                <a:sym typeface="Arial"/>
              </a:endParaRPr>
            </a:p>
          </p:txBody>
        </p:sp>
      </p:grpSp>
      <p:grpSp>
        <p:nvGrpSpPr>
          <p:cNvPr id="251" name="Google Shape;251;g3e63ed8dfb5_0_5"/>
          <p:cNvGrpSpPr/>
          <p:nvPr/>
        </p:nvGrpSpPr>
        <p:grpSpPr>
          <a:xfrm>
            <a:off x="571500" y="4810125"/>
            <a:ext cx="6477000" cy="952500"/>
            <a:chOff x="571500" y="4810125"/>
            <a:chExt cx="6477000" cy="952500"/>
          </a:xfrm>
        </p:grpSpPr>
        <p:sp>
          <p:nvSpPr>
            <p:cNvPr id="252" name="Google Shape;252;g3e63ed8dfb5_0_5"/>
            <p:cNvSpPr/>
            <p:nvPr/>
          </p:nvSpPr>
          <p:spPr>
            <a:xfrm>
              <a:off x="571500" y="4810125"/>
              <a:ext cx="6477000" cy="952500"/>
            </a:xfrm>
            <a:prstGeom prst="roundRect">
              <a:avLst>
                <a:gd fmla="val 10000" name="adj"/>
              </a:avLst>
            </a:prstGeom>
            <a:solidFill>
              <a:srgbClr val="FFFFFF">
                <a:alpha val="5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53" name="Google Shape;253;g3e63ed8dfb5_0_5"/>
            <p:cNvSpPr txBox="1"/>
            <p:nvPr/>
          </p:nvSpPr>
          <p:spPr>
            <a:xfrm>
              <a:off x="666750" y="5044440"/>
              <a:ext cx="476400" cy="476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3000">
                  <a:solidFill>
                    <a:srgbClr val="FF5F05"/>
                  </a:solidFill>
                  <a:latin typeface="Material Icons"/>
                  <a:ea typeface="Material Icons"/>
                  <a:cs typeface="Material Icons"/>
                  <a:sym typeface="Material Icons"/>
                </a:rPr>
                <a:t>memory</a:t>
              </a:r>
              <a:endParaRPr sz="3000">
                <a:solidFill>
                  <a:srgbClr val="FF5F05"/>
                </a:solidFill>
                <a:latin typeface="Material Icons"/>
                <a:ea typeface="Material Icons"/>
                <a:cs typeface="Material Icons"/>
                <a:sym typeface="Material Icons"/>
              </a:endParaRPr>
            </a:p>
          </p:txBody>
        </p:sp>
        <p:sp>
          <p:nvSpPr>
            <p:cNvPr id="254" name="Google Shape;254;g3e63ed8dfb5_0_5"/>
            <p:cNvSpPr txBox="1"/>
            <p:nvPr/>
          </p:nvSpPr>
          <p:spPr>
            <a:xfrm>
              <a:off x="1285875" y="4810125"/>
              <a:ext cx="5572200" cy="952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1600">
                  <a:solidFill>
                    <a:srgbClr val="FF5F05"/>
                  </a:solidFill>
                  <a:latin typeface="Arial"/>
                  <a:ea typeface="Arial"/>
                  <a:cs typeface="Arial"/>
                  <a:sym typeface="Arial"/>
                </a:rPr>
                <a:t>Signal Processing</a:t>
              </a:r>
              <a:endParaRPr b="1" sz="1600">
                <a:solidFill>
                  <a:srgbClr val="FF5F05"/>
                </a:solidFill>
                <a:latin typeface="Arial"/>
                <a:ea typeface="Arial"/>
                <a:cs typeface="Arial"/>
                <a:sym typeface="Arial"/>
              </a:endParaRPr>
            </a:p>
            <a:p>
              <a:pPr indent="0" lvl="0" marL="0" rtl="0" algn="l">
                <a:spcBef>
                  <a:spcPts val="300"/>
                </a:spcBef>
                <a:spcAft>
                  <a:spcPts val="0"/>
                </a:spcAft>
                <a:buNone/>
              </a:pPr>
              <a:r>
                <a:rPr b="0" lang="en-US" sz="1400">
                  <a:solidFill>
                    <a:srgbClr val="FFFFFF"/>
                  </a:solidFill>
                  <a:latin typeface="Arial"/>
                  <a:ea typeface="Arial"/>
                  <a:cs typeface="Arial"/>
                  <a:sym typeface="Arial"/>
                </a:rPr>
                <a:t>ESP32 S3 Wroom 1 ADC pin converts signal to raw integer for calibration</a:t>
              </a:r>
              <a:endParaRPr b="0" sz="1400">
                <a:solidFill>
                  <a:srgbClr val="FFFFFF"/>
                </a:solidFill>
                <a:latin typeface="Aria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7" name="Shape 257"/>
        <p:cNvGrpSpPr/>
        <p:nvPr/>
      </p:nvGrpSpPr>
      <p:grpSpPr>
        <a:xfrm>
          <a:off x="0" y="0"/>
          <a:ext cx="0" cy="0"/>
          <a:chOff x="0" y="0"/>
          <a:chExt cx="0" cy="0"/>
        </a:xfrm>
      </p:grpSpPr>
      <p:sp>
        <p:nvSpPr>
          <p:cNvPr id="258" name="Google Shape;258;g3e63ed8dfb5_1_77"/>
          <p:cNvSpPr txBox="1"/>
          <p:nvPr/>
        </p:nvSpPr>
        <p:spPr>
          <a:xfrm>
            <a:off x="8001000" y="6524625"/>
            <a:ext cx="3810000" cy="238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b="0" lang="en-US" sz="900">
                <a:solidFill>
                  <a:srgbClr val="FFFFFF"/>
                </a:solidFill>
                <a:latin typeface="Arial"/>
                <a:ea typeface="Arial"/>
                <a:cs typeface="Arial"/>
                <a:sym typeface="Arial"/>
              </a:rPr>
              <a:t>GRAINGER ENGINEERING</a:t>
            </a:r>
            <a:endParaRPr b="0" sz="900">
              <a:solidFill>
                <a:srgbClr val="FFFFFF"/>
              </a:solidFill>
              <a:latin typeface="Arial"/>
              <a:ea typeface="Arial"/>
              <a:cs typeface="Arial"/>
              <a:sym typeface="Arial"/>
            </a:endParaRPr>
          </a:p>
        </p:txBody>
      </p:sp>
      <p:pic>
        <p:nvPicPr>
          <p:cNvPr id="259" name="Google Shape;259;g3e63ed8dfb5_1_77"/>
          <p:cNvPicPr preferRelativeResize="0"/>
          <p:nvPr/>
        </p:nvPicPr>
        <p:blipFill rotWithShape="1">
          <a:blip r:embed="rId4">
            <a:alphaModFix/>
          </a:blip>
          <a:srcRect b="0" l="0" r="0" t="0"/>
          <a:stretch/>
        </p:blipFill>
        <p:spPr>
          <a:xfrm>
            <a:off x="466725" y="457200"/>
            <a:ext cx="3829200" cy="1676400"/>
          </a:xfrm>
          <a:prstGeom prst="rect">
            <a:avLst/>
          </a:prstGeom>
          <a:noFill/>
          <a:ln>
            <a:noFill/>
          </a:ln>
        </p:spPr>
      </p:pic>
      <p:sp>
        <p:nvSpPr>
          <p:cNvPr id="260" name="Google Shape;260;g3e63ed8dfb5_1_77"/>
          <p:cNvSpPr txBox="1"/>
          <p:nvPr/>
        </p:nvSpPr>
        <p:spPr>
          <a:xfrm>
            <a:off x="571500" y="571500"/>
            <a:ext cx="6667500" cy="762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4400">
                <a:solidFill>
                  <a:srgbClr val="FFFFFF"/>
                </a:solidFill>
                <a:latin typeface="Arial"/>
                <a:ea typeface="Arial"/>
                <a:cs typeface="Arial"/>
                <a:sym typeface="Arial"/>
              </a:rPr>
              <a:t>IR Sensors</a:t>
            </a:r>
            <a:endParaRPr b="1" sz="4400">
              <a:solidFill>
                <a:srgbClr val="FFFFFF"/>
              </a:solidFill>
              <a:latin typeface="Arial"/>
              <a:ea typeface="Arial"/>
              <a:cs typeface="Arial"/>
              <a:sym typeface="Arial"/>
            </a:endParaRPr>
          </a:p>
        </p:txBody>
      </p:sp>
      <p:grpSp>
        <p:nvGrpSpPr>
          <p:cNvPr id="261" name="Google Shape;261;g3e63ed8dfb5_1_77"/>
          <p:cNvGrpSpPr/>
          <p:nvPr/>
        </p:nvGrpSpPr>
        <p:grpSpPr>
          <a:xfrm>
            <a:off x="571500" y="1524000"/>
            <a:ext cx="6477000" cy="762000"/>
            <a:chOff x="571500" y="1524000"/>
            <a:chExt cx="6477000" cy="762000"/>
          </a:xfrm>
        </p:grpSpPr>
        <p:sp>
          <p:nvSpPr>
            <p:cNvPr id="262" name="Google Shape;262;g3e63ed8dfb5_1_77"/>
            <p:cNvSpPr/>
            <p:nvPr/>
          </p:nvSpPr>
          <p:spPr>
            <a:xfrm>
              <a:off x="571500" y="1524000"/>
              <a:ext cx="6477000" cy="762000"/>
            </a:xfrm>
            <a:prstGeom prst="roundRect">
              <a:avLst>
                <a:gd fmla="val 18750" name="adj"/>
              </a:avLst>
            </a:prstGeom>
            <a:solidFill>
              <a:srgbClr val="13294B">
                <a:alpha val="50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63" name="Google Shape;263;g3e63ed8dfb5_1_77"/>
            <p:cNvSpPr txBox="1"/>
            <p:nvPr/>
          </p:nvSpPr>
          <p:spPr>
            <a:xfrm>
              <a:off x="714375" y="1524000"/>
              <a:ext cx="6191400" cy="76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US" sz="1530">
                  <a:solidFill>
                    <a:srgbClr val="FFFFFF"/>
                  </a:solidFill>
                  <a:latin typeface="Arial"/>
                  <a:ea typeface="Arial"/>
                  <a:cs typeface="Arial"/>
                  <a:sym typeface="Arial"/>
                </a:rPr>
                <a:t>Three IR Sensors are utilized to detect the current capacity / “fullness” of the spice containers. The spice levels are displayed on the web app for user reference.</a:t>
              </a:r>
              <a:endParaRPr sz="1530">
                <a:solidFill>
                  <a:srgbClr val="FFFFFF"/>
                </a:solidFill>
                <a:latin typeface="Arial"/>
                <a:ea typeface="Arial"/>
                <a:cs typeface="Arial"/>
                <a:sym typeface="Arial"/>
              </a:endParaRPr>
            </a:p>
          </p:txBody>
        </p:sp>
      </p:grpSp>
      <p:sp>
        <p:nvSpPr>
          <p:cNvPr id="264" name="Google Shape;264;g3e63ed8dfb5_1_77"/>
          <p:cNvSpPr/>
          <p:nvPr/>
        </p:nvSpPr>
        <p:spPr>
          <a:xfrm>
            <a:off x="7435850" y="1139825"/>
            <a:ext cx="4572000" cy="4341900"/>
          </a:xfrm>
          <a:prstGeom prst="roundRect">
            <a:avLst>
              <a:gd fmla="val 5000" name="adj"/>
            </a:avLst>
          </a:prstGeom>
          <a:solidFill>
            <a:srgbClr val="000000">
              <a:alpha val="0"/>
            </a:srgbClr>
          </a:solidFill>
          <a:ln cap="flat" cmpd="sng" w="28575">
            <a:solidFill>
              <a:srgbClr val="FF5F05"/>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pic>
        <p:nvPicPr>
          <p:cNvPr id="265" name="Google Shape;265;g3e63ed8dfb5_1_77"/>
          <p:cNvPicPr preferRelativeResize="0"/>
          <p:nvPr/>
        </p:nvPicPr>
        <p:blipFill rotWithShape="1">
          <a:blip r:embed="rId5">
            <a:alphaModFix/>
          </a:blip>
          <a:srcRect b="0" l="30" r="40" t="0"/>
          <a:stretch/>
        </p:blipFill>
        <p:spPr>
          <a:xfrm>
            <a:off x="11553825" y="238125"/>
            <a:ext cx="271500" cy="390600"/>
          </a:xfrm>
          <a:prstGeom prst="rect">
            <a:avLst/>
          </a:prstGeom>
          <a:noFill/>
          <a:ln>
            <a:noFill/>
          </a:ln>
        </p:spPr>
      </p:pic>
      <p:sp>
        <p:nvSpPr>
          <p:cNvPr id="266" name="Google Shape;266;g3e63ed8dfb5_1_77"/>
          <p:cNvSpPr/>
          <p:nvPr/>
        </p:nvSpPr>
        <p:spPr>
          <a:xfrm>
            <a:off x="9223950" y="6605625"/>
            <a:ext cx="76200" cy="76200"/>
          </a:xfrm>
          <a:prstGeom prst="ellipse">
            <a:avLst/>
          </a:pr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67" name="Google Shape;267;g3e63ed8dfb5_1_77"/>
          <p:cNvSpPr txBox="1"/>
          <p:nvPr/>
        </p:nvSpPr>
        <p:spPr>
          <a:xfrm>
            <a:off x="381000" y="6524625"/>
            <a:ext cx="3810000" cy="238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0" lang="en-US" sz="900">
                <a:solidFill>
                  <a:srgbClr val="FFFFFF"/>
                </a:solidFill>
                <a:latin typeface="Arial"/>
                <a:ea typeface="Arial"/>
                <a:cs typeface="Arial"/>
                <a:sym typeface="Arial"/>
              </a:rPr>
              <a:t>ELECTRICAL &amp; COMPUTER ENGINEERING</a:t>
            </a:r>
            <a:endParaRPr b="0" sz="900">
              <a:solidFill>
                <a:srgbClr val="FFFFFF"/>
              </a:solidFill>
              <a:latin typeface="Arial"/>
              <a:ea typeface="Arial"/>
              <a:cs typeface="Arial"/>
              <a:sym typeface="Arial"/>
            </a:endParaRPr>
          </a:p>
        </p:txBody>
      </p:sp>
      <p:grpSp>
        <p:nvGrpSpPr>
          <p:cNvPr id="268" name="Google Shape;268;g3e63ed8dfb5_1_77"/>
          <p:cNvGrpSpPr/>
          <p:nvPr/>
        </p:nvGrpSpPr>
        <p:grpSpPr>
          <a:xfrm>
            <a:off x="4061425" y="6601537"/>
            <a:ext cx="5238715" cy="70500"/>
            <a:chOff x="4028175" y="6601537"/>
            <a:chExt cx="5238715" cy="70500"/>
          </a:xfrm>
        </p:grpSpPr>
        <p:cxnSp>
          <p:nvCxnSpPr>
            <p:cNvPr id="269" name="Google Shape;269;g3e63ed8dfb5_1_77"/>
            <p:cNvCxnSpPr/>
            <p:nvPr/>
          </p:nvCxnSpPr>
          <p:spPr>
            <a:xfrm rot="10800000">
              <a:off x="4028175" y="6639606"/>
              <a:ext cx="5169900" cy="0"/>
            </a:xfrm>
            <a:prstGeom prst="straightConnector1">
              <a:avLst/>
            </a:prstGeom>
            <a:noFill/>
            <a:ln cap="flat" cmpd="sng" w="9525">
              <a:solidFill>
                <a:schemeClr val="lt1"/>
              </a:solidFill>
              <a:prstDash val="solid"/>
              <a:round/>
              <a:headEnd len="sm" w="sm" type="none"/>
              <a:tailEnd len="sm" w="sm" type="none"/>
            </a:ln>
          </p:spPr>
        </p:cxnSp>
        <p:sp>
          <p:nvSpPr>
            <p:cNvPr id="270" name="Google Shape;270;g3e63ed8dfb5_1_77"/>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id="271" name="Google Shape;271;g3e63ed8dfb5_1_77"/>
          <p:cNvPicPr preferRelativeResize="0"/>
          <p:nvPr/>
        </p:nvPicPr>
        <p:blipFill>
          <a:blip r:embed="rId6">
            <a:alphaModFix/>
          </a:blip>
          <a:stretch>
            <a:fillRect/>
          </a:stretch>
        </p:blipFill>
        <p:spPr>
          <a:xfrm>
            <a:off x="7478963" y="1399836"/>
            <a:ext cx="4485775" cy="3821880"/>
          </a:xfrm>
          <a:prstGeom prst="rect">
            <a:avLst/>
          </a:prstGeom>
          <a:noFill/>
          <a:ln>
            <a:noFill/>
          </a:ln>
        </p:spPr>
      </p:pic>
      <p:grpSp>
        <p:nvGrpSpPr>
          <p:cNvPr id="272" name="Google Shape;272;g3e63ed8dfb5_1_77"/>
          <p:cNvGrpSpPr/>
          <p:nvPr/>
        </p:nvGrpSpPr>
        <p:grpSpPr>
          <a:xfrm>
            <a:off x="571500" y="2476500"/>
            <a:ext cx="6477000" cy="952500"/>
            <a:chOff x="571500" y="2476500"/>
            <a:chExt cx="6477000" cy="952500"/>
          </a:xfrm>
        </p:grpSpPr>
        <p:sp>
          <p:nvSpPr>
            <p:cNvPr id="273" name="Google Shape;273;g3e63ed8dfb5_1_77"/>
            <p:cNvSpPr/>
            <p:nvPr/>
          </p:nvSpPr>
          <p:spPr>
            <a:xfrm>
              <a:off x="571500" y="2476500"/>
              <a:ext cx="6477000" cy="952500"/>
            </a:xfrm>
            <a:prstGeom prst="roundRect">
              <a:avLst>
                <a:gd fmla="val 10000" name="adj"/>
              </a:avLst>
            </a:prstGeom>
            <a:solidFill>
              <a:srgbClr val="FFFFFF">
                <a:alpha val="5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74" name="Google Shape;274;g3e63ed8dfb5_1_77"/>
            <p:cNvSpPr txBox="1"/>
            <p:nvPr/>
          </p:nvSpPr>
          <p:spPr>
            <a:xfrm>
              <a:off x="666750" y="2710815"/>
              <a:ext cx="476400" cy="476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3000">
                  <a:solidFill>
                    <a:srgbClr val="FF5F05"/>
                  </a:solidFill>
                  <a:latin typeface="Material Icons"/>
                  <a:ea typeface="Material Icons"/>
                  <a:cs typeface="Material Icons"/>
                  <a:sym typeface="Material Icons"/>
                </a:rPr>
                <a:t>settings</a:t>
              </a:r>
              <a:endParaRPr sz="3000">
                <a:solidFill>
                  <a:srgbClr val="FF5F05"/>
                </a:solidFill>
                <a:latin typeface="Material Icons"/>
                <a:ea typeface="Material Icons"/>
                <a:cs typeface="Material Icons"/>
                <a:sym typeface="Material Icons"/>
              </a:endParaRPr>
            </a:p>
          </p:txBody>
        </p:sp>
        <p:sp>
          <p:nvSpPr>
            <p:cNvPr id="275" name="Google Shape;275;g3e63ed8dfb5_1_77"/>
            <p:cNvSpPr txBox="1"/>
            <p:nvPr/>
          </p:nvSpPr>
          <p:spPr>
            <a:xfrm>
              <a:off x="1285875" y="2476500"/>
              <a:ext cx="5572200" cy="952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1600">
                  <a:solidFill>
                    <a:srgbClr val="FF5F05"/>
                  </a:solidFill>
                  <a:latin typeface="Arial"/>
                  <a:ea typeface="Arial"/>
                  <a:cs typeface="Arial"/>
                  <a:sym typeface="Arial"/>
                </a:rPr>
                <a:t>Sensor Model</a:t>
              </a:r>
              <a:endParaRPr b="1" sz="1600">
                <a:solidFill>
                  <a:srgbClr val="FF5F05"/>
                </a:solidFill>
                <a:latin typeface="Arial"/>
                <a:ea typeface="Arial"/>
                <a:cs typeface="Arial"/>
                <a:sym typeface="Arial"/>
              </a:endParaRPr>
            </a:p>
            <a:p>
              <a:pPr indent="0" lvl="0" marL="0" rtl="0" algn="l">
                <a:spcBef>
                  <a:spcPts val="300"/>
                </a:spcBef>
                <a:spcAft>
                  <a:spcPts val="0"/>
                </a:spcAft>
                <a:buNone/>
              </a:pPr>
              <a:r>
                <a:rPr b="0" lang="en-US" sz="1400">
                  <a:solidFill>
                    <a:srgbClr val="FFFFFF"/>
                  </a:solidFill>
                  <a:latin typeface="Arial"/>
                  <a:ea typeface="Arial"/>
                  <a:cs typeface="Arial"/>
                  <a:sym typeface="Arial"/>
                </a:rPr>
                <a:t>VL53L0X IR ToF Sensors</a:t>
              </a:r>
              <a:endParaRPr b="0" sz="1400">
                <a:solidFill>
                  <a:srgbClr val="FFFFFF"/>
                </a:solidFill>
                <a:latin typeface="Arial"/>
                <a:ea typeface="Arial"/>
                <a:cs typeface="Arial"/>
                <a:sym typeface="Arial"/>
              </a:endParaRPr>
            </a:p>
          </p:txBody>
        </p:sp>
      </p:grpSp>
      <p:grpSp>
        <p:nvGrpSpPr>
          <p:cNvPr id="276" name="Google Shape;276;g3e63ed8dfb5_1_77"/>
          <p:cNvGrpSpPr/>
          <p:nvPr/>
        </p:nvGrpSpPr>
        <p:grpSpPr>
          <a:xfrm>
            <a:off x="571500" y="3619500"/>
            <a:ext cx="6477000" cy="952500"/>
            <a:chOff x="571500" y="3619500"/>
            <a:chExt cx="6477000" cy="952500"/>
          </a:xfrm>
        </p:grpSpPr>
        <p:sp>
          <p:nvSpPr>
            <p:cNvPr id="277" name="Google Shape;277;g3e63ed8dfb5_1_77"/>
            <p:cNvSpPr/>
            <p:nvPr/>
          </p:nvSpPr>
          <p:spPr>
            <a:xfrm>
              <a:off x="571500" y="3619500"/>
              <a:ext cx="6477000" cy="952500"/>
            </a:xfrm>
            <a:prstGeom prst="roundRect">
              <a:avLst>
                <a:gd fmla="val 10000" name="adj"/>
              </a:avLst>
            </a:prstGeom>
            <a:solidFill>
              <a:srgbClr val="FFFFFF">
                <a:alpha val="5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78" name="Google Shape;278;g3e63ed8dfb5_1_77"/>
            <p:cNvSpPr txBox="1"/>
            <p:nvPr/>
          </p:nvSpPr>
          <p:spPr>
            <a:xfrm>
              <a:off x="666750" y="3853815"/>
              <a:ext cx="476400" cy="476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3000">
                  <a:solidFill>
                    <a:srgbClr val="FF5F05"/>
                  </a:solidFill>
                  <a:latin typeface="Material Icons"/>
                  <a:ea typeface="Material Icons"/>
                  <a:cs typeface="Material Icons"/>
                  <a:sym typeface="Material Icons"/>
                </a:rPr>
                <a:t>cable</a:t>
              </a:r>
              <a:endParaRPr sz="3000">
                <a:solidFill>
                  <a:srgbClr val="FF5F05"/>
                </a:solidFill>
                <a:latin typeface="Material Icons"/>
                <a:ea typeface="Material Icons"/>
                <a:cs typeface="Material Icons"/>
                <a:sym typeface="Material Icons"/>
              </a:endParaRPr>
            </a:p>
          </p:txBody>
        </p:sp>
        <p:sp>
          <p:nvSpPr>
            <p:cNvPr id="279" name="Google Shape;279;g3e63ed8dfb5_1_77"/>
            <p:cNvSpPr txBox="1"/>
            <p:nvPr/>
          </p:nvSpPr>
          <p:spPr>
            <a:xfrm>
              <a:off x="1285875" y="3619500"/>
              <a:ext cx="5572200" cy="952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1600">
                  <a:solidFill>
                    <a:srgbClr val="FF5F05"/>
                  </a:solidFill>
                  <a:latin typeface="Arial"/>
                  <a:ea typeface="Arial"/>
                  <a:cs typeface="Arial"/>
                  <a:sym typeface="Arial"/>
                </a:rPr>
                <a:t>Amplification</a:t>
              </a:r>
              <a:endParaRPr b="1" sz="1600">
                <a:solidFill>
                  <a:srgbClr val="FF5F05"/>
                </a:solidFill>
                <a:latin typeface="Arial"/>
                <a:ea typeface="Arial"/>
                <a:cs typeface="Arial"/>
                <a:sym typeface="Arial"/>
              </a:endParaRPr>
            </a:p>
            <a:p>
              <a:pPr indent="0" lvl="0" marL="0" rtl="0" algn="l">
                <a:spcBef>
                  <a:spcPts val="300"/>
                </a:spcBef>
                <a:spcAft>
                  <a:spcPts val="0"/>
                </a:spcAft>
                <a:buNone/>
              </a:pPr>
              <a:r>
                <a:rPr b="0" lang="en-US" sz="1400">
                  <a:solidFill>
                    <a:srgbClr val="FFFFFF"/>
                  </a:solidFill>
                  <a:latin typeface="Arial"/>
                  <a:ea typeface="Arial"/>
                  <a:cs typeface="Arial"/>
                  <a:sym typeface="Arial"/>
                </a:rPr>
                <a:t>HX711 amplifier used to convert tiny differential wheatstone bridge output to larger analog signal</a:t>
              </a:r>
              <a:endParaRPr b="0" sz="1400">
                <a:solidFill>
                  <a:srgbClr val="FFFFFF"/>
                </a:solidFill>
                <a:latin typeface="Arial"/>
                <a:ea typeface="Arial"/>
                <a:cs typeface="Arial"/>
                <a:sym typeface="Arial"/>
              </a:endParaRPr>
            </a:p>
          </p:txBody>
        </p:sp>
      </p:grpSp>
      <p:grpSp>
        <p:nvGrpSpPr>
          <p:cNvPr id="280" name="Google Shape;280;g3e63ed8dfb5_1_77"/>
          <p:cNvGrpSpPr/>
          <p:nvPr/>
        </p:nvGrpSpPr>
        <p:grpSpPr>
          <a:xfrm>
            <a:off x="571500" y="4762500"/>
            <a:ext cx="6477000" cy="952500"/>
            <a:chOff x="571500" y="4762500"/>
            <a:chExt cx="6477000" cy="952500"/>
          </a:xfrm>
        </p:grpSpPr>
        <p:sp>
          <p:nvSpPr>
            <p:cNvPr id="281" name="Google Shape;281;g3e63ed8dfb5_1_77"/>
            <p:cNvSpPr/>
            <p:nvPr/>
          </p:nvSpPr>
          <p:spPr>
            <a:xfrm>
              <a:off x="571500" y="4762500"/>
              <a:ext cx="6477000" cy="952500"/>
            </a:xfrm>
            <a:prstGeom prst="roundRect">
              <a:avLst>
                <a:gd fmla="val 10000" name="adj"/>
              </a:avLst>
            </a:prstGeom>
            <a:solidFill>
              <a:srgbClr val="FFFFFF">
                <a:alpha val="5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82" name="Google Shape;282;g3e63ed8dfb5_1_77"/>
            <p:cNvSpPr txBox="1"/>
            <p:nvPr/>
          </p:nvSpPr>
          <p:spPr>
            <a:xfrm>
              <a:off x="666750" y="4996815"/>
              <a:ext cx="476400" cy="476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3000">
                  <a:solidFill>
                    <a:srgbClr val="FF5F05"/>
                  </a:solidFill>
                  <a:latin typeface="Material Icons"/>
                  <a:ea typeface="Material Icons"/>
                  <a:cs typeface="Material Icons"/>
                  <a:sym typeface="Material Icons"/>
                </a:rPr>
                <a:t>memory</a:t>
              </a:r>
              <a:endParaRPr sz="3000">
                <a:solidFill>
                  <a:srgbClr val="FF5F05"/>
                </a:solidFill>
                <a:latin typeface="Material Icons"/>
                <a:ea typeface="Material Icons"/>
                <a:cs typeface="Material Icons"/>
                <a:sym typeface="Material Icons"/>
              </a:endParaRPr>
            </a:p>
          </p:txBody>
        </p:sp>
        <p:sp>
          <p:nvSpPr>
            <p:cNvPr id="283" name="Google Shape;283;g3e63ed8dfb5_1_77"/>
            <p:cNvSpPr txBox="1"/>
            <p:nvPr/>
          </p:nvSpPr>
          <p:spPr>
            <a:xfrm>
              <a:off x="1285875" y="4762500"/>
              <a:ext cx="5572200" cy="952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1600">
                  <a:solidFill>
                    <a:srgbClr val="FF5F05"/>
                  </a:solidFill>
                  <a:latin typeface="Arial"/>
                  <a:ea typeface="Arial"/>
                  <a:cs typeface="Arial"/>
                  <a:sym typeface="Arial"/>
                </a:rPr>
                <a:t>Signal Processing</a:t>
              </a:r>
              <a:endParaRPr b="1" sz="1600">
                <a:solidFill>
                  <a:srgbClr val="FF5F05"/>
                </a:solidFill>
                <a:latin typeface="Arial"/>
                <a:ea typeface="Arial"/>
                <a:cs typeface="Arial"/>
                <a:sym typeface="Arial"/>
              </a:endParaRPr>
            </a:p>
            <a:p>
              <a:pPr indent="0" lvl="0" marL="0" rtl="0" algn="l">
                <a:spcBef>
                  <a:spcPts val="300"/>
                </a:spcBef>
                <a:spcAft>
                  <a:spcPts val="0"/>
                </a:spcAft>
                <a:buNone/>
              </a:pPr>
              <a:r>
                <a:rPr b="0" lang="en-US" sz="1400">
                  <a:solidFill>
                    <a:srgbClr val="FFFFFF"/>
                  </a:solidFill>
                  <a:latin typeface="Arial"/>
                  <a:ea typeface="Arial"/>
                  <a:cs typeface="Arial"/>
                  <a:sym typeface="Arial"/>
                </a:rPr>
                <a:t>ESP32 S3 Wroom GPIO and Adafruit_VL53L0X driver library used to compute percentage</a:t>
              </a:r>
              <a:endParaRPr b="0" sz="1400">
                <a:solidFill>
                  <a:srgbClr val="FFFFFF"/>
                </a:solidFill>
                <a:latin typeface="Arial"/>
                <a:ea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6" name="Shape 286"/>
        <p:cNvGrpSpPr/>
        <p:nvPr/>
      </p:nvGrpSpPr>
      <p:grpSpPr>
        <a:xfrm>
          <a:off x="0" y="0"/>
          <a:ext cx="0" cy="0"/>
          <a:chOff x="0" y="0"/>
          <a:chExt cx="0" cy="0"/>
        </a:xfrm>
      </p:grpSpPr>
      <p:sp>
        <p:nvSpPr>
          <p:cNvPr id="287" name="Google Shape;287;g3daeac699e4_0_49"/>
          <p:cNvSpPr txBox="1"/>
          <p:nvPr/>
        </p:nvSpPr>
        <p:spPr>
          <a:xfrm>
            <a:off x="8001000" y="6524625"/>
            <a:ext cx="3810000" cy="238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b="0" lang="en-US" sz="900">
                <a:solidFill>
                  <a:srgbClr val="FFFFFF"/>
                </a:solidFill>
                <a:latin typeface="Arial"/>
                <a:ea typeface="Arial"/>
                <a:cs typeface="Arial"/>
                <a:sym typeface="Arial"/>
              </a:rPr>
              <a:t>GRAINGER ENGINEERING</a:t>
            </a:r>
            <a:endParaRPr b="0" sz="900">
              <a:solidFill>
                <a:srgbClr val="FFFFFF"/>
              </a:solidFill>
              <a:latin typeface="Arial"/>
              <a:ea typeface="Arial"/>
              <a:cs typeface="Arial"/>
              <a:sym typeface="Arial"/>
            </a:endParaRPr>
          </a:p>
        </p:txBody>
      </p:sp>
      <p:pic>
        <p:nvPicPr>
          <p:cNvPr id="288" name="Google Shape;288;g3daeac699e4_0_49"/>
          <p:cNvPicPr preferRelativeResize="0"/>
          <p:nvPr/>
        </p:nvPicPr>
        <p:blipFill rotWithShape="1">
          <a:blip r:embed="rId4">
            <a:alphaModFix/>
          </a:blip>
          <a:srcRect b="0" l="0" r="0" t="0"/>
          <a:stretch/>
        </p:blipFill>
        <p:spPr>
          <a:xfrm>
            <a:off x="466725" y="457200"/>
            <a:ext cx="3829200" cy="1676400"/>
          </a:xfrm>
          <a:prstGeom prst="rect">
            <a:avLst/>
          </a:prstGeom>
          <a:noFill/>
          <a:ln>
            <a:noFill/>
          </a:ln>
        </p:spPr>
      </p:pic>
      <p:sp>
        <p:nvSpPr>
          <p:cNvPr id="289" name="Google Shape;289;g3daeac699e4_0_49"/>
          <p:cNvSpPr txBox="1"/>
          <p:nvPr/>
        </p:nvSpPr>
        <p:spPr>
          <a:xfrm>
            <a:off x="571500" y="571500"/>
            <a:ext cx="6667500" cy="762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4400">
                <a:solidFill>
                  <a:srgbClr val="FFFFFF"/>
                </a:solidFill>
                <a:latin typeface="Arial"/>
                <a:ea typeface="Arial"/>
                <a:cs typeface="Arial"/>
                <a:sym typeface="Arial"/>
              </a:rPr>
              <a:t>Battery and Power</a:t>
            </a:r>
            <a:endParaRPr b="1" sz="4400">
              <a:solidFill>
                <a:srgbClr val="FFFFFF"/>
              </a:solidFill>
              <a:latin typeface="Arial"/>
              <a:ea typeface="Arial"/>
              <a:cs typeface="Arial"/>
              <a:sym typeface="Arial"/>
            </a:endParaRPr>
          </a:p>
        </p:txBody>
      </p:sp>
      <p:grpSp>
        <p:nvGrpSpPr>
          <p:cNvPr id="290" name="Google Shape;290;g3daeac699e4_0_49"/>
          <p:cNvGrpSpPr/>
          <p:nvPr/>
        </p:nvGrpSpPr>
        <p:grpSpPr>
          <a:xfrm>
            <a:off x="571500" y="1524000"/>
            <a:ext cx="6477000" cy="4191000"/>
            <a:chOff x="571500" y="1524000"/>
            <a:chExt cx="6477000" cy="4191000"/>
          </a:xfrm>
        </p:grpSpPr>
        <p:sp>
          <p:nvSpPr>
            <p:cNvPr id="291" name="Google Shape;291;g3daeac699e4_0_49"/>
            <p:cNvSpPr/>
            <p:nvPr/>
          </p:nvSpPr>
          <p:spPr>
            <a:xfrm>
              <a:off x="571500" y="1524000"/>
              <a:ext cx="6477000" cy="762000"/>
            </a:xfrm>
            <a:prstGeom prst="roundRect">
              <a:avLst>
                <a:gd fmla="val 18750" name="adj"/>
              </a:avLst>
            </a:prstGeom>
            <a:solidFill>
              <a:srgbClr val="13294B">
                <a:alpha val="50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92" name="Google Shape;292;g3daeac699e4_0_49"/>
            <p:cNvSpPr txBox="1"/>
            <p:nvPr/>
          </p:nvSpPr>
          <p:spPr>
            <a:xfrm>
              <a:off x="714375" y="1524000"/>
              <a:ext cx="6191400" cy="76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US" sz="1800">
                  <a:solidFill>
                    <a:srgbClr val="FFFFFF"/>
                  </a:solidFill>
                  <a:latin typeface="Arial"/>
                  <a:ea typeface="Arial"/>
                  <a:cs typeface="Arial"/>
                  <a:sym typeface="Arial"/>
                </a:rPr>
                <a:t>To ensure ease of transportability, the system is powered by a rechargeable lithium ion battery.</a:t>
              </a:r>
              <a:endParaRPr sz="1800">
                <a:solidFill>
                  <a:srgbClr val="FFFFFF"/>
                </a:solidFill>
                <a:latin typeface="Arial"/>
                <a:ea typeface="Arial"/>
                <a:cs typeface="Arial"/>
                <a:sym typeface="Arial"/>
              </a:endParaRPr>
            </a:p>
          </p:txBody>
        </p:sp>
        <p:grpSp>
          <p:nvGrpSpPr>
            <p:cNvPr id="293" name="Google Shape;293;g3daeac699e4_0_49"/>
            <p:cNvGrpSpPr/>
            <p:nvPr/>
          </p:nvGrpSpPr>
          <p:grpSpPr>
            <a:xfrm>
              <a:off x="571500" y="2476500"/>
              <a:ext cx="6477000" cy="952500"/>
              <a:chOff x="571500" y="2476500"/>
              <a:chExt cx="6477000" cy="952500"/>
            </a:xfrm>
          </p:grpSpPr>
          <p:sp>
            <p:nvSpPr>
              <p:cNvPr id="294" name="Google Shape;294;g3daeac699e4_0_49"/>
              <p:cNvSpPr/>
              <p:nvPr/>
            </p:nvSpPr>
            <p:spPr>
              <a:xfrm>
                <a:off x="571500" y="2476500"/>
                <a:ext cx="6477000" cy="952500"/>
              </a:xfrm>
              <a:prstGeom prst="roundRect">
                <a:avLst>
                  <a:gd fmla="val 10000" name="adj"/>
                </a:avLst>
              </a:prstGeom>
              <a:solidFill>
                <a:srgbClr val="FFFFFF">
                  <a:alpha val="5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95" name="Google Shape;295;g3daeac699e4_0_49"/>
              <p:cNvSpPr txBox="1"/>
              <p:nvPr/>
            </p:nvSpPr>
            <p:spPr>
              <a:xfrm>
                <a:off x="666750" y="2758440"/>
                <a:ext cx="476400" cy="476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3000">
                    <a:solidFill>
                      <a:srgbClr val="FF5F05"/>
                    </a:solidFill>
                    <a:latin typeface="Material Icons"/>
                    <a:ea typeface="Material Icons"/>
                    <a:cs typeface="Material Icons"/>
                    <a:sym typeface="Material Icons"/>
                  </a:rPr>
                  <a:t>usb</a:t>
                </a:r>
                <a:endParaRPr sz="3000">
                  <a:solidFill>
                    <a:srgbClr val="FF5F05"/>
                  </a:solidFill>
                  <a:latin typeface="Material Icons"/>
                  <a:ea typeface="Material Icons"/>
                  <a:cs typeface="Material Icons"/>
                  <a:sym typeface="Material Icons"/>
                </a:endParaRPr>
              </a:p>
            </p:txBody>
          </p:sp>
          <p:sp>
            <p:nvSpPr>
              <p:cNvPr id="296" name="Google Shape;296;g3daeac699e4_0_49"/>
              <p:cNvSpPr txBox="1"/>
              <p:nvPr/>
            </p:nvSpPr>
            <p:spPr>
              <a:xfrm>
                <a:off x="1285875" y="2476500"/>
                <a:ext cx="5572200" cy="952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1600">
                    <a:solidFill>
                      <a:srgbClr val="FF5F05"/>
                    </a:solidFill>
                    <a:latin typeface="Arial"/>
                    <a:ea typeface="Arial"/>
                    <a:cs typeface="Arial"/>
                    <a:sym typeface="Arial"/>
                  </a:rPr>
                  <a:t>Charging Circuit</a:t>
                </a:r>
                <a:endParaRPr b="1" sz="1600">
                  <a:solidFill>
                    <a:srgbClr val="FF5F05"/>
                  </a:solidFill>
                  <a:latin typeface="Arial"/>
                  <a:ea typeface="Arial"/>
                  <a:cs typeface="Arial"/>
                  <a:sym typeface="Arial"/>
                </a:endParaRPr>
              </a:p>
              <a:p>
                <a:pPr indent="0" lvl="0" marL="0" rtl="0" algn="l">
                  <a:spcBef>
                    <a:spcPts val="300"/>
                  </a:spcBef>
                  <a:spcAft>
                    <a:spcPts val="0"/>
                  </a:spcAft>
                  <a:buNone/>
                </a:pPr>
                <a:r>
                  <a:rPr b="0" lang="en-US" sz="1400">
                    <a:solidFill>
                      <a:srgbClr val="FFFFFF"/>
                    </a:solidFill>
                    <a:latin typeface="Arial"/>
                    <a:ea typeface="Arial"/>
                    <a:cs typeface="Arial"/>
                    <a:sym typeface="Arial"/>
                  </a:rPr>
                  <a:t>MCP73831 used to charge battery from USB-C input</a:t>
                </a:r>
                <a:endParaRPr b="0" sz="1400">
                  <a:solidFill>
                    <a:srgbClr val="FFFFFF"/>
                  </a:solidFill>
                  <a:latin typeface="Arial"/>
                  <a:ea typeface="Arial"/>
                  <a:cs typeface="Arial"/>
                  <a:sym typeface="Arial"/>
                </a:endParaRPr>
              </a:p>
            </p:txBody>
          </p:sp>
        </p:grpSp>
        <p:grpSp>
          <p:nvGrpSpPr>
            <p:cNvPr id="297" name="Google Shape;297;g3daeac699e4_0_49"/>
            <p:cNvGrpSpPr/>
            <p:nvPr/>
          </p:nvGrpSpPr>
          <p:grpSpPr>
            <a:xfrm>
              <a:off x="571500" y="3619500"/>
              <a:ext cx="6477000" cy="952500"/>
              <a:chOff x="571500" y="3619500"/>
              <a:chExt cx="6477000" cy="952500"/>
            </a:xfrm>
          </p:grpSpPr>
          <p:sp>
            <p:nvSpPr>
              <p:cNvPr id="298" name="Google Shape;298;g3daeac699e4_0_49"/>
              <p:cNvSpPr/>
              <p:nvPr/>
            </p:nvSpPr>
            <p:spPr>
              <a:xfrm>
                <a:off x="571500" y="3619500"/>
                <a:ext cx="6477000" cy="952500"/>
              </a:xfrm>
              <a:prstGeom prst="roundRect">
                <a:avLst>
                  <a:gd fmla="val 10000" name="adj"/>
                </a:avLst>
              </a:prstGeom>
              <a:solidFill>
                <a:srgbClr val="FFFFFF">
                  <a:alpha val="5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99" name="Google Shape;299;g3daeac699e4_0_49"/>
              <p:cNvSpPr txBox="1"/>
              <p:nvPr/>
            </p:nvSpPr>
            <p:spPr>
              <a:xfrm>
                <a:off x="666750" y="3901440"/>
                <a:ext cx="476400" cy="476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3000">
                    <a:solidFill>
                      <a:srgbClr val="FF5F05"/>
                    </a:solidFill>
                    <a:latin typeface="Material Icons"/>
                    <a:ea typeface="Material Icons"/>
                    <a:cs typeface="Material Icons"/>
                    <a:sym typeface="Material Icons"/>
                  </a:rPr>
                  <a:t>bolt</a:t>
                </a:r>
                <a:endParaRPr sz="3000">
                  <a:solidFill>
                    <a:srgbClr val="FF5F05"/>
                  </a:solidFill>
                  <a:latin typeface="Material Icons"/>
                  <a:ea typeface="Material Icons"/>
                  <a:cs typeface="Material Icons"/>
                  <a:sym typeface="Material Icons"/>
                </a:endParaRPr>
              </a:p>
            </p:txBody>
          </p:sp>
          <p:sp>
            <p:nvSpPr>
              <p:cNvPr id="300" name="Google Shape;300;g3daeac699e4_0_49"/>
              <p:cNvSpPr txBox="1"/>
              <p:nvPr/>
            </p:nvSpPr>
            <p:spPr>
              <a:xfrm>
                <a:off x="1285875" y="3619500"/>
                <a:ext cx="5572200" cy="952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1600">
                    <a:solidFill>
                      <a:srgbClr val="FF5F05"/>
                    </a:solidFill>
                    <a:latin typeface="Arial"/>
                    <a:ea typeface="Arial"/>
                    <a:cs typeface="Arial"/>
                    <a:sym typeface="Arial"/>
                  </a:rPr>
                  <a:t>Voltage Regulation</a:t>
                </a:r>
                <a:endParaRPr b="1" sz="1600">
                  <a:solidFill>
                    <a:srgbClr val="FF5F05"/>
                  </a:solidFill>
                  <a:latin typeface="Arial"/>
                  <a:ea typeface="Arial"/>
                  <a:cs typeface="Arial"/>
                  <a:sym typeface="Arial"/>
                </a:endParaRPr>
              </a:p>
              <a:p>
                <a:pPr indent="0" lvl="0" marL="0" rtl="0" algn="l">
                  <a:spcBef>
                    <a:spcPts val="300"/>
                  </a:spcBef>
                  <a:spcAft>
                    <a:spcPts val="0"/>
                  </a:spcAft>
                  <a:buNone/>
                </a:pPr>
                <a:r>
                  <a:rPr b="0" lang="en-US" sz="1400">
                    <a:solidFill>
                      <a:srgbClr val="FFFFFF"/>
                    </a:solidFill>
                    <a:latin typeface="Arial"/>
                    <a:ea typeface="Arial"/>
                    <a:cs typeface="Arial"/>
                    <a:sym typeface="Arial"/>
                  </a:rPr>
                  <a:t>AP2112K-3.3 used to provide regulated 3.3V to microcontroller and sensors</a:t>
                </a:r>
                <a:endParaRPr b="0" sz="1400">
                  <a:solidFill>
                    <a:srgbClr val="FFFFFF"/>
                  </a:solidFill>
                  <a:latin typeface="Arial"/>
                  <a:ea typeface="Arial"/>
                  <a:cs typeface="Arial"/>
                  <a:sym typeface="Arial"/>
                </a:endParaRPr>
              </a:p>
            </p:txBody>
          </p:sp>
        </p:grpSp>
        <p:grpSp>
          <p:nvGrpSpPr>
            <p:cNvPr id="301" name="Google Shape;301;g3daeac699e4_0_49"/>
            <p:cNvGrpSpPr/>
            <p:nvPr/>
          </p:nvGrpSpPr>
          <p:grpSpPr>
            <a:xfrm>
              <a:off x="571500" y="4762500"/>
              <a:ext cx="6477000" cy="952500"/>
              <a:chOff x="571500" y="4762500"/>
              <a:chExt cx="6477000" cy="952500"/>
            </a:xfrm>
          </p:grpSpPr>
          <p:sp>
            <p:nvSpPr>
              <p:cNvPr id="302" name="Google Shape;302;g3daeac699e4_0_49"/>
              <p:cNvSpPr/>
              <p:nvPr/>
            </p:nvSpPr>
            <p:spPr>
              <a:xfrm>
                <a:off x="571500" y="4762500"/>
                <a:ext cx="6477000" cy="952500"/>
              </a:xfrm>
              <a:prstGeom prst="roundRect">
                <a:avLst>
                  <a:gd fmla="val 10000" name="adj"/>
                </a:avLst>
              </a:prstGeom>
              <a:solidFill>
                <a:srgbClr val="FFFFFF">
                  <a:alpha val="5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03" name="Google Shape;303;g3daeac699e4_0_49"/>
              <p:cNvSpPr txBox="1"/>
              <p:nvPr/>
            </p:nvSpPr>
            <p:spPr>
              <a:xfrm>
                <a:off x="666750" y="5044440"/>
                <a:ext cx="476400" cy="476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3000">
                    <a:solidFill>
                      <a:srgbClr val="FF5F05"/>
                    </a:solidFill>
                    <a:latin typeface="Material Icons"/>
                    <a:ea typeface="Material Icons"/>
                    <a:cs typeface="Material Icons"/>
                    <a:sym typeface="Material Icons"/>
                  </a:rPr>
                  <a:t>analytics</a:t>
                </a:r>
                <a:endParaRPr sz="3000">
                  <a:solidFill>
                    <a:srgbClr val="FF5F05"/>
                  </a:solidFill>
                  <a:latin typeface="Material Icons"/>
                  <a:ea typeface="Material Icons"/>
                  <a:cs typeface="Material Icons"/>
                  <a:sym typeface="Material Icons"/>
                </a:endParaRPr>
              </a:p>
            </p:txBody>
          </p:sp>
          <p:sp>
            <p:nvSpPr>
              <p:cNvPr id="304" name="Google Shape;304;g3daeac699e4_0_49"/>
              <p:cNvSpPr txBox="1"/>
              <p:nvPr/>
            </p:nvSpPr>
            <p:spPr>
              <a:xfrm>
                <a:off x="1285875" y="4762500"/>
                <a:ext cx="5572200" cy="952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1600">
                    <a:solidFill>
                      <a:srgbClr val="FF5F05"/>
                    </a:solidFill>
                    <a:latin typeface="Arial"/>
                    <a:ea typeface="Arial"/>
                    <a:cs typeface="Arial"/>
                    <a:sym typeface="Arial"/>
                  </a:rPr>
                  <a:t>Monitoring</a:t>
                </a:r>
                <a:endParaRPr b="1" sz="1600">
                  <a:solidFill>
                    <a:srgbClr val="FF5F05"/>
                  </a:solidFill>
                  <a:latin typeface="Arial"/>
                  <a:ea typeface="Arial"/>
                  <a:cs typeface="Arial"/>
                  <a:sym typeface="Arial"/>
                </a:endParaRPr>
              </a:p>
              <a:p>
                <a:pPr indent="0" lvl="0" marL="0" rtl="0" algn="l">
                  <a:spcBef>
                    <a:spcPts val="300"/>
                  </a:spcBef>
                  <a:spcAft>
                    <a:spcPts val="0"/>
                  </a:spcAft>
                  <a:buNone/>
                </a:pPr>
                <a:r>
                  <a:rPr b="0" lang="en-US" sz="1400">
                    <a:solidFill>
                      <a:srgbClr val="FFFFFF"/>
                    </a:solidFill>
                    <a:latin typeface="Arial"/>
                    <a:ea typeface="Arial"/>
                    <a:cs typeface="Arial"/>
                    <a:sym typeface="Arial"/>
                  </a:rPr>
                  <a:t>Battery voltage taken using ADC pin and voltage divider</a:t>
                </a:r>
                <a:endParaRPr b="0" sz="1400">
                  <a:solidFill>
                    <a:srgbClr val="FFFFFF"/>
                  </a:solidFill>
                  <a:latin typeface="Arial"/>
                  <a:ea typeface="Arial"/>
                  <a:cs typeface="Arial"/>
                  <a:sym typeface="Arial"/>
                </a:endParaRPr>
              </a:p>
            </p:txBody>
          </p:sp>
        </p:grpSp>
      </p:grpSp>
      <p:pic>
        <p:nvPicPr>
          <p:cNvPr id="305" name="Google Shape;305;g3daeac699e4_0_49"/>
          <p:cNvPicPr preferRelativeResize="0"/>
          <p:nvPr/>
        </p:nvPicPr>
        <p:blipFill rotWithShape="1">
          <a:blip r:embed="rId5">
            <a:alphaModFix/>
          </a:blip>
          <a:srcRect b="0" l="30" r="40" t="0"/>
          <a:stretch/>
        </p:blipFill>
        <p:spPr>
          <a:xfrm>
            <a:off x="11553825" y="238125"/>
            <a:ext cx="271500" cy="390600"/>
          </a:xfrm>
          <a:prstGeom prst="rect">
            <a:avLst/>
          </a:prstGeom>
          <a:noFill/>
          <a:ln>
            <a:noFill/>
          </a:ln>
        </p:spPr>
      </p:pic>
      <p:sp>
        <p:nvSpPr>
          <p:cNvPr id="306" name="Google Shape;306;g3daeac699e4_0_49"/>
          <p:cNvSpPr/>
          <p:nvPr/>
        </p:nvSpPr>
        <p:spPr>
          <a:xfrm>
            <a:off x="9223950" y="6605625"/>
            <a:ext cx="76200" cy="76200"/>
          </a:xfrm>
          <a:prstGeom prst="ellipse">
            <a:avLst/>
          </a:pr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07" name="Google Shape;307;g3daeac699e4_0_49"/>
          <p:cNvSpPr txBox="1"/>
          <p:nvPr/>
        </p:nvSpPr>
        <p:spPr>
          <a:xfrm>
            <a:off x="381000" y="6524625"/>
            <a:ext cx="3810000" cy="238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0" lang="en-US" sz="900">
                <a:solidFill>
                  <a:srgbClr val="FFFFFF"/>
                </a:solidFill>
                <a:latin typeface="Arial"/>
                <a:ea typeface="Arial"/>
                <a:cs typeface="Arial"/>
                <a:sym typeface="Arial"/>
              </a:rPr>
              <a:t>ELECTRICAL &amp; COMPUTER ENGINEERING</a:t>
            </a:r>
            <a:endParaRPr b="0" sz="900">
              <a:solidFill>
                <a:srgbClr val="FFFFFF"/>
              </a:solidFill>
              <a:latin typeface="Arial"/>
              <a:ea typeface="Arial"/>
              <a:cs typeface="Arial"/>
              <a:sym typeface="Arial"/>
            </a:endParaRPr>
          </a:p>
        </p:txBody>
      </p:sp>
      <p:grpSp>
        <p:nvGrpSpPr>
          <p:cNvPr id="308" name="Google Shape;308;g3daeac699e4_0_49"/>
          <p:cNvGrpSpPr/>
          <p:nvPr/>
        </p:nvGrpSpPr>
        <p:grpSpPr>
          <a:xfrm>
            <a:off x="4061425" y="6601537"/>
            <a:ext cx="5238715" cy="70500"/>
            <a:chOff x="4028175" y="6601537"/>
            <a:chExt cx="5238715" cy="70500"/>
          </a:xfrm>
        </p:grpSpPr>
        <p:cxnSp>
          <p:nvCxnSpPr>
            <p:cNvPr id="309" name="Google Shape;309;g3daeac699e4_0_49"/>
            <p:cNvCxnSpPr/>
            <p:nvPr/>
          </p:nvCxnSpPr>
          <p:spPr>
            <a:xfrm rot="10800000">
              <a:off x="4028175" y="6639606"/>
              <a:ext cx="5169900" cy="0"/>
            </a:xfrm>
            <a:prstGeom prst="straightConnector1">
              <a:avLst/>
            </a:prstGeom>
            <a:noFill/>
            <a:ln cap="flat" cmpd="sng" w="9525">
              <a:solidFill>
                <a:schemeClr val="lt1"/>
              </a:solidFill>
              <a:prstDash val="solid"/>
              <a:round/>
              <a:headEnd len="sm" w="sm" type="none"/>
              <a:tailEnd len="sm" w="sm" type="none"/>
            </a:ln>
          </p:spPr>
        </p:cxnSp>
        <p:sp>
          <p:nvSpPr>
            <p:cNvPr id="310" name="Google Shape;310;g3daeac699e4_0_49"/>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id="311" name="Google Shape;311;g3daeac699e4_0_49"/>
          <p:cNvPicPr preferRelativeResize="0"/>
          <p:nvPr/>
        </p:nvPicPr>
        <p:blipFill rotWithShape="1">
          <a:blip r:embed="rId6">
            <a:alphaModFix/>
          </a:blip>
          <a:srcRect b="0" l="17887" r="17887" t="0"/>
          <a:stretch/>
        </p:blipFill>
        <p:spPr>
          <a:xfrm>
            <a:off x="7429500" y="1333500"/>
            <a:ext cx="4572000" cy="3810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5" name="Shape 315"/>
        <p:cNvGrpSpPr/>
        <p:nvPr/>
      </p:nvGrpSpPr>
      <p:grpSpPr>
        <a:xfrm>
          <a:off x="0" y="0"/>
          <a:ext cx="0" cy="0"/>
          <a:chOff x="0" y="0"/>
          <a:chExt cx="0" cy="0"/>
        </a:xfrm>
      </p:grpSpPr>
      <p:sp>
        <p:nvSpPr>
          <p:cNvPr id="316" name="Google Shape;316;g3daee3c6804_0_21"/>
          <p:cNvSpPr txBox="1"/>
          <p:nvPr/>
        </p:nvSpPr>
        <p:spPr>
          <a:xfrm>
            <a:off x="1295400" y="2948490"/>
            <a:ext cx="9601200" cy="13392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500"/>
              <a:buFont typeface="Arial"/>
              <a:buNone/>
            </a:pPr>
            <a:r>
              <a:rPr b="1" lang="en-US" sz="4500">
                <a:solidFill>
                  <a:srgbClr val="15264B"/>
                </a:solidFill>
              </a:rPr>
              <a:t>Proposed Design &amp; RVs</a:t>
            </a:r>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15264B"/>
              </a:solidFill>
              <a:latin typeface="Arial"/>
              <a:ea typeface="Arial"/>
              <a:cs typeface="Arial"/>
              <a:sym typeface="Arial"/>
            </a:endParaRPr>
          </a:p>
          <a:p>
            <a:pPr indent="0" lvl="0" marL="0" marR="0" rtl="0" algn="ctr">
              <a:lnSpc>
                <a:spcPct val="100000"/>
              </a:lnSpc>
              <a:spcBef>
                <a:spcPts val="0"/>
              </a:spcBef>
              <a:spcAft>
                <a:spcPts val="0"/>
              </a:spcAft>
              <a:buNone/>
            </a:pPr>
            <a:r>
              <a:rPr lang="en-US" sz="1800">
                <a:solidFill>
                  <a:srgbClr val="15264B"/>
                </a:solidFill>
              </a:rPr>
              <a:t>Software</a:t>
            </a:r>
            <a:endParaRPr b="0" i="0" sz="1800" u="none" cap="none" strike="noStrike">
              <a:solidFill>
                <a:srgbClr val="15264B"/>
              </a:solidFill>
              <a:latin typeface="Arial"/>
              <a:ea typeface="Arial"/>
              <a:cs typeface="Arial"/>
              <a:sym typeface="Arial"/>
            </a:endParaRPr>
          </a:p>
        </p:txBody>
      </p:sp>
      <p:grpSp>
        <p:nvGrpSpPr>
          <p:cNvPr id="317" name="Google Shape;317;g3daee3c6804_0_21"/>
          <p:cNvGrpSpPr/>
          <p:nvPr/>
        </p:nvGrpSpPr>
        <p:grpSpPr>
          <a:xfrm>
            <a:off x="3943790" y="2676939"/>
            <a:ext cx="3861636" cy="322845"/>
            <a:chOff x="3943790" y="2676939"/>
            <a:chExt cx="3861636" cy="322845"/>
          </a:xfrm>
        </p:grpSpPr>
        <p:cxnSp>
          <p:nvCxnSpPr>
            <p:cNvPr id="318" name="Google Shape;318;g3daee3c6804_0_21"/>
            <p:cNvCxnSpPr/>
            <p:nvPr/>
          </p:nvCxnSpPr>
          <p:spPr>
            <a:xfrm>
              <a:off x="4426226" y="2676939"/>
              <a:ext cx="3379200" cy="0"/>
            </a:xfrm>
            <a:prstGeom prst="straightConnector1">
              <a:avLst/>
            </a:prstGeom>
            <a:noFill/>
            <a:ln cap="flat" cmpd="sng" w="19050">
              <a:solidFill>
                <a:schemeClr val="lt1"/>
              </a:solidFill>
              <a:prstDash val="solid"/>
              <a:round/>
              <a:headEnd len="sm" w="sm" type="none"/>
              <a:tailEnd len="sm" w="sm" type="none"/>
            </a:ln>
          </p:spPr>
        </p:cxnSp>
        <p:cxnSp>
          <p:nvCxnSpPr>
            <p:cNvPr id="319" name="Google Shape;319;g3daee3c6804_0_21"/>
            <p:cNvCxnSpPr/>
            <p:nvPr/>
          </p:nvCxnSpPr>
          <p:spPr>
            <a:xfrm flipH="1" rot="10800000">
              <a:off x="3943790" y="2676984"/>
              <a:ext cx="482400" cy="322800"/>
            </a:xfrm>
            <a:prstGeom prst="straightConnector1">
              <a:avLst/>
            </a:prstGeom>
            <a:noFill/>
            <a:ln cap="flat" cmpd="sng" w="19050">
              <a:solidFill>
                <a:schemeClr val="lt1"/>
              </a:solidFill>
              <a:prstDash val="solid"/>
              <a:round/>
              <a:headEnd len="sm" w="sm" type="none"/>
              <a:tailEnd len="sm" w="sm" type="none"/>
            </a:ln>
          </p:spPr>
        </p:cxnSp>
      </p:grpSp>
      <p:pic>
        <p:nvPicPr>
          <p:cNvPr id="320" name="Google Shape;320;g3daee3c6804_0_21"/>
          <p:cNvPicPr preferRelativeResize="0"/>
          <p:nvPr/>
        </p:nvPicPr>
        <p:blipFill rotWithShape="1">
          <a:blip r:embed="rId4">
            <a:alphaModFix/>
          </a:blip>
          <a:srcRect b="0" l="0" r="0" t="0"/>
          <a:stretch/>
        </p:blipFill>
        <p:spPr>
          <a:xfrm>
            <a:off x="11557509" y="233819"/>
            <a:ext cx="271309" cy="389810"/>
          </a:xfrm>
          <a:prstGeom prst="rect">
            <a:avLst/>
          </a:prstGeom>
          <a:noFill/>
          <a:ln>
            <a:noFill/>
          </a:ln>
        </p:spPr>
      </p:pic>
      <p:sp>
        <p:nvSpPr>
          <p:cNvPr id="321" name="Google Shape;321;g3daee3c6804_0_21"/>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322" name="Google Shape;322;g3daee3c6804_0_21"/>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323" name="Google Shape;323;g3daee3c6804_0_21"/>
          <p:cNvGrpSpPr/>
          <p:nvPr/>
        </p:nvGrpSpPr>
        <p:grpSpPr>
          <a:xfrm>
            <a:off x="4061425" y="6601537"/>
            <a:ext cx="5238715" cy="70500"/>
            <a:chOff x="4028175" y="6601537"/>
            <a:chExt cx="5238715" cy="70500"/>
          </a:xfrm>
        </p:grpSpPr>
        <p:cxnSp>
          <p:nvCxnSpPr>
            <p:cNvPr id="324" name="Google Shape;324;g3daee3c6804_0_21"/>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325" name="Google Shape;325;g3daee3c6804_0_21"/>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8" name="Shape 328"/>
        <p:cNvGrpSpPr/>
        <p:nvPr/>
      </p:nvGrpSpPr>
      <p:grpSpPr>
        <a:xfrm>
          <a:off x="0" y="0"/>
          <a:ext cx="0" cy="0"/>
          <a:chOff x="0" y="0"/>
          <a:chExt cx="0" cy="0"/>
        </a:xfrm>
      </p:grpSpPr>
      <p:sp>
        <p:nvSpPr>
          <p:cNvPr id="329" name="Google Shape;329;g3e6b9b4a22b_0_22"/>
          <p:cNvSpPr txBox="1"/>
          <p:nvPr/>
        </p:nvSpPr>
        <p:spPr>
          <a:xfrm>
            <a:off x="8001000" y="6524625"/>
            <a:ext cx="3810000" cy="238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b="0" lang="en-US" sz="900">
                <a:solidFill>
                  <a:srgbClr val="FFFFFF"/>
                </a:solidFill>
                <a:latin typeface="Arial"/>
                <a:ea typeface="Arial"/>
                <a:cs typeface="Arial"/>
                <a:sym typeface="Arial"/>
              </a:rPr>
              <a:t>GRAINGER ENGINEERING</a:t>
            </a:r>
            <a:endParaRPr b="0" sz="900">
              <a:solidFill>
                <a:srgbClr val="FFFFFF"/>
              </a:solidFill>
              <a:latin typeface="Arial"/>
              <a:ea typeface="Arial"/>
              <a:cs typeface="Arial"/>
              <a:sym typeface="Arial"/>
            </a:endParaRPr>
          </a:p>
        </p:txBody>
      </p:sp>
      <p:pic>
        <p:nvPicPr>
          <p:cNvPr id="330" name="Google Shape;330;g3e6b9b4a22b_0_22"/>
          <p:cNvPicPr preferRelativeResize="0"/>
          <p:nvPr/>
        </p:nvPicPr>
        <p:blipFill rotWithShape="1">
          <a:blip r:embed="rId4">
            <a:alphaModFix/>
          </a:blip>
          <a:srcRect b="0" l="0" r="0" t="0"/>
          <a:stretch/>
        </p:blipFill>
        <p:spPr>
          <a:xfrm>
            <a:off x="466725" y="457200"/>
            <a:ext cx="3829200" cy="1676400"/>
          </a:xfrm>
          <a:prstGeom prst="rect">
            <a:avLst/>
          </a:prstGeom>
          <a:noFill/>
          <a:ln>
            <a:noFill/>
          </a:ln>
        </p:spPr>
      </p:pic>
      <p:sp>
        <p:nvSpPr>
          <p:cNvPr id="331" name="Google Shape;331;g3e6b9b4a22b_0_22"/>
          <p:cNvSpPr txBox="1"/>
          <p:nvPr/>
        </p:nvSpPr>
        <p:spPr>
          <a:xfrm>
            <a:off x="571500" y="571500"/>
            <a:ext cx="6667500" cy="762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4400">
                <a:solidFill>
                  <a:srgbClr val="FFFFFF"/>
                </a:solidFill>
                <a:latin typeface="Arial"/>
                <a:ea typeface="Arial"/>
                <a:cs typeface="Arial"/>
                <a:sym typeface="Arial"/>
              </a:rPr>
              <a:t>Vision</a:t>
            </a:r>
            <a:endParaRPr b="1" sz="4400">
              <a:solidFill>
                <a:srgbClr val="FFFFFF"/>
              </a:solidFill>
              <a:latin typeface="Arial"/>
              <a:ea typeface="Arial"/>
              <a:cs typeface="Arial"/>
              <a:sym typeface="Arial"/>
            </a:endParaRPr>
          </a:p>
        </p:txBody>
      </p:sp>
      <p:sp>
        <p:nvSpPr>
          <p:cNvPr id="332" name="Google Shape;332;g3e6b9b4a22b_0_22"/>
          <p:cNvSpPr/>
          <p:nvPr/>
        </p:nvSpPr>
        <p:spPr>
          <a:xfrm>
            <a:off x="7435850" y="1139825"/>
            <a:ext cx="4572000" cy="4341900"/>
          </a:xfrm>
          <a:prstGeom prst="roundRect">
            <a:avLst>
              <a:gd fmla="val 5000" name="adj"/>
            </a:avLst>
          </a:prstGeom>
          <a:solidFill>
            <a:srgbClr val="000000">
              <a:alpha val="0"/>
            </a:srgbClr>
          </a:solidFill>
          <a:ln cap="flat" cmpd="sng" w="28575">
            <a:solidFill>
              <a:srgbClr val="FF5F05"/>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pic>
        <p:nvPicPr>
          <p:cNvPr id="333" name="Google Shape;333;g3e6b9b4a22b_0_22"/>
          <p:cNvPicPr preferRelativeResize="0"/>
          <p:nvPr/>
        </p:nvPicPr>
        <p:blipFill rotWithShape="1">
          <a:blip r:embed="rId5">
            <a:alphaModFix/>
          </a:blip>
          <a:srcRect b="0" l="30" r="40" t="0"/>
          <a:stretch/>
        </p:blipFill>
        <p:spPr>
          <a:xfrm>
            <a:off x="11553825" y="238125"/>
            <a:ext cx="271500" cy="390600"/>
          </a:xfrm>
          <a:prstGeom prst="rect">
            <a:avLst/>
          </a:prstGeom>
          <a:noFill/>
          <a:ln>
            <a:noFill/>
          </a:ln>
        </p:spPr>
      </p:pic>
      <p:sp>
        <p:nvSpPr>
          <p:cNvPr id="334" name="Google Shape;334;g3e6b9b4a22b_0_22"/>
          <p:cNvSpPr/>
          <p:nvPr/>
        </p:nvSpPr>
        <p:spPr>
          <a:xfrm>
            <a:off x="9223950" y="6605625"/>
            <a:ext cx="76200" cy="76200"/>
          </a:xfrm>
          <a:prstGeom prst="ellipse">
            <a:avLst/>
          </a:pr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35" name="Google Shape;335;g3e6b9b4a22b_0_22"/>
          <p:cNvSpPr txBox="1"/>
          <p:nvPr/>
        </p:nvSpPr>
        <p:spPr>
          <a:xfrm>
            <a:off x="381000" y="6524625"/>
            <a:ext cx="3810000" cy="238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0" lang="en-US" sz="900">
                <a:solidFill>
                  <a:srgbClr val="FFFFFF"/>
                </a:solidFill>
                <a:latin typeface="Arial"/>
                <a:ea typeface="Arial"/>
                <a:cs typeface="Arial"/>
                <a:sym typeface="Arial"/>
              </a:rPr>
              <a:t>ELECTRICAL &amp; COMPUTER ENGINEERING</a:t>
            </a:r>
            <a:endParaRPr b="0" sz="900">
              <a:solidFill>
                <a:srgbClr val="FFFFFF"/>
              </a:solidFill>
              <a:latin typeface="Arial"/>
              <a:ea typeface="Arial"/>
              <a:cs typeface="Arial"/>
              <a:sym typeface="Arial"/>
            </a:endParaRPr>
          </a:p>
        </p:txBody>
      </p:sp>
      <p:grpSp>
        <p:nvGrpSpPr>
          <p:cNvPr id="336" name="Google Shape;336;g3e6b9b4a22b_0_22"/>
          <p:cNvGrpSpPr/>
          <p:nvPr/>
        </p:nvGrpSpPr>
        <p:grpSpPr>
          <a:xfrm>
            <a:off x="4061425" y="6601537"/>
            <a:ext cx="5238715" cy="70500"/>
            <a:chOff x="4028175" y="6601537"/>
            <a:chExt cx="5238715" cy="70500"/>
          </a:xfrm>
        </p:grpSpPr>
        <p:cxnSp>
          <p:nvCxnSpPr>
            <p:cNvPr id="337" name="Google Shape;337;g3e6b9b4a22b_0_22"/>
            <p:cNvCxnSpPr/>
            <p:nvPr/>
          </p:nvCxnSpPr>
          <p:spPr>
            <a:xfrm rot="10800000">
              <a:off x="4028175" y="6639606"/>
              <a:ext cx="5169900" cy="0"/>
            </a:xfrm>
            <a:prstGeom prst="straightConnector1">
              <a:avLst/>
            </a:prstGeom>
            <a:noFill/>
            <a:ln cap="flat" cmpd="sng" w="9525">
              <a:solidFill>
                <a:schemeClr val="lt1"/>
              </a:solidFill>
              <a:prstDash val="solid"/>
              <a:round/>
              <a:headEnd len="sm" w="sm" type="none"/>
              <a:tailEnd len="sm" w="sm" type="none"/>
            </a:ln>
          </p:spPr>
        </p:cxnSp>
        <p:sp>
          <p:nvSpPr>
            <p:cNvPr id="338" name="Google Shape;338;g3e6b9b4a22b_0_22"/>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id="339" name="Google Shape;339;g3e6b9b4a22b_0_22"/>
          <p:cNvPicPr preferRelativeResize="0"/>
          <p:nvPr/>
        </p:nvPicPr>
        <p:blipFill rotWithShape="1">
          <a:blip r:embed="rId6">
            <a:alphaModFix/>
          </a:blip>
          <a:srcRect b="48576" l="15704" r="0" t="12244"/>
          <a:stretch/>
        </p:blipFill>
        <p:spPr>
          <a:xfrm>
            <a:off x="508550" y="1323075"/>
            <a:ext cx="6617275" cy="3975400"/>
          </a:xfrm>
          <a:prstGeom prst="rect">
            <a:avLst/>
          </a:prstGeom>
          <a:noFill/>
          <a:ln>
            <a:noFill/>
          </a:ln>
        </p:spPr>
      </p:pic>
      <p:pic>
        <p:nvPicPr>
          <p:cNvPr id="340" name="Google Shape;340;g3e6b9b4a22b_0_22"/>
          <p:cNvPicPr preferRelativeResize="0"/>
          <p:nvPr/>
        </p:nvPicPr>
        <p:blipFill>
          <a:blip r:embed="rId7">
            <a:alphaModFix/>
          </a:blip>
          <a:stretch>
            <a:fillRect/>
          </a:stretch>
        </p:blipFill>
        <p:spPr>
          <a:xfrm flipH="1">
            <a:off x="7636175" y="2137587"/>
            <a:ext cx="4171325" cy="2346376"/>
          </a:xfrm>
          <a:prstGeom prst="rect">
            <a:avLst/>
          </a:prstGeom>
          <a:solidFill>
            <a:srgbClr val="000000">
              <a:alpha val="0"/>
            </a:srgbClr>
          </a:solidFill>
          <a:ln cap="flat" cmpd="sng" w="28575">
            <a:solidFill>
              <a:srgbClr val="FF5F05"/>
            </a:solidFill>
            <a:prstDash val="solid"/>
            <a:round/>
            <a:headEnd len="sm" w="sm" type="none"/>
            <a:tailEnd len="sm" w="sm" type="none"/>
          </a:ln>
        </p:spPr>
      </p:pic>
      <p:sp>
        <p:nvSpPr>
          <p:cNvPr id="341" name="Google Shape;341;g3e6b9b4a22b_0_22"/>
          <p:cNvSpPr txBox="1"/>
          <p:nvPr/>
        </p:nvSpPr>
        <p:spPr>
          <a:xfrm>
            <a:off x="425300" y="6126375"/>
            <a:ext cx="11382300" cy="34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900">
                <a:solidFill>
                  <a:schemeClr val="lt1"/>
                </a:solidFill>
                <a:latin typeface="Times New Roman"/>
                <a:ea typeface="Times New Roman"/>
                <a:cs typeface="Times New Roman"/>
                <a:sym typeface="Times New Roman"/>
              </a:rPr>
              <a:t>[2] D. Heaney, “Meta Quest 3 exploded view,” </a:t>
            </a:r>
            <a:r>
              <a:rPr i="1" lang="en-US" sz="900">
                <a:solidFill>
                  <a:schemeClr val="lt1"/>
                </a:solidFill>
                <a:latin typeface="Times New Roman"/>
                <a:ea typeface="Times New Roman"/>
                <a:cs typeface="Times New Roman"/>
                <a:sym typeface="Times New Roman"/>
              </a:rPr>
              <a:t>UploadVR</a:t>
            </a:r>
            <a:r>
              <a:rPr lang="en-US" sz="900">
                <a:solidFill>
                  <a:schemeClr val="lt1"/>
                </a:solidFill>
                <a:latin typeface="Times New Roman"/>
                <a:ea typeface="Times New Roman"/>
                <a:cs typeface="Times New Roman"/>
                <a:sym typeface="Times New Roman"/>
              </a:rPr>
              <a:t>, image. [Online]. Available:</a:t>
            </a:r>
            <a:r>
              <a:rPr lang="en-US" sz="900">
                <a:solidFill>
                  <a:schemeClr val="lt1"/>
                </a:solidFill>
                <a:uFill>
                  <a:noFill/>
                </a:uFill>
                <a:latin typeface="Times New Roman"/>
                <a:ea typeface="Times New Roman"/>
                <a:cs typeface="Times New Roman"/>
                <a:sym typeface="Times New Roman"/>
                <a:hlinkClick r:id="rId8">
                  <a:extLst>
                    <a:ext uri="{A12FA001-AC4F-418D-AE19-62706E023703}">
                      <ahyp:hlinkClr val="tx"/>
                    </a:ext>
                  </a:extLst>
                </a:hlinkClick>
              </a:rPr>
              <a:t> </a:t>
            </a:r>
            <a:r>
              <a:rPr lang="en-US" sz="900" u="sng">
                <a:solidFill>
                  <a:schemeClr val="lt1"/>
                </a:solidFill>
                <a:latin typeface="Times New Roman"/>
                <a:ea typeface="Times New Roman"/>
                <a:cs typeface="Times New Roman"/>
                <a:sym typeface="Times New Roman"/>
                <a:hlinkClick r:id="rId9">
                  <a:extLst>
                    <a:ext uri="{A12FA001-AC4F-418D-AE19-62706E023703}">
                      <ahyp:hlinkClr val="tx"/>
                    </a:ext>
                  </a:extLst>
                </a:hlinkClick>
              </a:rPr>
              <a:t>https://www.uploadvr.com/quest-3-specs/</a:t>
            </a:r>
            <a:r>
              <a:rPr lang="en-US" sz="900">
                <a:solidFill>
                  <a:schemeClr val="lt1"/>
                </a:solidFill>
                <a:latin typeface="Times New Roman"/>
                <a:ea typeface="Times New Roman"/>
                <a:cs typeface="Times New Roman"/>
                <a:sym typeface="Times New Roman"/>
              </a:rPr>
              <a:t>.</a:t>
            </a:r>
            <a:endParaRPr sz="900">
              <a:solidFill>
                <a:schemeClr val="lt1"/>
              </a:solidFill>
              <a:latin typeface="Times New Roman"/>
              <a:ea typeface="Times New Roman"/>
              <a:cs typeface="Times New Roman"/>
              <a:sym typeface="Times New Roman"/>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5" name="Shape 345"/>
        <p:cNvGrpSpPr/>
        <p:nvPr/>
      </p:nvGrpSpPr>
      <p:grpSpPr>
        <a:xfrm>
          <a:off x="0" y="0"/>
          <a:ext cx="0" cy="0"/>
          <a:chOff x="0" y="0"/>
          <a:chExt cx="0" cy="0"/>
        </a:xfrm>
      </p:grpSpPr>
      <p:sp>
        <p:nvSpPr>
          <p:cNvPr id="346" name="Google Shape;346;g3e628816e22_1_259"/>
          <p:cNvSpPr txBox="1"/>
          <p:nvPr/>
        </p:nvSpPr>
        <p:spPr>
          <a:xfrm>
            <a:off x="1295400" y="2948490"/>
            <a:ext cx="9601200" cy="7851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None/>
            </a:pPr>
            <a:r>
              <a:rPr b="1" lang="en-US" sz="4500">
                <a:solidFill>
                  <a:srgbClr val="15264B"/>
                </a:solidFill>
              </a:rPr>
              <a:t>Results</a:t>
            </a:r>
            <a:endParaRPr b="0" i="0" sz="1800" u="none" cap="none" strike="noStrike">
              <a:solidFill>
                <a:srgbClr val="15264B"/>
              </a:solidFill>
              <a:latin typeface="Arial"/>
              <a:ea typeface="Arial"/>
              <a:cs typeface="Arial"/>
              <a:sym typeface="Arial"/>
            </a:endParaRPr>
          </a:p>
        </p:txBody>
      </p:sp>
      <p:grpSp>
        <p:nvGrpSpPr>
          <p:cNvPr id="347" name="Google Shape;347;g3e628816e22_1_259"/>
          <p:cNvGrpSpPr/>
          <p:nvPr/>
        </p:nvGrpSpPr>
        <p:grpSpPr>
          <a:xfrm>
            <a:off x="3943790" y="2676939"/>
            <a:ext cx="3861636" cy="322845"/>
            <a:chOff x="3943790" y="2676939"/>
            <a:chExt cx="3861636" cy="322845"/>
          </a:xfrm>
        </p:grpSpPr>
        <p:cxnSp>
          <p:nvCxnSpPr>
            <p:cNvPr id="348" name="Google Shape;348;g3e628816e22_1_259"/>
            <p:cNvCxnSpPr/>
            <p:nvPr/>
          </p:nvCxnSpPr>
          <p:spPr>
            <a:xfrm>
              <a:off x="4426226" y="2676939"/>
              <a:ext cx="3379200" cy="0"/>
            </a:xfrm>
            <a:prstGeom prst="straightConnector1">
              <a:avLst/>
            </a:prstGeom>
            <a:noFill/>
            <a:ln cap="flat" cmpd="sng" w="19050">
              <a:solidFill>
                <a:schemeClr val="lt1"/>
              </a:solidFill>
              <a:prstDash val="solid"/>
              <a:round/>
              <a:headEnd len="sm" w="sm" type="none"/>
              <a:tailEnd len="sm" w="sm" type="none"/>
            </a:ln>
          </p:spPr>
        </p:cxnSp>
        <p:cxnSp>
          <p:nvCxnSpPr>
            <p:cNvPr id="349" name="Google Shape;349;g3e628816e22_1_259"/>
            <p:cNvCxnSpPr/>
            <p:nvPr/>
          </p:nvCxnSpPr>
          <p:spPr>
            <a:xfrm flipH="1" rot="10800000">
              <a:off x="3943790" y="2676984"/>
              <a:ext cx="482400" cy="322800"/>
            </a:xfrm>
            <a:prstGeom prst="straightConnector1">
              <a:avLst/>
            </a:prstGeom>
            <a:noFill/>
            <a:ln cap="flat" cmpd="sng" w="19050">
              <a:solidFill>
                <a:schemeClr val="lt1"/>
              </a:solidFill>
              <a:prstDash val="solid"/>
              <a:round/>
              <a:headEnd len="sm" w="sm" type="none"/>
              <a:tailEnd len="sm" w="sm" type="none"/>
            </a:ln>
          </p:spPr>
        </p:cxnSp>
      </p:grpSp>
      <p:pic>
        <p:nvPicPr>
          <p:cNvPr id="350" name="Google Shape;350;g3e628816e22_1_259"/>
          <p:cNvPicPr preferRelativeResize="0"/>
          <p:nvPr/>
        </p:nvPicPr>
        <p:blipFill rotWithShape="1">
          <a:blip r:embed="rId4">
            <a:alphaModFix/>
          </a:blip>
          <a:srcRect b="0" l="0" r="0" t="0"/>
          <a:stretch/>
        </p:blipFill>
        <p:spPr>
          <a:xfrm>
            <a:off x="11557509" y="233819"/>
            <a:ext cx="271309" cy="389810"/>
          </a:xfrm>
          <a:prstGeom prst="rect">
            <a:avLst/>
          </a:prstGeom>
          <a:noFill/>
          <a:ln>
            <a:noFill/>
          </a:ln>
        </p:spPr>
      </p:pic>
      <p:sp>
        <p:nvSpPr>
          <p:cNvPr id="351" name="Google Shape;351;g3e628816e22_1_259"/>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352" name="Google Shape;352;g3e628816e22_1_259"/>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353" name="Google Shape;353;g3e628816e22_1_259"/>
          <p:cNvGrpSpPr/>
          <p:nvPr/>
        </p:nvGrpSpPr>
        <p:grpSpPr>
          <a:xfrm>
            <a:off x="4061425" y="6601537"/>
            <a:ext cx="5238715" cy="70500"/>
            <a:chOff x="4028175" y="6601537"/>
            <a:chExt cx="5238715" cy="70500"/>
          </a:xfrm>
        </p:grpSpPr>
        <p:cxnSp>
          <p:nvCxnSpPr>
            <p:cNvPr id="354" name="Google Shape;354;g3e628816e22_1_259"/>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355" name="Google Shape;355;g3e628816e22_1_259"/>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8" name="Shape 358"/>
        <p:cNvGrpSpPr/>
        <p:nvPr/>
      </p:nvGrpSpPr>
      <p:grpSpPr>
        <a:xfrm>
          <a:off x="0" y="0"/>
          <a:ext cx="0" cy="0"/>
          <a:chOff x="0" y="0"/>
          <a:chExt cx="0" cy="0"/>
        </a:xfrm>
      </p:grpSpPr>
      <p:sp>
        <p:nvSpPr>
          <p:cNvPr id="359" name="Google Shape;359;g3daee3c6804_0_38"/>
          <p:cNvSpPr txBox="1"/>
          <p:nvPr/>
        </p:nvSpPr>
        <p:spPr>
          <a:xfrm>
            <a:off x="8001000" y="6524625"/>
            <a:ext cx="3810000" cy="238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b="0" lang="en-US" sz="900">
                <a:solidFill>
                  <a:srgbClr val="FFFFFF"/>
                </a:solidFill>
                <a:latin typeface="Arial"/>
                <a:ea typeface="Arial"/>
                <a:cs typeface="Arial"/>
                <a:sym typeface="Arial"/>
              </a:rPr>
              <a:t>GRAINGER ENGINEERING</a:t>
            </a:r>
            <a:endParaRPr b="0" sz="900">
              <a:solidFill>
                <a:srgbClr val="FFFFFF"/>
              </a:solidFill>
              <a:latin typeface="Arial"/>
              <a:ea typeface="Arial"/>
              <a:cs typeface="Arial"/>
              <a:sym typeface="Arial"/>
            </a:endParaRPr>
          </a:p>
        </p:txBody>
      </p:sp>
      <p:pic>
        <p:nvPicPr>
          <p:cNvPr id="360" name="Google Shape;360;g3daee3c6804_0_38"/>
          <p:cNvPicPr preferRelativeResize="0"/>
          <p:nvPr/>
        </p:nvPicPr>
        <p:blipFill rotWithShape="1">
          <a:blip r:embed="rId4">
            <a:alphaModFix/>
          </a:blip>
          <a:srcRect b="0" l="0" r="0" t="0"/>
          <a:stretch/>
        </p:blipFill>
        <p:spPr>
          <a:xfrm>
            <a:off x="466725" y="457200"/>
            <a:ext cx="3829200" cy="1676400"/>
          </a:xfrm>
          <a:prstGeom prst="rect">
            <a:avLst/>
          </a:prstGeom>
          <a:noFill/>
          <a:ln>
            <a:noFill/>
          </a:ln>
        </p:spPr>
      </p:pic>
      <p:sp>
        <p:nvSpPr>
          <p:cNvPr id="361" name="Google Shape;361;g3daee3c6804_0_38"/>
          <p:cNvSpPr txBox="1"/>
          <p:nvPr/>
        </p:nvSpPr>
        <p:spPr>
          <a:xfrm>
            <a:off x="571500" y="571500"/>
            <a:ext cx="6667500" cy="762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4400">
                <a:solidFill>
                  <a:srgbClr val="FFFFFF"/>
                </a:solidFill>
                <a:latin typeface="Arial"/>
                <a:ea typeface="Arial"/>
                <a:cs typeface="Arial"/>
                <a:sym typeface="Arial"/>
              </a:rPr>
              <a:t>Vision Subsystem</a:t>
            </a:r>
            <a:endParaRPr b="1" sz="4400">
              <a:solidFill>
                <a:srgbClr val="FFFFFF"/>
              </a:solidFill>
              <a:latin typeface="Arial"/>
              <a:ea typeface="Arial"/>
              <a:cs typeface="Arial"/>
              <a:sym typeface="Arial"/>
            </a:endParaRPr>
          </a:p>
        </p:txBody>
      </p:sp>
      <p:sp>
        <p:nvSpPr>
          <p:cNvPr id="362" name="Google Shape;362;g3daee3c6804_0_38"/>
          <p:cNvSpPr/>
          <p:nvPr/>
        </p:nvSpPr>
        <p:spPr>
          <a:xfrm>
            <a:off x="7435850" y="1139825"/>
            <a:ext cx="4572000" cy="4341900"/>
          </a:xfrm>
          <a:prstGeom prst="roundRect">
            <a:avLst>
              <a:gd fmla="val 5000" name="adj"/>
            </a:avLst>
          </a:prstGeom>
          <a:solidFill>
            <a:srgbClr val="000000">
              <a:alpha val="0"/>
            </a:srgbClr>
          </a:solidFill>
          <a:ln cap="flat" cmpd="sng" w="28575">
            <a:solidFill>
              <a:srgbClr val="FF5F05"/>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pic>
        <p:nvPicPr>
          <p:cNvPr id="363" name="Google Shape;363;g3daee3c6804_0_38"/>
          <p:cNvPicPr preferRelativeResize="0"/>
          <p:nvPr/>
        </p:nvPicPr>
        <p:blipFill rotWithShape="1">
          <a:blip r:embed="rId5">
            <a:alphaModFix/>
          </a:blip>
          <a:srcRect b="0" l="30" r="40" t="0"/>
          <a:stretch/>
        </p:blipFill>
        <p:spPr>
          <a:xfrm>
            <a:off x="11553825" y="238125"/>
            <a:ext cx="271500" cy="390600"/>
          </a:xfrm>
          <a:prstGeom prst="rect">
            <a:avLst/>
          </a:prstGeom>
          <a:noFill/>
          <a:ln>
            <a:noFill/>
          </a:ln>
        </p:spPr>
      </p:pic>
      <p:sp>
        <p:nvSpPr>
          <p:cNvPr id="364" name="Google Shape;364;g3daee3c6804_0_38"/>
          <p:cNvSpPr/>
          <p:nvPr/>
        </p:nvSpPr>
        <p:spPr>
          <a:xfrm>
            <a:off x="9223950" y="6605625"/>
            <a:ext cx="76200" cy="76200"/>
          </a:xfrm>
          <a:prstGeom prst="ellipse">
            <a:avLst/>
          </a:pr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65" name="Google Shape;365;g3daee3c6804_0_38"/>
          <p:cNvSpPr txBox="1"/>
          <p:nvPr/>
        </p:nvSpPr>
        <p:spPr>
          <a:xfrm>
            <a:off x="381000" y="6524625"/>
            <a:ext cx="3810000" cy="238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0" lang="en-US" sz="900">
                <a:solidFill>
                  <a:srgbClr val="FFFFFF"/>
                </a:solidFill>
                <a:latin typeface="Arial"/>
                <a:ea typeface="Arial"/>
                <a:cs typeface="Arial"/>
                <a:sym typeface="Arial"/>
              </a:rPr>
              <a:t>ELECTRICAL &amp; COMPUTER ENGINEERING</a:t>
            </a:r>
            <a:endParaRPr b="0" sz="900">
              <a:solidFill>
                <a:srgbClr val="FFFFFF"/>
              </a:solidFill>
              <a:latin typeface="Arial"/>
              <a:ea typeface="Arial"/>
              <a:cs typeface="Arial"/>
              <a:sym typeface="Arial"/>
            </a:endParaRPr>
          </a:p>
        </p:txBody>
      </p:sp>
      <p:grpSp>
        <p:nvGrpSpPr>
          <p:cNvPr id="366" name="Google Shape;366;g3daee3c6804_0_38"/>
          <p:cNvGrpSpPr/>
          <p:nvPr/>
        </p:nvGrpSpPr>
        <p:grpSpPr>
          <a:xfrm>
            <a:off x="4061425" y="6601537"/>
            <a:ext cx="5238715" cy="70500"/>
            <a:chOff x="4028175" y="6601537"/>
            <a:chExt cx="5238715" cy="70500"/>
          </a:xfrm>
        </p:grpSpPr>
        <p:cxnSp>
          <p:nvCxnSpPr>
            <p:cNvPr id="367" name="Google Shape;367;g3daee3c6804_0_38"/>
            <p:cNvCxnSpPr/>
            <p:nvPr/>
          </p:nvCxnSpPr>
          <p:spPr>
            <a:xfrm rot="10800000">
              <a:off x="4028175" y="6639606"/>
              <a:ext cx="5169900" cy="0"/>
            </a:xfrm>
            <a:prstGeom prst="straightConnector1">
              <a:avLst/>
            </a:prstGeom>
            <a:noFill/>
            <a:ln cap="flat" cmpd="sng" w="9525">
              <a:solidFill>
                <a:schemeClr val="lt1"/>
              </a:solidFill>
              <a:prstDash val="solid"/>
              <a:round/>
              <a:headEnd len="sm" w="sm" type="none"/>
              <a:tailEnd len="sm" w="sm" type="none"/>
            </a:ln>
          </p:spPr>
        </p:cxnSp>
        <p:sp>
          <p:nvSpPr>
            <p:cNvPr id="368" name="Google Shape;368;g3daee3c6804_0_38"/>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id="369" name="Google Shape;369;g3daee3c6804_0_38" title="confusion_matrix.png"/>
          <p:cNvPicPr preferRelativeResize="0"/>
          <p:nvPr/>
        </p:nvPicPr>
        <p:blipFill>
          <a:blip r:embed="rId6">
            <a:alphaModFix/>
          </a:blip>
          <a:stretch>
            <a:fillRect/>
          </a:stretch>
        </p:blipFill>
        <p:spPr>
          <a:xfrm>
            <a:off x="5901237" y="875373"/>
            <a:ext cx="6106613" cy="5483600"/>
          </a:xfrm>
          <a:prstGeom prst="rect">
            <a:avLst/>
          </a:prstGeom>
          <a:noFill/>
          <a:ln>
            <a:noFill/>
          </a:ln>
        </p:spPr>
      </p:pic>
      <p:sp>
        <p:nvSpPr>
          <p:cNvPr id="370" name="Google Shape;370;g3daee3c6804_0_38"/>
          <p:cNvSpPr txBox="1"/>
          <p:nvPr/>
        </p:nvSpPr>
        <p:spPr>
          <a:xfrm>
            <a:off x="571500" y="1524000"/>
            <a:ext cx="4464000" cy="23169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US" sz="2400">
                <a:solidFill>
                  <a:srgbClr val="FFFFFF"/>
                </a:solidFill>
                <a:latin typeface="Arial"/>
                <a:ea typeface="Arial"/>
                <a:cs typeface="Arial"/>
                <a:sym typeface="Arial"/>
              </a:rPr>
              <a:t>Detection Accuracy</a:t>
            </a:r>
            <a:endParaRPr b="1" sz="2400">
              <a:solidFill>
                <a:srgbClr val="FFFFFF"/>
              </a:solidFill>
              <a:latin typeface="Arial"/>
              <a:ea typeface="Arial"/>
              <a:cs typeface="Arial"/>
              <a:sym typeface="Arial"/>
            </a:endParaRPr>
          </a:p>
          <a:p>
            <a:pPr indent="0" lvl="0" marL="0" rtl="0" algn="ctr">
              <a:spcBef>
                <a:spcPts val="1125"/>
              </a:spcBef>
              <a:spcAft>
                <a:spcPts val="0"/>
              </a:spcAft>
              <a:buNone/>
            </a:pPr>
            <a:r>
              <a:t/>
            </a:r>
            <a:endParaRPr b="1" sz="2400">
              <a:solidFill>
                <a:srgbClr val="FFFFFF"/>
              </a:solidFill>
              <a:latin typeface="Arial"/>
              <a:ea typeface="Arial"/>
              <a:cs typeface="Arial"/>
              <a:sym typeface="Arial"/>
            </a:endParaRPr>
          </a:p>
          <a:p>
            <a:pPr indent="0" lvl="0" marL="0" rtl="0" algn="l">
              <a:spcBef>
                <a:spcPts val="1125"/>
              </a:spcBef>
              <a:spcAft>
                <a:spcPts val="0"/>
              </a:spcAft>
              <a:buNone/>
            </a:pPr>
            <a:r>
              <a:rPr b="1" lang="en-US" sz="1800">
                <a:solidFill>
                  <a:srgbClr val="FFFFFF"/>
                </a:solidFill>
                <a:latin typeface="Arial"/>
                <a:ea typeface="Arial"/>
                <a:cs typeface="Arial"/>
                <a:sym typeface="Arial"/>
              </a:rPr>
              <a:t>mAP@50 = </a:t>
            </a:r>
            <a:r>
              <a:rPr b="1" lang="en-US" sz="1800">
                <a:solidFill>
                  <a:srgbClr val="FF5F05"/>
                </a:solidFill>
                <a:latin typeface="Arial"/>
                <a:ea typeface="Arial"/>
                <a:cs typeface="Arial"/>
                <a:sym typeface="Arial"/>
              </a:rPr>
              <a:t>85.1% </a:t>
            </a:r>
            <a:r>
              <a:rPr b="1" lang="en-US" sz="1800">
                <a:solidFill>
                  <a:schemeClr val="lt1"/>
                </a:solidFill>
                <a:latin typeface="Arial"/>
                <a:ea typeface="Arial"/>
                <a:cs typeface="Arial"/>
                <a:sym typeface="Arial"/>
              </a:rPr>
              <a:t>&gt; </a:t>
            </a:r>
            <a:r>
              <a:rPr b="1" lang="en-US" sz="1800">
                <a:solidFill>
                  <a:schemeClr val="lt1"/>
                </a:solidFill>
                <a:latin typeface="Arial"/>
                <a:ea typeface="Arial"/>
                <a:cs typeface="Arial"/>
                <a:sym typeface="Arial"/>
              </a:rPr>
              <a:t>Requirement</a:t>
            </a:r>
            <a:r>
              <a:rPr b="1" lang="en-US" sz="1800">
                <a:solidFill>
                  <a:schemeClr val="lt1"/>
                </a:solidFill>
                <a:latin typeface="Arial"/>
                <a:ea typeface="Arial"/>
                <a:cs typeface="Arial"/>
                <a:sym typeface="Arial"/>
              </a:rPr>
              <a:t> of 85%.</a:t>
            </a:r>
            <a:endParaRPr b="1" sz="1800">
              <a:solidFill>
                <a:schemeClr val="lt1"/>
              </a:solidFill>
              <a:latin typeface="Arial"/>
              <a:ea typeface="Arial"/>
              <a:cs typeface="Arial"/>
              <a:sym typeface="Arial"/>
            </a:endParaRPr>
          </a:p>
          <a:p>
            <a:pPr indent="0" lvl="0" marL="0" rtl="0" algn="l">
              <a:spcBef>
                <a:spcPts val="1125"/>
              </a:spcBef>
              <a:spcAft>
                <a:spcPts val="1125"/>
              </a:spcAft>
              <a:buNone/>
            </a:pPr>
            <a:r>
              <a:t/>
            </a:r>
            <a:endParaRPr b="1" sz="2400">
              <a:solidFill>
                <a:srgbClr val="FFFFFF"/>
              </a:solidFill>
              <a:latin typeface="Arial"/>
              <a:ea typeface="Arial"/>
              <a:cs typeface="Arial"/>
              <a:sym typeface="Arial"/>
            </a:endParaRPr>
          </a:p>
        </p:txBody>
      </p:sp>
      <p:sp>
        <p:nvSpPr>
          <p:cNvPr id="371" name="Google Shape;371;g3daee3c6804_0_38"/>
          <p:cNvSpPr txBox="1"/>
          <p:nvPr/>
        </p:nvSpPr>
        <p:spPr>
          <a:xfrm>
            <a:off x="394350" y="5504475"/>
            <a:ext cx="5238600" cy="92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chemeClr val="lt1"/>
                </a:solidFill>
              </a:rPr>
              <a:t>[3]YOLO (Redmon et al., 2015) introduced real-time single-stage detection; [4] subsequent works (2022–2025) extend deep learning detection methods, with practical fine-tuning via Ultralytics and evaluation on datasets such as TFT-ID, AI Recipes, and FoodSeg103.</a:t>
            </a:r>
            <a:endParaRPr sz="800">
              <a:solidFill>
                <a:schemeClr val="lt1"/>
              </a:solidFill>
              <a:latin typeface="Calibri"/>
              <a:ea typeface="Calibri"/>
              <a:cs typeface="Calibri"/>
              <a:sym typeface="Calibri"/>
            </a:endParaRPr>
          </a:p>
        </p:txBody>
      </p:sp>
      <p:sp>
        <p:nvSpPr>
          <p:cNvPr id="372" name="Google Shape;372;g3daee3c6804_0_38"/>
          <p:cNvSpPr txBox="1"/>
          <p:nvPr/>
        </p:nvSpPr>
        <p:spPr>
          <a:xfrm>
            <a:off x="7286700" y="492450"/>
            <a:ext cx="5238600" cy="92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200">
                <a:solidFill>
                  <a:schemeClr val="lt1"/>
                </a:solidFill>
              </a:rPr>
              <a:t>Figure. Our Model’s Confusion Matrix</a:t>
            </a:r>
            <a:endParaRPr b="1" sz="800">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5" name="Shape 375"/>
        <p:cNvGrpSpPr/>
        <p:nvPr/>
      </p:nvGrpSpPr>
      <p:grpSpPr>
        <a:xfrm>
          <a:off x="0" y="0"/>
          <a:ext cx="0" cy="0"/>
          <a:chOff x="0" y="0"/>
          <a:chExt cx="0" cy="0"/>
        </a:xfrm>
      </p:grpSpPr>
      <p:sp>
        <p:nvSpPr>
          <p:cNvPr id="376" name="Google Shape;376;g3e6b9b4a22b_0_254"/>
          <p:cNvSpPr txBox="1"/>
          <p:nvPr/>
        </p:nvSpPr>
        <p:spPr>
          <a:xfrm>
            <a:off x="8001000" y="6524625"/>
            <a:ext cx="3810000" cy="238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b="0" lang="en-US" sz="900">
                <a:solidFill>
                  <a:srgbClr val="FFFFFF"/>
                </a:solidFill>
                <a:latin typeface="Arial"/>
                <a:ea typeface="Arial"/>
                <a:cs typeface="Arial"/>
                <a:sym typeface="Arial"/>
              </a:rPr>
              <a:t>GRAINGER ENGINEERING</a:t>
            </a:r>
            <a:endParaRPr b="0" sz="900">
              <a:solidFill>
                <a:srgbClr val="FFFFFF"/>
              </a:solidFill>
              <a:latin typeface="Arial"/>
              <a:ea typeface="Arial"/>
              <a:cs typeface="Arial"/>
              <a:sym typeface="Arial"/>
            </a:endParaRPr>
          </a:p>
        </p:txBody>
      </p:sp>
      <p:pic>
        <p:nvPicPr>
          <p:cNvPr id="377" name="Google Shape;377;g3e6b9b4a22b_0_254"/>
          <p:cNvPicPr preferRelativeResize="0"/>
          <p:nvPr/>
        </p:nvPicPr>
        <p:blipFill rotWithShape="1">
          <a:blip r:embed="rId4">
            <a:alphaModFix/>
          </a:blip>
          <a:srcRect b="0" l="0" r="0" t="0"/>
          <a:stretch/>
        </p:blipFill>
        <p:spPr>
          <a:xfrm>
            <a:off x="466725" y="457200"/>
            <a:ext cx="3829200" cy="1676400"/>
          </a:xfrm>
          <a:prstGeom prst="rect">
            <a:avLst/>
          </a:prstGeom>
          <a:noFill/>
          <a:ln>
            <a:noFill/>
          </a:ln>
        </p:spPr>
      </p:pic>
      <p:sp>
        <p:nvSpPr>
          <p:cNvPr id="378" name="Google Shape;378;g3e6b9b4a22b_0_254"/>
          <p:cNvSpPr txBox="1"/>
          <p:nvPr/>
        </p:nvSpPr>
        <p:spPr>
          <a:xfrm>
            <a:off x="571500" y="571500"/>
            <a:ext cx="6667500" cy="762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4400">
                <a:solidFill>
                  <a:srgbClr val="FFFFFF"/>
                </a:solidFill>
                <a:latin typeface="Arial"/>
                <a:ea typeface="Arial"/>
                <a:cs typeface="Arial"/>
                <a:sym typeface="Arial"/>
              </a:rPr>
              <a:t>Vision Subsystem</a:t>
            </a:r>
            <a:endParaRPr b="1" sz="4400">
              <a:solidFill>
                <a:srgbClr val="FFFFFF"/>
              </a:solidFill>
              <a:latin typeface="Arial"/>
              <a:ea typeface="Arial"/>
              <a:cs typeface="Arial"/>
              <a:sym typeface="Arial"/>
            </a:endParaRPr>
          </a:p>
        </p:txBody>
      </p:sp>
      <p:pic>
        <p:nvPicPr>
          <p:cNvPr id="379" name="Google Shape;379;g3e6b9b4a22b_0_254"/>
          <p:cNvPicPr preferRelativeResize="0"/>
          <p:nvPr/>
        </p:nvPicPr>
        <p:blipFill rotWithShape="1">
          <a:blip r:embed="rId5">
            <a:alphaModFix/>
          </a:blip>
          <a:srcRect b="0" l="30" r="40" t="0"/>
          <a:stretch/>
        </p:blipFill>
        <p:spPr>
          <a:xfrm>
            <a:off x="11553825" y="238125"/>
            <a:ext cx="271500" cy="390600"/>
          </a:xfrm>
          <a:prstGeom prst="rect">
            <a:avLst/>
          </a:prstGeom>
          <a:noFill/>
          <a:ln>
            <a:noFill/>
          </a:ln>
        </p:spPr>
      </p:pic>
      <p:sp>
        <p:nvSpPr>
          <p:cNvPr id="380" name="Google Shape;380;g3e6b9b4a22b_0_254"/>
          <p:cNvSpPr/>
          <p:nvPr/>
        </p:nvSpPr>
        <p:spPr>
          <a:xfrm>
            <a:off x="9223950" y="6605625"/>
            <a:ext cx="76200" cy="76200"/>
          </a:xfrm>
          <a:prstGeom prst="ellipse">
            <a:avLst/>
          </a:pr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81" name="Google Shape;381;g3e6b9b4a22b_0_254"/>
          <p:cNvSpPr txBox="1"/>
          <p:nvPr/>
        </p:nvSpPr>
        <p:spPr>
          <a:xfrm>
            <a:off x="381000" y="6524625"/>
            <a:ext cx="3810000" cy="238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0" lang="en-US" sz="900">
                <a:solidFill>
                  <a:srgbClr val="FFFFFF"/>
                </a:solidFill>
                <a:latin typeface="Arial"/>
                <a:ea typeface="Arial"/>
                <a:cs typeface="Arial"/>
                <a:sym typeface="Arial"/>
              </a:rPr>
              <a:t>ELECTRICAL &amp; COMPUTER ENGINEERING</a:t>
            </a:r>
            <a:endParaRPr b="0" sz="900">
              <a:solidFill>
                <a:srgbClr val="FFFFFF"/>
              </a:solidFill>
              <a:latin typeface="Arial"/>
              <a:ea typeface="Arial"/>
              <a:cs typeface="Arial"/>
              <a:sym typeface="Arial"/>
            </a:endParaRPr>
          </a:p>
        </p:txBody>
      </p:sp>
      <p:grpSp>
        <p:nvGrpSpPr>
          <p:cNvPr id="382" name="Google Shape;382;g3e6b9b4a22b_0_254"/>
          <p:cNvGrpSpPr/>
          <p:nvPr/>
        </p:nvGrpSpPr>
        <p:grpSpPr>
          <a:xfrm>
            <a:off x="4061425" y="6601537"/>
            <a:ext cx="5238715" cy="70500"/>
            <a:chOff x="4028175" y="6601537"/>
            <a:chExt cx="5238715" cy="70500"/>
          </a:xfrm>
        </p:grpSpPr>
        <p:cxnSp>
          <p:nvCxnSpPr>
            <p:cNvPr id="383" name="Google Shape;383;g3e6b9b4a22b_0_254"/>
            <p:cNvCxnSpPr/>
            <p:nvPr/>
          </p:nvCxnSpPr>
          <p:spPr>
            <a:xfrm rot="10800000">
              <a:off x="4028175" y="6639606"/>
              <a:ext cx="5169900" cy="0"/>
            </a:xfrm>
            <a:prstGeom prst="straightConnector1">
              <a:avLst/>
            </a:prstGeom>
            <a:noFill/>
            <a:ln cap="flat" cmpd="sng" w="9525">
              <a:solidFill>
                <a:schemeClr val="lt1"/>
              </a:solidFill>
              <a:prstDash val="solid"/>
              <a:round/>
              <a:headEnd len="sm" w="sm" type="none"/>
              <a:tailEnd len="sm" w="sm" type="none"/>
            </a:ln>
          </p:spPr>
        </p:cxnSp>
        <p:sp>
          <p:nvSpPr>
            <p:cNvPr id="384" name="Google Shape;384;g3e6b9b4a22b_0_254"/>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385" name="Google Shape;385;g3e6b9b4a22b_0_254"/>
          <p:cNvGrpSpPr/>
          <p:nvPr/>
        </p:nvGrpSpPr>
        <p:grpSpPr>
          <a:xfrm>
            <a:off x="571500" y="1428750"/>
            <a:ext cx="11049000" cy="571500"/>
            <a:chOff x="571500" y="1428750"/>
            <a:chExt cx="11049000" cy="571500"/>
          </a:xfrm>
        </p:grpSpPr>
        <p:sp>
          <p:nvSpPr>
            <p:cNvPr id="386" name="Google Shape;386;g3e6b9b4a22b_0_254"/>
            <p:cNvSpPr/>
            <p:nvPr/>
          </p:nvSpPr>
          <p:spPr>
            <a:xfrm>
              <a:off x="571500" y="1428750"/>
              <a:ext cx="11049000" cy="571500"/>
            </a:xfrm>
            <a:prstGeom prst="roundRect">
              <a:avLst>
                <a:gd fmla="val 13333" name="adj"/>
              </a:avLst>
            </a:prstGeom>
            <a:solidFill>
              <a:srgbClr val="FF5F05"/>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87" name="Google Shape;387;g3e6b9b4a22b_0_254"/>
            <p:cNvSpPr txBox="1"/>
            <p:nvPr/>
          </p:nvSpPr>
          <p:spPr>
            <a:xfrm>
              <a:off x="571500" y="1428750"/>
              <a:ext cx="11049000" cy="571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2000">
                  <a:solidFill>
                    <a:srgbClr val="FFFFFF"/>
                  </a:solidFill>
                  <a:latin typeface="Arial"/>
                  <a:ea typeface="Arial"/>
                  <a:cs typeface="Arial"/>
                  <a:sym typeface="Arial"/>
                </a:rPr>
                <a:t>Communication Latency Validation — Test Results</a:t>
              </a:r>
              <a:endParaRPr b="1" sz="2000">
                <a:solidFill>
                  <a:srgbClr val="FFFFFF"/>
                </a:solidFill>
                <a:latin typeface="Arial"/>
                <a:ea typeface="Arial"/>
                <a:cs typeface="Arial"/>
                <a:sym typeface="Arial"/>
              </a:endParaRPr>
            </a:p>
          </p:txBody>
        </p:sp>
      </p:grpSp>
      <p:grpSp>
        <p:nvGrpSpPr>
          <p:cNvPr id="388" name="Google Shape;388;g3e6b9b4a22b_0_254"/>
          <p:cNvGrpSpPr/>
          <p:nvPr/>
        </p:nvGrpSpPr>
        <p:grpSpPr>
          <a:xfrm>
            <a:off x="571500" y="2143125"/>
            <a:ext cx="11049150" cy="476400"/>
            <a:chOff x="571500" y="2143125"/>
            <a:chExt cx="11049150" cy="476400"/>
          </a:xfrm>
        </p:grpSpPr>
        <p:sp>
          <p:nvSpPr>
            <p:cNvPr id="389" name="Google Shape;389;g3e6b9b4a22b_0_254"/>
            <p:cNvSpPr/>
            <p:nvPr/>
          </p:nvSpPr>
          <p:spPr>
            <a:xfrm>
              <a:off x="571500" y="2143125"/>
              <a:ext cx="2667000" cy="476400"/>
            </a:xfrm>
            <a:prstGeom prst="rect">
              <a:avLst/>
            </a:prstGeom>
            <a:solidFill>
              <a:srgbClr val="13294B"/>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90" name="Google Shape;390;g3e6b9b4a22b_0_254"/>
            <p:cNvSpPr/>
            <p:nvPr/>
          </p:nvSpPr>
          <p:spPr>
            <a:xfrm>
              <a:off x="3333750" y="2143125"/>
              <a:ext cx="2667000" cy="476400"/>
            </a:xfrm>
            <a:prstGeom prst="rect">
              <a:avLst/>
            </a:prstGeom>
            <a:solidFill>
              <a:srgbClr val="13294B"/>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91" name="Google Shape;391;g3e6b9b4a22b_0_254"/>
            <p:cNvSpPr/>
            <p:nvPr/>
          </p:nvSpPr>
          <p:spPr>
            <a:xfrm>
              <a:off x="6096000" y="2143125"/>
              <a:ext cx="2667000" cy="476400"/>
            </a:xfrm>
            <a:prstGeom prst="rect">
              <a:avLst/>
            </a:prstGeom>
            <a:solidFill>
              <a:srgbClr val="13294B"/>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92" name="Google Shape;392;g3e6b9b4a22b_0_254"/>
            <p:cNvSpPr/>
            <p:nvPr/>
          </p:nvSpPr>
          <p:spPr>
            <a:xfrm>
              <a:off x="8858250" y="2143125"/>
              <a:ext cx="2762400" cy="476400"/>
            </a:xfrm>
            <a:prstGeom prst="rect">
              <a:avLst/>
            </a:prstGeom>
            <a:solidFill>
              <a:srgbClr val="13294B"/>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93" name="Google Shape;393;g3e6b9b4a22b_0_254"/>
            <p:cNvSpPr txBox="1"/>
            <p:nvPr/>
          </p:nvSpPr>
          <p:spPr>
            <a:xfrm>
              <a:off x="571500" y="2143125"/>
              <a:ext cx="2667000" cy="476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1400">
                  <a:solidFill>
                    <a:srgbClr val="FFFFFF"/>
                  </a:solidFill>
                  <a:latin typeface="Arial"/>
                  <a:ea typeface="Arial"/>
                  <a:cs typeface="Arial"/>
                  <a:sym typeface="Arial"/>
                </a:rPr>
                <a:t>Metric</a:t>
              </a:r>
              <a:endParaRPr b="1" sz="1400">
                <a:solidFill>
                  <a:srgbClr val="FFFFFF"/>
                </a:solidFill>
                <a:latin typeface="Arial"/>
                <a:ea typeface="Arial"/>
                <a:cs typeface="Arial"/>
                <a:sym typeface="Arial"/>
              </a:endParaRPr>
            </a:p>
          </p:txBody>
        </p:sp>
        <p:sp>
          <p:nvSpPr>
            <p:cNvPr id="394" name="Google Shape;394;g3e6b9b4a22b_0_254"/>
            <p:cNvSpPr txBox="1"/>
            <p:nvPr/>
          </p:nvSpPr>
          <p:spPr>
            <a:xfrm>
              <a:off x="3333750" y="2143125"/>
              <a:ext cx="2667000" cy="476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1400">
                  <a:solidFill>
                    <a:srgbClr val="FFFFFF"/>
                  </a:solidFill>
                  <a:latin typeface="Arial"/>
                  <a:ea typeface="Arial"/>
                  <a:cs typeface="Arial"/>
                  <a:sym typeface="Arial"/>
                </a:rPr>
                <a:t>Measured</a:t>
              </a:r>
              <a:endParaRPr b="1" sz="1400">
                <a:solidFill>
                  <a:srgbClr val="FFFFFF"/>
                </a:solidFill>
                <a:latin typeface="Arial"/>
                <a:ea typeface="Arial"/>
                <a:cs typeface="Arial"/>
                <a:sym typeface="Arial"/>
              </a:endParaRPr>
            </a:p>
          </p:txBody>
        </p:sp>
        <p:sp>
          <p:nvSpPr>
            <p:cNvPr id="395" name="Google Shape;395;g3e6b9b4a22b_0_254"/>
            <p:cNvSpPr txBox="1"/>
            <p:nvPr/>
          </p:nvSpPr>
          <p:spPr>
            <a:xfrm>
              <a:off x="6096000" y="2143125"/>
              <a:ext cx="2667000" cy="476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1400">
                  <a:solidFill>
                    <a:srgbClr val="FFFFFF"/>
                  </a:solidFill>
                  <a:latin typeface="Arial"/>
                  <a:ea typeface="Arial"/>
                  <a:cs typeface="Arial"/>
                  <a:sym typeface="Arial"/>
                </a:rPr>
                <a:t>Threshold</a:t>
              </a:r>
              <a:endParaRPr b="1" sz="1400">
                <a:solidFill>
                  <a:srgbClr val="FFFFFF"/>
                </a:solidFill>
                <a:latin typeface="Arial"/>
                <a:ea typeface="Arial"/>
                <a:cs typeface="Arial"/>
                <a:sym typeface="Arial"/>
              </a:endParaRPr>
            </a:p>
          </p:txBody>
        </p:sp>
        <p:sp>
          <p:nvSpPr>
            <p:cNvPr id="396" name="Google Shape;396;g3e6b9b4a22b_0_254"/>
            <p:cNvSpPr txBox="1"/>
            <p:nvPr/>
          </p:nvSpPr>
          <p:spPr>
            <a:xfrm>
              <a:off x="8858250" y="2143125"/>
              <a:ext cx="2762400" cy="476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1400">
                  <a:solidFill>
                    <a:srgbClr val="FFFFFF"/>
                  </a:solidFill>
                  <a:latin typeface="Arial"/>
                  <a:ea typeface="Arial"/>
                  <a:cs typeface="Arial"/>
                  <a:sym typeface="Arial"/>
                </a:rPr>
                <a:t>Result</a:t>
              </a:r>
              <a:endParaRPr b="1" sz="1400">
                <a:solidFill>
                  <a:srgbClr val="FFFFFF"/>
                </a:solidFill>
                <a:latin typeface="Arial"/>
                <a:ea typeface="Arial"/>
                <a:cs typeface="Arial"/>
                <a:sym typeface="Arial"/>
              </a:endParaRPr>
            </a:p>
          </p:txBody>
        </p:sp>
      </p:grpSp>
      <p:grpSp>
        <p:nvGrpSpPr>
          <p:cNvPr id="397" name="Google Shape;397;g3e6b9b4a22b_0_254"/>
          <p:cNvGrpSpPr/>
          <p:nvPr/>
        </p:nvGrpSpPr>
        <p:grpSpPr>
          <a:xfrm>
            <a:off x="571500" y="2714625"/>
            <a:ext cx="11049150" cy="428700"/>
            <a:chOff x="571500" y="2714625"/>
            <a:chExt cx="11049150" cy="428700"/>
          </a:xfrm>
        </p:grpSpPr>
        <p:sp>
          <p:nvSpPr>
            <p:cNvPr id="398" name="Google Shape;398;g3e6b9b4a22b_0_254"/>
            <p:cNvSpPr/>
            <p:nvPr/>
          </p:nvSpPr>
          <p:spPr>
            <a:xfrm>
              <a:off x="571500" y="2714625"/>
              <a:ext cx="11049000" cy="428700"/>
            </a:xfrm>
            <a:prstGeom prst="rect">
              <a:avLst/>
            </a:prstGeom>
            <a:solidFill>
              <a:srgbClr val="FFFFFF">
                <a:alpha val="10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99" name="Google Shape;399;g3e6b9b4a22b_0_254"/>
            <p:cNvSpPr txBox="1"/>
            <p:nvPr/>
          </p:nvSpPr>
          <p:spPr>
            <a:xfrm>
              <a:off x="666750" y="2714625"/>
              <a:ext cx="2571900" cy="428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US" sz="1300">
                  <a:solidFill>
                    <a:srgbClr val="FFFFFF"/>
                  </a:solidFill>
                  <a:latin typeface="Arial"/>
                  <a:ea typeface="Arial"/>
                  <a:cs typeface="Arial"/>
                  <a:sym typeface="Arial"/>
                </a:rPr>
                <a:t>Events sent</a:t>
              </a:r>
              <a:endParaRPr sz="1300">
                <a:solidFill>
                  <a:srgbClr val="FFFFFF"/>
                </a:solidFill>
                <a:latin typeface="Arial"/>
                <a:ea typeface="Arial"/>
                <a:cs typeface="Arial"/>
                <a:sym typeface="Arial"/>
              </a:endParaRPr>
            </a:p>
          </p:txBody>
        </p:sp>
        <p:sp>
          <p:nvSpPr>
            <p:cNvPr id="400" name="Google Shape;400;g3e6b9b4a22b_0_254"/>
            <p:cNvSpPr txBox="1"/>
            <p:nvPr/>
          </p:nvSpPr>
          <p:spPr>
            <a:xfrm>
              <a:off x="3333750" y="2714625"/>
              <a:ext cx="2667000" cy="428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300">
                  <a:solidFill>
                    <a:srgbClr val="FFFFFF"/>
                  </a:solidFill>
                  <a:latin typeface="Arial"/>
                  <a:ea typeface="Arial"/>
                  <a:cs typeface="Arial"/>
                  <a:sym typeface="Arial"/>
                </a:rPr>
                <a:t>300</a:t>
              </a:r>
              <a:endParaRPr sz="1300">
                <a:solidFill>
                  <a:srgbClr val="FFFFFF"/>
                </a:solidFill>
                <a:latin typeface="Arial"/>
                <a:ea typeface="Arial"/>
                <a:cs typeface="Arial"/>
                <a:sym typeface="Arial"/>
              </a:endParaRPr>
            </a:p>
          </p:txBody>
        </p:sp>
        <p:sp>
          <p:nvSpPr>
            <p:cNvPr id="401" name="Google Shape;401;g3e6b9b4a22b_0_254"/>
            <p:cNvSpPr txBox="1"/>
            <p:nvPr/>
          </p:nvSpPr>
          <p:spPr>
            <a:xfrm>
              <a:off x="6096000" y="2714625"/>
              <a:ext cx="2667000" cy="428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300">
                  <a:solidFill>
                    <a:srgbClr val="FFFFFF"/>
                  </a:solidFill>
                  <a:latin typeface="Arial"/>
                  <a:ea typeface="Arial"/>
                  <a:cs typeface="Arial"/>
                  <a:sym typeface="Arial"/>
                </a:rPr>
                <a:t>—</a:t>
              </a:r>
              <a:endParaRPr sz="1300">
                <a:solidFill>
                  <a:srgbClr val="FFFFFF"/>
                </a:solidFill>
                <a:latin typeface="Arial"/>
                <a:ea typeface="Arial"/>
                <a:cs typeface="Arial"/>
                <a:sym typeface="Arial"/>
              </a:endParaRPr>
            </a:p>
          </p:txBody>
        </p:sp>
        <p:sp>
          <p:nvSpPr>
            <p:cNvPr id="402" name="Google Shape;402;g3e6b9b4a22b_0_254"/>
            <p:cNvSpPr txBox="1"/>
            <p:nvPr/>
          </p:nvSpPr>
          <p:spPr>
            <a:xfrm>
              <a:off x="8858250" y="2714625"/>
              <a:ext cx="2762400" cy="428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300">
                  <a:solidFill>
                    <a:srgbClr val="FFFFFF"/>
                  </a:solidFill>
                  <a:latin typeface="Arial"/>
                  <a:ea typeface="Arial"/>
                  <a:cs typeface="Arial"/>
                  <a:sym typeface="Arial"/>
                </a:rPr>
                <a:t>—</a:t>
              </a:r>
              <a:endParaRPr sz="1300">
                <a:solidFill>
                  <a:srgbClr val="FFFFFF"/>
                </a:solidFill>
                <a:latin typeface="Arial"/>
                <a:ea typeface="Arial"/>
                <a:cs typeface="Arial"/>
                <a:sym typeface="Arial"/>
              </a:endParaRPr>
            </a:p>
          </p:txBody>
        </p:sp>
      </p:grpSp>
      <p:grpSp>
        <p:nvGrpSpPr>
          <p:cNvPr id="403" name="Google Shape;403;g3e6b9b4a22b_0_254"/>
          <p:cNvGrpSpPr/>
          <p:nvPr/>
        </p:nvGrpSpPr>
        <p:grpSpPr>
          <a:xfrm>
            <a:off x="571500" y="3190875"/>
            <a:ext cx="11049000" cy="428700"/>
            <a:chOff x="571500" y="3190875"/>
            <a:chExt cx="11049000" cy="428700"/>
          </a:xfrm>
        </p:grpSpPr>
        <p:sp>
          <p:nvSpPr>
            <p:cNvPr id="404" name="Google Shape;404;g3e6b9b4a22b_0_254"/>
            <p:cNvSpPr/>
            <p:nvPr/>
          </p:nvSpPr>
          <p:spPr>
            <a:xfrm>
              <a:off x="571500" y="3190875"/>
              <a:ext cx="11049000" cy="428700"/>
            </a:xfrm>
            <a:prstGeom prst="rect">
              <a:avLst/>
            </a:prstGeom>
            <a:solidFill>
              <a:srgbClr val="FFFFFF">
                <a:alpha val="5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05" name="Google Shape;405;g3e6b9b4a22b_0_254"/>
            <p:cNvSpPr txBox="1"/>
            <p:nvPr/>
          </p:nvSpPr>
          <p:spPr>
            <a:xfrm>
              <a:off x="666750" y="3190875"/>
              <a:ext cx="2571900" cy="428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US" sz="1300">
                  <a:solidFill>
                    <a:srgbClr val="FFFFFF"/>
                  </a:solidFill>
                  <a:latin typeface="Arial"/>
                  <a:ea typeface="Arial"/>
                  <a:cs typeface="Arial"/>
                  <a:sym typeface="Arial"/>
                </a:rPr>
                <a:t>Events received OK</a:t>
              </a:r>
              <a:endParaRPr sz="1300">
                <a:solidFill>
                  <a:srgbClr val="FFFFFF"/>
                </a:solidFill>
                <a:latin typeface="Arial"/>
                <a:ea typeface="Arial"/>
                <a:cs typeface="Arial"/>
                <a:sym typeface="Arial"/>
              </a:endParaRPr>
            </a:p>
          </p:txBody>
        </p:sp>
        <p:sp>
          <p:nvSpPr>
            <p:cNvPr id="406" name="Google Shape;406;g3e6b9b4a22b_0_254"/>
            <p:cNvSpPr txBox="1"/>
            <p:nvPr/>
          </p:nvSpPr>
          <p:spPr>
            <a:xfrm>
              <a:off x="3333750" y="3190875"/>
              <a:ext cx="2667000" cy="428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300">
                  <a:solidFill>
                    <a:srgbClr val="FFFFFF"/>
                  </a:solidFill>
                  <a:latin typeface="Arial"/>
                  <a:ea typeface="Arial"/>
                  <a:cs typeface="Arial"/>
                  <a:sym typeface="Arial"/>
                </a:rPr>
                <a:t>300</a:t>
              </a:r>
              <a:endParaRPr sz="1300">
                <a:solidFill>
                  <a:srgbClr val="FFFFFF"/>
                </a:solidFill>
                <a:latin typeface="Arial"/>
                <a:ea typeface="Arial"/>
                <a:cs typeface="Arial"/>
                <a:sym typeface="Arial"/>
              </a:endParaRPr>
            </a:p>
          </p:txBody>
        </p:sp>
        <p:sp>
          <p:nvSpPr>
            <p:cNvPr id="407" name="Google Shape;407;g3e6b9b4a22b_0_254"/>
            <p:cNvSpPr txBox="1"/>
            <p:nvPr/>
          </p:nvSpPr>
          <p:spPr>
            <a:xfrm>
              <a:off x="6096000" y="3190875"/>
              <a:ext cx="2667000" cy="428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300">
                  <a:solidFill>
                    <a:srgbClr val="FFFFFF"/>
                  </a:solidFill>
                  <a:latin typeface="Arial"/>
                  <a:ea typeface="Arial"/>
                  <a:cs typeface="Arial"/>
                  <a:sym typeface="Arial"/>
                </a:rPr>
                <a:t>300 (drop=0)</a:t>
              </a:r>
              <a:endParaRPr sz="1300">
                <a:solidFill>
                  <a:srgbClr val="FFFFFF"/>
                </a:solidFill>
                <a:latin typeface="Arial"/>
                <a:ea typeface="Arial"/>
                <a:cs typeface="Arial"/>
                <a:sym typeface="Arial"/>
              </a:endParaRPr>
            </a:p>
          </p:txBody>
        </p:sp>
        <p:sp>
          <p:nvSpPr>
            <p:cNvPr id="408" name="Google Shape;408;g3e6b9b4a22b_0_254"/>
            <p:cNvSpPr/>
            <p:nvPr/>
          </p:nvSpPr>
          <p:spPr>
            <a:xfrm>
              <a:off x="9096375" y="3257550"/>
              <a:ext cx="2286000" cy="285900"/>
            </a:xfrm>
            <a:prstGeom prst="roundRect">
              <a:avLst>
                <a:gd fmla="val 13333" name="adj"/>
              </a:avLst>
            </a:prstGeom>
            <a:solidFill>
              <a:srgbClr val="22C55E"/>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09" name="Google Shape;409;g3e6b9b4a22b_0_254"/>
            <p:cNvSpPr txBox="1"/>
            <p:nvPr/>
          </p:nvSpPr>
          <p:spPr>
            <a:xfrm>
              <a:off x="9096375" y="3257550"/>
              <a:ext cx="2286000" cy="285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1100">
                  <a:solidFill>
                    <a:srgbClr val="FFFFFF"/>
                  </a:solidFill>
                  <a:latin typeface="Arial"/>
                  <a:ea typeface="Arial"/>
                  <a:cs typeface="Arial"/>
                  <a:sym typeface="Arial"/>
                </a:rPr>
                <a:t>PASS</a:t>
              </a:r>
              <a:endParaRPr b="1" sz="1100">
                <a:solidFill>
                  <a:srgbClr val="FFFFFF"/>
                </a:solidFill>
                <a:latin typeface="Arial"/>
                <a:ea typeface="Arial"/>
                <a:cs typeface="Arial"/>
                <a:sym typeface="Arial"/>
              </a:endParaRPr>
            </a:p>
          </p:txBody>
        </p:sp>
      </p:grpSp>
      <p:grpSp>
        <p:nvGrpSpPr>
          <p:cNvPr id="410" name="Google Shape;410;g3e6b9b4a22b_0_254"/>
          <p:cNvGrpSpPr/>
          <p:nvPr/>
        </p:nvGrpSpPr>
        <p:grpSpPr>
          <a:xfrm>
            <a:off x="571500" y="3667125"/>
            <a:ext cx="11049000" cy="428700"/>
            <a:chOff x="571500" y="3667125"/>
            <a:chExt cx="11049000" cy="428700"/>
          </a:xfrm>
        </p:grpSpPr>
        <p:sp>
          <p:nvSpPr>
            <p:cNvPr id="411" name="Google Shape;411;g3e6b9b4a22b_0_254"/>
            <p:cNvSpPr/>
            <p:nvPr/>
          </p:nvSpPr>
          <p:spPr>
            <a:xfrm>
              <a:off x="571500" y="3667125"/>
              <a:ext cx="11049000" cy="428700"/>
            </a:xfrm>
            <a:prstGeom prst="rect">
              <a:avLst/>
            </a:prstGeom>
            <a:solidFill>
              <a:srgbClr val="FFFFFF">
                <a:alpha val="10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12" name="Google Shape;412;g3e6b9b4a22b_0_254"/>
            <p:cNvSpPr txBox="1"/>
            <p:nvPr/>
          </p:nvSpPr>
          <p:spPr>
            <a:xfrm>
              <a:off x="666750" y="3667125"/>
              <a:ext cx="2571900" cy="428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US" sz="1300">
                  <a:solidFill>
                    <a:srgbClr val="FFFFFF"/>
                  </a:solidFill>
                  <a:latin typeface="Arial"/>
                  <a:ea typeface="Arial"/>
                  <a:cs typeface="Arial"/>
                  <a:sym typeface="Arial"/>
                </a:rPr>
                <a:t>Dropped / error</a:t>
              </a:r>
              <a:endParaRPr sz="1300">
                <a:solidFill>
                  <a:srgbClr val="FFFFFF"/>
                </a:solidFill>
                <a:latin typeface="Arial"/>
                <a:ea typeface="Arial"/>
                <a:cs typeface="Arial"/>
                <a:sym typeface="Arial"/>
              </a:endParaRPr>
            </a:p>
          </p:txBody>
        </p:sp>
        <p:sp>
          <p:nvSpPr>
            <p:cNvPr id="413" name="Google Shape;413;g3e6b9b4a22b_0_254"/>
            <p:cNvSpPr txBox="1"/>
            <p:nvPr/>
          </p:nvSpPr>
          <p:spPr>
            <a:xfrm>
              <a:off x="3333750" y="3667125"/>
              <a:ext cx="2667000" cy="428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300">
                  <a:solidFill>
                    <a:srgbClr val="FFFFFF"/>
                  </a:solidFill>
                  <a:latin typeface="Arial"/>
                  <a:ea typeface="Arial"/>
                  <a:cs typeface="Arial"/>
                  <a:sym typeface="Arial"/>
                </a:rPr>
                <a:t>0</a:t>
              </a:r>
              <a:endParaRPr sz="1300">
                <a:solidFill>
                  <a:srgbClr val="FFFFFF"/>
                </a:solidFill>
                <a:latin typeface="Arial"/>
                <a:ea typeface="Arial"/>
                <a:cs typeface="Arial"/>
                <a:sym typeface="Arial"/>
              </a:endParaRPr>
            </a:p>
          </p:txBody>
        </p:sp>
        <p:sp>
          <p:nvSpPr>
            <p:cNvPr id="414" name="Google Shape;414;g3e6b9b4a22b_0_254"/>
            <p:cNvSpPr txBox="1"/>
            <p:nvPr/>
          </p:nvSpPr>
          <p:spPr>
            <a:xfrm>
              <a:off x="6096000" y="3667125"/>
              <a:ext cx="2667000" cy="428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300">
                  <a:solidFill>
                    <a:srgbClr val="FFFFFF"/>
                  </a:solidFill>
                  <a:latin typeface="Arial"/>
                  <a:ea typeface="Arial"/>
                  <a:cs typeface="Arial"/>
                  <a:sym typeface="Arial"/>
                </a:rPr>
                <a:t>0</a:t>
              </a:r>
              <a:endParaRPr sz="1300">
                <a:solidFill>
                  <a:srgbClr val="FFFFFF"/>
                </a:solidFill>
                <a:latin typeface="Arial"/>
                <a:ea typeface="Arial"/>
                <a:cs typeface="Arial"/>
                <a:sym typeface="Arial"/>
              </a:endParaRPr>
            </a:p>
          </p:txBody>
        </p:sp>
        <p:sp>
          <p:nvSpPr>
            <p:cNvPr id="415" name="Google Shape;415;g3e6b9b4a22b_0_254"/>
            <p:cNvSpPr/>
            <p:nvPr/>
          </p:nvSpPr>
          <p:spPr>
            <a:xfrm>
              <a:off x="9096375" y="3733800"/>
              <a:ext cx="2286000" cy="285900"/>
            </a:xfrm>
            <a:prstGeom prst="roundRect">
              <a:avLst>
                <a:gd fmla="val 13333" name="adj"/>
              </a:avLst>
            </a:prstGeom>
            <a:solidFill>
              <a:srgbClr val="22C55E"/>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16" name="Google Shape;416;g3e6b9b4a22b_0_254"/>
            <p:cNvSpPr txBox="1"/>
            <p:nvPr/>
          </p:nvSpPr>
          <p:spPr>
            <a:xfrm>
              <a:off x="9096375" y="3733800"/>
              <a:ext cx="2286000" cy="285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1100">
                  <a:solidFill>
                    <a:srgbClr val="FFFFFF"/>
                  </a:solidFill>
                  <a:latin typeface="Arial"/>
                  <a:ea typeface="Arial"/>
                  <a:cs typeface="Arial"/>
                  <a:sym typeface="Arial"/>
                </a:rPr>
                <a:t>PASS</a:t>
              </a:r>
              <a:endParaRPr b="1" sz="1100">
                <a:solidFill>
                  <a:srgbClr val="FFFFFF"/>
                </a:solidFill>
                <a:latin typeface="Arial"/>
                <a:ea typeface="Arial"/>
                <a:cs typeface="Arial"/>
                <a:sym typeface="Arial"/>
              </a:endParaRPr>
            </a:p>
          </p:txBody>
        </p:sp>
      </p:grpSp>
      <p:grpSp>
        <p:nvGrpSpPr>
          <p:cNvPr id="417" name="Google Shape;417;g3e6b9b4a22b_0_254"/>
          <p:cNvGrpSpPr/>
          <p:nvPr/>
        </p:nvGrpSpPr>
        <p:grpSpPr>
          <a:xfrm>
            <a:off x="571500" y="4143375"/>
            <a:ext cx="11049150" cy="428700"/>
            <a:chOff x="571500" y="4143375"/>
            <a:chExt cx="11049150" cy="428700"/>
          </a:xfrm>
        </p:grpSpPr>
        <p:sp>
          <p:nvSpPr>
            <p:cNvPr id="418" name="Google Shape;418;g3e6b9b4a22b_0_254"/>
            <p:cNvSpPr/>
            <p:nvPr/>
          </p:nvSpPr>
          <p:spPr>
            <a:xfrm>
              <a:off x="571500" y="4143375"/>
              <a:ext cx="11049000" cy="428700"/>
            </a:xfrm>
            <a:prstGeom prst="rect">
              <a:avLst/>
            </a:prstGeom>
            <a:solidFill>
              <a:srgbClr val="FFFFFF">
                <a:alpha val="5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19" name="Google Shape;419;g3e6b9b4a22b_0_254"/>
            <p:cNvSpPr txBox="1"/>
            <p:nvPr/>
          </p:nvSpPr>
          <p:spPr>
            <a:xfrm>
              <a:off x="666750" y="4143375"/>
              <a:ext cx="2571900" cy="428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US" sz="1300">
                  <a:solidFill>
                    <a:srgbClr val="FFFFFF"/>
                  </a:solidFill>
                  <a:latin typeface="Arial"/>
                  <a:ea typeface="Arial"/>
                  <a:cs typeface="Arial"/>
                  <a:sym typeface="Arial"/>
                </a:rPr>
                <a:t>p50 latency</a:t>
              </a:r>
              <a:endParaRPr sz="1300">
                <a:solidFill>
                  <a:srgbClr val="FFFFFF"/>
                </a:solidFill>
                <a:latin typeface="Arial"/>
                <a:ea typeface="Arial"/>
                <a:cs typeface="Arial"/>
                <a:sym typeface="Arial"/>
              </a:endParaRPr>
            </a:p>
          </p:txBody>
        </p:sp>
        <p:sp>
          <p:nvSpPr>
            <p:cNvPr id="420" name="Google Shape;420;g3e6b9b4a22b_0_254"/>
            <p:cNvSpPr txBox="1"/>
            <p:nvPr/>
          </p:nvSpPr>
          <p:spPr>
            <a:xfrm>
              <a:off x="3333750" y="4143375"/>
              <a:ext cx="2667000" cy="428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300">
                  <a:solidFill>
                    <a:srgbClr val="FFFFFF"/>
                  </a:solidFill>
                  <a:latin typeface="Arial"/>
                  <a:ea typeface="Arial"/>
                  <a:cs typeface="Arial"/>
                  <a:sym typeface="Arial"/>
                </a:rPr>
                <a:t>2.5 ms</a:t>
              </a:r>
              <a:endParaRPr sz="1300">
                <a:solidFill>
                  <a:srgbClr val="FFFFFF"/>
                </a:solidFill>
                <a:latin typeface="Arial"/>
                <a:ea typeface="Arial"/>
                <a:cs typeface="Arial"/>
                <a:sym typeface="Arial"/>
              </a:endParaRPr>
            </a:p>
          </p:txBody>
        </p:sp>
        <p:sp>
          <p:nvSpPr>
            <p:cNvPr id="421" name="Google Shape;421;g3e6b9b4a22b_0_254"/>
            <p:cNvSpPr txBox="1"/>
            <p:nvPr/>
          </p:nvSpPr>
          <p:spPr>
            <a:xfrm>
              <a:off x="6096000" y="4143375"/>
              <a:ext cx="2667000" cy="428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300">
                  <a:solidFill>
                    <a:srgbClr val="FFFFFF"/>
                  </a:solidFill>
                  <a:latin typeface="Arial"/>
                  <a:ea typeface="Arial"/>
                  <a:cs typeface="Arial"/>
                  <a:sym typeface="Arial"/>
                </a:rPr>
                <a:t>—</a:t>
              </a:r>
              <a:endParaRPr sz="1300">
                <a:solidFill>
                  <a:srgbClr val="FFFFFF"/>
                </a:solidFill>
                <a:latin typeface="Arial"/>
                <a:ea typeface="Arial"/>
                <a:cs typeface="Arial"/>
                <a:sym typeface="Arial"/>
              </a:endParaRPr>
            </a:p>
          </p:txBody>
        </p:sp>
        <p:sp>
          <p:nvSpPr>
            <p:cNvPr id="422" name="Google Shape;422;g3e6b9b4a22b_0_254"/>
            <p:cNvSpPr txBox="1"/>
            <p:nvPr/>
          </p:nvSpPr>
          <p:spPr>
            <a:xfrm>
              <a:off x="8858250" y="4143375"/>
              <a:ext cx="2762400" cy="428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300">
                  <a:solidFill>
                    <a:srgbClr val="FFFFFF"/>
                  </a:solidFill>
                  <a:latin typeface="Arial"/>
                  <a:ea typeface="Arial"/>
                  <a:cs typeface="Arial"/>
                  <a:sym typeface="Arial"/>
                </a:rPr>
                <a:t>—</a:t>
              </a:r>
              <a:endParaRPr sz="1300">
                <a:solidFill>
                  <a:srgbClr val="FFFFFF"/>
                </a:solidFill>
                <a:latin typeface="Arial"/>
                <a:ea typeface="Arial"/>
                <a:cs typeface="Arial"/>
                <a:sym typeface="Arial"/>
              </a:endParaRPr>
            </a:p>
          </p:txBody>
        </p:sp>
      </p:grpSp>
      <p:grpSp>
        <p:nvGrpSpPr>
          <p:cNvPr id="423" name="Google Shape;423;g3e6b9b4a22b_0_254"/>
          <p:cNvGrpSpPr/>
          <p:nvPr/>
        </p:nvGrpSpPr>
        <p:grpSpPr>
          <a:xfrm>
            <a:off x="571500" y="4619625"/>
            <a:ext cx="11049000" cy="428700"/>
            <a:chOff x="571500" y="4619625"/>
            <a:chExt cx="11049000" cy="428700"/>
          </a:xfrm>
        </p:grpSpPr>
        <p:sp>
          <p:nvSpPr>
            <p:cNvPr id="424" name="Google Shape;424;g3e6b9b4a22b_0_254"/>
            <p:cNvSpPr/>
            <p:nvPr/>
          </p:nvSpPr>
          <p:spPr>
            <a:xfrm>
              <a:off x="571500" y="4619625"/>
              <a:ext cx="11049000" cy="428700"/>
            </a:xfrm>
            <a:prstGeom prst="rect">
              <a:avLst/>
            </a:prstGeom>
            <a:solidFill>
              <a:srgbClr val="FFFFFF">
                <a:alpha val="10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25" name="Google Shape;425;g3e6b9b4a22b_0_254"/>
            <p:cNvSpPr txBox="1"/>
            <p:nvPr/>
          </p:nvSpPr>
          <p:spPr>
            <a:xfrm>
              <a:off x="666750" y="4619625"/>
              <a:ext cx="2571900" cy="428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US" sz="1300">
                  <a:solidFill>
                    <a:srgbClr val="FFFFFF"/>
                  </a:solidFill>
                  <a:latin typeface="Arial"/>
                  <a:ea typeface="Arial"/>
                  <a:cs typeface="Arial"/>
                  <a:sym typeface="Arial"/>
                </a:rPr>
                <a:t>p95 latency</a:t>
              </a:r>
              <a:endParaRPr sz="1300">
                <a:solidFill>
                  <a:srgbClr val="FFFFFF"/>
                </a:solidFill>
                <a:latin typeface="Arial"/>
                <a:ea typeface="Arial"/>
                <a:cs typeface="Arial"/>
                <a:sym typeface="Arial"/>
              </a:endParaRPr>
            </a:p>
          </p:txBody>
        </p:sp>
        <p:sp>
          <p:nvSpPr>
            <p:cNvPr id="426" name="Google Shape;426;g3e6b9b4a22b_0_254"/>
            <p:cNvSpPr txBox="1"/>
            <p:nvPr/>
          </p:nvSpPr>
          <p:spPr>
            <a:xfrm>
              <a:off x="3333750" y="4619625"/>
              <a:ext cx="2667000" cy="428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300">
                  <a:solidFill>
                    <a:srgbClr val="FFFFFF"/>
                  </a:solidFill>
                  <a:latin typeface="Arial"/>
                  <a:ea typeface="Arial"/>
                  <a:cs typeface="Arial"/>
                  <a:sym typeface="Arial"/>
                </a:rPr>
                <a:t>3.4 ms</a:t>
              </a:r>
              <a:endParaRPr sz="1300">
                <a:solidFill>
                  <a:srgbClr val="FFFFFF"/>
                </a:solidFill>
                <a:latin typeface="Arial"/>
                <a:ea typeface="Arial"/>
                <a:cs typeface="Arial"/>
                <a:sym typeface="Arial"/>
              </a:endParaRPr>
            </a:p>
          </p:txBody>
        </p:sp>
        <p:sp>
          <p:nvSpPr>
            <p:cNvPr id="427" name="Google Shape;427;g3e6b9b4a22b_0_254"/>
            <p:cNvSpPr txBox="1"/>
            <p:nvPr/>
          </p:nvSpPr>
          <p:spPr>
            <a:xfrm>
              <a:off x="6096000" y="4619625"/>
              <a:ext cx="2667000" cy="428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300">
                  <a:solidFill>
                    <a:srgbClr val="FFFFFF"/>
                  </a:solidFill>
                  <a:latin typeface="Arial"/>
                  <a:ea typeface="Arial"/>
                  <a:cs typeface="Arial"/>
                  <a:sym typeface="Arial"/>
                </a:rPr>
                <a:t>≤ 150 ms</a:t>
              </a:r>
              <a:endParaRPr sz="1300">
                <a:solidFill>
                  <a:srgbClr val="FFFFFF"/>
                </a:solidFill>
                <a:latin typeface="Arial"/>
                <a:ea typeface="Arial"/>
                <a:cs typeface="Arial"/>
                <a:sym typeface="Arial"/>
              </a:endParaRPr>
            </a:p>
          </p:txBody>
        </p:sp>
        <p:sp>
          <p:nvSpPr>
            <p:cNvPr id="428" name="Google Shape;428;g3e6b9b4a22b_0_254"/>
            <p:cNvSpPr/>
            <p:nvPr/>
          </p:nvSpPr>
          <p:spPr>
            <a:xfrm>
              <a:off x="9096375" y="4686300"/>
              <a:ext cx="2286000" cy="285900"/>
            </a:xfrm>
            <a:prstGeom prst="roundRect">
              <a:avLst>
                <a:gd fmla="val 13333" name="adj"/>
              </a:avLst>
            </a:prstGeom>
            <a:solidFill>
              <a:srgbClr val="22C55E"/>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29" name="Google Shape;429;g3e6b9b4a22b_0_254"/>
            <p:cNvSpPr txBox="1"/>
            <p:nvPr/>
          </p:nvSpPr>
          <p:spPr>
            <a:xfrm>
              <a:off x="9096375" y="4686300"/>
              <a:ext cx="2286000" cy="285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1100">
                  <a:solidFill>
                    <a:srgbClr val="FFFFFF"/>
                  </a:solidFill>
                  <a:latin typeface="Arial"/>
                  <a:ea typeface="Arial"/>
                  <a:cs typeface="Arial"/>
                  <a:sym typeface="Arial"/>
                </a:rPr>
                <a:t>PASS</a:t>
              </a:r>
              <a:endParaRPr b="1" sz="1100">
                <a:solidFill>
                  <a:srgbClr val="FFFFFF"/>
                </a:solidFill>
                <a:latin typeface="Arial"/>
                <a:ea typeface="Arial"/>
                <a:cs typeface="Arial"/>
                <a:sym typeface="Arial"/>
              </a:endParaRPr>
            </a:p>
          </p:txBody>
        </p:sp>
      </p:grpSp>
      <p:grpSp>
        <p:nvGrpSpPr>
          <p:cNvPr id="430" name="Google Shape;430;g3e6b9b4a22b_0_254"/>
          <p:cNvGrpSpPr/>
          <p:nvPr/>
        </p:nvGrpSpPr>
        <p:grpSpPr>
          <a:xfrm>
            <a:off x="571500" y="5095875"/>
            <a:ext cx="11049150" cy="428700"/>
            <a:chOff x="571500" y="5095875"/>
            <a:chExt cx="11049150" cy="428700"/>
          </a:xfrm>
        </p:grpSpPr>
        <p:sp>
          <p:nvSpPr>
            <p:cNvPr id="431" name="Google Shape;431;g3e6b9b4a22b_0_254"/>
            <p:cNvSpPr/>
            <p:nvPr/>
          </p:nvSpPr>
          <p:spPr>
            <a:xfrm>
              <a:off x="571500" y="5095875"/>
              <a:ext cx="11049000" cy="428700"/>
            </a:xfrm>
            <a:prstGeom prst="rect">
              <a:avLst/>
            </a:prstGeom>
            <a:solidFill>
              <a:srgbClr val="FFFFFF">
                <a:alpha val="5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32" name="Google Shape;432;g3e6b9b4a22b_0_254"/>
            <p:cNvSpPr txBox="1"/>
            <p:nvPr/>
          </p:nvSpPr>
          <p:spPr>
            <a:xfrm>
              <a:off x="666750" y="5095875"/>
              <a:ext cx="2571900" cy="428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US" sz="1300">
                  <a:solidFill>
                    <a:srgbClr val="FFFFFF"/>
                  </a:solidFill>
                  <a:latin typeface="Arial"/>
                  <a:ea typeface="Arial"/>
                  <a:cs typeface="Arial"/>
                  <a:sym typeface="Arial"/>
                </a:rPr>
                <a:t>Max latency</a:t>
              </a:r>
              <a:endParaRPr sz="1300">
                <a:solidFill>
                  <a:srgbClr val="FFFFFF"/>
                </a:solidFill>
                <a:latin typeface="Arial"/>
                <a:ea typeface="Arial"/>
                <a:cs typeface="Arial"/>
                <a:sym typeface="Arial"/>
              </a:endParaRPr>
            </a:p>
          </p:txBody>
        </p:sp>
        <p:sp>
          <p:nvSpPr>
            <p:cNvPr id="433" name="Google Shape;433;g3e6b9b4a22b_0_254"/>
            <p:cNvSpPr txBox="1"/>
            <p:nvPr/>
          </p:nvSpPr>
          <p:spPr>
            <a:xfrm>
              <a:off x="3333750" y="5095875"/>
              <a:ext cx="2667000" cy="428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300">
                  <a:solidFill>
                    <a:srgbClr val="FFFFFF"/>
                  </a:solidFill>
                  <a:latin typeface="Arial"/>
                  <a:ea typeface="Arial"/>
                  <a:cs typeface="Arial"/>
                  <a:sym typeface="Arial"/>
                </a:rPr>
                <a:t>4.1 ms</a:t>
              </a:r>
              <a:endParaRPr sz="1300">
                <a:solidFill>
                  <a:srgbClr val="FFFFFF"/>
                </a:solidFill>
                <a:latin typeface="Arial"/>
                <a:ea typeface="Arial"/>
                <a:cs typeface="Arial"/>
                <a:sym typeface="Arial"/>
              </a:endParaRPr>
            </a:p>
          </p:txBody>
        </p:sp>
        <p:sp>
          <p:nvSpPr>
            <p:cNvPr id="434" name="Google Shape;434;g3e6b9b4a22b_0_254"/>
            <p:cNvSpPr txBox="1"/>
            <p:nvPr/>
          </p:nvSpPr>
          <p:spPr>
            <a:xfrm>
              <a:off x="6096000" y="5095875"/>
              <a:ext cx="2667000" cy="428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300">
                  <a:solidFill>
                    <a:srgbClr val="FFFFFF"/>
                  </a:solidFill>
                  <a:latin typeface="Arial"/>
                  <a:ea typeface="Arial"/>
                  <a:cs typeface="Arial"/>
                  <a:sym typeface="Arial"/>
                </a:rPr>
                <a:t>—</a:t>
              </a:r>
              <a:endParaRPr sz="1300">
                <a:solidFill>
                  <a:srgbClr val="FFFFFF"/>
                </a:solidFill>
                <a:latin typeface="Arial"/>
                <a:ea typeface="Arial"/>
                <a:cs typeface="Arial"/>
                <a:sym typeface="Arial"/>
              </a:endParaRPr>
            </a:p>
          </p:txBody>
        </p:sp>
        <p:sp>
          <p:nvSpPr>
            <p:cNvPr id="435" name="Google Shape;435;g3e6b9b4a22b_0_254"/>
            <p:cNvSpPr txBox="1"/>
            <p:nvPr/>
          </p:nvSpPr>
          <p:spPr>
            <a:xfrm>
              <a:off x="8858250" y="5095875"/>
              <a:ext cx="2762400" cy="428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300">
                  <a:solidFill>
                    <a:srgbClr val="FFFFFF"/>
                  </a:solidFill>
                  <a:latin typeface="Arial"/>
                  <a:ea typeface="Arial"/>
                  <a:cs typeface="Arial"/>
                  <a:sym typeface="Arial"/>
                </a:rPr>
                <a:t>—</a:t>
              </a:r>
              <a:endParaRPr sz="1300">
                <a:solidFill>
                  <a:srgbClr val="FFFFFF"/>
                </a:solidFill>
                <a:latin typeface="Arial"/>
                <a:ea typeface="Arial"/>
                <a:cs typeface="Arial"/>
                <a:sym typeface="Arial"/>
              </a:endParaRPr>
            </a:p>
          </p:txBody>
        </p:sp>
      </p:grpSp>
      <p:grpSp>
        <p:nvGrpSpPr>
          <p:cNvPr id="436" name="Google Shape;436;g3e6b9b4a22b_0_254"/>
          <p:cNvGrpSpPr/>
          <p:nvPr/>
        </p:nvGrpSpPr>
        <p:grpSpPr>
          <a:xfrm>
            <a:off x="571500" y="5667375"/>
            <a:ext cx="11049150" cy="571500"/>
            <a:chOff x="571500" y="5667375"/>
            <a:chExt cx="11049150" cy="571500"/>
          </a:xfrm>
        </p:grpSpPr>
        <p:sp>
          <p:nvSpPr>
            <p:cNvPr id="437" name="Google Shape;437;g3e6b9b4a22b_0_254"/>
            <p:cNvSpPr/>
            <p:nvPr/>
          </p:nvSpPr>
          <p:spPr>
            <a:xfrm>
              <a:off x="571500" y="5667375"/>
              <a:ext cx="11049000" cy="571500"/>
            </a:xfrm>
            <a:prstGeom prst="roundRect">
              <a:avLst>
                <a:gd fmla="val 13333" name="adj"/>
              </a:avLst>
            </a:prstGeom>
            <a:solidFill>
              <a:srgbClr val="22C55E"/>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38" name="Google Shape;438;g3e6b9b4a22b_0_254"/>
            <p:cNvSpPr txBox="1"/>
            <p:nvPr/>
          </p:nvSpPr>
          <p:spPr>
            <a:xfrm>
              <a:off x="666750" y="5667375"/>
              <a:ext cx="8096400" cy="571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1600">
                  <a:solidFill>
                    <a:srgbClr val="FFFFFF"/>
                  </a:solidFill>
                  <a:latin typeface="Arial"/>
                  <a:ea typeface="Arial"/>
                  <a:cs typeface="Arial"/>
                  <a:sym typeface="Arial"/>
                </a:rPr>
                <a:t>Overall</a:t>
              </a:r>
              <a:endParaRPr b="1" sz="1600">
                <a:solidFill>
                  <a:srgbClr val="FFFFFF"/>
                </a:solidFill>
                <a:latin typeface="Arial"/>
                <a:ea typeface="Arial"/>
                <a:cs typeface="Arial"/>
                <a:sym typeface="Arial"/>
              </a:endParaRPr>
            </a:p>
          </p:txBody>
        </p:sp>
        <p:sp>
          <p:nvSpPr>
            <p:cNvPr id="439" name="Google Shape;439;g3e6b9b4a22b_0_254"/>
            <p:cNvSpPr txBox="1"/>
            <p:nvPr/>
          </p:nvSpPr>
          <p:spPr>
            <a:xfrm>
              <a:off x="8858250" y="5667375"/>
              <a:ext cx="2762400" cy="571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1600">
                  <a:solidFill>
                    <a:srgbClr val="FFFFFF"/>
                  </a:solidFill>
                  <a:latin typeface="Arial"/>
                  <a:ea typeface="Arial"/>
                  <a:cs typeface="Arial"/>
                  <a:sym typeface="Arial"/>
                </a:rPr>
                <a:t>PASS</a:t>
              </a:r>
              <a:endParaRPr b="1" sz="1600">
                <a:solidFill>
                  <a:srgbClr val="FFFFFF"/>
                </a:solidFill>
                <a:latin typeface="Arial"/>
                <a:ea typeface="Arial"/>
                <a:cs typeface="Arial"/>
                <a:sym typeface="Aria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42" name="Shape 442"/>
        <p:cNvGrpSpPr/>
        <p:nvPr/>
      </p:nvGrpSpPr>
      <p:grpSpPr>
        <a:xfrm>
          <a:off x="0" y="0"/>
          <a:ext cx="0" cy="0"/>
          <a:chOff x="0" y="0"/>
          <a:chExt cx="0" cy="0"/>
        </a:xfrm>
      </p:grpSpPr>
      <p:sp>
        <p:nvSpPr>
          <p:cNvPr id="443" name="Google Shape;443;g3daeac699e4_0_0"/>
          <p:cNvSpPr txBox="1"/>
          <p:nvPr/>
        </p:nvSpPr>
        <p:spPr>
          <a:xfrm>
            <a:off x="8001000" y="6524625"/>
            <a:ext cx="3810000" cy="238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b="0" lang="en-US" sz="900">
                <a:solidFill>
                  <a:srgbClr val="FFFFFF"/>
                </a:solidFill>
                <a:latin typeface="Arial"/>
                <a:ea typeface="Arial"/>
                <a:cs typeface="Arial"/>
                <a:sym typeface="Arial"/>
              </a:rPr>
              <a:t>GRAINGER ENGINEERING</a:t>
            </a:r>
            <a:endParaRPr b="0" sz="900">
              <a:solidFill>
                <a:srgbClr val="FFFFFF"/>
              </a:solidFill>
              <a:latin typeface="Arial"/>
              <a:ea typeface="Arial"/>
              <a:cs typeface="Arial"/>
              <a:sym typeface="Arial"/>
            </a:endParaRPr>
          </a:p>
        </p:txBody>
      </p:sp>
      <p:pic>
        <p:nvPicPr>
          <p:cNvPr id="444" name="Google Shape;444;g3daeac699e4_0_0"/>
          <p:cNvPicPr preferRelativeResize="0"/>
          <p:nvPr/>
        </p:nvPicPr>
        <p:blipFill rotWithShape="1">
          <a:blip r:embed="rId4">
            <a:alphaModFix/>
          </a:blip>
          <a:srcRect b="0" l="0" r="0" t="0"/>
          <a:stretch/>
        </p:blipFill>
        <p:spPr>
          <a:xfrm>
            <a:off x="466725" y="457200"/>
            <a:ext cx="3829200" cy="1676400"/>
          </a:xfrm>
          <a:prstGeom prst="rect">
            <a:avLst/>
          </a:prstGeom>
          <a:noFill/>
          <a:ln>
            <a:noFill/>
          </a:ln>
        </p:spPr>
      </p:pic>
      <p:sp>
        <p:nvSpPr>
          <p:cNvPr id="445" name="Google Shape;445;g3daeac699e4_0_0"/>
          <p:cNvSpPr txBox="1"/>
          <p:nvPr/>
        </p:nvSpPr>
        <p:spPr>
          <a:xfrm>
            <a:off x="571500" y="571500"/>
            <a:ext cx="6667500" cy="762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4400">
                <a:solidFill>
                  <a:srgbClr val="FFFFFF"/>
                </a:solidFill>
                <a:latin typeface="Arial"/>
                <a:ea typeface="Arial"/>
                <a:cs typeface="Arial"/>
                <a:sym typeface="Arial"/>
              </a:rPr>
              <a:t>Motor Subsystem</a:t>
            </a:r>
            <a:endParaRPr b="1" sz="4400">
              <a:solidFill>
                <a:srgbClr val="FFFFFF"/>
              </a:solidFill>
              <a:latin typeface="Arial"/>
              <a:ea typeface="Arial"/>
              <a:cs typeface="Arial"/>
              <a:sym typeface="Arial"/>
            </a:endParaRPr>
          </a:p>
        </p:txBody>
      </p:sp>
      <p:pic>
        <p:nvPicPr>
          <p:cNvPr id="446" name="Google Shape;446;g3daeac699e4_0_0"/>
          <p:cNvPicPr preferRelativeResize="0"/>
          <p:nvPr/>
        </p:nvPicPr>
        <p:blipFill rotWithShape="1">
          <a:blip r:embed="rId5">
            <a:alphaModFix/>
          </a:blip>
          <a:srcRect b="0" l="30" r="40" t="0"/>
          <a:stretch/>
        </p:blipFill>
        <p:spPr>
          <a:xfrm>
            <a:off x="11553825" y="238125"/>
            <a:ext cx="271500" cy="390600"/>
          </a:xfrm>
          <a:prstGeom prst="rect">
            <a:avLst/>
          </a:prstGeom>
          <a:noFill/>
          <a:ln>
            <a:noFill/>
          </a:ln>
        </p:spPr>
      </p:pic>
      <p:sp>
        <p:nvSpPr>
          <p:cNvPr id="447" name="Google Shape;447;g3daeac699e4_0_0"/>
          <p:cNvSpPr/>
          <p:nvPr/>
        </p:nvSpPr>
        <p:spPr>
          <a:xfrm>
            <a:off x="9223950" y="6605625"/>
            <a:ext cx="76200" cy="76200"/>
          </a:xfrm>
          <a:prstGeom prst="ellipse">
            <a:avLst/>
          </a:pr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48" name="Google Shape;448;g3daeac699e4_0_0"/>
          <p:cNvSpPr txBox="1"/>
          <p:nvPr/>
        </p:nvSpPr>
        <p:spPr>
          <a:xfrm>
            <a:off x="381000" y="6524625"/>
            <a:ext cx="3810000" cy="238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0" lang="en-US" sz="900">
                <a:solidFill>
                  <a:srgbClr val="FFFFFF"/>
                </a:solidFill>
                <a:latin typeface="Arial"/>
                <a:ea typeface="Arial"/>
                <a:cs typeface="Arial"/>
                <a:sym typeface="Arial"/>
              </a:rPr>
              <a:t>ELECTRICAL &amp; COMPUTER ENGINEERING</a:t>
            </a:r>
            <a:endParaRPr b="0" sz="900">
              <a:solidFill>
                <a:srgbClr val="FFFFFF"/>
              </a:solidFill>
              <a:latin typeface="Arial"/>
              <a:ea typeface="Arial"/>
              <a:cs typeface="Arial"/>
              <a:sym typeface="Arial"/>
            </a:endParaRPr>
          </a:p>
        </p:txBody>
      </p:sp>
      <p:grpSp>
        <p:nvGrpSpPr>
          <p:cNvPr id="449" name="Google Shape;449;g3daeac699e4_0_0"/>
          <p:cNvGrpSpPr/>
          <p:nvPr/>
        </p:nvGrpSpPr>
        <p:grpSpPr>
          <a:xfrm>
            <a:off x="4061425" y="6601537"/>
            <a:ext cx="5238715" cy="70500"/>
            <a:chOff x="4028175" y="6601537"/>
            <a:chExt cx="5238715" cy="70500"/>
          </a:xfrm>
        </p:grpSpPr>
        <p:cxnSp>
          <p:nvCxnSpPr>
            <p:cNvPr id="450" name="Google Shape;450;g3daeac699e4_0_0"/>
            <p:cNvCxnSpPr/>
            <p:nvPr/>
          </p:nvCxnSpPr>
          <p:spPr>
            <a:xfrm rot="10800000">
              <a:off x="4028175" y="6639606"/>
              <a:ext cx="5169900" cy="0"/>
            </a:xfrm>
            <a:prstGeom prst="straightConnector1">
              <a:avLst/>
            </a:prstGeom>
            <a:noFill/>
            <a:ln cap="flat" cmpd="sng" w="9525">
              <a:solidFill>
                <a:schemeClr val="lt1"/>
              </a:solidFill>
              <a:prstDash val="solid"/>
              <a:round/>
              <a:headEnd len="sm" w="sm" type="none"/>
              <a:tailEnd len="sm" w="sm" type="none"/>
            </a:ln>
          </p:spPr>
        </p:cxnSp>
        <p:sp>
          <p:nvSpPr>
            <p:cNvPr id="451" name="Google Shape;451;g3daeac699e4_0_0"/>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aphicFrame>
        <p:nvGraphicFramePr>
          <p:cNvPr id="452" name="Google Shape;452;g3daeac699e4_0_0"/>
          <p:cNvGraphicFramePr/>
          <p:nvPr/>
        </p:nvGraphicFramePr>
        <p:xfrm>
          <a:off x="1319425" y="1483425"/>
          <a:ext cx="3000000" cy="3000000"/>
        </p:xfrm>
        <a:graphic>
          <a:graphicData uri="http://schemas.openxmlformats.org/drawingml/2006/table">
            <a:tbl>
              <a:tblPr>
                <a:noFill/>
                <a:tableStyleId>{CB9A2FDE-9576-42C4-B0C4-7D2FBEC5FFD1}</a:tableStyleId>
              </a:tblPr>
              <a:tblGrid>
                <a:gridCol w="4776575"/>
                <a:gridCol w="4776575"/>
              </a:tblGrid>
              <a:tr h="598275">
                <a:tc>
                  <a:txBody>
                    <a:bodyPr/>
                    <a:lstStyle/>
                    <a:p>
                      <a:pPr indent="0" lvl="0" marL="0" rtl="0" algn="l">
                        <a:spcBef>
                          <a:spcPts val="0"/>
                        </a:spcBef>
                        <a:spcAft>
                          <a:spcPts val="0"/>
                        </a:spcAft>
                        <a:buNone/>
                      </a:pPr>
                      <a:r>
                        <a:rPr lang="en-US" sz="2400">
                          <a:solidFill>
                            <a:schemeClr val="lt1"/>
                          </a:solidFill>
                        </a:rPr>
                        <a:t>Requirement</a:t>
                      </a:r>
                      <a:endParaRPr baseline="30000" sz="2400">
                        <a:solidFill>
                          <a:schemeClr val="lt1"/>
                        </a:solidFill>
                      </a:endParaRPr>
                    </a:p>
                  </a:txBody>
                  <a:tcPr marT="63500" marB="63500" marR="63500" marL="6350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US" sz="2400">
                          <a:solidFill>
                            <a:schemeClr val="lt1"/>
                          </a:solidFill>
                        </a:rPr>
                        <a:t>Validation</a:t>
                      </a:r>
                      <a:endParaRPr baseline="30000" sz="2400">
                        <a:solidFill>
                          <a:schemeClr val="lt1"/>
                        </a:solidFill>
                      </a:endParaRPr>
                    </a:p>
                  </a:txBody>
                  <a:tcPr marT="63500" marB="63500" marR="63500" marL="6350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2535175">
                <a:tc>
                  <a:txBody>
                    <a:bodyPr/>
                    <a:lstStyle/>
                    <a:p>
                      <a:pPr indent="0" lvl="0" marL="0" rtl="0" algn="l">
                        <a:lnSpc>
                          <a:spcPct val="115000"/>
                        </a:lnSpc>
                        <a:spcBef>
                          <a:spcPts val="0"/>
                        </a:spcBef>
                        <a:spcAft>
                          <a:spcPts val="0"/>
                        </a:spcAft>
                        <a:buNone/>
                      </a:pPr>
                      <a:r>
                        <a:rPr lang="en-US" sz="2400">
                          <a:solidFill>
                            <a:schemeClr val="lt1"/>
                          </a:solidFill>
                        </a:rPr>
                        <a:t>The motors must be controlled by the ESP32 using GPIO and allow for precise rotations +/- 2</a:t>
                      </a:r>
                      <a:r>
                        <a:rPr baseline="30000" lang="en-US" sz="2400">
                          <a:solidFill>
                            <a:schemeClr val="lt1"/>
                          </a:solidFill>
                        </a:rPr>
                        <a:t>o</a:t>
                      </a:r>
                      <a:endParaRPr sz="2400">
                        <a:solidFill>
                          <a:schemeClr val="lt1"/>
                        </a:solidFill>
                      </a:endParaRPr>
                    </a:p>
                  </a:txBody>
                  <a:tcPr marT="63500" marB="63500" marR="63500" marL="6350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US" sz="2400">
                          <a:solidFill>
                            <a:schemeClr val="lt1"/>
                          </a:solidFill>
                        </a:rPr>
                        <a:t>Can control the motors to step 200 times, which represents a full 360 degree rotation of the motor. Can then measure the difference in starting and final position to ensure negligible drift.</a:t>
                      </a:r>
                      <a:endParaRPr sz="2400">
                        <a:solidFill>
                          <a:schemeClr val="lt1"/>
                        </a:solidFill>
                      </a:endParaRPr>
                    </a:p>
                  </a:txBody>
                  <a:tcPr marT="63500" marB="63500" marR="63500" marL="6350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1515625">
                <a:tc>
                  <a:txBody>
                    <a:bodyPr/>
                    <a:lstStyle/>
                    <a:p>
                      <a:pPr indent="0" lvl="0" marL="0" rtl="0" algn="l">
                        <a:lnSpc>
                          <a:spcPct val="115000"/>
                        </a:lnSpc>
                        <a:spcBef>
                          <a:spcPts val="0"/>
                        </a:spcBef>
                        <a:spcAft>
                          <a:spcPts val="0"/>
                        </a:spcAft>
                        <a:buNone/>
                      </a:pPr>
                      <a:r>
                        <a:rPr lang="en-US" sz="2400">
                          <a:solidFill>
                            <a:schemeClr val="lt1"/>
                          </a:solidFill>
                        </a:rPr>
                        <a:t>The amount of spice dispensed each rotation should not vary by more than 5% from the mean.</a:t>
                      </a:r>
                      <a:endParaRPr sz="2400">
                        <a:solidFill>
                          <a:schemeClr val="lt1"/>
                        </a:solidFill>
                      </a:endParaRPr>
                    </a:p>
                  </a:txBody>
                  <a:tcPr marT="63500" marB="63500" marR="63500" marL="6350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US" sz="2400">
                          <a:solidFill>
                            <a:schemeClr val="lt1"/>
                          </a:solidFill>
                        </a:rPr>
                        <a:t>50 samples can be taken, and the mean, standard deviation, and maximum distance from the mean can be found.</a:t>
                      </a:r>
                      <a:endParaRPr sz="2400">
                        <a:solidFill>
                          <a:schemeClr val="lt1"/>
                        </a:solidFill>
                      </a:endParaRPr>
                    </a:p>
                  </a:txBody>
                  <a:tcPr marT="63500" marB="63500" marR="63500" marL="6350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8" name="Shape 88"/>
        <p:cNvGrpSpPr/>
        <p:nvPr/>
      </p:nvGrpSpPr>
      <p:grpSpPr>
        <a:xfrm>
          <a:off x="0" y="0"/>
          <a:ext cx="0" cy="0"/>
          <a:chOff x="0" y="0"/>
          <a:chExt cx="0" cy="0"/>
        </a:xfrm>
      </p:grpSpPr>
      <p:sp>
        <p:nvSpPr>
          <p:cNvPr id="89" name="Google Shape;89;g3e628816e22_1_375"/>
          <p:cNvSpPr/>
          <p:nvPr/>
        </p:nvSpPr>
        <p:spPr>
          <a:xfrm>
            <a:off x="0" y="0"/>
            <a:ext cx="12192000" cy="6858000"/>
          </a:xfrm>
          <a:prstGeom prst="rect">
            <a:avLst/>
          </a:prstGeom>
          <a:solidFill>
            <a:srgbClr val="13294B">
              <a:alpha val="40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90" name="Google Shape;90;g3e628816e22_1_375"/>
          <p:cNvSpPr txBox="1"/>
          <p:nvPr/>
        </p:nvSpPr>
        <p:spPr>
          <a:xfrm>
            <a:off x="571500" y="571500"/>
            <a:ext cx="6667500" cy="762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4400">
                <a:solidFill>
                  <a:srgbClr val="FFFFFF"/>
                </a:solidFill>
                <a:latin typeface="Arial"/>
                <a:ea typeface="Arial"/>
                <a:cs typeface="Arial"/>
                <a:sym typeface="Arial"/>
              </a:rPr>
              <a:t>Agenda</a:t>
            </a:r>
            <a:endParaRPr b="1" sz="4400">
              <a:solidFill>
                <a:srgbClr val="FFFFFF"/>
              </a:solidFill>
              <a:latin typeface="Arial"/>
              <a:ea typeface="Arial"/>
              <a:cs typeface="Arial"/>
              <a:sym typeface="Arial"/>
            </a:endParaRPr>
          </a:p>
        </p:txBody>
      </p:sp>
      <p:grpSp>
        <p:nvGrpSpPr>
          <p:cNvPr id="91" name="Google Shape;91;g3e628816e22_1_375"/>
          <p:cNvGrpSpPr/>
          <p:nvPr/>
        </p:nvGrpSpPr>
        <p:grpSpPr>
          <a:xfrm>
            <a:off x="571500" y="1714500"/>
            <a:ext cx="6096000" cy="4000500"/>
            <a:chOff x="0" y="0"/>
            <a:chExt cx="6096000" cy="4000500"/>
          </a:xfrm>
        </p:grpSpPr>
        <p:sp>
          <p:nvSpPr>
            <p:cNvPr id="92" name="Google Shape;92;g3e628816e22_1_375"/>
            <p:cNvSpPr/>
            <p:nvPr/>
          </p:nvSpPr>
          <p:spPr>
            <a:xfrm>
              <a:off x="0" y="0"/>
              <a:ext cx="6096000" cy="4000500"/>
            </a:xfrm>
            <a:prstGeom prst="roundRect">
              <a:avLst>
                <a:gd fmla="val 3571" name="adj"/>
              </a:avLst>
            </a:prstGeom>
            <a:solidFill>
              <a:srgbClr val="FFFFFF">
                <a:alpha val="5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93" name="Google Shape;93;g3e628816e22_1_375"/>
            <p:cNvSpPr txBox="1"/>
            <p:nvPr/>
          </p:nvSpPr>
          <p:spPr>
            <a:xfrm>
              <a:off x="285750" y="285750"/>
              <a:ext cx="5524500" cy="3429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1395">
                  <a:solidFill>
                    <a:srgbClr val="FF5F05"/>
                  </a:solidFill>
                  <a:latin typeface="Arial"/>
                  <a:ea typeface="Arial"/>
                  <a:cs typeface="Arial"/>
                  <a:sym typeface="Arial"/>
                </a:rPr>
                <a:t>01. Problem Statement</a:t>
              </a:r>
              <a:endParaRPr b="0" sz="1240">
                <a:solidFill>
                  <a:srgbClr val="FFFFFF"/>
                </a:solidFill>
                <a:latin typeface="Arial"/>
                <a:ea typeface="Arial"/>
                <a:cs typeface="Arial"/>
                <a:sym typeface="Arial"/>
              </a:endParaRPr>
            </a:p>
            <a:p>
              <a:pPr indent="-307340" lvl="0" marL="457200" rtl="0" algn="l">
                <a:spcBef>
                  <a:spcPts val="1125"/>
                </a:spcBef>
                <a:spcAft>
                  <a:spcPts val="0"/>
                </a:spcAft>
                <a:buClr>
                  <a:srgbClr val="FFFFFF"/>
                </a:buClr>
                <a:buSzPts val="1240"/>
                <a:buFont typeface="Arial"/>
                <a:buChar char="●"/>
              </a:pPr>
              <a:r>
                <a:rPr b="0" lang="en-US" sz="1008">
                  <a:solidFill>
                    <a:srgbClr val="FFFFFF"/>
                  </a:solidFill>
                  <a:latin typeface="Arial"/>
                  <a:ea typeface="Arial"/>
                  <a:cs typeface="Arial"/>
                  <a:sym typeface="Arial"/>
                </a:rPr>
                <a:t>The health crisis of processed foods and culinary intimidation.</a:t>
              </a:r>
              <a:endParaRPr b="0" sz="1008">
                <a:solidFill>
                  <a:srgbClr val="FFFFFF"/>
                </a:solidFill>
                <a:latin typeface="Arial"/>
                <a:ea typeface="Arial"/>
                <a:cs typeface="Arial"/>
                <a:sym typeface="Arial"/>
              </a:endParaRPr>
            </a:p>
            <a:p>
              <a:pPr indent="0" lvl="0" marL="0" rtl="0" algn="l">
                <a:spcBef>
                  <a:spcPts val="1125"/>
                </a:spcBef>
                <a:spcAft>
                  <a:spcPts val="0"/>
                </a:spcAft>
                <a:buNone/>
              </a:pPr>
              <a:r>
                <a:rPr b="1" lang="en-US" sz="1395">
                  <a:solidFill>
                    <a:srgbClr val="FF5F05"/>
                  </a:solidFill>
                  <a:latin typeface="Arial"/>
                  <a:ea typeface="Arial"/>
                  <a:cs typeface="Arial"/>
                  <a:sym typeface="Arial"/>
                </a:rPr>
                <a:t>02. Solution Overview</a:t>
              </a:r>
              <a:endParaRPr b="0" sz="1240">
                <a:solidFill>
                  <a:srgbClr val="FFFFFF"/>
                </a:solidFill>
                <a:latin typeface="Arial"/>
                <a:ea typeface="Arial"/>
                <a:cs typeface="Arial"/>
                <a:sym typeface="Arial"/>
              </a:endParaRPr>
            </a:p>
            <a:p>
              <a:pPr indent="-307340" lvl="0" marL="457200" rtl="0" algn="l">
                <a:spcBef>
                  <a:spcPts val="1125"/>
                </a:spcBef>
                <a:spcAft>
                  <a:spcPts val="0"/>
                </a:spcAft>
                <a:buClr>
                  <a:srgbClr val="FFFFFF"/>
                </a:buClr>
                <a:buSzPts val="1240"/>
                <a:buFont typeface="Arial"/>
                <a:buChar char="●"/>
              </a:pPr>
              <a:r>
                <a:rPr b="0" lang="en-US" sz="1008">
                  <a:solidFill>
                    <a:srgbClr val="FFFFFF"/>
                  </a:solidFill>
                  <a:latin typeface="Arial"/>
                  <a:ea typeface="Arial"/>
                  <a:cs typeface="Arial"/>
                  <a:sym typeface="Arial"/>
                </a:rPr>
                <a:t>Introducing the AI-Intelligent Culinary Device.</a:t>
              </a:r>
              <a:endParaRPr b="0" sz="1008">
                <a:solidFill>
                  <a:srgbClr val="FFFFFF"/>
                </a:solidFill>
                <a:latin typeface="Arial"/>
                <a:ea typeface="Arial"/>
                <a:cs typeface="Arial"/>
                <a:sym typeface="Arial"/>
              </a:endParaRPr>
            </a:p>
            <a:p>
              <a:pPr indent="0" lvl="0" marL="0" rtl="0" algn="l">
                <a:spcBef>
                  <a:spcPts val="1125"/>
                </a:spcBef>
                <a:spcAft>
                  <a:spcPts val="0"/>
                </a:spcAft>
                <a:buNone/>
              </a:pPr>
              <a:r>
                <a:rPr b="1" lang="en-US" sz="1395">
                  <a:solidFill>
                    <a:srgbClr val="FF5F05"/>
                  </a:solidFill>
                  <a:latin typeface="Arial"/>
                  <a:ea typeface="Arial"/>
                  <a:cs typeface="Arial"/>
                  <a:sym typeface="Arial"/>
                </a:rPr>
                <a:t>03. Engineering Design</a:t>
              </a:r>
              <a:endParaRPr b="0" sz="1240">
                <a:solidFill>
                  <a:srgbClr val="FFFFFF"/>
                </a:solidFill>
                <a:latin typeface="Arial"/>
                <a:ea typeface="Arial"/>
                <a:cs typeface="Arial"/>
                <a:sym typeface="Arial"/>
              </a:endParaRPr>
            </a:p>
            <a:p>
              <a:pPr indent="-307340" lvl="0" marL="457200" rtl="0" algn="l">
                <a:spcBef>
                  <a:spcPts val="1125"/>
                </a:spcBef>
                <a:spcAft>
                  <a:spcPts val="0"/>
                </a:spcAft>
                <a:buClr>
                  <a:srgbClr val="FFFFFF"/>
                </a:buClr>
                <a:buSzPts val="1240"/>
                <a:buFont typeface="Arial"/>
                <a:buChar char="●"/>
              </a:pPr>
              <a:r>
                <a:rPr b="0" lang="en-US" sz="1008">
                  <a:solidFill>
                    <a:srgbClr val="FFFFFF"/>
                  </a:solidFill>
                  <a:latin typeface="Arial"/>
                  <a:ea typeface="Arial"/>
                  <a:cs typeface="Arial"/>
                  <a:sym typeface="Arial"/>
                </a:rPr>
                <a:t>Hardware architecture and real-time guidance algorithms.</a:t>
              </a:r>
              <a:endParaRPr b="0" sz="1008">
                <a:solidFill>
                  <a:srgbClr val="FFFFFF"/>
                </a:solidFill>
                <a:latin typeface="Arial"/>
                <a:ea typeface="Arial"/>
                <a:cs typeface="Arial"/>
                <a:sym typeface="Arial"/>
              </a:endParaRPr>
            </a:p>
            <a:p>
              <a:pPr indent="0" lvl="0" marL="0" rtl="0" algn="l">
                <a:spcBef>
                  <a:spcPts val="1125"/>
                </a:spcBef>
                <a:spcAft>
                  <a:spcPts val="0"/>
                </a:spcAft>
                <a:buNone/>
              </a:pPr>
              <a:r>
                <a:rPr b="1" lang="en-US" sz="1395">
                  <a:solidFill>
                    <a:srgbClr val="FF5F05"/>
                  </a:solidFill>
                  <a:latin typeface="Arial"/>
                  <a:ea typeface="Arial"/>
                  <a:cs typeface="Arial"/>
                  <a:sym typeface="Arial"/>
                </a:rPr>
                <a:t>04. Market Impact</a:t>
              </a:r>
              <a:endParaRPr b="0" sz="1240">
                <a:solidFill>
                  <a:srgbClr val="FFFFFF"/>
                </a:solidFill>
                <a:latin typeface="Arial"/>
                <a:ea typeface="Arial"/>
                <a:cs typeface="Arial"/>
                <a:sym typeface="Arial"/>
              </a:endParaRPr>
            </a:p>
            <a:p>
              <a:pPr indent="-307340" lvl="0" marL="457200" rtl="0" algn="l">
                <a:spcBef>
                  <a:spcPts val="1125"/>
                </a:spcBef>
                <a:spcAft>
                  <a:spcPts val="0"/>
                </a:spcAft>
                <a:buClr>
                  <a:srgbClr val="FFFFFF"/>
                </a:buClr>
                <a:buSzPts val="1240"/>
                <a:buFont typeface="Arial"/>
                <a:buChar char="●"/>
              </a:pPr>
              <a:r>
                <a:rPr b="0" lang="en-US" sz="1008">
                  <a:solidFill>
                    <a:srgbClr val="FFFFFF"/>
                  </a:solidFill>
                  <a:latin typeface="Arial"/>
                  <a:ea typeface="Arial"/>
                  <a:cs typeface="Arial"/>
                  <a:sym typeface="Arial"/>
                </a:rPr>
                <a:t>Target demographics, Cozad competition, and future scaling.</a:t>
              </a:r>
              <a:endParaRPr b="0" sz="1008">
                <a:solidFill>
                  <a:srgbClr val="FFFFFF"/>
                </a:solidFill>
                <a:latin typeface="Arial"/>
                <a:ea typeface="Arial"/>
                <a:cs typeface="Arial"/>
                <a:sym typeface="Arial"/>
              </a:endParaRPr>
            </a:p>
            <a:p>
              <a:pPr indent="0" lvl="0" marL="0" rtl="0" algn="l">
                <a:spcBef>
                  <a:spcPts val="1125"/>
                </a:spcBef>
                <a:spcAft>
                  <a:spcPts val="0"/>
                </a:spcAft>
                <a:buNone/>
              </a:pPr>
              <a:r>
                <a:rPr b="1" lang="en-US" sz="1395">
                  <a:solidFill>
                    <a:srgbClr val="FF5F05"/>
                  </a:solidFill>
                  <a:latin typeface="Arial"/>
                  <a:ea typeface="Arial"/>
                  <a:cs typeface="Arial"/>
                  <a:sym typeface="Arial"/>
                </a:rPr>
                <a:t>05. Summary &amp; Q&amp;A</a:t>
              </a:r>
              <a:endParaRPr b="0" sz="1240">
                <a:solidFill>
                  <a:srgbClr val="FFFFFF"/>
                </a:solidFill>
                <a:latin typeface="Arial"/>
                <a:ea typeface="Arial"/>
                <a:cs typeface="Arial"/>
                <a:sym typeface="Arial"/>
              </a:endParaRPr>
            </a:p>
            <a:p>
              <a:pPr indent="-307340" lvl="0" marL="457200" rtl="0" algn="l">
                <a:spcBef>
                  <a:spcPts val="1125"/>
                </a:spcBef>
                <a:spcAft>
                  <a:spcPts val="1125"/>
                </a:spcAft>
                <a:buClr>
                  <a:srgbClr val="FFFFFF"/>
                </a:buClr>
                <a:buSzPts val="1240"/>
                <a:buFont typeface="Arial"/>
                <a:buChar char="●"/>
              </a:pPr>
              <a:r>
                <a:rPr b="0" lang="en-US" sz="1008">
                  <a:solidFill>
                    <a:srgbClr val="FFFFFF"/>
                  </a:solidFill>
                  <a:latin typeface="Arial"/>
                  <a:ea typeface="Arial"/>
                  <a:cs typeface="Arial"/>
                  <a:sym typeface="Arial"/>
                </a:rPr>
                <a:t>Closing remarks and technical discussion.</a:t>
              </a:r>
              <a:endParaRPr b="0" sz="1008">
                <a:solidFill>
                  <a:srgbClr val="FFFFFF"/>
                </a:solidFill>
                <a:latin typeface="Arial"/>
                <a:ea typeface="Arial"/>
                <a:cs typeface="Arial"/>
                <a:sym typeface="Arial"/>
              </a:endParaRPr>
            </a:p>
          </p:txBody>
        </p:sp>
      </p:grpSp>
      <p:pic>
        <p:nvPicPr>
          <p:cNvPr descr="A high-tech, minimalist kitchen environment with glowing blue circuit overlays and holographic cooking UI elements. The style should be futuristic and clean." id="94" name="Google Shape;94;g3e628816e22_1_375"/>
          <p:cNvPicPr preferRelativeResize="0"/>
          <p:nvPr/>
        </p:nvPicPr>
        <p:blipFill rotWithShape="1">
          <a:blip r:embed="rId4">
            <a:alphaModFix/>
          </a:blip>
          <a:srcRect b="0" l="3849" r="3840" t="0"/>
          <a:stretch/>
        </p:blipFill>
        <p:spPr>
          <a:xfrm>
            <a:off x="7048500" y="1238250"/>
            <a:ext cx="4572000" cy="4953000"/>
          </a:xfrm>
          <a:prstGeom prst="roundRect">
            <a:avLst>
              <a:gd fmla="val 4166" name="adj"/>
            </a:avLst>
          </a:prstGeom>
          <a:noFill/>
          <a:ln>
            <a:noFill/>
          </a:ln>
        </p:spPr>
      </p:pic>
      <p:sp>
        <p:nvSpPr>
          <p:cNvPr id="95" name="Google Shape;95;g3e628816e22_1_375"/>
          <p:cNvSpPr/>
          <p:nvPr/>
        </p:nvSpPr>
        <p:spPr>
          <a:xfrm>
            <a:off x="7048500" y="1238250"/>
            <a:ext cx="4572000" cy="4953000"/>
          </a:xfrm>
          <a:prstGeom prst="roundRect">
            <a:avLst>
              <a:gd fmla="val 4166" name="adj"/>
            </a:avLst>
          </a:prstGeom>
          <a:solidFill>
            <a:srgbClr val="000000">
              <a:alpha val="0"/>
            </a:srgbClr>
          </a:solidFill>
          <a:ln cap="flat" cmpd="sng" w="19050">
            <a:solidFill>
              <a:srgbClr val="FF5F05"/>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96" name="Google Shape;96;g3e628816e22_1_375"/>
          <p:cNvSpPr txBox="1"/>
          <p:nvPr/>
        </p:nvSpPr>
        <p:spPr>
          <a:xfrm>
            <a:off x="381000" y="6524625"/>
            <a:ext cx="3810000" cy="238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0" lang="en-US" sz="900">
                <a:solidFill>
                  <a:srgbClr val="FFFFFF"/>
                </a:solidFill>
                <a:latin typeface="Arial"/>
                <a:ea typeface="Arial"/>
                <a:cs typeface="Arial"/>
                <a:sym typeface="Arial"/>
              </a:rPr>
              <a:t>ELECTRICAL &amp; COMPUTER ENGINEERING</a:t>
            </a:r>
            <a:endParaRPr b="0" sz="900">
              <a:solidFill>
                <a:srgbClr val="FFFFFF"/>
              </a:solidFill>
              <a:latin typeface="Arial"/>
              <a:ea typeface="Arial"/>
              <a:cs typeface="Arial"/>
              <a:sym typeface="Arial"/>
            </a:endParaRPr>
          </a:p>
        </p:txBody>
      </p:sp>
      <p:sp>
        <p:nvSpPr>
          <p:cNvPr id="97" name="Google Shape;97;g3e628816e22_1_375"/>
          <p:cNvSpPr txBox="1"/>
          <p:nvPr/>
        </p:nvSpPr>
        <p:spPr>
          <a:xfrm>
            <a:off x="8001000" y="6524625"/>
            <a:ext cx="3810000" cy="238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b="0" lang="en-US" sz="900">
                <a:solidFill>
                  <a:srgbClr val="FFFFFF"/>
                </a:solidFill>
                <a:latin typeface="Arial"/>
                <a:ea typeface="Arial"/>
                <a:cs typeface="Arial"/>
                <a:sym typeface="Arial"/>
              </a:rPr>
              <a:t>GRAINGER ENGINEERING</a:t>
            </a:r>
            <a:endParaRPr b="0" sz="900">
              <a:solidFill>
                <a:srgbClr val="FFFFFF"/>
              </a:solidFill>
              <a:latin typeface="Arial"/>
              <a:ea typeface="Arial"/>
              <a:cs typeface="Arial"/>
              <a:sym typeface="Arial"/>
            </a:endParaRPr>
          </a:p>
        </p:txBody>
      </p:sp>
      <p:pic>
        <p:nvPicPr>
          <p:cNvPr id="98" name="Google Shape;98;g3e628816e22_1_375"/>
          <p:cNvPicPr preferRelativeResize="0"/>
          <p:nvPr/>
        </p:nvPicPr>
        <p:blipFill rotWithShape="1">
          <a:blip r:embed="rId5">
            <a:alphaModFix/>
          </a:blip>
          <a:srcRect b="0" l="0" r="0" t="0"/>
          <a:stretch/>
        </p:blipFill>
        <p:spPr>
          <a:xfrm>
            <a:off x="381000" y="6424613"/>
            <a:ext cx="11430000" cy="9600"/>
          </a:xfrm>
          <a:prstGeom prst="rect">
            <a:avLst/>
          </a:prstGeom>
          <a:noFill/>
          <a:ln>
            <a:noFill/>
          </a:ln>
        </p:spPr>
      </p:pic>
      <p:pic>
        <p:nvPicPr>
          <p:cNvPr id="99" name="Google Shape;99;g3e628816e22_1_375"/>
          <p:cNvPicPr preferRelativeResize="0"/>
          <p:nvPr/>
        </p:nvPicPr>
        <p:blipFill rotWithShape="1">
          <a:blip r:embed="rId6">
            <a:alphaModFix/>
          </a:blip>
          <a:srcRect b="0" l="30" r="40" t="0"/>
          <a:stretch/>
        </p:blipFill>
        <p:spPr>
          <a:xfrm>
            <a:off x="11553825" y="238125"/>
            <a:ext cx="271500" cy="390600"/>
          </a:xfrm>
          <a:prstGeom prst="rect">
            <a:avLst/>
          </a:prstGeom>
          <a:noFill/>
          <a:ln>
            <a:noFill/>
          </a:ln>
        </p:spPr>
      </p:pic>
      <p:sp>
        <p:nvSpPr>
          <p:cNvPr id="100" name="Google Shape;100;g3e628816e22_1_375"/>
          <p:cNvSpPr txBox="1"/>
          <p:nvPr/>
        </p:nvSpPr>
        <p:spPr>
          <a:xfrm>
            <a:off x="425300" y="6126375"/>
            <a:ext cx="11382300" cy="34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900">
                <a:solidFill>
                  <a:schemeClr val="lt1"/>
                </a:solidFill>
                <a:latin typeface="Times New Roman"/>
                <a:ea typeface="Times New Roman"/>
                <a:cs typeface="Times New Roman"/>
                <a:sym typeface="Times New Roman"/>
              </a:rPr>
              <a:t>[1] OpenAI, “ChatGPT (GPT-5.3),” response to user query, Apr. 29, 2026.</a:t>
            </a:r>
            <a:endParaRPr sz="900">
              <a:solidFill>
                <a:schemeClr val="lt1"/>
              </a:solidFill>
              <a:latin typeface="Times New Roman"/>
              <a:ea typeface="Times New Roman"/>
              <a:cs typeface="Times New Roman"/>
              <a:sym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5" name="Shape 455"/>
        <p:cNvGrpSpPr/>
        <p:nvPr/>
      </p:nvGrpSpPr>
      <p:grpSpPr>
        <a:xfrm>
          <a:off x="0" y="0"/>
          <a:ext cx="0" cy="0"/>
          <a:chOff x="0" y="0"/>
          <a:chExt cx="0" cy="0"/>
        </a:xfrm>
      </p:grpSpPr>
      <p:sp>
        <p:nvSpPr>
          <p:cNvPr id="456" name="Google Shape;456;g3e6b9b4a22b_0_157"/>
          <p:cNvSpPr txBox="1"/>
          <p:nvPr/>
        </p:nvSpPr>
        <p:spPr>
          <a:xfrm>
            <a:off x="8001000" y="6524625"/>
            <a:ext cx="3810000" cy="238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b="0" lang="en-US" sz="900">
                <a:solidFill>
                  <a:srgbClr val="FFFFFF"/>
                </a:solidFill>
                <a:latin typeface="Arial"/>
                <a:ea typeface="Arial"/>
                <a:cs typeface="Arial"/>
                <a:sym typeface="Arial"/>
              </a:rPr>
              <a:t>GRAINGER ENGINEERING</a:t>
            </a:r>
            <a:endParaRPr b="0" sz="900">
              <a:solidFill>
                <a:srgbClr val="FFFFFF"/>
              </a:solidFill>
              <a:latin typeface="Arial"/>
              <a:ea typeface="Arial"/>
              <a:cs typeface="Arial"/>
              <a:sym typeface="Arial"/>
            </a:endParaRPr>
          </a:p>
        </p:txBody>
      </p:sp>
      <p:pic>
        <p:nvPicPr>
          <p:cNvPr id="457" name="Google Shape;457;g3e6b9b4a22b_0_157"/>
          <p:cNvPicPr preferRelativeResize="0"/>
          <p:nvPr/>
        </p:nvPicPr>
        <p:blipFill rotWithShape="1">
          <a:blip r:embed="rId4">
            <a:alphaModFix/>
          </a:blip>
          <a:srcRect b="0" l="0" r="0" t="0"/>
          <a:stretch/>
        </p:blipFill>
        <p:spPr>
          <a:xfrm>
            <a:off x="466725" y="457200"/>
            <a:ext cx="3829200" cy="1676400"/>
          </a:xfrm>
          <a:prstGeom prst="rect">
            <a:avLst/>
          </a:prstGeom>
          <a:noFill/>
          <a:ln>
            <a:noFill/>
          </a:ln>
        </p:spPr>
      </p:pic>
      <p:sp>
        <p:nvSpPr>
          <p:cNvPr id="458" name="Google Shape;458;g3e6b9b4a22b_0_157"/>
          <p:cNvSpPr txBox="1"/>
          <p:nvPr/>
        </p:nvSpPr>
        <p:spPr>
          <a:xfrm>
            <a:off x="571500" y="571500"/>
            <a:ext cx="6667500" cy="762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4400">
                <a:solidFill>
                  <a:srgbClr val="FFFFFF"/>
                </a:solidFill>
                <a:latin typeface="Arial"/>
                <a:ea typeface="Arial"/>
                <a:cs typeface="Arial"/>
                <a:sym typeface="Arial"/>
              </a:rPr>
              <a:t>Motor Subsystem</a:t>
            </a:r>
            <a:endParaRPr b="1" sz="4400">
              <a:solidFill>
                <a:srgbClr val="FFFFFF"/>
              </a:solidFill>
              <a:latin typeface="Arial"/>
              <a:ea typeface="Arial"/>
              <a:cs typeface="Arial"/>
              <a:sym typeface="Arial"/>
            </a:endParaRPr>
          </a:p>
        </p:txBody>
      </p:sp>
      <p:pic>
        <p:nvPicPr>
          <p:cNvPr id="459" name="Google Shape;459;g3e6b9b4a22b_0_157"/>
          <p:cNvPicPr preferRelativeResize="0"/>
          <p:nvPr/>
        </p:nvPicPr>
        <p:blipFill rotWithShape="1">
          <a:blip r:embed="rId5">
            <a:alphaModFix/>
          </a:blip>
          <a:srcRect b="0" l="30" r="40" t="0"/>
          <a:stretch/>
        </p:blipFill>
        <p:spPr>
          <a:xfrm>
            <a:off x="11553825" y="238125"/>
            <a:ext cx="271500" cy="390600"/>
          </a:xfrm>
          <a:prstGeom prst="rect">
            <a:avLst/>
          </a:prstGeom>
          <a:noFill/>
          <a:ln>
            <a:noFill/>
          </a:ln>
        </p:spPr>
      </p:pic>
      <p:sp>
        <p:nvSpPr>
          <p:cNvPr id="460" name="Google Shape;460;g3e6b9b4a22b_0_157"/>
          <p:cNvSpPr/>
          <p:nvPr/>
        </p:nvSpPr>
        <p:spPr>
          <a:xfrm>
            <a:off x="9223950" y="6605625"/>
            <a:ext cx="76200" cy="76200"/>
          </a:xfrm>
          <a:prstGeom prst="ellipse">
            <a:avLst/>
          </a:pr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61" name="Google Shape;461;g3e6b9b4a22b_0_157"/>
          <p:cNvSpPr txBox="1"/>
          <p:nvPr/>
        </p:nvSpPr>
        <p:spPr>
          <a:xfrm>
            <a:off x="381000" y="6524625"/>
            <a:ext cx="3810000" cy="238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0" lang="en-US" sz="900">
                <a:solidFill>
                  <a:srgbClr val="FFFFFF"/>
                </a:solidFill>
                <a:latin typeface="Arial"/>
                <a:ea typeface="Arial"/>
                <a:cs typeface="Arial"/>
                <a:sym typeface="Arial"/>
              </a:rPr>
              <a:t>ELECTRICAL &amp; COMPUTER ENGINEERING</a:t>
            </a:r>
            <a:endParaRPr b="0" sz="900">
              <a:solidFill>
                <a:srgbClr val="FFFFFF"/>
              </a:solidFill>
              <a:latin typeface="Arial"/>
              <a:ea typeface="Arial"/>
              <a:cs typeface="Arial"/>
              <a:sym typeface="Arial"/>
            </a:endParaRPr>
          </a:p>
        </p:txBody>
      </p:sp>
      <p:grpSp>
        <p:nvGrpSpPr>
          <p:cNvPr id="462" name="Google Shape;462;g3e6b9b4a22b_0_157"/>
          <p:cNvGrpSpPr/>
          <p:nvPr/>
        </p:nvGrpSpPr>
        <p:grpSpPr>
          <a:xfrm>
            <a:off x="4061425" y="6601537"/>
            <a:ext cx="5238715" cy="70500"/>
            <a:chOff x="4028175" y="6601537"/>
            <a:chExt cx="5238715" cy="70500"/>
          </a:xfrm>
        </p:grpSpPr>
        <p:cxnSp>
          <p:nvCxnSpPr>
            <p:cNvPr id="463" name="Google Shape;463;g3e6b9b4a22b_0_157"/>
            <p:cNvCxnSpPr/>
            <p:nvPr/>
          </p:nvCxnSpPr>
          <p:spPr>
            <a:xfrm rot="10800000">
              <a:off x="4028175" y="6639606"/>
              <a:ext cx="5169900" cy="0"/>
            </a:xfrm>
            <a:prstGeom prst="straightConnector1">
              <a:avLst/>
            </a:prstGeom>
            <a:noFill/>
            <a:ln cap="flat" cmpd="sng" w="9525">
              <a:solidFill>
                <a:schemeClr val="lt1"/>
              </a:solidFill>
              <a:prstDash val="solid"/>
              <a:round/>
              <a:headEnd len="sm" w="sm" type="none"/>
              <a:tailEnd len="sm" w="sm" type="none"/>
            </a:ln>
          </p:spPr>
        </p:cxnSp>
        <p:sp>
          <p:nvSpPr>
            <p:cNvPr id="464" name="Google Shape;464;g3e6b9b4a22b_0_157"/>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id="465" name="Google Shape;465;g3e6b9b4a22b_0_157" title="motor_rotation_validation.png"/>
          <p:cNvPicPr preferRelativeResize="0"/>
          <p:nvPr/>
        </p:nvPicPr>
        <p:blipFill rotWithShape="1">
          <a:blip r:embed="rId6">
            <a:alphaModFix/>
          </a:blip>
          <a:srcRect b="49812" l="0" r="0" t="0"/>
          <a:stretch/>
        </p:blipFill>
        <p:spPr>
          <a:xfrm>
            <a:off x="496338" y="1644700"/>
            <a:ext cx="11199337" cy="456872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68" name="Shape 468"/>
        <p:cNvGrpSpPr/>
        <p:nvPr/>
      </p:nvGrpSpPr>
      <p:grpSpPr>
        <a:xfrm>
          <a:off x="0" y="0"/>
          <a:ext cx="0" cy="0"/>
          <a:chOff x="0" y="0"/>
          <a:chExt cx="0" cy="0"/>
        </a:xfrm>
      </p:grpSpPr>
      <p:sp>
        <p:nvSpPr>
          <p:cNvPr id="469" name="Google Shape;469;g3e6b9b4a22b_0_177"/>
          <p:cNvSpPr txBox="1"/>
          <p:nvPr/>
        </p:nvSpPr>
        <p:spPr>
          <a:xfrm>
            <a:off x="8001000" y="6524625"/>
            <a:ext cx="3810000" cy="238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b="0" lang="en-US" sz="900">
                <a:solidFill>
                  <a:srgbClr val="FFFFFF"/>
                </a:solidFill>
                <a:latin typeface="Arial"/>
                <a:ea typeface="Arial"/>
                <a:cs typeface="Arial"/>
                <a:sym typeface="Arial"/>
              </a:rPr>
              <a:t>GRAINGER ENGINEERING</a:t>
            </a:r>
            <a:endParaRPr b="0" sz="900">
              <a:solidFill>
                <a:srgbClr val="FFFFFF"/>
              </a:solidFill>
              <a:latin typeface="Arial"/>
              <a:ea typeface="Arial"/>
              <a:cs typeface="Arial"/>
              <a:sym typeface="Arial"/>
            </a:endParaRPr>
          </a:p>
        </p:txBody>
      </p:sp>
      <p:pic>
        <p:nvPicPr>
          <p:cNvPr id="470" name="Google Shape;470;g3e6b9b4a22b_0_177"/>
          <p:cNvPicPr preferRelativeResize="0"/>
          <p:nvPr/>
        </p:nvPicPr>
        <p:blipFill rotWithShape="1">
          <a:blip r:embed="rId4">
            <a:alphaModFix/>
          </a:blip>
          <a:srcRect b="0" l="0" r="0" t="0"/>
          <a:stretch/>
        </p:blipFill>
        <p:spPr>
          <a:xfrm>
            <a:off x="466725" y="457200"/>
            <a:ext cx="3829200" cy="1676400"/>
          </a:xfrm>
          <a:prstGeom prst="rect">
            <a:avLst/>
          </a:prstGeom>
          <a:noFill/>
          <a:ln>
            <a:noFill/>
          </a:ln>
        </p:spPr>
      </p:pic>
      <p:sp>
        <p:nvSpPr>
          <p:cNvPr id="471" name="Google Shape;471;g3e6b9b4a22b_0_177"/>
          <p:cNvSpPr txBox="1"/>
          <p:nvPr/>
        </p:nvSpPr>
        <p:spPr>
          <a:xfrm>
            <a:off x="571500" y="571500"/>
            <a:ext cx="6667500" cy="762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4400">
                <a:solidFill>
                  <a:srgbClr val="FFFFFF"/>
                </a:solidFill>
                <a:latin typeface="Arial"/>
                <a:ea typeface="Arial"/>
                <a:cs typeface="Arial"/>
                <a:sym typeface="Arial"/>
              </a:rPr>
              <a:t>Motor Subsystem</a:t>
            </a:r>
            <a:endParaRPr b="1" sz="4400">
              <a:solidFill>
                <a:srgbClr val="FFFFFF"/>
              </a:solidFill>
              <a:latin typeface="Arial"/>
              <a:ea typeface="Arial"/>
              <a:cs typeface="Arial"/>
              <a:sym typeface="Arial"/>
            </a:endParaRPr>
          </a:p>
        </p:txBody>
      </p:sp>
      <p:pic>
        <p:nvPicPr>
          <p:cNvPr id="472" name="Google Shape;472;g3e6b9b4a22b_0_177"/>
          <p:cNvPicPr preferRelativeResize="0"/>
          <p:nvPr/>
        </p:nvPicPr>
        <p:blipFill rotWithShape="1">
          <a:blip r:embed="rId5">
            <a:alphaModFix/>
          </a:blip>
          <a:srcRect b="0" l="30" r="40" t="0"/>
          <a:stretch/>
        </p:blipFill>
        <p:spPr>
          <a:xfrm>
            <a:off x="11553825" y="238125"/>
            <a:ext cx="271500" cy="390600"/>
          </a:xfrm>
          <a:prstGeom prst="rect">
            <a:avLst/>
          </a:prstGeom>
          <a:noFill/>
          <a:ln>
            <a:noFill/>
          </a:ln>
        </p:spPr>
      </p:pic>
      <p:sp>
        <p:nvSpPr>
          <p:cNvPr id="473" name="Google Shape;473;g3e6b9b4a22b_0_177"/>
          <p:cNvSpPr/>
          <p:nvPr/>
        </p:nvSpPr>
        <p:spPr>
          <a:xfrm>
            <a:off x="9223950" y="6605625"/>
            <a:ext cx="76200" cy="76200"/>
          </a:xfrm>
          <a:prstGeom prst="ellipse">
            <a:avLst/>
          </a:pr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74" name="Google Shape;474;g3e6b9b4a22b_0_177"/>
          <p:cNvSpPr txBox="1"/>
          <p:nvPr/>
        </p:nvSpPr>
        <p:spPr>
          <a:xfrm>
            <a:off x="381000" y="6524625"/>
            <a:ext cx="3810000" cy="238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0" lang="en-US" sz="900">
                <a:solidFill>
                  <a:srgbClr val="FFFFFF"/>
                </a:solidFill>
                <a:latin typeface="Arial"/>
                <a:ea typeface="Arial"/>
                <a:cs typeface="Arial"/>
                <a:sym typeface="Arial"/>
              </a:rPr>
              <a:t>ELECTRICAL &amp; COMPUTER ENGINEERING</a:t>
            </a:r>
            <a:endParaRPr b="0" sz="900">
              <a:solidFill>
                <a:srgbClr val="FFFFFF"/>
              </a:solidFill>
              <a:latin typeface="Arial"/>
              <a:ea typeface="Arial"/>
              <a:cs typeface="Arial"/>
              <a:sym typeface="Arial"/>
            </a:endParaRPr>
          </a:p>
        </p:txBody>
      </p:sp>
      <p:grpSp>
        <p:nvGrpSpPr>
          <p:cNvPr id="475" name="Google Shape;475;g3e6b9b4a22b_0_177"/>
          <p:cNvGrpSpPr/>
          <p:nvPr/>
        </p:nvGrpSpPr>
        <p:grpSpPr>
          <a:xfrm>
            <a:off x="4061425" y="6601537"/>
            <a:ext cx="5238715" cy="70500"/>
            <a:chOff x="4028175" y="6601537"/>
            <a:chExt cx="5238715" cy="70500"/>
          </a:xfrm>
        </p:grpSpPr>
        <p:cxnSp>
          <p:nvCxnSpPr>
            <p:cNvPr id="476" name="Google Shape;476;g3e6b9b4a22b_0_177"/>
            <p:cNvCxnSpPr/>
            <p:nvPr/>
          </p:nvCxnSpPr>
          <p:spPr>
            <a:xfrm rot="10800000">
              <a:off x="4028175" y="6639606"/>
              <a:ext cx="5169900" cy="0"/>
            </a:xfrm>
            <a:prstGeom prst="straightConnector1">
              <a:avLst/>
            </a:prstGeom>
            <a:noFill/>
            <a:ln cap="flat" cmpd="sng" w="9525">
              <a:solidFill>
                <a:schemeClr val="lt1"/>
              </a:solidFill>
              <a:prstDash val="solid"/>
              <a:round/>
              <a:headEnd len="sm" w="sm" type="none"/>
              <a:tailEnd len="sm" w="sm" type="none"/>
            </a:ln>
          </p:spPr>
        </p:cxnSp>
        <p:sp>
          <p:nvSpPr>
            <p:cNvPr id="477" name="Google Shape;477;g3e6b9b4a22b_0_177"/>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id="478" name="Google Shape;478;g3e6b9b4a22b_0_177" title="motor_rotation_validation.png"/>
          <p:cNvPicPr preferRelativeResize="0"/>
          <p:nvPr/>
        </p:nvPicPr>
        <p:blipFill rotWithShape="1">
          <a:blip r:embed="rId6">
            <a:alphaModFix/>
          </a:blip>
          <a:srcRect b="0" l="0" r="0" t="50821"/>
          <a:stretch/>
        </p:blipFill>
        <p:spPr>
          <a:xfrm>
            <a:off x="552450" y="1713012"/>
            <a:ext cx="11087099" cy="443210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1" name="Shape 481"/>
        <p:cNvGrpSpPr/>
        <p:nvPr/>
      </p:nvGrpSpPr>
      <p:grpSpPr>
        <a:xfrm>
          <a:off x="0" y="0"/>
          <a:ext cx="0" cy="0"/>
          <a:chOff x="0" y="0"/>
          <a:chExt cx="0" cy="0"/>
        </a:xfrm>
      </p:grpSpPr>
      <p:sp>
        <p:nvSpPr>
          <p:cNvPr id="482" name="Google Shape;482;g3daeac699e4_0_15"/>
          <p:cNvSpPr txBox="1"/>
          <p:nvPr/>
        </p:nvSpPr>
        <p:spPr>
          <a:xfrm>
            <a:off x="8001000" y="6524625"/>
            <a:ext cx="3810000" cy="238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b="0" lang="en-US" sz="900">
                <a:solidFill>
                  <a:srgbClr val="FFFFFF"/>
                </a:solidFill>
                <a:latin typeface="Arial"/>
                <a:ea typeface="Arial"/>
                <a:cs typeface="Arial"/>
                <a:sym typeface="Arial"/>
              </a:rPr>
              <a:t>GRAINGER ENGINEERING</a:t>
            </a:r>
            <a:endParaRPr b="0" sz="900">
              <a:solidFill>
                <a:srgbClr val="FFFFFF"/>
              </a:solidFill>
              <a:latin typeface="Arial"/>
              <a:ea typeface="Arial"/>
              <a:cs typeface="Arial"/>
              <a:sym typeface="Arial"/>
            </a:endParaRPr>
          </a:p>
        </p:txBody>
      </p:sp>
      <p:pic>
        <p:nvPicPr>
          <p:cNvPr id="483" name="Google Shape;483;g3daeac699e4_0_15"/>
          <p:cNvPicPr preferRelativeResize="0"/>
          <p:nvPr/>
        </p:nvPicPr>
        <p:blipFill rotWithShape="1">
          <a:blip r:embed="rId4">
            <a:alphaModFix/>
          </a:blip>
          <a:srcRect b="0" l="30" r="40" t="0"/>
          <a:stretch/>
        </p:blipFill>
        <p:spPr>
          <a:xfrm>
            <a:off x="11553825" y="238125"/>
            <a:ext cx="271500" cy="390600"/>
          </a:xfrm>
          <a:prstGeom prst="rect">
            <a:avLst/>
          </a:prstGeom>
          <a:noFill/>
          <a:ln>
            <a:noFill/>
          </a:ln>
        </p:spPr>
      </p:pic>
      <p:sp>
        <p:nvSpPr>
          <p:cNvPr id="484" name="Google Shape;484;g3daeac699e4_0_15"/>
          <p:cNvSpPr/>
          <p:nvPr/>
        </p:nvSpPr>
        <p:spPr>
          <a:xfrm>
            <a:off x="9223950" y="6605625"/>
            <a:ext cx="76200" cy="76200"/>
          </a:xfrm>
          <a:prstGeom prst="ellipse">
            <a:avLst/>
          </a:pr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85" name="Google Shape;485;g3daeac699e4_0_15"/>
          <p:cNvSpPr txBox="1"/>
          <p:nvPr/>
        </p:nvSpPr>
        <p:spPr>
          <a:xfrm>
            <a:off x="381000" y="6524625"/>
            <a:ext cx="3810000" cy="238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0" lang="en-US" sz="900">
                <a:solidFill>
                  <a:srgbClr val="FFFFFF"/>
                </a:solidFill>
                <a:latin typeface="Arial"/>
                <a:ea typeface="Arial"/>
                <a:cs typeface="Arial"/>
                <a:sym typeface="Arial"/>
              </a:rPr>
              <a:t>ELECTRICAL &amp; COMPUTER ENGINEERING</a:t>
            </a:r>
            <a:endParaRPr b="0" sz="900">
              <a:solidFill>
                <a:srgbClr val="FFFFFF"/>
              </a:solidFill>
              <a:latin typeface="Arial"/>
              <a:ea typeface="Arial"/>
              <a:cs typeface="Arial"/>
              <a:sym typeface="Arial"/>
            </a:endParaRPr>
          </a:p>
        </p:txBody>
      </p:sp>
      <p:grpSp>
        <p:nvGrpSpPr>
          <p:cNvPr id="486" name="Google Shape;486;g3daeac699e4_0_15"/>
          <p:cNvGrpSpPr/>
          <p:nvPr/>
        </p:nvGrpSpPr>
        <p:grpSpPr>
          <a:xfrm>
            <a:off x="4061425" y="6601537"/>
            <a:ext cx="5238715" cy="70500"/>
            <a:chOff x="4028175" y="6601537"/>
            <a:chExt cx="5238715" cy="70500"/>
          </a:xfrm>
        </p:grpSpPr>
        <p:cxnSp>
          <p:nvCxnSpPr>
            <p:cNvPr id="487" name="Google Shape;487;g3daeac699e4_0_15"/>
            <p:cNvCxnSpPr/>
            <p:nvPr/>
          </p:nvCxnSpPr>
          <p:spPr>
            <a:xfrm rot="10800000">
              <a:off x="4028175" y="6639606"/>
              <a:ext cx="5169900" cy="0"/>
            </a:xfrm>
            <a:prstGeom prst="straightConnector1">
              <a:avLst/>
            </a:prstGeom>
            <a:noFill/>
            <a:ln cap="flat" cmpd="sng" w="9525">
              <a:solidFill>
                <a:schemeClr val="lt1"/>
              </a:solidFill>
              <a:prstDash val="solid"/>
              <a:round/>
              <a:headEnd len="sm" w="sm" type="none"/>
              <a:tailEnd len="sm" w="sm" type="none"/>
            </a:ln>
          </p:spPr>
        </p:cxnSp>
        <p:sp>
          <p:nvSpPr>
            <p:cNvPr id="488" name="Google Shape;488;g3daeac699e4_0_15"/>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id="489" name="Google Shape;489;g3daeac699e4_0_15"/>
          <p:cNvPicPr preferRelativeResize="0"/>
          <p:nvPr/>
        </p:nvPicPr>
        <p:blipFill rotWithShape="1">
          <a:blip r:embed="rId5">
            <a:alphaModFix/>
          </a:blip>
          <a:srcRect b="0" l="0" r="0" t="0"/>
          <a:stretch/>
        </p:blipFill>
        <p:spPr>
          <a:xfrm>
            <a:off x="466725" y="457200"/>
            <a:ext cx="3829200" cy="1676400"/>
          </a:xfrm>
          <a:prstGeom prst="rect">
            <a:avLst/>
          </a:prstGeom>
          <a:noFill/>
          <a:ln>
            <a:noFill/>
          </a:ln>
        </p:spPr>
      </p:pic>
      <p:sp>
        <p:nvSpPr>
          <p:cNvPr id="490" name="Google Shape;490;g3daeac699e4_0_15"/>
          <p:cNvSpPr txBox="1"/>
          <p:nvPr/>
        </p:nvSpPr>
        <p:spPr>
          <a:xfrm>
            <a:off x="571500" y="571500"/>
            <a:ext cx="7620000" cy="76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3600">
                <a:solidFill>
                  <a:srgbClr val="FFFFFF"/>
                </a:solidFill>
                <a:latin typeface="Arial"/>
                <a:ea typeface="Arial"/>
                <a:cs typeface="Arial"/>
                <a:sym typeface="Arial"/>
              </a:rPr>
              <a:t>Sensor Subsystem - Load Cell</a:t>
            </a:r>
            <a:endParaRPr b="1" sz="3600">
              <a:solidFill>
                <a:srgbClr val="FFFFFF"/>
              </a:solidFill>
              <a:latin typeface="Arial"/>
              <a:ea typeface="Arial"/>
              <a:cs typeface="Arial"/>
              <a:sym typeface="Arial"/>
            </a:endParaRPr>
          </a:p>
        </p:txBody>
      </p:sp>
      <p:sp>
        <p:nvSpPr>
          <p:cNvPr id="491" name="Google Shape;491;g3daeac699e4_0_15"/>
          <p:cNvSpPr/>
          <p:nvPr/>
        </p:nvSpPr>
        <p:spPr>
          <a:xfrm>
            <a:off x="1047750" y="1714500"/>
            <a:ext cx="10096500" cy="2857500"/>
          </a:xfrm>
          <a:prstGeom prst="roundRect">
            <a:avLst>
              <a:gd fmla="val 5333" name="adj"/>
            </a:avLst>
          </a:prstGeom>
          <a:solidFill>
            <a:srgbClr val="1E293B">
              <a:alpha val="60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92" name="Google Shape;492;g3daeac699e4_0_15"/>
          <p:cNvSpPr/>
          <p:nvPr/>
        </p:nvSpPr>
        <p:spPr>
          <a:xfrm>
            <a:off x="1047750" y="1714500"/>
            <a:ext cx="10096500" cy="571500"/>
          </a:xfrm>
          <a:prstGeom prst="roundRect">
            <a:avLst>
              <a:gd fmla="val 26666" name="adj"/>
            </a:avLst>
          </a:prstGeom>
          <a:solidFill>
            <a:srgbClr val="2D374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93" name="Google Shape;493;g3daeac699e4_0_15"/>
          <p:cNvSpPr/>
          <p:nvPr/>
        </p:nvSpPr>
        <p:spPr>
          <a:xfrm>
            <a:off x="1047750" y="2000250"/>
            <a:ext cx="10096500" cy="285900"/>
          </a:xfrm>
          <a:prstGeom prst="rect">
            <a:avLst/>
          </a:prstGeom>
          <a:solidFill>
            <a:srgbClr val="2D374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94" name="Google Shape;494;g3daeac699e4_0_15"/>
          <p:cNvSpPr txBox="1"/>
          <p:nvPr/>
        </p:nvSpPr>
        <p:spPr>
          <a:xfrm>
            <a:off x="1047750" y="1714500"/>
            <a:ext cx="5048400" cy="571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1600">
                <a:solidFill>
                  <a:srgbClr val="FFFFFF"/>
                </a:solidFill>
                <a:latin typeface="Arial"/>
                <a:ea typeface="Arial"/>
                <a:cs typeface="Arial"/>
                <a:sym typeface="Arial"/>
              </a:rPr>
              <a:t>Requirement</a:t>
            </a:r>
            <a:endParaRPr b="1" sz="1600">
              <a:solidFill>
                <a:srgbClr val="FFFFFF"/>
              </a:solidFill>
              <a:latin typeface="Arial"/>
              <a:ea typeface="Arial"/>
              <a:cs typeface="Arial"/>
              <a:sym typeface="Arial"/>
            </a:endParaRPr>
          </a:p>
        </p:txBody>
      </p:sp>
      <p:sp>
        <p:nvSpPr>
          <p:cNvPr id="495" name="Google Shape;495;g3daeac699e4_0_15"/>
          <p:cNvSpPr txBox="1"/>
          <p:nvPr/>
        </p:nvSpPr>
        <p:spPr>
          <a:xfrm>
            <a:off x="6096000" y="1714500"/>
            <a:ext cx="5048400" cy="571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1600">
                <a:solidFill>
                  <a:srgbClr val="FFFFFF"/>
                </a:solidFill>
                <a:latin typeface="Arial"/>
                <a:ea typeface="Arial"/>
                <a:cs typeface="Arial"/>
                <a:sym typeface="Arial"/>
              </a:rPr>
              <a:t>Validation</a:t>
            </a:r>
            <a:endParaRPr b="1" sz="1600">
              <a:solidFill>
                <a:srgbClr val="FFFFFF"/>
              </a:solidFill>
              <a:latin typeface="Arial"/>
              <a:ea typeface="Arial"/>
              <a:cs typeface="Arial"/>
              <a:sym typeface="Arial"/>
            </a:endParaRPr>
          </a:p>
        </p:txBody>
      </p:sp>
      <p:sp>
        <p:nvSpPr>
          <p:cNvPr id="496" name="Google Shape;496;g3daeac699e4_0_15"/>
          <p:cNvSpPr/>
          <p:nvPr/>
        </p:nvSpPr>
        <p:spPr>
          <a:xfrm>
            <a:off x="1047750" y="2286000"/>
            <a:ext cx="10096500" cy="1143000"/>
          </a:xfrm>
          <a:prstGeom prst="rect">
            <a:avLst/>
          </a:prstGeom>
          <a:solidFill>
            <a:srgbClr val="FFFFFF">
              <a:alpha val="5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800"/>
          </a:p>
        </p:txBody>
      </p:sp>
      <p:sp>
        <p:nvSpPr>
          <p:cNvPr id="497" name="Google Shape;497;g3daeac699e4_0_15"/>
          <p:cNvSpPr txBox="1"/>
          <p:nvPr/>
        </p:nvSpPr>
        <p:spPr>
          <a:xfrm>
            <a:off x="1333500" y="2286000"/>
            <a:ext cx="4476900" cy="1143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US" sz="1800">
                <a:solidFill>
                  <a:srgbClr val="CBD5E1"/>
                </a:solidFill>
                <a:latin typeface="Arial"/>
                <a:ea typeface="Arial"/>
                <a:cs typeface="Arial"/>
                <a:sym typeface="Arial"/>
              </a:rPr>
              <a:t>The load sensors must be able to weigh the ingredients and spices </a:t>
            </a:r>
            <a:r>
              <a:rPr b="1" lang="en-US" sz="1800">
                <a:solidFill>
                  <a:srgbClr val="FF5F05"/>
                </a:solidFill>
                <a:latin typeface="Arial"/>
                <a:ea typeface="Arial"/>
                <a:cs typeface="Arial"/>
                <a:sym typeface="Arial"/>
              </a:rPr>
              <a:t>+/- 1 gram</a:t>
            </a:r>
            <a:r>
              <a:rPr lang="en-US" sz="1800">
                <a:solidFill>
                  <a:srgbClr val="CBD5E1"/>
                </a:solidFill>
                <a:latin typeface="Arial"/>
                <a:ea typeface="Arial"/>
                <a:cs typeface="Arial"/>
                <a:sym typeface="Arial"/>
              </a:rPr>
              <a:t> for the spices and </a:t>
            </a:r>
            <a:r>
              <a:rPr b="1" lang="en-US" sz="1800">
                <a:solidFill>
                  <a:srgbClr val="FF5F05"/>
                </a:solidFill>
                <a:latin typeface="Arial"/>
                <a:ea typeface="Arial"/>
                <a:cs typeface="Arial"/>
                <a:sym typeface="Arial"/>
              </a:rPr>
              <a:t>+/- 2-3</a:t>
            </a:r>
            <a:r>
              <a:rPr b="1" lang="en-US" sz="1800">
                <a:solidFill>
                  <a:srgbClr val="CBD5E1"/>
                </a:solidFill>
                <a:latin typeface="Arial"/>
                <a:ea typeface="Arial"/>
                <a:cs typeface="Arial"/>
                <a:sym typeface="Arial"/>
              </a:rPr>
              <a:t> grams</a:t>
            </a:r>
            <a:r>
              <a:rPr lang="en-US" sz="1800">
                <a:solidFill>
                  <a:srgbClr val="CBD5E1"/>
                </a:solidFill>
                <a:latin typeface="Arial"/>
                <a:ea typeface="Arial"/>
                <a:cs typeface="Arial"/>
                <a:sym typeface="Arial"/>
              </a:rPr>
              <a:t> for the ingredients.</a:t>
            </a:r>
            <a:endParaRPr sz="1800">
              <a:solidFill>
                <a:srgbClr val="CBD5E1"/>
              </a:solidFill>
              <a:latin typeface="Arial"/>
              <a:ea typeface="Arial"/>
              <a:cs typeface="Arial"/>
              <a:sym typeface="Arial"/>
            </a:endParaRPr>
          </a:p>
        </p:txBody>
      </p:sp>
      <p:sp>
        <p:nvSpPr>
          <p:cNvPr id="498" name="Google Shape;498;g3daeac699e4_0_15"/>
          <p:cNvSpPr txBox="1"/>
          <p:nvPr/>
        </p:nvSpPr>
        <p:spPr>
          <a:xfrm>
            <a:off x="6381750" y="2286000"/>
            <a:ext cx="4476900" cy="1143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US" sz="1800">
                <a:solidFill>
                  <a:srgbClr val="CBD5E1"/>
                </a:solidFill>
                <a:latin typeface="Arial"/>
                <a:ea typeface="Arial"/>
                <a:cs typeface="Arial"/>
                <a:sym typeface="Arial"/>
              </a:rPr>
              <a:t>A measurement using our load cell can be taken. Then, it can be validated using a scale with a known tolerance.</a:t>
            </a:r>
            <a:endParaRPr sz="1800">
              <a:solidFill>
                <a:srgbClr val="CBD5E1"/>
              </a:solidFill>
              <a:latin typeface="Arial"/>
              <a:ea typeface="Arial"/>
              <a:cs typeface="Arial"/>
              <a:sym typeface="Arial"/>
            </a:endParaRPr>
          </a:p>
        </p:txBody>
      </p:sp>
      <p:sp>
        <p:nvSpPr>
          <p:cNvPr id="499" name="Google Shape;499;g3daeac699e4_0_15"/>
          <p:cNvSpPr/>
          <p:nvPr/>
        </p:nvSpPr>
        <p:spPr>
          <a:xfrm>
            <a:off x="1047750" y="3810000"/>
            <a:ext cx="10096500" cy="762000"/>
          </a:xfrm>
          <a:prstGeom prst="roundRect">
            <a:avLst>
              <a:gd fmla="val 20000" name="adj"/>
            </a:avLst>
          </a:prstGeom>
          <a:solidFill>
            <a:srgbClr val="E84A27"/>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00" name="Google Shape;500;g3daeac699e4_0_15"/>
          <p:cNvSpPr txBox="1"/>
          <p:nvPr/>
        </p:nvSpPr>
        <p:spPr>
          <a:xfrm>
            <a:off x="1333500" y="3810000"/>
            <a:ext cx="9525000" cy="76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1800">
                <a:solidFill>
                  <a:srgbClr val="FFFFFF"/>
                </a:solidFill>
                <a:latin typeface="Arial"/>
                <a:ea typeface="Arial"/>
                <a:cs typeface="Arial"/>
                <a:sym typeface="Arial"/>
              </a:rPr>
              <a:t>Importance</a:t>
            </a:r>
            <a:r>
              <a:rPr b="1" lang="en-US" sz="1800">
                <a:solidFill>
                  <a:srgbClr val="FFFFFF"/>
                </a:solidFill>
                <a:latin typeface="Arial"/>
                <a:ea typeface="Arial"/>
                <a:cs typeface="Arial"/>
                <a:sym typeface="Arial"/>
              </a:rPr>
              <a:t>: Load cell precision meets strict culinary measurement standards for spices and ingredients.</a:t>
            </a:r>
            <a:endParaRPr b="1" sz="1800">
              <a:solidFill>
                <a:srgbClr val="FFFFFF"/>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3" name="Shape 503"/>
        <p:cNvGrpSpPr/>
        <p:nvPr/>
      </p:nvGrpSpPr>
      <p:grpSpPr>
        <a:xfrm>
          <a:off x="0" y="0"/>
          <a:ext cx="0" cy="0"/>
          <a:chOff x="0" y="0"/>
          <a:chExt cx="0" cy="0"/>
        </a:xfrm>
      </p:grpSpPr>
      <p:sp>
        <p:nvSpPr>
          <p:cNvPr id="504" name="Google Shape;504;g3e6b9b4a22b_0_190"/>
          <p:cNvSpPr txBox="1"/>
          <p:nvPr/>
        </p:nvSpPr>
        <p:spPr>
          <a:xfrm>
            <a:off x="8001000" y="6524625"/>
            <a:ext cx="3810000" cy="238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b="0" lang="en-US" sz="900">
                <a:solidFill>
                  <a:srgbClr val="FFFFFF"/>
                </a:solidFill>
                <a:latin typeface="Arial"/>
                <a:ea typeface="Arial"/>
                <a:cs typeface="Arial"/>
                <a:sym typeface="Arial"/>
              </a:rPr>
              <a:t>GRAINGER ENGINEERING</a:t>
            </a:r>
            <a:endParaRPr b="0" sz="900">
              <a:solidFill>
                <a:srgbClr val="FFFFFF"/>
              </a:solidFill>
              <a:latin typeface="Arial"/>
              <a:ea typeface="Arial"/>
              <a:cs typeface="Arial"/>
              <a:sym typeface="Arial"/>
            </a:endParaRPr>
          </a:p>
        </p:txBody>
      </p:sp>
      <p:pic>
        <p:nvPicPr>
          <p:cNvPr id="505" name="Google Shape;505;g3e6b9b4a22b_0_190"/>
          <p:cNvPicPr preferRelativeResize="0"/>
          <p:nvPr/>
        </p:nvPicPr>
        <p:blipFill rotWithShape="1">
          <a:blip r:embed="rId4">
            <a:alphaModFix/>
          </a:blip>
          <a:srcRect b="0" l="0" r="0" t="0"/>
          <a:stretch/>
        </p:blipFill>
        <p:spPr>
          <a:xfrm>
            <a:off x="466725" y="457200"/>
            <a:ext cx="3829200" cy="1676400"/>
          </a:xfrm>
          <a:prstGeom prst="rect">
            <a:avLst/>
          </a:prstGeom>
          <a:noFill/>
          <a:ln>
            <a:noFill/>
          </a:ln>
        </p:spPr>
      </p:pic>
      <p:sp>
        <p:nvSpPr>
          <p:cNvPr id="506" name="Google Shape;506;g3e6b9b4a22b_0_190"/>
          <p:cNvSpPr txBox="1"/>
          <p:nvPr/>
        </p:nvSpPr>
        <p:spPr>
          <a:xfrm>
            <a:off x="571500" y="571500"/>
            <a:ext cx="6667500" cy="762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3600">
                <a:solidFill>
                  <a:srgbClr val="FFFFFF"/>
                </a:solidFill>
                <a:latin typeface="Arial"/>
                <a:ea typeface="Arial"/>
                <a:cs typeface="Arial"/>
                <a:sym typeface="Arial"/>
              </a:rPr>
              <a:t>Sensor Subsystem - Load Cell</a:t>
            </a:r>
            <a:endParaRPr b="1" sz="3600">
              <a:solidFill>
                <a:srgbClr val="FFFFFF"/>
              </a:solidFill>
              <a:latin typeface="Arial"/>
              <a:ea typeface="Arial"/>
              <a:cs typeface="Arial"/>
              <a:sym typeface="Arial"/>
            </a:endParaRPr>
          </a:p>
        </p:txBody>
      </p:sp>
      <p:pic>
        <p:nvPicPr>
          <p:cNvPr id="507" name="Google Shape;507;g3e6b9b4a22b_0_190"/>
          <p:cNvPicPr preferRelativeResize="0"/>
          <p:nvPr/>
        </p:nvPicPr>
        <p:blipFill rotWithShape="1">
          <a:blip r:embed="rId5">
            <a:alphaModFix/>
          </a:blip>
          <a:srcRect b="0" l="30" r="40" t="0"/>
          <a:stretch/>
        </p:blipFill>
        <p:spPr>
          <a:xfrm>
            <a:off x="11553825" y="238125"/>
            <a:ext cx="271500" cy="390600"/>
          </a:xfrm>
          <a:prstGeom prst="rect">
            <a:avLst/>
          </a:prstGeom>
          <a:noFill/>
          <a:ln>
            <a:noFill/>
          </a:ln>
        </p:spPr>
      </p:pic>
      <p:sp>
        <p:nvSpPr>
          <p:cNvPr id="508" name="Google Shape;508;g3e6b9b4a22b_0_190"/>
          <p:cNvSpPr/>
          <p:nvPr/>
        </p:nvSpPr>
        <p:spPr>
          <a:xfrm>
            <a:off x="9223950" y="6605625"/>
            <a:ext cx="76200" cy="76200"/>
          </a:xfrm>
          <a:prstGeom prst="ellipse">
            <a:avLst/>
          </a:pr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09" name="Google Shape;509;g3e6b9b4a22b_0_190"/>
          <p:cNvSpPr txBox="1"/>
          <p:nvPr/>
        </p:nvSpPr>
        <p:spPr>
          <a:xfrm>
            <a:off x="381000" y="6524625"/>
            <a:ext cx="3810000" cy="238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0" lang="en-US" sz="900">
                <a:solidFill>
                  <a:srgbClr val="FFFFFF"/>
                </a:solidFill>
                <a:latin typeface="Arial"/>
                <a:ea typeface="Arial"/>
                <a:cs typeface="Arial"/>
                <a:sym typeface="Arial"/>
              </a:rPr>
              <a:t>ELECTRICAL &amp; COMPUTER ENGINEERING</a:t>
            </a:r>
            <a:endParaRPr b="0" sz="900">
              <a:solidFill>
                <a:srgbClr val="FFFFFF"/>
              </a:solidFill>
              <a:latin typeface="Arial"/>
              <a:ea typeface="Arial"/>
              <a:cs typeface="Arial"/>
              <a:sym typeface="Arial"/>
            </a:endParaRPr>
          </a:p>
        </p:txBody>
      </p:sp>
      <p:grpSp>
        <p:nvGrpSpPr>
          <p:cNvPr id="510" name="Google Shape;510;g3e6b9b4a22b_0_190"/>
          <p:cNvGrpSpPr/>
          <p:nvPr/>
        </p:nvGrpSpPr>
        <p:grpSpPr>
          <a:xfrm>
            <a:off x="4061425" y="6601537"/>
            <a:ext cx="5238715" cy="70500"/>
            <a:chOff x="4028175" y="6601537"/>
            <a:chExt cx="5238715" cy="70500"/>
          </a:xfrm>
        </p:grpSpPr>
        <p:cxnSp>
          <p:nvCxnSpPr>
            <p:cNvPr id="511" name="Google Shape;511;g3e6b9b4a22b_0_190"/>
            <p:cNvCxnSpPr/>
            <p:nvPr/>
          </p:nvCxnSpPr>
          <p:spPr>
            <a:xfrm rot="10800000">
              <a:off x="4028175" y="6639606"/>
              <a:ext cx="5169900" cy="0"/>
            </a:xfrm>
            <a:prstGeom prst="straightConnector1">
              <a:avLst/>
            </a:prstGeom>
            <a:noFill/>
            <a:ln cap="flat" cmpd="sng" w="9525">
              <a:solidFill>
                <a:schemeClr val="lt1"/>
              </a:solidFill>
              <a:prstDash val="solid"/>
              <a:round/>
              <a:headEnd len="sm" w="sm" type="none"/>
              <a:tailEnd len="sm" w="sm" type="none"/>
            </a:ln>
          </p:spPr>
        </p:cxnSp>
        <p:sp>
          <p:nvSpPr>
            <p:cNvPr id="512" name="Google Shape;512;g3e6b9b4a22b_0_190"/>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513" name="Google Shape;513;g3e6b9b4a22b_0_190"/>
          <p:cNvGrpSpPr/>
          <p:nvPr/>
        </p:nvGrpSpPr>
        <p:grpSpPr>
          <a:xfrm>
            <a:off x="1047750" y="1714500"/>
            <a:ext cx="10096650" cy="4000650"/>
            <a:chOff x="1047750" y="1714500"/>
            <a:chExt cx="10096650" cy="4000650"/>
          </a:xfrm>
        </p:grpSpPr>
        <p:sp>
          <p:nvSpPr>
            <p:cNvPr id="514" name="Google Shape;514;g3e6b9b4a22b_0_190"/>
            <p:cNvSpPr/>
            <p:nvPr/>
          </p:nvSpPr>
          <p:spPr>
            <a:xfrm>
              <a:off x="1047750" y="1714500"/>
              <a:ext cx="10096500" cy="4000500"/>
            </a:xfrm>
            <a:prstGeom prst="roundRect">
              <a:avLst>
                <a:gd fmla="val 3571" name="adj"/>
              </a:avLst>
            </a:prstGeom>
            <a:solidFill>
              <a:srgbClr val="1E293B">
                <a:alpha val="60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nvGrpSpPr>
            <p:cNvPr id="515" name="Google Shape;515;g3e6b9b4a22b_0_190"/>
            <p:cNvGrpSpPr/>
            <p:nvPr/>
          </p:nvGrpSpPr>
          <p:grpSpPr>
            <a:xfrm>
              <a:off x="1047750" y="1714500"/>
              <a:ext cx="10096650" cy="571650"/>
              <a:chOff x="1047750" y="1714500"/>
              <a:chExt cx="10096650" cy="571650"/>
            </a:xfrm>
          </p:grpSpPr>
          <p:sp>
            <p:nvSpPr>
              <p:cNvPr id="516" name="Google Shape;516;g3e6b9b4a22b_0_190"/>
              <p:cNvSpPr/>
              <p:nvPr/>
            </p:nvSpPr>
            <p:spPr>
              <a:xfrm>
                <a:off x="1047750" y="1714500"/>
                <a:ext cx="10096500" cy="571500"/>
              </a:xfrm>
              <a:prstGeom prst="roundRect">
                <a:avLst>
                  <a:gd fmla="val 25000" name="adj"/>
                </a:avLst>
              </a:prstGeom>
              <a:solidFill>
                <a:srgbClr val="2D374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17" name="Google Shape;517;g3e6b9b4a22b_0_190"/>
              <p:cNvSpPr/>
              <p:nvPr/>
            </p:nvSpPr>
            <p:spPr>
              <a:xfrm>
                <a:off x="1047750" y="2000250"/>
                <a:ext cx="10096500" cy="285900"/>
              </a:xfrm>
              <a:prstGeom prst="rect">
                <a:avLst/>
              </a:prstGeom>
              <a:solidFill>
                <a:srgbClr val="2D374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18" name="Google Shape;518;g3e6b9b4a22b_0_190"/>
              <p:cNvSpPr txBox="1"/>
              <p:nvPr/>
            </p:nvSpPr>
            <p:spPr>
              <a:xfrm>
                <a:off x="1047750" y="1714500"/>
                <a:ext cx="2524200" cy="571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1600">
                    <a:solidFill>
                      <a:srgbClr val="FFFFFF"/>
                    </a:solidFill>
                    <a:latin typeface="Arial"/>
                    <a:ea typeface="Arial"/>
                    <a:cs typeface="Arial"/>
                    <a:sym typeface="Arial"/>
                  </a:rPr>
                  <a:t>Item</a:t>
                </a:r>
                <a:endParaRPr b="1" sz="1600">
                  <a:solidFill>
                    <a:srgbClr val="FFFFFF"/>
                  </a:solidFill>
                  <a:latin typeface="Arial"/>
                  <a:ea typeface="Arial"/>
                  <a:cs typeface="Arial"/>
                  <a:sym typeface="Arial"/>
                </a:endParaRPr>
              </a:p>
            </p:txBody>
          </p:sp>
          <p:sp>
            <p:nvSpPr>
              <p:cNvPr id="519" name="Google Shape;519;g3e6b9b4a22b_0_190"/>
              <p:cNvSpPr txBox="1"/>
              <p:nvPr/>
            </p:nvSpPr>
            <p:spPr>
              <a:xfrm>
                <a:off x="3571875" y="1714500"/>
                <a:ext cx="2524200" cy="571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1600">
                    <a:solidFill>
                      <a:srgbClr val="FFFFFF"/>
                    </a:solidFill>
                    <a:latin typeface="Arial"/>
                    <a:ea typeface="Arial"/>
                    <a:cs typeface="Arial"/>
                    <a:sym typeface="Arial"/>
                  </a:rPr>
                  <a:t>Load Cell (g)</a:t>
                </a:r>
                <a:endParaRPr b="1" sz="1600">
                  <a:solidFill>
                    <a:srgbClr val="FFFFFF"/>
                  </a:solidFill>
                  <a:latin typeface="Arial"/>
                  <a:ea typeface="Arial"/>
                  <a:cs typeface="Arial"/>
                  <a:sym typeface="Arial"/>
                </a:endParaRPr>
              </a:p>
            </p:txBody>
          </p:sp>
          <p:sp>
            <p:nvSpPr>
              <p:cNvPr id="520" name="Google Shape;520;g3e6b9b4a22b_0_190"/>
              <p:cNvSpPr txBox="1"/>
              <p:nvPr/>
            </p:nvSpPr>
            <p:spPr>
              <a:xfrm>
                <a:off x="6096000" y="1714500"/>
                <a:ext cx="2019300" cy="571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1600">
                    <a:solidFill>
                      <a:srgbClr val="FFFFFF"/>
                    </a:solidFill>
                    <a:latin typeface="Arial"/>
                    <a:ea typeface="Arial"/>
                    <a:cs typeface="Arial"/>
                    <a:sym typeface="Arial"/>
                  </a:rPr>
                  <a:t>Actual (g)</a:t>
                </a:r>
                <a:endParaRPr b="1" sz="1600">
                  <a:solidFill>
                    <a:srgbClr val="FFFFFF"/>
                  </a:solidFill>
                  <a:latin typeface="Arial"/>
                  <a:ea typeface="Arial"/>
                  <a:cs typeface="Arial"/>
                  <a:sym typeface="Arial"/>
                </a:endParaRPr>
              </a:p>
            </p:txBody>
          </p:sp>
          <p:sp>
            <p:nvSpPr>
              <p:cNvPr id="521" name="Google Shape;521;g3e6b9b4a22b_0_190"/>
              <p:cNvSpPr txBox="1"/>
              <p:nvPr/>
            </p:nvSpPr>
            <p:spPr>
              <a:xfrm>
                <a:off x="8115300" y="1714500"/>
                <a:ext cx="2019300" cy="571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1600">
                    <a:solidFill>
                      <a:srgbClr val="FFFFFF"/>
                    </a:solidFill>
                    <a:latin typeface="Arial"/>
                    <a:ea typeface="Arial"/>
                    <a:cs typeface="Arial"/>
                    <a:sym typeface="Arial"/>
                  </a:rPr>
                  <a:t>Difference (g)</a:t>
                </a:r>
                <a:endParaRPr b="1" sz="1600">
                  <a:solidFill>
                    <a:srgbClr val="FFFFFF"/>
                  </a:solidFill>
                  <a:latin typeface="Arial"/>
                  <a:ea typeface="Arial"/>
                  <a:cs typeface="Arial"/>
                  <a:sym typeface="Arial"/>
                </a:endParaRPr>
              </a:p>
            </p:txBody>
          </p:sp>
          <p:sp>
            <p:nvSpPr>
              <p:cNvPr id="522" name="Google Shape;522;g3e6b9b4a22b_0_190"/>
              <p:cNvSpPr txBox="1"/>
              <p:nvPr/>
            </p:nvSpPr>
            <p:spPr>
              <a:xfrm>
                <a:off x="10134600" y="1714500"/>
                <a:ext cx="1009800" cy="571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1600">
                    <a:solidFill>
                      <a:srgbClr val="FFFFFF"/>
                    </a:solidFill>
                    <a:latin typeface="Arial"/>
                    <a:ea typeface="Arial"/>
                    <a:cs typeface="Arial"/>
                    <a:sym typeface="Arial"/>
                  </a:rPr>
                  <a:t>%</a:t>
                </a:r>
                <a:endParaRPr b="1" sz="1600">
                  <a:solidFill>
                    <a:srgbClr val="FFFFFF"/>
                  </a:solidFill>
                  <a:latin typeface="Arial"/>
                  <a:ea typeface="Arial"/>
                  <a:cs typeface="Arial"/>
                  <a:sym typeface="Arial"/>
                </a:endParaRPr>
              </a:p>
            </p:txBody>
          </p:sp>
        </p:grpSp>
        <p:grpSp>
          <p:nvGrpSpPr>
            <p:cNvPr id="523" name="Google Shape;523;g3e6b9b4a22b_0_190"/>
            <p:cNvGrpSpPr/>
            <p:nvPr/>
          </p:nvGrpSpPr>
          <p:grpSpPr>
            <a:xfrm>
              <a:off x="1047750" y="2286000"/>
              <a:ext cx="10096650" cy="476400"/>
              <a:chOff x="1047750" y="2286000"/>
              <a:chExt cx="10096650" cy="476400"/>
            </a:xfrm>
          </p:grpSpPr>
          <p:sp>
            <p:nvSpPr>
              <p:cNvPr id="524" name="Google Shape;524;g3e6b9b4a22b_0_190"/>
              <p:cNvSpPr txBox="1"/>
              <p:nvPr/>
            </p:nvSpPr>
            <p:spPr>
              <a:xfrm>
                <a:off x="1047750" y="2286000"/>
                <a:ext cx="2524200" cy="476400"/>
              </a:xfrm>
              <a:prstGeom prst="rect">
                <a:avLst/>
              </a:prstGeom>
              <a:noFill/>
              <a:ln>
                <a:noFill/>
              </a:ln>
            </p:spPr>
            <p:txBody>
              <a:bodyPr anchorCtr="0" anchor="ctr" bIns="0" lIns="285750" spcFirstLastPara="1" rIns="0" wrap="square" tIns="0">
                <a:noAutofit/>
              </a:bodyPr>
              <a:lstStyle/>
              <a:p>
                <a:pPr indent="0" lvl="0" marL="0" rtl="0" algn="l">
                  <a:spcBef>
                    <a:spcPts val="0"/>
                  </a:spcBef>
                  <a:spcAft>
                    <a:spcPts val="0"/>
                  </a:spcAft>
                  <a:buNone/>
                </a:pPr>
                <a:r>
                  <a:rPr lang="en-US" sz="1400">
                    <a:solidFill>
                      <a:srgbClr val="FFFFFF"/>
                    </a:solidFill>
                    <a:latin typeface="Arial"/>
                    <a:ea typeface="Arial"/>
                    <a:cs typeface="Arial"/>
                    <a:sym typeface="Arial"/>
                  </a:rPr>
                  <a:t>Carrot</a:t>
                </a:r>
                <a:endParaRPr sz="1400">
                  <a:solidFill>
                    <a:srgbClr val="FFFFFF"/>
                  </a:solidFill>
                  <a:latin typeface="Arial"/>
                  <a:ea typeface="Arial"/>
                  <a:cs typeface="Arial"/>
                  <a:sym typeface="Arial"/>
                </a:endParaRPr>
              </a:p>
            </p:txBody>
          </p:sp>
          <p:sp>
            <p:nvSpPr>
              <p:cNvPr id="525" name="Google Shape;525;g3e6b9b4a22b_0_190"/>
              <p:cNvSpPr txBox="1"/>
              <p:nvPr/>
            </p:nvSpPr>
            <p:spPr>
              <a:xfrm>
                <a:off x="3571875" y="2286000"/>
                <a:ext cx="2524200" cy="476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CBD5E1"/>
                    </a:solidFill>
                    <a:latin typeface="Arial"/>
                    <a:ea typeface="Arial"/>
                    <a:cs typeface="Arial"/>
                    <a:sym typeface="Arial"/>
                  </a:rPr>
                  <a:t>177.24</a:t>
                </a:r>
                <a:endParaRPr sz="1400">
                  <a:solidFill>
                    <a:srgbClr val="CBD5E1"/>
                  </a:solidFill>
                  <a:latin typeface="Arial"/>
                  <a:ea typeface="Arial"/>
                  <a:cs typeface="Arial"/>
                  <a:sym typeface="Arial"/>
                </a:endParaRPr>
              </a:p>
            </p:txBody>
          </p:sp>
          <p:sp>
            <p:nvSpPr>
              <p:cNvPr id="526" name="Google Shape;526;g3e6b9b4a22b_0_190"/>
              <p:cNvSpPr txBox="1"/>
              <p:nvPr/>
            </p:nvSpPr>
            <p:spPr>
              <a:xfrm>
                <a:off x="6096000" y="2286000"/>
                <a:ext cx="2019300" cy="476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CBD5E1"/>
                    </a:solidFill>
                    <a:latin typeface="Arial"/>
                    <a:ea typeface="Arial"/>
                    <a:cs typeface="Arial"/>
                    <a:sym typeface="Arial"/>
                  </a:rPr>
                  <a:t>177</a:t>
                </a:r>
                <a:endParaRPr sz="1400">
                  <a:solidFill>
                    <a:srgbClr val="CBD5E1"/>
                  </a:solidFill>
                  <a:latin typeface="Arial"/>
                  <a:ea typeface="Arial"/>
                  <a:cs typeface="Arial"/>
                  <a:sym typeface="Arial"/>
                </a:endParaRPr>
              </a:p>
            </p:txBody>
          </p:sp>
          <p:sp>
            <p:nvSpPr>
              <p:cNvPr id="527" name="Google Shape;527;g3e6b9b4a22b_0_190"/>
              <p:cNvSpPr txBox="1"/>
              <p:nvPr/>
            </p:nvSpPr>
            <p:spPr>
              <a:xfrm>
                <a:off x="8115300" y="2286000"/>
                <a:ext cx="2019300" cy="476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F87171"/>
                    </a:solidFill>
                    <a:latin typeface="Arial"/>
                    <a:ea typeface="Arial"/>
                    <a:cs typeface="Arial"/>
                    <a:sym typeface="Arial"/>
                  </a:rPr>
                  <a:t>−0.24</a:t>
                </a:r>
                <a:endParaRPr sz="1400">
                  <a:solidFill>
                    <a:srgbClr val="F87171"/>
                  </a:solidFill>
                  <a:latin typeface="Arial"/>
                  <a:ea typeface="Arial"/>
                  <a:cs typeface="Arial"/>
                  <a:sym typeface="Arial"/>
                </a:endParaRPr>
              </a:p>
            </p:txBody>
          </p:sp>
          <p:sp>
            <p:nvSpPr>
              <p:cNvPr id="528" name="Google Shape;528;g3e6b9b4a22b_0_190"/>
              <p:cNvSpPr txBox="1"/>
              <p:nvPr/>
            </p:nvSpPr>
            <p:spPr>
              <a:xfrm>
                <a:off x="10134600" y="2286000"/>
                <a:ext cx="1009800" cy="476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F87171"/>
                    </a:solidFill>
                    <a:latin typeface="Arial"/>
                    <a:ea typeface="Arial"/>
                    <a:cs typeface="Arial"/>
                    <a:sym typeface="Arial"/>
                  </a:rPr>
                  <a:t>−0.14%</a:t>
                </a:r>
                <a:endParaRPr sz="1400">
                  <a:solidFill>
                    <a:srgbClr val="F87171"/>
                  </a:solidFill>
                  <a:latin typeface="Arial"/>
                  <a:ea typeface="Arial"/>
                  <a:cs typeface="Arial"/>
                  <a:sym typeface="Arial"/>
                </a:endParaRPr>
              </a:p>
            </p:txBody>
          </p:sp>
        </p:grpSp>
        <p:grpSp>
          <p:nvGrpSpPr>
            <p:cNvPr id="529" name="Google Shape;529;g3e6b9b4a22b_0_190"/>
            <p:cNvGrpSpPr/>
            <p:nvPr/>
          </p:nvGrpSpPr>
          <p:grpSpPr>
            <a:xfrm>
              <a:off x="1047750" y="2762250"/>
              <a:ext cx="10096650" cy="476400"/>
              <a:chOff x="1047750" y="2762250"/>
              <a:chExt cx="10096650" cy="476400"/>
            </a:xfrm>
          </p:grpSpPr>
          <p:sp>
            <p:nvSpPr>
              <p:cNvPr id="530" name="Google Shape;530;g3e6b9b4a22b_0_190"/>
              <p:cNvSpPr/>
              <p:nvPr/>
            </p:nvSpPr>
            <p:spPr>
              <a:xfrm>
                <a:off x="1047750" y="2762250"/>
                <a:ext cx="10096500" cy="476400"/>
              </a:xfrm>
              <a:prstGeom prst="rect">
                <a:avLst/>
              </a:prstGeom>
              <a:solidFill>
                <a:srgbClr val="FFFFFF">
                  <a:alpha val="5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31" name="Google Shape;531;g3e6b9b4a22b_0_190"/>
              <p:cNvSpPr txBox="1"/>
              <p:nvPr/>
            </p:nvSpPr>
            <p:spPr>
              <a:xfrm>
                <a:off x="1047750" y="2762250"/>
                <a:ext cx="2524200" cy="476400"/>
              </a:xfrm>
              <a:prstGeom prst="rect">
                <a:avLst/>
              </a:prstGeom>
              <a:noFill/>
              <a:ln>
                <a:noFill/>
              </a:ln>
            </p:spPr>
            <p:txBody>
              <a:bodyPr anchorCtr="0" anchor="ctr" bIns="0" lIns="285750" spcFirstLastPara="1" rIns="0" wrap="square" tIns="0">
                <a:noAutofit/>
              </a:bodyPr>
              <a:lstStyle/>
              <a:p>
                <a:pPr indent="0" lvl="0" marL="0" rtl="0" algn="l">
                  <a:spcBef>
                    <a:spcPts val="0"/>
                  </a:spcBef>
                  <a:spcAft>
                    <a:spcPts val="0"/>
                  </a:spcAft>
                  <a:buNone/>
                </a:pPr>
                <a:r>
                  <a:rPr lang="en-US" sz="1400">
                    <a:solidFill>
                      <a:srgbClr val="FFFFFF"/>
                    </a:solidFill>
                    <a:latin typeface="Arial"/>
                    <a:ea typeface="Arial"/>
                    <a:cs typeface="Arial"/>
                    <a:sym typeface="Arial"/>
                  </a:rPr>
                  <a:t>Phone</a:t>
                </a:r>
                <a:endParaRPr sz="1400">
                  <a:solidFill>
                    <a:srgbClr val="FFFFFF"/>
                  </a:solidFill>
                  <a:latin typeface="Arial"/>
                  <a:ea typeface="Arial"/>
                  <a:cs typeface="Arial"/>
                  <a:sym typeface="Arial"/>
                </a:endParaRPr>
              </a:p>
            </p:txBody>
          </p:sp>
          <p:sp>
            <p:nvSpPr>
              <p:cNvPr id="532" name="Google Shape;532;g3e6b9b4a22b_0_190"/>
              <p:cNvSpPr txBox="1"/>
              <p:nvPr/>
            </p:nvSpPr>
            <p:spPr>
              <a:xfrm>
                <a:off x="3571875" y="2762250"/>
                <a:ext cx="2524200" cy="476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CBD5E1"/>
                    </a:solidFill>
                    <a:latin typeface="Arial"/>
                    <a:ea typeface="Arial"/>
                    <a:cs typeface="Arial"/>
                    <a:sym typeface="Arial"/>
                  </a:rPr>
                  <a:t>213.32</a:t>
                </a:r>
                <a:endParaRPr sz="1400">
                  <a:solidFill>
                    <a:srgbClr val="CBD5E1"/>
                  </a:solidFill>
                  <a:latin typeface="Arial"/>
                  <a:ea typeface="Arial"/>
                  <a:cs typeface="Arial"/>
                  <a:sym typeface="Arial"/>
                </a:endParaRPr>
              </a:p>
            </p:txBody>
          </p:sp>
          <p:sp>
            <p:nvSpPr>
              <p:cNvPr id="533" name="Google Shape;533;g3e6b9b4a22b_0_190"/>
              <p:cNvSpPr txBox="1"/>
              <p:nvPr/>
            </p:nvSpPr>
            <p:spPr>
              <a:xfrm>
                <a:off x="6096000" y="2762250"/>
                <a:ext cx="2019300" cy="476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CBD5E1"/>
                    </a:solidFill>
                    <a:latin typeface="Arial"/>
                    <a:ea typeface="Arial"/>
                    <a:cs typeface="Arial"/>
                    <a:sym typeface="Arial"/>
                  </a:rPr>
                  <a:t>213</a:t>
                </a:r>
                <a:endParaRPr sz="1400">
                  <a:solidFill>
                    <a:srgbClr val="CBD5E1"/>
                  </a:solidFill>
                  <a:latin typeface="Arial"/>
                  <a:ea typeface="Arial"/>
                  <a:cs typeface="Arial"/>
                  <a:sym typeface="Arial"/>
                </a:endParaRPr>
              </a:p>
            </p:txBody>
          </p:sp>
          <p:sp>
            <p:nvSpPr>
              <p:cNvPr id="534" name="Google Shape;534;g3e6b9b4a22b_0_190"/>
              <p:cNvSpPr txBox="1"/>
              <p:nvPr/>
            </p:nvSpPr>
            <p:spPr>
              <a:xfrm>
                <a:off x="8115300" y="2762250"/>
                <a:ext cx="2019300" cy="476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F87171"/>
                    </a:solidFill>
                    <a:latin typeface="Arial"/>
                    <a:ea typeface="Arial"/>
                    <a:cs typeface="Arial"/>
                    <a:sym typeface="Arial"/>
                  </a:rPr>
                  <a:t>−0.32</a:t>
                </a:r>
                <a:endParaRPr sz="1400">
                  <a:solidFill>
                    <a:srgbClr val="F87171"/>
                  </a:solidFill>
                  <a:latin typeface="Arial"/>
                  <a:ea typeface="Arial"/>
                  <a:cs typeface="Arial"/>
                  <a:sym typeface="Arial"/>
                </a:endParaRPr>
              </a:p>
            </p:txBody>
          </p:sp>
          <p:sp>
            <p:nvSpPr>
              <p:cNvPr id="535" name="Google Shape;535;g3e6b9b4a22b_0_190"/>
              <p:cNvSpPr txBox="1"/>
              <p:nvPr/>
            </p:nvSpPr>
            <p:spPr>
              <a:xfrm>
                <a:off x="10134600" y="2762250"/>
                <a:ext cx="1009800" cy="476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F87171"/>
                    </a:solidFill>
                    <a:latin typeface="Arial"/>
                    <a:ea typeface="Arial"/>
                    <a:cs typeface="Arial"/>
                    <a:sym typeface="Arial"/>
                  </a:rPr>
                  <a:t>−0.15%</a:t>
                </a:r>
                <a:endParaRPr sz="1400">
                  <a:solidFill>
                    <a:srgbClr val="F87171"/>
                  </a:solidFill>
                  <a:latin typeface="Arial"/>
                  <a:ea typeface="Arial"/>
                  <a:cs typeface="Arial"/>
                  <a:sym typeface="Arial"/>
                </a:endParaRPr>
              </a:p>
            </p:txBody>
          </p:sp>
        </p:grpSp>
        <p:grpSp>
          <p:nvGrpSpPr>
            <p:cNvPr id="536" name="Google Shape;536;g3e6b9b4a22b_0_190"/>
            <p:cNvGrpSpPr/>
            <p:nvPr/>
          </p:nvGrpSpPr>
          <p:grpSpPr>
            <a:xfrm>
              <a:off x="1047750" y="3238500"/>
              <a:ext cx="10096650" cy="476400"/>
              <a:chOff x="1047750" y="3238500"/>
              <a:chExt cx="10096650" cy="476400"/>
            </a:xfrm>
          </p:grpSpPr>
          <p:sp>
            <p:nvSpPr>
              <p:cNvPr id="537" name="Google Shape;537;g3e6b9b4a22b_0_190"/>
              <p:cNvSpPr txBox="1"/>
              <p:nvPr/>
            </p:nvSpPr>
            <p:spPr>
              <a:xfrm>
                <a:off x="1047750" y="3238500"/>
                <a:ext cx="2524200" cy="476400"/>
              </a:xfrm>
              <a:prstGeom prst="rect">
                <a:avLst/>
              </a:prstGeom>
              <a:noFill/>
              <a:ln>
                <a:noFill/>
              </a:ln>
            </p:spPr>
            <p:txBody>
              <a:bodyPr anchorCtr="0" anchor="ctr" bIns="0" lIns="285750" spcFirstLastPara="1" rIns="0" wrap="square" tIns="0">
                <a:noAutofit/>
              </a:bodyPr>
              <a:lstStyle/>
              <a:p>
                <a:pPr indent="0" lvl="0" marL="0" rtl="0" algn="l">
                  <a:spcBef>
                    <a:spcPts val="0"/>
                  </a:spcBef>
                  <a:spcAft>
                    <a:spcPts val="0"/>
                  </a:spcAft>
                  <a:buNone/>
                </a:pPr>
                <a:r>
                  <a:rPr lang="en-US" sz="1400">
                    <a:solidFill>
                      <a:srgbClr val="FFFFFF"/>
                    </a:solidFill>
                    <a:latin typeface="Arial"/>
                    <a:ea typeface="Arial"/>
                    <a:cs typeface="Arial"/>
                    <a:sym typeface="Arial"/>
                  </a:rPr>
                  <a:t>Zucchini</a:t>
                </a:r>
                <a:endParaRPr sz="1400">
                  <a:solidFill>
                    <a:srgbClr val="FFFFFF"/>
                  </a:solidFill>
                  <a:latin typeface="Arial"/>
                  <a:ea typeface="Arial"/>
                  <a:cs typeface="Arial"/>
                  <a:sym typeface="Arial"/>
                </a:endParaRPr>
              </a:p>
            </p:txBody>
          </p:sp>
          <p:sp>
            <p:nvSpPr>
              <p:cNvPr id="538" name="Google Shape;538;g3e6b9b4a22b_0_190"/>
              <p:cNvSpPr txBox="1"/>
              <p:nvPr/>
            </p:nvSpPr>
            <p:spPr>
              <a:xfrm>
                <a:off x="3571875" y="3238500"/>
                <a:ext cx="2524200" cy="476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CBD5E1"/>
                    </a:solidFill>
                    <a:latin typeface="Arial"/>
                    <a:ea typeface="Arial"/>
                    <a:cs typeface="Arial"/>
                    <a:sym typeface="Arial"/>
                  </a:rPr>
                  <a:t>225.96</a:t>
                </a:r>
                <a:endParaRPr sz="1400">
                  <a:solidFill>
                    <a:srgbClr val="CBD5E1"/>
                  </a:solidFill>
                  <a:latin typeface="Arial"/>
                  <a:ea typeface="Arial"/>
                  <a:cs typeface="Arial"/>
                  <a:sym typeface="Arial"/>
                </a:endParaRPr>
              </a:p>
            </p:txBody>
          </p:sp>
          <p:sp>
            <p:nvSpPr>
              <p:cNvPr id="539" name="Google Shape;539;g3e6b9b4a22b_0_190"/>
              <p:cNvSpPr txBox="1"/>
              <p:nvPr/>
            </p:nvSpPr>
            <p:spPr>
              <a:xfrm>
                <a:off x="6096000" y="3238500"/>
                <a:ext cx="2019300" cy="476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CBD5E1"/>
                    </a:solidFill>
                    <a:latin typeface="Arial"/>
                    <a:ea typeface="Arial"/>
                    <a:cs typeface="Arial"/>
                    <a:sym typeface="Arial"/>
                  </a:rPr>
                  <a:t>225</a:t>
                </a:r>
                <a:endParaRPr sz="1400">
                  <a:solidFill>
                    <a:srgbClr val="CBD5E1"/>
                  </a:solidFill>
                  <a:latin typeface="Arial"/>
                  <a:ea typeface="Arial"/>
                  <a:cs typeface="Arial"/>
                  <a:sym typeface="Arial"/>
                </a:endParaRPr>
              </a:p>
            </p:txBody>
          </p:sp>
          <p:sp>
            <p:nvSpPr>
              <p:cNvPr id="540" name="Google Shape;540;g3e6b9b4a22b_0_190"/>
              <p:cNvSpPr txBox="1"/>
              <p:nvPr/>
            </p:nvSpPr>
            <p:spPr>
              <a:xfrm>
                <a:off x="8115300" y="3238500"/>
                <a:ext cx="2019300" cy="476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F87171"/>
                    </a:solidFill>
                    <a:latin typeface="Arial"/>
                    <a:ea typeface="Arial"/>
                    <a:cs typeface="Arial"/>
                    <a:sym typeface="Arial"/>
                  </a:rPr>
                  <a:t>−0.96</a:t>
                </a:r>
                <a:endParaRPr sz="1400">
                  <a:solidFill>
                    <a:srgbClr val="F87171"/>
                  </a:solidFill>
                  <a:latin typeface="Arial"/>
                  <a:ea typeface="Arial"/>
                  <a:cs typeface="Arial"/>
                  <a:sym typeface="Arial"/>
                </a:endParaRPr>
              </a:p>
            </p:txBody>
          </p:sp>
          <p:sp>
            <p:nvSpPr>
              <p:cNvPr id="541" name="Google Shape;541;g3e6b9b4a22b_0_190"/>
              <p:cNvSpPr txBox="1"/>
              <p:nvPr/>
            </p:nvSpPr>
            <p:spPr>
              <a:xfrm>
                <a:off x="10134600" y="3238500"/>
                <a:ext cx="1009800" cy="476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F87171"/>
                    </a:solidFill>
                    <a:latin typeface="Arial"/>
                    <a:ea typeface="Arial"/>
                    <a:cs typeface="Arial"/>
                    <a:sym typeface="Arial"/>
                  </a:rPr>
                  <a:t>−0.43%</a:t>
                </a:r>
                <a:endParaRPr sz="1400">
                  <a:solidFill>
                    <a:srgbClr val="F87171"/>
                  </a:solidFill>
                  <a:latin typeface="Arial"/>
                  <a:ea typeface="Arial"/>
                  <a:cs typeface="Arial"/>
                  <a:sym typeface="Arial"/>
                </a:endParaRPr>
              </a:p>
            </p:txBody>
          </p:sp>
        </p:grpSp>
        <p:grpSp>
          <p:nvGrpSpPr>
            <p:cNvPr id="542" name="Google Shape;542;g3e6b9b4a22b_0_190"/>
            <p:cNvGrpSpPr/>
            <p:nvPr/>
          </p:nvGrpSpPr>
          <p:grpSpPr>
            <a:xfrm>
              <a:off x="1047750" y="3714750"/>
              <a:ext cx="10096650" cy="476400"/>
              <a:chOff x="1047750" y="3714750"/>
              <a:chExt cx="10096650" cy="476400"/>
            </a:xfrm>
          </p:grpSpPr>
          <p:sp>
            <p:nvSpPr>
              <p:cNvPr id="543" name="Google Shape;543;g3e6b9b4a22b_0_190"/>
              <p:cNvSpPr/>
              <p:nvPr/>
            </p:nvSpPr>
            <p:spPr>
              <a:xfrm>
                <a:off x="1047750" y="3714750"/>
                <a:ext cx="10096500" cy="476400"/>
              </a:xfrm>
              <a:prstGeom prst="rect">
                <a:avLst/>
              </a:prstGeom>
              <a:solidFill>
                <a:srgbClr val="FFFFFF">
                  <a:alpha val="5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44" name="Google Shape;544;g3e6b9b4a22b_0_190"/>
              <p:cNvSpPr txBox="1"/>
              <p:nvPr/>
            </p:nvSpPr>
            <p:spPr>
              <a:xfrm>
                <a:off x="1047750" y="3714750"/>
                <a:ext cx="2524200" cy="476400"/>
              </a:xfrm>
              <a:prstGeom prst="rect">
                <a:avLst/>
              </a:prstGeom>
              <a:noFill/>
              <a:ln>
                <a:noFill/>
              </a:ln>
            </p:spPr>
            <p:txBody>
              <a:bodyPr anchorCtr="0" anchor="ctr" bIns="0" lIns="285750" spcFirstLastPara="1" rIns="0" wrap="square" tIns="0">
                <a:noAutofit/>
              </a:bodyPr>
              <a:lstStyle/>
              <a:p>
                <a:pPr indent="0" lvl="0" marL="0" rtl="0" algn="l">
                  <a:spcBef>
                    <a:spcPts val="0"/>
                  </a:spcBef>
                  <a:spcAft>
                    <a:spcPts val="0"/>
                  </a:spcAft>
                  <a:buNone/>
                </a:pPr>
                <a:r>
                  <a:rPr lang="en-US" sz="1400">
                    <a:solidFill>
                      <a:srgbClr val="FFFFFF"/>
                    </a:solidFill>
                    <a:latin typeface="Arial"/>
                    <a:ea typeface="Arial"/>
                    <a:cs typeface="Arial"/>
                    <a:sym typeface="Arial"/>
                  </a:rPr>
                  <a:t>Measurer</a:t>
                </a:r>
                <a:endParaRPr sz="1400">
                  <a:solidFill>
                    <a:srgbClr val="FFFFFF"/>
                  </a:solidFill>
                  <a:latin typeface="Arial"/>
                  <a:ea typeface="Arial"/>
                  <a:cs typeface="Arial"/>
                  <a:sym typeface="Arial"/>
                </a:endParaRPr>
              </a:p>
            </p:txBody>
          </p:sp>
          <p:sp>
            <p:nvSpPr>
              <p:cNvPr id="545" name="Google Shape;545;g3e6b9b4a22b_0_190"/>
              <p:cNvSpPr txBox="1"/>
              <p:nvPr/>
            </p:nvSpPr>
            <p:spPr>
              <a:xfrm>
                <a:off x="3571875" y="3714750"/>
                <a:ext cx="2524200" cy="476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CBD5E1"/>
                    </a:solidFill>
                    <a:latin typeface="Arial"/>
                    <a:ea typeface="Arial"/>
                    <a:cs typeface="Arial"/>
                    <a:sym typeface="Arial"/>
                  </a:rPr>
                  <a:t>157.91</a:t>
                </a:r>
                <a:endParaRPr sz="1400">
                  <a:solidFill>
                    <a:srgbClr val="CBD5E1"/>
                  </a:solidFill>
                  <a:latin typeface="Arial"/>
                  <a:ea typeface="Arial"/>
                  <a:cs typeface="Arial"/>
                  <a:sym typeface="Arial"/>
                </a:endParaRPr>
              </a:p>
            </p:txBody>
          </p:sp>
          <p:sp>
            <p:nvSpPr>
              <p:cNvPr id="546" name="Google Shape;546;g3e6b9b4a22b_0_190"/>
              <p:cNvSpPr txBox="1"/>
              <p:nvPr/>
            </p:nvSpPr>
            <p:spPr>
              <a:xfrm>
                <a:off x="6096000" y="3714750"/>
                <a:ext cx="2019300" cy="476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CBD5E1"/>
                    </a:solidFill>
                    <a:latin typeface="Arial"/>
                    <a:ea typeface="Arial"/>
                    <a:cs typeface="Arial"/>
                    <a:sym typeface="Arial"/>
                  </a:rPr>
                  <a:t>158</a:t>
                </a:r>
                <a:endParaRPr sz="1400">
                  <a:solidFill>
                    <a:srgbClr val="CBD5E1"/>
                  </a:solidFill>
                  <a:latin typeface="Arial"/>
                  <a:ea typeface="Arial"/>
                  <a:cs typeface="Arial"/>
                  <a:sym typeface="Arial"/>
                </a:endParaRPr>
              </a:p>
            </p:txBody>
          </p:sp>
          <p:sp>
            <p:nvSpPr>
              <p:cNvPr id="547" name="Google Shape;547;g3e6b9b4a22b_0_190"/>
              <p:cNvSpPr txBox="1"/>
              <p:nvPr/>
            </p:nvSpPr>
            <p:spPr>
              <a:xfrm>
                <a:off x="8115300" y="3714750"/>
                <a:ext cx="2019300" cy="476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4ADE80"/>
                    </a:solidFill>
                    <a:latin typeface="Arial"/>
                    <a:ea typeface="Arial"/>
                    <a:cs typeface="Arial"/>
                    <a:sym typeface="Arial"/>
                  </a:rPr>
                  <a:t>+0.09</a:t>
                </a:r>
                <a:endParaRPr sz="1400">
                  <a:solidFill>
                    <a:srgbClr val="4ADE80"/>
                  </a:solidFill>
                  <a:latin typeface="Arial"/>
                  <a:ea typeface="Arial"/>
                  <a:cs typeface="Arial"/>
                  <a:sym typeface="Arial"/>
                </a:endParaRPr>
              </a:p>
            </p:txBody>
          </p:sp>
          <p:sp>
            <p:nvSpPr>
              <p:cNvPr id="548" name="Google Shape;548;g3e6b9b4a22b_0_190"/>
              <p:cNvSpPr txBox="1"/>
              <p:nvPr/>
            </p:nvSpPr>
            <p:spPr>
              <a:xfrm>
                <a:off x="10134600" y="3714750"/>
                <a:ext cx="1009800" cy="476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4ADE80"/>
                    </a:solidFill>
                    <a:latin typeface="Arial"/>
                    <a:ea typeface="Arial"/>
                    <a:cs typeface="Arial"/>
                    <a:sym typeface="Arial"/>
                  </a:rPr>
                  <a:t>+0.06%</a:t>
                </a:r>
                <a:endParaRPr sz="1400">
                  <a:solidFill>
                    <a:srgbClr val="4ADE80"/>
                  </a:solidFill>
                  <a:latin typeface="Arial"/>
                  <a:ea typeface="Arial"/>
                  <a:cs typeface="Arial"/>
                  <a:sym typeface="Arial"/>
                </a:endParaRPr>
              </a:p>
            </p:txBody>
          </p:sp>
        </p:grpSp>
        <p:grpSp>
          <p:nvGrpSpPr>
            <p:cNvPr id="549" name="Google Shape;549;g3e6b9b4a22b_0_190"/>
            <p:cNvGrpSpPr/>
            <p:nvPr/>
          </p:nvGrpSpPr>
          <p:grpSpPr>
            <a:xfrm>
              <a:off x="1047750" y="4191000"/>
              <a:ext cx="10096650" cy="476400"/>
              <a:chOff x="1047750" y="4191000"/>
              <a:chExt cx="10096650" cy="476400"/>
            </a:xfrm>
          </p:grpSpPr>
          <p:sp>
            <p:nvSpPr>
              <p:cNvPr id="550" name="Google Shape;550;g3e6b9b4a22b_0_190"/>
              <p:cNvSpPr txBox="1"/>
              <p:nvPr/>
            </p:nvSpPr>
            <p:spPr>
              <a:xfrm>
                <a:off x="1047750" y="4191000"/>
                <a:ext cx="2524200" cy="476400"/>
              </a:xfrm>
              <a:prstGeom prst="rect">
                <a:avLst/>
              </a:prstGeom>
              <a:noFill/>
              <a:ln>
                <a:noFill/>
              </a:ln>
            </p:spPr>
            <p:txBody>
              <a:bodyPr anchorCtr="0" anchor="ctr" bIns="0" lIns="285750" spcFirstLastPara="1" rIns="0" wrap="square" tIns="0">
                <a:noAutofit/>
              </a:bodyPr>
              <a:lstStyle/>
              <a:p>
                <a:pPr indent="0" lvl="0" marL="0" rtl="0" algn="l">
                  <a:spcBef>
                    <a:spcPts val="0"/>
                  </a:spcBef>
                  <a:spcAft>
                    <a:spcPts val="0"/>
                  </a:spcAft>
                  <a:buNone/>
                </a:pPr>
                <a:r>
                  <a:rPr lang="en-US" sz="1400">
                    <a:solidFill>
                      <a:srgbClr val="FFFFFF"/>
                    </a:solidFill>
                    <a:latin typeface="Arial"/>
                    <a:ea typeface="Arial"/>
                    <a:cs typeface="Arial"/>
                    <a:sym typeface="Arial"/>
                  </a:rPr>
                  <a:t>Solder Spool</a:t>
                </a:r>
                <a:endParaRPr sz="1400">
                  <a:solidFill>
                    <a:srgbClr val="FFFFFF"/>
                  </a:solidFill>
                  <a:latin typeface="Arial"/>
                  <a:ea typeface="Arial"/>
                  <a:cs typeface="Arial"/>
                  <a:sym typeface="Arial"/>
                </a:endParaRPr>
              </a:p>
            </p:txBody>
          </p:sp>
          <p:sp>
            <p:nvSpPr>
              <p:cNvPr id="551" name="Google Shape;551;g3e6b9b4a22b_0_190"/>
              <p:cNvSpPr txBox="1"/>
              <p:nvPr/>
            </p:nvSpPr>
            <p:spPr>
              <a:xfrm>
                <a:off x="3571875" y="4191000"/>
                <a:ext cx="2524200" cy="476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CBD5E1"/>
                    </a:solidFill>
                    <a:latin typeface="Arial"/>
                    <a:ea typeface="Arial"/>
                    <a:cs typeface="Arial"/>
                    <a:sym typeface="Arial"/>
                  </a:rPr>
                  <a:t>446.87</a:t>
                </a:r>
                <a:endParaRPr sz="1400">
                  <a:solidFill>
                    <a:srgbClr val="CBD5E1"/>
                  </a:solidFill>
                  <a:latin typeface="Arial"/>
                  <a:ea typeface="Arial"/>
                  <a:cs typeface="Arial"/>
                  <a:sym typeface="Arial"/>
                </a:endParaRPr>
              </a:p>
            </p:txBody>
          </p:sp>
          <p:sp>
            <p:nvSpPr>
              <p:cNvPr id="552" name="Google Shape;552;g3e6b9b4a22b_0_190"/>
              <p:cNvSpPr txBox="1"/>
              <p:nvPr/>
            </p:nvSpPr>
            <p:spPr>
              <a:xfrm>
                <a:off x="6096000" y="4191000"/>
                <a:ext cx="2019300" cy="476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CBD5E1"/>
                    </a:solidFill>
                    <a:latin typeface="Arial"/>
                    <a:ea typeface="Arial"/>
                    <a:cs typeface="Arial"/>
                    <a:sym typeface="Arial"/>
                  </a:rPr>
                  <a:t>448</a:t>
                </a:r>
                <a:endParaRPr sz="1400">
                  <a:solidFill>
                    <a:srgbClr val="CBD5E1"/>
                  </a:solidFill>
                  <a:latin typeface="Arial"/>
                  <a:ea typeface="Arial"/>
                  <a:cs typeface="Arial"/>
                  <a:sym typeface="Arial"/>
                </a:endParaRPr>
              </a:p>
            </p:txBody>
          </p:sp>
          <p:sp>
            <p:nvSpPr>
              <p:cNvPr id="553" name="Google Shape;553;g3e6b9b4a22b_0_190"/>
              <p:cNvSpPr txBox="1"/>
              <p:nvPr/>
            </p:nvSpPr>
            <p:spPr>
              <a:xfrm>
                <a:off x="8115300" y="4191000"/>
                <a:ext cx="2019300" cy="476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4ADE80"/>
                    </a:solidFill>
                    <a:latin typeface="Arial"/>
                    <a:ea typeface="Arial"/>
                    <a:cs typeface="Arial"/>
                    <a:sym typeface="Arial"/>
                  </a:rPr>
                  <a:t>+1.13</a:t>
                </a:r>
                <a:endParaRPr sz="1400">
                  <a:solidFill>
                    <a:srgbClr val="4ADE80"/>
                  </a:solidFill>
                  <a:latin typeface="Arial"/>
                  <a:ea typeface="Arial"/>
                  <a:cs typeface="Arial"/>
                  <a:sym typeface="Arial"/>
                </a:endParaRPr>
              </a:p>
            </p:txBody>
          </p:sp>
          <p:sp>
            <p:nvSpPr>
              <p:cNvPr id="554" name="Google Shape;554;g3e6b9b4a22b_0_190"/>
              <p:cNvSpPr txBox="1"/>
              <p:nvPr/>
            </p:nvSpPr>
            <p:spPr>
              <a:xfrm>
                <a:off x="10134600" y="4191000"/>
                <a:ext cx="1009800" cy="476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4ADE80"/>
                    </a:solidFill>
                    <a:latin typeface="Arial"/>
                    <a:ea typeface="Arial"/>
                    <a:cs typeface="Arial"/>
                    <a:sym typeface="Arial"/>
                  </a:rPr>
                  <a:t>+0.25%</a:t>
                </a:r>
                <a:endParaRPr sz="1400">
                  <a:solidFill>
                    <a:srgbClr val="4ADE80"/>
                  </a:solidFill>
                  <a:latin typeface="Arial"/>
                  <a:ea typeface="Arial"/>
                  <a:cs typeface="Arial"/>
                  <a:sym typeface="Arial"/>
                </a:endParaRPr>
              </a:p>
            </p:txBody>
          </p:sp>
        </p:grpSp>
        <p:grpSp>
          <p:nvGrpSpPr>
            <p:cNvPr id="555" name="Google Shape;555;g3e6b9b4a22b_0_190"/>
            <p:cNvGrpSpPr/>
            <p:nvPr/>
          </p:nvGrpSpPr>
          <p:grpSpPr>
            <a:xfrm>
              <a:off x="1047750" y="5048250"/>
              <a:ext cx="10096650" cy="666900"/>
              <a:chOff x="1047750" y="5048250"/>
              <a:chExt cx="10096650" cy="666900"/>
            </a:xfrm>
          </p:grpSpPr>
          <p:sp>
            <p:nvSpPr>
              <p:cNvPr id="556" name="Google Shape;556;g3e6b9b4a22b_0_190"/>
              <p:cNvSpPr/>
              <p:nvPr/>
            </p:nvSpPr>
            <p:spPr>
              <a:xfrm>
                <a:off x="1047750" y="5048250"/>
                <a:ext cx="10096500" cy="666900"/>
              </a:xfrm>
              <a:prstGeom prst="roundRect">
                <a:avLst>
                  <a:gd fmla="val 21428" name="adj"/>
                </a:avLst>
              </a:prstGeom>
              <a:solidFill>
                <a:srgbClr val="E84A27"/>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57" name="Google Shape;557;g3e6b9b4a22b_0_190"/>
              <p:cNvSpPr/>
              <p:nvPr/>
            </p:nvSpPr>
            <p:spPr>
              <a:xfrm>
                <a:off x="1047750" y="5048250"/>
                <a:ext cx="10096500" cy="285900"/>
              </a:xfrm>
              <a:prstGeom prst="rect">
                <a:avLst/>
              </a:prstGeom>
              <a:solidFill>
                <a:srgbClr val="E84A27"/>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58" name="Google Shape;558;g3e6b9b4a22b_0_190"/>
              <p:cNvSpPr txBox="1"/>
              <p:nvPr/>
            </p:nvSpPr>
            <p:spPr>
              <a:xfrm>
                <a:off x="1047750" y="5048250"/>
                <a:ext cx="3571800" cy="666900"/>
              </a:xfrm>
              <a:prstGeom prst="rect">
                <a:avLst/>
              </a:prstGeom>
              <a:noFill/>
              <a:ln>
                <a:noFill/>
              </a:ln>
            </p:spPr>
            <p:txBody>
              <a:bodyPr anchorCtr="0" anchor="ctr" bIns="0" lIns="285750" spcFirstLastPara="1" rIns="0" wrap="square" tIns="0">
                <a:noAutofit/>
              </a:bodyPr>
              <a:lstStyle/>
              <a:p>
                <a:pPr indent="0" lvl="0" marL="0" rtl="0" algn="l">
                  <a:spcBef>
                    <a:spcPts val="0"/>
                  </a:spcBef>
                  <a:spcAft>
                    <a:spcPts val="0"/>
                  </a:spcAft>
                  <a:buNone/>
                </a:pPr>
                <a:r>
                  <a:rPr b="1" lang="en-US" sz="1800">
                    <a:solidFill>
                      <a:srgbClr val="FFFFFF"/>
                    </a:solidFill>
                    <a:latin typeface="Arial"/>
                    <a:ea typeface="Arial"/>
                    <a:cs typeface="Arial"/>
                    <a:sym typeface="Arial"/>
                  </a:rPr>
                  <a:t>Avg Err</a:t>
                </a:r>
                <a:endParaRPr b="1" sz="1800">
                  <a:solidFill>
                    <a:srgbClr val="FFFFFF"/>
                  </a:solidFill>
                  <a:latin typeface="Arial"/>
                  <a:ea typeface="Arial"/>
                  <a:cs typeface="Arial"/>
                  <a:sym typeface="Arial"/>
                </a:endParaRPr>
              </a:p>
            </p:txBody>
          </p:sp>
          <p:sp>
            <p:nvSpPr>
              <p:cNvPr id="559" name="Google Shape;559;g3e6b9b4a22b_0_190"/>
              <p:cNvSpPr txBox="1"/>
              <p:nvPr/>
            </p:nvSpPr>
            <p:spPr>
              <a:xfrm>
                <a:off x="6667500" y="5048250"/>
                <a:ext cx="2209800" cy="666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2400">
                    <a:solidFill>
                      <a:srgbClr val="FFFFFF"/>
                    </a:solidFill>
                    <a:latin typeface="Arial"/>
                    <a:ea typeface="Arial"/>
                    <a:cs typeface="Arial"/>
                    <a:sym typeface="Arial"/>
                  </a:rPr>
                  <a:t>0.548 g</a:t>
                </a:r>
                <a:endParaRPr b="1" sz="2400">
                  <a:solidFill>
                    <a:srgbClr val="FFFFFF"/>
                  </a:solidFill>
                  <a:latin typeface="Arial"/>
                  <a:ea typeface="Arial"/>
                  <a:cs typeface="Arial"/>
                  <a:sym typeface="Arial"/>
                </a:endParaRPr>
              </a:p>
            </p:txBody>
          </p:sp>
          <p:sp>
            <p:nvSpPr>
              <p:cNvPr id="560" name="Google Shape;560;g3e6b9b4a22b_0_190"/>
              <p:cNvSpPr txBox="1"/>
              <p:nvPr/>
            </p:nvSpPr>
            <p:spPr>
              <a:xfrm>
                <a:off x="8877300" y="5048250"/>
                <a:ext cx="2267100" cy="666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2400">
                    <a:solidFill>
                      <a:srgbClr val="FFFFFF"/>
                    </a:solidFill>
                    <a:latin typeface="Arial"/>
                    <a:ea typeface="Arial"/>
                    <a:cs typeface="Arial"/>
                    <a:sym typeface="Arial"/>
                  </a:rPr>
                  <a:t>0.20%</a:t>
                </a:r>
                <a:endParaRPr b="1" sz="2400">
                  <a:solidFill>
                    <a:srgbClr val="FFFFFF"/>
                  </a:solidFill>
                  <a:latin typeface="Arial"/>
                  <a:ea typeface="Arial"/>
                  <a:cs typeface="Arial"/>
                  <a:sym typeface="Arial"/>
                </a:endParaRPr>
              </a:p>
            </p:txBody>
          </p:sp>
        </p:gr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63" name="Shape 563"/>
        <p:cNvGrpSpPr/>
        <p:nvPr/>
      </p:nvGrpSpPr>
      <p:grpSpPr>
        <a:xfrm>
          <a:off x="0" y="0"/>
          <a:ext cx="0" cy="0"/>
          <a:chOff x="0" y="0"/>
          <a:chExt cx="0" cy="0"/>
        </a:xfrm>
      </p:grpSpPr>
      <p:sp>
        <p:nvSpPr>
          <p:cNvPr id="564" name="Google Shape;564;g3e6b9b4a22b_0_205"/>
          <p:cNvSpPr txBox="1"/>
          <p:nvPr/>
        </p:nvSpPr>
        <p:spPr>
          <a:xfrm>
            <a:off x="8001000" y="6524625"/>
            <a:ext cx="3810000" cy="238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b="0" lang="en-US" sz="900">
                <a:solidFill>
                  <a:srgbClr val="FFFFFF"/>
                </a:solidFill>
                <a:latin typeface="Arial"/>
                <a:ea typeface="Arial"/>
                <a:cs typeface="Arial"/>
                <a:sym typeface="Arial"/>
              </a:rPr>
              <a:t>GRAINGER ENGINEERING</a:t>
            </a:r>
            <a:endParaRPr b="0" sz="900">
              <a:solidFill>
                <a:srgbClr val="FFFFFF"/>
              </a:solidFill>
              <a:latin typeface="Arial"/>
              <a:ea typeface="Arial"/>
              <a:cs typeface="Arial"/>
              <a:sym typeface="Arial"/>
            </a:endParaRPr>
          </a:p>
        </p:txBody>
      </p:sp>
      <p:pic>
        <p:nvPicPr>
          <p:cNvPr id="565" name="Google Shape;565;g3e6b9b4a22b_0_205"/>
          <p:cNvPicPr preferRelativeResize="0"/>
          <p:nvPr/>
        </p:nvPicPr>
        <p:blipFill rotWithShape="1">
          <a:blip r:embed="rId4">
            <a:alphaModFix/>
          </a:blip>
          <a:srcRect b="0" l="0" r="0" t="0"/>
          <a:stretch/>
        </p:blipFill>
        <p:spPr>
          <a:xfrm>
            <a:off x="466725" y="457200"/>
            <a:ext cx="3829200" cy="1676400"/>
          </a:xfrm>
          <a:prstGeom prst="rect">
            <a:avLst/>
          </a:prstGeom>
          <a:noFill/>
          <a:ln>
            <a:noFill/>
          </a:ln>
        </p:spPr>
      </p:pic>
      <p:sp>
        <p:nvSpPr>
          <p:cNvPr id="566" name="Google Shape;566;g3e6b9b4a22b_0_205"/>
          <p:cNvSpPr txBox="1"/>
          <p:nvPr/>
        </p:nvSpPr>
        <p:spPr>
          <a:xfrm>
            <a:off x="571500" y="571500"/>
            <a:ext cx="6667500" cy="762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3600">
                <a:solidFill>
                  <a:srgbClr val="FFFFFF"/>
                </a:solidFill>
                <a:latin typeface="Arial"/>
                <a:ea typeface="Arial"/>
                <a:cs typeface="Arial"/>
                <a:sym typeface="Arial"/>
              </a:rPr>
              <a:t>Sensor Subsystem - Load Cell</a:t>
            </a:r>
            <a:endParaRPr b="1" sz="3600">
              <a:solidFill>
                <a:srgbClr val="FFFFFF"/>
              </a:solidFill>
              <a:latin typeface="Arial"/>
              <a:ea typeface="Arial"/>
              <a:cs typeface="Arial"/>
              <a:sym typeface="Arial"/>
            </a:endParaRPr>
          </a:p>
        </p:txBody>
      </p:sp>
      <p:pic>
        <p:nvPicPr>
          <p:cNvPr id="567" name="Google Shape;567;g3e6b9b4a22b_0_205"/>
          <p:cNvPicPr preferRelativeResize="0"/>
          <p:nvPr/>
        </p:nvPicPr>
        <p:blipFill rotWithShape="1">
          <a:blip r:embed="rId5">
            <a:alphaModFix/>
          </a:blip>
          <a:srcRect b="0" l="30" r="40" t="0"/>
          <a:stretch/>
        </p:blipFill>
        <p:spPr>
          <a:xfrm>
            <a:off x="11553825" y="238125"/>
            <a:ext cx="271500" cy="390600"/>
          </a:xfrm>
          <a:prstGeom prst="rect">
            <a:avLst/>
          </a:prstGeom>
          <a:noFill/>
          <a:ln>
            <a:noFill/>
          </a:ln>
        </p:spPr>
      </p:pic>
      <p:sp>
        <p:nvSpPr>
          <p:cNvPr id="568" name="Google Shape;568;g3e6b9b4a22b_0_205"/>
          <p:cNvSpPr/>
          <p:nvPr/>
        </p:nvSpPr>
        <p:spPr>
          <a:xfrm>
            <a:off x="9223950" y="6605625"/>
            <a:ext cx="76200" cy="76200"/>
          </a:xfrm>
          <a:prstGeom prst="ellipse">
            <a:avLst/>
          </a:pr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69" name="Google Shape;569;g3e6b9b4a22b_0_205"/>
          <p:cNvSpPr txBox="1"/>
          <p:nvPr/>
        </p:nvSpPr>
        <p:spPr>
          <a:xfrm>
            <a:off x="381000" y="6524625"/>
            <a:ext cx="3810000" cy="238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0" lang="en-US" sz="900">
                <a:solidFill>
                  <a:srgbClr val="FFFFFF"/>
                </a:solidFill>
                <a:latin typeface="Arial"/>
                <a:ea typeface="Arial"/>
                <a:cs typeface="Arial"/>
                <a:sym typeface="Arial"/>
              </a:rPr>
              <a:t>ELECTRICAL &amp; COMPUTER ENGINEERING</a:t>
            </a:r>
            <a:endParaRPr b="0" sz="900">
              <a:solidFill>
                <a:srgbClr val="FFFFFF"/>
              </a:solidFill>
              <a:latin typeface="Arial"/>
              <a:ea typeface="Arial"/>
              <a:cs typeface="Arial"/>
              <a:sym typeface="Arial"/>
            </a:endParaRPr>
          </a:p>
        </p:txBody>
      </p:sp>
      <p:grpSp>
        <p:nvGrpSpPr>
          <p:cNvPr id="570" name="Google Shape;570;g3e6b9b4a22b_0_205"/>
          <p:cNvGrpSpPr/>
          <p:nvPr/>
        </p:nvGrpSpPr>
        <p:grpSpPr>
          <a:xfrm>
            <a:off x="4061425" y="6601537"/>
            <a:ext cx="5238715" cy="70500"/>
            <a:chOff x="4028175" y="6601537"/>
            <a:chExt cx="5238715" cy="70500"/>
          </a:xfrm>
        </p:grpSpPr>
        <p:cxnSp>
          <p:nvCxnSpPr>
            <p:cNvPr id="571" name="Google Shape;571;g3e6b9b4a22b_0_205"/>
            <p:cNvCxnSpPr/>
            <p:nvPr/>
          </p:nvCxnSpPr>
          <p:spPr>
            <a:xfrm rot="10800000">
              <a:off x="4028175" y="6639606"/>
              <a:ext cx="5169900" cy="0"/>
            </a:xfrm>
            <a:prstGeom prst="straightConnector1">
              <a:avLst/>
            </a:prstGeom>
            <a:noFill/>
            <a:ln cap="flat" cmpd="sng" w="9525">
              <a:solidFill>
                <a:schemeClr val="lt1"/>
              </a:solidFill>
              <a:prstDash val="solid"/>
              <a:round/>
              <a:headEnd len="sm" w="sm" type="none"/>
              <a:tailEnd len="sm" w="sm" type="none"/>
            </a:ln>
          </p:spPr>
        </p:cxnSp>
        <p:sp>
          <p:nvSpPr>
            <p:cNvPr id="572" name="Google Shape;572;g3e6b9b4a22b_0_205"/>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573" name="Google Shape;573;g3e6b9b4a22b_0_205"/>
          <p:cNvGrpSpPr/>
          <p:nvPr/>
        </p:nvGrpSpPr>
        <p:grpSpPr>
          <a:xfrm>
            <a:off x="1047750" y="1714500"/>
            <a:ext cx="10096650" cy="3429075"/>
            <a:chOff x="1047750" y="1714500"/>
            <a:chExt cx="10096650" cy="3429075"/>
          </a:xfrm>
        </p:grpSpPr>
        <p:sp>
          <p:nvSpPr>
            <p:cNvPr id="574" name="Google Shape;574;g3e6b9b4a22b_0_205"/>
            <p:cNvSpPr/>
            <p:nvPr/>
          </p:nvSpPr>
          <p:spPr>
            <a:xfrm>
              <a:off x="1047750" y="1714500"/>
              <a:ext cx="10096500" cy="3048000"/>
            </a:xfrm>
            <a:prstGeom prst="roundRect">
              <a:avLst>
                <a:gd fmla="val 5000" name="adj"/>
              </a:avLst>
            </a:prstGeom>
            <a:solidFill>
              <a:srgbClr val="1E293B">
                <a:alpha val="60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nvGrpSpPr>
            <p:cNvPr id="575" name="Google Shape;575;g3e6b9b4a22b_0_205"/>
            <p:cNvGrpSpPr/>
            <p:nvPr/>
          </p:nvGrpSpPr>
          <p:grpSpPr>
            <a:xfrm>
              <a:off x="1047750" y="1714500"/>
              <a:ext cx="10096650" cy="571650"/>
              <a:chOff x="1047750" y="1714500"/>
              <a:chExt cx="10096650" cy="571650"/>
            </a:xfrm>
          </p:grpSpPr>
          <p:sp>
            <p:nvSpPr>
              <p:cNvPr id="576" name="Google Shape;576;g3e6b9b4a22b_0_205"/>
              <p:cNvSpPr/>
              <p:nvPr/>
            </p:nvSpPr>
            <p:spPr>
              <a:xfrm>
                <a:off x="1047750" y="1714500"/>
                <a:ext cx="10096500" cy="571500"/>
              </a:xfrm>
              <a:prstGeom prst="roundRect">
                <a:avLst>
                  <a:gd fmla="val 26666" name="adj"/>
                </a:avLst>
              </a:prstGeom>
              <a:solidFill>
                <a:srgbClr val="2D374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77" name="Google Shape;577;g3e6b9b4a22b_0_205"/>
              <p:cNvSpPr/>
              <p:nvPr/>
            </p:nvSpPr>
            <p:spPr>
              <a:xfrm>
                <a:off x="1047750" y="2000250"/>
                <a:ext cx="10096500" cy="285900"/>
              </a:xfrm>
              <a:prstGeom prst="rect">
                <a:avLst/>
              </a:prstGeom>
              <a:solidFill>
                <a:srgbClr val="2D374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78" name="Google Shape;578;g3e6b9b4a22b_0_205"/>
              <p:cNvSpPr txBox="1"/>
              <p:nvPr/>
            </p:nvSpPr>
            <p:spPr>
              <a:xfrm>
                <a:off x="1047750" y="1714500"/>
                <a:ext cx="2524200" cy="571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1600">
                    <a:solidFill>
                      <a:srgbClr val="FFFFFF"/>
                    </a:solidFill>
                    <a:latin typeface="Arial"/>
                    <a:ea typeface="Arial"/>
                    <a:cs typeface="Arial"/>
                    <a:sym typeface="Arial"/>
                  </a:rPr>
                  <a:t>Item (MSG)</a:t>
                </a:r>
                <a:endParaRPr b="1" sz="1600">
                  <a:solidFill>
                    <a:srgbClr val="FFFFFF"/>
                  </a:solidFill>
                  <a:latin typeface="Arial"/>
                  <a:ea typeface="Arial"/>
                  <a:cs typeface="Arial"/>
                  <a:sym typeface="Arial"/>
                </a:endParaRPr>
              </a:p>
            </p:txBody>
          </p:sp>
          <p:sp>
            <p:nvSpPr>
              <p:cNvPr id="579" name="Google Shape;579;g3e6b9b4a22b_0_205"/>
              <p:cNvSpPr txBox="1"/>
              <p:nvPr/>
            </p:nvSpPr>
            <p:spPr>
              <a:xfrm>
                <a:off x="3571875" y="1714500"/>
                <a:ext cx="2524200" cy="571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1600">
                    <a:solidFill>
                      <a:srgbClr val="FFFFFF"/>
                    </a:solidFill>
                    <a:latin typeface="Arial"/>
                    <a:ea typeface="Arial"/>
                    <a:cs typeface="Arial"/>
                    <a:sym typeface="Arial"/>
                  </a:rPr>
                  <a:t>Measured (g)</a:t>
                </a:r>
                <a:endParaRPr b="1" sz="1600">
                  <a:solidFill>
                    <a:srgbClr val="FFFFFF"/>
                  </a:solidFill>
                  <a:latin typeface="Arial"/>
                  <a:ea typeface="Arial"/>
                  <a:cs typeface="Arial"/>
                  <a:sym typeface="Arial"/>
                </a:endParaRPr>
              </a:p>
            </p:txBody>
          </p:sp>
          <p:sp>
            <p:nvSpPr>
              <p:cNvPr id="580" name="Google Shape;580;g3e6b9b4a22b_0_205"/>
              <p:cNvSpPr txBox="1"/>
              <p:nvPr/>
            </p:nvSpPr>
            <p:spPr>
              <a:xfrm>
                <a:off x="6096000" y="1714500"/>
                <a:ext cx="2019300" cy="571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1600">
                    <a:solidFill>
                      <a:srgbClr val="FFFFFF"/>
                    </a:solidFill>
                    <a:latin typeface="Arial"/>
                    <a:ea typeface="Arial"/>
                    <a:cs typeface="Arial"/>
                    <a:sym typeface="Arial"/>
                  </a:rPr>
                  <a:t>Actual (g)</a:t>
                </a:r>
                <a:endParaRPr b="1" sz="1600">
                  <a:solidFill>
                    <a:srgbClr val="FFFFFF"/>
                  </a:solidFill>
                  <a:latin typeface="Arial"/>
                  <a:ea typeface="Arial"/>
                  <a:cs typeface="Arial"/>
                  <a:sym typeface="Arial"/>
                </a:endParaRPr>
              </a:p>
            </p:txBody>
          </p:sp>
          <p:sp>
            <p:nvSpPr>
              <p:cNvPr id="581" name="Google Shape;581;g3e6b9b4a22b_0_205"/>
              <p:cNvSpPr txBox="1"/>
              <p:nvPr/>
            </p:nvSpPr>
            <p:spPr>
              <a:xfrm>
                <a:off x="8115300" y="1714500"/>
                <a:ext cx="2019300" cy="571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1600">
                    <a:solidFill>
                      <a:srgbClr val="FFFFFF"/>
                    </a:solidFill>
                    <a:latin typeface="Arial"/>
                    <a:ea typeface="Arial"/>
                    <a:cs typeface="Arial"/>
                    <a:sym typeface="Arial"/>
                  </a:rPr>
                  <a:t>Diff (g)</a:t>
                </a:r>
                <a:endParaRPr b="1" sz="1600">
                  <a:solidFill>
                    <a:srgbClr val="FFFFFF"/>
                  </a:solidFill>
                  <a:latin typeface="Arial"/>
                  <a:ea typeface="Arial"/>
                  <a:cs typeface="Arial"/>
                  <a:sym typeface="Arial"/>
                </a:endParaRPr>
              </a:p>
            </p:txBody>
          </p:sp>
          <p:sp>
            <p:nvSpPr>
              <p:cNvPr id="582" name="Google Shape;582;g3e6b9b4a22b_0_205"/>
              <p:cNvSpPr txBox="1"/>
              <p:nvPr/>
            </p:nvSpPr>
            <p:spPr>
              <a:xfrm>
                <a:off x="10134600" y="1714500"/>
                <a:ext cx="1009800" cy="571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1600">
                    <a:solidFill>
                      <a:srgbClr val="FFFFFF"/>
                    </a:solidFill>
                    <a:latin typeface="Arial"/>
                    <a:ea typeface="Arial"/>
                    <a:cs typeface="Arial"/>
                    <a:sym typeface="Arial"/>
                  </a:rPr>
                  <a:t>%</a:t>
                </a:r>
                <a:endParaRPr b="1" sz="1600">
                  <a:solidFill>
                    <a:srgbClr val="FFFFFF"/>
                  </a:solidFill>
                  <a:latin typeface="Arial"/>
                  <a:ea typeface="Arial"/>
                  <a:cs typeface="Arial"/>
                  <a:sym typeface="Arial"/>
                </a:endParaRPr>
              </a:p>
            </p:txBody>
          </p:sp>
        </p:grpSp>
        <p:grpSp>
          <p:nvGrpSpPr>
            <p:cNvPr id="583" name="Google Shape;583;g3e6b9b4a22b_0_205"/>
            <p:cNvGrpSpPr/>
            <p:nvPr/>
          </p:nvGrpSpPr>
          <p:grpSpPr>
            <a:xfrm>
              <a:off x="1047750" y="2286000"/>
              <a:ext cx="10096650" cy="428700"/>
              <a:chOff x="1047750" y="2286000"/>
              <a:chExt cx="10096650" cy="428700"/>
            </a:xfrm>
          </p:grpSpPr>
          <p:sp>
            <p:nvSpPr>
              <p:cNvPr id="584" name="Google Shape;584;g3e6b9b4a22b_0_205"/>
              <p:cNvSpPr txBox="1"/>
              <p:nvPr/>
            </p:nvSpPr>
            <p:spPr>
              <a:xfrm>
                <a:off x="1047750" y="2286000"/>
                <a:ext cx="2524200" cy="428700"/>
              </a:xfrm>
              <a:prstGeom prst="rect">
                <a:avLst/>
              </a:prstGeom>
              <a:noFill/>
              <a:ln>
                <a:noFill/>
              </a:ln>
            </p:spPr>
            <p:txBody>
              <a:bodyPr anchorCtr="0" anchor="ctr" bIns="0" lIns="285750" spcFirstLastPara="1" rIns="0" wrap="square" tIns="0">
                <a:noAutofit/>
              </a:bodyPr>
              <a:lstStyle/>
              <a:p>
                <a:pPr indent="0" lvl="0" marL="0" rtl="0" algn="l">
                  <a:spcBef>
                    <a:spcPts val="0"/>
                  </a:spcBef>
                  <a:spcAft>
                    <a:spcPts val="0"/>
                  </a:spcAft>
                  <a:buNone/>
                </a:pPr>
                <a:r>
                  <a:rPr lang="en-US" sz="1400">
                    <a:solidFill>
                      <a:srgbClr val="FFFFFF"/>
                    </a:solidFill>
                    <a:latin typeface="Arial"/>
                    <a:ea typeface="Arial"/>
                    <a:cs typeface="Arial"/>
                    <a:sym typeface="Arial"/>
                  </a:rPr>
                  <a:t>Trial 1</a:t>
                </a:r>
                <a:endParaRPr sz="1400">
                  <a:solidFill>
                    <a:srgbClr val="FFFFFF"/>
                  </a:solidFill>
                  <a:latin typeface="Arial"/>
                  <a:ea typeface="Arial"/>
                  <a:cs typeface="Arial"/>
                  <a:sym typeface="Arial"/>
                </a:endParaRPr>
              </a:p>
            </p:txBody>
          </p:sp>
          <p:sp>
            <p:nvSpPr>
              <p:cNvPr id="585" name="Google Shape;585;g3e6b9b4a22b_0_205"/>
              <p:cNvSpPr txBox="1"/>
              <p:nvPr/>
            </p:nvSpPr>
            <p:spPr>
              <a:xfrm>
                <a:off x="3571875" y="2286000"/>
                <a:ext cx="2524200" cy="428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CBD5E1"/>
                    </a:solidFill>
                    <a:latin typeface="Arial"/>
                    <a:ea typeface="Arial"/>
                    <a:cs typeface="Arial"/>
                    <a:sym typeface="Arial"/>
                  </a:rPr>
                  <a:t>18.78</a:t>
                </a:r>
                <a:endParaRPr sz="1400">
                  <a:solidFill>
                    <a:srgbClr val="CBD5E1"/>
                  </a:solidFill>
                  <a:latin typeface="Arial"/>
                  <a:ea typeface="Arial"/>
                  <a:cs typeface="Arial"/>
                  <a:sym typeface="Arial"/>
                </a:endParaRPr>
              </a:p>
            </p:txBody>
          </p:sp>
          <p:sp>
            <p:nvSpPr>
              <p:cNvPr id="586" name="Google Shape;586;g3e6b9b4a22b_0_205"/>
              <p:cNvSpPr txBox="1"/>
              <p:nvPr/>
            </p:nvSpPr>
            <p:spPr>
              <a:xfrm>
                <a:off x="6096000" y="2286000"/>
                <a:ext cx="2019300" cy="428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CBD5E1"/>
                    </a:solidFill>
                    <a:latin typeface="Arial"/>
                    <a:ea typeface="Arial"/>
                    <a:cs typeface="Arial"/>
                    <a:sym typeface="Arial"/>
                  </a:rPr>
                  <a:t>19</a:t>
                </a:r>
                <a:endParaRPr sz="1400">
                  <a:solidFill>
                    <a:srgbClr val="CBD5E1"/>
                  </a:solidFill>
                  <a:latin typeface="Arial"/>
                  <a:ea typeface="Arial"/>
                  <a:cs typeface="Arial"/>
                  <a:sym typeface="Arial"/>
                </a:endParaRPr>
              </a:p>
            </p:txBody>
          </p:sp>
          <p:sp>
            <p:nvSpPr>
              <p:cNvPr id="587" name="Google Shape;587;g3e6b9b4a22b_0_205"/>
              <p:cNvSpPr txBox="1"/>
              <p:nvPr/>
            </p:nvSpPr>
            <p:spPr>
              <a:xfrm>
                <a:off x="8115300" y="2286000"/>
                <a:ext cx="2019300" cy="428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4ADE80"/>
                    </a:solidFill>
                    <a:latin typeface="Arial"/>
                    <a:ea typeface="Arial"/>
                    <a:cs typeface="Arial"/>
                    <a:sym typeface="Arial"/>
                  </a:rPr>
                  <a:t>+0.22</a:t>
                </a:r>
                <a:endParaRPr sz="1400">
                  <a:solidFill>
                    <a:srgbClr val="4ADE80"/>
                  </a:solidFill>
                  <a:latin typeface="Arial"/>
                  <a:ea typeface="Arial"/>
                  <a:cs typeface="Arial"/>
                  <a:sym typeface="Arial"/>
                </a:endParaRPr>
              </a:p>
            </p:txBody>
          </p:sp>
          <p:sp>
            <p:nvSpPr>
              <p:cNvPr id="588" name="Google Shape;588;g3e6b9b4a22b_0_205"/>
              <p:cNvSpPr txBox="1"/>
              <p:nvPr/>
            </p:nvSpPr>
            <p:spPr>
              <a:xfrm>
                <a:off x="10134600" y="2286000"/>
                <a:ext cx="1009800" cy="428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4ADE80"/>
                    </a:solidFill>
                    <a:latin typeface="Arial"/>
                    <a:ea typeface="Arial"/>
                    <a:cs typeface="Arial"/>
                    <a:sym typeface="Arial"/>
                  </a:rPr>
                  <a:t>+1.16%</a:t>
                </a:r>
                <a:endParaRPr sz="1400">
                  <a:solidFill>
                    <a:srgbClr val="4ADE80"/>
                  </a:solidFill>
                  <a:latin typeface="Arial"/>
                  <a:ea typeface="Arial"/>
                  <a:cs typeface="Arial"/>
                  <a:sym typeface="Arial"/>
                </a:endParaRPr>
              </a:p>
            </p:txBody>
          </p:sp>
        </p:grpSp>
        <p:grpSp>
          <p:nvGrpSpPr>
            <p:cNvPr id="589" name="Google Shape;589;g3e6b9b4a22b_0_205"/>
            <p:cNvGrpSpPr/>
            <p:nvPr/>
          </p:nvGrpSpPr>
          <p:grpSpPr>
            <a:xfrm>
              <a:off x="1047750" y="2714625"/>
              <a:ext cx="10096650" cy="428700"/>
              <a:chOff x="1047750" y="2714625"/>
              <a:chExt cx="10096650" cy="428700"/>
            </a:xfrm>
          </p:grpSpPr>
          <p:sp>
            <p:nvSpPr>
              <p:cNvPr id="590" name="Google Shape;590;g3e6b9b4a22b_0_205"/>
              <p:cNvSpPr/>
              <p:nvPr/>
            </p:nvSpPr>
            <p:spPr>
              <a:xfrm>
                <a:off x="1047750" y="2714625"/>
                <a:ext cx="10096500" cy="428700"/>
              </a:xfrm>
              <a:prstGeom prst="rect">
                <a:avLst/>
              </a:prstGeom>
              <a:solidFill>
                <a:srgbClr val="FFFFFF">
                  <a:alpha val="5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91" name="Google Shape;591;g3e6b9b4a22b_0_205"/>
              <p:cNvSpPr txBox="1"/>
              <p:nvPr/>
            </p:nvSpPr>
            <p:spPr>
              <a:xfrm>
                <a:off x="1047750" y="2714625"/>
                <a:ext cx="2524200" cy="428700"/>
              </a:xfrm>
              <a:prstGeom prst="rect">
                <a:avLst/>
              </a:prstGeom>
              <a:noFill/>
              <a:ln>
                <a:noFill/>
              </a:ln>
            </p:spPr>
            <p:txBody>
              <a:bodyPr anchorCtr="0" anchor="ctr" bIns="0" lIns="285750" spcFirstLastPara="1" rIns="0" wrap="square" tIns="0">
                <a:noAutofit/>
              </a:bodyPr>
              <a:lstStyle/>
              <a:p>
                <a:pPr indent="0" lvl="0" marL="0" rtl="0" algn="l">
                  <a:spcBef>
                    <a:spcPts val="0"/>
                  </a:spcBef>
                  <a:spcAft>
                    <a:spcPts val="0"/>
                  </a:spcAft>
                  <a:buNone/>
                </a:pPr>
                <a:r>
                  <a:rPr lang="en-US" sz="1400">
                    <a:solidFill>
                      <a:srgbClr val="FFFFFF"/>
                    </a:solidFill>
                    <a:latin typeface="Arial"/>
                    <a:ea typeface="Arial"/>
                    <a:cs typeface="Arial"/>
                    <a:sym typeface="Arial"/>
                  </a:rPr>
                  <a:t>Trial 2</a:t>
                </a:r>
                <a:endParaRPr sz="1400">
                  <a:solidFill>
                    <a:srgbClr val="FFFFFF"/>
                  </a:solidFill>
                  <a:latin typeface="Arial"/>
                  <a:ea typeface="Arial"/>
                  <a:cs typeface="Arial"/>
                  <a:sym typeface="Arial"/>
                </a:endParaRPr>
              </a:p>
            </p:txBody>
          </p:sp>
          <p:sp>
            <p:nvSpPr>
              <p:cNvPr id="592" name="Google Shape;592;g3e6b9b4a22b_0_205"/>
              <p:cNvSpPr txBox="1"/>
              <p:nvPr/>
            </p:nvSpPr>
            <p:spPr>
              <a:xfrm>
                <a:off x="3571875" y="2714625"/>
                <a:ext cx="2524200" cy="428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CBD5E1"/>
                    </a:solidFill>
                    <a:latin typeface="Arial"/>
                    <a:ea typeface="Arial"/>
                    <a:cs typeface="Arial"/>
                    <a:sym typeface="Arial"/>
                  </a:rPr>
                  <a:t>34.58</a:t>
                </a:r>
                <a:endParaRPr sz="1400">
                  <a:solidFill>
                    <a:srgbClr val="CBD5E1"/>
                  </a:solidFill>
                  <a:latin typeface="Arial"/>
                  <a:ea typeface="Arial"/>
                  <a:cs typeface="Arial"/>
                  <a:sym typeface="Arial"/>
                </a:endParaRPr>
              </a:p>
            </p:txBody>
          </p:sp>
          <p:sp>
            <p:nvSpPr>
              <p:cNvPr id="593" name="Google Shape;593;g3e6b9b4a22b_0_205"/>
              <p:cNvSpPr txBox="1"/>
              <p:nvPr/>
            </p:nvSpPr>
            <p:spPr>
              <a:xfrm>
                <a:off x="6096000" y="2714625"/>
                <a:ext cx="2019300" cy="428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CBD5E1"/>
                    </a:solidFill>
                    <a:latin typeface="Arial"/>
                    <a:ea typeface="Arial"/>
                    <a:cs typeface="Arial"/>
                    <a:sym typeface="Arial"/>
                  </a:rPr>
                  <a:t>34</a:t>
                </a:r>
                <a:endParaRPr sz="1400">
                  <a:solidFill>
                    <a:srgbClr val="CBD5E1"/>
                  </a:solidFill>
                  <a:latin typeface="Arial"/>
                  <a:ea typeface="Arial"/>
                  <a:cs typeface="Arial"/>
                  <a:sym typeface="Arial"/>
                </a:endParaRPr>
              </a:p>
            </p:txBody>
          </p:sp>
          <p:sp>
            <p:nvSpPr>
              <p:cNvPr id="594" name="Google Shape;594;g3e6b9b4a22b_0_205"/>
              <p:cNvSpPr txBox="1"/>
              <p:nvPr/>
            </p:nvSpPr>
            <p:spPr>
              <a:xfrm>
                <a:off x="8115300" y="2714625"/>
                <a:ext cx="2019300" cy="428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F87171"/>
                    </a:solidFill>
                    <a:latin typeface="Arial"/>
                    <a:ea typeface="Arial"/>
                    <a:cs typeface="Arial"/>
                    <a:sym typeface="Arial"/>
                  </a:rPr>
                  <a:t>-0.58</a:t>
                </a:r>
                <a:endParaRPr sz="1400">
                  <a:solidFill>
                    <a:srgbClr val="F87171"/>
                  </a:solidFill>
                  <a:latin typeface="Arial"/>
                  <a:ea typeface="Arial"/>
                  <a:cs typeface="Arial"/>
                  <a:sym typeface="Arial"/>
                </a:endParaRPr>
              </a:p>
            </p:txBody>
          </p:sp>
          <p:sp>
            <p:nvSpPr>
              <p:cNvPr id="595" name="Google Shape;595;g3e6b9b4a22b_0_205"/>
              <p:cNvSpPr txBox="1"/>
              <p:nvPr/>
            </p:nvSpPr>
            <p:spPr>
              <a:xfrm>
                <a:off x="10134600" y="2714625"/>
                <a:ext cx="1009800" cy="428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F87171"/>
                    </a:solidFill>
                    <a:latin typeface="Arial"/>
                    <a:ea typeface="Arial"/>
                    <a:cs typeface="Arial"/>
                    <a:sym typeface="Arial"/>
                  </a:rPr>
                  <a:t>-1.71%</a:t>
                </a:r>
                <a:endParaRPr sz="1400">
                  <a:solidFill>
                    <a:srgbClr val="F87171"/>
                  </a:solidFill>
                  <a:latin typeface="Arial"/>
                  <a:ea typeface="Arial"/>
                  <a:cs typeface="Arial"/>
                  <a:sym typeface="Arial"/>
                </a:endParaRPr>
              </a:p>
            </p:txBody>
          </p:sp>
        </p:grpSp>
        <p:grpSp>
          <p:nvGrpSpPr>
            <p:cNvPr id="596" name="Google Shape;596;g3e6b9b4a22b_0_205"/>
            <p:cNvGrpSpPr/>
            <p:nvPr/>
          </p:nvGrpSpPr>
          <p:grpSpPr>
            <a:xfrm>
              <a:off x="1047750" y="3143250"/>
              <a:ext cx="10096650" cy="428700"/>
              <a:chOff x="1047750" y="3143250"/>
              <a:chExt cx="10096650" cy="428700"/>
            </a:xfrm>
          </p:grpSpPr>
          <p:sp>
            <p:nvSpPr>
              <p:cNvPr id="597" name="Google Shape;597;g3e6b9b4a22b_0_205"/>
              <p:cNvSpPr txBox="1"/>
              <p:nvPr/>
            </p:nvSpPr>
            <p:spPr>
              <a:xfrm>
                <a:off x="1047750" y="3143250"/>
                <a:ext cx="2524200" cy="428700"/>
              </a:xfrm>
              <a:prstGeom prst="rect">
                <a:avLst/>
              </a:prstGeom>
              <a:noFill/>
              <a:ln>
                <a:noFill/>
              </a:ln>
            </p:spPr>
            <p:txBody>
              <a:bodyPr anchorCtr="0" anchor="ctr" bIns="0" lIns="285750" spcFirstLastPara="1" rIns="0" wrap="square" tIns="0">
                <a:noAutofit/>
              </a:bodyPr>
              <a:lstStyle/>
              <a:p>
                <a:pPr indent="0" lvl="0" marL="0" rtl="0" algn="l">
                  <a:spcBef>
                    <a:spcPts val="0"/>
                  </a:spcBef>
                  <a:spcAft>
                    <a:spcPts val="0"/>
                  </a:spcAft>
                  <a:buNone/>
                </a:pPr>
                <a:r>
                  <a:rPr lang="en-US" sz="1400">
                    <a:solidFill>
                      <a:srgbClr val="FFFFFF"/>
                    </a:solidFill>
                    <a:latin typeface="Arial"/>
                    <a:ea typeface="Arial"/>
                    <a:cs typeface="Arial"/>
                    <a:sym typeface="Arial"/>
                  </a:rPr>
                  <a:t>Trial 3</a:t>
                </a:r>
                <a:endParaRPr sz="1400">
                  <a:solidFill>
                    <a:srgbClr val="FFFFFF"/>
                  </a:solidFill>
                  <a:latin typeface="Arial"/>
                  <a:ea typeface="Arial"/>
                  <a:cs typeface="Arial"/>
                  <a:sym typeface="Arial"/>
                </a:endParaRPr>
              </a:p>
            </p:txBody>
          </p:sp>
          <p:sp>
            <p:nvSpPr>
              <p:cNvPr id="598" name="Google Shape;598;g3e6b9b4a22b_0_205"/>
              <p:cNvSpPr txBox="1"/>
              <p:nvPr/>
            </p:nvSpPr>
            <p:spPr>
              <a:xfrm>
                <a:off x="3571875" y="3143250"/>
                <a:ext cx="2524200" cy="428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CBD5E1"/>
                    </a:solidFill>
                    <a:latin typeface="Arial"/>
                    <a:ea typeface="Arial"/>
                    <a:cs typeface="Arial"/>
                    <a:sym typeface="Arial"/>
                  </a:rPr>
                  <a:t>58.15</a:t>
                </a:r>
                <a:endParaRPr sz="1400">
                  <a:solidFill>
                    <a:srgbClr val="CBD5E1"/>
                  </a:solidFill>
                  <a:latin typeface="Arial"/>
                  <a:ea typeface="Arial"/>
                  <a:cs typeface="Arial"/>
                  <a:sym typeface="Arial"/>
                </a:endParaRPr>
              </a:p>
            </p:txBody>
          </p:sp>
          <p:sp>
            <p:nvSpPr>
              <p:cNvPr id="599" name="Google Shape;599;g3e6b9b4a22b_0_205"/>
              <p:cNvSpPr txBox="1"/>
              <p:nvPr/>
            </p:nvSpPr>
            <p:spPr>
              <a:xfrm>
                <a:off x="6096000" y="3143250"/>
                <a:ext cx="2019300" cy="428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CBD5E1"/>
                    </a:solidFill>
                    <a:latin typeface="Arial"/>
                    <a:ea typeface="Arial"/>
                    <a:cs typeface="Arial"/>
                    <a:sym typeface="Arial"/>
                  </a:rPr>
                  <a:t>58</a:t>
                </a:r>
                <a:endParaRPr sz="1400">
                  <a:solidFill>
                    <a:srgbClr val="CBD5E1"/>
                  </a:solidFill>
                  <a:latin typeface="Arial"/>
                  <a:ea typeface="Arial"/>
                  <a:cs typeface="Arial"/>
                  <a:sym typeface="Arial"/>
                </a:endParaRPr>
              </a:p>
            </p:txBody>
          </p:sp>
          <p:sp>
            <p:nvSpPr>
              <p:cNvPr id="600" name="Google Shape;600;g3e6b9b4a22b_0_205"/>
              <p:cNvSpPr txBox="1"/>
              <p:nvPr/>
            </p:nvSpPr>
            <p:spPr>
              <a:xfrm>
                <a:off x="8115300" y="3143250"/>
                <a:ext cx="2019300" cy="428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F87171"/>
                    </a:solidFill>
                    <a:latin typeface="Arial"/>
                    <a:ea typeface="Arial"/>
                    <a:cs typeface="Arial"/>
                    <a:sym typeface="Arial"/>
                  </a:rPr>
                  <a:t>-0.15</a:t>
                </a:r>
                <a:endParaRPr sz="1400">
                  <a:solidFill>
                    <a:srgbClr val="F87171"/>
                  </a:solidFill>
                  <a:latin typeface="Arial"/>
                  <a:ea typeface="Arial"/>
                  <a:cs typeface="Arial"/>
                  <a:sym typeface="Arial"/>
                </a:endParaRPr>
              </a:p>
            </p:txBody>
          </p:sp>
          <p:sp>
            <p:nvSpPr>
              <p:cNvPr id="601" name="Google Shape;601;g3e6b9b4a22b_0_205"/>
              <p:cNvSpPr txBox="1"/>
              <p:nvPr/>
            </p:nvSpPr>
            <p:spPr>
              <a:xfrm>
                <a:off x="10134600" y="3143250"/>
                <a:ext cx="1009800" cy="428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F87171"/>
                    </a:solidFill>
                    <a:latin typeface="Arial"/>
                    <a:ea typeface="Arial"/>
                    <a:cs typeface="Arial"/>
                    <a:sym typeface="Arial"/>
                  </a:rPr>
                  <a:t>-0.26%</a:t>
                </a:r>
                <a:endParaRPr sz="1400">
                  <a:solidFill>
                    <a:srgbClr val="F87171"/>
                  </a:solidFill>
                  <a:latin typeface="Arial"/>
                  <a:ea typeface="Arial"/>
                  <a:cs typeface="Arial"/>
                  <a:sym typeface="Arial"/>
                </a:endParaRPr>
              </a:p>
            </p:txBody>
          </p:sp>
        </p:grpSp>
        <p:grpSp>
          <p:nvGrpSpPr>
            <p:cNvPr id="602" name="Google Shape;602;g3e6b9b4a22b_0_205"/>
            <p:cNvGrpSpPr/>
            <p:nvPr/>
          </p:nvGrpSpPr>
          <p:grpSpPr>
            <a:xfrm>
              <a:off x="1047750" y="3571875"/>
              <a:ext cx="10096650" cy="428700"/>
              <a:chOff x="1047750" y="3571875"/>
              <a:chExt cx="10096650" cy="428700"/>
            </a:xfrm>
          </p:grpSpPr>
          <p:sp>
            <p:nvSpPr>
              <p:cNvPr id="603" name="Google Shape;603;g3e6b9b4a22b_0_205"/>
              <p:cNvSpPr/>
              <p:nvPr/>
            </p:nvSpPr>
            <p:spPr>
              <a:xfrm>
                <a:off x="1047750" y="3571875"/>
                <a:ext cx="10096500" cy="428700"/>
              </a:xfrm>
              <a:prstGeom prst="rect">
                <a:avLst/>
              </a:prstGeom>
              <a:solidFill>
                <a:srgbClr val="FFFFFF">
                  <a:alpha val="5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604" name="Google Shape;604;g3e6b9b4a22b_0_205"/>
              <p:cNvSpPr txBox="1"/>
              <p:nvPr/>
            </p:nvSpPr>
            <p:spPr>
              <a:xfrm>
                <a:off x="1047750" y="3571875"/>
                <a:ext cx="2524200" cy="428700"/>
              </a:xfrm>
              <a:prstGeom prst="rect">
                <a:avLst/>
              </a:prstGeom>
              <a:noFill/>
              <a:ln>
                <a:noFill/>
              </a:ln>
            </p:spPr>
            <p:txBody>
              <a:bodyPr anchorCtr="0" anchor="ctr" bIns="0" lIns="285750" spcFirstLastPara="1" rIns="0" wrap="square" tIns="0">
                <a:noAutofit/>
              </a:bodyPr>
              <a:lstStyle/>
              <a:p>
                <a:pPr indent="0" lvl="0" marL="0" rtl="0" algn="l">
                  <a:spcBef>
                    <a:spcPts val="0"/>
                  </a:spcBef>
                  <a:spcAft>
                    <a:spcPts val="0"/>
                  </a:spcAft>
                  <a:buNone/>
                </a:pPr>
                <a:r>
                  <a:rPr lang="en-US" sz="1400">
                    <a:solidFill>
                      <a:srgbClr val="FFFFFF"/>
                    </a:solidFill>
                    <a:latin typeface="Arial"/>
                    <a:ea typeface="Arial"/>
                    <a:cs typeface="Arial"/>
                    <a:sym typeface="Arial"/>
                  </a:rPr>
                  <a:t>Trial 4</a:t>
                </a:r>
                <a:endParaRPr sz="1400">
                  <a:solidFill>
                    <a:srgbClr val="FFFFFF"/>
                  </a:solidFill>
                  <a:latin typeface="Arial"/>
                  <a:ea typeface="Arial"/>
                  <a:cs typeface="Arial"/>
                  <a:sym typeface="Arial"/>
                </a:endParaRPr>
              </a:p>
            </p:txBody>
          </p:sp>
          <p:sp>
            <p:nvSpPr>
              <p:cNvPr id="605" name="Google Shape;605;g3e6b9b4a22b_0_205"/>
              <p:cNvSpPr txBox="1"/>
              <p:nvPr/>
            </p:nvSpPr>
            <p:spPr>
              <a:xfrm>
                <a:off x="3571875" y="3571875"/>
                <a:ext cx="2524200" cy="428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CBD5E1"/>
                    </a:solidFill>
                    <a:latin typeface="Arial"/>
                    <a:ea typeface="Arial"/>
                    <a:cs typeface="Arial"/>
                    <a:sym typeface="Arial"/>
                  </a:rPr>
                  <a:t>7.18</a:t>
                </a:r>
                <a:endParaRPr sz="1400">
                  <a:solidFill>
                    <a:srgbClr val="CBD5E1"/>
                  </a:solidFill>
                  <a:latin typeface="Arial"/>
                  <a:ea typeface="Arial"/>
                  <a:cs typeface="Arial"/>
                  <a:sym typeface="Arial"/>
                </a:endParaRPr>
              </a:p>
            </p:txBody>
          </p:sp>
          <p:sp>
            <p:nvSpPr>
              <p:cNvPr id="606" name="Google Shape;606;g3e6b9b4a22b_0_205"/>
              <p:cNvSpPr txBox="1"/>
              <p:nvPr/>
            </p:nvSpPr>
            <p:spPr>
              <a:xfrm>
                <a:off x="6096000" y="3571875"/>
                <a:ext cx="2019300" cy="428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CBD5E1"/>
                    </a:solidFill>
                    <a:latin typeface="Arial"/>
                    <a:ea typeface="Arial"/>
                    <a:cs typeface="Arial"/>
                    <a:sym typeface="Arial"/>
                  </a:rPr>
                  <a:t>7</a:t>
                </a:r>
                <a:endParaRPr sz="1400">
                  <a:solidFill>
                    <a:srgbClr val="CBD5E1"/>
                  </a:solidFill>
                  <a:latin typeface="Arial"/>
                  <a:ea typeface="Arial"/>
                  <a:cs typeface="Arial"/>
                  <a:sym typeface="Arial"/>
                </a:endParaRPr>
              </a:p>
            </p:txBody>
          </p:sp>
          <p:sp>
            <p:nvSpPr>
              <p:cNvPr id="607" name="Google Shape;607;g3e6b9b4a22b_0_205"/>
              <p:cNvSpPr txBox="1"/>
              <p:nvPr/>
            </p:nvSpPr>
            <p:spPr>
              <a:xfrm>
                <a:off x="8115300" y="3571875"/>
                <a:ext cx="2019300" cy="428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F87171"/>
                    </a:solidFill>
                    <a:latin typeface="Arial"/>
                    <a:ea typeface="Arial"/>
                    <a:cs typeface="Arial"/>
                    <a:sym typeface="Arial"/>
                  </a:rPr>
                  <a:t>-0.18</a:t>
                </a:r>
                <a:endParaRPr sz="1400">
                  <a:solidFill>
                    <a:srgbClr val="F87171"/>
                  </a:solidFill>
                  <a:latin typeface="Arial"/>
                  <a:ea typeface="Arial"/>
                  <a:cs typeface="Arial"/>
                  <a:sym typeface="Arial"/>
                </a:endParaRPr>
              </a:p>
            </p:txBody>
          </p:sp>
          <p:sp>
            <p:nvSpPr>
              <p:cNvPr id="608" name="Google Shape;608;g3e6b9b4a22b_0_205"/>
              <p:cNvSpPr txBox="1"/>
              <p:nvPr/>
            </p:nvSpPr>
            <p:spPr>
              <a:xfrm>
                <a:off x="10134600" y="3571875"/>
                <a:ext cx="1009800" cy="428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F87171"/>
                    </a:solidFill>
                    <a:latin typeface="Arial"/>
                    <a:ea typeface="Arial"/>
                    <a:cs typeface="Arial"/>
                    <a:sym typeface="Arial"/>
                  </a:rPr>
                  <a:t>-2.57%</a:t>
                </a:r>
                <a:endParaRPr sz="1400">
                  <a:solidFill>
                    <a:srgbClr val="F87171"/>
                  </a:solidFill>
                  <a:latin typeface="Arial"/>
                  <a:ea typeface="Arial"/>
                  <a:cs typeface="Arial"/>
                  <a:sym typeface="Arial"/>
                </a:endParaRPr>
              </a:p>
            </p:txBody>
          </p:sp>
        </p:grpSp>
        <p:grpSp>
          <p:nvGrpSpPr>
            <p:cNvPr id="609" name="Google Shape;609;g3e6b9b4a22b_0_205"/>
            <p:cNvGrpSpPr/>
            <p:nvPr/>
          </p:nvGrpSpPr>
          <p:grpSpPr>
            <a:xfrm>
              <a:off x="1047750" y="4000500"/>
              <a:ext cx="10096650" cy="428700"/>
              <a:chOff x="1047750" y="4000500"/>
              <a:chExt cx="10096650" cy="428700"/>
            </a:xfrm>
          </p:grpSpPr>
          <p:sp>
            <p:nvSpPr>
              <p:cNvPr id="610" name="Google Shape;610;g3e6b9b4a22b_0_205"/>
              <p:cNvSpPr txBox="1"/>
              <p:nvPr/>
            </p:nvSpPr>
            <p:spPr>
              <a:xfrm>
                <a:off x="1047750" y="4000500"/>
                <a:ext cx="2524200" cy="428700"/>
              </a:xfrm>
              <a:prstGeom prst="rect">
                <a:avLst/>
              </a:prstGeom>
              <a:noFill/>
              <a:ln>
                <a:noFill/>
              </a:ln>
            </p:spPr>
            <p:txBody>
              <a:bodyPr anchorCtr="0" anchor="ctr" bIns="0" lIns="285750" spcFirstLastPara="1" rIns="0" wrap="square" tIns="0">
                <a:noAutofit/>
              </a:bodyPr>
              <a:lstStyle/>
              <a:p>
                <a:pPr indent="0" lvl="0" marL="0" rtl="0" algn="l">
                  <a:spcBef>
                    <a:spcPts val="0"/>
                  </a:spcBef>
                  <a:spcAft>
                    <a:spcPts val="0"/>
                  </a:spcAft>
                  <a:buNone/>
                </a:pPr>
                <a:r>
                  <a:rPr lang="en-US" sz="1400">
                    <a:solidFill>
                      <a:srgbClr val="FFFFFF"/>
                    </a:solidFill>
                    <a:latin typeface="Arial"/>
                    <a:ea typeface="Arial"/>
                    <a:cs typeface="Arial"/>
                    <a:sym typeface="Arial"/>
                  </a:rPr>
                  <a:t>Trial 5</a:t>
                </a:r>
                <a:endParaRPr sz="1400">
                  <a:solidFill>
                    <a:srgbClr val="FFFFFF"/>
                  </a:solidFill>
                  <a:latin typeface="Arial"/>
                  <a:ea typeface="Arial"/>
                  <a:cs typeface="Arial"/>
                  <a:sym typeface="Arial"/>
                </a:endParaRPr>
              </a:p>
            </p:txBody>
          </p:sp>
          <p:sp>
            <p:nvSpPr>
              <p:cNvPr id="611" name="Google Shape;611;g3e6b9b4a22b_0_205"/>
              <p:cNvSpPr txBox="1"/>
              <p:nvPr/>
            </p:nvSpPr>
            <p:spPr>
              <a:xfrm>
                <a:off x="3571875" y="4000500"/>
                <a:ext cx="2524200" cy="428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CBD5E1"/>
                    </a:solidFill>
                    <a:latin typeface="Arial"/>
                    <a:ea typeface="Arial"/>
                    <a:cs typeface="Arial"/>
                    <a:sym typeface="Arial"/>
                  </a:rPr>
                  <a:t>3.54</a:t>
                </a:r>
                <a:endParaRPr sz="1400">
                  <a:solidFill>
                    <a:srgbClr val="CBD5E1"/>
                  </a:solidFill>
                  <a:latin typeface="Arial"/>
                  <a:ea typeface="Arial"/>
                  <a:cs typeface="Arial"/>
                  <a:sym typeface="Arial"/>
                </a:endParaRPr>
              </a:p>
            </p:txBody>
          </p:sp>
          <p:sp>
            <p:nvSpPr>
              <p:cNvPr id="612" name="Google Shape;612;g3e6b9b4a22b_0_205"/>
              <p:cNvSpPr txBox="1"/>
              <p:nvPr/>
            </p:nvSpPr>
            <p:spPr>
              <a:xfrm>
                <a:off x="6096000" y="4000500"/>
                <a:ext cx="2019300" cy="428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CBD5E1"/>
                    </a:solidFill>
                    <a:latin typeface="Arial"/>
                    <a:ea typeface="Arial"/>
                    <a:cs typeface="Arial"/>
                    <a:sym typeface="Arial"/>
                  </a:rPr>
                  <a:t>4</a:t>
                </a:r>
                <a:endParaRPr sz="1400">
                  <a:solidFill>
                    <a:srgbClr val="CBD5E1"/>
                  </a:solidFill>
                  <a:latin typeface="Arial"/>
                  <a:ea typeface="Arial"/>
                  <a:cs typeface="Arial"/>
                  <a:sym typeface="Arial"/>
                </a:endParaRPr>
              </a:p>
            </p:txBody>
          </p:sp>
          <p:sp>
            <p:nvSpPr>
              <p:cNvPr id="613" name="Google Shape;613;g3e6b9b4a22b_0_205"/>
              <p:cNvSpPr txBox="1"/>
              <p:nvPr/>
            </p:nvSpPr>
            <p:spPr>
              <a:xfrm>
                <a:off x="8115300" y="4000500"/>
                <a:ext cx="2019300" cy="428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4ADE80"/>
                    </a:solidFill>
                    <a:latin typeface="Arial"/>
                    <a:ea typeface="Arial"/>
                    <a:cs typeface="Arial"/>
                    <a:sym typeface="Arial"/>
                  </a:rPr>
                  <a:t>+0.46</a:t>
                </a:r>
                <a:endParaRPr sz="1400">
                  <a:solidFill>
                    <a:srgbClr val="4ADE80"/>
                  </a:solidFill>
                  <a:latin typeface="Arial"/>
                  <a:ea typeface="Arial"/>
                  <a:cs typeface="Arial"/>
                  <a:sym typeface="Arial"/>
                </a:endParaRPr>
              </a:p>
            </p:txBody>
          </p:sp>
          <p:sp>
            <p:nvSpPr>
              <p:cNvPr id="614" name="Google Shape;614;g3e6b9b4a22b_0_205"/>
              <p:cNvSpPr txBox="1"/>
              <p:nvPr/>
            </p:nvSpPr>
            <p:spPr>
              <a:xfrm>
                <a:off x="10134600" y="4000500"/>
                <a:ext cx="1009800" cy="428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4ADE80"/>
                    </a:solidFill>
                    <a:latin typeface="Arial"/>
                    <a:ea typeface="Arial"/>
                    <a:cs typeface="Arial"/>
                    <a:sym typeface="Arial"/>
                  </a:rPr>
                  <a:t>+11.50%</a:t>
                </a:r>
                <a:endParaRPr sz="1400">
                  <a:solidFill>
                    <a:srgbClr val="4ADE80"/>
                  </a:solidFill>
                  <a:latin typeface="Arial"/>
                  <a:ea typeface="Arial"/>
                  <a:cs typeface="Arial"/>
                  <a:sym typeface="Arial"/>
                </a:endParaRPr>
              </a:p>
            </p:txBody>
          </p:sp>
        </p:grpSp>
        <p:grpSp>
          <p:nvGrpSpPr>
            <p:cNvPr id="615" name="Google Shape;615;g3e6b9b4a22b_0_205"/>
            <p:cNvGrpSpPr/>
            <p:nvPr/>
          </p:nvGrpSpPr>
          <p:grpSpPr>
            <a:xfrm>
              <a:off x="1047750" y="4524375"/>
              <a:ext cx="10096650" cy="619200"/>
              <a:chOff x="1047750" y="4524375"/>
              <a:chExt cx="10096650" cy="619200"/>
            </a:xfrm>
          </p:grpSpPr>
          <p:sp>
            <p:nvSpPr>
              <p:cNvPr id="616" name="Google Shape;616;g3e6b9b4a22b_0_205"/>
              <p:cNvSpPr/>
              <p:nvPr/>
            </p:nvSpPr>
            <p:spPr>
              <a:xfrm>
                <a:off x="1047750" y="4524375"/>
                <a:ext cx="10096500" cy="619200"/>
              </a:xfrm>
              <a:prstGeom prst="roundRect">
                <a:avLst>
                  <a:gd fmla="val 24615" name="adj"/>
                </a:avLst>
              </a:prstGeom>
              <a:solidFill>
                <a:srgbClr val="E84A27"/>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617" name="Google Shape;617;g3e6b9b4a22b_0_205"/>
              <p:cNvSpPr/>
              <p:nvPr/>
            </p:nvSpPr>
            <p:spPr>
              <a:xfrm>
                <a:off x="1047750" y="4524375"/>
                <a:ext cx="10096500" cy="285900"/>
              </a:xfrm>
              <a:prstGeom prst="rect">
                <a:avLst/>
              </a:prstGeom>
              <a:solidFill>
                <a:srgbClr val="E84A27"/>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618" name="Google Shape;618;g3e6b9b4a22b_0_205"/>
              <p:cNvSpPr txBox="1"/>
              <p:nvPr/>
            </p:nvSpPr>
            <p:spPr>
              <a:xfrm>
                <a:off x="1047750" y="4524375"/>
                <a:ext cx="3571800" cy="619200"/>
              </a:xfrm>
              <a:prstGeom prst="rect">
                <a:avLst/>
              </a:prstGeom>
              <a:noFill/>
              <a:ln>
                <a:noFill/>
              </a:ln>
            </p:spPr>
            <p:txBody>
              <a:bodyPr anchorCtr="0" anchor="ctr" bIns="0" lIns="285750" spcFirstLastPara="1" rIns="0" wrap="square" tIns="0">
                <a:noAutofit/>
              </a:bodyPr>
              <a:lstStyle/>
              <a:p>
                <a:pPr indent="0" lvl="0" marL="0" rtl="0" algn="l">
                  <a:spcBef>
                    <a:spcPts val="0"/>
                  </a:spcBef>
                  <a:spcAft>
                    <a:spcPts val="0"/>
                  </a:spcAft>
                  <a:buNone/>
                </a:pPr>
                <a:r>
                  <a:rPr b="1" lang="en-US" sz="1800">
                    <a:solidFill>
                      <a:srgbClr val="FFFFFF"/>
                    </a:solidFill>
                    <a:latin typeface="Arial"/>
                    <a:ea typeface="Arial"/>
                    <a:cs typeface="Arial"/>
                    <a:sym typeface="Arial"/>
                  </a:rPr>
                  <a:t>Avg Error</a:t>
                </a:r>
                <a:endParaRPr b="1" sz="1800">
                  <a:solidFill>
                    <a:srgbClr val="FFFFFF"/>
                  </a:solidFill>
                  <a:latin typeface="Arial"/>
                  <a:ea typeface="Arial"/>
                  <a:cs typeface="Arial"/>
                  <a:sym typeface="Arial"/>
                </a:endParaRPr>
              </a:p>
            </p:txBody>
          </p:sp>
          <p:sp>
            <p:nvSpPr>
              <p:cNvPr id="619" name="Google Shape;619;g3e6b9b4a22b_0_205"/>
              <p:cNvSpPr txBox="1"/>
              <p:nvPr/>
            </p:nvSpPr>
            <p:spPr>
              <a:xfrm>
                <a:off x="6667500" y="4524375"/>
                <a:ext cx="2209800" cy="619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2400">
                    <a:solidFill>
                      <a:srgbClr val="FFFFFF"/>
                    </a:solidFill>
                    <a:latin typeface="Arial"/>
                    <a:ea typeface="Arial"/>
                    <a:cs typeface="Arial"/>
                    <a:sym typeface="Arial"/>
                  </a:rPr>
                  <a:t>0.318 g</a:t>
                </a:r>
                <a:endParaRPr b="1" sz="2400">
                  <a:solidFill>
                    <a:srgbClr val="FFFFFF"/>
                  </a:solidFill>
                  <a:latin typeface="Arial"/>
                  <a:ea typeface="Arial"/>
                  <a:cs typeface="Arial"/>
                  <a:sym typeface="Arial"/>
                </a:endParaRPr>
              </a:p>
            </p:txBody>
          </p:sp>
          <p:sp>
            <p:nvSpPr>
              <p:cNvPr id="620" name="Google Shape;620;g3e6b9b4a22b_0_205"/>
              <p:cNvSpPr txBox="1"/>
              <p:nvPr/>
            </p:nvSpPr>
            <p:spPr>
              <a:xfrm>
                <a:off x="8877300" y="4524375"/>
                <a:ext cx="2267100" cy="619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2400">
                    <a:solidFill>
                      <a:srgbClr val="FFFFFF"/>
                    </a:solidFill>
                    <a:latin typeface="Arial"/>
                    <a:ea typeface="Arial"/>
                    <a:cs typeface="Arial"/>
                    <a:sym typeface="Arial"/>
                  </a:rPr>
                  <a:t>3.44%</a:t>
                </a:r>
                <a:endParaRPr b="1" sz="2400">
                  <a:solidFill>
                    <a:srgbClr val="FFFFFF"/>
                  </a:solidFill>
                  <a:latin typeface="Arial"/>
                  <a:ea typeface="Arial"/>
                  <a:cs typeface="Arial"/>
                  <a:sym typeface="Arial"/>
                </a:endParaRPr>
              </a:p>
            </p:txBody>
          </p:sp>
        </p:grpSp>
      </p:grpSp>
      <p:sp>
        <p:nvSpPr>
          <p:cNvPr id="621" name="Google Shape;621;g3e6b9b4a22b_0_205"/>
          <p:cNvSpPr txBox="1"/>
          <p:nvPr/>
        </p:nvSpPr>
        <p:spPr>
          <a:xfrm>
            <a:off x="1047750" y="5524500"/>
            <a:ext cx="10096500" cy="762000"/>
          </a:xfrm>
          <a:prstGeom prst="rect">
            <a:avLst/>
          </a:prstGeom>
          <a:solidFill>
            <a:srgbClr val="000000">
              <a:alpha val="0"/>
            </a:srgbClr>
          </a:solidFill>
          <a:ln>
            <a:noFill/>
          </a:ln>
        </p:spPr>
        <p:txBody>
          <a:bodyPr anchorCtr="0" anchor="ctr" bIns="0" lIns="0" spcFirstLastPara="1" rIns="0" wrap="square" tIns="0">
            <a:noAutofit/>
          </a:bodyPr>
          <a:lstStyle/>
          <a:p>
            <a:pPr indent="0" lvl="0" marL="0" rtl="0" algn="l">
              <a:spcBef>
                <a:spcPts val="0"/>
              </a:spcBef>
              <a:spcAft>
                <a:spcPts val="0"/>
              </a:spcAft>
              <a:buNone/>
            </a:pPr>
            <a:r>
              <a:rPr i="1" lang="en-US" sz="2200">
                <a:solidFill>
                  <a:srgbClr val="FFFFFF"/>
                </a:solidFill>
                <a:latin typeface="Arial"/>
                <a:ea typeface="Arial"/>
                <a:cs typeface="Arial"/>
                <a:sym typeface="Arial"/>
              </a:rPr>
              <a:t>The load sensors must be able to weigh the ingredients and spices </a:t>
            </a:r>
            <a:r>
              <a:rPr b="1" i="1" lang="en-US" sz="2200">
                <a:solidFill>
                  <a:srgbClr val="FFFFFF"/>
                </a:solidFill>
                <a:latin typeface="Arial"/>
                <a:ea typeface="Arial"/>
                <a:cs typeface="Arial"/>
                <a:sym typeface="Arial"/>
              </a:rPr>
              <a:t>+/- 1</a:t>
            </a:r>
            <a:r>
              <a:rPr i="1" lang="en-US" sz="2200">
                <a:solidFill>
                  <a:srgbClr val="FFFFFF"/>
                </a:solidFill>
                <a:latin typeface="Arial"/>
                <a:ea typeface="Arial"/>
                <a:cs typeface="Arial"/>
                <a:sym typeface="Arial"/>
              </a:rPr>
              <a:t> gram for the spices and </a:t>
            </a:r>
            <a:r>
              <a:rPr b="1" i="1" lang="en-US" sz="2200">
                <a:solidFill>
                  <a:srgbClr val="FFFFFF"/>
                </a:solidFill>
                <a:latin typeface="Arial"/>
                <a:ea typeface="Arial"/>
                <a:cs typeface="Arial"/>
                <a:sym typeface="Arial"/>
              </a:rPr>
              <a:t>+/- 2~3</a:t>
            </a:r>
            <a:r>
              <a:rPr i="1" lang="en-US" sz="2200">
                <a:solidFill>
                  <a:srgbClr val="FFFFFF"/>
                </a:solidFill>
                <a:latin typeface="Arial"/>
                <a:ea typeface="Arial"/>
                <a:cs typeface="Arial"/>
                <a:sym typeface="Arial"/>
              </a:rPr>
              <a:t> grams for the ingredients.</a:t>
            </a:r>
            <a:endParaRPr i="1" sz="2200">
              <a:solidFill>
                <a:srgbClr val="FFFFFF"/>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24" name="Shape 624"/>
        <p:cNvGrpSpPr/>
        <p:nvPr/>
      </p:nvGrpSpPr>
      <p:grpSpPr>
        <a:xfrm>
          <a:off x="0" y="0"/>
          <a:ext cx="0" cy="0"/>
          <a:chOff x="0" y="0"/>
          <a:chExt cx="0" cy="0"/>
        </a:xfrm>
      </p:grpSpPr>
      <p:sp>
        <p:nvSpPr>
          <p:cNvPr id="625" name="Google Shape;625;g3e6b9b4a22b_0_2740"/>
          <p:cNvSpPr txBox="1"/>
          <p:nvPr/>
        </p:nvSpPr>
        <p:spPr>
          <a:xfrm>
            <a:off x="8001000" y="6524625"/>
            <a:ext cx="3810000" cy="238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b="0" lang="en-US" sz="900">
                <a:solidFill>
                  <a:srgbClr val="FFFFFF"/>
                </a:solidFill>
                <a:latin typeface="Arial"/>
                <a:ea typeface="Arial"/>
                <a:cs typeface="Arial"/>
                <a:sym typeface="Arial"/>
              </a:rPr>
              <a:t>GRAINGER ENGINEERING</a:t>
            </a:r>
            <a:endParaRPr b="0" sz="900">
              <a:solidFill>
                <a:srgbClr val="FFFFFF"/>
              </a:solidFill>
              <a:latin typeface="Arial"/>
              <a:ea typeface="Arial"/>
              <a:cs typeface="Arial"/>
              <a:sym typeface="Arial"/>
            </a:endParaRPr>
          </a:p>
        </p:txBody>
      </p:sp>
      <p:pic>
        <p:nvPicPr>
          <p:cNvPr id="626" name="Google Shape;626;g3e6b9b4a22b_0_2740"/>
          <p:cNvPicPr preferRelativeResize="0"/>
          <p:nvPr/>
        </p:nvPicPr>
        <p:blipFill rotWithShape="1">
          <a:blip r:embed="rId4">
            <a:alphaModFix/>
          </a:blip>
          <a:srcRect b="0" l="30" r="40" t="0"/>
          <a:stretch/>
        </p:blipFill>
        <p:spPr>
          <a:xfrm>
            <a:off x="11553825" y="238125"/>
            <a:ext cx="271500" cy="390600"/>
          </a:xfrm>
          <a:prstGeom prst="rect">
            <a:avLst/>
          </a:prstGeom>
          <a:noFill/>
          <a:ln>
            <a:noFill/>
          </a:ln>
        </p:spPr>
      </p:pic>
      <p:sp>
        <p:nvSpPr>
          <p:cNvPr id="627" name="Google Shape;627;g3e6b9b4a22b_0_2740"/>
          <p:cNvSpPr/>
          <p:nvPr/>
        </p:nvSpPr>
        <p:spPr>
          <a:xfrm>
            <a:off x="9223950" y="6605625"/>
            <a:ext cx="76200" cy="76200"/>
          </a:xfrm>
          <a:prstGeom prst="ellipse">
            <a:avLst/>
          </a:pr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628" name="Google Shape;628;g3e6b9b4a22b_0_2740"/>
          <p:cNvSpPr txBox="1"/>
          <p:nvPr/>
        </p:nvSpPr>
        <p:spPr>
          <a:xfrm>
            <a:off x="381000" y="6524625"/>
            <a:ext cx="3810000" cy="238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0" lang="en-US" sz="900">
                <a:solidFill>
                  <a:srgbClr val="FFFFFF"/>
                </a:solidFill>
                <a:latin typeface="Arial"/>
                <a:ea typeface="Arial"/>
                <a:cs typeface="Arial"/>
                <a:sym typeface="Arial"/>
              </a:rPr>
              <a:t>ELECTRICAL &amp; COMPUTER ENGINEERING</a:t>
            </a:r>
            <a:endParaRPr b="0" sz="900">
              <a:solidFill>
                <a:srgbClr val="FFFFFF"/>
              </a:solidFill>
              <a:latin typeface="Arial"/>
              <a:ea typeface="Arial"/>
              <a:cs typeface="Arial"/>
              <a:sym typeface="Arial"/>
            </a:endParaRPr>
          </a:p>
        </p:txBody>
      </p:sp>
      <p:grpSp>
        <p:nvGrpSpPr>
          <p:cNvPr id="629" name="Google Shape;629;g3e6b9b4a22b_0_2740"/>
          <p:cNvGrpSpPr/>
          <p:nvPr/>
        </p:nvGrpSpPr>
        <p:grpSpPr>
          <a:xfrm>
            <a:off x="4061425" y="6601537"/>
            <a:ext cx="5238715" cy="70500"/>
            <a:chOff x="4028175" y="6601537"/>
            <a:chExt cx="5238715" cy="70500"/>
          </a:xfrm>
        </p:grpSpPr>
        <p:cxnSp>
          <p:nvCxnSpPr>
            <p:cNvPr id="630" name="Google Shape;630;g3e6b9b4a22b_0_2740"/>
            <p:cNvCxnSpPr/>
            <p:nvPr/>
          </p:nvCxnSpPr>
          <p:spPr>
            <a:xfrm rot="10800000">
              <a:off x="4028175" y="6639606"/>
              <a:ext cx="5169900" cy="0"/>
            </a:xfrm>
            <a:prstGeom prst="straightConnector1">
              <a:avLst/>
            </a:prstGeom>
            <a:noFill/>
            <a:ln cap="flat" cmpd="sng" w="9525">
              <a:solidFill>
                <a:schemeClr val="lt1"/>
              </a:solidFill>
              <a:prstDash val="solid"/>
              <a:round/>
              <a:headEnd len="sm" w="sm" type="none"/>
              <a:tailEnd len="sm" w="sm" type="none"/>
            </a:ln>
          </p:spPr>
        </p:cxnSp>
        <p:sp>
          <p:nvSpPr>
            <p:cNvPr id="631" name="Google Shape;631;g3e6b9b4a22b_0_2740"/>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id="632" name="Google Shape;632;g3e6b9b4a22b_0_2740"/>
          <p:cNvPicPr preferRelativeResize="0"/>
          <p:nvPr/>
        </p:nvPicPr>
        <p:blipFill rotWithShape="1">
          <a:blip r:embed="rId5">
            <a:alphaModFix/>
          </a:blip>
          <a:srcRect b="0" l="0" r="0" t="0"/>
          <a:stretch/>
        </p:blipFill>
        <p:spPr>
          <a:xfrm>
            <a:off x="466725" y="457200"/>
            <a:ext cx="3829200" cy="1676400"/>
          </a:xfrm>
          <a:prstGeom prst="rect">
            <a:avLst/>
          </a:prstGeom>
          <a:noFill/>
          <a:ln>
            <a:noFill/>
          </a:ln>
        </p:spPr>
      </p:pic>
      <p:sp>
        <p:nvSpPr>
          <p:cNvPr id="633" name="Google Shape;633;g3e6b9b4a22b_0_2740"/>
          <p:cNvSpPr txBox="1"/>
          <p:nvPr/>
        </p:nvSpPr>
        <p:spPr>
          <a:xfrm>
            <a:off x="571500" y="571500"/>
            <a:ext cx="6667500" cy="76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3400">
                <a:solidFill>
                  <a:srgbClr val="FFFFFF"/>
                </a:solidFill>
                <a:latin typeface="Arial"/>
                <a:ea typeface="Arial"/>
                <a:cs typeface="Arial"/>
                <a:sym typeface="Arial"/>
              </a:rPr>
              <a:t>Sensor Subsystem - IR Sensors</a:t>
            </a:r>
            <a:endParaRPr b="1" sz="3400">
              <a:solidFill>
                <a:srgbClr val="FFFFFF"/>
              </a:solidFill>
              <a:latin typeface="Arial"/>
              <a:ea typeface="Arial"/>
              <a:cs typeface="Arial"/>
              <a:sym typeface="Arial"/>
            </a:endParaRPr>
          </a:p>
        </p:txBody>
      </p:sp>
      <p:sp>
        <p:nvSpPr>
          <p:cNvPr id="634" name="Google Shape;634;g3e6b9b4a22b_0_2740"/>
          <p:cNvSpPr/>
          <p:nvPr/>
        </p:nvSpPr>
        <p:spPr>
          <a:xfrm>
            <a:off x="1047750" y="1571625"/>
            <a:ext cx="10096500" cy="3238500"/>
          </a:xfrm>
          <a:prstGeom prst="roundRect">
            <a:avLst>
              <a:gd fmla="val 4705" name="adj"/>
            </a:avLst>
          </a:prstGeom>
          <a:solidFill>
            <a:srgbClr val="1E293B">
              <a:alpha val="60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635" name="Google Shape;635;g3e6b9b4a22b_0_2740"/>
          <p:cNvSpPr/>
          <p:nvPr/>
        </p:nvSpPr>
        <p:spPr>
          <a:xfrm>
            <a:off x="1047750" y="1571625"/>
            <a:ext cx="10096500" cy="571500"/>
          </a:xfrm>
          <a:prstGeom prst="roundRect">
            <a:avLst>
              <a:gd fmla="val 26666" name="adj"/>
            </a:avLst>
          </a:prstGeom>
          <a:solidFill>
            <a:srgbClr val="2D374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636" name="Google Shape;636;g3e6b9b4a22b_0_2740"/>
          <p:cNvSpPr/>
          <p:nvPr/>
        </p:nvSpPr>
        <p:spPr>
          <a:xfrm>
            <a:off x="1047750" y="1857375"/>
            <a:ext cx="10096500" cy="285900"/>
          </a:xfrm>
          <a:prstGeom prst="rect">
            <a:avLst/>
          </a:prstGeom>
          <a:solidFill>
            <a:srgbClr val="2D374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637" name="Google Shape;637;g3e6b9b4a22b_0_2740"/>
          <p:cNvSpPr txBox="1"/>
          <p:nvPr/>
        </p:nvSpPr>
        <p:spPr>
          <a:xfrm>
            <a:off x="1047750" y="1571625"/>
            <a:ext cx="5048400" cy="571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1600">
                <a:solidFill>
                  <a:srgbClr val="FFFFFF"/>
                </a:solidFill>
                <a:latin typeface="Arial"/>
                <a:ea typeface="Arial"/>
                <a:cs typeface="Arial"/>
                <a:sym typeface="Arial"/>
              </a:rPr>
              <a:t>Requirement</a:t>
            </a:r>
            <a:endParaRPr b="1" sz="1600">
              <a:solidFill>
                <a:srgbClr val="FFFFFF"/>
              </a:solidFill>
              <a:latin typeface="Arial"/>
              <a:ea typeface="Arial"/>
              <a:cs typeface="Arial"/>
              <a:sym typeface="Arial"/>
            </a:endParaRPr>
          </a:p>
        </p:txBody>
      </p:sp>
      <p:sp>
        <p:nvSpPr>
          <p:cNvPr id="638" name="Google Shape;638;g3e6b9b4a22b_0_2740"/>
          <p:cNvSpPr txBox="1"/>
          <p:nvPr/>
        </p:nvSpPr>
        <p:spPr>
          <a:xfrm>
            <a:off x="6096000" y="1571625"/>
            <a:ext cx="5048400" cy="571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1600">
                <a:solidFill>
                  <a:srgbClr val="FFFFFF"/>
                </a:solidFill>
                <a:latin typeface="Arial"/>
                <a:ea typeface="Arial"/>
                <a:cs typeface="Arial"/>
                <a:sym typeface="Arial"/>
              </a:rPr>
              <a:t>Validation</a:t>
            </a:r>
            <a:endParaRPr b="1" sz="1600">
              <a:solidFill>
                <a:srgbClr val="FFFFFF"/>
              </a:solidFill>
              <a:latin typeface="Arial"/>
              <a:ea typeface="Arial"/>
              <a:cs typeface="Arial"/>
              <a:sym typeface="Arial"/>
            </a:endParaRPr>
          </a:p>
        </p:txBody>
      </p:sp>
      <p:sp>
        <p:nvSpPr>
          <p:cNvPr id="639" name="Google Shape;639;g3e6b9b4a22b_0_2740"/>
          <p:cNvSpPr/>
          <p:nvPr/>
        </p:nvSpPr>
        <p:spPr>
          <a:xfrm>
            <a:off x="1047750" y="2143125"/>
            <a:ext cx="10096500" cy="2667000"/>
          </a:xfrm>
          <a:prstGeom prst="rect">
            <a:avLst/>
          </a:prstGeom>
          <a:solidFill>
            <a:srgbClr val="000000">
              <a:alpha val="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640" name="Google Shape;640;g3e6b9b4a22b_0_2740"/>
          <p:cNvSpPr txBox="1"/>
          <p:nvPr/>
        </p:nvSpPr>
        <p:spPr>
          <a:xfrm>
            <a:off x="1333500" y="2286000"/>
            <a:ext cx="4476900" cy="2381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0" lang="en-US" sz="1800">
                <a:solidFill>
                  <a:srgbClr val="FFFFFF"/>
                </a:solidFill>
                <a:latin typeface="Arial"/>
                <a:ea typeface="Arial"/>
                <a:cs typeface="Arial"/>
                <a:sym typeface="Arial"/>
              </a:rPr>
              <a:t>The IR sensors must accurately measure and signal the distance to the spice level, accurate to </a:t>
            </a:r>
            <a:r>
              <a:rPr b="1" lang="en-US" sz="1800">
                <a:solidFill>
                  <a:srgbClr val="E84A27"/>
                </a:solidFill>
                <a:latin typeface="Arial"/>
                <a:ea typeface="Arial"/>
                <a:cs typeface="Arial"/>
                <a:sym typeface="Arial"/>
              </a:rPr>
              <a:t>1%</a:t>
            </a:r>
            <a:r>
              <a:rPr b="0" lang="en-US" sz="1800">
                <a:solidFill>
                  <a:srgbClr val="FFFFFF"/>
                </a:solidFill>
                <a:latin typeface="Arial"/>
                <a:ea typeface="Arial"/>
                <a:cs typeface="Arial"/>
                <a:sym typeface="Arial"/>
              </a:rPr>
              <a:t> of the spice container size</a:t>
            </a:r>
            <a:endParaRPr b="0" sz="1800">
              <a:solidFill>
                <a:srgbClr val="FFFFFF"/>
              </a:solidFill>
              <a:latin typeface="Arial"/>
              <a:ea typeface="Arial"/>
              <a:cs typeface="Arial"/>
              <a:sym typeface="Arial"/>
            </a:endParaRPr>
          </a:p>
        </p:txBody>
      </p:sp>
      <p:sp>
        <p:nvSpPr>
          <p:cNvPr id="641" name="Google Shape;641;g3e6b9b4a22b_0_2740"/>
          <p:cNvSpPr txBox="1"/>
          <p:nvPr/>
        </p:nvSpPr>
        <p:spPr>
          <a:xfrm>
            <a:off x="6381750" y="2286000"/>
            <a:ext cx="4476900" cy="2381400"/>
          </a:xfrm>
          <a:prstGeom prst="rect">
            <a:avLst/>
          </a:prstGeom>
          <a:noFill/>
          <a:ln>
            <a:noFill/>
          </a:ln>
        </p:spPr>
        <p:txBody>
          <a:bodyPr anchorCtr="0" anchor="t" bIns="0" lIns="0" spcFirstLastPara="1" rIns="0" wrap="square" tIns="0">
            <a:noAutofit/>
          </a:bodyPr>
          <a:lstStyle/>
          <a:p>
            <a:pPr indent="0" lvl="0" marL="0" rtl="0" algn="l">
              <a:spcBef>
                <a:spcPts val="0"/>
              </a:spcBef>
              <a:spcAft>
                <a:spcPts val="1125"/>
              </a:spcAft>
              <a:buNone/>
            </a:pPr>
            <a:r>
              <a:rPr b="0" lang="en-US" sz="1800">
                <a:solidFill>
                  <a:srgbClr val="CBD5E1"/>
                </a:solidFill>
                <a:latin typeface="Arial"/>
                <a:ea typeface="Arial"/>
                <a:cs typeface="Arial"/>
                <a:sym typeface="Arial"/>
              </a:rPr>
              <a:t>IR measurement can be taken. For the container and spice, a full measurement and the measured measurement can be taken, and the percent full can be calculated by dividing the values.</a:t>
            </a:r>
            <a:endParaRPr b="0" sz="1800">
              <a:solidFill>
                <a:srgbClr val="CBD5E1"/>
              </a:solidFill>
              <a:latin typeface="Arial"/>
              <a:ea typeface="Arial"/>
              <a:cs typeface="Arial"/>
              <a:sym typeface="Arial"/>
            </a:endParaRPr>
          </a:p>
        </p:txBody>
      </p:sp>
      <p:sp>
        <p:nvSpPr>
          <p:cNvPr id="642" name="Google Shape;642;g3e6b9b4a22b_0_2740"/>
          <p:cNvSpPr/>
          <p:nvPr/>
        </p:nvSpPr>
        <p:spPr>
          <a:xfrm>
            <a:off x="1047750" y="4953000"/>
            <a:ext cx="10096500" cy="1238400"/>
          </a:xfrm>
          <a:prstGeom prst="roundRect">
            <a:avLst>
              <a:gd fmla="val 12307" name="adj"/>
            </a:avLst>
          </a:prstGeom>
          <a:solidFill>
            <a:srgbClr val="E84A27">
              <a:alpha val="10000"/>
            </a:srgbClr>
          </a:solidFill>
          <a:ln cap="flat" cmpd="sng" w="19050">
            <a:solidFill>
              <a:srgbClr val="E84A27"/>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643" name="Google Shape;643;g3e6b9b4a22b_0_2740"/>
          <p:cNvSpPr txBox="1"/>
          <p:nvPr/>
        </p:nvSpPr>
        <p:spPr>
          <a:xfrm>
            <a:off x="1333500" y="5095875"/>
            <a:ext cx="9525000" cy="952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0" i="1" lang="en-US" sz="1800">
                <a:solidFill>
                  <a:srgbClr val="FFFFFF"/>
                </a:solidFill>
                <a:latin typeface="Arial"/>
                <a:ea typeface="Arial"/>
                <a:cs typeface="Arial"/>
                <a:sym typeface="Arial"/>
              </a:rPr>
              <a:t>Ensuring measurement precision is critical for the dispensing accuracy within the automated system.</a:t>
            </a:r>
            <a:endParaRPr b="0" i="1" sz="1800">
              <a:solidFill>
                <a:srgbClr val="FFFFFF"/>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46" name="Shape 646"/>
        <p:cNvGrpSpPr/>
        <p:nvPr/>
      </p:nvGrpSpPr>
      <p:grpSpPr>
        <a:xfrm>
          <a:off x="0" y="0"/>
          <a:ext cx="0" cy="0"/>
          <a:chOff x="0" y="0"/>
          <a:chExt cx="0" cy="0"/>
        </a:xfrm>
      </p:grpSpPr>
      <p:sp>
        <p:nvSpPr>
          <p:cNvPr id="647" name="Google Shape;647;g3e6b9b4a22b_0_218"/>
          <p:cNvSpPr txBox="1"/>
          <p:nvPr/>
        </p:nvSpPr>
        <p:spPr>
          <a:xfrm>
            <a:off x="8001000" y="6524625"/>
            <a:ext cx="3810000" cy="238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b="0" lang="en-US" sz="900">
                <a:solidFill>
                  <a:srgbClr val="FFFFFF"/>
                </a:solidFill>
                <a:latin typeface="Arial"/>
                <a:ea typeface="Arial"/>
                <a:cs typeface="Arial"/>
                <a:sym typeface="Arial"/>
              </a:rPr>
              <a:t>GRAINGER ENGINEERING</a:t>
            </a:r>
            <a:endParaRPr b="0" sz="900">
              <a:solidFill>
                <a:srgbClr val="FFFFFF"/>
              </a:solidFill>
              <a:latin typeface="Arial"/>
              <a:ea typeface="Arial"/>
              <a:cs typeface="Arial"/>
              <a:sym typeface="Arial"/>
            </a:endParaRPr>
          </a:p>
        </p:txBody>
      </p:sp>
      <p:pic>
        <p:nvPicPr>
          <p:cNvPr id="648" name="Google Shape;648;g3e6b9b4a22b_0_218"/>
          <p:cNvPicPr preferRelativeResize="0"/>
          <p:nvPr/>
        </p:nvPicPr>
        <p:blipFill rotWithShape="1">
          <a:blip r:embed="rId4">
            <a:alphaModFix/>
          </a:blip>
          <a:srcRect b="0" l="0" r="0" t="0"/>
          <a:stretch/>
        </p:blipFill>
        <p:spPr>
          <a:xfrm>
            <a:off x="466725" y="457200"/>
            <a:ext cx="3829200" cy="1676400"/>
          </a:xfrm>
          <a:prstGeom prst="rect">
            <a:avLst/>
          </a:prstGeom>
          <a:noFill/>
          <a:ln>
            <a:noFill/>
          </a:ln>
        </p:spPr>
      </p:pic>
      <p:sp>
        <p:nvSpPr>
          <p:cNvPr id="649" name="Google Shape;649;g3e6b9b4a22b_0_218"/>
          <p:cNvSpPr txBox="1"/>
          <p:nvPr/>
        </p:nvSpPr>
        <p:spPr>
          <a:xfrm>
            <a:off x="571500" y="571500"/>
            <a:ext cx="6667500" cy="762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3400">
                <a:solidFill>
                  <a:srgbClr val="FFFFFF"/>
                </a:solidFill>
                <a:latin typeface="Arial"/>
                <a:ea typeface="Arial"/>
                <a:cs typeface="Arial"/>
                <a:sym typeface="Arial"/>
              </a:rPr>
              <a:t>Sensor Subsystem - IR Sensors</a:t>
            </a:r>
            <a:endParaRPr b="1" sz="3400">
              <a:solidFill>
                <a:srgbClr val="FFFFFF"/>
              </a:solidFill>
              <a:latin typeface="Arial"/>
              <a:ea typeface="Arial"/>
              <a:cs typeface="Arial"/>
              <a:sym typeface="Arial"/>
            </a:endParaRPr>
          </a:p>
        </p:txBody>
      </p:sp>
      <p:pic>
        <p:nvPicPr>
          <p:cNvPr id="650" name="Google Shape;650;g3e6b9b4a22b_0_218"/>
          <p:cNvPicPr preferRelativeResize="0"/>
          <p:nvPr/>
        </p:nvPicPr>
        <p:blipFill rotWithShape="1">
          <a:blip r:embed="rId5">
            <a:alphaModFix/>
          </a:blip>
          <a:srcRect b="0" l="30" r="40" t="0"/>
          <a:stretch/>
        </p:blipFill>
        <p:spPr>
          <a:xfrm>
            <a:off x="11553825" y="238125"/>
            <a:ext cx="271500" cy="390600"/>
          </a:xfrm>
          <a:prstGeom prst="rect">
            <a:avLst/>
          </a:prstGeom>
          <a:noFill/>
          <a:ln>
            <a:noFill/>
          </a:ln>
        </p:spPr>
      </p:pic>
      <p:sp>
        <p:nvSpPr>
          <p:cNvPr id="651" name="Google Shape;651;g3e6b9b4a22b_0_218"/>
          <p:cNvSpPr/>
          <p:nvPr/>
        </p:nvSpPr>
        <p:spPr>
          <a:xfrm>
            <a:off x="9223950" y="6605625"/>
            <a:ext cx="76200" cy="76200"/>
          </a:xfrm>
          <a:prstGeom prst="ellipse">
            <a:avLst/>
          </a:pr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652" name="Google Shape;652;g3e6b9b4a22b_0_218"/>
          <p:cNvSpPr txBox="1"/>
          <p:nvPr/>
        </p:nvSpPr>
        <p:spPr>
          <a:xfrm>
            <a:off x="381000" y="6524625"/>
            <a:ext cx="3810000" cy="238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0" lang="en-US" sz="900">
                <a:solidFill>
                  <a:srgbClr val="FFFFFF"/>
                </a:solidFill>
                <a:latin typeface="Arial"/>
                <a:ea typeface="Arial"/>
                <a:cs typeface="Arial"/>
                <a:sym typeface="Arial"/>
              </a:rPr>
              <a:t>ELECTRICAL &amp; COMPUTER ENGINEERING</a:t>
            </a:r>
            <a:endParaRPr b="0" sz="900">
              <a:solidFill>
                <a:srgbClr val="FFFFFF"/>
              </a:solidFill>
              <a:latin typeface="Arial"/>
              <a:ea typeface="Arial"/>
              <a:cs typeface="Arial"/>
              <a:sym typeface="Arial"/>
            </a:endParaRPr>
          </a:p>
        </p:txBody>
      </p:sp>
      <p:grpSp>
        <p:nvGrpSpPr>
          <p:cNvPr id="653" name="Google Shape;653;g3e6b9b4a22b_0_218"/>
          <p:cNvGrpSpPr/>
          <p:nvPr/>
        </p:nvGrpSpPr>
        <p:grpSpPr>
          <a:xfrm>
            <a:off x="4061425" y="6601537"/>
            <a:ext cx="5238715" cy="70500"/>
            <a:chOff x="4028175" y="6601537"/>
            <a:chExt cx="5238715" cy="70500"/>
          </a:xfrm>
        </p:grpSpPr>
        <p:cxnSp>
          <p:nvCxnSpPr>
            <p:cNvPr id="654" name="Google Shape;654;g3e6b9b4a22b_0_218"/>
            <p:cNvCxnSpPr/>
            <p:nvPr/>
          </p:nvCxnSpPr>
          <p:spPr>
            <a:xfrm rot="10800000">
              <a:off x="4028175" y="6639606"/>
              <a:ext cx="5169900" cy="0"/>
            </a:xfrm>
            <a:prstGeom prst="straightConnector1">
              <a:avLst/>
            </a:prstGeom>
            <a:noFill/>
            <a:ln cap="flat" cmpd="sng" w="9525">
              <a:solidFill>
                <a:schemeClr val="lt1"/>
              </a:solidFill>
              <a:prstDash val="solid"/>
              <a:round/>
              <a:headEnd len="sm" w="sm" type="none"/>
              <a:tailEnd len="sm" w="sm" type="none"/>
            </a:ln>
          </p:spPr>
        </p:cxnSp>
        <p:sp>
          <p:nvSpPr>
            <p:cNvPr id="655" name="Google Shape;655;g3e6b9b4a22b_0_218"/>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656" name="Google Shape;656;g3e6b9b4a22b_0_218"/>
          <p:cNvGrpSpPr/>
          <p:nvPr/>
        </p:nvGrpSpPr>
        <p:grpSpPr>
          <a:xfrm>
            <a:off x="1047750" y="1714500"/>
            <a:ext cx="10096650" cy="3619500"/>
            <a:chOff x="1047750" y="1714500"/>
            <a:chExt cx="10096650" cy="3619500"/>
          </a:xfrm>
        </p:grpSpPr>
        <p:sp>
          <p:nvSpPr>
            <p:cNvPr id="657" name="Google Shape;657;g3e6b9b4a22b_0_218"/>
            <p:cNvSpPr/>
            <p:nvPr/>
          </p:nvSpPr>
          <p:spPr>
            <a:xfrm>
              <a:off x="1047750" y="1714500"/>
              <a:ext cx="10096500" cy="3048000"/>
            </a:xfrm>
            <a:prstGeom prst="roundRect">
              <a:avLst>
                <a:gd fmla="val 5000" name="adj"/>
              </a:avLst>
            </a:prstGeom>
            <a:solidFill>
              <a:srgbClr val="1E293B">
                <a:alpha val="60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nvGrpSpPr>
            <p:cNvPr id="658" name="Google Shape;658;g3e6b9b4a22b_0_218"/>
            <p:cNvGrpSpPr/>
            <p:nvPr/>
          </p:nvGrpSpPr>
          <p:grpSpPr>
            <a:xfrm>
              <a:off x="1047750" y="1714500"/>
              <a:ext cx="10096500" cy="571650"/>
              <a:chOff x="1047750" y="1714500"/>
              <a:chExt cx="10096500" cy="571650"/>
            </a:xfrm>
          </p:grpSpPr>
          <p:sp>
            <p:nvSpPr>
              <p:cNvPr id="659" name="Google Shape;659;g3e6b9b4a22b_0_218"/>
              <p:cNvSpPr/>
              <p:nvPr/>
            </p:nvSpPr>
            <p:spPr>
              <a:xfrm>
                <a:off x="1047750" y="1714500"/>
                <a:ext cx="10096500" cy="571500"/>
              </a:xfrm>
              <a:prstGeom prst="roundRect">
                <a:avLst>
                  <a:gd fmla="val 26666" name="adj"/>
                </a:avLst>
              </a:prstGeom>
              <a:solidFill>
                <a:srgbClr val="2D374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660" name="Google Shape;660;g3e6b9b4a22b_0_218"/>
              <p:cNvSpPr/>
              <p:nvPr/>
            </p:nvSpPr>
            <p:spPr>
              <a:xfrm>
                <a:off x="1047750" y="2000250"/>
                <a:ext cx="10096500" cy="285900"/>
              </a:xfrm>
              <a:prstGeom prst="rect">
                <a:avLst/>
              </a:prstGeom>
              <a:solidFill>
                <a:srgbClr val="2D374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661" name="Google Shape;661;g3e6b9b4a22b_0_218"/>
              <p:cNvSpPr txBox="1"/>
              <p:nvPr/>
            </p:nvSpPr>
            <p:spPr>
              <a:xfrm>
                <a:off x="1047750" y="1714500"/>
                <a:ext cx="2019300" cy="571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1600">
                    <a:solidFill>
                      <a:srgbClr val="FFFFFF"/>
                    </a:solidFill>
                    <a:latin typeface="Arial"/>
                    <a:ea typeface="Arial"/>
                    <a:cs typeface="Arial"/>
                    <a:sym typeface="Arial"/>
                  </a:rPr>
                  <a:t>Weight (g)</a:t>
                </a:r>
                <a:endParaRPr b="1" sz="1600">
                  <a:solidFill>
                    <a:srgbClr val="FFFFFF"/>
                  </a:solidFill>
                  <a:latin typeface="Arial"/>
                  <a:ea typeface="Arial"/>
                  <a:cs typeface="Arial"/>
                  <a:sym typeface="Arial"/>
                </a:endParaRPr>
              </a:p>
            </p:txBody>
          </p:sp>
          <p:sp>
            <p:nvSpPr>
              <p:cNvPr id="662" name="Google Shape;662;g3e6b9b4a22b_0_218"/>
              <p:cNvSpPr txBox="1"/>
              <p:nvPr/>
            </p:nvSpPr>
            <p:spPr>
              <a:xfrm>
                <a:off x="3067050" y="1714500"/>
                <a:ext cx="2019300" cy="571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1600">
                    <a:solidFill>
                      <a:srgbClr val="FFFFFF"/>
                    </a:solidFill>
                    <a:latin typeface="Arial"/>
                    <a:ea typeface="Arial"/>
                    <a:cs typeface="Arial"/>
                    <a:sym typeface="Arial"/>
                  </a:rPr>
                  <a:t>IR Distance</a:t>
                </a:r>
                <a:endParaRPr b="1" sz="1600">
                  <a:solidFill>
                    <a:srgbClr val="FFFFFF"/>
                  </a:solidFill>
                  <a:latin typeface="Arial"/>
                  <a:ea typeface="Arial"/>
                  <a:cs typeface="Arial"/>
                  <a:sym typeface="Arial"/>
                </a:endParaRPr>
              </a:p>
            </p:txBody>
          </p:sp>
          <p:sp>
            <p:nvSpPr>
              <p:cNvPr id="663" name="Google Shape;663;g3e6b9b4a22b_0_218"/>
              <p:cNvSpPr txBox="1"/>
              <p:nvPr/>
            </p:nvSpPr>
            <p:spPr>
              <a:xfrm>
                <a:off x="5086350" y="1714500"/>
                <a:ext cx="2019300" cy="571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1600">
                    <a:solidFill>
                      <a:srgbClr val="FFFFFF"/>
                    </a:solidFill>
                    <a:latin typeface="Arial"/>
                    <a:ea typeface="Arial"/>
                    <a:cs typeface="Arial"/>
                    <a:sym typeface="Arial"/>
                  </a:rPr>
                  <a:t>IR %</a:t>
                </a:r>
                <a:endParaRPr b="1" sz="1600">
                  <a:solidFill>
                    <a:srgbClr val="FFFFFF"/>
                  </a:solidFill>
                  <a:latin typeface="Arial"/>
                  <a:ea typeface="Arial"/>
                  <a:cs typeface="Arial"/>
                  <a:sym typeface="Arial"/>
                </a:endParaRPr>
              </a:p>
            </p:txBody>
          </p:sp>
          <p:sp>
            <p:nvSpPr>
              <p:cNvPr id="664" name="Google Shape;664;g3e6b9b4a22b_0_218"/>
              <p:cNvSpPr txBox="1"/>
              <p:nvPr/>
            </p:nvSpPr>
            <p:spPr>
              <a:xfrm>
                <a:off x="7105650" y="1714500"/>
                <a:ext cx="2019300" cy="571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1600">
                    <a:solidFill>
                      <a:srgbClr val="FFFFFF"/>
                    </a:solidFill>
                    <a:latin typeface="Arial"/>
                    <a:ea typeface="Arial"/>
                    <a:cs typeface="Arial"/>
                    <a:sym typeface="Arial"/>
                  </a:rPr>
                  <a:t>Weight %</a:t>
                </a:r>
                <a:endParaRPr b="1" sz="1600">
                  <a:solidFill>
                    <a:srgbClr val="FFFFFF"/>
                  </a:solidFill>
                  <a:latin typeface="Arial"/>
                  <a:ea typeface="Arial"/>
                  <a:cs typeface="Arial"/>
                  <a:sym typeface="Arial"/>
                </a:endParaRPr>
              </a:p>
            </p:txBody>
          </p:sp>
          <p:sp>
            <p:nvSpPr>
              <p:cNvPr id="665" name="Google Shape;665;g3e6b9b4a22b_0_218"/>
              <p:cNvSpPr txBox="1"/>
              <p:nvPr/>
            </p:nvSpPr>
            <p:spPr>
              <a:xfrm>
                <a:off x="9124950" y="1714500"/>
                <a:ext cx="2019300" cy="571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1600">
                    <a:solidFill>
                      <a:srgbClr val="FFFFFF"/>
                    </a:solidFill>
                    <a:latin typeface="Arial"/>
                    <a:ea typeface="Arial"/>
                    <a:cs typeface="Arial"/>
                    <a:sym typeface="Arial"/>
                  </a:rPr>
                  <a:t>% Difference</a:t>
                </a:r>
                <a:endParaRPr b="1" sz="1600">
                  <a:solidFill>
                    <a:srgbClr val="FFFFFF"/>
                  </a:solidFill>
                  <a:latin typeface="Arial"/>
                  <a:ea typeface="Arial"/>
                  <a:cs typeface="Arial"/>
                  <a:sym typeface="Arial"/>
                </a:endParaRPr>
              </a:p>
            </p:txBody>
          </p:sp>
        </p:grpSp>
        <p:grpSp>
          <p:nvGrpSpPr>
            <p:cNvPr id="666" name="Google Shape;666;g3e6b9b4a22b_0_218"/>
            <p:cNvGrpSpPr/>
            <p:nvPr/>
          </p:nvGrpSpPr>
          <p:grpSpPr>
            <a:xfrm>
              <a:off x="1047750" y="2286000"/>
              <a:ext cx="10096500" cy="381000"/>
              <a:chOff x="1047750" y="2286000"/>
              <a:chExt cx="10096500" cy="381000"/>
            </a:xfrm>
          </p:grpSpPr>
          <p:sp>
            <p:nvSpPr>
              <p:cNvPr id="667" name="Google Shape;667;g3e6b9b4a22b_0_218"/>
              <p:cNvSpPr txBox="1"/>
              <p:nvPr/>
            </p:nvSpPr>
            <p:spPr>
              <a:xfrm>
                <a:off x="1047750" y="2286000"/>
                <a:ext cx="20193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FFFFFF"/>
                    </a:solidFill>
                    <a:latin typeface="Arial"/>
                    <a:ea typeface="Arial"/>
                    <a:cs typeface="Arial"/>
                    <a:sym typeface="Arial"/>
                  </a:rPr>
                  <a:t>0</a:t>
                </a:r>
                <a:endParaRPr sz="1400">
                  <a:solidFill>
                    <a:srgbClr val="FFFFFF"/>
                  </a:solidFill>
                  <a:latin typeface="Arial"/>
                  <a:ea typeface="Arial"/>
                  <a:cs typeface="Arial"/>
                  <a:sym typeface="Arial"/>
                </a:endParaRPr>
              </a:p>
            </p:txBody>
          </p:sp>
          <p:sp>
            <p:nvSpPr>
              <p:cNvPr id="668" name="Google Shape;668;g3e6b9b4a22b_0_218"/>
              <p:cNvSpPr txBox="1"/>
              <p:nvPr/>
            </p:nvSpPr>
            <p:spPr>
              <a:xfrm>
                <a:off x="3067050" y="2286000"/>
                <a:ext cx="20193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CBD5E1"/>
                    </a:solidFill>
                    <a:latin typeface="Arial"/>
                    <a:ea typeface="Arial"/>
                    <a:cs typeface="Arial"/>
                    <a:sym typeface="Arial"/>
                  </a:rPr>
                  <a:t>153</a:t>
                </a:r>
                <a:endParaRPr sz="1400">
                  <a:solidFill>
                    <a:srgbClr val="CBD5E1"/>
                  </a:solidFill>
                  <a:latin typeface="Arial"/>
                  <a:ea typeface="Arial"/>
                  <a:cs typeface="Arial"/>
                  <a:sym typeface="Arial"/>
                </a:endParaRPr>
              </a:p>
            </p:txBody>
          </p:sp>
          <p:sp>
            <p:nvSpPr>
              <p:cNvPr id="669" name="Google Shape;669;g3e6b9b4a22b_0_218"/>
              <p:cNvSpPr txBox="1"/>
              <p:nvPr/>
            </p:nvSpPr>
            <p:spPr>
              <a:xfrm>
                <a:off x="5086350" y="2286000"/>
                <a:ext cx="20193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CBD5E1"/>
                    </a:solidFill>
                    <a:latin typeface="Arial"/>
                    <a:ea typeface="Arial"/>
                    <a:cs typeface="Arial"/>
                    <a:sym typeface="Arial"/>
                  </a:rPr>
                  <a:t>0%</a:t>
                </a:r>
                <a:endParaRPr sz="1400">
                  <a:solidFill>
                    <a:srgbClr val="CBD5E1"/>
                  </a:solidFill>
                  <a:latin typeface="Arial"/>
                  <a:ea typeface="Arial"/>
                  <a:cs typeface="Arial"/>
                  <a:sym typeface="Arial"/>
                </a:endParaRPr>
              </a:p>
            </p:txBody>
          </p:sp>
          <p:sp>
            <p:nvSpPr>
              <p:cNvPr id="670" name="Google Shape;670;g3e6b9b4a22b_0_218"/>
              <p:cNvSpPr txBox="1"/>
              <p:nvPr/>
            </p:nvSpPr>
            <p:spPr>
              <a:xfrm>
                <a:off x="7105650" y="2286000"/>
                <a:ext cx="20193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CBD5E1"/>
                    </a:solidFill>
                    <a:latin typeface="Arial"/>
                    <a:ea typeface="Arial"/>
                    <a:cs typeface="Arial"/>
                    <a:sym typeface="Arial"/>
                  </a:rPr>
                  <a:t>0.00%</a:t>
                </a:r>
                <a:endParaRPr sz="1400">
                  <a:solidFill>
                    <a:srgbClr val="CBD5E1"/>
                  </a:solidFill>
                  <a:latin typeface="Arial"/>
                  <a:ea typeface="Arial"/>
                  <a:cs typeface="Arial"/>
                  <a:sym typeface="Arial"/>
                </a:endParaRPr>
              </a:p>
            </p:txBody>
          </p:sp>
          <p:sp>
            <p:nvSpPr>
              <p:cNvPr id="671" name="Google Shape;671;g3e6b9b4a22b_0_218"/>
              <p:cNvSpPr txBox="1"/>
              <p:nvPr/>
            </p:nvSpPr>
            <p:spPr>
              <a:xfrm>
                <a:off x="9124950" y="2286000"/>
                <a:ext cx="20193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CBD5E1"/>
                    </a:solidFill>
                    <a:latin typeface="Arial"/>
                    <a:ea typeface="Arial"/>
                    <a:cs typeface="Arial"/>
                    <a:sym typeface="Arial"/>
                  </a:rPr>
                  <a:t>0.00%</a:t>
                </a:r>
                <a:endParaRPr sz="1400">
                  <a:solidFill>
                    <a:srgbClr val="CBD5E1"/>
                  </a:solidFill>
                  <a:latin typeface="Arial"/>
                  <a:ea typeface="Arial"/>
                  <a:cs typeface="Arial"/>
                  <a:sym typeface="Arial"/>
                </a:endParaRPr>
              </a:p>
            </p:txBody>
          </p:sp>
        </p:grpSp>
        <p:grpSp>
          <p:nvGrpSpPr>
            <p:cNvPr id="672" name="Google Shape;672;g3e6b9b4a22b_0_218"/>
            <p:cNvGrpSpPr/>
            <p:nvPr/>
          </p:nvGrpSpPr>
          <p:grpSpPr>
            <a:xfrm>
              <a:off x="1047750" y="2667000"/>
              <a:ext cx="10096500" cy="381000"/>
              <a:chOff x="1047750" y="2667000"/>
              <a:chExt cx="10096500" cy="381000"/>
            </a:xfrm>
          </p:grpSpPr>
          <p:sp>
            <p:nvSpPr>
              <p:cNvPr id="673" name="Google Shape;673;g3e6b9b4a22b_0_218"/>
              <p:cNvSpPr/>
              <p:nvPr/>
            </p:nvSpPr>
            <p:spPr>
              <a:xfrm>
                <a:off x="1047750" y="2667000"/>
                <a:ext cx="10096500" cy="381000"/>
              </a:xfrm>
              <a:prstGeom prst="rect">
                <a:avLst/>
              </a:prstGeom>
              <a:solidFill>
                <a:srgbClr val="FFFFFF">
                  <a:alpha val="5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674" name="Google Shape;674;g3e6b9b4a22b_0_218"/>
              <p:cNvSpPr txBox="1"/>
              <p:nvPr/>
            </p:nvSpPr>
            <p:spPr>
              <a:xfrm>
                <a:off x="1047750" y="2667000"/>
                <a:ext cx="20193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FFFFFF"/>
                    </a:solidFill>
                    <a:latin typeface="Arial"/>
                    <a:ea typeface="Arial"/>
                    <a:cs typeface="Arial"/>
                    <a:sym typeface="Arial"/>
                  </a:rPr>
                  <a:t>44</a:t>
                </a:r>
                <a:endParaRPr sz="1400">
                  <a:solidFill>
                    <a:srgbClr val="FFFFFF"/>
                  </a:solidFill>
                  <a:latin typeface="Arial"/>
                  <a:ea typeface="Arial"/>
                  <a:cs typeface="Arial"/>
                  <a:sym typeface="Arial"/>
                </a:endParaRPr>
              </a:p>
            </p:txBody>
          </p:sp>
          <p:sp>
            <p:nvSpPr>
              <p:cNvPr id="675" name="Google Shape;675;g3e6b9b4a22b_0_218"/>
              <p:cNvSpPr txBox="1"/>
              <p:nvPr/>
            </p:nvSpPr>
            <p:spPr>
              <a:xfrm>
                <a:off x="3067050" y="2667000"/>
                <a:ext cx="20193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CBD5E1"/>
                    </a:solidFill>
                    <a:latin typeface="Arial"/>
                    <a:ea typeface="Arial"/>
                    <a:cs typeface="Arial"/>
                    <a:sym typeface="Arial"/>
                  </a:rPr>
                  <a:t>132.5</a:t>
                </a:r>
                <a:endParaRPr sz="1400">
                  <a:solidFill>
                    <a:srgbClr val="CBD5E1"/>
                  </a:solidFill>
                  <a:latin typeface="Arial"/>
                  <a:ea typeface="Arial"/>
                  <a:cs typeface="Arial"/>
                  <a:sym typeface="Arial"/>
                </a:endParaRPr>
              </a:p>
            </p:txBody>
          </p:sp>
          <p:sp>
            <p:nvSpPr>
              <p:cNvPr id="676" name="Google Shape;676;g3e6b9b4a22b_0_218"/>
              <p:cNvSpPr txBox="1"/>
              <p:nvPr/>
            </p:nvSpPr>
            <p:spPr>
              <a:xfrm>
                <a:off x="5086350" y="2667000"/>
                <a:ext cx="20193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CBD5E1"/>
                    </a:solidFill>
                    <a:latin typeface="Arial"/>
                    <a:ea typeface="Arial"/>
                    <a:cs typeface="Arial"/>
                    <a:sym typeface="Arial"/>
                  </a:rPr>
                  <a:t>19%</a:t>
                </a:r>
                <a:endParaRPr sz="1400">
                  <a:solidFill>
                    <a:srgbClr val="CBD5E1"/>
                  </a:solidFill>
                  <a:latin typeface="Arial"/>
                  <a:ea typeface="Arial"/>
                  <a:cs typeface="Arial"/>
                  <a:sym typeface="Arial"/>
                </a:endParaRPr>
              </a:p>
            </p:txBody>
          </p:sp>
          <p:sp>
            <p:nvSpPr>
              <p:cNvPr id="677" name="Google Shape;677;g3e6b9b4a22b_0_218"/>
              <p:cNvSpPr txBox="1"/>
              <p:nvPr/>
            </p:nvSpPr>
            <p:spPr>
              <a:xfrm>
                <a:off x="7105650" y="2667000"/>
                <a:ext cx="20193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CBD5E1"/>
                    </a:solidFill>
                    <a:latin typeface="Arial"/>
                    <a:ea typeface="Arial"/>
                    <a:cs typeface="Arial"/>
                    <a:sym typeface="Arial"/>
                  </a:rPr>
                  <a:t>19.01%</a:t>
                </a:r>
                <a:endParaRPr sz="1400">
                  <a:solidFill>
                    <a:srgbClr val="CBD5E1"/>
                  </a:solidFill>
                  <a:latin typeface="Arial"/>
                  <a:ea typeface="Arial"/>
                  <a:cs typeface="Arial"/>
                  <a:sym typeface="Arial"/>
                </a:endParaRPr>
              </a:p>
            </p:txBody>
          </p:sp>
          <p:sp>
            <p:nvSpPr>
              <p:cNvPr id="678" name="Google Shape;678;g3e6b9b4a22b_0_218"/>
              <p:cNvSpPr txBox="1"/>
              <p:nvPr/>
            </p:nvSpPr>
            <p:spPr>
              <a:xfrm>
                <a:off x="9124950" y="2667000"/>
                <a:ext cx="20193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4ADE80"/>
                    </a:solidFill>
                    <a:latin typeface="Arial"/>
                    <a:ea typeface="Arial"/>
                    <a:cs typeface="Arial"/>
                    <a:sym typeface="Arial"/>
                  </a:rPr>
                  <a:t>+0.37%</a:t>
                </a:r>
                <a:endParaRPr sz="1400">
                  <a:solidFill>
                    <a:srgbClr val="4ADE80"/>
                  </a:solidFill>
                  <a:latin typeface="Arial"/>
                  <a:ea typeface="Arial"/>
                  <a:cs typeface="Arial"/>
                  <a:sym typeface="Arial"/>
                </a:endParaRPr>
              </a:p>
            </p:txBody>
          </p:sp>
        </p:grpSp>
        <p:grpSp>
          <p:nvGrpSpPr>
            <p:cNvPr id="679" name="Google Shape;679;g3e6b9b4a22b_0_218"/>
            <p:cNvGrpSpPr/>
            <p:nvPr/>
          </p:nvGrpSpPr>
          <p:grpSpPr>
            <a:xfrm>
              <a:off x="1047750" y="3048000"/>
              <a:ext cx="10096500" cy="381000"/>
              <a:chOff x="1047750" y="3048000"/>
              <a:chExt cx="10096500" cy="381000"/>
            </a:xfrm>
          </p:grpSpPr>
          <p:sp>
            <p:nvSpPr>
              <p:cNvPr id="680" name="Google Shape;680;g3e6b9b4a22b_0_218"/>
              <p:cNvSpPr txBox="1"/>
              <p:nvPr/>
            </p:nvSpPr>
            <p:spPr>
              <a:xfrm>
                <a:off x="1047750" y="3048000"/>
                <a:ext cx="20193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FFFFFF"/>
                    </a:solidFill>
                    <a:latin typeface="Arial"/>
                    <a:ea typeface="Arial"/>
                    <a:cs typeface="Arial"/>
                    <a:sym typeface="Arial"/>
                  </a:rPr>
                  <a:t>89.48</a:t>
                </a:r>
                <a:endParaRPr sz="1400">
                  <a:solidFill>
                    <a:srgbClr val="FFFFFF"/>
                  </a:solidFill>
                  <a:latin typeface="Arial"/>
                  <a:ea typeface="Arial"/>
                  <a:cs typeface="Arial"/>
                  <a:sym typeface="Arial"/>
                </a:endParaRPr>
              </a:p>
            </p:txBody>
          </p:sp>
          <p:sp>
            <p:nvSpPr>
              <p:cNvPr id="681" name="Google Shape;681;g3e6b9b4a22b_0_218"/>
              <p:cNvSpPr txBox="1"/>
              <p:nvPr/>
            </p:nvSpPr>
            <p:spPr>
              <a:xfrm>
                <a:off x="3067050" y="3048000"/>
                <a:ext cx="20193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CBD5E1"/>
                    </a:solidFill>
                    <a:latin typeface="Arial"/>
                    <a:ea typeface="Arial"/>
                    <a:cs typeface="Arial"/>
                    <a:sym typeface="Arial"/>
                  </a:rPr>
                  <a:t>113</a:t>
                </a:r>
                <a:endParaRPr sz="1400">
                  <a:solidFill>
                    <a:srgbClr val="CBD5E1"/>
                  </a:solidFill>
                  <a:latin typeface="Arial"/>
                  <a:ea typeface="Arial"/>
                  <a:cs typeface="Arial"/>
                  <a:sym typeface="Arial"/>
                </a:endParaRPr>
              </a:p>
            </p:txBody>
          </p:sp>
          <p:sp>
            <p:nvSpPr>
              <p:cNvPr id="682" name="Google Shape;682;g3e6b9b4a22b_0_218"/>
              <p:cNvSpPr txBox="1"/>
              <p:nvPr/>
            </p:nvSpPr>
            <p:spPr>
              <a:xfrm>
                <a:off x="5086350" y="3048000"/>
                <a:ext cx="20193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CBD5E1"/>
                    </a:solidFill>
                    <a:latin typeface="Arial"/>
                    <a:ea typeface="Arial"/>
                    <a:cs typeface="Arial"/>
                    <a:sym typeface="Arial"/>
                  </a:rPr>
                  <a:t>38%</a:t>
                </a:r>
                <a:endParaRPr sz="1400">
                  <a:solidFill>
                    <a:srgbClr val="CBD5E1"/>
                  </a:solidFill>
                  <a:latin typeface="Arial"/>
                  <a:ea typeface="Arial"/>
                  <a:cs typeface="Arial"/>
                  <a:sym typeface="Arial"/>
                </a:endParaRPr>
              </a:p>
            </p:txBody>
          </p:sp>
          <p:sp>
            <p:nvSpPr>
              <p:cNvPr id="683" name="Google Shape;683;g3e6b9b4a22b_0_218"/>
              <p:cNvSpPr txBox="1"/>
              <p:nvPr/>
            </p:nvSpPr>
            <p:spPr>
              <a:xfrm>
                <a:off x="7105650" y="3048000"/>
                <a:ext cx="20193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CBD5E1"/>
                    </a:solidFill>
                    <a:latin typeface="Arial"/>
                    <a:ea typeface="Arial"/>
                    <a:cs typeface="Arial"/>
                    <a:sym typeface="Arial"/>
                  </a:rPr>
                  <a:t>38.66%</a:t>
                </a:r>
                <a:endParaRPr sz="1400">
                  <a:solidFill>
                    <a:srgbClr val="CBD5E1"/>
                  </a:solidFill>
                  <a:latin typeface="Arial"/>
                  <a:ea typeface="Arial"/>
                  <a:cs typeface="Arial"/>
                  <a:sym typeface="Arial"/>
                </a:endParaRPr>
              </a:p>
            </p:txBody>
          </p:sp>
          <p:sp>
            <p:nvSpPr>
              <p:cNvPr id="684" name="Google Shape;684;g3e6b9b4a22b_0_218"/>
              <p:cNvSpPr txBox="1"/>
              <p:nvPr/>
            </p:nvSpPr>
            <p:spPr>
              <a:xfrm>
                <a:off x="9124950" y="3048000"/>
                <a:ext cx="20193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F87171"/>
                    </a:solidFill>
                    <a:latin typeface="Arial"/>
                    <a:ea typeface="Arial"/>
                    <a:cs typeface="Arial"/>
                    <a:sym typeface="Arial"/>
                  </a:rPr>
                  <a:t>-0.85%</a:t>
                </a:r>
                <a:endParaRPr sz="1400">
                  <a:solidFill>
                    <a:srgbClr val="F87171"/>
                  </a:solidFill>
                  <a:latin typeface="Arial"/>
                  <a:ea typeface="Arial"/>
                  <a:cs typeface="Arial"/>
                  <a:sym typeface="Arial"/>
                </a:endParaRPr>
              </a:p>
            </p:txBody>
          </p:sp>
        </p:grpSp>
        <p:grpSp>
          <p:nvGrpSpPr>
            <p:cNvPr id="685" name="Google Shape;685;g3e6b9b4a22b_0_218"/>
            <p:cNvGrpSpPr/>
            <p:nvPr/>
          </p:nvGrpSpPr>
          <p:grpSpPr>
            <a:xfrm>
              <a:off x="1047750" y="3429000"/>
              <a:ext cx="10096500" cy="381000"/>
              <a:chOff x="1047750" y="3429000"/>
              <a:chExt cx="10096500" cy="381000"/>
            </a:xfrm>
          </p:grpSpPr>
          <p:sp>
            <p:nvSpPr>
              <p:cNvPr id="686" name="Google Shape;686;g3e6b9b4a22b_0_218"/>
              <p:cNvSpPr/>
              <p:nvPr/>
            </p:nvSpPr>
            <p:spPr>
              <a:xfrm>
                <a:off x="1047750" y="3429000"/>
                <a:ext cx="10096500" cy="381000"/>
              </a:xfrm>
              <a:prstGeom prst="rect">
                <a:avLst/>
              </a:prstGeom>
              <a:solidFill>
                <a:srgbClr val="FFFFFF">
                  <a:alpha val="5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687" name="Google Shape;687;g3e6b9b4a22b_0_218"/>
              <p:cNvSpPr txBox="1"/>
              <p:nvPr/>
            </p:nvSpPr>
            <p:spPr>
              <a:xfrm>
                <a:off x="1047750" y="3429000"/>
                <a:ext cx="20193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FFFFFF"/>
                    </a:solidFill>
                    <a:latin typeface="Arial"/>
                    <a:ea typeface="Arial"/>
                    <a:cs typeface="Arial"/>
                    <a:sym typeface="Arial"/>
                  </a:rPr>
                  <a:t>124.48</a:t>
                </a:r>
                <a:endParaRPr sz="1400">
                  <a:solidFill>
                    <a:srgbClr val="FFFFFF"/>
                  </a:solidFill>
                  <a:latin typeface="Arial"/>
                  <a:ea typeface="Arial"/>
                  <a:cs typeface="Arial"/>
                  <a:sym typeface="Arial"/>
                </a:endParaRPr>
              </a:p>
            </p:txBody>
          </p:sp>
          <p:sp>
            <p:nvSpPr>
              <p:cNvPr id="688" name="Google Shape;688;g3e6b9b4a22b_0_218"/>
              <p:cNvSpPr txBox="1"/>
              <p:nvPr/>
            </p:nvSpPr>
            <p:spPr>
              <a:xfrm>
                <a:off x="3067050" y="3429000"/>
                <a:ext cx="20193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CBD5E1"/>
                    </a:solidFill>
                    <a:latin typeface="Arial"/>
                    <a:ea typeface="Arial"/>
                    <a:cs typeface="Arial"/>
                    <a:sym typeface="Arial"/>
                  </a:rPr>
                  <a:t>91.9</a:t>
                </a:r>
                <a:endParaRPr sz="1400">
                  <a:solidFill>
                    <a:srgbClr val="CBD5E1"/>
                  </a:solidFill>
                  <a:latin typeface="Arial"/>
                  <a:ea typeface="Arial"/>
                  <a:cs typeface="Arial"/>
                  <a:sym typeface="Arial"/>
                </a:endParaRPr>
              </a:p>
            </p:txBody>
          </p:sp>
          <p:sp>
            <p:nvSpPr>
              <p:cNvPr id="689" name="Google Shape;689;g3e6b9b4a22b_0_218"/>
              <p:cNvSpPr txBox="1"/>
              <p:nvPr/>
            </p:nvSpPr>
            <p:spPr>
              <a:xfrm>
                <a:off x="5086350" y="3429000"/>
                <a:ext cx="20193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CBD5E1"/>
                    </a:solidFill>
                    <a:latin typeface="Arial"/>
                    <a:ea typeface="Arial"/>
                    <a:cs typeface="Arial"/>
                    <a:sym typeface="Arial"/>
                  </a:rPr>
                  <a:t>58%</a:t>
                </a:r>
                <a:endParaRPr sz="1400">
                  <a:solidFill>
                    <a:srgbClr val="CBD5E1"/>
                  </a:solidFill>
                  <a:latin typeface="Arial"/>
                  <a:ea typeface="Arial"/>
                  <a:cs typeface="Arial"/>
                  <a:sym typeface="Arial"/>
                </a:endParaRPr>
              </a:p>
            </p:txBody>
          </p:sp>
          <p:sp>
            <p:nvSpPr>
              <p:cNvPr id="690" name="Google Shape;690;g3e6b9b4a22b_0_218"/>
              <p:cNvSpPr txBox="1"/>
              <p:nvPr/>
            </p:nvSpPr>
            <p:spPr>
              <a:xfrm>
                <a:off x="7105650" y="3429000"/>
                <a:ext cx="20193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CBD5E1"/>
                    </a:solidFill>
                    <a:latin typeface="Arial"/>
                    <a:ea typeface="Arial"/>
                    <a:cs typeface="Arial"/>
                    <a:sym typeface="Arial"/>
                  </a:rPr>
                  <a:t>53.78%</a:t>
                </a:r>
                <a:endParaRPr sz="1400">
                  <a:solidFill>
                    <a:srgbClr val="CBD5E1"/>
                  </a:solidFill>
                  <a:latin typeface="Arial"/>
                  <a:ea typeface="Arial"/>
                  <a:cs typeface="Arial"/>
                  <a:sym typeface="Arial"/>
                </a:endParaRPr>
              </a:p>
            </p:txBody>
          </p:sp>
          <p:sp>
            <p:nvSpPr>
              <p:cNvPr id="691" name="Google Shape;691;g3e6b9b4a22b_0_218"/>
              <p:cNvSpPr txBox="1"/>
              <p:nvPr/>
            </p:nvSpPr>
            <p:spPr>
              <a:xfrm>
                <a:off x="9124950" y="3429000"/>
                <a:ext cx="20193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4ADE80"/>
                    </a:solidFill>
                    <a:latin typeface="Arial"/>
                    <a:ea typeface="Arial"/>
                    <a:cs typeface="Arial"/>
                    <a:sym typeface="Arial"/>
                  </a:rPr>
                  <a:t>+3.97%</a:t>
                </a:r>
                <a:endParaRPr sz="1400">
                  <a:solidFill>
                    <a:srgbClr val="4ADE80"/>
                  </a:solidFill>
                  <a:latin typeface="Arial"/>
                  <a:ea typeface="Arial"/>
                  <a:cs typeface="Arial"/>
                  <a:sym typeface="Arial"/>
                </a:endParaRPr>
              </a:p>
            </p:txBody>
          </p:sp>
        </p:grpSp>
        <p:grpSp>
          <p:nvGrpSpPr>
            <p:cNvPr id="692" name="Google Shape;692;g3e6b9b4a22b_0_218"/>
            <p:cNvGrpSpPr/>
            <p:nvPr/>
          </p:nvGrpSpPr>
          <p:grpSpPr>
            <a:xfrm>
              <a:off x="1047750" y="3810000"/>
              <a:ext cx="10096500" cy="381000"/>
              <a:chOff x="1047750" y="3810000"/>
              <a:chExt cx="10096500" cy="381000"/>
            </a:xfrm>
          </p:grpSpPr>
          <p:sp>
            <p:nvSpPr>
              <p:cNvPr id="693" name="Google Shape;693;g3e6b9b4a22b_0_218"/>
              <p:cNvSpPr txBox="1"/>
              <p:nvPr/>
            </p:nvSpPr>
            <p:spPr>
              <a:xfrm>
                <a:off x="1047750" y="3810000"/>
                <a:ext cx="20193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FFFFFF"/>
                    </a:solidFill>
                    <a:latin typeface="Arial"/>
                    <a:ea typeface="Arial"/>
                    <a:cs typeface="Arial"/>
                    <a:sym typeface="Arial"/>
                  </a:rPr>
                  <a:t>164.48</a:t>
                </a:r>
                <a:endParaRPr sz="1400">
                  <a:solidFill>
                    <a:srgbClr val="FFFFFF"/>
                  </a:solidFill>
                  <a:latin typeface="Arial"/>
                  <a:ea typeface="Arial"/>
                  <a:cs typeface="Arial"/>
                  <a:sym typeface="Arial"/>
                </a:endParaRPr>
              </a:p>
            </p:txBody>
          </p:sp>
          <p:sp>
            <p:nvSpPr>
              <p:cNvPr id="694" name="Google Shape;694;g3e6b9b4a22b_0_218"/>
              <p:cNvSpPr txBox="1"/>
              <p:nvPr/>
            </p:nvSpPr>
            <p:spPr>
              <a:xfrm>
                <a:off x="3067050" y="3810000"/>
                <a:ext cx="20193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CBD5E1"/>
                    </a:solidFill>
                    <a:latin typeface="Arial"/>
                    <a:ea typeface="Arial"/>
                    <a:cs typeface="Arial"/>
                    <a:sym typeface="Arial"/>
                  </a:rPr>
                  <a:t>73.2</a:t>
                </a:r>
                <a:endParaRPr sz="1400">
                  <a:solidFill>
                    <a:srgbClr val="CBD5E1"/>
                  </a:solidFill>
                  <a:latin typeface="Arial"/>
                  <a:ea typeface="Arial"/>
                  <a:cs typeface="Arial"/>
                  <a:sym typeface="Arial"/>
                </a:endParaRPr>
              </a:p>
            </p:txBody>
          </p:sp>
          <p:sp>
            <p:nvSpPr>
              <p:cNvPr id="695" name="Google Shape;695;g3e6b9b4a22b_0_218"/>
              <p:cNvSpPr txBox="1"/>
              <p:nvPr/>
            </p:nvSpPr>
            <p:spPr>
              <a:xfrm>
                <a:off x="5086350" y="3810000"/>
                <a:ext cx="20193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CBD5E1"/>
                    </a:solidFill>
                    <a:latin typeface="Arial"/>
                    <a:ea typeface="Arial"/>
                    <a:cs typeface="Arial"/>
                    <a:sym typeface="Arial"/>
                  </a:rPr>
                  <a:t>75%</a:t>
                </a:r>
                <a:endParaRPr sz="1400">
                  <a:solidFill>
                    <a:srgbClr val="CBD5E1"/>
                  </a:solidFill>
                  <a:latin typeface="Arial"/>
                  <a:ea typeface="Arial"/>
                  <a:cs typeface="Arial"/>
                  <a:sym typeface="Arial"/>
                </a:endParaRPr>
              </a:p>
            </p:txBody>
          </p:sp>
          <p:sp>
            <p:nvSpPr>
              <p:cNvPr id="696" name="Google Shape;696;g3e6b9b4a22b_0_218"/>
              <p:cNvSpPr txBox="1"/>
              <p:nvPr/>
            </p:nvSpPr>
            <p:spPr>
              <a:xfrm>
                <a:off x="7105650" y="3810000"/>
                <a:ext cx="20193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CBD5E1"/>
                    </a:solidFill>
                    <a:latin typeface="Arial"/>
                    <a:ea typeface="Arial"/>
                    <a:cs typeface="Arial"/>
                    <a:sym typeface="Arial"/>
                  </a:rPr>
                  <a:t>71.06%</a:t>
                </a:r>
                <a:endParaRPr sz="1400">
                  <a:solidFill>
                    <a:srgbClr val="CBD5E1"/>
                  </a:solidFill>
                  <a:latin typeface="Arial"/>
                  <a:ea typeface="Arial"/>
                  <a:cs typeface="Arial"/>
                  <a:sym typeface="Arial"/>
                </a:endParaRPr>
              </a:p>
            </p:txBody>
          </p:sp>
          <p:sp>
            <p:nvSpPr>
              <p:cNvPr id="697" name="Google Shape;697;g3e6b9b4a22b_0_218"/>
              <p:cNvSpPr txBox="1"/>
              <p:nvPr/>
            </p:nvSpPr>
            <p:spPr>
              <a:xfrm>
                <a:off x="9124950" y="3810000"/>
                <a:ext cx="20193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4ADE80"/>
                    </a:solidFill>
                    <a:latin typeface="Arial"/>
                    <a:ea typeface="Arial"/>
                    <a:cs typeface="Arial"/>
                    <a:sym typeface="Arial"/>
                  </a:rPr>
                  <a:t>+4.37%</a:t>
                </a:r>
                <a:endParaRPr sz="1400">
                  <a:solidFill>
                    <a:srgbClr val="4ADE80"/>
                  </a:solidFill>
                  <a:latin typeface="Arial"/>
                  <a:ea typeface="Arial"/>
                  <a:cs typeface="Arial"/>
                  <a:sym typeface="Arial"/>
                </a:endParaRPr>
              </a:p>
            </p:txBody>
          </p:sp>
        </p:grpSp>
        <p:grpSp>
          <p:nvGrpSpPr>
            <p:cNvPr id="698" name="Google Shape;698;g3e6b9b4a22b_0_218"/>
            <p:cNvGrpSpPr/>
            <p:nvPr/>
          </p:nvGrpSpPr>
          <p:grpSpPr>
            <a:xfrm>
              <a:off x="1047750" y="4191000"/>
              <a:ext cx="10096500" cy="381000"/>
              <a:chOff x="1047750" y="4191000"/>
              <a:chExt cx="10096500" cy="381000"/>
            </a:xfrm>
          </p:grpSpPr>
          <p:sp>
            <p:nvSpPr>
              <p:cNvPr id="699" name="Google Shape;699;g3e6b9b4a22b_0_218"/>
              <p:cNvSpPr/>
              <p:nvPr/>
            </p:nvSpPr>
            <p:spPr>
              <a:xfrm>
                <a:off x="1047750" y="4191000"/>
                <a:ext cx="10096500" cy="381000"/>
              </a:xfrm>
              <a:prstGeom prst="rect">
                <a:avLst/>
              </a:prstGeom>
              <a:solidFill>
                <a:srgbClr val="FFFFFF">
                  <a:alpha val="5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700" name="Google Shape;700;g3e6b9b4a22b_0_218"/>
              <p:cNvSpPr txBox="1"/>
              <p:nvPr/>
            </p:nvSpPr>
            <p:spPr>
              <a:xfrm>
                <a:off x="1047750" y="4191000"/>
                <a:ext cx="20193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FFFFFF"/>
                    </a:solidFill>
                    <a:latin typeface="Arial"/>
                    <a:ea typeface="Arial"/>
                    <a:cs typeface="Arial"/>
                    <a:sym typeface="Arial"/>
                  </a:rPr>
                  <a:t>231.48</a:t>
                </a:r>
                <a:endParaRPr sz="1400">
                  <a:solidFill>
                    <a:srgbClr val="FFFFFF"/>
                  </a:solidFill>
                  <a:latin typeface="Arial"/>
                  <a:ea typeface="Arial"/>
                  <a:cs typeface="Arial"/>
                  <a:sym typeface="Arial"/>
                </a:endParaRPr>
              </a:p>
            </p:txBody>
          </p:sp>
          <p:sp>
            <p:nvSpPr>
              <p:cNvPr id="701" name="Google Shape;701;g3e6b9b4a22b_0_218"/>
              <p:cNvSpPr txBox="1"/>
              <p:nvPr/>
            </p:nvSpPr>
            <p:spPr>
              <a:xfrm>
                <a:off x="3067050" y="4191000"/>
                <a:ext cx="20193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CBD5E1"/>
                    </a:solidFill>
                    <a:latin typeface="Arial"/>
                    <a:ea typeface="Arial"/>
                    <a:cs typeface="Arial"/>
                    <a:sym typeface="Arial"/>
                  </a:rPr>
                  <a:t>47.2</a:t>
                </a:r>
                <a:endParaRPr sz="1400">
                  <a:solidFill>
                    <a:srgbClr val="CBD5E1"/>
                  </a:solidFill>
                  <a:latin typeface="Arial"/>
                  <a:ea typeface="Arial"/>
                  <a:cs typeface="Arial"/>
                  <a:sym typeface="Arial"/>
                </a:endParaRPr>
              </a:p>
            </p:txBody>
          </p:sp>
          <p:sp>
            <p:nvSpPr>
              <p:cNvPr id="702" name="Google Shape;702;g3e6b9b4a22b_0_218"/>
              <p:cNvSpPr txBox="1"/>
              <p:nvPr/>
            </p:nvSpPr>
            <p:spPr>
              <a:xfrm>
                <a:off x="5086350" y="4191000"/>
                <a:ext cx="20193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CBD5E1"/>
                    </a:solidFill>
                    <a:latin typeface="Arial"/>
                    <a:ea typeface="Arial"/>
                    <a:cs typeface="Arial"/>
                    <a:sym typeface="Arial"/>
                  </a:rPr>
                  <a:t>100%</a:t>
                </a:r>
                <a:endParaRPr sz="1400">
                  <a:solidFill>
                    <a:srgbClr val="CBD5E1"/>
                  </a:solidFill>
                  <a:latin typeface="Arial"/>
                  <a:ea typeface="Arial"/>
                  <a:cs typeface="Arial"/>
                  <a:sym typeface="Arial"/>
                </a:endParaRPr>
              </a:p>
            </p:txBody>
          </p:sp>
          <p:sp>
            <p:nvSpPr>
              <p:cNvPr id="703" name="Google Shape;703;g3e6b9b4a22b_0_218"/>
              <p:cNvSpPr txBox="1"/>
              <p:nvPr/>
            </p:nvSpPr>
            <p:spPr>
              <a:xfrm>
                <a:off x="7105650" y="4191000"/>
                <a:ext cx="20193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CBD5E1"/>
                    </a:solidFill>
                    <a:latin typeface="Arial"/>
                    <a:ea typeface="Arial"/>
                    <a:cs typeface="Arial"/>
                    <a:sym typeface="Arial"/>
                  </a:rPr>
                  <a:t>100.00%</a:t>
                </a:r>
                <a:endParaRPr sz="1400">
                  <a:solidFill>
                    <a:srgbClr val="CBD5E1"/>
                  </a:solidFill>
                  <a:latin typeface="Arial"/>
                  <a:ea typeface="Arial"/>
                  <a:cs typeface="Arial"/>
                  <a:sym typeface="Arial"/>
                </a:endParaRPr>
              </a:p>
            </p:txBody>
          </p:sp>
          <p:sp>
            <p:nvSpPr>
              <p:cNvPr id="704" name="Google Shape;704;g3e6b9b4a22b_0_218"/>
              <p:cNvSpPr txBox="1"/>
              <p:nvPr/>
            </p:nvSpPr>
            <p:spPr>
              <a:xfrm>
                <a:off x="9124950" y="4191000"/>
                <a:ext cx="20193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400">
                    <a:solidFill>
                      <a:srgbClr val="CBD5E1"/>
                    </a:solidFill>
                    <a:latin typeface="Arial"/>
                    <a:ea typeface="Arial"/>
                    <a:cs typeface="Arial"/>
                    <a:sym typeface="Arial"/>
                  </a:rPr>
                  <a:t>0.00%</a:t>
                </a:r>
                <a:endParaRPr sz="1400">
                  <a:solidFill>
                    <a:srgbClr val="CBD5E1"/>
                  </a:solidFill>
                  <a:latin typeface="Arial"/>
                  <a:ea typeface="Arial"/>
                  <a:cs typeface="Arial"/>
                  <a:sym typeface="Arial"/>
                </a:endParaRPr>
              </a:p>
            </p:txBody>
          </p:sp>
        </p:grpSp>
        <p:grpSp>
          <p:nvGrpSpPr>
            <p:cNvPr id="705" name="Google Shape;705;g3e6b9b4a22b_0_218"/>
            <p:cNvGrpSpPr/>
            <p:nvPr/>
          </p:nvGrpSpPr>
          <p:grpSpPr>
            <a:xfrm>
              <a:off x="1047750" y="4762500"/>
              <a:ext cx="10096650" cy="571500"/>
              <a:chOff x="1047750" y="4762500"/>
              <a:chExt cx="10096650" cy="571500"/>
            </a:xfrm>
          </p:grpSpPr>
          <p:sp>
            <p:nvSpPr>
              <p:cNvPr id="706" name="Google Shape;706;g3e6b9b4a22b_0_218"/>
              <p:cNvSpPr/>
              <p:nvPr/>
            </p:nvSpPr>
            <p:spPr>
              <a:xfrm>
                <a:off x="1047750" y="4762500"/>
                <a:ext cx="10096500" cy="571500"/>
              </a:xfrm>
              <a:prstGeom prst="roundRect">
                <a:avLst>
                  <a:gd fmla="val 26666" name="adj"/>
                </a:avLst>
              </a:prstGeom>
              <a:solidFill>
                <a:srgbClr val="E84A27"/>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707" name="Google Shape;707;g3e6b9b4a22b_0_218"/>
              <p:cNvSpPr/>
              <p:nvPr/>
            </p:nvSpPr>
            <p:spPr>
              <a:xfrm>
                <a:off x="1047750" y="4762500"/>
                <a:ext cx="10096500" cy="285900"/>
              </a:xfrm>
              <a:prstGeom prst="rect">
                <a:avLst/>
              </a:prstGeom>
              <a:solidFill>
                <a:srgbClr val="E84A27"/>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708" name="Google Shape;708;g3e6b9b4a22b_0_218"/>
              <p:cNvSpPr txBox="1"/>
              <p:nvPr/>
            </p:nvSpPr>
            <p:spPr>
              <a:xfrm>
                <a:off x="1047750" y="4762500"/>
                <a:ext cx="7105800" cy="571500"/>
              </a:xfrm>
              <a:prstGeom prst="rect">
                <a:avLst/>
              </a:prstGeom>
              <a:noFill/>
              <a:ln>
                <a:noFill/>
              </a:ln>
            </p:spPr>
            <p:txBody>
              <a:bodyPr anchorCtr="0" anchor="ctr" bIns="0" lIns="285750" spcFirstLastPara="1" rIns="0" wrap="square" tIns="0">
                <a:noAutofit/>
              </a:bodyPr>
              <a:lstStyle/>
              <a:p>
                <a:pPr indent="0" lvl="0" marL="0" rtl="0" algn="l">
                  <a:spcBef>
                    <a:spcPts val="0"/>
                  </a:spcBef>
                  <a:spcAft>
                    <a:spcPts val="0"/>
                  </a:spcAft>
                  <a:buNone/>
                </a:pPr>
                <a:r>
                  <a:rPr b="1" lang="en-US" sz="1800">
                    <a:solidFill>
                      <a:srgbClr val="FFFFFF"/>
                    </a:solidFill>
                    <a:latin typeface="Arial"/>
                    <a:ea typeface="Arial"/>
                    <a:cs typeface="Arial"/>
                    <a:sym typeface="Arial"/>
                  </a:rPr>
                  <a:t>Average Difference</a:t>
                </a:r>
                <a:endParaRPr b="1" sz="1800">
                  <a:solidFill>
                    <a:srgbClr val="FFFFFF"/>
                  </a:solidFill>
                  <a:latin typeface="Arial"/>
                  <a:ea typeface="Arial"/>
                  <a:cs typeface="Arial"/>
                  <a:sym typeface="Arial"/>
                </a:endParaRPr>
              </a:p>
            </p:txBody>
          </p:sp>
          <p:sp>
            <p:nvSpPr>
              <p:cNvPr id="709" name="Google Shape;709;g3e6b9b4a22b_0_218"/>
              <p:cNvSpPr txBox="1"/>
              <p:nvPr/>
            </p:nvSpPr>
            <p:spPr>
              <a:xfrm>
                <a:off x="8153400" y="4762500"/>
                <a:ext cx="2991000" cy="571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2400">
                    <a:solidFill>
                      <a:srgbClr val="FFFFFF"/>
                    </a:solidFill>
                    <a:latin typeface="Arial"/>
                    <a:ea typeface="Arial"/>
                    <a:cs typeface="Arial"/>
                    <a:sym typeface="Arial"/>
                  </a:rPr>
                  <a:t>1.59%</a:t>
                </a:r>
                <a:endParaRPr b="1" sz="2400">
                  <a:solidFill>
                    <a:srgbClr val="FFFFFF"/>
                  </a:solidFill>
                  <a:latin typeface="Arial"/>
                  <a:ea typeface="Arial"/>
                  <a:cs typeface="Arial"/>
                  <a:sym typeface="Arial"/>
                </a:endParaRPr>
              </a:p>
            </p:txBody>
          </p:sp>
        </p:grpSp>
      </p:grpSp>
      <p:sp>
        <p:nvSpPr>
          <p:cNvPr id="710" name="Google Shape;710;g3e6b9b4a22b_0_218"/>
          <p:cNvSpPr txBox="1"/>
          <p:nvPr/>
        </p:nvSpPr>
        <p:spPr>
          <a:xfrm>
            <a:off x="1047750" y="1333500"/>
            <a:ext cx="10096500" cy="381000"/>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r>
              <a:rPr b="1" lang="en-US" sz="2000">
                <a:solidFill>
                  <a:srgbClr val="FFFFFF"/>
                </a:solidFill>
                <a:latin typeface="Arial"/>
                <a:ea typeface="Arial"/>
                <a:cs typeface="Arial"/>
                <a:sym typeface="Arial"/>
              </a:rPr>
              <a:t>IR Distance Sensor vs. Weight Validation</a:t>
            </a:r>
            <a:endParaRPr b="1" sz="2000">
              <a:solidFill>
                <a:srgbClr val="FFFFFF"/>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13" name="Shape 713"/>
        <p:cNvGrpSpPr/>
        <p:nvPr/>
      </p:nvGrpSpPr>
      <p:grpSpPr>
        <a:xfrm>
          <a:off x="0" y="0"/>
          <a:ext cx="0" cy="0"/>
          <a:chOff x="0" y="0"/>
          <a:chExt cx="0" cy="0"/>
        </a:xfrm>
      </p:grpSpPr>
      <p:sp>
        <p:nvSpPr>
          <p:cNvPr id="714" name="Google Shape;714;g3e6b9b4a22b_0_2700"/>
          <p:cNvSpPr txBox="1"/>
          <p:nvPr/>
        </p:nvSpPr>
        <p:spPr>
          <a:xfrm>
            <a:off x="8001000" y="6524625"/>
            <a:ext cx="3810000" cy="238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b="0" lang="en-US" sz="900">
                <a:solidFill>
                  <a:srgbClr val="FFFFFF"/>
                </a:solidFill>
                <a:latin typeface="Arial"/>
                <a:ea typeface="Arial"/>
                <a:cs typeface="Arial"/>
                <a:sym typeface="Arial"/>
              </a:rPr>
              <a:t>GRAINGER ENGINEERING</a:t>
            </a:r>
            <a:endParaRPr b="0" sz="900">
              <a:solidFill>
                <a:srgbClr val="FFFFFF"/>
              </a:solidFill>
              <a:latin typeface="Arial"/>
              <a:ea typeface="Arial"/>
              <a:cs typeface="Arial"/>
              <a:sym typeface="Arial"/>
            </a:endParaRPr>
          </a:p>
        </p:txBody>
      </p:sp>
      <p:pic>
        <p:nvPicPr>
          <p:cNvPr id="715" name="Google Shape;715;g3e6b9b4a22b_0_2700"/>
          <p:cNvPicPr preferRelativeResize="0"/>
          <p:nvPr/>
        </p:nvPicPr>
        <p:blipFill rotWithShape="1">
          <a:blip r:embed="rId4">
            <a:alphaModFix/>
          </a:blip>
          <a:srcRect b="0" l="0" r="0" t="0"/>
          <a:stretch/>
        </p:blipFill>
        <p:spPr>
          <a:xfrm>
            <a:off x="466725" y="457200"/>
            <a:ext cx="3829200" cy="1676400"/>
          </a:xfrm>
          <a:prstGeom prst="rect">
            <a:avLst/>
          </a:prstGeom>
          <a:noFill/>
          <a:ln>
            <a:noFill/>
          </a:ln>
        </p:spPr>
      </p:pic>
      <p:sp>
        <p:nvSpPr>
          <p:cNvPr id="716" name="Google Shape;716;g3e6b9b4a22b_0_2700"/>
          <p:cNvSpPr txBox="1"/>
          <p:nvPr/>
        </p:nvSpPr>
        <p:spPr>
          <a:xfrm>
            <a:off x="571500" y="571500"/>
            <a:ext cx="6667500" cy="762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4400">
                <a:solidFill>
                  <a:srgbClr val="FFFFFF"/>
                </a:solidFill>
                <a:latin typeface="Arial"/>
                <a:ea typeface="Arial"/>
                <a:cs typeface="Arial"/>
                <a:sym typeface="Arial"/>
              </a:rPr>
              <a:t>Battery Subsystem</a:t>
            </a:r>
            <a:endParaRPr b="1" sz="4400">
              <a:solidFill>
                <a:srgbClr val="FFFFFF"/>
              </a:solidFill>
              <a:latin typeface="Arial"/>
              <a:ea typeface="Arial"/>
              <a:cs typeface="Arial"/>
              <a:sym typeface="Arial"/>
            </a:endParaRPr>
          </a:p>
        </p:txBody>
      </p:sp>
      <p:pic>
        <p:nvPicPr>
          <p:cNvPr id="717" name="Google Shape;717;g3e6b9b4a22b_0_2700"/>
          <p:cNvPicPr preferRelativeResize="0"/>
          <p:nvPr/>
        </p:nvPicPr>
        <p:blipFill rotWithShape="1">
          <a:blip r:embed="rId5">
            <a:alphaModFix/>
          </a:blip>
          <a:srcRect b="0" l="30" r="40" t="0"/>
          <a:stretch/>
        </p:blipFill>
        <p:spPr>
          <a:xfrm>
            <a:off x="11553825" y="238125"/>
            <a:ext cx="271500" cy="390600"/>
          </a:xfrm>
          <a:prstGeom prst="rect">
            <a:avLst/>
          </a:prstGeom>
          <a:noFill/>
          <a:ln>
            <a:noFill/>
          </a:ln>
        </p:spPr>
      </p:pic>
      <p:sp>
        <p:nvSpPr>
          <p:cNvPr id="718" name="Google Shape;718;g3e6b9b4a22b_0_2700"/>
          <p:cNvSpPr/>
          <p:nvPr/>
        </p:nvSpPr>
        <p:spPr>
          <a:xfrm>
            <a:off x="9223950" y="6605625"/>
            <a:ext cx="76200" cy="76200"/>
          </a:xfrm>
          <a:prstGeom prst="ellipse">
            <a:avLst/>
          </a:pr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719" name="Google Shape;719;g3e6b9b4a22b_0_2700"/>
          <p:cNvSpPr txBox="1"/>
          <p:nvPr/>
        </p:nvSpPr>
        <p:spPr>
          <a:xfrm>
            <a:off x="381000" y="6524625"/>
            <a:ext cx="3810000" cy="238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0" lang="en-US" sz="900">
                <a:solidFill>
                  <a:srgbClr val="FFFFFF"/>
                </a:solidFill>
                <a:latin typeface="Arial"/>
                <a:ea typeface="Arial"/>
                <a:cs typeface="Arial"/>
                <a:sym typeface="Arial"/>
              </a:rPr>
              <a:t>ELECTRICAL &amp; COMPUTER ENGINEERING</a:t>
            </a:r>
            <a:endParaRPr b="0" sz="900">
              <a:solidFill>
                <a:srgbClr val="FFFFFF"/>
              </a:solidFill>
              <a:latin typeface="Arial"/>
              <a:ea typeface="Arial"/>
              <a:cs typeface="Arial"/>
              <a:sym typeface="Arial"/>
            </a:endParaRPr>
          </a:p>
        </p:txBody>
      </p:sp>
      <p:grpSp>
        <p:nvGrpSpPr>
          <p:cNvPr id="720" name="Google Shape;720;g3e6b9b4a22b_0_2700"/>
          <p:cNvGrpSpPr/>
          <p:nvPr/>
        </p:nvGrpSpPr>
        <p:grpSpPr>
          <a:xfrm>
            <a:off x="4061425" y="6601537"/>
            <a:ext cx="5238715" cy="70500"/>
            <a:chOff x="4028175" y="6601537"/>
            <a:chExt cx="5238715" cy="70500"/>
          </a:xfrm>
        </p:grpSpPr>
        <p:cxnSp>
          <p:nvCxnSpPr>
            <p:cNvPr id="721" name="Google Shape;721;g3e6b9b4a22b_0_2700"/>
            <p:cNvCxnSpPr/>
            <p:nvPr/>
          </p:nvCxnSpPr>
          <p:spPr>
            <a:xfrm rot="10800000">
              <a:off x="4028175" y="6639606"/>
              <a:ext cx="5169900" cy="0"/>
            </a:xfrm>
            <a:prstGeom prst="straightConnector1">
              <a:avLst/>
            </a:prstGeom>
            <a:noFill/>
            <a:ln cap="flat" cmpd="sng" w="9525">
              <a:solidFill>
                <a:schemeClr val="lt1"/>
              </a:solidFill>
              <a:prstDash val="solid"/>
              <a:round/>
              <a:headEnd len="sm" w="sm" type="none"/>
              <a:tailEnd len="sm" w="sm" type="none"/>
            </a:ln>
          </p:spPr>
        </p:cxnSp>
        <p:sp>
          <p:nvSpPr>
            <p:cNvPr id="722" name="Google Shape;722;g3e6b9b4a22b_0_2700"/>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id="723" name="Google Shape;723;g3e6b9b4a22b_0_2700"/>
          <p:cNvPicPr preferRelativeResize="0"/>
          <p:nvPr/>
        </p:nvPicPr>
        <p:blipFill rotWithShape="1">
          <a:blip r:embed="rId4">
            <a:alphaModFix/>
          </a:blip>
          <a:srcRect b="0" l="0" r="0" t="0"/>
          <a:stretch/>
        </p:blipFill>
        <p:spPr>
          <a:xfrm>
            <a:off x="466725" y="457200"/>
            <a:ext cx="3829200" cy="1676400"/>
          </a:xfrm>
          <a:prstGeom prst="rect">
            <a:avLst/>
          </a:prstGeom>
          <a:noFill/>
          <a:ln>
            <a:noFill/>
          </a:ln>
        </p:spPr>
      </p:pic>
      <p:sp>
        <p:nvSpPr>
          <p:cNvPr id="724" name="Google Shape;724;g3e6b9b4a22b_0_2700"/>
          <p:cNvSpPr/>
          <p:nvPr/>
        </p:nvSpPr>
        <p:spPr>
          <a:xfrm>
            <a:off x="571500" y="1714500"/>
            <a:ext cx="11049000" cy="4381500"/>
          </a:xfrm>
          <a:prstGeom prst="roundRect">
            <a:avLst>
              <a:gd fmla="val 3478" name="adj"/>
            </a:avLst>
          </a:prstGeom>
          <a:solidFill>
            <a:srgbClr val="1E293B">
              <a:alpha val="60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725" name="Google Shape;725;g3e6b9b4a22b_0_2700"/>
          <p:cNvSpPr/>
          <p:nvPr/>
        </p:nvSpPr>
        <p:spPr>
          <a:xfrm>
            <a:off x="571500" y="1714500"/>
            <a:ext cx="11049000" cy="571500"/>
          </a:xfrm>
          <a:prstGeom prst="roundRect">
            <a:avLst>
              <a:gd fmla="val 26666" name="adj"/>
            </a:avLst>
          </a:prstGeom>
          <a:solidFill>
            <a:srgbClr val="2D374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726" name="Google Shape;726;g3e6b9b4a22b_0_2700"/>
          <p:cNvSpPr/>
          <p:nvPr/>
        </p:nvSpPr>
        <p:spPr>
          <a:xfrm>
            <a:off x="571500" y="2000250"/>
            <a:ext cx="11049000" cy="285900"/>
          </a:xfrm>
          <a:prstGeom prst="rect">
            <a:avLst/>
          </a:prstGeom>
          <a:solidFill>
            <a:srgbClr val="2D374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727" name="Google Shape;727;g3e6b9b4a22b_0_2700"/>
          <p:cNvSpPr txBox="1"/>
          <p:nvPr/>
        </p:nvSpPr>
        <p:spPr>
          <a:xfrm>
            <a:off x="571500" y="1714500"/>
            <a:ext cx="3810000" cy="571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1600">
                <a:solidFill>
                  <a:srgbClr val="FFFFFF"/>
                </a:solidFill>
                <a:latin typeface="Arial"/>
                <a:ea typeface="Arial"/>
                <a:cs typeface="Arial"/>
                <a:sym typeface="Arial"/>
              </a:rPr>
              <a:t>Requirement</a:t>
            </a:r>
            <a:endParaRPr b="1" sz="1600">
              <a:solidFill>
                <a:srgbClr val="FFFFFF"/>
              </a:solidFill>
              <a:latin typeface="Arial"/>
              <a:ea typeface="Arial"/>
              <a:cs typeface="Arial"/>
              <a:sym typeface="Arial"/>
            </a:endParaRPr>
          </a:p>
        </p:txBody>
      </p:sp>
      <p:sp>
        <p:nvSpPr>
          <p:cNvPr id="728" name="Google Shape;728;g3e6b9b4a22b_0_2700"/>
          <p:cNvSpPr txBox="1"/>
          <p:nvPr/>
        </p:nvSpPr>
        <p:spPr>
          <a:xfrm>
            <a:off x="4381500" y="1714500"/>
            <a:ext cx="7239000" cy="571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1600">
                <a:solidFill>
                  <a:srgbClr val="FFFFFF"/>
                </a:solidFill>
                <a:latin typeface="Arial"/>
                <a:ea typeface="Arial"/>
                <a:cs typeface="Arial"/>
                <a:sym typeface="Arial"/>
              </a:rPr>
              <a:t>Validation</a:t>
            </a:r>
            <a:endParaRPr b="1" sz="1600">
              <a:solidFill>
                <a:srgbClr val="FFFFFF"/>
              </a:solidFill>
              <a:latin typeface="Arial"/>
              <a:ea typeface="Arial"/>
              <a:cs typeface="Arial"/>
              <a:sym typeface="Arial"/>
            </a:endParaRPr>
          </a:p>
        </p:txBody>
      </p:sp>
      <p:grpSp>
        <p:nvGrpSpPr>
          <p:cNvPr id="729" name="Google Shape;729;g3e6b9b4a22b_0_2700"/>
          <p:cNvGrpSpPr/>
          <p:nvPr/>
        </p:nvGrpSpPr>
        <p:grpSpPr>
          <a:xfrm>
            <a:off x="762000" y="2381250"/>
            <a:ext cx="10668000" cy="1143000"/>
            <a:chOff x="762000" y="2381250"/>
            <a:chExt cx="10668000" cy="1143000"/>
          </a:xfrm>
        </p:grpSpPr>
        <p:sp>
          <p:nvSpPr>
            <p:cNvPr id="730" name="Google Shape;730;g3e6b9b4a22b_0_2700"/>
            <p:cNvSpPr txBox="1"/>
            <p:nvPr/>
          </p:nvSpPr>
          <p:spPr>
            <a:xfrm>
              <a:off x="762000" y="2381250"/>
              <a:ext cx="3429000" cy="1143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0" lang="en-US" sz="1500">
                  <a:solidFill>
                    <a:srgbClr val="FFFFFF"/>
                  </a:solidFill>
                  <a:latin typeface="Arial"/>
                  <a:ea typeface="Arial"/>
                  <a:cs typeface="Arial"/>
                  <a:sym typeface="Arial"/>
                </a:rPr>
                <a:t>The battery charger must be able to recharge the battery through USB-C</a:t>
              </a:r>
              <a:endParaRPr b="0" sz="1500">
                <a:solidFill>
                  <a:srgbClr val="FFFFFF"/>
                </a:solidFill>
                <a:latin typeface="Arial"/>
                <a:ea typeface="Arial"/>
                <a:cs typeface="Arial"/>
                <a:sym typeface="Arial"/>
              </a:endParaRPr>
            </a:p>
          </p:txBody>
        </p:sp>
        <p:sp>
          <p:nvSpPr>
            <p:cNvPr id="731" name="Google Shape;731;g3e6b9b4a22b_0_2700"/>
            <p:cNvSpPr txBox="1"/>
            <p:nvPr/>
          </p:nvSpPr>
          <p:spPr>
            <a:xfrm>
              <a:off x="4572000" y="2381250"/>
              <a:ext cx="6858000" cy="1143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0" lang="en-US" sz="1500">
                  <a:solidFill>
                    <a:srgbClr val="FFFFFF"/>
                  </a:solidFill>
                  <a:latin typeface="Arial"/>
                  <a:ea typeface="Arial"/>
                  <a:cs typeface="Arial"/>
                  <a:sym typeface="Arial"/>
                </a:rPr>
                <a:t>Using a voltage divider connected to a GPIO, we can obtain the real-time voltage of the battery. This can be graphed over time to show that the battery is charging despite the draw of the circuit.</a:t>
              </a:r>
              <a:endParaRPr b="0" sz="1500">
                <a:solidFill>
                  <a:srgbClr val="FFFFFF"/>
                </a:solidFill>
                <a:latin typeface="Arial"/>
                <a:ea typeface="Arial"/>
                <a:cs typeface="Arial"/>
                <a:sym typeface="Arial"/>
              </a:endParaRPr>
            </a:p>
          </p:txBody>
        </p:sp>
      </p:grpSp>
      <p:sp>
        <p:nvSpPr>
          <p:cNvPr id="732" name="Google Shape;732;g3e6b9b4a22b_0_2700"/>
          <p:cNvSpPr/>
          <p:nvPr/>
        </p:nvSpPr>
        <p:spPr>
          <a:xfrm>
            <a:off x="571500" y="3619500"/>
            <a:ext cx="11049000" cy="1143000"/>
          </a:xfrm>
          <a:prstGeom prst="rect">
            <a:avLst/>
          </a:prstGeom>
          <a:solidFill>
            <a:srgbClr val="FFFFFF">
              <a:alpha val="5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nvGrpSpPr>
          <p:cNvPr id="733" name="Google Shape;733;g3e6b9b4a22b_0_2700"/>
          <p:cNvGrpSpPr/>
          <p:nvPr/>
        </p:nvGrpSpPr>
        <p:grpSpPr>
          <a:xfrm>
            <a:off x="762000" y="3619500"/>
            <a:ext cx="10668000" cy="1143000"/>
            <a:chOff x="762000" y="3619500"/>
            <a:chExt cx="10668000" cy="1143000"/>
          </a:xfrm>
        </p:grpSpPr>
        <p:sp>
          <p:nvSpPr>
            <p:cNvPr id="734" name="Google Shape;734;g3e6b9b4a22b_0_2700"/>
            <p:cNvSpPr txBox="1"/>
            <p:nvPr/>
          </p:nvSpPr>
          <p:spPr>
            <a:xfrm>
              <a:off x="762000" y="3619500"/>
              <a:ext cx="3429000" cy="1143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0" lang="en-US" sz="1500">
                  <a:solidFill>
                    <a:srgbClr val="FFFFFF"/>
                  </a:solidFill>
                  <a:latin typeface="Arial"/>
                  <a:ea typeface="Arial"/>
                  <a:cs typeface="Arial"/>
                  <a:sym typeface="Arial"/>
                </a:rPr>
                <a:t>The voltage regulator must be able to supply </a:t>
              </a:r>
              <a:r>
                <a:rPr b="1" lang="en-US" sz="1500">
                  <a:solidFill>
                    <a:srgbClr val="FF5F05"/>
                  </a:solidFill>
                </a:rPr>
                <a:t>3.3V</a:t>
              </a:r>
              <a:r>
                <a:rPr b="0" lang="en-US" sz="1500">
                  <a:solidFill>
                    <a:srgbClr val="FFFFFF"/>
                  </a:solidFill>
                  <a:latin typeface="Arial"/>
                  <a:ea typeface="Arial"/>
                  <a:cs typeface="Arial"/>
                  <a:sym typeface="Arial"/>
                </a:rPr>
                <a:t> </a:t>
              </a:r>
              <a:r>
                <a:rPr b="1" lang="en-US" sz="1500">
                  <a:solidFill>
                    <a:srgbClr val="FF5F05"/>
                  </a:solidFill>
                </a:rPr>
                <a:t>+/-5%</a:t>
              </a:r>
              <a:r>
                <a:rPr b="0" lang="en-US" sz="1500">
                  <a:solidFill>
                    <a:srgbClr val="FF5F05"/>
                  </a:solidFill>
                  <a:latin typeface="Arial"/>
                  <a:ea typeface="Arial"/>
                  <a:cs typeface="Arial"/>
                  <a:sym typeface="Arial"/>
                </a:rPr>
                <a:t> </a:t>
              </a:r>
              <a:r>
                <a:rPr b="0" lang="en-US" sz="1500">
                  <a:solidFill>
                    <a:srgbClr val="FFFFFF"/>
                  </a:solidFill>
                  <a:latin typeface="Arial"/>
                  <a:ea typeface="Arial"/>
                  <a:cs typeface="Arial"/>
                  <a:sym typeface="Arial"/>
                </a:rPr>
                <a:t>respectively to all other components consistently</a:t>
              </a:r>
              <a:endParaRPr b="0" sz="1500">
                <a:solidFill>
                  <a:srgbClr val="FFFFFF"/>
                </a:solidFill>
                <a:latin typeface="Arial"/>
                <a:ea typeface="Arial"/>
                <a:cs typeface="Arial"/>
                <a:sym typeface="Arial"/>
              </a:endParaRPr>
            </a:p>
          </p:txBody>
        </p:sp>
        <p:sp>
          <p:nvSpPr>
            <p:cNvPr id="735" name="Google Shape;735;g3e6b9b4a22b_0_2700"/>
            <p:cNvSpPr txBox="1"/>
            <p:nvPr/>
          </p:nvSpPr>
          <p:spPr>
            <a:xfrm>
              <a:off x="4572000" y="3619500"/>
              <a:ext cx="6858000" cy="1143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0" lang="en-US" sz="1500">
                  <a:solidFill>
                    <a:srgbClr val="FFFFFF"/>
                  </a:solidFill>
                  <a:latin typeface="Arial"/>
                  <a:ea typeface="Arial"/>
                  <a:cs typeface="Arial"/>
                  <a:sym typeface="Arial"/>
                </a:rPr>
                <a:t>Using a multimeter and including test pads for ground plane and 3.3V rail, we can graph voltage under load and across a variety of situations.</a:t>
              </a:r>
              <a:endParaRPr b="0" sz="1500">
                <a:solidFill>
                  <a:srgbClr val="FFFFFF"/>
                </a:solidFill>
                <a:latin typeface="Arial"/>
                <a:ea typeface="Arial"/>
                <a:cs typeface="Arial"/>
                <a:sym typeface="Arial"/>
              </a:endParaRPr>
            </a:p>
          </p:txBody>
        </p:sp>
      </p:grpSp>
      <p:grpSp>
        <p:nvGrpSpPr>
          <p:cNvPr id="736" name="Google Shape;736;g3e6b9b4a22b_0_2700"/>
          <p:cNvGrpSpPr/>
          <p:nvPr/>
        </p:nvGrpSpPr>
        <p:grpSpPr>
          <a:xfrm>
            <a:off x="762000" y="4857750"/>
            <a:ext cx="10668000" cy="1143000"/>
            <a:chOff x="762000" y="4857750"/>
            <a:chExt cx="10668000" cy="1143000"/>
          </a:xfrm>
        </p:grpSpPr>
        <p:sp>
          <p:nvSpPr>
            <p:cNvPr id="737" name="Google Shape;737;g3e6b9b4a22b_0_2700"/>
            <p:cNvSpPr txBox="1"/>
            <p:nvPr/>
          </p:nvSpPr>
          <p:spPr>
            <a:xfrm>
              <a:off x="762000" y="4857750"/>
              <a:ext cx="3429000" cy="1143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0" lang="en-US" sz="1500">
                  <a:solidFill>
                    <a:srgbClr val="FFFFFF"/>
                  </a:solidFill>
                  <a:latin typeface="Arial"/>
                  <a:ea typeface="Arial"/>
                  <a:cs typeface="Arial"/>
                  <a:sym typeface="Arial"/>
                </a:rPr>
                <a:t>The battery must be able to supply enough current to drive the entire system. We anticipate the total system requiring a maximum of </a:t>
              </a:r>
              <a:r>
                <a:rPr b="1" lang="en-US" sz="1500">
                  <a:solidFill>
                    <a:srgbClr val="FF5F05"/>
                  </a:solidFill>
                </a:rPr>
                <a:t>1.5A </a:t>
              </a:r>
              <a:r>
                <a:rPr b="0" lang="en-US" sz="1500">
                  <a:solidFill>
                    <a:srgbClr val="FFFFFF"/>
                  </a:solidFill>
                  <a:latin typeface="Arial"/>
                  <a:ea typeface="Arial"/>
                  <a:cs typeface="Arial"/>
                  <a:sym typeface="Arial"/>
                </a:rPr>
                <a:t>discharge, mostly to drive the stepper motors.</a:t>
              </a:r>
              <a:endParaRPr b="0" sz="1500">
                <a:solidFill>
                  <a:srgbClr val="FFFFFF"/>
                </a:solidFill>
                <a:latin typeface="Arial"/>
                <a:ea typeface="Arial"/>
                <a:cs typeface="Arial"/>
                <a:sym typeface="Arial"/>
              </a:endParaRPr>
            </a:p>
          </p:txBody>
        </p:sp>
        <p:sp>
          <p:nvSpPr>
            <p:cNvPr id="738" name="Google Shape;738;g3e6b9b4a22b_0_2700"/>
            <p:cNvSpPr txBox="1"/>
            <p:nvPr/>
          </p:nvSpPr>
          <p:spPr>
            <a:xfrm>
              <a:off x="4572000" y="4857750"/>
              <a:ext cx="6858000" cy="1143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0" lang="en-US" sz="1500">
                  <a:solidFill>
                    <a:srgbClr val="FFFFFF"/>
                  </a:solidFill>
                  <a:latin typeface="Arial"/>
                  <a:ea typeface="Arial"/>
                  <a:cs typeface="Arial"/>
                  <a:sym typeface="Arial"/>
                </a:rPr>
                <a:t>Using the 0.1 ohm resistor placed across the battery input, we can measure current using ohms law. From this we can find peak supplied current by the battery.</a:t>
              </a:r>
              <a:endParaRPr b="0" sz="1500">
                <a:solidFill>
                  <a:srgbClr val="FFFFFF"/>
                </a:solidFill>
                <a:latin typeface="Arial"/>
                <a:ea typeface="Arial"/>
                <a:cs typeface="Arial"/>
                <a:sym typeface="Aria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41" name="Shape 741"/>
        <p:cNvGrpSpPr/>
        <p:nvPr/>
      </p:nvGrpSpPr>
      <p:grpSpPr>
        <a:xfrm>
          <a:off x="0" y="0"/>
          <a:ext cx="0" cy="0"/>
          <a:chOff x="0" y="0"/>
          <a:chExt cx="0" cy="0"/>
        </a:xfrm>
      </p:grpSpPr>
      <p:sp>
        <p:nvSpPr>
          <p:cNvPr id="742" name="Google Shape;742;g3e6b9b4a22b_0_236"/>
          <p:cNvSpPr txBox="1"/>
          <p:nvPr/>
        </p:nvSpPr>
        <p:spPr>
          <a:xfrm>
            <a:off x="8001000" y="6524625"/>
            <a:ext cx="3810000" cy="238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b="0" lang="en-US" sz="900">
                <a:solidFill>
                  <a:srgbClr val="FFFFFF"/>
                </a:solidFill>
                <a:latin typeface="Arial"/>
                <a:ea typeface="Arial"/>
                <a:cs typeface="Arial"/>
                <a:sym typeface="Arial"/>
              </a:rPr>
              <a:t>GRAINGER ENGINEERING</a:t>
            </a:r>
            <a:endParaRPr b="0" sz="900">
              <a:solidFill>
                <a:srgbClr val="FFFFFF"/>
              </a:solidFill>
              <a:latin typeface="Arial"/>
              <a:ea typeface="Arial"/>
              <a:cs typeface="Arial"/>
              <a:sym typeface="Arial"/>
            </a:endParaRPr>
          </a:p>
        </p:txBody>
      </p:sp>
      <p:pic>
        <p:nvPicPr>
          <p:cNvPr id="743" name="Google Shape;743;g3e6b9b4a22b_0_236"/>
          <p:cNvPicPr preferRelativeResize="0"/>
          <p:nvPr/>
        </p:nvPicPr>
        <p:blipFill rotWithShape="1">
          <a:blip r:embed="rId4">
            <a:alphaModFix/>
          </a:blip>
          <a:srcRect b="0" l="0" r="0" t="0"/>
          <a:stretch/>
        </p:blipFill>
        <p:spPr>
          <a:xfrm>
            <a:off x="466725" y="457200"/>
            <a:ext cx="3829200" cy="1676400"/>
          </a:xfrm>
          <a:prstGeom prst="rect">
            <a:avLst/>
          </a:prstGeom>
          <a:noFill/>
          <a:ln>
            <a:noFill/>
          </a:ln>
        </p:spPr>
      </p:pic>
      <p:sp>
        <p:nvSpPr>
          <p:cNvPr id="744" name="Google Shape;744;g3e6b9b4a22b_0_236"/>
          <p:cNvSpPr txBox="1"/>
          <p:nvPr/>
        </p:nvSpPr>
        <p:spPr>
          <a:xfrm>
            <a:off x="571500" y="571500"/>
            <a:ext cx="6667500" cy="762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4400">
                <a:solidFill>
                  <a:srgbClr val="FFFFFF"/>
                </a:solidFill>
                <a:latin typeface="Arial"/>
                <a:ea typeface="Arial"/>
                <a:cs typeface="Arial"/>
                <a:sym typeface="Arial"/>
              </a:rPr>
              <a:t>Battery Subsystem</a:t>
            </a:r>
            <a:endParaRPr b="1" sz="4400">
              <a:solidFill>
                <a:srgbClr val="FFFFFF"/>
              </a:solidFill>
              <a:latin typeface="Arial"/>
              <a:ea typeface="Arial"/>
              <a:cs typeface="Arial"/>
              <a:sym typeface="Arial"/>
            </a:endParaRPr>
          </a:p>
        </p:txBody>
      </p:sp>
      <p:pic>
        <p:nvPicPr>
          <p:cNvPr id="745" name="Google Shape;745;g3e6b9b4a22b_0_236"/>
          <p:cNvPicPr preferRelativeResize="0"/>
          <p:nvPr/>
        </p:nvPicPr>
        <p:blipFill rotWithShape="1">
          <a:blip r:embed="rId5">
            <a:alphaModFix/>
          </a:blip>
          <a:srcRect b="0" l="30" r="40" t="0"/>
          <a:stretch/>
        </p:blipFill>
        <p:spPr>
          <a:xfrm>
            <a:off x="11553825" y="238125"/>
            <a:ext cx="271500" cy="390600"/>
          </a:xfrm>
          <a:prstGeom prst="rect">
            <a:avLst/>
          </a:prstGeom>
          <a:noFill/>
          <a:ln>
            <a:noFill/>
          </a:ln>
        </p:spPr>
      </p:pic>
      <p:sp>
        <p:nvSpPr>
          <p:cNvPr id="746" name="Google Shape;746;g3e6b9b4a22b_0_236"/>
          <p:cNvSpPr/>
          <p:nvPr/>
        </p:nvSpPr>
        <p:spPr>
          <a:xfrm>
            <a:off x="9223950" y="6605625"/>
            <a:ext cx="76200" cy="76200"/>
          </a:xfrm>
          <a:prstGeom prst="ellipse">
            <a:avLst/>
          </a:pr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747" name="Google Shape;747;g3e6b9b4a22b_0_236"/>
          <p:cNvSpPr txBox="1"/>
          <p:nvPr/>
        </p:nvSpPr>
        <p:spPr>
          <a:xfrm>
            <a:off x="381000" y="6524625"/>
            <a:ext cx="3810000" cy="238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0" lang="en-US" sz="900">
                <a:solidFill>
                  <a:srgbClr val="FFFFFF"/>
                </a:solidFill>
                <a:latin typeface="Arial"/>
                <a:ea typeface="Arial"/>
                <a:cs typeface="Arial"/>
                <a:sym typeface="Arial"/>
              </a:rPr>
              <a:t>ELECTRICAL &amp; COMPUTER ENGINEERING</a:t>
            </a:r>
            <a:endParaRPr b="0" sz="900">
              <a:solidFill>
                <a:srgbClr val="FFFFFF"/>
              </a:solidFill>
              <a:latin typeface="Arial"/>
              <a:ea typeface="Arial"/>
              <a:cs typeface="Arial"/>
              <a:sym typeface="Arial"/>
            </a:endParaRPr>
          </a:p>
        </p:txBody>
      </p:sp>
      <p:grpSp>
        <p:nvGrpSpPr>
          <p:cNvPr id="748" name="Google Shape;748;g3e6b9b4a22b_0_236"/>
          <p:cNvGrpSpPr/>
          <p:nvPr/>
        </p:nvGrpSpPr>
        <p:grpSpPr>
          <a:xfrm>
            <a:off x="4061425" y="6601537"/>
            <a:ext cx="5238715" cy="70500"/>
            <a:chOff x="4028175" y="6601537"/>
            <a:chExt cx="5238715" cy="70500"/>
          </a:xfrm>
        </p:grpSpPr>
        <p:cxnSp>
          <p:nvCxnSpPr>
            <p:cNvPr id="749" name="Google Shape;749;g3e6b9b4a22b_0_236"/>
            <p:cNvCxnSpPr/>
            <p:nvPr/>
          </p:nvCxnSpPr>
          <p:spPr>
            <a:xfrm rot="10800000">
              <a:off x="4028175" y="6639606"/>
              <a:ext cx="5169900" cy="0"/>
            </a:xfrm>
            <a:prstGeom prst="straightConnector1">
              <a:avLst/>
            </a:prstGeom>
            <a:noFill/>
            <a:ln cap="flat" cmpd="sng" w="9525">
              <a:solidFill>
                <a:schemeClr val="lt1"/>
              </a:solidFill>
              <a:prstDash val="solid"/>
              <a:round/>
              <a:headEnd len="sm" w="sm" type="none"/>
              <a:tailEnd len="sm" w="sm" type="none"/>
            </a:ln>
          </p:spPr>
        </p:cxnSp>
        <p:sp>
          <p:nvSpPr>
            <p:cNvPr id="750" name="Google Shape;750;g3e6b9b4a22b_0_236"/>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id="751" name="Google Shape;751;g3e6b9b4a22b_0_236" title="Chart"/>
          <p:cNvPicPr preferRelativeResize="0"/>
          <p:nvPr/>
        </p:nvPicPr>
        <p:blipFill>
          <a:blip r:embed="rId6">
            <a:alphaModFix/>
          </a:blip>
          <a:stretch>
            <a:fillRect/>
          </a:stretch>
        </p:blipFill>
        <p:spPr>
          <a:xfrm>
            <a:off x="3012978" y="1442325"/>
            <a:ext cx="6166047" cy="497346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55" name="Shape 755"/>
        <p:cNvGrpSpPr/>
        <p:nvPr/>
      </p:nvGrpSpPr>
      <p:grpSpPr>
        <a:xfrm>
          <a:off x="0" y="0"/>
          <a:ext cx="0" cy="0"/>
          <a:chOff x="0" y="0"/>
          <a:chExt cx="0" cy="0"/>
        </a:xfrm>
      </p:grpSpPr>
      <p:sp>
        <p:nvSpPr>
          <p:cNvPr id="756" name="Google Shape;756;g3e628816e22_1_276"/>
          <p:cNvSpPr txBox="1"/>
          <p:nvPr/>
        </p:nvSpPr>
        <p:spPr>
          <a:xfrm>
            <a:off x="1295400" y="2948490"/>
            <a:ext cx="9601200" cy="7851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None/>
            </a:pPr>
            <a:r>
              <a:rPr b="1" lang="en-US" sz="4500">
                <a:solidFill>
                  <a:srgbClr val="15264B"/>
                </a:solidFill>
              </a:rPr>
              <a:t>Analysis (Success vs. Failures)</a:t>
            </a:r>
            <a:endParaRPr b="0" i="0" sz="1800" u="none" cap="none" strike="noStrike">
              <a:solidFill>
                <a:srgbClr val="15264B"/>
              </a:solidFill>
              <a:latin typeface="Arial"/>
              <a:ea typeface="Arial"/>
              <a:cs typeface="Arial"/>
              <a:sym typeface="Arial"/>
            </a:endParaRPr>
          </a:p>
        </p:txBody>
      </p:sp>
      <p:grpSp>
        <p:nvGrpSpPr>
          <p:cNvPr id="757" name="Google Shape;757;g3e628816e22_1_276"/>
          <p:cNvGrpSpPr/>
          <p:nvPr/>
        </p:nvGrpSpPr>
        <p:grpSpPr>
          <a:xfrm>
            <a:off x="3943790" y="2676939"/>
            <a:ext cx="3861636" cy="322845"/>
            <a:chOff x="3943790" y="2676939"/>
            <a:chExt cx="3861636" cy="322845"/>
          </a:xfrm>
        </p:grpSpPr>
        <p:cxnSp>
          <p:nvCxnSpPr>
            <p:cNvPr id="758" name="Google Shape;758;g3e628816e22_1_276"/>
            <p:cNvCxnSpPr/>
            <p:nvPr/>
          </p:nvCxnSpPr>
          <p:spPr>
            <a:xfrm>
              <a:off x="4426226" y="2676939"/>
              <a:ext cx="3379200" cy="0"/>
            </a:xfrm>
            <a:prstGeom prst="straightConnector1">
              <a:avLst/>
            </a:prstGeom>
            <a:noFill/>
            <a:ln cap="flat" cmpd="sng" w="19050">
              <a:solidFill>
                <a:schemeClr val="lt1"/>
              </a:solidFill>
              <a:prstDash val="solid"/>
              <a:round/>
              <a:headEnd len="sm" w="sm" type="none"/>
              <a:tailEnd len="sm" w="sm" type="none"/>
            </a:ln>
          </p:spPr>
        </p:cxnSp>
        <p:cxnSp>
          <p:nvCxnSpPr>
            <p:cNvPr id="759" name="Google Shape;759;g3e628816e22_1_276"/>
            <p:cNvCxnSpPr/>
            <p:nvPr/>
          </p:nvCxnSpPr>
          <p:spPr>
            <a:xfrm flipH="1" rot="10800000">
              <a:off x="3943790" y="2676984"/>
              <a:ext cx="482400" cy="322800"/>
            </a:xfrm>
            <a:prstGeom prst="straightConnector1">
              <a:avLst/>
            </a:prstGeom>
            <a:noFill/>
            <a:ln cap="flat" cmpd="sng" w="19050">
              <a:solidFill>
                <a:schemeClr val="lt1"/>
              </a:solidFill>
              <a:prstDash val="solid"/>
              <a:round/>
              <a:headEnd len="sm" w="sm" type="none"/>
              <a:tailEnd len="sm" w="sm" type="none"/>
            </a:ln>
          </p:spPr>
        </p:cxnSp>
      </p:grpSp>
      <p:pic>
        <p:nvPicPr>
          <p:cNvPr id="760" name="Google Shape;760;g3e628816e22_1_276"/>
          <p:cNvPicPr preferRelativeResize="0"/>
          <p:nvPr/>
        </p:nvPicPr>
        <p:blipFill rotWithShape="1">
          <a:blip r:embed="rId4">
            <a:alphaModFix/>
          </a:blip>
          <a:srcRect b="0" l="0" r="0" t="0"/>
          <a:stretch/>
        </p:blipFill>
        <p:spPr>
          <a:xfrm>
            <a:off x="11557509" y="233819"/>
            <a:ext cx="271309" cy="389810"/>
          </a:xfrm>
          <a:prstGeom prst="rect">
            <a:avLst/>
          </a:prstGeom>
          <a:noFill/>
          <a:ln>
            <a:noFill/>
          </a:ln>
        </p:spPr>
      </p:pic>
      <p:sp>
        <p:nvSpPr>
          <p:cNvPr id="761" name="Google Shape;761;g3e628816e22_1_276"/>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762" name="Google Shape;762;g3e628816e22_1_276"/>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763" name="Google Shape;763;g3e628816e22_1_276"/>
          <p:cNvGrpSpPr/>
          <p:nvPr/>
        </p:nvGrpSpPr>
        <p:grpSpPr>
          <a:xfrm>
            <a:off x="4061425" y="6601537"/>
            <a:ext cx="5238715" cy="70500"/>
            <a:chOff x="4028175" y="6601537"/>
            <a:chExt cx="5238715" cy="70500"/>
          </a:xfrm>
        </p:grpSpPr>
        <p:cxnSp>
          <p:nvCxnSpPr>
            <p:cNvPr id="764" name="Google Shape;764;g3e628816e22_1_276"/>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765" name="Google Shape;765;g3e628816e22_1_276"/>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4" name="Shape 104"/>
        <p:cNvGrpSpPr/>
        <p:nvPr/>
      </p:nvGrpSpPr>
      <p:grpSpPr>
        <a:xfrm>
          <a:off x="0" y="0"/>
          <a:ext cx="0" cy="0"/>
          <a:chOff x="0" y="0"/>
          <a:chExt cx="0" cy="0"/>
        </a:xfrm>
      </p:grpSpPr>
      <p:sp>
        <p:nvSpPr>
          <p:cNvPr id="105" name="Google Shape;105;g3e628816e22_1_233"/>
          <p:cNvSpPr txBox="1"/>
          <p:nvPr/>
        </p:nvSpPr>
        <p:spPr>
          <a:xfrm>
            <a:off x="1295400" y="2948490"/>
            <a:ext cx="9601200" cy="13392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500"/>
              <a:buFont typeface="Arial"/>
              <a:buNone/>
            </a:pPr>
            <a:r>
              <a:rPr b="1" lang="en-US" sz="4500">
                <a:solidFill>
                  <a:srgbClr val="15264B"/>
                </a:solidFill>
              </a:rPr>
              <a:t>The Problem</a:t>
            </a:r>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15264B"/>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800" u="none" cap="none" strike="noStrike">
              <a:solidFill>
                <a:srgbClr val="15264B"/>
              </a:solidFill>
              <a:latin typeface="Arial"/>
              <a:ea typeface="Arial"/>
              <a:cs typeface="Arial"/>
              <a:sym typeface="Arial"/>
            </a:endParaRPr>
          </a:p>
        </p:txBody>
      </p:sp>
      <p:grpSp>
        <p:nvGrpSpPr>
          <p:cNvPr id="106" name="Google Shape;106;g3e628816e22_1_233"/>
          <p:cNvGrpSpPr/>
          <p:nvPr/>
        </p:nvGrpSpPr>
        <p:grpSpPr>
          <a:xfrm>
            <a:off x="3943790" y="2676939"/>
            <a:ext cx="3861636" cy="322845"/>
            <a:chOff x="3943790" y="2676939"/>
            <a:chExt cx="3861636" cy="322845"/>
          </a:xfrm>
        </p:grpSpPr>
        <p:cxnSp>
          <p:nvCxnSpPr>
            <p:cNvPr id="107" name="Google Shape;107;g3e628816e22_1_233"/>
            <p:cNvCxnSpPr/>
            <p:nvPr/>
          </p:nvCxnSpPr>
          <p:spPr>
            <a:xfrm>
              <a:off x="4426226" y="2676939"/>
              <a:ext cx="3379200" cy="0"/>
            </a:xfrm>
            <a:prstGeom prst="straightConnector1">
              <a:avLst/>
            </a:prstGeom>
            <a:noFill/>
            <a:ln cap="flat" cmpd="sng" w="19050">
              <a:solidFill>
                <a:schemeClr val="lt1"/>
              </a:solidFill>
              <a:prstDash val="solid"/>
              <a:round/>
              <a:headEnd len="sm" w="sm" type="none"/>
              <a:tailEnd len="sm" w="sm" type="none"/>
            </a:ln>
          </p:spPr>
        </p:cxnSp>
        <p:cxnSp>
          <p:nvCxnSpPr>
            <p:cNvPr id="108" name="Google Shape;108;g3e628816e22_1_233"/>
            <p:cNvCxnSpPr/>
            <p:nvPr/>
          </p:nvCxnSpPr>
          <p:spPr>
            <a:xfrm flipH="1" rot="10800000">
              <a:off x="3943790" y="2676984"/>
              <a:ext cx="482400" cy="322800"/>
            </a:xfrm>
            <a:prstGeom prst="straightConnector1">
              <a:avLst/>
            </a:prstGeom>
            <a:noFill/>
            <a:ln cap="flat" cmpd="sng" w="19050">
              <a:solidFill>
                <a:schemeClr val="lt1"/>
              </a:solidFill>
              <a:prstDash val="solid"/>
              <a:round/>
              <a:headEnd len="sm" w="sm" type="none"/>
              <a:tailEnd len="sm" w="sm" type="none"/>
            </a:ln>
          </p:spPr>
        </p:cxnSp>
      </p:grpSp>
      <p:pic>
        <p:nvPicPr>
          <p:cNvPr id="109" name="Google Shape;109;g3e628816e22_1_233"/>
          <p:cNvPicPr preferRelativeResize="0"/>
          <p:nvPr/>
        </p:nvPicPr>
        <p:blipFill rotWithShape="1">
          <a:blip r:embed="rId4">
            <a:alphaModFix/>
          </a:blip>
          <a:srcRect b="0" l="0" r="0" t="0"/>
          <a:stretch/>
        </p:blipFill>
        <p:spPr>
          <a:xfrm>
            <a:off x="11557509" y="233819"/>
            <a:ext cx="271309" cy="389810"/>
          </a:xfrm>
          <a:prstGeom prst="rect">
            <a:avLst/>
          </a:prstGeom>
          <a:noFill/>
          <a:ln>
            <a:noFill/>
          </a:ln>
        </p:spPr>
      </p:pic>
      <p:sp>
        <p:nvSpPr>
          <p:cNvPr id="110" name="Google Shape;110;g3e628816e22_1_233"/>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111" name="Google Shape;111;g3e628816e22_1_233"/>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112" name="Google Shape;112;g3e628816e22_1_233"/>
          <p:cNvGrpSpPr/>
          <p:nvPr/>
        </p:nvGrpSpPr>
        <p:grpSpPr>
          <a:xfrm>
            <a:off x="4061425" y="6601537"/>
            <a:ext cx="5238715" cy="70500"/>
            <a:chOff x="4028175" y="6601537"/>
            <a:chExt cx="5238715" cy="70500"/>
          </a:xfrm>
        </p:grpSpPr>
        <p:cxnSp>
          <p:nvCxnSpPr>
            <p:cNvPr id="113" name="Google Shape;113;g3e628816e22_1_233"/>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114" name="Google Shape;114;g3e628816e22_1_233"/>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68" name="Shape 768"/>
        <p:cNvGrpSpPr/>
        <p:nvPr/>
      </p:nvGrpSpPr>
      <p:grpSpPr>
        <a:xfrm>
          <a:off x="0" y="0"/>
          <a:ext cx="0" cy="0"/>
          <a:chOff x="0" y="0"/>
          <a:chExt cx="0" cy="0"/>
        </a:xfrm>
      </p:grpSpPr>
      <p:sp>
        <p:nvSpPr>
          <p:cNvPr id="769" name="Google Shape;769;g3daeac699e4_0_123"/>
          <p:cNvSpPr txBox="1"/>
          <p:nvPr/>
        </p:nvSpPr>
        <p:spPr>
          <a:xfrm>
            <a:off x="8001000" y="6524625"/>
            <a:ext cx="3810000" cy="238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b="0" lang="en-US" sz="900">
                <a:solidFill>
                  <a:srgbClr val="FFFFFF"/>
                </a:solidFill>
                <a:latin typeface="Arial"/>
                <a:ea typeface="Arial"/>
                <a:cs typeface="Arial"/>
                <a:sym typeface="Arial"/>
              </a:rPr>
              <a:t>GRAINGER ENGINEERING</a:t>
            </a:r>
            <a:endParaRPr b="0" sz="900">
              <a:solidFill>
                <a:srgbClr val="FFFFFF"/>
              </a:solidFill>
              <a:latin typeface="Arial"/>
              <a:ea typeface="Arial"/>
              <a:cs typeface="Arial"/>
              <a:sym typeface="Arial"/>
            </a:endParaRPr>
          </a:p>
        </p:txBody>
      </p:sp>
      <p:sp>
        <p:nvSpPr>
          <p:cNvPr id="770" name="Google Shape;770;g3daeac699e4_0_123"/>
          <p:cNvSpPr txBox="1"/>
          <p:nvPr/>
        </p:nvSpPr>
        <p:spPr>
          <a:xfrm>
            <a:off x="571500" y="571500"/>
            <a:ext cx="6667500" cy="762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4400">
                <a:solidFill>
                  <a:srgbClr val="FFFFFF"/>
                </a:solidFill>
                <a:latin typeface="Arial"/>
                <a:ea typeface="Arial"/>
                <a:cs typeface="Arial"/>
                <a:sym typeface="Arial"/>
              </a:rPr>
              <a:t>Main</a:t>
            </a:r>
            <a:r>
              <a:rPr b="1" lang="en-US" sz="4400">
                <a:solidFill>
                  <a:srgbClr val="FFFFFF"/>
                </a:solidFill>
                <a:latin typeface="Arial"/>
                <a:ea typeface="Arial"/>
                <a:cs typeface="Arial"/>
                <a:sym typeface="Arial"/>
              </a:rPr>
              <a:t> Challenges</a:t>
            </a:r>
            <a:endParaRPr b="1" sz="4400">
              <a:solidFill>
                <a:srgbClr val="FFFFFF"/>
              </a:solidFill>
              <a:latin typeface="Arial"/>
              <a:ea typeface="Arial"/>
              <a:cs typeface="Arial"/>
              <a:sym typeface="Arial"/>
            </a:endParaRPr>
          </a:p>
        </p:txBody>
      </p:sp>
      <p:pic>
        <p:nvPicPr>
          <p:cNvPr id="771" name="Google Shape;771;g3daeac699e4_0_123"/>
          <p:cNvPicPr preferRelativeResize="0"/>
          <p:nvPr/>
        </p:nvPicPr>
        <p:blipFill rotWithShape="1">
          <a:blip r:embed="rId4">
            <a:alphaModFix/>
          </a:blip>
          <a:srcRect b="0" l="30" r="40" t="0"/>
          <a:stretch/>
        </p:blipFill>
        <p:spPr>
          <a:xfrm>
            <a:off x="11553825" y="238125"/>
            <a:ext cx="271500" cy="390600"/>
          </a:xfrm>
          <a:prstGeom prst="rect">
            <a:avLst/>
          </a:prstGeom>
          <a:noFill/>
          <a:ln>
            <a:noFill/>
          </a:ln>
        </p:spPr>
      </p:pic>
      <p:sp>
        <p:nvSpPr>
          <p:cNvPr id="772" name="Google Shape;772;g3daeac699e4_0_123"/>
          <p:cNvSpPr/>
          <p:nvPr/>
        </p:nvSpPr>
        <p:spPr>
          <a:xfrm>
            <a:off x="9223950" y="6605625"/>
            <a:ext cx="76200" cy="76200"/>
          </a:xfrm>
          <a:prstGeom prst="ellipse">
            <a:avLst/>
          </a:pr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773" name="Google Shape;773;g3daeac699e4_0_123"/>
          <p:cNvSpPr txBox="1"/>
          <p:nvPr/>
        </p:nvSpPr>
        <p:spPr>
          <a:xfrm>
            <a:off x="381000" y="6524625"/>
            <a:ext cx="3810000" cy="238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0" lang="en-US" sz="900">
                <a:solidFill>
                  <a:srgbClr val="FFFFFF"/>
                </a:solidFill>
                <a:latin typeface="Arial"/>
                <a:ea typeface="Arial"/>
                <a:cs typeface="Arial"/>
                <a:sym typeface="Arial"/>
              </a:rPr>
              <a:t>ELECTRICAL &amp; COMPUTER ENGINEERING</a:t>
            </a:r>
            <a:endParaRPr b="0" sz="900">
              <a:solidFill>
                <a:srgbClr val="FFFFFF"/>
              </a:solidFill>
              <a:latin typeface="Arial"/>
              <a:ea typeface="Arial"/>
              <a:cs typeface="Arial"/>
              <a:sym typeface="Arial"/>
            </a:endParaRPr>
          </a:p>
        </p:txBody>
      </p:sp>
      <p:grpSp>
        <p:nvGrpSpPr>
          <p:cNvPr id="774" name="Google Shape;774;g3daeac699e4_0_123"/>
          <p:cNvGrpSpPr/>
          <p:nvPr/>
        </p:nvGrpSpPr>
        <p:grpSpPr>
          <a:xfrm>
            <a:off x="4061425" y="6601537"/>
            <a:ext cx="5238715" cy="70500"/>
            <a:chOff x="4028175" y="6601537"/>
            <a:chExt cx="5238715" cy="70500"/>
          </a:xfrm>
        </p:grpSpPr>
        <p:cxnSp>
          <p:nvCxnSpPr>
            <p:cNvPr id="775" name="Google Shape;775;g3daeac699e4_0_123"/>
            <p:cNvCxnSpPr/>
            <p:nvPr/>
          </p:nvCxnSpPr>
          <p:spPr>
            <a:xfrm rot="10800000">
              <a:off x="4028175" y="6639606"/>
              <a:ext cx="5169900" cy="0"/>
            </a:xfrm>
            <a:prstGeom prst="straightConnector1">
              <a:avLst/>
            </a:prstGeom>
            <a:noFill/>
            <a:ln cap="flat" cmpd="sng" w="9525">
              <a:solidFill>
                <a:schemeClr val="lt1"/>
              </a:solidFill>
              <a:prstDash val="solid"/>
              <a:round/>
              <a:headEnd len="sm" w="sm" type="none"/>
              <a:tailEnd len="sm" w="sm" type="none"/>
            </a:ln>
          </p:spPr>
        </p:cxnSp>
        <p:sp>
          <p:nvSpPr>
            <p:cNvPr id="776" name="Google Shape;776;g3daeac699e4_0_123"/>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777" name="Google Shape;777;g3daeac699e4_0_123"/>
          <p:cNvGrpSpPr/>
          <p:nvPr/>
        </p:nvGrpSpPr>
        <p:grpSpPr>
          <a:xfrm>
            <a:off x="571500" y="1476375"/>
            <a:ext cx="5381700" cy="1428900"/>
            <a:chOff x="571500" y="1476375"/>
            <a:chExt cx="5381700" cy="1428900"/>
          </a:xfrm>
        </p:grpSpPr>
        <p:sp>
          <p:nvSpPr>
            <p:cNvPr id="778" name="Google Shape;778;g3daeac699e4_0_123"/>
            <p:cNvSpPr/>
            <p:nvPr/>
          </p:nvSpPr>
          <p:spPr>
            <a:xfrm>
              <a:off x="571500" y="1476375"/>
              <a:ext cx="5381700" cy="1428900"/>
            </a:xfrm>
            <a:prstGeom prst="roundRect">
              <a:avLst>
                <a:gd fmla="val 8000" name="adj"/>
              </a:avLst>
            </a:prstGeom>
            <a:solidFill>
              <a:srgbClr val="FFFFFF">
                <a:alpha val="10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779" name="Google Shape;779;g3daeac699e4_0_123"/>
            <p:cNvSpPr txBox="1"/>
            <p:nvPr/>
          </p:nvSpPr>
          <p:spPr>
            <a:xfrm>
              <a:off x="714375" y="1612519"/>
              <a:ext cx="428700" cy="428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US" sz="2800">
                  <a:solidFill>
                    <a:srgbClr val="FF5F05"/>
                  </a:solidFill>
                  <a:latin typeface="Material Icons"/>
                  <a:ea typeface="Material Icons"/>
                  <a:cs typeface="Material Icons"/>
                  <a:sym typeface="Material Icons"/>
                </a:rPr>
                <a:t>battery_charging_full</a:t>
              </a:r>
              <a:endParaRPr sz="2800">
                <a:solidFill>
                  <a:srgbClr val="FF5F05"/>
                </a:solidFill>
                <a:latin typeface="Material Icons"/>
                <a:ea typeface="Material Icons"/>
                <a:cs typeface="Material Icons"/>
                <a:sym typeface="Material Icons"/>
              </a:endParaRPr>
            </a:p>
          </p:txBody>
        </p:sp>
        <p:sp>
          <p:nvSpPr>
            <p:cNvPr id="780" name="Google Shape;780;g3daeac699e4_0_123"/>
            <p:cNvSpPr txBox="1"/>
            <p:nvPr/>
          </p:nvSpPr>
          <p:spPr>
            <a:xfrm>
              <a:off x="1238250" y="1571625"/>
              <a:ext cx="4572000" cy="1238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1800">
                  <a:solidFill>
                    <a:srgbClr val="FFFFFF"/>
                  </a:solidFill>
                  <a:latin typeface="Arial"/>
                  <a:ea typeface="Arial"/>
                  <a:cs typeface="Arial"/>
                  <a:sym typeface="Arial"/>
                </a:rPr>
                <a:t>Battery Charger Mismatch</a:t>
              </a:r>
              <a:endParaRPr b="1" sz="1800">
                <a:solidFill>
                  <a:srgbClr val="FFFFFF"/>
                </a:solidFill>
                <a:latin typeface="Arial"/>
                <a:ea typeface="Arial"/>
                <a:cs typeface="Arial"/>
                <a:sym typeface="Arial"/>
              </a:endParaRPr>
            </a:p>
            <a:p>
              <a:pPr indent="0" lvl="0" marL="0" rtl="0" algn="l">
                <a:spcBef>
                  <a:spcPts val="600"/>
                </a:spcBef>
                <a:spcAft>
                  <a:spcPts val="0"/>
                </a:spcAft>
                <a:buNone/>
              </a:pPr>
              <a:r>
                <a:rPr lang="en-US" sz="1500">
                  <a:solidFill>
                    <a:srgbClr val="CBD5E1"/>
                  </a:solidFill>
                  <a:latin typeface="Arial"/>
                  <a:ea typeface="Arial"/>
                  <a:cs typeface="Arial"/>
                  <a:sym typeface="Arial"/>
                </a:rPr>
                <a:t>Supply issue with planned battery size. Switched to a charger capable of higher current charging.</a:t>
              </a:r>
              <a:endParaRPr sz="1500">
                <a:solidFill>
                  <a:srgbClr val="CBD5E1"/>
                </a:solidFill>
                <a:latin typeface="Arial"/>
                <a:ea typeface="Arial"/>
                <a:cs typeface="Arial"/>
                <a:sym typeface="Arial"/>
              </a:endParaRPr>
            </a:p>
          </p:txBody>
        </p:sp>
      </p:grpSp>
      <p:grpSp>
        <p:nvGrpSpPr>
          <p:cNvPr id="781" name="Google Shape;781;g3daeac699e4_0_123"/>
          <p:cNvGrpSpPr/>
          <p:nvPr/>
        </p:nvGrpSpPr>
        <p:grpSpPr>
          <a:xfrm>
            <a:off x="6238875" y="1476375"/>
            <a:ext cx="5381700" cy="1428900"/>
            <a:chOff x="6238875" y="1476375"/>
            <a:chExt cx="5381700" cy="1428900"/>
          </a:xfrm>
        </p:grpSpPr>
        <p:sp>
          <p:nvSpPr>
            <p:cNvPr id="782" name="Google Shape;782;g3daeac699e4_0_123"/>
            <p:cNvSpPr/>
            <p:nvPr/>
          </p:nvSpPr>
          <p:spPr>
            <a:xfrm>
              <a:off x="6238875" y="1476375"/>
              <a:ext cx="5381700" cy="1428900"/>
            </a:xfrm>
            <a:prstGeom prst="roundRect">
              <a:avLst>
                <a:gd fmla="val 8000" name="adj"/>
              </a:avLst>
            </a:prstGeom>
            <a:solidFill>
              <a:srgbClr val="FFFFFF">
                <a:alpha val="10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783" name="Google Shape;783;g3daeac699e4_0_123"/>
            <p:cNvSpPr txBox="1"/>
            <p:nvPr/>
          </p:nvSpPr>
          <p:spPr>
            <a:xfrm>
              <a:off x="6381750" y="1612519"/>
              <a:ext cx="428700" cy="428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US" sz="2800">
                  <a:solidFill>
                    <a:srgbClr val="FF5F05"/>
                  </a:solidFill>
                  <a:latin typeface="Material Icons"/>
                  <a:ea typeface="Material Icons"/>
                  <a:cs typeface="Material Icons"/>
                  <a:sym typeface="Material Icons"/>
                </a:rPr>
                <a:t>usb</a:t>
              </a:r>
              <a:endParaRPr sz="2800">
                <a:solidFill>
                  <a:srgbClr val="FF5F05"/>
                </a:solidFill>
                <a:latin typeface="Material Icons"/>
                <a:ea typeface="Material Icons"/>
                <a:cs typeface="Material Icons"/>
                <a:sym typeface="Material Icons"/>
              </a:endParaRPr>
            </a:p>
          </p:txBody>
        </p:sp>
        <p:sp>
          <p:nvSpPr>
            <p:cNvPr id="784" name="Google Shape;784;g3daeac699e4_0_123"/>
            <p:cNvSpPr txBox="1"/>
            <p:nvPr/>
          </p:nvSpPr>
          <p:spPr>
            <a:xfrm>
              <a:off x="6905625" y="1571625"/>
              <a:ext cx="4572000" cy="1238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1800">
                  <a:solidFill>
                    <a:srgbClr val="FFFFFF"/>
                  </a:solidFill>
                  <a:latin typeface="Arial"/>
                  <a:ea typeface="Arial"/>
                  <a:cs typeface="Arial"/>
                  <a:sym typeface="Arial"/>
                </a:rPr>
                <a:t>USB-C Mechanical Strength</a:t>
              </a:r>
              <a:endParaRPr b="1" sz="1800">
                <a:solidFill>
                  <a:srgbClr val="FFFFFF"/>
                </a:solidFill>
                <a:latin typeface="Arial"/>
                <a:ea typeface="Arial"/>
                <a:cs typeface="Arial"/>
                <a:sym typeface="Arial"/>
              </a:endParaRPr>
            </a:p>
            <a:p>
              <a:pPr indent="0" lvl="0" marL="0" rtl="0" algn="l">
                <a:spcBef>
                  <a:spcPts val="600"/>
                </a:spcBef>
                <a:spcAft>
                  <a:spcPts val="0"/>
                </a:spcAft>
                <a:buNone/>
              </a:pPr>
              <a:r>
                <a:rPr lang="en-US" sz="1500">
                  <a:solidFill>
                    <a:srgbClr val="CBD5E1"/>
                  </a:solidFill>
                  <a:latin typeface="Arial"/>
                  <a:ea typeface="Arial"/>
                  <a:cs typeface="Arial"/>
                  <a:sym typeface="Arial"/>
                </a:rPr>
                <a:t>Concern over structural integrity. Considering mechanical support like hot glue for reinforcement.</a:t>
              </a:r>
              <a:endParaRPr sz="1500">
                <a:solidFill>
                  <a:srgbClr val="CBD5E1"/>
                </a:solidFill>
                <a:latin typeface="Arial"/>
                <a:ea typeface="Arial"/>
                <a:cs typeface="Arial"/>
                <a:sym typeface="Arial"/>
              </a:endParaRPr>
            </a:p>
          </p:txBody>
        </p:sp>
      </p:grpSp>
      <p:grpSp>
        <p:nvGrpSpPr>
          <p:cNvPr id="785" name="Google Shape;785;g3daeac699e4_0_123"/>
          <p:cNvGrpSpPr/>
          <p:nvPr/>
        </p:nvGrpSpPr>
        <p:grpSpPr>
          <a:xfrm>
            <a:off x="571500" y="3095625"/>
            <a:ext cx="5381700" cy="1428900"/>
            <a:chOff x="571500" y="3095625"/>
            <a:chExt cx="5381700" cy="1428900"/>
          </a:xfrm>
        </p:grpSpPr>
        <p:sp>
          <p:nvSpPr>
            <p:cNvPr id="786" name="Google Shape;786;g3daeac699e4_0_123"/>
            <p:cNvSpPr/>
            <p:nvPr/>
          </p:nvSpPr>
          <p:spPr>
            <a:xfrm>
              <a:off x="571500" y="3095625"/>
              <a:ext cx="5381700" cy="1428900"/>
            </a:xfrm>
            <a:prstGeom prst="roundRect">
              <a:avLst>
                <a:gd fmla="val 8000" name="adj"/>
              </a:avLst>
            </a:prstGeom>
            <a:solidFill>
              <a:srgbClr val="FFFFFF">
                <a:alpha val="10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787" name="Google Shape;787;g3daeac699e4_0_123"/>
            <p:cNvSpPr txBox="1"/>
            <p:nvPr/>
          </p:nvSpPr>
          <p:spPr>
            <a:xfrm>
              <a:off x="714375" y="3231769"/>
              <a:ext cx="428700" cy="428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US" sz="2800">
                  <a:solidFill>
                    <a:srgbClr val="FF5F05"/>
                  </a:solidFill>
                  <a:latin typeface="Material Icons"/>
                  <a:ea typeface="Material Icons"/>
                  <a:cs typeface="Material Icons"/>
                  <a:sym typeface="Material Icons"/>
                </a:rPr>
                <a:t>settings_input_component</a:t>
              </a:r>
              <a:endParaRPr sz="2800">
                <a:solidFill>
                  <a:srgbClr val="FF5F05"/>
                </a:solidFill>
                <a:latin typeface="Material Icons"/>
                <a:ea typeface="Material Icons"/>
                <a:cs typeface="Material Icons"/>
                <a:sym typeface="Material Icons"/>
              </a:endParaRPr>
            </a:p>
          </p:txBody>
        </p:sp>
        <p:sp>
          <p:nvSpPr>
            <p:cNvPr id="788" name="Google Shape;788;g3daeac699e4_0_123"/>
            <p:cNvSpPr txBox="1"/>
            <p:nvPr/>
          </p:nvSpPr>
          <p:spPr>
            <a:xfrm>
              <a:off x="1238250" y="3190875"/>
              <a:ext cx="4572000" cy="1238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1800">
                  <a:solidFill>
                    <a:srgbClr val="FFFFFF"/>
                  </a:solidFill>
                  <a:latin typeface="Arial"/>
                  <a:ea typeface="Arial"/>
                  <a:cs typeface="Arial"/>
                  <a:sym typeface="Arial"/>
                </a:rPr>
                <a:t>Motor Precision</a:t>
              </a:r>
              <a:endParaRPr b="1" sz="1800">
                <a:solidFill>
                  <a:srgbClr val="FFFFFF"/>
                </a:solidFill>
                <a:latin typeface="Arial"/>
                <a:ea typeface="Arial"/>
                <a:cs typeface="Arial"/>
                <a:sym typeface="Arial"/>
              </a:endParaRPr>
            </a:p>
            <a:p>
              <a:pPr indent="0" lvl="0" marL="0" rtl="0" algn="l">
                <a:spcBef>
                  <a:spcPts val="600"/>
                </a:spcBef>
                <a:spcAft>
                  <a:spcPts val="0"/>
                </a:spcAft>
                <a:buNone/>
              </a:pPr>
              <a:r>
                <a:rPr lang="en-US" sz="1500">
                  <a:solidFill>
                    <a:srgbClr val="CBD5E1"/>
                  </a:solidFill>
                  <a:latin typeface="Arial"/>
                  <a:ea typeface="Arial"/>
                  <a:cs typeface="Arial"/>
                  <a:sym typeface="Arial"/>
                </a:rPr>
                <a:t>Occasional step skipping. Solution: Use a higher voltage battery pack to improve torque and reliability.</a:t>
              </a:r>
              <a:endParaRPr sz="1500">
                <a:solidFill>
                  <a:srgbClr val="CBD5E1"/>
                </a:solidFill>
                <a:latin typeface="Arial"/>
                <a:ea typeface="Arial"/>
                <a:cs typeface="Arial"/>
                <a:sym typeface="Arial"/>
              </a:endParaRPr>
            </a:p>
          </p:txBody>
        </p:sp>
      </p:grpSp>
      <p:grpSp>
        <p:nvGrpSpPr>
          <p:cNvPr id="789" name="Google Shape;789;g3daeac699e4_0_123"/>
          <p:cNvGrpSpPr/>
          <p:nvPr/>
        </p:nvGrpSpPr>
        <p:grpSpPr>
          <a:xfrm>
            <a:off x="6238875" y="3095625"/>
            <a:ext cx="5381700" cy="1428900"/>
            <a:chOff x="6238875" y="3095625"/>
            <a:chExt cx="5381700" cy="1428900"/>
          </a:xfrm>
        </p:grpSpPr>
        <p:sp>
          <p:nvSpPr>
            <p:cNvPr id="790" name="Google Shape;790;g3daeac699e4_0_123"/>
            <p:cNvSpPr/>
            <p:nvPr/>
          </p:nvSpPr>
          <p:spPr>
            <a:xfrm>
              <a:off x="6238875" y="3095625"/>
              <a:ext cx="5381700" cy="1428900"/>
            </a:xfrm>
            <a:prstGeom prst="roundRect">
              <a:avLst>
                <a:gd fmla="val 8000" name="adj"/>
              </a:avLst>
            </a:prstGeom>
            <a:solidFill>
              <a:srgbClr val="FFFFFF">
                <a:alpha val="10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791" name="Google Shape;791;g3daeac699e4_0_123"/>
            <p:cNvSpPr txBox="1"/>
            <p:nvPr/>
          </p:nvSpPr>
          <p:spPr>
            <a:xfrm>
              <a:off x="6381750" y="3231769"/>
              <a:ext cx="428700" cy="428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US" sz="2800">
                  <a:solidFill>
                    <a:srgbClr val="FF5F05"/>
                  </a:solidFill>
                  <a:latin typeface="Material Icons"/>
                  <a:ea typeface="Material Icons"/>
                  <a:cs typeface="Material Icons"/>
                  <a:sym typeface="Material Icons"/>
                </a:rPr>
                <a:t>sensors</a:t>
              </a:r>
              <a:endParaRPr sz="2800">
                <a:solidFill>
                  <a:srgbClr val="FF5F05"/>
                </a:solidFill>
                <a:latin typeface="Material Icons"/>
                <a:ea typeface="Material Icons"/>
                <a:cs typeface="Material Icons"/>
                <a:sym typeface="Material Icons"/>
              </a:endParaRPr>
            </a:p>
          </p:txBody>
        </p:sp>
        <p:sp>
          <p:nvSpPr>
            <p:cNvPr id="792" name="Google Shape;792;g3daeac699e4_0_123"/>
            <p:cNvSpPr txBox="1"/>
            <p:nvPr/>
          </p:nvSpPr>
          <p:spPr>
            <a:xfrm>
              <a:off x="6905625" y="3190875"/>
              <a:ext cx="4572000" cy="1238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1800">
                  <a:solidFill>
                    <a:srgbClr val="FFFFFF"/>
                  </a:solidFill>
                  <a:latin typeface="Arial"/>
                  <a:ea typeface="Arial"/>
                  <a:cs typeface="Arial"/>
                  <a:sym typeface="Arial"/>
                </a:rPr>
                <a:t>IR Sensor Calibration</a:t>
              </a:r>
              <a:endParaRPr b="1" sz="1800">
                <a:solidFill>
                  <a:srgbClr val="FFFFFF"/>
                </a:solidFill>
                <a:latin typeface="Arial"/>
                <a:ea typeface="Arial"/>
                <a:cs typeface="Arial"/>
                <a:sym typeface="Arial"/>
              </a:endParaRPr>
            </a:p>
            <a:p>
              <a:pPr indent="0" lvl="0" marL="0" rtl="0" algn="l">
                <a:spcBef>
                  <a:spcPts val="600"/>
                </a:spcBef>
                <a:spcAft>
                  <a:spcPts val="0"/>
                </a:spcAft>
                <a:buNone/>
              </a:pPr>
              <a:r>
                <a:rPr lang="en-US" sz="1500">
                  <a:solidFill>
                    <a:srgbClr val="CBD5E1"/>
                  </a:solidFill>
                  <a:latin typeface="Arial"/>
                  <a:ea typeface="Arial"/>
                  <a:cs typeface="Arial"/>
                  <a:sym typeface="Arial"/>
                </a:rPr>
                <a:t>Signal interference caused by IR bouncing off container walls, affecting accuracy.</a:t>
              </a:r>
              <a:endParaRPr sz="1500">
                <a:solidFill>
                  <a:srgbClr val="CBD5E1"/>
                </a:solidFill>
                <a:latin typeface="Arial"/>
                <a:ea typeface="Arial"/>
                <a:cs typeface="Arial"/>
                <a:sym typeface="Arial"/>
              </a:endParaRPr>
            </a:p>
          </p:txBody>
        </p:sp>
      </p:grpSp>
      <p:grpSp>
        <p:nvGrpSpPr>
          <p:cNvPr id="793" name="Google Shape;793;g3daeac699e4_0_123"/>
          <p:cNvGrpSpPr/>
          <p:nvPr/>
        </p:nvGrpSpPr>
        <p:grpSpPr>
          <a:xfrm>
            <a:off x="571500" y="4714875"/>
            <a:ext cx="5381700" cy="1428900"/>
            <a:chOff x="571500" y="4714875"/>
            <a:chExt cx="5381700" cy="1428900"/>
          </a:xfrm>
        </p:grpSpPr>
        <p:sp>
          <p:nvSpPr>
            <p:cNvPr id="794" name="Google Shape;794;g3daeac699e4_0_123"/>
            <p:cNvSpPr/>
            <p:nvPr/>
          </p:nvSpPr>
          <p:spPr>
            <a:xfrm>
              <a:off x="571500" y="4714875"/>
              <a:ext cx="5381700" cy="1428900"/>
            </a:xfrm>
            <a:prstGeom prst="roundRect">
              <a:avLst>
                <a:gd fmla="val 8000" name="adj"/>
              </a:avLst>
            </a:prstGeom>
            <a:solidFill>
              <a:srgbClr val="FFFFFF">
                <a:alpha val="10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795" name="Google Shape;795;g3daeac699e4_0_123"/>
            <p:cNvSpPr txBox="1"/>
            <p:nvPr/>
          </p:nvSpPr>
          <p:spPr>
            <a:xfrm>
              <a:off x="714375" y="4851019"/>
              <a:ext cx="428700" cy="428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US" sz="2800">
                  <a:solidFill>
                    <a:srgbClr val="FF5F05"/>
                  </a:solidFill>
                  <a:latin typeface="Material Icons"/>
                  <a:ea typeface="Material Icons"/>
                  <a:cs typeface="Material Icons"/>
                  <a:sym typeface="Material Icons"/>
                </a:rPr>
                <a:t>hardware</a:t>
              </a:r>
              <a:endParaRPr sz="2800">
                <a:solidFill>
                  <a:srgbClr val="FF5F05"/>
                </a:solidFill>
                <a:latin typeface="Material Icons"/>
                <a:ea typeface="Material Icons"/>
                <a:cs typeface="Material Icons"/>
                <a:sym typeface="Material Icons"/>
              </a:endParaRPr>
            </a:p>
          </p:txBody>
        </p:sp>
        <p:sp>
          <p:nvSpPr>
            <p:cNvPr id="796" name="Google Shape;796;g3daeac699e4_0_123"/>
            <p:cNvSpPr txBox="1"/>
            <p:nvPr/>
          </p:nvSpPr>
          <p:spPr>
            <a:xfrm>
              <a:off x="1238250" y="4810125"/>
              <a:ext cx="4572000" cy="1238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1800">
                  <a:solidFill>
                    <a:srgbClr val="FFFFFF"/>
                  </a:solidFill>
                  <a:latin typeface="Arial"/>
                  <a:ea typeface="Arial"/>
                  <a:cs typeface="Arial"/>
                  <a:sym typeface="Arial"/>
                </a:rPr>
                <a:t>IR Sensor Soldering</a:t>
              </a:r>
              <a:endParaRPr b="1" sz="1800">
                <a:solidFill>
                  <a:srgbClr val="FFFFFF"/>
                </a:solidFill>
                <a:latin typeface="Arial"/>
                <a:ea typeface="Arial"/>
                <a:cs typeface="Arial"/>
                <a:sym typeface="Arial"/>
              </a:endParaRPr>
            </a:p>
            <a:p>
              <a:pPr indent="0" lvl="0" marL="0" rtl="0" algn="l">
                <a:spcBef>
                  <a:spcPts val="600"/>
                </a:spcBef>
                <a:spcAft>
                  <a:spcPts val="0"/>
                </a:spcAft>
                <a:buNone/>
              </a:pPr>
              <a:r>
                <a:rPr lang="en-US" sz="1500">
                  <a:solidFill>
                    <a:srgbClr val="CBD5E1"/>
                  </a:solidFill>
                  <a:latin typeface="Arial"/>
                  <a:ea typeface="Arial"/>
                  <a:cs typeface="Arial"/>
                  <a:sym typeface="Arial"/>
                </a:rPr>
                <a:t>General hardware assembly challenge related to precise soldering of IR components.</a:t>
              </a:r>
              <a:endParaRPr sz="1500">
                <a:solidFill>
                  <a:srgbClr val="CBD5E1"/>
                </a:solidFill>
                <a:latin typeface="Arial"/>
                <a:ea typeface="Arial"/>
                <a:cs typeface="Arial"/>
                <a:sym typeface="Arial"/>
              </a:endParaRPr>
            </a:p>
          </p:txBody>
        </p:sp>
      </p:grpSp>
      <p:grpSp>
        <p:nvGrpSpPr>
          <p:cNvPr id="797" name="Google Shape;797;g3daeac699e4_0_123"/>
          <p:cNvGrpSpPr/>
          <p:nvPr/>
        </p:nvGrpSpPr>
        <p:grpSpPr>
          <a:xfrm>
            <a:off x="6238875" y="4714875"/>
            <a:ext cx="5381700" cy="1428900"/>
            <a:chOff x="6238875" y="3095625"/>
            <a:chExt cx="5381700" cy="1428900"/>
          </a:xfrm>
        </p:grpSpPr>
        <p:sp>
          <p:nvSpPr>
            <p:cNvPr id="798" name="Google Shape;798;g3daeac699e4_0_123"/>
            <p:cNvSpPr/>
            <p:nvPr/>
          </p:nvSpPr>
          <p:spPr>
            <a:xfrm>
              <a:off x="6238875" y="3095625"/>
              <a:ext cx="5381700" cy="1428900"/>
            </a:xfrm>
            <a:prstGeom prst="roundRect">
              <a:avLst>
                <a:gd fmla="val 8000" name="adj"/>
              </a:avLst>
            </a:prstGeom>
            <a:solidFill>
              <a:srgbClr val="FFFFFF">
                <a:alpha val="10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799" name="Google Shape;799;g3daeac699e4_0_123"/>
            <p:cNvSpPr txBox="1"/>
            <p:nvPr/>
          </p:nvSpPr>
          <p:spPr>
            <a:xfrm>
              <a:off x="6381750" y="3231769"/>
              <a:ext cx="428700" cy="428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US" sz="2800">
                  <a:solidFill>
                    <a:srgbClr val="FF5F05"/>
                  </a:solidFill>
                  <a:latin typeface="Material Icons"/>
                  <a:ea typeface="Material Icons"/>
                  <a:cs typeface="Material Icons"/>
                  <a:sym typeface="Material Icons"/>
                </a:rPr>
                <a:t>snsors</a:t>
              </a:r>
              <a:endParaRPr sz="2800">
                <a:solidFill>
                  <a:srgbClr val="FF5F05"/>
                </a:solidFill>
                <a:latin typeface="Material Icons"/>
                <a:ea typeface="Material Icons"/>
                <a:cs typeface="Material Icons"/>
                <a:sym typeface="Material Icons"/>
              </a:endParaRPr>
            </a:p>
          </p:txBody>
        </p:sp>
        <p:sp>
          <p:nvSpPr>
            <p:cNvPr id="800" name="Google Shape;800;g3daeac699e4_0_123"/>
            <p:cNvSpPr txBox="1"/>
            <p:nvPr/>
          </p:nvSpPr>
          <p:spPr>
            <a:xfrm>
              <a:off x="6905625" y="3190875"/>
              <a:ext cx="4572000" cy="1238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1800">
                  <a:solidFill>
                    <a:srgbClr val="FFFFFF"/>
                  </a:solidFill>
                </a:rPr>
                <a:t>Vision Detection Robustness</a:t>
              </a:r>
              <a:endParaRPr b="1" sz="1800">
                <a:solidFill>
                  <a:srgbClr val="FFFFFF"/>
                </a:solidFill>
              </a:endParaRPr>
            </a:p>
            <a:p>
              <a:pPr indent="0" lvl="0" marL="0" rtl="0" algn="l">
                <a:spcBef>
                  <a:spcPts val="600"/>
                </a:spcBef>
                <a:spcAft>
                  <a:spcPts val="0"/>
                </a:spcAft>
                <a:buNone/>
              </a:pPr>
              <a:r>
                <a:rPr lang="en-US">
                  <a:solidFill>
                    <a:srgbClr val="CBD5E1"/>
                  </a:solidFill>
                </a:rPr>
                <a:t>The ideal future outcome is strongly capable of detecting more classes of ingredients with nuanced differences in various household kitchen environments.</a:t>
              </a:r>
              <a:endParaRPr>
                <a:solidFill>
                  <a:srgbClr val="CBD5E1"/>
                </a:solidFill>
              </a:endParaRPr>
            </a:p>
            <a:p>
              <a:pPr indent="0" lvl="0" marL="0" rtl="0" algn="l">
                <a:spcBef>
                  <a:spcPts val="600"/>
                </a:spcBef>
                <a:spcAft>
                  <a:spcPts val="600"/>
                </a:spcAft>
                <a:buNone/>
              </a:pPr>
              <a:r>
                <a:t/>
              </a:r>
              <a:endParaRPr b="1" sz="1800">
                <a:solidFill>
                  <a:srgbClr val="FFFFFF"/>
                </a:solidFill>
              </a:endParaRPr>
            </a:p>
          </p:txBody>
        </p:sp>
      </p:grpSp>
      <p:pic>
        <p:nvPicPr>
          <p:cNvPr id="801" name="Google Shape;801;g3daeac699e4_0_123"/>
          <p:cNvPicPr preferRelativeResize="0"/>
          <p:nvPr/>
        </p:nvPicPr>
        <p:blipFill rotWithShape="1">
          <a:blip r:embed="rId5">
            <a:alphaModFix/>
          </a:blip>
          <a:srcRect b="0" l="0" r="0" t="0"/>
          <a:stretch/>
        </p:blipFill>
        <p:spPr>
          <a:xfrm>
            <a:off x="6365425" y="4826250"/>
            <a:ext cx="342275" cy="3422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05" name="Shape 805"/>
        <p:cNvGrpSpPr/>
        <p:nvPr/>
      </p:nvGrpSpPr>
      <p:grpSpPr>
        <a:xfrm>
          <a:off x="0" y="0"/>
          <a:ext cx="0" cy="0"/>
          <a:chOff x="0" y="0"/>
          <a:chExt cx="0" cy="0"/>
        </a:xfrm>
      </p:grpSpPr>
      <p:sp>
        <p:nvSpPr>
          <p:cNvPr id="806" name="Google Shape;806;g3e6b9b4a22b_0_126"/>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807" name="Google Shape;807;g3e6b9b4a22b_0_126"/>
          <p:cNvSpPr txBox="1"/>
          <p:nvPr/>
        </p:nvSpPr>
        <p:spPr>
          <a:xfrm>
            <a:off x="376810" y="204051"/>
            <a:ext cx="10910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General </a:t>
            </a:r>
            <a:r>
              <a:rPr lang="en-US" sz="2400">
                <a:solidFill>
                  <a:schemeClr val="lt1"/>
                </a:solidFill>
              </a:rPr>
              <a:t>Performance Analysis</a:t>
            </a:r>
            <a:endParaRPr b="0" i="0" sz="2400" u="none" cap="none" strike="noStrike">
              <a:solidFill>
                <a:schemeClr val="lt1"/>
              </a:solidFill>
              <a:latin typeface="Arial"/>
              <a:ea typeface="Arial"/>
              <a:cs typeface="Arial"/>
              <a:sym typeface="Arial"/>
            </a:endParaRPr>
          </a:p>
        </p:txBody>
      </p:sp>
      <p:pic>
        <p:nvPicPr>
          <p:cNvPr id="808" name="Google Shape;808;g3e6b9b4a22b_0_126"/>
          <p:cNvPicPr preferRelativeResize="0"/>
          <p:nvPr/>
        </p:nvPicPr>
        <p:blipFill rotWithShape="1">
          <a:blip r:embed="rId4">
            <a:alphaModFix/>
          </a:blip>
          <a:srcRect b="0" l="0" r="0" t="0"/>
          <a:stretch/>
        </p:blipFill>
        <p:spPr>
          <a:xfrm>
            <a:off x="11557509" y="233819"/>
            <a:ext cx="271309" cy="389810"/>
          </a:xfrm>
          <a:prstGeom prst="rect">
            <a:avLst/>
          </a:prstGeom>
          <a:noFill/>
          <a:ln>
            <a:noFill/>
          </a:ln>
        </p:spPr>
      </p:pic>
      <p:sp>
        <p:nvSpPr>
          <p:cNvPr id="809" name="Google Shape;809;g3e6b9b4a22b_0_126"/>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810" name="Google Shape;810;g3e6b9b4a22b_0_126"/>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811" name="Google Shape;811;g3e6b9b4a22b_0_126"/>
          <p:cNvGrpSpPr/>
          <p:nvPr/>
        </p:nvGrpSpPr>
        <p:grpSpPr>
          <a:xfrm>
            <a:off x="4061425" y="6601537"/>
            <a:ext cx="5238715" cy="70500"/>
            <a:chOff x="4028175" y="6601537"/>
            <a:chExt cx="5238715" cy="70500"/>
          </a:xfrm>
        </p:grpSpPr>
        <p:cxnSp>
          <p:nvCxnSpPr>
            <p:cNvPr id="812" name="Google Shape;812;g3e6b9b4a22b_0_126"/>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813" name="Google Shape;813;g3e6b9b4a22b_0_126"/>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814" name="Google Shape;814;g3e6b9b4a22b_0_126"/>
          <p:cNvSpPr txBox="1"/>
          <p:nvPr/>
        </p:nvSpPr>
        <p:spPr>
          <a:xfrm>
            <a:off x="1333500" y="5619750"/>
            <a:ext cx="9525000" cy="381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i="1" lang="en-US" sz="1200">
                <a:solidFill>
                  <a:srgbClr val="64748B"/>
                </a:solidFill>
                <a:latin typeface="Arial"/>
                <a:ea typeface="Arial"/>
                <a:cs typeface="Arial"/>
                <a:sym typeface="Arial"/>
              </a:rPr>
              <a:t>Note: All core hardware and software components passed rigorous validation testing, with the exception of the IR Sensor unit which </a:t>
            </a:r>
            <a:r>
              <a:rPr i="1" lang="en-US" sz="1200">
                <a:solidFill>
                  <a:srgbClr val="64748B"/>
                </a:solidFill>
              </a:rPr>
              <a:t>required</a:t>
            </a:r>
            <a:r>
              <a:rPr i="1" lang="en-US" sz="1200">
                <a:solidFill>
                  <a:srgbClr val="64748B"/>
                </a:solidFill>
                <a:latin typeface="Arial"/>
                <a:ea typeface="Arial"/>
                <a:cs typeface="Arial"/>
                <a:sym typeface="Arial"/>
              </a:rPr>
              <a:t> further recalibration.</a:t>
            </a:r>
            <a:endParaRPr i="1" sz="1200">
              <a:solidFill>
                <a:srgbClr val="64748B"/>
              </a:solidFill>
              <a:latin typeface="Arial"/>
              <a:ea typeface="Arial"/>
              <a:cs typeface="Arial"/>
              <a:sym typeface="Arial"/>
            </a:endParaRPr>
          </a:p>
        </p:txBody>
      </p:sp>
      <p:grpSp>
        <p:nvGrpSpPr>
          <p:cNvPr id="815" name="Google Shape;815;g3e6b9b4a22b_0_126"/>
          <p:cNvGrpSpPr/>
          <p:nvPr/>
        </p:nvGrpSpPr>
        <p:grpSpPr>
          <a:xfrm>
            <a:off x="1333500" y="1524000"/>
            <a:ext cx="9525000" cy="4000500"/>
            <a:chOff x="1333500" y="1524000"/>
            <a:chExt cx="9525000" cy="4000500"/>
          </a:xfrm>
        </p:grpSpPr>
        <p:sp>
          <p:nvSpPr>
            <p:cNvPr id="816" name="Google Shape;816;g3e6b9b4a22b_0_126"/>
            <p:cNvSpPr/>
            <p:nvPr/>
          </p:nvSpPr>
          <p:spPr>
            <a:xfrm>
              <a:off x="1333500" y="1524000"/>
              <a:ext cx="9525000" cy="4000500"/>
            </a:xfrm>
            <a:prstGeom prst="roundRect">
              <a:avLst>
                <a:gd fmla="val 3571"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17" name="Google Shape;817;g3e6b9b4a22b_0_126"/>
            <p:cNvSpPr/>
            <p:nvPr/>
          </p:nvSpPr>
          <p:spPr>
            <a:xfrm>
              <a:off x="1333500" y="1524000"/>
              <a:ext cx="9525000" cy="571500"/>
            </a:xfrm>
            <a:prstGeom prst="roundRect">
              <a:avLst>
                <a:gd fmla="val 25000" name="adj"/>
              </a:avLst>
            </a:prstGeom>
            <a:solidFill>
              <a:srgbClr val="13294B"/>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18" name="Google Shape;818;g3e6b9b4a22b_0_126"/>
            <p:cNvSpPr/>
            <p:nvPr/>
          </p:nvSpPr>
          <p:spPr>
            <a:xfrm>
              <a:off x="1333500" y="1905000"/>
              <a:ext cx="9525000" cy="190500"/>
            </a:xfrm>
            <a:prstGeom prst="rect">
              <a:avLst/>
            </a:prstGeom>
            <a:solidFill>
              <a:srgbClr val="13294B"/>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19" name="Google Shape;819;g3e6b9b4a22b_0_126"/>
            <p:cNvSpPr txBox="1"/>
            <p:nvPr/>
          </p:nvSpPr>
          <p:spPr>
            <a:xfrm>
              <a:off x="1333500" y="2095500"/>
              <a:ext cx="9525000" cy="571500"/>
            </a:xfrm>
            <a:prstGeom prst="rect">
              <a:avLst/>
            </a:prstGeom>
            <a:noFill/>
            <a:ln>
              <a:noFill/>
            </a:ln>
          </p:spPr>
          <p:txBody>
            <a:bodyPr anchorCtr="0" anchor="ctr" bIns="0" lIns="381000" spcFirstLastPara="1" rIns="0" wrap="square" tIns="0">
              <a:noAutofit/>
            </a:bodyPr>
            <a:lstStyle/>
            <a:p>
              <a:pPr indent="0" lvl="0" marL="0" rtl="0" algn="ctr">
                <a:spcBef>
                  <a:spcPts val="0"/>
                </a:spcBef>
                <a:spcAft>
                  <a:spcPts val="0"/>
                </a:spcAft>
                <a:buNone/>
              </a:pPr>
              <a:r>
                <a:rPr lang="en-US" sz="1600">
                  <a:solidFill>
                    <a:srgbClr val="1E293B"/>
                  </a:solidFill>
                  <a:latin typeface="Arial"/>
                  <a:ea typeface="Arial"/>
                  <a:cs typeface="Arial"/>
                  <a:sym typeface="Arial"/>
                </a:rPr>
                <a:t>Battery &amp; Charging System</a:t>
              </a:r>
              <a:endParaRPr sz="1600">
                <a:solidFill>
                  <a:srgbClr val="1E293B"/>
                </a:solidFill>
                <a:latin typeface="Arial"/>
                <a:ea typeface="Arial"/>
                <a:cs typeface="Arial"/>
                <a:sym typeface="Arial"/>
              </a:endParaRPr>
            </a:p>
            <a:p>
              <a:pPr indent="0" lvl="0" marL="0" rtl="0" algn="ctr">
                <a:spcBef>
                  <a:spcPts val="0"/>
                </a:spcBef>
                <a:spcAft>
                  <a:spcPts val="0"/>
                </a:spcAft>
                <a:buNone/>
              </a:pPr>
              <a:r>
                <a:rPr b="1" lang="en-US" sz="1600">
                  <a:solidFill>
                    <a:srgbClr val="059669"/>
                  </a:solidFill>
                  <a:latin typeface="Arial"/>
                  <a:ea typeface="Arial"/>
                  <a:cs typeface="Arial"/>
                  <a:sym typeface="Arial"/>
                </a:rPr>
                <a:t>PASSED</a:t>
              </a:r>
              <a:endParaRPr sz="1600">
                <a:solidFill>
                  <a:srgbClr val="1E293B"/>
                </a:solidFill>
                <a:latin typeface="Arial"/>
                <a:ea typeface="Arial"/>
                <a:cs typeface="Arial"/>
                <a:sym typeface="Arial"/>
              </a:endParaRPr>
            </a:p>
          </p:txBody>
        </p:sp>
        <p:sp>
          <p:nvSpPr>
            <p:cNvPr id="820" name="Google Shape;820;g3e6b9b4a22b_0_126"/>
            <p:cNvSpPr txBox="1"/>
            <p:nvPr/>
          </p:nvSpPr>
          <p:spPr>
            <a:xfrm>
              <a:off x="1333500" y="2667000"/>
              <a:ext cx="9525000" cy="571500"/>
            </a:xfrm>
            <a:prstGeom prst="rect">
              <a:avLst/>
            </a:prstGeom>
            <a:noFill/>
            <a:ln>
              <a:noFill/>
            </a:ln>
          </p:spPr>
          <p:txBody>
            <a:bodyPr anchorCtr="0" anchor="ctr" bIns="0" lIns="381000" spcFirstLastPara="1" rIns="0" wrap="square" tIns="0">
              <a:noAutofit/>
            </a:bodyPr>
            <a:lstStyle/>
            <a:p>
              <a:pPr indent="0" lvl="0" marL="0" rtl="0" algn="ctr">
                <a:spcBef>
                  <a:spcPts val="0"/>
                </a:spcBef>
                <a:spcAft>
                  <a:spcPts val="0"/>
                </a:spcAft>
                <a:buNone/>
              </a:pPr>
              <a:r>
                <a:rPr lang="en-US" sz="1600">
                  <a:solidFill>
                    <a:srgbClr val="1E293B"/>
                  </a:solidFill>
                  <a:latin typeface="Arial"/>
                  <a:ea typeface="Arial"/>
                  <a:cs typeface="Arial"/>
                  <a:sym typeface="Arial"/>
                </a:rPr>
                <a:t>USB-C Mechanical Interfacing</a:t>
              </a:r>
              <a:endParaRPr sz="1600">
                <a:solidFill>
                  <a:srgbClr val="1E293B"/>
                </a:solidFill>
                <a:latin typeface="Arial"/>
                <a:ea typeface="Arial"/>
                <a:cs typeface="Arial"/>
                <a:sym typeface="Arial"/>
              </a:endParaRPr>
            </a:p>
            <a:p>
              <a:pPr indent="0" lvl="0" marL="0" rtl="0" algn="ctr">
                <a:spcBef>
                  <a:spcPts val="0"/>
                </a:spcBef>
                <a:spcAft>
                  <a:spcPts val="0"/>
                </a:spcAft>
                <a:buNone/>
              </a:pPr>
              <a:r>
                <a:rPr b="1" lang="en-US" sz="1600">
                  <a:solidFill>
                    <a:srgbClr val="059669"/>
                  </a:solidFill>
                  <a:latin typeface="Arial"/>
                  <a:ea typeface="Arial"/>
                  <a:cs typeface="Arial"/>
                  <a:sym typeface="Arial"/>
                </a:rPr>
                <a:t>PASSED</a:t>
              </a:r>
              <a:endParaRPr sz="1600">
                <a:solidFill>
                  <a:srgbClr val="1E293B"/>
                </a:solidFill>
                <a:latin typeface="Arial"/>
                <a:ea typeface="Arial"/>
                <a:cs typeface="Arial"/>
                <a:sym typeface="Arial"/>
              </a:endParaRPr>
            </a:p>
          </p:txBody>
        </p:sp>
        <p:sp>
          <p:nvSpPr>
            <p:cNvPr id="821" name="Google Shape;821;g3e6b9b4a22b_0_126"/>
            <p:cNvSpPr txBox="1"/>
            <p:nvPr/>
          </p:nvSpPr>
          <p:spPr>
            <a:xfrm>
              <a:off x="1333500" y="3238500"/>
              <a:ext cx="9525000" cy="571500"/>
            </a:xfrm>
            <a:prstGeom prst="rect">
              <a:avLst/>
            </a:prstGeom>
            <a:noFill/>
            <a:ln>
              <a:noFill/>
            </a:ln>
          </p:spPr>
          <p:txBody>
            <a:bodyPr anchorCtr="0" anchor="ctr" bIns="0" lIns="381000" spcFirstLastPara="1" rIns="0" wrap="square" tIns="0">
              <a:noAutofit/>
            </a:bodyPr>
            <a:lstStyle/>
            <a:p>
              <a:pPr indent="0" lvl="0" marL="0" rtl="0" algn="ctr">
                <a:spcBef>
                  <a:spcPts val="0"/>
                </a:spcBef>
                <a:spcAft>
                  <a:spcPts val="0"/>
                </a:spcAft>
                <a:buNone/>
              </a:pPr>
              <a:r>
                <a:rPr lang="en-US" sz="1600">
                  <a:solidFill>
                    <a:srgbClr val="1E293B"/>
                  </a:solidFill>
                  <a:latin typeface="Arial"/>
                  <a:ea typeface="Arial"/>
                  <a:cs typeface="Arial"/>
                  <a:sym typeface="Arial"/>
                </a:rPr>
                <a:t>Motor Control &amp; Precision</a:t>
              </a:r>
              <a:endParaRPr sz="1600">
                <a:solidFill>
                  <a:srgbClr val="1E293B"/>
                </a:solidFill>
                <a:latin typeface="Arial"/>
                <a:ea typeface="Arial"/>
                <a:cs typeface="Arial"/>
                <a:sym typeface="Arial"/>
              </a:endParaRPr>
            </a:p>
            <a:p>
              <a:pPr indent="0" lvl="0" marL="0" rtl="0" algn="ctr">
                <a:spcBef>
                  <a:spcPts val="0"/>
                </a:spcBef>
                <a:spcAft>
                  <a:spcPts val="0"/>
                </a:spcAft>
                <a:buNone/>
              </a:pPr>
              <a:r>
                <a:rPr b="1" lang="en-US" sz="1600">
                  <a:solidFill>
                    <a:srgbClr val="059669"/>
                  </a:solidFill>
                  <a:latin typeface="Arial"/>
                  <a:ea typeface="Arial"/>
                  <a:cs typeface="Arial"/>
                  <a:sym typeface="Arial"/>
                </a:rPr>
                <a:t>PASSED</a:t>
              </a:r>
              <a:endParaRPr sz="1600">
                <a:solidFill>
                  <a:srgbClr val="1E293B"/>
                </a:solidFill>
                <a:latin typeface="Arial"/>
                <a:ea typeface="Arial"/>
                <a:cs typeface="Arial"/>
                <a:sym typeface="Arial"/>
              </a:endParaRPr>
            </a:p>
          </p:txBody>
        </p:sp>
        <p:sp>
          <p:nvSpPr>
            <p:cNvPr id="822" name="Google Shape;822;g3e6b9b4a22b_0_126"/>
            <p:cNvSpPr txBox="1"/>
            <p:nvPr/>
          </p:nvSpPr>
          <p:spPr>
            <a:xfrm>
              <a:off x="1333500" y="3810000"/>
              <a:ext cx="9525000" cy="571500"/>
            </a:xfrm>
            <a:prstGeom prst="rect">
              <a:avLst/>
            </a:prstGeom>
            <a:noFill/>
            <a:ln>
              <a:noFill/>
            </a:ln>
          </p:spPr>
          <p:txBody>
            <a:bodyPr anchorCtr="0" anchor="ctr" bIns="0" lIns="381000" spcFirstLastPara="1" rIns="0" wrap="square" tIns="0">
              <a:noAutofit/>
            </a:bodyPr>
            <a:lstStyle/>
            <a:p>
              <a:pPr indent="0" lvl="0" marL="0" rtl="0" algn="ctr">
                <a:spcBef>
                  <a:spcPts val="0"/>
                </a:spcBef>
                <a:spcAft>
                  <a:spcPts val="0"/>
                </a:spcAft>
                <a:buNone/>
              </a:pPr>
              <a:r>
                <a:rPr lang="en-US" sz="1600">
                  <a:solidFill>
                    <a:srgbClr val="1E293B"/>
                  </a:solidFill>
                  <a:latin typeface="Arial"/>
                  <a:ea typeface="Arial"/>
                  <a:cs typeface="Arial"/>
                  <a:sym typeface="Arial"/>
                </a:rPr>
                <a:t>Vision Detection System</a:t>
              </a:r>
              <a:endParaRPr sz="1600">
                <a:solidFill>
                  <a:srgbClr val="1E293B"/>
                </a:solidFill>
                <a:latin typeface="Arial"/>
                <a:ea typeface="Arial"/>
                <a:cs typeface="Arial"/>
                <a:sym typeface="Arial"/>
              </a:endParaRPr>
            </a:p>
            <a:p>
              <a:pPr indent="0" lvl="0" marL="0" rtl="0" algn="ctr">
                <a:spcBef>
                  <a:spcPts val="0"/>
                </a:spcBef>
                <a:spcAft>
                  <a:spcPts val="0"/>
                </a:spcAft>
                <a:buNone/>
              </a:pPr>
              <a:r>
                <a:rPr b="1" lang="en-US" sz="1600">
                  <a:solidFill>
                    <a:srgbClr val="059669"/>
                  </a:solidFill>
                  <a:latin typeface="Arial"/>
                  <a:ea typeface="Arial"/>
                  <a:cs typeface="Arial"/>
                  <a:sym typeface="Arial"/>
                </a:rPr>
                <a:t>PASSED</a:t>
              </a:r>
              <a:endParaRPr sz="1600">
                <a:solidFill>
                  <a:srgbClr val="1E293B"/>
                </a:solidFill>
                <a:latin typeface="Arial"/>
                <a:ea typeface="Arial"/>
                <a:cs typeface="Arial"/>
                <a:sym typeface="Arial"/>
              </a:endParaRPr>
            </a:p>
          </p:txBody>
        </p:sp>
        <p:sp>
          <p:nvSpPr>
            <p:cNvPr id="823" name="Google Shape;823;g3e6b9b4a22b_0_126"/>
            <p:cNvSpPr txBox="1"/>
            <p:nvPr/>
          </p:nvSpPr>
          <p:spPr>
            <a:xfrm>
              <a:off x="1333500" y="4381500"/>
              <a:ext cx="9525000" cy="571500"/>
            </a:xfrm>
            <a:prstGeom prst="rect">
              <a:avLst/>
            </a:prstGeom>
            <a:noFill/>
            <a:ln>
              <a:noFill/>
            </a:ln>
          </p:spPr>
          <p:txBody>
            <a:bodyPr anchorCtr="0" anchor="ctr" bIns="0" lIns="381000" spcFirstLastPara="1" rIns="0" wrap="square" tIns="0">
              <a:noAutofit/>
            </a:bodyPr>
            <a:lstStyle/>
            <a:p>
              <a:pPr indent="0" lvl="0" marL="0" rtl="0" algn="ctr">
                <a:spcBef>
                  <a:spcPts val="0"/>
                </a:spcBef>
                <a:spcAft>
                  <a:spcPts val="0"/>
                </a:spcAft>
                <a:buNone/>
              </a:pPr>
              <a:r>
                <a:t/>
              </a:r>
              <a:endParaRPr b="1" sz="1600">
                <a:solidFill>
                  <a:srgbClr val="1E293B"/>
                </a:solidFill>
                <a:latin typeface="Arial"/>
                <a:ea typeface="Arial"/>
                <a:cs typeface="Arial"/>
                <a:sym typeface="Arial"/>
              </a:endParaRPr>
            </a:p>
            <a:p>
              <a:pPr indent="0" lvl="0" marL="0" rtl="0" algn="ctr">
                <a:spcBef>
                  <a:spcPts val="0"/>
                </a:spcBef>
                <a:spcAft>
                  <a:spcPts val="0"/>
                </a:spcAft>
                <a:buNone/>
              </a:pPr>
              <a:r>
                <a:rPr b="1" lang="en-US" sz="1600">
                  <a:solidFill>
                    <a:srgbClr val="1E293B"/>
                  </a:solidFill>
                  <a:latin typeface="Arial"/>
                  <a:ea typeface="Arial"/>
                  <a:cs typeface="Arial"/>
                  <a:sym typeface="Arial"/>
                </a:rPr>
                <a:t>IR Sensor Calibration &amp; Soldering</a:t>
              </a:r>
              <a:endParaRPr b="1" sz="1600">
                <a:solidFill>
                  <a:srgbClr val="1E293B"/>
                </a:solidFill>
                <a:latin typeface="Arial"/>
                <a:ea typeface="Arial"/>
                <a:cs typeface="Arial"/>
                <a:sym typeface="Arial"/>
              </a:endParaRPr>
            </a:p>
            <a:p>
              <a:pPr indent="0" lvl="0" marL="0" rtl="0" algn="ctr">
                <a:spcBef>
                  <a:spcPts val="0"/>
                </a:spcBef>
                <a:spcAft>
                  <a:spcPts val="0"/>
                </a:spcAft>
                <a:buNone/>
              </a:pPr>
              <a:r>
                <a:rPr b="1" lang="en-US" sz="1600">
                  <a:solidFill>
                    <a:srgbClr val="DC2626"/>
                  </a:solidFill>
                  <a:latin typeface="Arial"/>
                  <a:ea typeface="Arial"/>
                  <a:cs typeface="Arial"/>
                  <a:sym typeface="Arial"/>
                </a:rPr>
                <a:t>FAILED during Demo </a:t>
              </a:r>
              <a:endParaRPr b="1" sz="1600">
                <a:solidFill>
                  <a:srgbClr val="DC2626"/>
                </a:solidFill>
                <a:latin typeface="Arial"/>
                <a:ea typeface="Arial"/>
                <a:cs typeface="Arial"/>
                <a:sym typeface="Arial"/>
              </a:endParaRPr>
            </a:p>
            <a:p>
              <a:pPr indent="0" lvl="0" marL="0" rtl="0" algn="ctr">
                <a:spcBef>
                  <a:spcPts val="0"/>
                </a:spcBef>
                <a:spcAft>
                  <a:spcPts val="0"/>
                </a:spcAft>
                <a:buNone/>
              </a:pPr>
              <a:r>
                <a:rPr b="1" lang="en-US" sz="1600">
                  <a:solidFill>
                    <a:srgbClr val="FF5F05"/>
                  </a:solidFill>
                  <a:latin typeface="Arial"/>
                  <a:ea typeface="Arial"/>
                  <a:cs typeface="Arial"/>
                  <a:sym typeface="Arial"/>
                </a:rPr>
                <a:t>NOW PASSED</a:t>
              </a:r>
              <a:endParaRPr sz="1600">
                <a:solidFill>
                  <a:srgbClr val="FF5F05"/>
                </a:solidFill>
                <a:latin typeface="Arial"/>
                <a:ea typeface="Arial"/>
                <a:cs typeface="Arial"/>
                <a:sym typeface="Arial"/>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27" name="Shape 827"/>
        <p:cNvGrpSpPr/>
        <p:nvPr/>
      </p:nvGrpSpPr>
      <p:grpSpPr>
        <a:xfrm>
          <a:off x="0" y="0"/>
          <a:ext cx="0" cy="0"/>
          <a:chOff x="0" y="0"/>
          <a:chExt cx="0" cy="0"/>
        </a:xfrm>
      </p:grpSpPr>
      <p:sp>
        <p:nvSpPr>
          <p:cNvPr id="828" name="Google Shape;828;g3e63ed8dfb5_1_0"/>
          <p:cNvSpPr txBox="1"/>
          <p:nvPr/>
        </p:nvSpPr>
        <p:spPr>
          <a:xfrm>
            <a:off x="1295400" y="2948490"/>
            <a:ext cx="9601200" cy="7851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None/>
            </a:pPr>
            <a:r>
              <a:rPr b="1" lang="en-US" sz="4500">
                <a:solidFill>
                  <a:srgbClr val="15264B"/>
                </a:solidFill>
              </a:rPr>
              <a:t>Conclusions</a:t>
            </a:r>
            <a:endParaRPr b="0" i="0" sz="1800" u="none" cap="none" strike="noStrike">
              <a:solidFill>
                <a:srgbClr val="15264B"/>
              </a:solidFill>
              <a:latin typeface="Arial"/>
              <a:ea typeface="Arial"/>
              <a:cs typeface="Arial"/>
              <a:sym typeface="Arial"/>
            </a:endParaRPr>
          </a:p>
        </p:txBody>
      </p:sp>
      <p:grpSp>
        <p:nvGrpSpPr>
          <p:cNvPr id="829" name="Google Shape;829;g3e63ed8dfb5_1_0"/>
          <p:cNvGrpSpPr/>
          <p:nvPr/>
        </p:nvGrpSpPr>
        <p:grpSpPr>
          <a:xfrm>
            <a:off x="3943790" y="2676939"/>
            <a:ext cx="3861636" cy="322845"/>
            <a:chOff x="3943790" y="2676939"/>
            <a:chExt cx="3861636" cy="322845"/>
          </a:xfrm>
        </p:grpSpPr>
        <p:cxnSp>
          <p:nvCxnSpPr>
            <p:cNvPr id="830" name="Google Shape;830;g3e63ed8dfb5_1_0"/>
            <p:cNvCxnSpPr/>
            <p:nvPr/>
          </p:nvCxnSpPr>
          <p:spPr>
            <a:xfrm>
              <a:off x="4426226" y="2676939"/>
              <a:ext cx="3379200" cy="0"/>
            </a:xfrm>
            <a:prstGeom prst="straightConnector1">
              <a:avLst/>
            </a:prstGeom>
            <a:noFill/>
            <a:ln cap="flat" cmpd="sng" w="19050">
              <a:solidFill>
                <a:schemeClr val="lt1"/>
              </a:solidFill>
              <a:prstDash val="solid"/>
              <a:round/>
              <a:headEnd len="sm" w="sm" type="none"/>
              <a:tailEnd len="sm" w="sm" type="none"/>
            </a:ln>
          </p:spPr>
        </p:cxnSp>
        <p:cxnSp>
          <p:nvCxnSpPr>
            <p:cNvPr id="831" name="Google Shape;831;g3e63ed8dfb5_1_0"/>
            <p:cNvCxnSpPr/>
            <p:nvPr/>
          </p:nvCxnSpPr>
          <p:spPr>
            <a:xfrm flipH="1" rot="10800000">
              <a:off x="3943790" y="2676984"/>
              <a:ext cx="482400" cy="322800"/>
            </a:xfrm>
            <a:prstGeom prst="straightConnector1">
              <a:avLst/>
            </a:prstGeom>
            <a:noFill/>
            <a:ln cap="flat" cmpd="sng" w="19050">
              <a:solidFill>
                <a:schemeClr val="lt1"/>
              </a:solidFill>
              <a:prstDash val="solid"/>
              <a:round/>
              <a:headEnd len="sm" w="sm" type="none"/>
              <a:tailEnd len="sm" w="sm" type="none"/>
            </a:ln>
          </p:spPr>
        </p:cxnSp>
      </p:grpSp>
      <p:pic>
        <p:nvPicPr>
          <p:cNvPr id="832" name="Google Shape;832;g3e63ed8dfb5_1_0"/>
          <p:cNvPicPr preferRelativeResize="0"/>
          <p:nvPr/>
        </p:nvPicPr>
        <p:blipFill rotWithShape="1">
          <a:blip r:embed="rId4">
            <a:alphaModFix/>
          </a:blip>
          <a:srcRect b="0" l="0" r="0" t="0"/>
          <a:stretch/>
        </p:blipFill>
        <p:spPr>
          <a:xfrm>
            <a:off x="11557509" y="233819"/>
            <a:ext cx="271309" cy="389810"/>
          </a:xfrm>
          <a:prstGeom prst="rect">
            <a:avLst/>
          </a:prstGeom>
          <a:noFill/>
          <a:ln>
            <a:noFill/>
          </a:ln>
        </p:spPr>
      </p:pic>
      <p:sp>
        <p:nvSpPr>
          <p:cNvPr id="833" name="Google Shape;833;g3e63ed8dfb5_1_0"/>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834" name="Google Shape;834;g3e63ed8dfb5_1_0"/>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835" name="Google Shape;835;g3e63ed8dfb5_1_0"/>
          <p:cNvGrpSpPr/>
          <p:nvPr/>
        </p:nvGrpSpPr>
        <p:grpSpPr>
          <a:xfrm>
            <a:off x="4061425" y="6601537"/>
            <a:ext cx="5238715" cy="70500"/>
            <a:chOff x="4028175" y="6601537"/>
            <a:chExt cx="5238715" cy="70500"/>
          </a:xfrm>
        </p:grpSpPr>
        <p:cxnSp>
          <p:nvCxnSpPr>
            <p:cNvPr id="836" name="Google Shape;836;g3e63ed8dfb5_1_0"/>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837" name="Google Shape;837;g3e63ed8dfb5_1_0"/>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40" name="Shape 840"/>
        <p:cNvGrpSpPr/>
        <p:nvPr/>
      </p:nvGrpSpPr>
      <p:grpSpPr>
        <a:xfrm>
          <a:off x="0" y="0"/>
          <a:ext cx="0" cy="0"/>
          <a:chOff x="0" y="0"/>
          <a:chExt cx="0" cy="0"/>
        </a:xfrm>
      </p:grpSpPr>
      <p:sp>
        <p:nvSpPr>
          <p:cNvPr id="841" name="Google Shape;841;g3daebac9a76_0_66"/>
          <p:cNvSpPr/>
          <p:nvPr/>
        </p:nvSpPr>
        <p:spPr>
          <a:xfrm>
            <a:off x="9090125" y="3856097"/>
            <a:ext cx="2809951" cy="2668532"/>
          </a:xfrm>
          <a:prstGeom prst="roundRect">
            <a:avLst>
              <a:gd fmla="val 5000" name="adj"/>
            </a:avLst>
          </a:prstGeom>
          <a:solidFill>
            <a:srgbClr val="000000">
              <a:alpha val="0"/>
            </a:srgbClr>
          </a:solidFill>
          <a:ln cap="flat" cmpd="sng" w="17550">
            <a:solidFill>
              <a:srgbClr val="FF5F05"/>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42" name="Google Shape;842;g3daebac9a76_0_66"/>
          <p:cNvSpPr/>
          <p:nvPr/>
        </p:nvSpPr>
        <p:spPr>
          <a:xfrm>
            <a:off x="3470225" y="3856097"/>
            <a:ext cx="2809951" cy="2668532"/>
          </a:xfrm>
          <a:prstGeom prst="roundRect">
            <a:avLst>
              <a:gd fmla="val 5000" name="adj"/>
            </a:avLst>
          </a:prstGeom>
          <a:solidFill>
            <a:srgbClr val="000000">
              <a:alpha val="0"/>
            </a:srgbClr>
          </a:solidFill>
          <a:ln cap="flat" cmpd="sng" w="17550">
            <a:solidFill>
              <a:srgbClr val="FF5F05"/>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43" name="Google Shape;843;g3daebac9a76_0_66"/>
          <p:cNvSpPr/>
          <p:nvPr/>
        </p:nvSpPr>
        <p:spPr>
          <a:xfrm>
            <a:off x="6280175" y="1187572"/>
            <a:ext cx="2809951" cy="2668532"/>
          </a:xfrm>
          <a:prstGeom prst="roundRect">
            <a:avLst>
              <a:gd fmla="val 5000" name="adj"/>
            </a:avLst>
          </a:prstGeom>
          <a:solidFill>
            <a:srgbClr val="000000">
              <a:alpha val="0"/>
            </a:srgbClr>
          </a:solidFill>
          <a:ln cap="flat" cmpd="sng" w="17550">
            <a:solidFill>
              <a:srgbClr val="FF5F05"/>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44" name="Google Shape;844;g3daebac9a76_0_66"/>
          <p:cNvSpPr/>
          <p:nvPr/>
        </p:nvSpPr>
        <p:spPr>
          <a:xfrm>
            <a:off x="660275" y="1187577"/>
            <a:ext cx="2809951" cy="2668532"/>
          </a:xfrm>
          <a:prstGeom prst="roundRect">
            <a:avLst>
              <a:gd fmla="val 5000" name="adj"/>
            </a:avLst>
          </a:prstGeom>
          <a:solidFill>
            <a:srgbClr val="000000">
              <a:alpha val="0"/>
            </a:srgbClr>
          </a:solidFill>
          <a:ln cap="flat" cmpd="sng" w="17550">
            <a:solidFill>
              <a:srgbClr val="FF5F05"/>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sz="860"/>
          </a:p>
        </p:txBody>
      </p:sp>
      <p:sp>
        <p:nvSpPr>
          <p:cNvPr id="845" name="Google Shape;845;g3daebac9a76_0_66"/>
          <p:cNvSpPr txBox="1"/>
          <p:nvPr/>
        </p:nvSpPr>
        <p:spPr>
          <a:xfrm>
            <a:off x="8001000" y="6524625"/>
            <a:ext cx="3810000" cy="238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b="0" lang="en-US" sz="900">
                <a:solidFill>
                  <a:srgbClr val="FFFFFF"/>
                </a:solidFill>
                <a:latin typeface="Arial"/>
                <a:ea typeface="Arial"/>
                <a:cs typeface="Arial"/>
                <a:sym typeface="Arial"/>
              </a:rPr>
              <a:t>GRAINGER ENGINEERING</a:t>
            </a:r>
            <a:endParaRPr b="0" sz="900">
              <a:solidFill>
                <a:srgbClr val="FFFFFF"/>
              </a:solidFill>
              <a:latin typeface="Arial"/>
              <a:ea typeface="Arial"/>
              <a:cs typeface="Arial"/>
              <a:sym typeface="Arial"/>
            </a:endParaRPr>
          </a:p>
        </p:txBody>
      </p:sp>
      <p:pic>
        <p:nvPicPr>
          <p:cNvPr id="846" name="Google Shape;846;g3daebac9a76_0_66"/>
          <p:cNvPicPr preferRelativeResize="0"/>
          <p:nvPr/>
        </p:nvPicPr>
        <p:blipFill rotWithShape="1">
          <a:blip r:embed="rId4">
            <a:alphaModFix/>
          </a:blip>
          <a:srcRect b="0" l="0" r="0" t="0"/>
          <a:stretch/>
        </p:blipFill>
        <p:spPr>
          <a:xfrm>
            <a:off x="466725" y="457200"/>
            <a:ext cx="3829200" cy="1676400"/>
          </a:xfrm>
          <a:prstGeom prst="rect">
            <a:avLst/>
          </a:prstGeom>
          <a:noFill/>
          <a:ln>
            <a:noFill/>
          </a:ln>
        </p:spPr>
      </p:pic>
      <p:sp>
        <p:nvSpPr>
          <p:cNvPr id="847" name="Google Shape;847;g3daebac9a76_0_66"/>
          <p:cNvSpPr txBox="1"/>
          <p:nvPr/>
        </p:nvSpPr>
        <p:spPr>
          <a:xfrm>
            <a:off x="571500" y="571500"/>
            <a:ext cx="6667500" cy="762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4400">
                <a:solidFill>
                  <a:srgbClr val="FFFFFF"/>
                </a:solidFill>
                <a:latin typeface="Arial"/>
                <a:ea typeface="Arial"/>
                <a:cs typeface="Arial"/>
                <a:sym typeface="Arial"/>
              </a:rPr>
              <a:t>What We Learned</a:t>
            </a:r>
            <a:endParaRPr b="1" sz="4400">
              <a:solidFill>
                <a:srgbClr val="FFFFFF"/>
              </a:solidFill>
              <a:latin typeface="Arial"/>
              <a:ea typeface="Arial"/>
              <a:cs typeface="Arial"/>
              <a:sym typeface="Arial"/>
            </a:endParaRPr>
          </a:p>
        </p:txBody>
      </p:sp>
      <p:sp>
        <p:nvSpPr>
          <p:cNvPr id="848" name="Google Shape;848;g3daebac9a76_0_66"/>
          <p:cNvSpPr txBox="1"/>
          <p:nvPr/>
        </p:nvSpPr>
        <p:spPr>
          <a:xfrm>
            <a:off x="660200" y="1409588"/>
            <a:ext cx="2810100" cy="2224500"/>
          </a:xfrm>
          <a:prstGeom prst="rect">
            <a:avLst/>
          </a:prstGeom>
          <a:noFill/>
          <a:ln>
            <a:noFill/>
          </a:ln>
        </p:spPr>
        <p:txBody>
          <a:bodyPr anchorCtr="0" anchor="t" bIns="0" lIns="0" spcFirstLastPara="1" rIns="0" wrap="square" tIns="0">
            <a:noAutofit/>
          </a:bodyPr>
          <a:lstStyle/>
          <a:p>
            <a:pPr indent="457200" lvl="0" marL="0" rtl="0" algn="l">
              <a:spcBef>
                <a:spcPts val="0"/>
              </a:spcBef>
              <a:spcAft>
                <a:spcPts val="0"/>
              </a:spcAft>
              <a:buNone/>
            </a:pPr>
            <a:r>
              <a:rPr b="1" i="1" lang="en-US" sz="2400">
                <a:solidFill>
                  <a:srgbClr val="FFFFFF"/>
                </a:solidFill>
              </a:rPr>
              <a:t>Societal Benefit</a:t>
            </a:r>
            <a:endParaRPr b="1" i="1" sz="2400">
              <a:solidFill>
                <a:srgbClr val="FFFFFF"/>
              </a:solidFill>
            </a:endParaRPr>
          </a:p>
          <a:p>
            <a:pPr indent="0" lvl="0" marL="0" rtl="0" algn="l">
              <a:spcBef>
                <a:spcPts val="691"/>
              </a:spcBef>
              <a:spcAft>
                <a:spcPts val="0"/>
              </a:spcAft>
              <a:buNone/>
            </a:pPr>
            <a:r>
              <a:t/>
            </a:r>
            <a:endParaRPr sz="2400">
              <a:solidFill>
                <a:srgbClr val="FFFFFF"/>
              </a:solidFill>
            </a:endParaRPr>
          </a:p>
          <a:p>
            <a:pPr indent="0" lvl="0" marL="0" rtl="0" algn="ctr">
              <a:spcBef>
                <a:spcPts val="691"/>
              </a:spcBef>
              <a:spcAft>
                <a:spcPts val="0"/>
              </a:spcAft>
              <a:buNone/>
            </a:pPr>
            <a:r>
              <a:rPr lang="en-US" sz="2400">
                <a:solidFill>
                  <a:srgbClr val="FFFFFF"/>
                </a:solidFill>
              </a:rPr>
              <a:t>Educating on healthy and fun cooking habits.</a:t>
            </a:r>
            <a:endParaRPr sz="2400">
              <a:solidFill>
                <a:srgbClr val="FFFFFF"/>
              </a:solidFill>
            </a:endParaRPr>
          </a:p>
          <a:p>
            <a:pPr indent="457200" lvl="0" marL="0" rtl="0" algn="l">
              <a:spcBef>
                <a:spcPts val="691"/>
              </a:spcBef>
              <a:spcAft>
                <a:spcPts val="691"/>
              </a:spcAft>
              <a:buNone/>
            </a:pPr>
            <a:r>
              <a:rPr lang="en-US" sz="2400">
                <a:solidFill>
                  <a:srgbClr val="FFFFFF"/>
                </a:solidFill>
              </a:rPr>
              <a:t>	</a:t>
            </a:r>
            <a:endParaRPr b="0" sz="2400">
              <a:solidFill>
                <a:srgbClr val="FFFFFF"/>
              </a:solidFill>
              <a:latin typeface="Arial"/>
              <a:ea typeface="Arial"/>
              <a:cs typeface="Arial"/>
              <a:sym typeface="Arial"/>
            </a:endParaRPr>
          </a:p>
        </p:txBody>
      </p:sp>
      <p:pic>
        <p:nvPicPr>
          <p:cNvPr id="849" name="Google Shape;849;g3daebac9a76_0_66"/>
          <p:cNvPicPr preferRelativeResize="0"/>
          <p:nvPr/>
        </p:nvPicPr>
        <p:blipFill rotWithShape="1">
          <a:blip r:embed="rId5">
            <a:alphaModFix/>
          </a:blip>
          <a:srcRect b="0" l="30" r="40" t="0"/>
          <a:stretch/>
        </p:blipFill>
        <p:spPr>
          <a:xfrm>
            <a:off x="11553825" y="238125"/>
            <a:ext cx="271500" cy="390600"/>
          </a:xfrm>
          <a:prstGeom prst="rect">
            <a:avLst/>
          </a:prstGeom>
          <a:noFill/>
          <a:ln>
            <a:noFill/>
          </a:ln>
        </p:spPr>
      </p:pic>
      <p:sp>
        <p:nvSpPr>
          <p:cNvPr id="850" name="Google Shape;850;g3daebac9a76_0_66"/>
          <p:cNvSpPr/>
          <p:nvPr/>
        </p:nvSpPr>
        <p:spPr>
          <a:xfrm>
            <a:off x="9223950" y="6605625"/>
            <a:ext cx="76200" cy="76200"/>
          </a:xfrm>
          <a:prstGeom prst="ellipse">
            <a:avLst/>
          </a:pr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51" name="Google Shape;851;g3daebac9a76_0_66"/>
          <p:cNvSpPr txBox="1"/>
          <p:nvPr/>
        </p:nvSpPr>
        <p:spPr>
          <a:xfrm>
            <a:off x="381000" y="6524625"/>
            <a:ext cx="3810000" cy="238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0" lang="en-US" sz="900">
                <a:solidFill>
                  <a:srgbClr val="FFFFFF"/>
                </a:solidFill>
                <a:latin typeface="Arial"/>
                <a:ea typeface="Arial"/>
                <a:cs typeface="Arial"/>
                <a:sym typeface="Arial"/>
              </a:rPr>
              <a:t>ELECTRICAL &amp; COMPUTER ENGINEERING</a:t>
            </a:r>
            <a:endParaRPr b="0" sz="900">
              <a:solidFill>
                <a:srgbClr val="FFFFFF"/>
              </a:solidFill>
              <a:latin typeface="Arial"/>
              <a:ea typeface="Arial"/>
              <a:cs typeface="Arial"/>
              <a:sym typeface="Arial"/>
            </a:endParaRPr>
          </a:p>
        </p:txBody>
      </p:sp>
      <p:grpSp>
        <p:nvGrpSpPr>
          <p:cNvPr id="852" name="Google Shape;852;g3daebac9a76_0_66"/>
          <p:cNvGrpSpPr/>
          <p:nvPr/>
        </p:nvGrpSpPr>
        <p:grpSpPr>
          <a:xfrm>
            <a:off x="4061425" y="6601537"/>
            <a:ext cx="5238715" cy="70500"/>
            <a:chOff x="4028175" y="6601537"/>
            <a:chExt cx="5238715" cy="70500"/>
          </a:xfrm>
        </p:grpSpPr>
        <p:cxnSp>
          <p:nvCxnSpPr>
            <p:cNvPr id="853" name="Google Shape;853;g3daebac9a76_0_66"/>
            <p:cNvCxnSpPr/>
            <p:nvPr/>
          </p:nvCxnSpPr>
          <p:spPr>
            <a:xfrm rot="10800000">
              <a:off x="4028175" y="6639606"/>
              <a:ext cx="5169900" cy="0"/>
            </a:xfrm>
            <a:prstGeom prst="straightConnector1">
              <a:avLst/>
            </a:prstGeom>
            <a:noFill/>
            <a:ln cap="flat" cmpd="sng" w="9525">
              <a:solidFill>
                <a:schemeClr val="lt1"/>
              </a:solidFill>
              <a:prstDash val="solid"/>
              <a:round/>
              <a:headEnd len="sm" w="sm" type="none"/>
              <a:tailEnd len="sm" w="sm" type="none"/>
            </a:ln>
          </p:spPr>
        </p:cxnSp>
        <p:sp>
          <p:nvSpPr>
            <p:cNvPr id="854" name="Google Shape;854;g3daebac9a76_0_66"/>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855" name="Google Shape;855;g3daebac9a76_0_66"/>
          <p:cNvSpPr txBox="1"/>
          <p:nvPr/>
        </p:nvSpPr>
        <p:spPr>
          <a:xfrm>
            <a:off x="3561247" y="4078091"/>
            <a:ext cx="2623174" cy="2224545"/>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2400">
                <a:solidFill>
                  <a:srgbClr val="FFFFFF"/>
                </a:solidFill>
              </a:rPr>
              <a:t>	</a:t>
            </a:r>
            <a:r>
              <a:rPr b="1" i="1" lang="en-US" sz="2400">
                <a:solidFill>
                  <a:srgbClr val="FFFFFF"/>
                </a:solidFill>
              </a:rPr>
              <a:t>Ethical Design</a:t>
            </a:r>
            <a:endParaRPr sz="2400">
              <a:solidFill>
                <a:srgbClr val="FFFFFF"/>
              </a:solidFill>
            </a:endParaRPr>
          </a:p>
          <a:p>
            <a:pPr indent="0" lvl="0" marL="0" rtl="0" algn="l">
              <a:spcBef>
                <a:spcPts val="691"/>
              </a:spcBef>
              <a:spcAft>
                <a:spcPts val="0"/>
              </a:spcAft>
              <a:buNone/>
            </a:pPr>
            <a:r>
              <a:t/>
            </a:r>
            <a:endParaRPr sz="2400">
              <a:solidFill>
                <a:srgbClr val="FFFFFF"/>
              </a:solidFill>
            </a:endParaRPr>
          </a:p>
          <a:p>
            <a:pPr indent="0" lvl="0" marL="0" rtl="0" algn="ctr">
              <a:spcBef>
                <a:spcPts val="691"/>
              </a:spcBef>
              <a:spcAft>
                <a:spcPts val="0"/>
              </a:spcAft>
              <a:buNone/>
            </a:pPr>
            <a:r>
              <a:rPr lang="en-US" sz="2400">
                <a:solidFill>
                  <a:srgbClr val="FFFFFF"/>
                </a:solidFill>
              </a:rPr>
              <a:t>Hazard prevention during user experi-</a:t>
            </a:r>
            <a:endParaRPr sz="2400">
              <a:solidFill>
                <a:srgbClr val="FFFFFF"/>
              </a:solidFill>
            </a:endParaRPr>
          </a:p>
          <a:p>
            <a:pPr indent="0" lvl="0" marL="0" rtl="0" algn="ctr">
              <a:spcBef>
                <a:spcPts val="691"/>
              </a:spcBef>
              <a:spcAft>
                <a:spcPts val="691"/>
              </a:spcAft>
              <a:buNone/>
            </a:pPr>
            <a:r>
              <a:rPr lang="en-US" sz="2400">
                <a:solidFill>
                  <a:srgbClr val="FFFFFF"/>
                </a:solidFill>
              </a:rPr>
              <a:t>ence through VR.</a:t>
            </a:r>
            <a:endParaRPr sz="2400">
              <a:solidFill>
                <a:srgbClr val="FFFFFF"/>
              </a:solidFill>
            </a:endParaRPr>
          </a:p>
        </p:txBody>
      </p:sp>
      <p:sp>
        <p:nvSpPr>
          <p:cNvPr id="856" name="Google Shape;856;g3daebac9a76_0_66"/>
          <p:cNvSpPr txBox="1"/>
          <p:nvPr/>
        </p:nvSpPr>
        <p:spPr>
          <a:xfrm>
            <a:off x="6371197" y="1409566"/>
            <a:ext cx="2623174" cy="2224545"/>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2400">
                <a:solidFill>
                  <a:schemeClr val="lt1"/>
                </a:solidFill>
              </a:rPr>
              <a:t>	</a:t>
            </a:r>
            <a:r>
              <a:rPr b="1" i="1" lang="en-US" sz="2400">
                <a:solidFill>
                  <a:schemeClr val="lt1"/>
                </a:solidFill>
              </a:rPr>
              <a:t>Food Safety</a:t>
            </a:r>
            <a:endParaRPr b="1" i="1" sz="2400">
              <a:solidFill>
                <a:schemeClr val="lt1"/>
              </a:solidFill>
            </a:endParaRPr>
          </a:p>
          <a:p>
            <a:pPr indent="0" lvl="0" marL="0" rtl="0" algn="l">
              <a:spcBef>
                <a:spcPts val="691"/>
              </a:spcBef>
              <a:spcAft>
                <a:spcPts val="0"/>
              </a:spcAft>
              <a:buNone/>
            </a:pPr>
            <a:r>
              <a:t/>
            </a:r>
            <a:endParaRPr sz="2400">
              <a:solidFill>
                <a:schemeClr val="lt1"/>
              </a:solidFill>
            </a:endParaRPr>
          </a:p>
          <a:p>
            <a:pPr indent="0" lvl="0" marL="0" rtl="0" algn="ctr">
              <a:spcBef>
                <a:spcPts val="691"/>
              </a:spcBef>
              <a:spcAft>
                <a:spcPts val="0"/>
              </a:spcAft>
              <a:buClr>
                <a:schemeClr val="dk1"/>
              </a:buClr>
              <a:buSzPts val="1100"/>
              <a:buFont typeface="Arial"/>
              <a:buNone/>
            </a:pPr>
            <a:r>
              <a:rPr lang="en-US" sz="2400">
                <a:solidFill>
                  <a:schemeClr val="lt1"/>
                </a:solidFill>
              </a:rPr>
              <a:t>Eco-friendly and FDA-approved material in use.</a:t>
            </a:r>
            <a:endParaRPr sz="2400">
              <a:solidFill>
                <a:schemeClr val="lt1"/>
              </a:solidFill>
            </a:endParaRPr>
          </a:p>
          <a:p>
            <a:pPr indent="457200" lvl="0" marL="0" rtl="0" algn="l">
              <a:spcBef>
                <a:spcPts val="691"/>
              </a:spcBef>
              <a:spcAft>
                <a:spcPts val="691"/>
              </a:spcAft>
              <a:buNone/>
            </a:pPr>
            <a:r>
              <a:rPr lang="en-US" sz="2400">
                <a:solidFill>
                  <a:schemeClr val="lt1"/>
                </a:solidFill>
              </a:rPr>
              <a:t>	</a:t>
            </a:r>
            <a:endParaRPr sz="1475">
              <a:solidFill>
                <a:srgbClr val="FFFFFF"/>
              </a:solidFill>
            </a:endParaRPr>
          </a:p>
        </p:txBody>
      </p:sp>
      <p:sp>
        <p:nvSpPr>
          <p:cNvPr id="857" name="Google Shape;857;g3daebac9a76_0_66"/>
          <p:cNvSpPr txBox="1"/>
          <p:nvPr/>
        </p:nvSpPr>
        <p:spPr>
          <a:xfrm>
            <a:off x="9089950" y="4078100"/>
            <a:ext cx="2810100" cy="58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2400">
                <a:solidFill>
                  <a:srgbClr val="FFFFFF"/>
                </a:solidFill>
              </a:rPr>
              <a:t>	</a:t>
            </a:r>
            <a:r>
              <a:rPr b="1" i="1" lang="en-US" sz="2400">
                <a:solidFill>
                  <a:srgbClr val="FFFFFF"/>
                </a:solidFill>
              </a:rPr>
              <a:t>Project Integrity</a:t>
            </a:r>
            <a:endParaRPr b="1" i="1" sz="2400">
              <a:solidFill>
                <a:srgbClr val="FFFFFF"/>
              </a:solidFill>
            </a:endParaRPr>
          </a:p>
          <a:p>
            <a:pPr indent="0" lvl="0" marL="0" rtl="0" algn="l">
              <a:spcBef>
                <a:spcPts val="691"/>
              </a:spcBef>
              <a:spcAft>
                <a:spcPts val="691"/>
              </a:spcAft>
              <a:buNone/>
            </a:pPr>
            <a:r>
              <a:t/>
            </a:r>
            <a:endParaRPr sz="2400">
              <a:solidFill>
                <a:srgbClr val="FFFFFF"/>
              </a:solidFill>
            </a:endParaRPr>
          </a:p>
        </p:txBody>
      </p:sp>
      <p:pic>
        <p:nvPicPr>
          <p:cNvPr id="858" name="Google Shape;858;g3daebac9a76_0_66"/>
          <p:cNvPicPr preferRelativeResize="0"/>
          <p:nvPr/>
        </p:nvPicPr>
        <p:blipFill rotWithShape="1">
          <a:blip r:embed="rId6">
            <a:alphaModFix/>
          </a:blip>
          <a:srcRect b="0" l="0" r="0" t="0"/>
          <a:stretch/>
        </p:blipFill>
        <p:spPr>
          <a:xfrm>
            <a:off x="660198" y="1333510"/>
            <a:ext cx="457200" cy="457200"/>
          </a:xfrm>
          <a:prstGeom prst="rect">
            <a:avLst/>
          </a:prstGeom>
          <a:noFill/>
          <a:ln>
            <a:noFill/>
          </a:ln>
        </p:spPr>
      </p:pic>
      <p:pic>
        <p:nvPicPr>
          <p:cNvPr id="859" name="Google Shape;859;g3daebac9a76_0_66"/>
          <p:cNvPicPr preferRelativeResize="0"/>
          <p:nvPr/>
        </p:nvPicPr>
        <p:blipFill rotWithShape="1">
          <a:blip r:embed="rId7">
            <a:alphaModFix/>
          </a:blip>
          <a:srcRect b="0" l="0" r="0" t="0"/>
          <a:stretch/>
        </p:blipFill>
        <p:spPr>
          <a:xfrm>
            <a:off x="6371211" y="1333504"/>
            <a:ext cx="457200" cy="457200"/>
          </a:xfrm>
          <a:prstGeom prst="rect">
            <a:avLst/>
          </a:prstGeom>
          <a:noFill/>
          <a:ln>
            <a:noFill/>
          </a:ln>
        </p:spPr>
      </p:pic>
      <p:pic>
        <p:nvPicPr>
          <p:cNvPr id="860" name="Google Shape;860;g3daebac9a76_0_66"/>
          <p:cNvPicPr preferRelativeResize="0"/>
          <p:nvPr/>
        </p:nvPicPr>
        <p:blipFill rotWithShape="1">
          <a:blip r:embed="rId8">
            <a:alphaModFix/>
          </a:blip>
          <a:srcRect b="0" l="0" r="0" t="0"/>
          <a:stretch/>
        </p:blipFill>
        <p:spPr>
          <a:xfrm>
            <a:off x="3561253" y="4016310"/>
            <a:ext cx="457200" cy="457200"/>
          </a:xfrm>
          <a:prstGeom prst="rect">
            <a:avLst/>
          </a:prstGeom>
          <a:noFill/>
          <a:ln>
            <a:noFill/>
          </a:ln>
        </p:spPr>
      </p:pic>
      <p:pic>
        <p:nvPicPr>
          <p:cNvPr id="861" name="Google Shape;861;g3daebac9a76_0_66"/>
          <p:cNvPicPr preferRelativeResize="0"/>
          <p:nvPr/>
        </p:nvPicPr>
        <p:blipFill rotWithShape="1">
          <a:blip r:embed="rId9">
            <a:alphaModFix/>
          </a:blip>
          <a:srcRect b="0" l="0" r="0" t="0"/>
          <a:stretch/>
        </p:blipFill>
        <p:spPr>
          <a:xfrm>
            <a:off x="9090113" y="4016310"/>
            <a:ext cx="457200" cy="457200"/>
          </a:xfrm>
          <a:prstGeom prst="rect">
            <a:avLst/>
          </a:prstGeom>
          <a:noFill/>
          <a:ln>
            <a:noFill/>
          </a:ln>
        </p:spPr>
      </p:pic>
      <p:sp>
        <p:nvSpPr>
          <p:cNvPr id="862" name="Google Shape;862;g3daebac9a76_0_66"/>
          <p:cNvSpPr txBox="1"/>
          <p:nvPr/>
        </p:nvSpPr>
        <p:spPr>
          <a:xfrm>
            <a:off x="9090050" y="4867563"/>
            <a:ext cx="2810100" cy="153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400">
                <a:solidFill>
                  <a:schemeClr val="lt1"/>
                </a:solidFill>
              </a:rPr>
              <a:t>Low-voltage design with strictly regulated battery.</a:t>
            </a:r>
            <a:endParaRPr sz="2400">
              <a:solidFill>
                <a:schemeClr val="lt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65" name="Shape 865"/>
        <p:cNvGrpSpPr/>
        <p:nvPr/>
      </p:nvGrpSpPr>
      <p:grpSpPr>
        <a:xfrm>
          <a:off x="0" y="0"/>
          <a:ext cx="0" cy="0"/>
          <a:chOff x="0" y="0"/>
          <a:chExt cx="0" cy="0"/>
        </a:xfrm>
      </p:grpSpPr>
      <p:pic>
        <p:nvPicPr>
          <p:cNvPr id="866" name="Google Shape;866;g3daebac9a76_0_79"/>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867" name="Google Shape;867;g3daebac9a76_0_79"/>
          <p:cNvSpPr txBox="1"/>
          <p:nvPr/>
        </p:nvSpPr>
        <p:spPr>
          <a:xfrm>
            <a:off x="8001000" y="6524625"/>
            <a:ext cx="3810000" cy="238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b="0" lang="en-US" sz="900">
                <a:solidFill>
                  <a:srgbClr val="FFFFFF"/>
                </a:solidFill>
                <a:latin typeface="Arial"/>
                <a:ea typeface="Arial"/>
                <a:cs typeface="Arial"/>
                <a:sym typeface="Arial"/>
              </a:rPr>
              <a:t>GRAINGER ENGINEERING</a:t>
            </a:r>
            <a:endParaRPr b="0" sz="900">
              <a:solidFill>
                <a:srgbClr val="FFFFFF"/>
              </a:solidFill>
              <a:latin typeface="Arial"/>
              <a:ea typeface="Arial"/>
              <a:cs typeface="Arial"/>
              <a:sym typeface="Arial"/>
            </a:endParaRPr>
          </a:p>
        </p:txBody>
      </p:sp>
      <p:grpSp>
        <p:nvGrpSpPr>
          <p:cNvPr id="868" name="Google Shape;868;g3daebac9a76_0_79"/>
          <p:cNvGrpSpPr/>
          <p:nvPr/>
        </p:nvGrpSpPr>
        <p:grpSpPr>
          <a:xfrm>
            <a:off x="571500" y="1714500"/>
            <a:ext cx="2619300" cy="4000500"/>
            <a:chOff x="571500" y="1714500"/>
            <a:chExt cx="2619300" cy="4000500"/>
          </a:xfrm>
        </p:grpSpPr>
        <p:sp>
          <p:nvSpPr>
            <p:cNvPr id="869" name="Google Shape;869;g3daebac9a76_0_79"/>
            <p:cNvSpPr/>
            <p:nvPr/>
          </p:nvSpPr>
          <p:spPr>
            <a:xfrm>
              <a:off x="571500" y="1714500"/>
              <a:ext cx="2619300" cy="4000500"/>
            </a:xfrm>
            <a:prstGeom prst="roundRect">
              <a:avLst>
                <a:gd fmla="val 5454" name="adj"/>
              </a:avLst>
            </a:prstGeom>
            <a:solidFill>
              <a:srgbClr val="FFFFFF">
                <a:alpha val="10000"/>
              </a:srgbClr>
            </a:solidFill>
            <a:ln cap="flat" cmpd="sng" w="19050">
              <a:solidFill>
                <a:srgbClr val="FF5F05"/>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70" name="Google Shape;870;g3daebac9a76_0_79"/>
            <p:cNvSpPr txBox="1"/>
            <p:nvPr/>
          </p:nvSpPr>
          <p:spPr>
            <a:xfrm>
              <a:off x="762000" y="1940052"/>
              <a:ext cx="3810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2400">
                  <a:solidFill>
                    <a:srgbClr val="FF5F05"/>
                  </a:solidFill>
                  <a:latin typeface="Material Icons"/>
                  <a:ea typeface="Material Icons"/>
                  <a:cs typeface="Material Icons"/>
                  <a:sym typeface="Material Icons"/>
                </a:rPr>
                <a:t>straighten</a:t>
              </a:r>
              <a:endParaRPr sz="2400">
                <a:solidFill>
                  <a:srgbClr val="FF5F05"/>
                </a:solidFill>
                <a:latin typeface="Material Icons"/>
                <a:ea typeface="Material Icons"/>
                <a:cs typeface="Material Icons"/>
                <a:sym typeface="Material Icons"/>
              </a:endParaRPr>
            </a:p>
          </p:txBody>
        </p:sp>
        <p:sp>
          <p:nvSpPr>
            <p:cNvPr id="871" name="Google Shape;871;g3daebac9a76_0_79"/>
            <p:cNvSpPr txBox="1"/>
            <p:nvPr/>
          </p:nvSpPr>
          <p:spPr>
            <a:xfrm>
              <a:off x="762000" y="2381250"/>
              <a:ext cx="2238300" cy="3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1800">
                  <a:solidFill>
                    <a:srgbClr val="FFFFFF"/>
                  </a:solidFill>
                  <a:latin typeface="Arial"/>
                  <a:ea typeface="Arial"/>
                  <a:cs typeface="Arial"/>
                  <a:sym typeface="Arial"/>
                </a:rPr>
                <a:t>Scale &amp; Modular Design</a:t>
              </a:r>
              <a:endParaRPr b="1" sz="1800">
                <a:solidFill>
                  <a:srgbClr val="FFFFFF"/>
                </a:solidFill>
                <a:latin typeface="Arial"/>
                <a:ea typeface="Arial"/>
                <a:cs typeface="Arial"/>
                <a:sym typeface="Arial"/>
              </a:endParaRPr>
            </a:p>
            <a:p>
              <a:pPr indent="0" lvl="0" marL="0" rtl="0" algn="l">
                <a:spcBef>
                  <a:spcPts val="1125"/>
                </a:spcBef>
                <a:spcAft>
                  <a:spcPts val="0"/>
                </a:spcAft>
                <a:buNone/>
              </a:pPr>
              <a:r>
                <a:rPr b="0" lang="en-US" sz="1300">
                  <a:solidFill>
                    <a:srgbClr val="FFFFFF"/>
                  </a:solidFill>
                  <a:latin typeface="Arial"/>
                  <a:ea typeface="Arial"/>
                  <a:cs typeface="Arial"/>
                  <a:sym typeface="Arial"/>
                </a:rPr>
                <a:t>Larger scale design incorporating more spices and modular cup sizes for enhanced versatility.</a:t>
              </a:r>
              <a:endParaRPr b="0" sz="1300">
                <a:solidFill>
                  <a:srgbClr val="FFFFFF"/>
                </a:solidFill>
                <a:latin typeface="Arial"/>
                <a:ea typeface="Arial"/>
                <a:cs typeface="Arial"/>
                <a:sym typeface="Arial"/>
              </a:endParaRPr>
            </a:p>
          </p:txBody>
        </p:sp>
      </p:grpSp>
      <p:grpSp>
        <p:nvGrpSpPr>
          <p:cNvPr id="872" name="Google Shape;872;g3daebac9a76_0_79"/>
          <p:cNvGrpSpPr/>
          <p:nvPr/>
        </p:nvGrpSpPr>
        <p:grpSpPr>
          <a:xfrm>
            <a:off x="3381375" y="1714500"/>
            <a:ext cx="2619300" cy="4000500"/>
            <a:chOff x="3381375" y="1714500"/>
            <a:chExt cx="2619300" cy="4000500"/>
          </a:xfrm>
        </p:grpSpPr>
        <p:sp>
          <p:nvSpPr>
            <p:cNvPr id="873" name="Google Shape;873;g3daebac9a76_0_79"/>
            <p:cNvSpPr/>
            <p:nvPr/>
          </p:nvSpPr>
          <p:spPr>
            <a:xfrm>
              <a:off x="3381375" y="1714500"/>
              <a:ext cx="2619300" cy="4000500"/>
            </a:xfrm>
            <a:prstGeom prst="roundRect">
              <a:avLst>
                <a:gd fmla="val 5454" name="adj"/>
              </a:avLst>
            </a:prstGeom>
            <a:solidFill>
              <a:srgbClr val="FFFFFF">
                <a:alpha val="10000"/>
              </a:srgbClr>
            </a:solidFill>
            <a:ln cap="flat" cmpd="sng" w="19050">
              <a:solidFill>
                <a:srgbClr val="FF5F05"/>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74" name="Google Shape;874;g3daebac9a76_0_79"/>
            <p:cNvSpPr txBox="1"/>
            <p:nvPr/>
          </p:nvSpPr>
          <p:spPr>
            <a:xfrm>
              <a:off x="3571875" y="1940052"/>
              <a:ext cx="3810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2400">
                  <a:solidFill>
                    <a:srgbClr val="FF5F05"/>
                  </a:solidFill>
                  <a:latin typeface="Material Icons"/>
                  <a:ea typeface="Material Icons"/>
                  <a:cs typeface="Material Icons"/>
                  <a:sym typeface="Material Icons"/>
                </a:rPr>
                <a:t>storage</a:t>
              </a:r>
              <a:endParaRPr sz="2400">
                <a:solidFill>
                  <a:srgbClr val="FF5F05"/>
                </a:solidFill>
                <a:latin typeface="Material Icons"/>
                <a:ea typeface="Material Icons"/>
                <a:cs typeface="Material Icons"/>
                <a:sym typeface="Material Icons"/>
              </a:endParaRPr>
            </a:p>
          </p:txBody>
        </p:sp>
        <p:sp>
          <p:nvSpPr>
            <p:cNvPr id="875" name="Google Shape;875;g3daebac9a76_0_79"/>
            <p:cNvSpPr txBox="1"/>
            <p:nvPr/>
          </p:nvSpPr>
          <p:spPr>
            <a:xfrm>
              <a:off x="3571875" y="2381250"/>
              <a:ext cx="2238300" cy="3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1800">
                  <a:solidFill>
                    <a:srgbClr val="FFFFFF"/>
                  </a:solidFill>
                  <a:latin typeface="Arial"/>
                  <a:ea typeface="Arial"/>
                  <a:cs typeface="Arial"/>
                  <a:sym typeface="Arial"/>
                </a:rPr>
                <a:t>Dataset Expansion</a:t>
              </a:r>
              <a:endParaRPr b="1" sz="1800">
                <a:solidFill>
                  <a:srgbClr val="FFFFFF"/>
                </a:solidFill>
                <a:latin typeface="Arial"/>
                <a:ea typeface="Arial"/>
                <a:cs typeface="Arial"/>
                <a:sym typeface="Arial"/>
              </a:endParaRPr>
            </a:p>
            <a:p>
              <a:pPr indent="0" lvl="0" marL="0" rtl="0" algn="l">
                <a:spcBef>
                  <a:spcPts val="1125"/>
                </a:spcBef>
                <a:spcAft>
                  <a:spcPts val="0"/>
                </a:spcAft>
                <a:buNone/>
              </a:pPr>
              <a:r>
                <a:rPr b="0" lang="en-US" sz="1300">
                  <a:solidFill>
                    <a:srgbClr val="FFFFFF"/>
                  </a:solidFill>
                  <a:latin typeface="Arial"/>
                  <a:ea typeface="Arial"/>
                  <a:cs typeface="Arial"/>
                  <a:sym typeface="Arial"/>
                </a:rPr>
                <a:t>Tuning with a larger dataset for improved food classification and localization accuracy.</a:t>
              </a:r>
              <a:endParaRPr b="0" sz="1300">
                <a:solidFill>
                  <a:srgbClr val="FFFFFF"/>
                </a:solidFill>
                <a:latin typeface="Arial"/>
                <a:ea typeface="Arial"/>
                <a:cs typeface="Arial"/>
                <a:sym typeface="Arial"/>
              </a:endParaRPr>
            </a:p>
          </p:txBody>
        </p:sp>
      </p:grpSp>
      <p:grpSp>
        <p:nvGrpSpPr>
          <p:cNvPr id="876" name="Google Shape;876;g3daebac9a76_0_79"/>
          <p:cNvGrpSpPr/>
          <p:nvPr/>
        </p:nvGrpSpPr>
        <p:grpSpPr>
          <a:xfrm>
            <a:off x="6191250" y="1714500"/>
            <a:ext cx="2619300" cy="4000500"/>
            <a:chOff x="6191250" y="1714500"/>
            <a:chExt cx="2619300" cy="4000500"/>
          </a:xfrm>
        </p:grpSpPr>
        <p:sp>
          <p:nvSpPr>
            <p:cNvPr id="877" name="Google Shape;877;g3daebac9a76_0_79"/>
            <p:cNvSpPr/>
            <p:nvPr/>
          </p:nvSpPr>
          <p:spPr>
            <a:xfrm>
              <a:off x="6191250" y="1714500"/>
              <a:ext cx="2619300" cy="4000500"/>
            </a:xfrm>
            <a:prstGeom prst="roundRect">
              <a:avLst>
                <a:gd fmla="val 5454" name="adj"/>
              </a:avLst>
            </a:prstGeom>
            <a:solidFill>
              <a:srgbClr val="FFFFFF">
                <a:alpha val="10000"/>
              </a:srgbClr>
            </a:solidFill>
            <a:ln cap="flat" cmpd="sng" w="19050">
              <a:solidFill>
                <a:srgbClr val="FF5F05"/>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78" name="Google Shape;878;g3daebac9a76_0_79"/>
            <p:cNvSpPr txBox="1"/>
            <p:nvPr/>
          </p:nvSpPr>
          <p:spPr>
            <a:xfrm>
              <a:off x="6381750" y="1940052"/>
              <a:ext cx="3810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2400">
                  <a:solidFill>
                    <a:srgbClr val="FF5F05"/>
                  </a:solidFill>
                  <a:latin typeface="Material Icons"/>
                  <a:ea typeface="Material Icons"/>
                  <a:cs typeface="Material Icons"/>
                  <a:sym typeface="Material Icons"/>
                </a:rPr>
                <a:t>psychology</a:t>
              </a:r>
              <a:endParaRPr sz="2400">
                <a:solidFill>
                  <a:srgbClr val="FF5F05"/>
                </a:solidFill>
                <a:latin typeface="Material Icons"/>
                <a:ea typeface="Material Icons"/>
                <a:cs typeface="Material Icons"/>
                <a:sym typeface="Material Icons"/>
              </a:endParaRPr>
            </a:p>
          </p:txBody>
        </p:sp>
        <p:sp>
          <p:nvSpPr>
            <p:cNvPr id="879" name="Google Shape;879;g3daebac9a76_0_79"/>
            <p:cNvSpPr txBox="1"/>
            <p:nvPr/>
          </p:nvSpPr>
          <p:spPr>
            <a:xfrm>
              <a:off x="6381750" y="2381250"/>
              <a:ext cx="2238300" cy="3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1800">
                  <a:solidFill>
                    <a:srgbClr val="FFFFFF"/>
                  </a:solidFill>
                  <a:latin typeface="Arial"/>
                  <a:ea typeface="Arial"/>
                  <a:cs typeface="Arial"/>
                  <a:sym typeface="Arial"/>
                </a:rPr>
                <a:t>Unique LLM Agent</a:t>
              </a:r>
              <a:endParaRPr b="1" sz="1800">
                <a:solidFill>
                  <a:srgbClr val="FFFFFF"/>
                </a:solidFill>
                <a:latin typeface="Arial"/>
                <a:ea typeface="Arial"/>
                <a:cs typeface="Arial"/>
                <a:sym typeface="Arial"/>
              </a:endParaRPr>
            </a:p>
            <a:p>
              <a:pPr indent="0" lvl="0" marL="0" rtl="0" algn="l">
                <a:spcBef>
                  <a:spcPts val="1125"/>
                </a:spcBef>
                <a:spcAft>
                  <a:spcPts val="0"/>
                </a:spcAft>
                <a:buNone/>
              </a:pPr>
              <a:r>
                <a:rPr b="0" lang="en-US" sz="1300">
                  <a:solidFill>
                    <a:srgbClr val="FFFFFF"/>
                  </a:solidFill>
                  <a:latin typeface="Arial"/>
                  <a:ea typeface="Arial"/>
                  <a:cs typeface="Arial"/>
                  <a:sym typeface="Arial"/>
                </a:rPr>
                <a:t>Training a unique LLM agent to collaborate with chefs and bloggers for niche recipe guidance.</a:t>
              </a:r>
              <a:endParaRPr b="0" sz="1300">
                <a:solidFill>
                  <a:srgbClr val="FFFFFF"/>
                </a:solidFill>
                <a:latin typeface="Arial"/>
                <a:ea typeface="Arial"/>
                <a:cs typeface="Arial"/>
                <a:sym typeface="Arial"/>
              </a:endParaRPr>
            </a:p>
          </p:txBody>
        </p:sp>
      </p:grpSp>
      <p:grpSp>
        <p:nvGrpSpPr>
          <p:cNvPr id="880" name="Google Shape;880;g3daebac9a76_0_79"/>
          <p:cNvGrpSpPr/>
          <p:nvPr/>
        </p:nvGrpSpPr>
        <p:grpSpPr>
          <a:xfrm>
            <a:off x="9001125" y="1714500"/>
            <a:ext cx="2619300" cy="4000500"/>
            <a:chOff x="9001125" y="1714500"/>
            <a:chExt cx="2619300" cy="4000500"/>
          </a:xfrm>
        </p:grpSpPr>
        <p:sp>
          <p:nvSpPr>
            <p:cNvPr id="881" name="Google Shape;881;g3daebac9a76_0_79"/>
            <p:cNvSpPr/>
            <p:nvPr/>
          </p:nvSpPr>
          <p:spPr>
            <a:xfrm>
              <a:off x="9001125" y="1714500"/>
              <a:ext cx="2619300" cy="4000500"/>
            </a:xfrm>
            <a:prstGeom prst="roundRect">
              <a:avLst>
                <a:gd fmla="val 5454" name="adj"/>
              </a:avLst>
            </a:prstGeom>
            <a:solidFill>
              <a:srgbClr val="FFFFFF">
                <a:alpha val="10000"/>
              </a:srgbClr>
            </a:solidFill>
            <a:ln cap="flat" cmpd="sng" w="19050">
              <a:solidFill>
                <a:srgbClr val="FF5F05"/>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82" name="Google Shape;882;g3daebac9a76_0_79"/>
            <p:cNvSpPr txBox="1"/>
            <p:nvPr/>
          </p:nvSpPr>
          <p:spPr>
            <a:xfrm>
              <a:off x="9191625" y="1940052"/>
              <a:ext cx="3810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2400">
                  <a:solidFill>
                    <a:srgbClr val="FF5F05"/>
                  </a:solidFill>
                  <a:latin typeface="Material Icons"/>
                  <a:ea typeface="Material Icons"/>
                  <a:cs typeface="Material Icons"/>
                  <a:sym typeface="Material Icons"/>
                </a:rPr>
                <a:t>precision_manufacturing</a:t>
              </a:r>
              <a:endParaRPr sz="2400">
                <a:solidFill>
                  <a:srgbClr val="FF5F05"/>
                </a:solidFill>
                <a:latin typeface="Material Icons"/>
                <a:ea typeface="Material Icons"/>
                <a:cs typeface="Material Icons"/>
                <a:sym typeface="Material Icons"/>
              </a:endParaRPr>
            </a:p>
          </p:txBody>
        </p:sp>
        <p:sp>
          <p:nvSpPr>
            <p:cNvPr id="883" name="Google Shape;883;g3daebac9a76_0_79"/>
            <p:cNvSpPr txBox="1"/>
            <p:nvPr/>
          </p:nvSpPr>
          <p:spPr>
            <a:xfrm>
              <a:off x="9191625" y="2381250"/>
              <a:ext cx="2238300" cy="3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1800">
                  <a:solidFill>
                    <a:srgbClr val="FFFFFF"/>
                  </a:solidFill>
                  <a:latin typeface="Arial"/>
                  <a:ea typeface="Arial"/>
                  <a:cs typeface="Arial"/>
                  <a:sym typeface="Arial"/>
                </a:rPr>
                <a:t>Hardware Readiness</a:t>
              </a:r>
              <a:endParaRPr b="1" sz="1800">
                <a:solidFill>
                  <a:srgbClr val="FFFFFF"/>
                </a:solidFill>
                <a:latin typeface="Arial"/>
                <a:ea typeface="Arial"/>
                <a:cs typeface="Arial"/>
                <a:sym typeface="Arial"/>
              </a:endParaRPr>
            </a:p>
            <a:p>
              <a:pPr indent="0" lvl="0" marL="0" rtl="0" algn="l">
                <a:spcBef>
                  <a:spcPts val="1125"/>
                </a:spcBef>
                <a:spcAft>
                  <a:spcPts val="0"/>
                </a:spcAft>
                <a:buNone/>
              </a:pPr>
              <a:r>
                <a:rPr b="0" lang="en-US" sz="1300">
                  <a:solidFill>
                    <a:srgbClr val="FFFFFF"/>
                  </a:solidFill>
                  <a:latin typeface="Arial"/>
                  <a:ea typeface="Arial"/>
                  <a:cs typeface="Arial"/>
                  <a:sym typeface="Arial"/>
                </a:rPr>
                <a:t>Furbishing hardware components to ensure they are fully market-ready and </a:t>
              </a:r>
              <a:r>
                <a:rPr lang="en-US" sz="1300">
                  <a:solidFill>
                    <a:srgbClr val="FFFFFF"/>
                  </a:solidFill>
                </a:rPr>
                <a:t>much more </a:t>
              </a:r>
              <a:r>
                <a:rPr lang="en-US" sz="1300">
                  <a:solidFill>
                    <a:srgbClr val="FFFFFF"/>
                  </a:solidFill>
                </a:rPr>
                <a:t>resilient</a:t>
              </a:r>
              <a:r>
                <a:rPr lang="en-US" sz="1300">
                  <a:solidFill>
                    <a:srgbClr val="FFFFFF"/>
                  </a:solidFill>
                </a:rPr>
                <a:t> to accidental damages.</a:t>
              </a:r>
              <a:endParaRPr b="0" sz="1300">
                <a:solidFill>
                  <a:srgbClr val="FFFFFF"/>
                </a:solidFill>
                <a:latin typeface="Arial"/>
                <a:ea typeface="Arial"/>
                <a:cs typeface="Arial"/>
                <a:sym typeface="Arial"/>
              </a:endParaRPr>
            </a:p>
          </p:txBody>
        </p:sp>
      </p:grpSp>
      <p:pic>
        <p:nvPicPr>
          <p:cNvPr id="884" name="Google Shape;884;g3daebac9a76_0_79"/>
          <p:cNvPicPr preferRelativeResize="0"/>
          <p:nvPr/>
        </p:nvPicPr>
        <p:blipFill rotWithShape="1">
          <a:blip r:embed="rId5">
            <a:alphaModFix/>
          </a:blip>
          <a:srcRect b="0" l="30" r="40" t="0"/>
          <a:stretch/>
        </p:blipFill>
        <p:spPr>
          <a:xfrm>
            <a:off x="11553825" y="238125"/>
            <a:ext cx="271500" cy="390600"/>
          </a:xfrm>
          <a:prstGeom prst="rect">
            <a:avLst/>
          </a:prstGeom>
          <a:noFill/>
          <a:ln>
            <a:noFill/>
          </a:ln>
        </p:spPr>
      </p:pic>
      <p:sp>
        <p:nvSpPr>
          <p:cNvPr id="885" name="Google Shape;885;g3daebac9a76_0_79"/>
          <p:cNvSpPr txBox="1"/>
          <p:nvPr/>
        </p:nvSpPr>
        <p:spPr>
          <a:xfrm>
            <a:off x="571500" y="571500"/>
            <a:ext cx="11049000" cy="762000"/>
          </a:xfrm>
          <a:prstGeom prst="rect">
            <a:avLst/>
          </a:prstGeom>
          <a:solidFill>
            <a:srgbClr val="000000">
              <a:alpha val="0"/>
            </a:srgbClr>
          </a:solidFill>
          <a:ln>
            <a:noFill/>
          </a:ln>
        </p:spPr>
        <p:txBody>
          <a:bodyPr anchorCtr="0" anchor="ctr" bIns="0" lIns="0" spcFirstLastPara="1" rIns="0" wrap="square" tIns="0">
            <a:noAutofit/>
          </a:bodyPr>
          <a:lstStyle/>
          <a:p>
            <a:pPr indent="0" lvl="0" marL="0" rtl="0" algn="l">
              <a:spcBef>
                <a:spcPts val="0"/>
              </a:spcBef>
              <a:spcAft>
                <a:spcPts val="0"/>
              </a:spcAft>
              <a:buNone/>
            </a:pPr>
            <a:r>
              <a:rPr b="1" lang="en-US" sz="4000">
                <a:solidFill>
                  <a:srgbClr val="FFFFFF"/>
                </a:solidFill>
                <a:latin typeface="Arial"/>
                <a:ea typeface="Arial"/>
                <a:cs typeface="Arial"/>
                <a:sym typeface="Arial"/>
              </a:rPr>
              <a:t>Looking Forward: Ways to Improve</a:t>
            </a:r>
            <a:endParaRPr b="1" sz="4000">
              <a:solidFill>
                <a:srgbClr val="FFFFFF"/>
              </a:solidFill>
              <a:latin typeface="Arial"/>
              <a:ea typeface="Arial"/>
              <a:cs typeface="Arial"/>
              <a:sym typeface="Arial"/>
            </a:endParaRPr>
          </a:p>
        </p:txBody>
      </p:sp>
      <p:sp>
        <p:nvSpPr>
          <p:cNvPr id="886" name="Google Shape;886;g3daebac9a76_0_79"/>
          <p:cNvSpPr/>
          <p:nvPr/>
        </p:nvSpPr>
        <p:spPr>
          <a:xfrm>
            <a:off x="9223950" y="6605625"/>
            <a:ext cx="76200" cy="76200"/>
          </a:xfrm>
          <a:prstGeom prst="ellipse">
            <a:avLst/>
          </a:pr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87" name="Google Shape;887;g3daebac9a76_0_79"/>
          <p:cNvSpPr txBox="1"/>
          <p:nvPr/>
        </p:nvSpPr>
        <p:spPr>
          <a:xfrm>
            <a:off x="381000" y="6524625"/>
            <a:ext cx="3810000" cy="238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0" lang="en-US" sz="900">
                <a:solidFill>
                  <a:srgbClr val="FFFFFF"/>
                </a:solidFill>
                <a:latin typeface="Arial"/>
                <a:ea typeface="Arial"/>
                <a:cs typeface="Arial"/>
                <a:sym typeface="Arial"/>
              </a:rPr>
              <a:t>ELECTRICAL &amp; COMPUTER ENGINEERING</a:t>
            </a:r>
            <a:endParaRPr b="0" sz="900">
              <a:solidFill>
                <a:srgbClr val="FFFFFF"/>
              </a:solidFill>
              <a:latin typeface="Arial"/>
              <a:ea typeface="Arial"/>
              <a:cs typeface="Arial"/>
              <a:sym typeface="Arial"/>
            </a:endParaRPr>
          </a:p>
        </p:txBody>
      </p:sp>
      <p:grpSp>
        <p:nvGrpSpPr>
          <p:cNvPr id="888" name="Google Shape;888;g3daebac9a76_0_79"/>
          <p:cNvGrpSpPr/>
          <p:nvPr/>
        </p:nvGrpSpPr>
        <p:grpSpPr>
          <a:xfrm>
            <a:off x="4061425" y="6601537"/>
            <a:ext cx="5238715" cy="70500"/>
            <a:chOff x="4028175" y="6601537"/>
            <a:chExt cx="5238715" cy="70500"/>
          </a:xfrm>
        </p:grpSpPr>
        <p:cxnSp>
          <p:nvCxnSpPr>
            <p:cNvPr id="889" name="Google Shape;889;g3daebac9a76_0_79"/>
            <p:cNvCxnSpPr/>
            <p:nvPr/>
          </p:nvCxnSpPr>
          <p:spPr>
            <a:xfrm rot="10800000">
              <a:off x="4028175" y="6639606"/>
              <a:ext cx="5169900" cy="0"/>
            </a:xfrm>
            <a:prstGeom prst="straightConnector1">
              <a:avLst/>
            </a:prstGeom>
            <a:noFill/>
            <a:ln cap="flat" cmpd="sng" w="9525">
              <a:solidFill>
                <a:schemeClr val="lt1"/>
              </a:solidFill>
              <a:prstDash val="solid"/>
              <a:round/>
              <a:headEnd len="sm" w="sm" type="none"/>
              <a:tailEnd len="sm" w="sm" type="none"/>
            </a:ln>
          </p:spPr>
        </p:cxnSp>
        <p:sp>
          <p:nvSpPr>
            <p:cNvPr id="890" name="Google Shape;890;g3daebac9a76_0_79"/>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pic>
        <p:nvPicPr>
          <p:cNvPr id="895" name="Google Shape;895;g3e6b9b4a22b_0_142"/>
          <p:cNvPicPr preferRelativeResize="0"/>
          <p:nvPr/>
        </p:nvPicPr>
        <p:blipFill rotWithShape="1">
          <a:blip r:embed="rId3">
            <a:alphaModFix/>
          </a:blip>
          <a:srcRect b="56250" l="0" r="0" t="0"/>
          <a:stretch/>
        </p:blipFill>
        <p:spPr>
          <a:xfrm>
            <a:off x="0" y="866775"/>
            <a:ext cx="12192000" cy="4000500"/>
          </a:xfrm>
          <a:prstGeom prst="roundRect">
            <a:avLst>
              <a:gd fmla="val 0" name="adj"/>
            </a:avLst>
          </a:prstGeom>
          <a:noFill/>
          <a:ln>
            <a:noFill/>
          </a:ln>
        </p:spPr>
      </p:pic>
      <p:sp>
        <p:nvSpPr>
          <p:cNvPr id="896" name="Google Shape;896;g3e6b9b4a22b_0_142"/>
          <p:cNvSpPr/>
          <p:nvPr/>
        </p:nvSpPr>
        <p:spPr>
          <a:xfrm>
            <a:off x="0" y="866775"/>
            <a:ext cx="12192000" cy="4000500"/>
          </a:xfrm>
          <a:prstGeom prst="rect">
            <a:avLst/>
          </a:prstGeom>
          <a:solidFill>
            <a:srgbClr val="13294B">
              <a:alpha val="40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nvGrpSpPr>
          <p:cNvPr id="897" name="Google Shape;897;g3e6b9b4a22b_0_142"/>
          <p:cNvGrpSpPr/>
          <p:nvPr/>
        </p:nvGrpSpPr>
        <p:grpSpPr>
          <a:xfrm>
            <a:off x="2286000" y="4953000"/>
            <a:ext cx="7620000" cy="1143000"/>
            <a:chOff x="2286000" y="4953000"/>
            <a:chExt cx="7620000" cy="1143000"/>
          </a:xfrm>
        </p:grpSpPr>
        <p:sp>
          <p:nvSpPr>
            <p:cNvPr id="898" name="Google Shape;898;g3e6b9b4a22b_0_142"/>
            <p:cNvSpPr/>
            <p:nvPr/>
          </p:nvSpPr>
          <p:spPr>
            <a:xfrm>
              <a:off x="2286000" y="4953000"/>
              <a:ext cx="7620000" cy="1143000"/>
            </a:xfrm>
            <a:prstGeom prst="roundRect">
              <a:avLst>
                <a:gd fmla="val 8333" name="adj"/>
              </a:avLst>
            </a:prstGeom>
            <a:solidFill>
              <a:srgbClr val="F3F4F6"/>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99" name="Google Shape;899;g3e6b9b4a22b_0_142"/>
            <p:cNvSpPr txBox="1"/>
            <p:nvPr/>
          </p:nvSpPr>
          <p:spPr>
            <a:xfrm>
              <a:off x="2476500" y="4953000"/>
              <a:ext cx="7239000" cy="1143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0" i="1" lang="en-US" sz="1800">
                  <a:solidFill>
                    <a:srgbClr val="13294B"/>
                  </a:solidFill>
                  <a:latin typeface="Arial"/>
                  <a:ea typeface="Arial"/>
                  <a:cs typeface="Arial"/>
                  <a:sym typeface="Arial"/>
                </a:rPr>
                <a:t>"Thank you Professor </a:t>
              </a:r>
              <a:r>
                <a:rPr b="1" i="1" lang="en-US" sz="1800">
                  <a:solidFill>
                    <a:srgbClr val="13294B"/>
                  </a:solidFill>
                  <a:latin typeface="Arial"/>
                  <a:ea typeface="Arial"/>
                  <a:cs typeface="Arial"/>
                  <a:sym typeface="Arial"/>
                </a:rPr>
                <a:t>Viktor Gruev</a:t>
              </a:r>
              <a:r>
                <a:rPr b="0" i="1" lang="en-US" sz="1800">
                  <a:solidFill>
                    <a:srgbClr val="13294B"/>
                  </a:solidFill>
                  <a:latin typeface="Arial"/>
                  <a:ea typeface="Arial"/>
                  <a:cs typeface="Arial"/>
                  <a:sym typeface="Arial"/>
                </a:rPr>
                <a:t> for your support and guidance as well as TA </a:t>
              </a:r>
              <a:r>
                <a:rPr b="1" i="1" lang="en-US" sz="1800">
                  <a:solidFill>
                    <a:srgbClr val="13294B"/>
                  </a:solidFill>
                  <a:latin typeface="Arial"/>
                  <a:ea typeface="Arial"/>
                  <a:cs typeface="Arial"/>
                  <a:sym typeface="Arial"/>
                </a:rPr>
                <a:t>Aniket’s</a:t>
              </a:r>
              <a:r>
                <a:rPr b="0" i="1" lang="en-US" sz="1800">
                  <a:solidFill>
                    <a:srgbClr val="13294B"/>
                  </a:solidFill>
                  <a:latin typeface="Arial"/>
                  <a:ea typeface="Arial"/>
                  <a:cs typeface="Arial"/>
                  <a:sym typeface="Arial"/>
                </a:rPr>
                <a:t> professional mentoring."</a:t>
              </a:r>
              <a:endParaRPr b="0" i="1" sz="1800">
                <a:solidFill>
                  <a:srgbClr val="13294B"/>
                </a:solidFill>
                <a:latin typeface="Arial"/>
                <a:ea typeface="Arial"/>
                <a:cs typeface="Arial"/>
                <a:sym typeface="Arial"/>
              </a:endParaRPr>
            </a:p>
          </p:txBody>
        </p:sp>
      </p:grpSp>
      <p:sp>
        <p:nvSpPr>
          <p:cNvPr id="900" name="Google Shape;900;g3e6b9b4a22b_0_142"/>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901" name="Google Shape;901;g3e6b9b4a22b_0_142"/>
          <p:cNvSpPr txBox="1"/>
          <p:nvPr/>
        </p:nvSpPr>
        <p:spPr>
          <a:xfrm>
            <a:off x="376810" y="204051"/>
            <a:ext cx="10910100" cy="431100"/>
          </a:xfrm>
          <a:prstGeom prst="rect">
            <a:avLst/>
          </a:prstGeom>
          <a:solidFill>
            <a:srgbClr val="000000">
              <a:alpha val="0"/>
            </a:srgbClr>
          </a:solidFill>
          <a:ln>
            <a:noFill/>
          </a:ln>
        </p:spPr>
        <p:txBody>
          <a:bodyPr anchorCtr="0" anchor="ctr" bIns="0" lIns="95250" spcFirstLastPara="1" rIns="0" wrap="square" tIns="0">
            <a:spAutoFit/>
          </a:bodyPr>
          <a:lstStyle/>
          <a:p>
            <a:pPr indent="0" lvl="0" marL="0" rtl="0" algn="l">
              <a:spcBef>
                <a:spcPts val="0"/>
              </a:spcBef>
              <a:spcAft>
                <a:spcPts val="0"/>
              </a:spcAft>
              <a:buNone/>
            </a:pPr>
            <a:r>
              <a:rPr b="1" lang="en-US" sz="2800">
                <a:solidFill>
                  <a:srgbClr val="FFFFFF"/>
                </a:solidFill>
                <a:latin typeface="Arial"/>
                <a:ea typeface="Arial"/>
                <a:cs typeface="Arial"/>
                <a:sym typeface="Arial"/>
              </a:rPr>
              <a:t>Acknowledgement</a:t>
            </a:r>
            <a:endParaRPr b="1" sz="2800">
              <a:solidFill>
                <a:srgbClr val="FFFFFF"/>
              </a:solidFill>
              <a:latin typeface="Arial"/>
              <a:ea typeface="Arial"/>
              <a:cs typeface="Arial"/>
              <a:sym typeface="Arial"/>
            </a:endParaRPr>
          </a:p>
        </p:txBody>
      </p:sp>
      <p:pic>
        <p:nvPicPr>
          <p:cNvPr id="902" name="Google Shape;902;g3e6b9b4a22b_0_142"/>
          <p:cNvPicPr preferRelativeResize="0"/>
          <p:nvPr/>
        </p:nvPicPr>
        <p:blipFill rotWithShape="1">
          <a:blip r:embed="rId4">
            <a:alphaModFix/>
          </a:blip>
          <a:srcRect b="0" l="0" r="0" t="0"/>
          <a:stretch/>
        </p:blipFill>
        <p:spPr>
          <a:xfrm>
            <a:off x="11557509" y="233819"/>
            <a:ext cx="271309" cy="389810"/>
          </a:xfrm>
          <a:prstGeom prst="rect">
            <a:avLst/>
          </a:prstGeom>
          <a:noFill/>
          <a:ln>
            <a:noFill/>
          </a:ln>
        </p:spPr>
      </p:pic>
      <p:sp>
        <p:nvSpPr>
          <p:cNvPr id="903" name="Google Shape;903;g3e6b9b4a22b_0_142"/>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904" name="Google Shape;904;g3e6b9b4a22b_0_142"/>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905" name="Google Shape;905;g3e6b9b4a22b_0_142"/>
          <p:cNvGrpSpPr/>
          <p:nvPr/>
        </p:nvGrpSpPr>
        <p:grpSpPr>
          <a:xfrm>
            <a:off x="4061425" y="6601537"/>
            <a:ext cx="5238715" cy="70500"/>
            <a:chOff x="4028175" y="6601537"/>
            <a:chExt cx="5238715" cy="70500"/>
          </a:xfrm>
        </p:grpSpPr>
        <p:cxnSp>
          <p:nvCxnSpPr>
            <p:cNvPr id="906" name="Google Shape;906;g3e6b9b4a22b_0_142"/>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907" name="Google Shape;907;g3e6b9b4a22b_0_142"/>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id="908" name="Google Shape;908;g3e6b9b4a22b_0_142" title="IMG_9726.HEIC"/>
          <p:cNvPicPr preferRelativeResize="0"/>
          <p:nvPr/>
        </p:nvPicPr>
        <p:blipFill>
          <a:blip r:embed="rId5">
            <a:alphaModFix/>
          </a:blip>
          <a:stretch>
            <a:fillRect/>
          </a:stretch>
        </p:blipFill>
        <p:spPr>
          <a:xfrm>
            <a:off x="3636966" y="1458125"/>
            <a:ext cx="4918011" cy="3688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12" name="Shape 912"/>
        <p:cNvGrpSpPr/>
        <p:nvPr/>
      </p:nvGrpSpPr>
      <p:grpSpPr>
        <a:xfrm>
          <a:off x="0" y="0"/>
          <a:ext cx="0" cy="0"/>
          <a:chOff x="0" y="0"/>
          <a:chExt cx="0" cy="0"/>
        </a:xfrm>
      </p:grpSpPr>
      <p:sp>
        <p:nvSpPr>
          <p:cNvPr id="913" name="Google Shape;913;g3e6c79223bd_0_7"/>
          <p:cNvSpPr txBox="1"/>
          <p:nvPr>
            <p:ph idx="1" type="body"/>
          </p:nvPr>
        </p:nvSpPr>
        <p:spPr>
          <a:xfrm>
            <a:off x="857250" y="1333500"/>
            <a:ext cx="10477500" cy="4572000"/>
          </a:xfrm>
          <a:prstGeom prst="rect">
            <a:avLst/>
          </a:prstGeom>
          <a:solidFill>
            <a:srgbClr val="000000">
              <a:alpha val="0"/>
            </a:srgbClr>
          </a:solidFill>
          <a:ln>
            <a:noFill/>
          </a:ln>
        </p:spPr>
        <p:txBody>
          <a:bodyPr anchorCtr="0" anchor="t" bIns="0" lIns="0" spcFirstLastPara="1" rIns="0" wrap="square" tIns="0">
            <a:noAutofit/>
          </a:bodyPr>
          <a:lstStyle/>
          <a:p>
            <a:pPr indent="0" lvl="0" marL="0" rtl="0" algn="l">
              <a:spcBef>
                <a:spcPts val="1000"/>
              </a:spcBef>
              <a:spcAft>
                <a:spcPts val="0"/>
              </a:spcAft>
              <a:buNone/>
            </a:pPr>
            <a:r>
              <a:rPr b="1" lang="en-US" sz="1360">
                <a:solidFill>
                  <a:srgbClr val="13294B"/>
                </a:solidFill>
                <a:latin typeface="Arial"/>
                <a:ea typeface="Arial"/>
                <a:cs typeface="Arial"/>
                <a:sym typeface="Arial"/>
              </a:rPr>
              <a:t>Project Repository</a:t>
            </a:r>
            <a:endParaRPr b="1" sz="1360">
              <a:solidFill>
                <a:srgbClr val="13294B"/>
              </a:solidFill>
              <a:latin typeface="Arial"/>
              <a:ea typeface="Arial"/>
              <a:cs typeface="Arial"/>
              <a:sym typeface="Arial"/>
            </a:endParaRPr>
          </a:p>
          <a:p>
            <a:pPr indent="0" lvl="0" marL="0" rtl="0" algn="l">
              <a:spcBef>
                <a:spcPts val="1875"/>
              </a:spcBef>
              <a:spcAft>
                <a:spcPts val="0"/>
              </a:spcAft>
              <a:buNone/>
            </a:pPr>
            <a:r>
              <a:rPr lang="en-US" sz="1105" u="sng">
                <a:solidFill>
                  <a:srgbClr val="0563C1"/>
                </a:solidFill>
                <a:latin typeface="Arial"/>
                <a:ea typeface="Arial"/>
                <a:cs typeface="Arial"/>
                <a:sym typeface="Arial"/>
                <a:hlinkClick r:id="rId4">
                  <a:extLst>
                    <a:ext uri="{A12FA001-AC4F-418D-AE19-62706E023703}">
                      <ahyp:hlinkClr val="tx"/>
                    </a:ext>
                  </a:extLst>
                </a:hlinkClick>
              </a:rPr>
              <a:t>https://github.com/RiceMiceA/ECE_445.git</a:t>
            </a:r>
            <a:endParaRPr sz="1105">
              <a:solidFill>
                <a:srgbClr val="334155"/>
              </a:solidFill>
              <a:latin typeface="Arial"/>
              <a:ea typeface="Arial"/>
              <a:cs typeface="Arial"/>
              <a:sym typeface="Arial"/>
            </a:endParaRPr>
          </a:p>
          <a:p>
            <a:pPr indent="0" lvl="0" marL="0" rtl="0" algn="l">
              <a:spcBef>
                <a:spcPts val="2625"/>
              </a:spcBef>
              <a:spcAft>
                <a:spcPts val="0"/>
              </a:spcAft>
              <a:buNone/>
            </a:pPr>
            <a:r>
              <a:rPr b="1" lang="en-US" sz="1360">
                <a:solidFill>
                  <a:srgbClr val="13294B"/>
                </a:solidFill>
                <a:latin typeface="Arial"/>
                <a:ea typeface="Arial"/>
                <a:cs typeface="Arial"/>
                <a:sym typeface="Arial"/>
              </a:rPr>
              <a:t>Citations</a:t>
            </a:r>
            <a:endParaRPr b="1" sz="1360">
              <a:solidFill>
                <a:srgbClr val="13294B"/>
              </a:solidFill>
              <a:latin typeface="Arial"/>
              <a:ea typeface="Arial"/>
              <a:cs typeface="Arial"/>
              <a:sym typeface="Arial"/>
            </a:endParaRPr>
          </a:p>
          <a:p>
            <a:pPr indent="0" lvl="0" marL="0" rtl="0" algn="l">
              <a:spcBef>
                <a:spcPts val="1500"/>
              </a:spcBef>
              <a:spcAft>
                <a:spcPts val="0"/>
              </a:spcAft>
              <a:buNone/>
            </a:pPr>
            <a:r>
              <a:rPr b="1" lang="en-US" sz="1105">
                <a:solidFill>
                  <a:srgbClr val="1E293B"/>
                </a:solidFill>
                <a:latin typeface="Arial"/>
                <a:ea typeface="Arial"/>
                <a:cs typeface="Arial"/>
                <a:sym typeface="Arial"/>
              </a:rPr>
              <a:t>[1]</a:t>
            </a:r>
            <a:r>
              <a:rPr lang="en-US" sz="1105">
                <a:solidFill>
                  <a:srgbClr val="334155"/>
                </a:solidFill>
                <a:latin typeface="Arial"/>
                <a:ea typeface="Arial"/>
                <a:cs typeface="Arial"/>
                <a:sym typeface="Arial"/>
              </a:rPr>
              <a:t> “ACM Code of Ethics and Professional Conduct” (2018), ACM, </a:t>
            </a:r>
            <a:r>
              <a:rPr lang="en-US" sz="1105" u="sng">
                <a:solidFill>
                  <a:srgbClr val="0563C1"/>
                </a:solidFill>
                <a:latin typeface="Arial"/>
                <a:ea typeface="Arial"/>
                <a:cs typeface="Arial"/>
                <a:sym typeface="Arial"/>
                <a:hlinkClick r:id="rId5">
                  <a:extLst>
                    <a:ext uri="{A12FA001-AC4F-418D-AE19-62706E023703}">
                      <ahyp:hlinkClr val="tx"/>
                    </a:ext>
                  </a:extLst>
                </a:hlinkClick>
              </a:rPr>
              <a:t>https://www.acm.org/code-of-ethics</a:t>
            </a:r>
            <a:r>
              <a:rPr lang="en-US" sz="1105">
                <a:solidFill>
                  <a:srgbClr val="334155"/>
                </a:solidFill>
                <a:latin typeface="Arial"/>
                <a:ea typeface="Arial"/>
                <a:cs typeface="Arial"/>
                <a:sym typeface="Arial"/>
              </a:rPr>
              <a:t> (accessed Feb 13th, 2026)</a:t>
            </a:r>
            <a:endParaRPr sz="1105">
              <a:solidFill>
                <a:srgbClr val="334155"/>
              </a:solidFill>
              <a:latin typeface="Arial"/>
              <a:ea typeface="Arial"/>
              <a:cs typeface="Arial"/>
              <a:sym typeface="Arial"/>
            </a:endParaRPr>
          </a:p>
          <a:p>
            <a:pPr indent="0" lvl="0" marL="0" rtl="0" algn="l">
              <a:spcBef>
                <a:spcPts val="1350"/>
              </a:spcBef>
              <a:spcAft>
                <a:spcPts val="0"/>
              </a:spcAft>
              <a:buNone/>
            </a:pPr>
            <a:r>
              <a:rPr b="1" lang="en-US" sz="1105">
                <a:solidFill>
                  <a:srgbClr val="1E293B"/>
                </a:solidFill>
                <a:latin typeface="Arial"/>
                <a:ea typeface="Arial"/>
                <a:cs typeface="Arial"/>
                <a:sym typeface="Arial"/>
              </a:rPr>
              <a:t>[2]</a:t>
            </a:r>
            <a:r>
              <a:rPr lang="en-US" sz="1105">
                <a:solidFill>
                  <a:srgbClr val="334155"/>
                </a:solidFill>
                <a:latin typeface="Arial"/>
                <a:ea typeface="Arial"/>
                <a:cs typeface="Arial"/>
                <a:sym typeface="Arial"/>
              </a:rPr>
              <a:t> “What are food contact substances and what’s their relationship to FDA compliance?” (2020), ISM, </a:t>
            </a:r>
            <a:r>
              <a:rPr lang="en-US" sz="1105" u="sng">
                <a:solidFill>
                  <a:srgbClr val="0563C1"/>
                </a:solidFill>
                <a:latin typeface="Arial"/>
                <a:ea typeface="Arial"/>
                <a:cs typeface="Arial"/>
                <a:sym typeface="Arial"/>
                <a:hlinkClick r:id="rId6">
                  <a:extLst>
                    <a:ext uri="{A12FA001-AC4F-418D-AE19-62706E023703}">
                      <ahyp:hlinkClr val="tx"/>
                    </a:ext>
                  </a:extLst>
                </a:hlinkClick>
              </a:rPr>
              <a:t>https://www.industrialspec.com/about-us/blog/detail/fda-compliant-food-grade-food-safe-meanings</a:t>
            </a:r>
            <a:r>
              <a:rPr lang="en-US" sz="1105">
                <a:solidFill>
                  <a:srgbClr val="334155"/>
                </a:solidFill>
                <a:latin typeface="Arial"/>
                <a:ea typeface="Arial"/>
                <a:cs typeface="Arial"/>
                <a:sym typeface="Arial"/>
              </a:rPr>
              <a:t> (accessed Feb 13th, 2026)</a:t>
            </a:r>
            <a:endParaRPr sz="1105">
              <a:solidFill>
                <a:srgbClr val="334155"/>
              </a:solidFill>
              <a:latin typeface="Arial"/>
              <a:ea typeface="Arial"/>
              <a:cs typeface="Arial"/>
              <a:sym typeface="Arial"/>
            </a:endParaRPr>
          </a:p>
          <a:p>
            <a:pPr indent="0" lvl="0" marL="0" rtl="0" algn="l">
              <a:spcBef>
                <a:spcPts val="1350"/>
              </a:spcBef>
              <a:spcAft>
                <a:spcPts val="0"/>
              </a:spcAft>
              <a:buNone/>
            </a:pPr>
            <a:r>
              <a:rPr b="1" lang="en-US" sz="1105">
                <a:solidFill>
                  <a:srgbClr val="1E293B"/>
                </a:solidFill>
                <a:latin typeface="Arial"/>
                <a:ea typeface="Arial"/>
                <a:cs typeface="Arial"/>
                <a:sym typeface="Arial"/>
              </a:rPr>
              <a:t>[3]</a:t>
            </a:r>
            <a:r>
              <a:rPr lang="en-US" sz="1105">
                <a:solidFill>
                  <a:srgbClr val="334155"/>
                </a:solidFill>
                <a:latin typeface="Arial"/>
                <a:ea typeface="Arial"/>
                <a:cs typeface="Arial"/>
                <a:sym typeface="Arial"/>
              </a:rPr>
              <a:t> “Guidance for Industry: Preparation of Premarket Submissions for Food Contact Substances (Chemistry Recommendations)” (2007), U.S. Food &amp; Drug Administration, </a:t>
            </a:r>
            <a:r>
              <a:rPr lang="en-US" sz="1105" u="sng">
                <a:solidFill>
                  <a:srgbClr val="0563C1"/>
                </a:solidFill>
                <a:latin typeface="Arial"/>
                <a:ea typeface="Arial"/>
                <a:cs typeface="Arial"/>
                <a:sym typeface="Arial"/>
                <a:hlinkClick r:id="rId7">
                  <a:extLst>
                    <a:ext uri="{A12FA001-AC4F-418D-AE19-62706E023703}">
                      <ahyp:hlinkClr val="tx"/>
                    </a:ext>
                  </a:extLst>
                </a:hlinkClick>
              </a:rPr>
              <a:t>https://www.fda.gov/regulatory-information/search-fda-guidance-documents/guidance-industry-preparation-premarket-submissions-food-contact-substances-chemistry</a:t>
            </a:r>
            <a:r>
              <a:rPr lang="en-US" sz="1105">
                <a:solidFill>
                  <a:srgbClr val="334155"/>
                </a:solidFill>
                <a:latin typeface="Arial"/>
                <a:ea typeface="Arial"/>
                <a:cs typeface="Arial"/>
                <a:sym typeface="Arial"/>
              </a:rPr>
              <a:t> (accessed Feb 13th, 2026)</a:t>
            </a:r>
            <a:endParaRPr sz="1105">
              <a:solidFill>
                <a:srgbClr val="334155"/>
              </a:solidFill>
              <a:latin typeface="Arial"/>
              <a:ea typeface="Arial"/>
              <a:cs typeface="Arial"/>
              <a:sym typeface="Arial"/>
            </a:endParaRPr>
          </a:p>
          <a:p>
            <a:pPr indent="0" lvl="0" marL="0" rtl="0" algn="l">
              <a:spcBef>
                <a:spcPts val="1350"/>
              </a:spcBef>
              <a:spcAft>
                <a:spcPts val="1350"/>
              </a:spcAft>
              <a:buNone/>
            </a:pPr>
            <a:r>
              <a:rPr b="1" lang="en-US" sz="1105">
                <a:solidFill>
                  <a:srgbClr val="1E293B"/>
                </a:solidFill>
                <a:latin typeface="Arial"/>
                <a:ea typeface="Arial"/>
                <a:cs typeface="Arial"/>
                <a:sym typeface="Arial"/>
              </a:rPr>
              <a:t>[4]</a:t>
            </a:r>
            <a:r>
              <a:rPr lang="en-US" sz="1105">
                <a:solidFill>
                  <a:srgbClr val="334155"/>
                </a:solidFill>
                <a:latin typeface="Arial"/>
                <a:ea typeface="Arial"/>
                <a:cs typeface="Arial"/>
                <a:sym typeface="Arial"/>
              </a:rPr>
              <a:t> J. Redmon, S. Divvala, R. Girshick, and A. Farhadi, “You Only Look Once: Unified, Real-Time Object Detection,” </a:t>
            </a:r>
            <a:r>
              <a:rPr i="1" lang="en-US" sz="1105">
                <a:solidFill>
                  <a:srgbClr val="334155"/>
                </a:solidFill>
                <a:latin typeface="Arial"/>
                <a:ea typeface="Arial"/>
                <a:cs typeface="Arial"/>
                <a:sym typeface="Arial"/>
              </a:rPr>
              <a:t>arXiv preprint</a:t>
            </a:r>
            <a:r>
              <a:rPr lang="en-US" sz="1105">
                <a:solidFill>
                  <a:srgbClr val="334155"/>
                </a:solidFill>
                <a:latin typeface="Arial"/>
                <a:ea typeface="Arial"/>
                <a:cs typeface="Arial"/>
                <a:sym typeface="Arial"/>
              </a:rPr>
              <a:t> arXiv:1506.02640, Jun. 2015, doi: 10.48550/arXiv.1506.02640.</a:t>
            </a:r>
            <a:endParaRPr sz="1105">
              <a:solidFill>
                <a:srgbClr val="334155"/>
              </a:solidFill>
              <a:latin typeface="Arial"/>
              <a:ea typeface="Arial"/>
              <a:cs typeface="Arial"/>
              <a:sym typeface="Arial"/>
            </a:endParaRPr>
          </a:p>
        </p:txBody>
      </p:sp>
      <p:sp>
        <p:nvSpPr>
          <p:cNvPr id="914" name="Google Shape;914;g3e6c79223bd_0_7"/>
          <p:cNvSpPr/>
          <p:nvPr/>
        </p:nvSpPr>
        <p:spPr>
          <a:xfrm rot="10800000">
            <a:off x="0" y="20"/>
            <a:ext cx="12192000" cy="868200"/>
          </a:xfrm>
          <a:prstGeom prst="rect">
            <a:avLst/>
          </a:prstGeom>
          <a:solidFill>
            <a:srgbClr val="13294B"/>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915" name="Google Shape;915;g3e6c79223bd_0_7"/>
          <p:cNvSpPr txBox="1"/>
          <p:nvPr/>
        </p:nvSpPr>
        <p:spPr>
          <a:xfrm>
            <a:off x="376810" y="204051"/>
            <a:ext cx="10910100" cy="431100"/>
          </a:xfrm>
          <a:prstGeom prst="rect">
            <a:avLst/>
          </a:prstGeom>
          <a:solidFill>
            <a:srgbClr val="000000">
              <a:alpha val="0"/>
            </a:srgbClr>
          </a:solidFill>
          <a:ln>
            <a:noFill/>
          </a:ln>
        </p:spPr>
        <p:txBody>
          <a:bodyPr anchorCtr="0" anchor="ctr" bIns="0" lIns="95250" spcFirstLastPara="1" rIns="0" wrap="square" tIns="0">
            <a:spAutoFit/>
          </a:bodyPr>
          <a:lstStyle/>
          <a:p>
            <a:pPr indent="0" lvl="0" marL="0" rtl="0" algn="l">
              <a:spcBef>
                <a:spcPts val="0"/>
              </a:spcBef>
              <a:spcAft>
                <a:spcPts val="0"/>
              </a:spcAft>
              <a:buNone/>
            </a:pPr>
            <a:r>
              <a:rPr b="1" lang="en-US" sz="2800">
                <a:solidFill>
                  <a:srgbClr val="FFFFFF"/>
                </a:solidFill>
                <a:latin typeface="Arial"/>
                <a:ea typeface="Arial"/>
                <a:cs typeface="Arial"/>
                <a:sym typeface="Arial"/>
              </a:rPr>
              <a:t>Appendix &amp; References</a:t>
            </a:r>
            <a:endParaRPr b="1" sz="2800">
              <a:solidFill>
                <a:srgbClr val="FFFFFF"/>
              </a:solidFill>
              <a:latin typeface="Arial"/>
              <a:ea typeface="Arial"/>
              <a:cs typeface="Arial"/>
              <a:sym typeface="Arial"/>
            </a:endParaRPr>
          </a:p>
        </p:txBody>
      </p:sp>
      <p:pic>
        <p:nvPicPr>
          <p:cNvPr id="916" name="Google Shape;916;g3e6c79223bd_0_7"/>
          <p:cNvPicPr preferRelativeResize="0"/>
          <p:nvPr/>
        </p:nvPicPr>
        <p:blipFill rotWithShape="1">
          <a:blip r:embed="rId8">
            <a:alphaModFix/>
          </a:blip>
          <a:srcRect b="30" l="0" r="0" t="30"/>
          <a:stretch/>
        </p:blipFill>
        <p:spPr>
          <a:xfrm>
            <a:off x="11557540" y="233819"/>
            <a:ext cx="271200" cy="389700"/>
          </a:xfrm>
          <a:prstGeom prst="rect">
            <a:avLst/>
          </a:prstGeom>
          <a:noFill/>
          <a:ln>
            <a:noFill/>
          </a:ln>
        </p:spPr>
      </p:pic>
      <p:sp>
        <p:nvSpPr>
          <p:cNvPr id="917" name="Google Shape;917;g3e6c79223bd_0_7"/>
          <p:cNvSpPr txBox="1"/>
          <p:nvPr/>
        </p:nvSpPr>
        <p:spPr>
          <a:xfrm>
            <a:off x="9335595" y="6524377"/>
            <a:ext cx="2473500" cy="138600"/>
          </a:xfrm>
          <a:prstGeom prst="rect">
            <a:avLst/>
          </a:prstGeom>
          <a:solidFill>
            <a:srgbClr val="000000">
              <a:alpha val="0"/>
            </a:srgbClr>
          </a:solidFill>
          <a:ln>
            <a:noFill/>
          </a:ln>
        </p:spPr>
        <p:txBody>
          <a:bodyPr anchorCtr="0" anchor="t" bIns="0" lIns="0" spcFirstLastPara="1" rIns="0" wrap="square" tIns="0">
            <a:spAutoFit/>
          </a:bodyPr>
          <a:lstStyle/>
          <a:p>
            <a:pPr indent="0" lvl="0" marL="0" rtl="0" algn="r">
              <a:spcBef>
                <a:spcPts val="0"/>
              </a:spcBef>
              <a:spcAft>
                <a:spcPts val="0"/>
              </a:spcAft>
              <a:buNone/>
            </a:pPr>
            <a:r>
              <a:rPr lang="en-US" sz="900">
                <a:solidFill>
                  <a:srgbClr val="64748B"/>
                </a:solidFill>
                <a:latin typeface="Arial"/>
                <a:ea typeface="Arial"/>
                <a:cs typeface="Arial"/>
                <a:sym typeface="Arial"/>
              </a:rPr>
              <a:t>GRAINGER ENGINEERING</a:t>
            </a:r>
            <a:endParaRPr sz="900">
              <a:solidFill>
                <a:srgbClr val="64748B"/>
              </a:solidFill>
              <a:latin typeface="Arial"/>
              <a:ea typeface="Arial"/>
              <a:cs typeface="Arial"/>
              <a:sym typeface="Arial"/>
            </a:endParaRPr>
          </a:p>
        </p:txBody>
      </p:sp>
      <p:sp>
        <p:nvSpPr>
          <p:cNvPr id="918" name="Google Shape;918;g3e6c79223bd_0_7"/>
          <p:cNvSpPr txBox="1"/>
          <p:nvPr/>
        </p:nvSpPr>
        <p:spPr>
          <a:xfrm>
            <a:off x="376807" y="6524377"/>
            <a:ext cx="7991400" cy="138600"/>
          </a:xfrm>
          <a:prstGeom prst="rect">
            <a:avLst/>
          </a:prstGeom>
          <a:solidFill>
            <a:srgbClr val="000000">
              <a:alpha val="0"/>
            </a:srgbClr>
          </a:solidFill>
          <a:ln>
            <a:noFill/>
          </a:ln>
        </p:spPr>
        <p:txBody>
          <a:bodyPr anchorCtr="0" anchor="t" bIns="0" lIns="0" spcFirstLastPara="1" rIns="0" wrap="square" tIns="0">
            <a:spAutoFit/>
          </a:bodyPr>
          <a:lstStyle/>
          <a:p>
            <a:pPr indent="0" lvl="0" marL="0" rtl="0" algn="l">
              <a:spcBef>
                <a:spcPts val="0"/>
              </a:spcBef>
              <a:spcAft>
                <a:spcPts val="0"/>
              </a:spcAft>
              <a:buNone/>
            </a:pPr>
            <a:r>
              <a:rPr lang="en-US" sz="900">
                <a:solidFill>
                  <a:srgbClr val="64748B"/>
                </a:solidFill>
                <a:latin typeface="Arial"/>
                <a:ea typeface="Arial"/>
                <a:cs typeface="Arial"/>
                <a:sym typeface="Arial"/>
              </a:rPr>
              <a:t>ELECTRICAL &amp; COMPUTER ENGINEERING</a:t>
            </a:r>
            <a:endParaRPr sz="900">
              <a:solidFill>
                <a:srgbClr val="64748B"/>
              </a:solidFill>
              <a:latin typeface="Arial"/>
              <a:ea typeface="Arial"/>
              <a:cs typeface="Arial"/>
              <a:sym typeface="Arial"/>
            </a:endParaRPr>
          </a:p>
        </p:txBody>
      </p:sp>
      <p:grpSp>
        <p:nvGrpSpPr>
          <p:cNvPr id="919" name="Google Shape;919;g3e6c79223bd_0_7"/>
          <p:cNvGrpSpPr/>
          <p:nvPr/>
        </p:nvGrpSpPr>
        <p:grpSpPr>
          <a:xfrm>
            <a:off x="4061422" y="6601542"/>
            <a:ext cx="5238719" cy="70500"/>
            <a:chOff x="4028172" y="6601542"/>
            <a:chExt cx="5238719" cy="70500"/>
          </a:xfrm>
        </p:grpSpPr>
        <p:cxnSp>
          <p:nvCxnSpPr>
            <p:cNvPr id="920" name="Google Shape;920;g3e6c79223bd_0_7"/>
            <p:cNvCxnSpPr/>
            <p:nvPr/>
          </p:nvCxnSpPr>
          <p:spPr>
            <a:xfrm rot="10800000">
              <a:off x="6613122" y="4054661"/>
              <a:ext cx="0" cy="5169900"/>
            </a:xfrm>
            <a:prstGeom prst="straightConnector1">
              <a:avLst/>
            </a:prstGeom>
            <a:solidFill>
              <a:srgbClr val="FFFFFF"/>
            </a:solidFill>
            <a:ln cap="flat" cmpd="sng" w="9525">
              <a:solidFill>
                <a:srgbClr val="CBD5E1"/>
              </a:solidFill>
              <a:prstDash val="solid"/>
              <a:round/>
              <a:headEnd len="sm" w="sm" type="none"/>
              <a:tailEnd len="sm" w="sm" type="none"/>
            </a:ln>
          </p:spPr>
        </p:cxnSp>
        <p:sp>
          <p:nvSpPr>
            <p:cNvPr id="921" name="Google Shape;921;g3e6c79223bd_0_7"/>
            <p:cNvSpPr/>
            <p:nvPr/>
          </p:nvSpPr>
          <p:spPr>
            <a:xfrm>
              <a:off x="9196391" y="6601542"/>
              <a:ext cx="70500" cy="70500"/>
            </a:xfrm>
            <a:prstGeom prst="ellipse">
              <a:avLst/>
            </a:prstGeom>
            <a:solidFill>
              <a:srgbClr val="CBD5E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25" name="Shape 925"/>
        <p:cNvGrpSpPr/>
        <p:nvPr/>
      </p:nvGrpSpPr>
      <p:grpSpPr>
        <a:xfrm>
          <a:off x="0" y="0"/>
          <a:ext cx="0" cy="0"/>
          <a:chOff x="0" y="0"/>
          <a:chExt cx="0" cy="0"/>
        </a:xfrm>
      </p:grpSpPr>
      <p:pic>
        <p:nvPicPr>
          <p:cNvPr id="926" name="Google Shape;926;g3e6b9b4a22b_0_2332"/>
          <p:cNvPicPr preferRelativeResize="0"/>
          <p:nvPr/>
        </p:nvPicPr>
        <p:blipFill rotWithShape="1">
          <a:blip r:embed="rId4">
            <a:alphaModFix/>
          </a:blip>
          <a:srcRect b="0" l="0" r="0" t="0"/>
          <a:stretch/>
        </p:blipFill>
        <p:spPr>
          <a:xfrm>
            <a:off x="2259350" y="2791508"/>
            <a:ext cx="5414195" cy="127498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30" name="Shape 930"/>
        <p:cNvGrpSpPr/>
        <p:nvPr/>
      </p:nvGrpSpPr>
      <p:grpSpPr>
        <a:xfrm>
          <a:off x="0" y="0"/>
          <a:ext cx="0" cy="0"/>
          <a:chOff x="0" y="0"/>
          <a:chExt cx="0" cy="0"/>
        </a:xfrm>
      </p:grpSpPr>
      <p:sp>
        <p:nvSpPr>
          <p:cNvPr id="931" name="Google Shape;931;p29"/>
          <p:cNvSpPr txBox="1"/>
          <p:nvPr>
            <p:ph idx="1" type="body"/>
          </p:nvPr>
        </p:nvSpPr>
        <p:spPr>
          <a:xfrm>
            <a:off x="376809" y="1334279"/>
            <a:ext cx="11177401" cy="482110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b="1" lang="en-US" sz="2600">
                <a:solidFill>
                  <a:srgbClr val="E84B36"/>
                </a:solidFill>
                <a:latin typeface="Arial"/>
                <a:ea typeface="Arial"/>
                <a:cs typeface="Arial"/>
                <a:sym typeface="Arial"/>
              </a:rPr>
              <a:t>Lorem Ipsum Dolor Sit Amet Consectetur Adipiscing</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SzPts val="2000"/>
              <a:buNone/>
            </a:pPr>
            <a:r>
              <a:t/>
            </a:r>
            <a:endParaRPr sz="1800">
              <a:solidFill>
                <a:schemeClr val="dk1"/>
              </a:solidFill>
              <a:latin typeface="Arial"/>
              <a:ea typeface="Arial"/>
              <a:cs typeface="Arial"/>
              <a:sym typeface="Arial"/>
            </a:endParaRPr>
          </a:p>
          <a:p>
            <a:pPr indent="0" lvl="0" marL="0" rtl="0" algn="l">
              <a:lnSpc>
                <a:spcPct val="100000"/>
              </a:lnSpc>
              <a:spcBef>
                <a:spcPts val="0"/>
              </a:spcBef>
              <a:spcAft>
                <a:spcPts val="0"/>
              </a:spcAft>
              <a:buSzPts val="2000"/>
              <a:buNone/>
            </a:pPr>
            <a:r>
              <a:rPr lang="en-US" sz="1800">
                <a:latin typeface="Arial"/>
                <a:ea typeface="Arial"/>
                <a:cs typeface="Arial"/>
                <a:sym typeface="Arial"/>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a:p>
            <a:pPr indent="0" lvl="0" marL="0" rtl="0" algn="l">
              <a:lnSpc>
                <a:spcPct val="100000"/>
              </a:lnSpc>
              <a:spcBef>
                <a:spcPts val="0"/>
              </a:spcBef>
              <a:spcAft>
                <a:spcPts val="0"/>
              </a:spcAft>
              <a:buSzPts val="2000"/>
              <a:buNone/>
            </a:pPr>
            <a:r>
              <a:t/>
            </a:r>
            <a:endParaRPr sz="1800">
              <a:solidFill>
                <a:schemeClr val="dk1"/>
              </a:solidFill>
              <a:latin typeface="Arial"/>
              <a:ea typeface="Arial"/>
              <a:cs typeface="Arial"/>
              <a:sym typeface="Arial"/>
            </a:endParaRPr>
          </a:p>
          <a:p>
            <a:pPr indent="0" lvl="0" marL="0" rtl="0" algn="l">
              <a:lnSpc>
                <a:spcPct val="100000"/>
              </a:lnSpc>
              <a:spcBef>
                <a:spcPts val="0"/>
              </a:spcBef>
              <a:spcAft>
                <a:spcPts val="0"/>
              </a:spcAft>
              <a:buSzPts val="3000"/>
              <a:buNone/>
            </a:pPr>
            <a:r>
              <a:rPr b="1" lang="en-US" sz="2000">
                <a:solidFill>
                  <a:srgbClr val="15264B"/>
                </a:solidFill>
                <a:latin typeface="Arial"/>
                <a:ea typeface="Arial"/>
                <a:cs typeface="Arial"/>
                <a:sym typeface="Arial"/>
              </a:rPr>
              <a:t>Lorem Ipsum Dolor Sit Amet Consectetur Adipiscing</a:t>
            </a:r>
            <a:endParaRPr b="1" sz="2000">
              <a:solidFill>
                <a:srgbClr val="15264B"/>
              </a:solidFill>
              <a:latin typeface="Arial"/>
              <a:ea typeface="Arial"/>
              <a:cs typeface="Arial"/>
              <a:sym typeface="Arial"/>
            </a:endParaRPr>
          </a:p>
          <a:p>
            <a:pPr indent="0" lvl="0" marL="0" rtl="0" algn="l">
              <a:lnSpc>
                <a:spcPct val="100000"/>
              </a:lnSpc>
              <a:spcBef>
                <a:spcPts val="0"/>
              </a:spcBef>
              <a:spcAft>
                <a:spcPts val="0"/>
              </a:spcAft>
              <a:buSzPts val="3000"/>
              <a:buNone/>
            </a:pPr>
            <a:r>
              <a:t/>
            </a:r>
            <a:endParaRPr b="1" sz="1800">
              <a:solidFill>
                <a:schemeClr val="dk1"/>
              </a:solidFill>
              <a:latin typeface="Arial"/>
              <a:ea typeface="Arial"/>
              <a:cs typeface="Arial"/>
              <a:sym typeface="Arial"/>
            </a:endParaRPr>
          </a:p>
          <a:p>
            <a:pPr indent="0" lvl="0" marL="0" rtl="0" algn="l">
              <a:lnSpc>
                <a:spcPct val="100000"/>
              </a:lnSpc>
              <a:spcBef>
                <a:spcPts val="0"/>
              </a:spcBef>
              <a:spcAft>
                <a:spcPts val="0"/>
              </a:spcAft>
              <a:buSzPts val="3000"/>
              <a:buNone/>
            </a:pPr>
            <a:r>
              <a:rPr lang="en-US" sz="1800">
                <a:latin typeface="Arial"/>
                <a:ea typeface="Arial"/>
                <a:cs typeface="Arial"/>
                <a:sym typeface="Arial"/>
              </a:rPr>
              <a:t>Lorem ipsum dolor sit amet, consectetur adipiscing elit, sed do eiusmod tempor incididunt ut labore et dolore magna aliqua.</a:t>
            </a:r>
            <a:endParaRPr b="1" sz="1800">
              <a:solidFill>
                <a:schemeClr val="dk1"/>
              </a:solidFill>
              <a:latin typeface="Arial"/>
              <a:ea typeface="Arial"/>
              <a:cs typeface="Arial"/>
              <a:sym typeface="Arial"/>
            </a:endParaRPr>
          </a:p>
        </p:txBody>
      </p:sp>
      <p:sp>
        <p:nvSpPr>
          <p:cNvPr id="932" name="Google Shape;932;p29"/>
          <p:cNvSpPr/>
          <p:nvPr/>
        </p:nvSpPr>
        <p:spPr>
          <a:xfrm flipH="1" rot="10800000">
            <a:off x="0" y="0"/>
            <a:ext cx="12192000" cy="86822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933" name="Google Shape;933;p29"/>
          <p:cNvSpPr txBox="1"/>
          <p:nvPr/>
        </p:nvSpPr>
        <p:spPr>
          <a:xfrm>
            <a:off x="376810" y="204051"/>
            <a:ext cx="10910026"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Slide Title</a:t>
            </a:r>
            <a:endParaRPr b="0" i="0" sz="2400" u="none" cap="none" strike="noStrike">
              <a:solidFill>
                <a:schemeClr val="lt1"/>
              </a:solidFill>
              <a:latin typeface="Arial"/>
              <a:ea typeface="Arial"/>
              <a:cs typeface="Arial"/>
              <a:sym typeface="Arial"/>
            </a:endParaRPr>
          </a:p>
        </p:txBody>
      </p:sp>
      <p:pic>
        <p:nvPicPr>
          <p:cNvPr id="934" name="Google Shape;934;p29"/>
          <p:cNvPicPr preferRelativeResize="0"/>
          <p:nvPr/>
        </p:nvPicPr>
        <p:blipFill rotWithShape="1">
          <a:blip r:embed="rId3">
            <a:alphaModFix/>
          </a:blip>
          <a:srcRect b="0" l="0" r="0" t="0"/>
          <a:stretch/>
        </p:blipFill>
        <p:spPr>
          <a:xfrm>
            <a:off x="11557509" y="233819"/>
            <a:ext cx="271308" cy="389810"/>
          </a:xfrm>
          <a:prstGeom prst="rect">
            <a:avLst/>
          </a:prstGeom>
          <a:noFill/>
          <a:ln>
            <a:noFill/>
          </a:ln>
        </p:spPr>
      </p:pic>
      <p:sp>
        <p:nvSpPr>
          <p:cNvPr id="935" name="Google Shape;935;p29"/>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936" name="Google Shape;936;p29"/>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937" name="Google Shape;937;p29"/>
          <p:cNvGrpSpPr/>
          <p:nvPr/>
        </p:nvGrpSpPr>
        <p:grpSpPr>
          <a:xfrm>
            <a:off x="4061361" y="6601537"/>
            <a:ext cx="5238725" cy="70446"/>
            <a:chOff x="4028111" y="6601537"/>
            <a:chExt cx="5238725" cy="70446"/>
          </a:xfrm>
        </p:grpSpPr>
        <p:cxnSp>
          <p:nvCxnSpPr>
            <p:cNvPr id="938" name="Google Shape;938;p29"/>
            <p:cNvCxnSpPr/>
            <p:nvPr/>
          </p:nvCxnSpPr>
          <p:spPr>
            <a:xfrm rot="10800000">
              <a:off x="4028111" y="6639606"/>
              <a:ext cx="5169964" cy="0"/>
            </a:xfrm>
            <a:prstGeom prst="straightConnector1">
              <a:avLst/>
            </a:prstGeom>
            <a:noFill/>
            <a:ln cap="flat" cmpd="sng" w="9525">
              <a:solidFill>
                <a:srgbClr val="13294B"/>
              </a:solidFill>
              <a:prstDash val="solid"/>
              <a:round/>
              <a:headEnd len="sm" w="sm" type="none"/>
              <a:tailEnd len="sm" w="sm" type="none"/>
            </a:ln>
          </p:spPr>
        </p:cxnSp>
        <p:sp>
          <p:nvSpPr>
            <p:cNvPr id="939" name="Google Shape;939;p29"/>
            <p:cNvSpPr/>
            <p:nvPr/>
          </p:nvSpPr>
          <p:spPr>
            <a:xfrm>
              <a:off x="9196390" y="6601537"/>
              <a:ext cx="70446" cy="70446"/>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43" name="Shape 943"/>
        <p:cNvGrpSpPr/>
        <p:nvPr/>
      </p:nvGrpSpPr>
      <p:grpSpPr>
        <a:xfrm>
          <a:off x="0" y="0"/>
          <a:ext cx="0" cy="0"/>
          <a:chOff x="0" y="0"/>
          <a:chExt cx="0" cy="0"/>
        </a:xfrm>
      </p:grpSpPr>
      <p:sp>
        <p:nvSpPr>
          <p:cNvPr id="944" name="Google Shape;944;p30"/>
          <p:cNvSpPr/>
          <p:nvPr/>
        </p:nvSpPr>
        <p:spPr>
          <a:xfrm flipH="1" rot="10800000">
            <a:off x="0" y="0"/>
            <a:ext cx="12192000" cy="86822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945" name="Google Shape;945;p30"/>
          <p:cNvSpPr txBox="1"/>
          <p:nvPr/>
        </p:nvSpPr>
        <p:spPr>
          <a:xfrm>
            <a:off x="376810" y="1334279"/>
            <a:ext cx="5442100" cy="482110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2600" u="none" cap="none" strike="noStrike">
                <a:solidFill>
                  <a:srgbClr val="E84B36"/>
                </a:solidFill>
                <a:latin typeface="Arial"/>
                <a:ea typeface="Arial"/>
                <a:cs typeface="Arial"/>
                <a:sym typeface="Arial"/>
              </a:rPr>
              <a:t>Lorem Ipsum Dolor Sit Amet Consectetur Adipiscing</a:t>
            </a:r>
            <a:endParaRPr b="1" i="0" sz="2600" u="none" cap="none" strike="noStrike">
              <a:solidFill>
                <a:srgbClr val="E84B36"/>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b="1" i="0" sz="1800" u="none" cap="none" strike="noStrike">
              <a:solidFill>
                <a:schemeClr val="dk1"/>
              </a:solidFill>
              <a:latin typeface="Arial"/>
              <a:ea typeface="Arial"/>
              <a:cs typeface="Arial"/>
              <a:sym typeface="Arial"/>
            </a:endParaRPr>
          </a:p>
        </p:txBody>
      </p:sp>
      <p:sp>
        <p:nvSpPr>
          <p:cNvPr id="946" name="Google Shape;946;p30"/>
          <p:cNvSpPr txBox="1"/>
          <p:nvPr/>
        </p:nvSpPr>
        <p:spPr>
          <a:xfrm>
            <a:off x="6158774" y="1334279"/>
            <a:ext cx="5442100" cy="482110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2000" u="none" cap="none" strike="noStrike">
                <a:solidFill>
                  <a:srgbClr val="15264B"/>
                </a:solidFill>
                <a:latin typeface="Arial"/>
                <a:ea typeface="Arial"/>
                <a:cs typeface="Arial"/>
                <a:sym typeface="Arial"/>
              </a:rPr>
              <a:t>Lorem Ipsum Dolor Sit Amet Consectetur Adipiscing</a:t>
            </a:r>
            <a:endParaRPr b="1" i="0" sz="2000" u="none" cap="none" strike="noStrike">
              <a:solidFill>
                <a:srgbClr val="15264B"/>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b="1" i="0" sz="1800" u="none" cap="none" strike="noStrike">
              <a:solidFill>
                <a:schemeClr val="dk1"/>
              </a:solidFill>
              <a:latin typeface="Arial"/>
              <a:ea typeface="Arial"/>
              <a:cs typeface="Arial"/>
              <a:sym typeface="Arial"/>
            </a:endParaRPr>
          </a:p>
        </p:txBody>
      </p:sp>
      <p:sp>
        <p:nvSpPr>
          <p:cNvPr id="947" name="Google Shape;947;p30"/>
          <p:cNvSpPr txBox="1"/>
          <p:nvPr/>
        </p:nvSpPr>
        <p:spPr>
          <a:xfrm>
            <a:off x="376810" y="204051"/>
            <a:ext cx="10910026"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Slide Title</a:t>
            </a:r>
            <a:endParaRPr b="0" i="0" sz="2400" u="none" cap="none" strike="noStrike">
              <a:solidFill>
                <a:schemeClr val="lt1"/>
              </a:solidFill>
              <a:latin typeface="Arial"/>
              <a:ea typeface="Arial"/>
              <a:cs typeface="Arial"/>
              <a:sym typeface="Arial"/>
            </a:endParaRPr>
          </a:p>
        </p:txBody>
      </p:sp>
      <p:pic>
        <p:nvPicPr>
          <p:cNvPr id="948" name="Google Shape;948;p30"/>
          <p:cNvPicPr preferRelativeResize="0"/>
          <p:nvPr/>
        </p:nvPicPr>
        <p:blipFill rotWithShape="1">
          <a:blip r:embed="rId3">
            <a:alphaModFix/>
          </a:blip>
          <a:srcRect b="0" l="0" r="0" t="0"/>
          <a:stretch/>
        </p:blipFill>
        <p:spPr>
          <a:xfrm>
            <a:off x="11557509" y="233819"/>
            <a:ext cx="271308" cy="389810"/>
          </a:xfrm>
          <a:prstGeom prst="rect">
            <a:avLst/>
          </a:prstGeom>
          <a:noFill/>
          <a:ln>
            <a:noFill/>
          </a:ln>
        </p:spPr>
      </p:pic>
      <p:sp>
        <p:nvSpPr>
          <p:cNvPr id="949" name="Google Shape;949;p30"/>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950" name="Google Shape;950;p30"/>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951" name="Google Shape;951;p30"/>
          <p:cNvGrpSpPr/>
          <p:nvPr/>
        </p:nvGrpSpPr>
        <p:grpSpPr>
          <a:xfrm>
            <a:off x="4061361" y="6601537"/>
            <a:ext cx="5238725" cy="70446"/>
            <a:chOff x="4028111" y="6601537"/>
            <a:chExt cx="5238725" cy="70446"/>
          </a:xfrm>
        </p:grpSpPr>
        <p:cxnSp>
          <p:nvCxnSpPr>
            <p:cNvPr id="952" name="Google Shape;952;p30"/>
            <p:cNvCxnSpPr/>
            <p:nvPr/>
          </p:nvCxnSpPr>
          <p:spPr>
            <a:xfrm rot="10800000">
              <a:off x="4028111" y="6639606"/>
              <a:ext cx="5169964" cy="0"/>
            </a:xfrm>
            <a:prstGeom prst="straightConnector1">
              <a:avLst/>
            </a:prstGeom>
            <a:noFill/>
            <a:ln cap="flat" cmpd="sng" w="9525">
              <a:solidFill>
                <a:srgbClr val="13294B"/>
              </a:solidFill>
              <a:prstDash val="solid"/>
              <a:round/>
              <a:headEnd len="sm" w="sm" type="none"/>
              <a:tailEnd len="sm" w="sm" type="none"/>
            </a:ln>
          </p:spPr>
        </p:cxnSp>
        <p:sp>
          <p:nvSpPr>
            <p:cNvPr id="953" name="Google Shape;953;p30"/>
            <p:cNvSpPr/>
            <p:nvPr/>
          </p:nvSpPr>
          <p:spPr>
            <a:xfrm>
              <a:off x="9196390" y="6601537"/>
              <a:ext cx="70446" cy="70446"/>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7" name="Shape 117"/>
        <p:cNvGrpSpPr/>
        <p:nvPr/>
      </p:nvGrpSpPr>
      <p:grpSpPr>
        <a:xfrm>
          <a:off x="0" y="0"/>
          <a:ext cx="0" cy="0"/>
          <a:chOff x="0" y="0"/>
          <a:chExt cx="0" cy="0"/>
        </a:xfrm>
      </p:grpSpPr>
      <p:sp>
        <p:nvSpPr>
          <p:cNvPr id="118" name="Google Shape;118;g3e628816e22_1_145"/>
          <p:cNvSpPr txBox="1"/>
          <p:nvPr/>
        </p:nvSpPr>
        <p:spPr>
          <a:xfrm>
            <a:off x="8001000" y="6524625"/>
            <a:ext cx="3810000" cy="238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b="0" lang="en-US" sz="900">
                <a:solidFill>
                  <a:srgbClr val="FFFFFF"/>
                </a:solidFill>
                <a:latin typeface="Arial"/>
                <a:ea typeface="Arial"/>
                <a:cs typeface="Arial"/>
                <a:sym typeface="Arial"/>
              </a:rPr>
              <a:t>GRAINGER ENGINEERING</a:t>
            </a:r>
            <a:endParaRPr b="0" sz="900">
              <a:solidFill>
                <a:srgbClr val="FFFFFF"/>
              </a:solidFill>
              <a:latin typeface="Arial"/>
              <a:ea typeface="Arial"/>
              <a:cs typeface="Arial"/>
              <a:sym typeface="Arial"/>
            </a:endParaRPr>
          </a:p>
        </p:txBody>
      </p:sp>
      <p:pic>
        <p:nvPicPr>
          <p:cNvPr id="119" name="Google Shape;119;g3e628816e22_1_145"/>
          <p:cNvPicPr preferRelativeResize="0"/>
          <p:nvPr/>
        </p:nvPicPr>
        <p:blipFill rotWithShape="1">
          <a:blip r:embed="rId4">
            <a:alphaModFix/>
          </a:blip>
          <a:srcRect b="0" l="0" r="0" t="0"/>
          <a:stretch/>
        </p:blipFill>
        <p:spPr>
          <a:xfrm>
            <a:off x="466725" y="457200"/>
            <a:ext cx="3829200" cy="1676400"/>
          </a:xfrm>
          <a:prstGeom prst="rect">
            <a:avLst/>
          </a:prstGeom>
          <a:noFill/>
          <a:ln>
            <a:noFill/>
          </a:ln>
        </p:spPr>
      </p:pic>
      <p:sp>
        <p:nvSpPr>
          <p:cNvPr id="120" name="Google Shape;120;g3e628816e22_1_145"/>
          <p:cNvSpPr txBox="1"/>
          <p:nvPr/>
        </p:nvSpPr>
        <p:spPr>
          <a:xfrm>
            <a:off x="571500" y="571500"/>
            <a:ext cx="6667500" cy="762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4400">
                <a:solidFill>
                  <a:srgbClr val="FFFFFF"/>
                </a:solidFill>
                <a:latin typeface="Arial"/>
                <a:ea typeface="Arial"/>
                <a:cs typeface="Arial"/>
                <a:sym typeface="Arial"/>
              </a:rPr>
              <a:t>Problem Statement</a:t>
            </a:r>
            <a:endParaRPr b="1" sz="4400">
              <a:solidFill>
                <a:srgbClr val="FFFFFF"/>
              </a:solidFill>
              <a:latin typeface="Arial"/>
              <a:ea typeface="Arial"/>
              <a:cs typeface="Arial"/>
              <a:sym typeface="Arial"/>
            </a:endParaRPr>
          </a:p>
        </p:txBody>
      </p:sp>
      <p:sp>
        <p:nvSpPr>
          <p:cNvPr id="121" name="Google Shape;121;g3e628816e22_1_145"/>
          <p:cNvSpPr txBox="1"/>
          <p:nvPr/>
        </p:nvSpPr>
        <p:spPr>
          <a:xfrm>
            <a:off x="571500" y="1524000"/>
            <a:ext cx="6477000" cy="3619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1800">
                <a:solidFill>
                  <a:srgbClr val="FFFFFF"/>
                </a:solidFill>
                <a:latin typeface="Arial"/>
                <a:ea typeface="Arial"/>
                <a:cs typeface="Arial"/>
                <a:sym typeface="Arial"/>
              </a:rPr>
              <a:t>The reliance on toxic processed foods is a growing health crisis driven by the intimidation and inefficiency of home cooking.</a:t>
            </a:r>
            <a:endParaRPr b="1" sz="1800">
              <a:solidFill>
                <a:srgbClr val="FFFFFF"/>
              </a:solidFill>
              <a:latin typeface="Arial"/>
              <a:ea typeface="Arial"/>
              <a:cs typeface="Arial"/>
              <a:sym typeface="Arial"/>
            </a:endParaRPr>
          </a:p>
          <a:p>
            <a:pPr indent="-342900" lvl="0" marL="457200" rtl="0" algn="l">
              <a:spcBef>
                <a:spcPts val="1875"/>
              </a:spcBef>
              <a:spcAft>
                <a:spcPts val="0"/>
              </a:spcAft>
              <a:buClr>
                <a:srgbClr val="FFFFFF"/>
              </a:buClr>
              <a:buSzPts val="1800"/>
              <a:buFont typeface="Arial"/>
              <a:buChar char="●"/>
            </a:pPr>
            <a:r>
              <a:rPr b="0" lang="en-US" sz="1800">
                <a:solidFill>
                  <a:srgbClr val="FFFFFF"/>
                </a:solidFill>
                <a:latin typeface="Arial"/>
                <a:ea typeface="Arial"/>
                <a:cs typeface="Arial"/>
                <a:sym typeface="Arial"/>
              </a:rPr>
              <a:t>Cooking often </a:t>
            </a:r>
            <a:r>
              <a:rPr b="0" lang="en-US" sz="1800">
                <a:solidFill>
                  <a:srgbClr val="FF5F05"/>
                </a:solidFill>
                <a:latin typeface="Arial"/>
                <a:ea typeface="Arial"/>
                <a:cs typeface="Arial"/>
                <a:sym typeface="Arial"/>
              </a:rPr>
              <a:t>intimidates new chefs</a:t>
            </a:r>
            <a:r>
              <a:rPr b="0" lang="en-US" sz="1800">
                <a:solidFill>
                  <a:srgbClr val="FFFFFF"/>
                </a:solidFill>
                <a:latin typeface="Arial"/>
                <a:ea typeface="Arial"/>
                <a:cs typeface="Arial"/>
                <a:sym typeface="Arial"/>
              </a:rPr>
              <a:t>, leading students and professionals to choose convenient but unwholesome meals.</a:t>
            </a:r>
            <a:endParaRPr b="0" sz="1800">
              <a:solidFill>
                <a:srgbClr val="FFFFFF"/>
              </a:solidFill>
              <a:latin typeface="Arial"/>
              <a:ea typeface="Arial"/>
              <a:cs typeface="Arial"/>
              <a:sym typeface="Arial"/>
            </a:endParaRPr>
          </a:p>
          <a:p>
            <a:pPr indent="-342900" lvl="0" marL="457200" rtl="0" algn="l">
              <a:spcBef>
                <a:spcPts val="1125"/>
              </a:spcBef>
              <a:spcAft>
                <a:spcPts val="0"/>
              </a:spcAft>
              <a:buClr>
                <a:srgbClr val="FFFFFF"/>
              </a:buClr>
              <a:buSzPts val="1800"/>
              <a:buFont typeface="Arial"/>
              <a:buChar char="●"/>
            </a:pPr>
            <a:r>
              <a:rPr b="0" lang="en-US" sz="1800">
                <a:solidFill>
                  <a:srgbClr val="FFFFFF"/>
                </a:solidFill>
                <a:latin typeface="Arial"/>
                <a:ea typeface="Arial"/>
                <a:cs typeface="Arial"/>
                <a:sym typeface="Arial"/>
              </a:rPr>
              <a:t>Current "smart tools" lack </a:t>
            </a:r>
            <a:r>
              <a:rPr b="0" lang="en-US" sz="1800">
                <a:solidFill>
                  <a:srgbClr val="FF5F05"/>
                </a:solidFill>
                <a:latin typeface="Arial"/>
                <a:ea typeface="Arial"/>
                <a:cs typeface="Arial"/>
                <a:sym typeface="Arial"/>
              </a:rPr>
              <a:t>real-time guidance</a:t>
            </a:r>
            <a:r>
              <a:rPr b="0" lang="en-US" sz="1800">
                <a:solidFill>
                  <a:srgbClr val="FFFFFF"/>
                </a:solidFill>
                <a:latin typeface="Arial"/>
                <a:ea typeface="Arial"/>
                <a:cs typeface="Arial"/>
                <a:sym typeface="Arial"/>
              </a:rPr>
              <a:t> from raw ingredients to a finished dish.</a:t>
            </a:r>
            <a:endParaRPr b="0" sz="1800">
              <a:solidFill>
                <a:srgbClr val="FFFFFF"/>
              </a:solidFill>
              <a:latin typeface="Arial"/>
              <a:ea typeface="Arial"/>
              <a:cs typeface="Arial"/>
              <a:sym typeface="Arial"/>
            </a:endParaRPr>
          </a:p>
          <a:p>
            <a:pPr indent="-342900" lvl="0" marL="457200" rtl="0" algn="l">
              <a:spcBef>
                <a:spcPts val="1125"/>
              </a:spcBef>
              <a:spcAft>
                <a:spcPts val="0"/>
              </a:spcAft>
              <a:buClr>
                <a:srgbClr val="FFFFFF"/>
              </a:buClr>
              <a:buSzPts val="1800"/>
              <a:buFont typeface="Arial"/>
              <a:buChar char="●"/>
            </a:pPr>
            <a:r>
              <a:rPr b="0" lang="en-US" sz="1800">
                <a:solidFill>
                  <a:srgbClr val="FFFFFF"/>
                </a:solidFill>
                <a:latin typeface="Arial"/>
                <a:ea typeface="Arial"/>
                <a:cs typeface="Arial"/>
                <a:sym typeface="Arial"/>
              </a:rPr>
              <a:t>Recipe creation is an expert skill that is difficult to customize to available ingredients, causing </a:t>
            </a:r>
            <a:r>
              <a:rPr b="0" lang="en-US" sz="1800">
                <a:solidFill>
                  <a:srgbClr val="FF5F05"/>
                </a:solidFill>
                <a:latin typeface="Arial"/>
                <a:ea typeface="Arial"/>
                <a:cs typeface="Arial"/>
                <a:sym typeface="Arial"/>
              </a:rPr>
              <a:t>significant food waste</a:t>
            </a:r>
            <a:r>
              <a:rPr b="0" lang="en-US" sz="1800">
                <a:solidFill>
                  <a:srgbClr val="FFFFFF"/>
                </a:solidFill>
                <a:latin typeface="Arial"/>
                <a:ea typeface="Arial"/>
                <a:cs typeface="Arial"/>
                <a:sym typeface="Arial"/>
              </a:rPr>
              <a:t>.</a:t>
            </a:r>
            <a:endParaRPr b="0" sz="1800">
              <a:solidFill>
                <a:srgbClr val="FFFFFF"/>
              </a:solidFill>
              <a:latin typeface="Arial"/>
              <a:ea typeface="Arial"/>
              <a:cs typeface="Arial"/>
              <a:sym typeface="Arial"/>
            </a:endParaRPr>
          </a:p>
          <a:p>
            <a:pPr indent="-342900" lvl="0" marL="457200" rtl="0" algn="l">
              <a:spcBef>
                <a:spcPts val="1125"/>
              </a:spcBef>
              <a:spcAft>
                <a:spcPts val="1125"/>
              </a:spcAft>
              <a:buClr>
                <a:srgbClr val="FFFFFF"/>
              </a:buClr>
              <a:buSzPts val="1800"/>
              <a:buFont typeface="Arial"/>
              <a:buChar char="●"/>
            </a:pPr>
            <a:r>
              <a:rPr b="0" lang="en-US" sz="1800">
                <a:solidFill>
                  <a:srgbClr val="FFFFFF"/>
                </a:solidFill>
                <a:latin typeface="Arial"/>
                <a:ea typeface="Arial"/>
                <a:cs typeface="Arial"/>
                <a:sym typeface="Arial"/>
              </a:rPr>
              <a:t>Accurately measuring and controlling spices is difficult but essential for flavor.</a:t>
            </a:r>
            <a:endParaRPr b="0" sz="1800">
              <a:solidFill>
                <a:srgbClr val="FFFFFF"/>
              </a:solidFill>
              <a:latin typeface="Arial"/>
              <a:ea typeface="Arial"/>
              <a:cs typeface="Arial"/>
              <a:sym typeface="Arial"/>
            </a:endParaRPr>
          </a:p>
        </p:txBody>
      </p:sp>
      <p:sp>
        <p:nvSpPr>
          <p:cNvPr id="122" name="Google Shape;122;g3e628816e22_1_145"/>
          <p:cNvSpPr/>
          <p:nvPr/>
        </p:nvSpPr>
        <p:spPr>
          <a:xfrm>
            <a:off x="7239000" y="2253078"/>
            <a:ext cx="4572000" cy="2647200"/>
          </a:xfrm>
          <a:prstGeom prst="roundRect">
            <a:avLst>
              <a:gd fmla="val 5000" name="adj"/>
            </a:avLst>
          </a:prstGeom>
          <a:solidFill>
            <a:srgbClr val="000000">
              <a:alpha val="0"/>
            </a:srgbClr>
          </a:solidFill>
          <a:ln cap="flat" cmpd="sng" w="32425">
            <a:solidFill>
              <a:srgbClr val="FF5F05"/>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sz="1589"/>
          </a:p>
        </p:txBody>
      </p:sp>
      <p:pic>
        <p:nvPicPr>
          <p:cNvPr id="123" name="Google Shape;123;g3e628816e22_1_145"/>
          <p:cNvPicPr preferRelativeResize="0"/>
          <p:nvPr/>
        </p:nvPicPr>
        <p:blipFill rotWithShape="1">
          <a:blip r:embed="rId5">
            <a:alphaModFix/>
          </a:blip>
          <a:srcRect b="0" l="30" r="40" t="0"/>
          <a:stretch/>
        </p:blipFill>
        <p:spPr>
          <a:xfrm>
            <a:off x="11553825" y="238125"/>
            <a:ext cx="271500" cy="390600"/>
          </a:xfrm>
          <a:prstGeom prst="rect">
            <a:avLst/>
          </a:prstGeom>
          <a:noFill/>
          <a:ln>
            <a:noFill/>
          </a:ln>
        </p:spPr>
      </p:pic>
      <p:sp>
        <p:nvSpPr>
          <p:cNvPr id="124" name="Google Shape;124;g3e628816e22_1_145"/>
          <p:cNvSpPr/>
          <p:nvPr/>
        </p:nvSpPr>
        <p:spPr>
          <a:xfrm>
            <a:off x="9223950" y="6605625"/>
            <a:ext cx="76200" cy="76200"/>
          </a:xfrm>
          <a:prstGeom prst="ellipse">
            <a:avLst/>
          </a:pr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25" name="Google Shape;125;g3e628816e22_1_145"/>
          <p:cNvSpPr txBox="1"/>
          <p:nvPr/>
        </p:nvSpPr>
        <p:spPr>
          <a:xfrm>
            <a:off x="381000" y="6524625"/>
            <a:ext cx="3810000" cy="238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0" lang="en-US" sz="900">
                <a:solidFill>
                  <a:srgbClr val="FFFFFF"/>
                </a:solidFill>
                <a:latin typeface="Arial"/>
                <a:ea typeface="Arial"/>
                <a:cs typeface="Arial"/>
                <a:sym typeface="Arial"/>
              </a:rPr>
              <a:t>ELECTRICAL &amp; COMPUTER ENGINEERING</a:t>
            </a:r>
            <a:endParaRPr b="0" sz="900">
              <a:solidFill>
                <a:srgbClr val="FFFFFF"/>
              </a:solidFill>
              <a:latin typeface="Arial"/>
              <a:ea typeface="Arial"/>
              <a:cs typeface="Arial"/>
              <a:sym typeface="Arial"/>
            </a:endParaRPr>
          </a:p>
        </p:txBody>
      </p:sp>
      <p:grpSp>
        <p:nvGrpSpPr>
          <p:cNvPr id="126" name="Google Shape;126;g3e628816e22_1_145"/>
          <p:cNvGrpSpPr/>
          <p:nvPr/>
        </p:nvGrpSpPr>
        <p:grpSpPr>
          <a:xfrm>
            <a:off x="4061425" y="6601537"/>
            <a:ext cx="5238715" cy="70500"/>
            <a:chOff x="4028175" y="6601537"/>
            <a:chExt cx="5238715" cy="70500"/>
          </a:xfrm>
        </p:grpSpPr>
        <p:cxnSp>
          <p:nvCxnSpPr>
            <p:cNvPr id="127" name="Google Shape;127;g3e628816e22_1_145"/>
            <p:cNvCxnSpPr/>
            <p:nvPr/>
          </p:nvCxnSpPr>
          <p:spPr>
            <a:xfrm rot="10800000">
              <a:off x="4028175" y="6639606"/>
              <a:ext cx="5169900" cy="0"/>
            </a:xfrm>
            <a:prstGeom prst="straightConnector1">
              <a:avLst/>
            </a:prstGeom>
            <a:noFill/>
            <a:ln cap="flat" cmpd="sng" w="9525">
              <a:solidFill>
                <a:schemeClr val="lt1"/>
              </a:solidFill>
              <a:prstDash val="solid"/>
              <a:round/>
              <a:headEnd len="sm" w="sm" type="none"/>
              <a:tailEnd len="sm" w="sm" type="none"/>
            </a:ln>
          </p:spPr>
        </p:cxnSp>
        <p:sp>
          <p:nvSpPr>
            <p:cNvPr id="128" name="Google Shape;128;g3e628816e22_1_145"/>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id="129" name="Google Shape;129;g3e628816e22_1_145" title="QSR-insidermonkey-1697152309367.jpg"/>
          <p:cNvPicPr preferRelativeResize="0"/>
          <p:nvPr/>
        </p:nvPicPr>
        <p:blipFill>
          <a:blip r:embed="rId6">
            <a:alphaModFix/>
          </a:blip>
          <a:stretch>
            <a:fillRect/>
          </a:stretch>
        </p:blipFill>
        <p:spPr>
          <a:xfrm>
            <a:off x="7259473" y="2253064"/>
            <a:ext cx="4551460" cy="255081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57" name="Shape 957"/>
        <p:cNvGrpSpPr/>
        <p:nvPr/>
      </p:nvGrpSpPr>
      <p:grpSpPr>
        <a:xfrm>
          <a:off x="0" y="0"/>
          <a:ext cx="0" cy="0"/>
          <a:chOff x="0" y="0"/>
          <a:chExt cx="0" cy="0"/>
        </a:xfrm>
      </p:grpSpPr>
      <p:sp>
        <p:nvSpPr>
          <p:cNvPr id="958" name="Google Shape;958;p31"/>
          <p:cNvSpPr/>
          <p:nvPr/>
        </p:nvSpPr>
        <p:spPr>
          <a:xfrm>
            <a:off x="475566" y="1263717"/>
            <a:ext cx="4356660" cy="2315647"/>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59" name="Google Shape;959;p31"/>
          <p:cNvSpPr txBox="1"/>
          <p:nvPr/>
        </p:nvSpPr>
        <p:spPr>
          <a:xfrm>
            <a:off x="1494115" y="2239572"/>
            <a:ext cx="228049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A5A5A5"/>
                </a:solidFill>
                <a:latin typeface="Arial"/>
                <a:ea typeface="Arial"/>
                <a:cs typeface="Arial"/>
                <a:sym typeface="Arial"/>
              </a:rPr>
              <a:t>IMAGE / GRAPHIC</a:t>
            </a:r>
            <a:endParaRPr b="0" i="0" sz="1400" u="none" cap="none" strike="noStrike">
              <a:solidFill>
                <a:srgbClr val="000000"/>
              </a:solidFill>
              <a:latin typeface="Arial"/>
              <a:ea typeface="Arial"/>
              <a:cs typeface="Arial"/>
              <a:sym typeface="Arial"/>
            </a:endParaRPr>
          </a:p>
        </p:txBody>
      </p:sp>
      <p:sp>
        <p:nvSpPr>
          <p:cNvPr id="960" name="Google Shape;960;p31"/>
          <p:cNvSpPr/>
          <p:nvPr/>
        </p:nvSpPr>
        <p:spPr>
          <a:xfrm>
            <a:off x="475566" y="3774068"/>
            <a:ext cx="4356660" cy="2315647"/>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61" name="Google Shape;961;p31"/>
          <p:cNvSpPr txBox="1"/>
          <p:nvPr/>
        </p:nvSpPr>
        <p:spPr>
          <a:xfrm>
            <a:off x="1494115" y="4747225"/>
            <a:ext cx="228049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A5A5A5"/>
                </a:solidFill>
                <a:latin typeface="Arial"/>
                <a:ea typeface="Arial"/>
                <a:cs typeface="Arial"/>
                <a:sym typeface="Arial"/>
              </a:rPr>
              <a:t>IMAGE / GRAPHIC</a:t>
            </a:r>
            <a:endParaRPr b="0" i="0" sz="1400" u="none" cap="none" strike="noStrike">
              <a:solidFill>
                <a:srgbClr val="000000"/>
              </a:solidFill>
              <a:latin typeface="Arial"/>
              <a:ea typeface="Arial"/>
              <a:cs typeface="Arial"/>
              <a:sym typeface="Arial"/>
            </a:endParaRPr>
          </a:p>
        </p:txBody>
      </p:sp>
      <p:sp>
        <p:nvSpPr>
          <p:cNvPr id="962" name="Google Shape;962;p31"/>
          <p:cNvSpPr txBox="1"/>
          <p:nvPr/>
        </p:nvSpPr>
        <p:spPr>
          <a:xfrm>
            <a:off x="5122548" y="1334279"/>
            <a:ext cx="6686464" cy="482110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2600" u="none" cap="none" strike="noStrike">
                <a:solidFill>
                  <a:srgbClr val="E84B36"/>
                </a:solidFill>
                <a:latin typeface="Arial"/>
                <a:ea typeface="Arial"/>
                <a:cs typeface="Arial"/>
                <a:sym typeface="Arial"/>
              </a:rPr>
              <a:t>Lorem Ipsum Dolor Sit Amet Consectetur Adipiscing</a:t>
            </a:r>
            <a:endParaRPr b="1" i="0" sz="2600" u="none" cap="none" strike="noStrike">
              <a:solidFill>
                <a:srgbClr val="E84B36"/>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Lorem ipsum dolor sit amet, consectetur adipiscing elit, sed do eiusmod tempor incididunt ut labore et dolore magna aliqua. Ut enim ad minim veniam, quis nostrud exercitation ullamco laboris nisi ut aliquip ex ea commodo consequat. </a:t>
            </a:r>
            <a:endParaRPr/>
          </a:p>
          <a:p>
            <a:pPr indent="0" lvl="0" marL="0" marR="0" rtl="0" algn="l">
              <a:lnSpc>
                <a:spcPct val="100000"/>
              </a:lnSpc>
              <a:spcBef>
                <a:spcPts val="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1" i="0" lang="en-US" sz="2000" u="none" cap="none" strike="noStrike">
                <a:solidFill>
                  <a:srgbClr val="15264B"/>
                </a:solidFill>
                <a:latin typeface="Arial"/>
                <a:ea typeface="Arial"/>
                <a:cs typeface="Arial"/>
                <a:sym typeface="Arial"/>
              </a:rPr>
              <a:t>Lorem Ipsum Dolor Sit Amet Consectetur Adipiscing</a:t>
            </a:r>
            <a:endParaRPr b="1" i="0" sz="2000" u="none" cap="none" strike="noStrike">
              <a:solidFill>
                <a:srgbClr val="15264B"/>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Lorem ipsum dolor sit amet, consectetur adipiscing elit, sed do eiusmod tempor incididunt ut labore et dolore magna aliqua.</a:t>
            </a:r>
            <a:endParaRPr b="1" i="0" sz="1800" u="none" cap="none" strike="noStrike">
              <a:solidFill>
                <a:schemeClr val="dk1"/>
              </a:solidFill>
              <a:latin typeface="Arial"/>
              <a:ea typeface="Arial"/>
              <a:cs typeface="Arial"/>
              <a:sym typeface="Arial"/>
            </a:endParaRPr>
          </a:p>
        </p:txBody>
      </p:sp>
      <p:sp>
        <p:nvSpPr>
          <p:cNvPr id="963" name="Google Shape;963;p31"/>
          <p:cNvSpPr/>
          <p:nvPr/>
        </p:nvSpPr>
        <p:spPr>
          <a:xfrm flipH="1" rot="10800000">
            <a:off x="0" y="0"/>
            <a:ext cx="12192000" cy="86822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964" name="Google Shape;964;p31"/>
          <p:cNvSpPr txBox="1"/>
          <p:nvPr/>
        </p:nvSpPr>
        <p:spPr>
          <a:xfrm>
            <a:off x="376810" y="204051"/>
            <a:ext cx="10910026"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Slide Title</a:t>
            </a:r>
            <a:endParaRPr b="0" i="0" sz="2400" u="none" cap="none" strike="noStrike">
              <a:solidFill>
                <a:schemeClr val="lt1"/>
              </a:solidFill>
              <a:latin typeface="Arial"/>
              <a:ea typeface="Arial"/>
              <a:cs typeface="Arial"/>
              <a:sym typeface="Arial"/>
            </a:endParaRPr>
          </a:p>
        </p:txBody>
      </p:sp>
      <p:pic>
        <p:nvPicPr>
          <p:cNvPr id="965" name="Google Shape;965;p31"/>
          <p:cNvPicPr preferRelativeResize="0"/>
          <p:nvPr/>
        </p:nvPicPr>
        <p:blipFill rotWithShape="1">
          <a:blip r:embed="rId3">
            <a:alphaModFix/>
          </a:blip>
          <a:srcRect b="0" l="0" r="0" t="0"/>
          <a:stretch/>
        </p:blipFill>
        <p:spPr>
          <a:xfrm>
            <a:off x="11557509" y="233819"/>
            <a:ext cx="271308" cy="389810"/>
          </a:xfrm>
          <a:prstGeom prst="rect">
            <a:avLst/>
          </a:prstGeom>
          <a:noFill/>
          <a:ln>
            <a:noFill/>
          </a:ln>
        </p:spPr>
      </p:pic>
      <p:sp>
        <p:nvSpPr>
          <p:cNvPr id="966" name="Google Shape;966;p31"/>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967" name="Google Shape;967;p31"/>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968" name="Google Shape;968;p31"/>
          <p:cNvGrpSpPr/>
          <p:nvPr/>
        </p:nvGrpSpPr>
        <p:grpSpPr>
          <a:xfrm>
            <a:off x="4061361" y="6601537"/>
            <a:ext cx="5238725" cy="70446"/>
            <a:chOff x="4028111" y="6601537"/>
            <a:chExt cx="5238725" cy="70446"/>
          </a:xfrm>
        </p:grpSpPr>
        <p:cxnSp>
          <p:nvCxnSpPr>
            <p:cNvPr id="969" name="Google Shape;969;p31"/>
            <p:cNvCxnSpPr/>
            <p:nvPr/>
          </p:nvCxnSpPr>
          <p:spPr>
            <a:xfrm rot="10800000">
              <a:off x="4028111" y="6639606"/>
              <a:ext cx="5169964" cy="0"/>
            </a:xfrm>
            <a:prstGeom prst="straightConnector1">
              <a:avLst/>
            </a:prstGeom>
            <a:noFill/>
            <a:ln cap="flat" cmpd="sng" w="9525">
              <a:solidFill>
                <a:srgbClr val="13294B"/>
              </a:solidFill>
              <a:prstDash val="solid"/>
              <a:round/>
              <a:headEnd len="sm" w="sm" type="none"/>
              <a:tailEnd len="sm" w="sm" type="none"/>
            </a:ln>
          </p:spPr>
        </p:cxnSp>
        <p:sp>
          <p:nvSpPr>
            <p:cNvPr id="970" name="Google Shape;970;p31"/>
            <p:cNvSpPr/>
            <p:nvPr/>
          </p:nvSpPr>
          <p:spPr>
            <a:xfrm>
              <a:off x="9196390" y="6601537"/>
              <a:ext cx="70446" cy="70446"/>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74" name="Shape 974"/>
        <p:cNvGrpSpPr/>
        <p:nvPr/>
      </p:nvGrpSpPr>
      <p:grpSpPr>
        <a:xfrm>
          <a:off x="0" y="0"/>
          <a:ext cx="0" cy="0"/>
          <a:chOff x="0" y="0"/>
          <a:chExt cx="0" cy="0"/>
        </a:xfrm>
      </p:grpSpPr>
      <p:sp>
        <p:nvSpPr>
          <p:cNvPr id="975" name="Google Shape;975;p7"/>
          <p:cNvSpPr/>
          <p:nvPr/>
        </p:nvSpPr>
        <p:spPr>
          <a:xfrm>
            <a:off x="7475456" y="1263717"/>
            <a:ext cx="4356660" cy="2315647"/>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76" name="Google Shape;976;p7"/>
          <p:cNvSpPr txBox="1"/>
          <p:nvPr/>
        </p:nvSpPr>
        <p:spPr>
          <a:xfrm>
            <a:off x="8494005" y="2239572"/>
            <a:ext cx="228049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A5A5A5"/>
                </a:solidFill>
                <a:latin typeface="Arial"/>
                <a:ea typeface="Arial"/>
                <a:cs typeface="Arial"/>
                <a:sym typeface="Arial"/>
              </a:rPr>
              <a:t>IMAGE / GRAPHIC</a:t>
            </a:r>
            <a:endParaRPr b="0" i="0" sz="1400" u="none" cap="none" strike="noStrike">
              <a:solidFill>
                <a:srgbClr val="000000"/>
              </a:solidFill>
              <a:latin typeface="Arial"/>
              <a:ea typeface="Arial"/>
              <a:cs typeface="Arial"/>
              <a:sym typeface="Arial"/>
            </a:endParaRPr>
          </a:p>
        </p:txBody>
      </p:sp>
      <p:sp>
        <p:nvSpPr>
          <p:cNvPr id="977" name="Google Shape;977;p7"/>
          <p:cNvSpPr/>
          <p:nvPr/>
        </p:nvSpPr>
        <p:spPr>
          <a:xfrm>
            <a:off x="7475456" y="3774068"/>
            <a:ext cx="4356660" cy="2315647"/>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78" name="Google Shape;978;p7"/>
          <p:cNvSpPr txBox="1"/>
          <p:nvPr/>
        </p:nvSpPr>
        <p:spPr>
          <a:xfrm>
            <a:off x="8494005" y="4747225"/>
            <a:ext cx="228049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A5A5A5"/>
                </a:solidFill>
                <a:latin typeface="Arial"/>
                <a:ea typeface="Arial"/>
                <a:cs typeface="Arial"/>
                <a:sym typeface="Arial"/>
              </a:rPr>
              <a:t>IMAGE / GRAPHIC</a:t>
            </a:r>
            <a:endParaRPr b="0" i="0" sz="1400" u="none" cap="none" strike="noStrike">
              <a:solidFill>
                <a:srgbClr val="000000"/>
              </a:solidFill>
              <a:latin typeface="Arial"/>
              <a:ea typeface="Arial"/>
              <a:cs typeface="Arial"/>
              <a:sym typeface="Arial"/>
            </a:endParaRPr>
          </a:p>
        </p:txBody>
      </p:sp>
      <p:sp>
        <p:nvSpPr>
          <p:cNvPr id="979" name="Google Shape;979;p7"/>
          <p:cNvSpPr txBox="1"/>
          <p:nvPr>
            <p:ph idx="1" type="body"/>
          </p:nvPr>
        </p:nvSpPr>
        <p:spPr>
          <a:xfrm>
            <a:off x="376810" y="1334279"/>
            <a:ext cx="6686464" cy="482110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000"/>
              <a:buNone/>
            </a:pPr>
            <a:r>
              <a:rPr b="1" lang="en-US" sz="2600">
                <a:solidFill>
                  <a:srgbClr val="E84B36"/>
                </a:solidFill>
                <a:latin typeface="Arial"/>
                <a:ea typeface="Arial"/>
                <a:cs typeface="Arial"/>
                <a:sym typeface="Arial"/>
              </a:rPr>
              <a:t>Lorem Ipsum Dolor Sit Amet Consectetur Adipiscing</a:t>
            </a:r>
            <a:endParaRPr b="1" sz="2600">
              <a:solidFill>
                <a:srgbClr val="E84B36"/>
              </a:solidFill>
              <a:latin typeface="Arial"/>
              <a:ea typeface="Arial"/>
              <a:cs typeface="Arial"/>
              <a:sym typeface="Arial"/>
            </a:endParaRPr>
          </a:p>
          <a:p>
            <a:pPr indent="0" lvl="0" marL="0" rtl="0" algn="l">
              <a:lnSpc>
                <a:spcPct val="100000"/>
              </a:lnSpc>
              <a:spcBef>
                <a:spcPts val="0"/>
              </a:spcBef>
              <a:spcAft>
                <a:spcPts val="0"/>
              </a:spcAft>
              <a:buSzPts val="2000"/>
              <a:buNone/>
            </a:pPr>
            <a:r>
              <a:t/>
            </a:r>
            <a:endParaRPr sz="1800">
              <a:solidFill>
                <a:schemeClr val="dk1"/>
              </a:solidFill>
              <a:latin typeface="Arial"/>
              <a:ea typeface="Arial"/>
              <a:cs typeface="Arial"/>
              <a:sym typeface="Arial"/>
            </a:endParaRPr>
          </a:p>
          <a:p>
            <a:pPr indent="0" lvl="0" marL="0" rtl="0" algn="l">
              <a:lnSpc>
                <a:spcPct val="100000"/>
              </a:lnSpc>
              <a:spcBef>
                <a:spcPts val="0"/>
              </a:spcBef>
              <a:spcAft>
                <a:spcPts val="0"/>
              </a:spcAft>
              <a:buSzPts val="2000"/>
              <a:buNone/>
            </a:pPr>
            <a:r>
              <a:rPr lang="en-US" sz="1800">
                <a:latin typeface="Arial"/>
                <a:ea typeface="Arial"/>
                <a:cs typeface="Arial"/>
                <a:sym typeface="Arial"/>
              </a:rPr>
              <a:t>Lorem ipsum dolor sit amet, consectetur adipiscing elit, sed do eiusmod tempor incididunt ut labore et dolore magna aliqua. Ut enim ad minim veniam, quis nostrud exercitation ullamco laboris nisi ut aliquip ex ea commodo consequat. </a:t>
            </a:r>
            <a:endParaRPr/>
          </a:p>
          <a:p>
            <a:pPr indent="0" lvl="0" marL="0" rtl="0" algn="l">
              <a:lnSpc>
                <a:spcPct val="100000"/>
              </a:lnSpc>
              <a:spcBef>
                <a:spcPts val="0"/>
              </a:spcBef>
              <a:spcAft>
                <a:spcPts val="0"/>
              </a:spcAft>
              <a:buSzPts val="2000"/>
              <a:buNone/>
            </a:pPr>
            <a:r>
              <a:t/>
            </a:r>
            <a:endParaRPr sz="1800">
              <a:solidFill>
                <a:schemeClr val="dk1"/>
              </a:solidFill>
              <a:latin typeface="Arial"/>
              <a:ea typeface="Arial"/>
              <a:cs typeface="Arial"/>
              <a:sym typeface="Arial"/>
            </a:endParaRPr>
          </a:p>
          <a:p>
            <a:pPr indent="0" lvl="0" marL="0" rtl="0" algn="l">
              <a:lnSpc>
                <a:spcPct val="100000"/>
              </a:lnSpc>
              <a:spcBef>
                <a:spcPts val="0"/>
              </a:spcBef>
              <a:spcAft>
                <a:spcPts val="0"/>
              </a:spcAft>
              <a:buSzPts val="3000"/>
              <a:buNone/>
            </a:pPr>
            <a:r>
              <a:rPr b="1" lang="en-US" sz="2000">
                <a:solidFill>
                  <a:srgbClr val="15264B"/>
                </a:solidFill>
                <a:latin typeface="Arial"/>
                <a:ea typeface="Arial"/>
                <a:cs typeface="Arial"/>
                <a:sym typeface="Arial"/>
              </a:rPr>
              <a:t>Lorem Ipsum Dolor Sit Amet Consectetur Adipiscing</a:t>
            </a:r>
            <a:endParaRPr b="1" sz="2000">
              <a:solidFill>
                <a:srgbClr val="15264B"/>
              </a:solidFill>
            </a:endParaRPr>
          </a:p>
          <a:p>
            <a:pPr indent="0" lvl="0" marL="0" rtl="0" algn="l">
              <a:lnSpc>
                <a:spcPct val="100000"/>
              </a:lnSpc>
              <a:spcBef>
                <a:spcPts val="0"/>
              </a:spcBef>
              <a:spcAft>
                <a:spcPts val="0"/>
              </a:spcAft>
              <a:buSzPts val="3000"/>
              <a:buNone/>
            </a:pPr>
            <a:r>
              <a:t/>
            </a:r>
            <a:endParaRPr b="1" sz="1800">
              <a:solidFill>
                <a:schemeClr val="dk1"/>
              </a:solidFill>
              <a:latin typeface="Arial"/>
              <a:ea typeface="Arial"/>
              <a:cs typeface="Arial"/>
              <a:sym typeface="Arial"/>
            </a:endParaRPr>
          </a:p>
          <a:p>
            <a:pPr indent="0" lvl="0" marL="0" rtl="0" algn="l">
              <a:lnSpc>
                <a:spcPct val="100000"/>
              </a:lnSpc>
              <a:spcBef>
                <a:spcPts val="0"/>
              </a:spcBef>
              <a:spcAft>
                <a:spcPts val="0"/>
              </a:spcAft>
              <a:buSzPts val="3000"/>
              <a:buNone/>
            </a:pPr>
            <a:r>
              <a:rPr lang="en-US" sz="1800">
                <a:latin typeface="Arial"/>
                <a:ea typeface="Arial"/>
                <a:cs typeface="Arial"/>
                <a:sym typeface="Arial"/>
              </a:rPr>
              <a:t>Lorem ipsum dolor sit amet, consectetur adipiscing elit, sed do eiusmod tempor incididunt ut labore et dolore magna aliqua.</a:t>
            </a:r>
            <a:endParaRPr b="1" sz="1800">
              <a:solidFill>
                <a:schemeClr val="dk1"/>
              </a:solidFill>
              <a:latin typeface="Arial"/>
              <a:ea typeface="Arial"/>
              <a:cs typeface="Arial"/>
              <a:sym typeface="Arial"/>
            </a:endParaRPr>
          </a:p>
        </p:txBody>
      </p:sp>
      <p:sp>
        <p:nvSpPr>
          <p:cNvPr id="980" name="Google Shape;980;p7"/>
          <p:cNvSpPr/>
          <p:nvPr/>
        </p:nvSpPr>
        <p:spPr>
          <a:xfrm flipH="1" rot="10800000">
            <a:off x="0" y="0"/>
            <a:ext cx="12192000" cy="86822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981" name="Google Shape;981;p7"/>
          <p:cNvSpPr txBox="1"/>
          <p:nvPr/>
        </p:nvSpPr>
        <p:spPr>
          <a:xfrm>
            <a:off x="376810" y="204051"/>
            <a:ext cx="10910026"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Slide Title</a:t>
            </a:r>
            <a:endParaRPr b="0" i="0" sz="2400" u="none" cap="none" strike="noStrike">
              <a:solidFill>
                <a:schemeClr val="lt1"/>
              </a:solidFill>
              <a:latin typeface="Arial"/>
              <a:ea typeface="Arial"/>
              <a:cs typeface="Arial"/>
              <a:sym typeface="Arial"/>
            </a:endParaRPr>
          </a:p>
        </p:txBody>
      </p:sp>
      <p:pic>
        <p:nvPicPr>
          <p:cNvPr id="982" name="Google Shape;982;p7"/>
          <p:cNvPicPr preferRelativeResize="0"/>
          <p:nvPr/>
        </p:nvPicPr>
        <p:blipFill rotWithShape="1">
          <a:blip r:embed="rId3">
            <a:alphaModFix/>
          </a:blip>
          <a:srcRect b="0" l="0" r="0" t="0"/>
          <a:stretch/>
        </p:blipFill>
        <p:spPr>
          <a:xfrm>
            <a:off x="11557509" y="233819"/>
            <a:ext cx="271308" cy="389810"/>
          </a:xfrm>
          <a:prstGeom prst="rect">
            <a:avLst/>
          </a:prstGeom>
          <a:noFill/>
          <a:ln>
            <a:noFill/>
          </a:ln>
        </p:spPr>
      </p:pic>
      <p:sp>
        <p:nvSpPr>
          <p:cNvPr id="983" name="Google Shape;983;p7"/>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984" name="Google Shape;984;p7"/>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985" name="Google Shape;985;p7"/>
          <p:cNvGrpSpPr/>
          <p:nvPr/>
        </p:nvGrpSpPr>
        <p:grpSpPr>
          <a:xfrm>
            <a:off x="4061361" y="6601537"/>
            <a:ext cx="5238725" cy="70446"/>
            <a:chOff x="4028111" y="6601537"/>
            <a:chExt cx="5238725" cy="70446"/>
          </a:xfrm>
        </p:grpSpPr>
        <p:cxnSp>
          <p:nvCxnSpPr>
            <p:cNvPr id="986" name="Google Shape;986;p7"/>
            <p:cNvCxnSpPr/>
            <p:nvPr/>
          </p:nvCxnSpPr>
          <p:spPr>
            <a:xfrm rot="10800000">
              <a:off x="4028111" y="6639606"/>
              <a:ext cx="5169964" cy="0"/>
            </a:xfrm>
            <a:prstGeom prst="straightConnector1">
              <a:avLst/>
            </a:prstGeom>
            <a:noFill/>
            <a:ln cap="flat" cmpd="sng" w="9525">
              <a:solidFill>
                <a:srgbClr val="13294B"/>
              </a:solidFill>
              <a:prstDash val="solid"/>
              <a:round/>
              <a:headEnd len="sm" w="sm" type="none"/>
              <a:tailEnd len="sm" w="sm" type="none"/>
            </a:ln>
          </p:spPr>
        </p:cxnSp>
        <p:sp>
          <p:nvSpPr>
            <p:cNvPr id="987" name="Google Shape;987;p7"/>
            <p:cNvSpPr/>
            <p:nvPr/>
          </p:nvSpPr>
          <p:spPr>
            <a:xfrm>
              <a:off x="9196390" y="6601537"/>
              <a:ext cx="70446" cy="70446"/>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91" name="Shape 991"/>
        <p:cNvGrpSpPr/>
        <p:nvPr/>
      </p:nvGrpSpPr>
      <p:grpSpPr>
        <a:xfrm>
          <a:off x="0" y="0"/>
          <a:ext cx="0" cy="0"/>
          <a:chOff x="0" y="0"/>
          <a:chExt cx="0" cy="0"/>
        </a:xfrm>
      </p:grpSpPr>
      <p:sp>
        <p:nvSpPr>
          <p:cNvPr id="992" name="Google Shape;992;p32"/>
          <p:cNvSpPr/>
          <p:nvPr/>
        </p:nvSpPr>
        <p:spPr>
          <a:xfrm>
            <a:off x="431192" y="1263718"/>
            <a:ext cx="4356660" cy="4825998"/>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3" name="Google Shape;993;p32"/>
          <p:cNvSpPr txBox="1"/>
          <p:nvPr/>
        </p:nvSpPr>
        <p:spPr>
          <a:xfrm>
            <a:off x="1469276" y="3493224"/>
            <a:ext cx="228049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A5A5A5"/>
                </a:solidFill>
                <a:latin typeface="Arial"/>
                <a:ea typeface="Arial"/>
                <a:cs typeface="Arial"/>
                <a:sym typeface="Arial"/>
              </a:rPr>
              <a:t>IMAGE / GRAPHIC</a:t>
            </a:r>
            <a:endParaRPr b="0" i="0" sz="1400" u="none" cap="none" strike="noStrike">
              <a:solidFill>
                <a:srgbClr val="000000"/>
              </a:solidFill>
              <a:latin typeface="Arial"/>
              <a:ea typeface="Arial"/>
              <a:cs typeface="Arial"/>
              <a:sym typeface="Arial"/>
            </a:endParaRPr>
          </a:p>
        </p:txBody>
      </p:sp>
      <p:sp>
        <p:nvSpPr>
          <p:cNvPr id="994" name="Google Shape;994;p32"/>
          <p:cNvSpPr txBox="1"/>
          <p:nvPr/>
        </p:nvSpPr>
        <p:spPr>
          <a:xfrm>
            <a:off x="5131837" y="1334279"/>
            <a:ext cx="6422373" cy="482110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2600" u="none" cap="none" strike="noStrike">
                <a:solidFill>
                  <a:srgbClr val="E84B36"/>
                </a:solidFill>
                <a:latin typeface="Arial"/>
                <a:ea typeface="Arial"/>
                <a:cs typeface="Arial"/>
                <a:sym typeface="Arial"/>
              </a:rPr>
              <a:t>Lorem Ipsum Dolor Sit Amet Consectetur Adipiscing</a:t>
            </a:r>
            <a:endParaRPr b="1" i="0" sz="2600" u="none" cap="none" strike="noStrike">
              <a:solidFill>
                <a:srgbClr val="E84B36"/>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Lorem ipsum dolor sit amet, consectetur adipiscing elit, sed do eiusmod tempor incididunt ut labore et dolore magna aliqua. Ut enim ad minim veniam, quis nostrud exercitation ullamco laboris nisi ut aliquip ex ea commodo consequat. </a:t>
            </a:r>
            <a:endParaRPr/>
          </a:p>
          <a:p>
            <a:pPr indent="0" lvl="0" marL="0" marR="0" rtl="0" algn="l">
              <a:lnSpc>
                <a:spcPct val="100000"/>
              </a:lnSpc>
              <a:spcBef>
                <a:spcPts val="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1" i="0" lang="en-US" sz="2000" u="none" cap="none" strike="noStrike">
                <a:solidFill>
                  <a:srgbClr val="15264B"/>
                </a:solidFill>
                <a:latin typeface="Arial"/>
                <a:ea typeface="Arial"/>
                <a:cs typeface="Arial"/>
                <a:sym typeface="Arial"/>
              </a:rPr>
              <a:t>Lorem Ipsum Dolor Sit Amet Consectetur Adipiscing</a:t>
            </a:r>
            <a:endParaRPr b="1" i="0" sz="2000" u="none" cap="none" strike="noStrike">
              <a:solidFill>
                <a:srgbClr val="15264B"/>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Lorem ipsum dolor sit amet, consectetur adipiscing elit, sed do eiusmod tempor incididunt ut labore et dolore magna aliqua.</a:t>
            </a:r>
            <a:endParaRPr b="1" i="0" sz="1800" u="none" cap="none" strike="noStrike">
              <a:solidFill>
                <a:schemeClr val="dk1"/>
              </a:solidFill>
              <a:latin typeface="Arial"/>
              <a:ea typeface="Arial"/>
              <a:cs typeface="Arial"/>
              <a:sym typeface="Arial"/>
            </a:endParaRPr>
          </a:p>
        </p:txBody>
      </p:sp>
      <p:sp>
        <p:nvSpPr>
          <p:cNvPr id="995" name="Google Shape;995;p32"/>
          <p:cNvSpPr/>
          <p:nvPr/>
        </p:nvSpPr>
        <p:spPr>
          <a:xfrm flipH="1" rot="10800000">
            <a:off x="0" y="0"/>
            <a:ext cx="12192000" cy="86822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996" name="Google Shape;996;p32"/>
          <p:cNvSpPr txBox="1"/>
          <p:nvPr/>
        </p:nvSpPr>
        <p:spPr>
          <a:xfrm>
            <a:off x="376810" y="204051"/>
            <a:ext cx="10910026"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Slide Title</a:t>
            </a:r>
            <a:endParaRPr b="0" i="0" sz="2400" u="none" cap="none" strike="noStrike">
              <a:solidFill>
                <a:schemeClr val="lt1"/>
              </a:solidFill>
              <a:latin typeface="Arial"/>
              <a:ea typeface="Arial"/>
              <a:cs typeface="Arial"/>
              <a:sym typeface="Arial"/>
            </a:endParaRPr>
          </a:p>
        </p:txBody>
      </p:sp>
      <p:pic>
        <p:nvPicPr>
          <p:cNvPr id="997" name="Google Shape;997;p32"/>
          <p:cNvPicPr preferRelativeResize="0"/>
          <p:nvPr/>
        </p:nvPicPr>
        <p:blipFill rotWithShape="1">
          <a:blip r:embed="rId3">
            <a:alphaModFix/>
          </a:blip>
          <a:srcRect b="0" l="0" r="0" t="0"/>
          <a:stretch/>
        </p:blipFill>
        <p:spPr>
          <a:xfrm>
            <a:off x="11557509" y="233819"/>
            <a:ext cx="271308" cy="389810"/>
          </a:xfrm>
          <a:prstGeom prst="rect">
            <a:avLst/>
          </a:prstGeom>
          <a:noFill/>
          <a:ln>
            <a:noFill/>
          </a:ln>
        </p:spPr>
      </p:pic>
      <p:sp>
        <p:nvSpPr>
          <p:cNvPr id="998" name="Google Shape;998;p32"/>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999" name="Google Shape;999;p32"/>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1000" name="Google Shape;1000;p32"/>
          <p:cNvGrpSpPr/>
          <p:nvPr/>
        </p:nvGrpSpPr>
        <p:grpSpPr>
          <a:xfrm>
            <a:off x="4061361" y="6601537"/>
            <a:ext cx="5238725" cy="70446"/>
            <a:chOff x="4028111" y="6601537"/>
            <a:chExt cx="5238725" cy="70446"/>
          </a:xfrm>
        </p:grpSpPr>
        <p:cxnSp>
          <p:nvCxnSpPr>
            <p:cNvPr id="1001" name="Google Shape;1001;p32"/>
            <p:cNvCxnSpPr/>
            <p:nvPr/>
          </p:nvCxnSpPr>
          <p:spPr>
            <a:xfrm rot="10800000">
              <a:off x="4028111" y="6639606"/>
              <a:ext cx="5169964" cy="0"/>
            </a:xfrm>
            <a:prstGeom prst="straightConnector1">
              <a:avLst/>
            </a:prstGeom>
            <a:noFill/>
            <a:ln cap="flat" cmpd="sng" w="9525">
              <a:solidFill>
                <a:srgbClr val="13294B"/>
              </a:solidFill>
              <a:prstDash val="solid"/>
              <a:round/>
              <a:headEnd len="sm" w="sm" type="none"/>
              <a:tailEnd len="sm" w="sm" type="none"/>
            </a:ln>
          </p:spPr>
        </p:cxnSp>
        <p:sp>
          <p:nvSpPr>
            <p:cNvPr id="1002" name="Google Shape;1002;p32"/>
            <p:cNvSpPr/>
            <p:nvPr/>
          </p:nvSpPr>
          <p:spPr>
            <a:xfrm>
              <a:off x="9196390" y="6601537"/>
              <a:ext cx="70446" cy="70446"/>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06" name="Shape 1006"/>
        <p:cNvGrpSpPr/>
        <p:nvPr/>
      </p:nvGrpSpPr>
      <p:grpSpPr>
        <a:xfrm>
          <a:off x="0" y="0"/>
          <a:ext cx="0" cy="0"/>
          <a:chOff x="0" y="0"/>
          <a:chExt cx="0" cy="0"/>
        </a:xfrm>
      </p:grpSpPr>
      <p:sp>
        <p:nvSpPr>
          <p:cNvPr id="1007" name="Google Shape;1007;p33"/>
          <p:cNvSpPr/>
          <p:nvPr/>
        </p:nvSpPr>
        <p:spPr>
          <a:xfrm>
            <a:off x="7452352" y="1263718"/>
            <a:ext cx="4356660" cy="4825998"/>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8" name="Google Shape;1008;p33"/>
          <p:cNvSpPr txBox="1"/>
          <p:nvPr/>
        </p:nvSpPr>
        <p:spPr>
          <a:xfrm>
            <a:off x="8490436" y="3493224"/>
            <a:ext cx="228049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A5A5A5"/>
                </a:solidFill>
                <a:latin typeface="Arial"/>
                <a:ea typeface="Arial"/>
                <a:cs typeface="Arial"/>
                <a:sym typeface="Arial"/>
              </a:rPr>
              <a:t>IMAGE / GRAPHIC</a:t>
            </a:r>
            <a:endParaRPr b="0" i="0" sz="1400" u="none" cap="none" strike="noStrike">
              <a:solidFill>
                <a:srgbClr val="000000"/>
              </a:solidFill>
              <a:latin typeface="Arial"/>
              <a:ea typeface="Arial"/>
              <a:cs typeface="Arial"/>
              <a:sym typeface="Arial"/>
            </a:endParaRPr>
          </a:p>
        </p:txBody>
      </p:sp>
      <p:sp>
        <p:nvSpPr>
          <p:cNvPr id="1009" name="Google Shape;1009;p33"/>
          <p:cNvSpPr txBox="1"/>
          <p:nvPr/>
        </p:nvSpPr>
        <p:spPr>
          <a:xfrm>
            <a:off x="376808" y="1334279"/>
            <a:ext cx="6422373" cy="482110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2600" u="none" cap="none" strike="noStrike">
                <a:solidFill>
                  <a:srgbClr val="E84B36"/>
                </a:solidFill>
                <a:latin typeface="Arial"/>
                <a:ea typeface="Arial"/>
                <a:cs typeface="Arial"/>
                <a:sym typeface="Arial"/>
              </a:rPr>
              <a:t>Lorem Ipsum Dolor Sit Amet Consectetur Adipiscing</a:t>
            </a:r>
            <a:endParaRPr b="1" i="0" sz="2600" u="none" cap="none" strike="noStrike">
              <a:solidFill>
                <a:srgbClr val="E84B36"/>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Lorem ipsum dolor sit amet, consectetur adipiscing elit, sed do eiusmod tempor incididunt ut labore et dolore magna aliqua. Ut enim ad minim veniam, quis nostrud exercitation ullamco laboris nisi ut aliquip ex ea commodo consequat. </a:t>
            </a:r>
            <a:endParaRPr/>
          </a:p>
          <a:p>
            <a:pPr indent="0" lvl="0" marL="0" marR="0" rtl="0" algn="l">
              <a:lnSpc>
                <a:spcPct val="100000"/>
              </a:lnSpc>
              <a:spcBef>
                <a:spcPts val="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1" i="0" lang="en-US" sz="2000" u="none" cap="none" strike="noStrike">
                <a:solidFill>
                  <a:srgbClr val="15264B"/>
                </a:solidFill>
                <a:latin typeface="Arial"/>
                <a:ea typeface="Arial"/>
                <a:cs typeface="Arial"/>
                <a:sym typeface="Arial"/>
              </a:rPr>
              <a:t>Lorem Ipsum Dolor Sit Amet Consectetur Adipiscing</a:t>
            </a:r>
            <a:endParaRPr b="1" i="0" sz="2000" u="none" cap="none" strike="noStrike">
              <a:solidFill>
                <a:srgbClr val="15264B"/>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Lorem ipsum dolor sit amet, consectetur adipiscing elit, sed do eiusmod tempor incididunt ut labore et dolore magna aliqua.</a:t>
            </a:r>
            <a:endParaRPr b="1" i="0" sz="1800" u="none" cap="none" strike="noStrike">
              <a:solidFill>
                <a:schemeClr val="dk1"/>
              </a:solidFill>
              <a:latin typeface="Arial"/>
              <a:ea typeface="Arial"/>
              <a:cs typeface="Arial"/>
              <a:sym typeface="Arial"/>
            </a:endParaRPr>
          </a:p>
        </p:txBody>
      </p:sp>
      <p:sp>
        <p:nvSpPr>
          <p:cNvPr id="1010" name="Google Shape;1010;p33"/>
          <p:cNvSpPr/>
          <p:nvPr/>
        </p:nvSpPr>
        <p:spPr>
          <a:xfrm flipH="1" rot="10800000">
            <a:off x="0" y="0"/>
            <a:ext cx="12192000" cy="86822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1011" name="Google Shape;1011;p33"/>
          <p:cNvSpPr txBox="1"/>
          <p:nvPr/>
        </p:nvSpPr>
        <p:spPr>
          <a:xfrm>
            <a:off x="376810" y="204051"/>
            <a:ext cx="10910026"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Slide Title</a:t>
            </a:r>
            <a:endParaRPr b="0" i="0" sz="2400" u="none" cap="none" strike="noStrike">
              <a:solidFill>
                <a:schemeClr val="lt1"/>
              </a:solidFill>
              <a:latin typeface="Arial"/>
              <a:ea typeface="Arial"/>
              <a:cs typeface="Arial"/>
              <a:sym typeface="Arial"/>
            </a:endParaRPr>
          </a:p>
        </p:txBody>
      </p:sp>
      <p:pic>
        <p:nvPicPr>
          <p:cNvPr id="1012" name="Google Shape;1012;p33"/>
          <p:cNvPicPr preferRelativeResize="0"/>
          <p:nvPr/>
        </p:nvPicPr>
        <p:blipFill rotWithShape="1">
          <a:blip r:embed="rId3">
            <a:alphaModFix/>
          </a:blip>
          <a:srcRect b="0" l="0" r="0" t="0"/>
          <a:stretch/>
        </p:blipFill>
        <p:spPr>
          <a:xfrm>
            <a:off x="11557509" y="233819"/>
            <a:ext cx="271308" cy="389810"/>
          </a:xfrm>
          <a:prstGeom prst="rect">
            <a:avLst/>
          </a:prstGeom>
          <a:noFill/>
          <a:ln>
            <a:noFill/>
          </a:ln>
        </p:spPr>
      </p:pic>
      <p:sp>
        <p:nvSpPr>
          <p:cNvPr id="1013" name="Google Shape;1013;p33"/>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1014" name="Google Shape;1014;p33"/>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1015" name="Google Shape;1015;p33"/>
          <p:cNvGrpSpPr/>
          <p:nvPr/>
        </p:nvGrpSpPr>
        <p:grpSpPr>
          <a:xfrm>
            <a:off x="4061361" y="6601537"/>
            <a:ext cx="5238725" cy="70446"/>
            <a:chOff x="4028111" y="6601537"/>
            <a:chExt cx="5238725" cy="70446"/>
          </a:xfrm>
        </p:grpSpPr>
        <p:cxnSp>
          <p:nvCxnSpPr>
            <p:cNvPr id="1016" name="Google Shape;1016;p33"/>
            <p:cNvCxnSpPr/>
            <p:nvPr/>
          </p:nvCxnSpPr>
          <p:spPr>
            <a:xfrm rot="10800000">
              <a:off x="4028111" y="6639606"/>
              <a:ext cx="5169964" cy="0"/>
            </a:xfrm>
            <a:prstGeom prst="straightConnector1">
              <a:avLst/>
            </a:prstGeom>
            <a:noFill/>
            <a:ln cap="flat" cmpd="sng" w="9525">
              <a:solidFill>
                <a:srgbClr val="13294B"/>
              </a:solidFill>
              <a:prstDash val="solid"/>
              <a:round/>
              <a:headEnd len="sm" w="sm" type="none"/>
              <a:tailEnd len="sm" w="sm" type="none"/>
            </a:ln>
          </p:spPr>
        </p:cxnSp>
        <p:sp>
          <p:nvSpPr>
            <p:cNvPr id="1017" name="Google Shape;1017;p33"/>
            <p:cNvSpPr/>
            <p:nvPr/>
          </p:nvSpPr>
          <p:spPr>
            <a:xfrm>
              <a:off x="9196390" y="6601537"/>
              <a:ext cx="70446" cy="70446"/>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21" name="Shape 1021"/>
        <p:cNvGrpSpPr/>
        <p:nvPr/>
      </p:nvGrpSpPr>
      <p:grpSpPr>
        <a:xfrm>
          <a:off x="0" y="0"/>
          <a:ext cx="0" cy="0"/>
          <a:chOff x="0" y="0"/>
          <a:chExt cx="0" cy="0"/>
        </a:xfrm>
      </p:grpSpPr>
      <p:sp>
        <p:nvSpPr>
          <p:cNvPr id="1022" name="Google Shape;1022;p8"/>
          <p:cNvSpPr/>
          <p:nvPr/>
        </p:nvSpPr>
        <p:spPr>
          <a:xfrm>
            <a:off x="2266934" y="1458134"/>
            <a:ext cx="7658130" cy="368842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23" name="Google Shape;1023;p8"/>
          <p:cNvSpPr txBox="1"/>
          <p:nvPr/>
        </p:nvSpPr>
        <p:spPr>
          <a:xfrm>
            <a:off x="4548417" y="3123892"/>
            <a:ext cx="3095164"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A5A5A5"/>
                </a:solidFill>
                <a:latin typeface="Arial"/>
                <a:ea typeface="Arial"/>
                <a:cs typeface="Arial"/>
                <a:sym typeface="Arial"/>
              </a:rPr>
              <a:t>CHART / GRAPH</a:t>
            </a:r>
            <a:endParaRPr b="0" i="0" sz="1400" u="none" cap="none" strike="noStrike">
              <a:solidFill>
                <a:srgbClr val="000000"/>
              </a:solidFill>
              <a:latin typeface="Arial"/>
              <a:ea typeface="Arial"/>
              <a:cs typeface="Arial"/>
              <a:sym typeface="Arial"/>
            </a:endParaRPr>
          </a:p>
        </p:txBody>
      </p:sp>
      <p:sp>
        <p:nvSpPr>
          <p:cNvPr id="1024" name="Google Shape;1024;p8"/>
          <p:cNvSpPr txBox="1"/>
          <p:nvPr/>
        </p:nvSpPr>
        <p:spPr>
          <a:xfrm>
            <a:off x="583914" y="5464730"/>
            <a:ext cx="11024170" cy="65411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000"/>
              <a:buFont typeface="Helvetica Neue Light"/>
              <a:buNone/>
            </a:pPr>
            <a:r>
              <a:rPr b="0" i="0" lang="en-US" sz="1600" u="none" cap="none" strike="noStrike">
                <a:solidFill>
                  <a:schemeClr val="dk1"/>
                </a:solidFill>
                <a:latin typeface="Arial"/>
                <a:ea typeface="Arial"/>
                <a:cs typeface="Arial"/>
                <a:sym typeface="Arial"/>
              </a:rPr>
              <a:t>(Short commentary or relevant information about the contents of the chart/graph.)</a:t>
            </a:r>
            <a:endParaRPr b="0" i="0" sz="1600" u="none" cap="none" strike="noStrike">
              <a:solidFill>
                <a:srgbClr val="000000"/>
              </a:solidFill>
              <a:latin typeface="Arial"/>
              <a:ea typeface="Arial"/>
              <a:cs typeface="Arial"/>
              <a:sym typeface="Arial"/>
            </a:endParaRPr>
          </a:p>
        </p:txBody>
      </p:sp>
      <p:sp>
        <p:nvSpPr>
          <p:cNvPr id="1025" name="Google Shape;1025;p8"/>
          <p:cNvSpPr/>
          <p:nvPr/>
        </p:nvSpPr>
        <p:spPr>
          <a:xfrm flipH="1" rot="10800000">
            <a:off x="0" y="0"/>
            <a:ext cx="12192000" cy="86822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1026" name="Google Shape;1026;p8"/>
          <p:cNvSpPr txBox="1"/>
          <p:nvPr/>
        </p:nvSpPr>
        <p:spPr>
          <a:xfrm>
            <a:off x="376810" y="204051"/>
            <a:ext cx="10910026"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Slide Title</a:t>
            </a:r>
            <a:endParaRPr b="0" i="0" sz="2400" u="none" cap="none" strike="noStrike">
              <a:solidFill>
                <a:schemeClr val="lt1"/>
              </a:solidFill>
              <a:latin typeface="Arial"/>
              <a:ea typeface="Arial"/>
              <a:cs typeface="Arial"/>
              <a:sym typeface="Arial"/>
            </a:endParaRPr>
          </a:p>
        </p:txBody>
      </p:sp>
      <p:pic>
        <p:nvPicPr>
          <p:cNvPr id="1027" name="Google Shape;1027;p8"/>
          <p:cNvPicPr preferRelativeResize="0"/>
          <p:nvPr/>
        </p:nvPicPr>
        <p:blipFill rotWithShape="1">
          <a:blip r:embed="rId3">
            <a:alphaModFix/>
          </a:blip>
          <a:srcRect b="0" l="0" r="0" t="0"/>
          <a:stretch/>
        </p:blipFill>
        <p:spPr>
          <a:xfrm>
            <a:off x="11557509" y="233819"/>
            <a:ext cx="271308" cy="389810"/>
          </a:xfrm>
          <a:prstGeom prst="rect">
            <a:avLst/>
          </a:prstGeom>
          <a:noFill/>
          <a:ln>
            <a:noFill/>
          </a:ln>
        </p:spPr>
      </p:pic>
      <p:sp>
        <p:nvSpPr>
          <p:cNvPr id="1028" name="Google Shape;1028;p8"/>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1029" name="Google Shape;1029;p8"/>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1030" name="Google Shape;1030;p8"/>
          <p:cNvGrpSpPr/>
          <p:nvPr/>
        </p:nvGrpSpPr>
        <p:grpSpPr>
          <a:xfrm>
            <a:off x="4061361" y="6601537"/>
            <a:ext cx="5238725" cy="70446"/>
            <a:chOff x="4028111" y="6601537"/>
            <a:chExt cx="5238725" cy="70446"/>
          </a:xfrm>
        </p:grpSpPr>
        <p:cxnSp>
          <p:nvCxnSpPr>
            <p:cNvPr id="1031" name="Google Shape;1031;p8"/>
            <p:cNvCxnSpPr/>
            <p:nvPr/>
          </p:nvCxnSpPr>
          <p:spPr>
            <a:xfrm rot="10800000">
              <a:off x="4028111" y="6639606"/>
              <a:ext cx="5169964" cy="0"/>
            </a:xfrm>
            <a:prstGeom prst="straightConnector1">
              <a:avLst/>
            </a:prstGeom>
            <a:noFill/>
            <a:ln cap="flat" cmpd="sng" w="9525">
              <a:solidFill>
                <a:srgbClr val="13294B"/>
              </a:solidFill>
              <a:prstDash val="solid"/>
              <a:round/>
              <a:headEnd len="sm" w="sm" type="none"/>
              <a:tailEnd len="sm" w="sm" type="none"/>
            </a:ln>
          </p:spPr>
        </p:cxnSp>
        <p:sp>
          <p:nvSpPr>
            <p:cNvPr id="1032" name="Google Shape;1032;p8"/>
            <p:cNvSpPr/>
            <p:nvPr/>
          </p:nvSpPr>
          <p:spPr>
            <a:xfrm>
              <a:off x="9196390" y="6601537"/>
              <a:ext cx="70446" cy="70446"/>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36" name="Shape 1036"/>
        <p:cNvGrpSpPr/>
        <p:nvPr/>
      </p:nvGrpSpPr>
      <p:grpSpPr>
        <a:xfrm>
          <a:off x="0" y="0"/>
          <a:ext cx="0" cy="0"/>
          <a:chOff x="0" y="0"/>
          <a:chExt cx="0" cy="0"/>
        </a:xfrm>
      </p:grpSpPr>
      <p:sp>
        <p:nvSpPr>
          <p:cNvPr id="1037" name="Google Shape;1037;p34"/>
          <p:cNvSpPr/>
          <p:nvPr/>
        </p:nvSpPr>
        <p:spPr>
          <a:xfrm>
            <a:off x="1" y="0"/>
            <a:ext cx="12191998" cy="4617387"/>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8" name="Google Shape;1038;p34"/>
          <p:cNvSpPr txBox="1"/>
          <p:nvPr/>
        </p:nvSpPr>
        <p:spPr>
          <a:xfrm>
            <a:off x="3513296" y="2308693"/>
            <a:ext cx="5140526" cy="3692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A5A5A5"/>
                </a:solidFill>
                <a:latin typeface="Arial"/>
                <a:ea typeface="Arial"/>
                <a:cs typeface="Arial"/>
                <a:sym typeface="Arial"/>
              </a:rPr>
              <a:t>IMAGE (Send to back so Block I is not covered.)</a:t>
            </a:r>
            <a:endParaRPr b="0" i="0" sz="1400" u="none" cap="none" strike="noStrike">
              <a:solidFill>
                <a:srgbClr val="000000"/>
              </a:solidFill>
              <a:latin typeface="Arial"/>
              <a:ea typeface="Arial"/>
              <a:cs typeface="Arial"/>
              <a:sym typeface="Arial"/>
            </a:endParaRPr>
          </a:p>
        </p:txBody>
      </p:sp>
      <p:sp>
        <p:nvSpPr>
          <p:cNvPr id="1039" name="Google Shape;1039;p34"/>
          <p:cNvSpPr txBox="1"/>
          <p:nvPr/>
        </p:nvSpPr>
        <p:spPr>
          <a:xfrm>
            <a:off x="376810" y="5050453"/>
            <a:ext cx="11177400" cy="95349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000"/>
              <a:buFont typeface="Helvetica Neue Light"/>
              <a:buNone/>
            </a:pPr>
            <a:r>
              <a:rPr b="0" i="0" lang="en-US" sz="2200" u="none" cap="none" strike="noStrike">
                <a:solidFill>
                  <a:schemeClr val="dk1"/>
                </a:solidFill>
                <a:latin typeface="Arial"/>
                <a:ea typeface="Arial"/>
                <a:cs typeface="Arial"/>
                <a:sym typeface="Arial"/>
              </a:rPr>
              <a:t>(Text here relevant to the photo for a larger call out on a given idea or message.) </a:t>
            </a:r>
            <a:endParaRPr/>
          </a:p>
          <a:p>
            <a:pPr indent="0" lvl="0" marL="0" marR="0" rtl="0" algn="ctr">
              <a:lnSpc>
                <a:spcPct val="100000"/>
              </a:lnSpc>
              <a:spcBef>
                <a:spcPts val="0"/>
              </a:spcBef>
              <a:spcAft>
                <a:spcPts val="0"/>
              </a:spcAft>
              <a:buClr>
                <a:schemeClr val="dk1"/>
              </a:buClr>
              <a:buSzPts val="2000"/>
              <a:buFont typeface="Helvetica Neue Light"/>
              <a:buNone/>
            </a:pPr>
            <a:r>
              <a:rPr b="0" i="0" lang="en-US" sz="2200" u="none" cap="none" strike="noStrike">
                <a:solidFill>
                  <a:schemeClr val="dk1"/>
                </a:solidFill>
                <a:latin typeface="Arial"/>
                <a:ea typeface="Arial"/>
                <a:cs typeface="Arial"/>
                <a:sym typeface="Arial"/>
              </a:rPr>
              <a:t>(Keep this text simple and short on one or two lines.)</a:t>
            </a:r>
            <a:endParaRPr b="0" i="0" sz="2200" u="none" cap="none" strike="noStrike">
              <a:solidFill>
                <a:srgbClr val="000000"/>
              </a:solidFill>
              <a:latin typeface="Arial"/>
              <a:ea typeface="Arial"/>
              <a:cs typeface="Arial"/>
              <a:sym typeface="Arial"/>
            </a:endParaRPr>
          </a:p>
        </p:txBody>
      </p:sp>
      <p:pic>
        <p:nvPicPr>
          <p:cNvPr id="1040" name="Google Shape;1040;p34"/>
          <p:cNvPicPr preferRelativeResize="0"/>
          <p:nvPr/>
        </p:nvPicPr>
        <p:blipFill rotWithShape="1">
          <a:blip r:embed="rId3">
            <a:alphaModFix/>
          </a:blip>
          <a:srcRect b="0" l="0" r="0" t="0"/>
          <a:stretch/>
        </p:blipFill>
        <p:spPr>
          <a:xfrm>
            <a:off x="11557509" y="233819"/>
            <a:ext cx="271308" cy="389810"/>
          </a:xfrm>
          <a:prstGeom prst="rect">
            <a:avLst/>
          </a:prstGeom>
          <a:noFill/>
          <a:ln>
            <a:noFill/>
          </a:ln>
        </p:spPr>
      </p:pic>
      <p:sp>
        <p:nvSpPr>
          <p:cNvPr id="1041" name="Google Shape;1041;p34"/>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1042" name="Google Shape;1042;p34"/>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1043" name="Google Shape;1043;p34"/>
          <p:cNvGrpSpPr/>
          <p:nvPr/>
        </p:nvGrpSpPr>
        <p:grpSpPr>
          <a:xfrm>
            <a:off x="4061361" y="6601537"/>
            <a:ext cx="5238725" cy="70446"/>
            <a:chOff x="4028111" y="6601537"/>
            <a:chExt cx="5238725" cy="70446"/>
          </a:xfrm>
        </p:grpSpPr>
        <p:cxnSp>
          <p:nvCxnSpPr>
            <p:cNvPr id="1044" name="Google Shape;1044;p34"/>
            <p:cNvCxnSpPr/>
            <p:nvPr/>
          </p:nvCxnSpPr>
          <p:spPr>
            <a:xfrm rot="10800000">
              <a:off x="4028111" y="6639606"/>
              <a:ext cx="5169964" cy="0"/>
            </a:xfrm>
            <a:prstGeom prst="straightConnector1">
              <a:avLst/>
            </a:prstGeom>
            <a:noFill/>
            <a:ln cap="flat" cmpd="sng" w="9525">
              <a:solidFill>
                <a:srgbClr val="13294B"/>
              </a:solidFill>
              <a:prstDash val="solid"/>
              <a:round/>
              <a:headEnd len="sm" w="sm" type="none"/>
              <a:tailEnd len="sm" w="sm" type="none"/>
            </a:ln>
          </p:spPr>
        </p:cxnSp>
        <p:sp>
          <p:nvSpPr>
            <p:cNvPr id="1045" name="Google Shape;1045;p34"/>
            <p:cNvSpPr/>
            <p:nvPr/>
          </p:nvSpPr>
          <p:spPr>
            <a:xfrm>
              <a:off x="9196390" y="6601537"/>
              <a:ext cx="70446" cy="70446"/>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13294B"/>
        </a:solidFill>
      </p:bgPr>
    </p:bg>
    <p:spTree>
      <p:nvGrpSpPr>
        <p:cNvPr id="1049" name="Shape 1049"/>
        <p:cNvGrpSpPr/>
        <p:nvPr/>
      </p:nvGrpSpPr>
      <p:grpSpPr>
        <a:xfrm>
          <a:off x="0" y="0"/>
          <a:ext cx="0" cy="0"/>
          <a:chOff x="0" y="0"/>
          <a:chExt cx="0" cy="0"/>
        </a:xfrm>
      </p:grpSpPr>
      <p:sp>
        <p:nvSpPr>
          <p:cNvPr id="1050" name="Google Shape;1050;p35"/>
          <p:cNvSpPr txBox="1"/>
          <p:nvPr/>
        </p:nvSpPr>
        <p:spPr>
          <a:xfrm>
            <a:off x="5131837" y="1010620"/>
            <a:ext cx="6422373" cy="482110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2600" u="none" cap="none" strike="noStrike">
                <a:solidFill>
                  <a:schemeClr val="lt1"/>
                </a:solidFill>
                <a:latin typeface="Arial"/>
                <a:ea typeface="Arial"/>
                <a:cs typeface="Arial"/>
                <a:sym typeface="Arial"/>
              </a:rPr>
              <a:t>Lorem ipsum dolor sit amet consectetur adipiscing elit</a:t>
            </a:r>
            <a:endParaRPr b="1" i="0" sz="26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chemeClr val="lt1"/>
                </a:solidFill>
                <a:latin typeface="Arial"/>
                <a:ea typeface="Arial"/>
                <a:cs typeface="Arial"/>
                <a:sym typeface="Arial"/>
              </a:rPr>
              <a:t>Lorem ipsum dolor sit amet, consectetur adipiscing elit, sed do eiusmod tempor incididunt ut labore et dolore magna aliqua. Ut enim ad minim veniam, quis nostrud exercitation ullamco laboris nisi ut aliquip ex ea commodo consequat. </a:t>
            </a:r>
            <a:endParaRPr/>
          </a:p>
          <a:p>
            <a:pPr indent="0" lvl="0" marL="0" marR="0" rtl="0" algn="l">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1" i="0" lang="en-US" sz="2000" u="none" cap="none" strike="noStrike">
                <a:solidFill>
                  <a:schemeClr val="lt1"/>
                </a:solidFill>
                <a:latin typeface="Arial"/>
                <a:ea typeface="Arial"/>
                <a:cs typeface="Arial"/>
                <a:sym typeface="Arial"/>
              </a:rPr>
              <a:t>Lorem ipsum dolor sit amet consectetur adipiscing</a:t>
            </a:r>
            <a:endParaRPr b="1" i="0" sz="2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chemeClr val="lt1"/>
                </a:solidFill>
                <a:latin typeface="Arial"/>
                <a:ea typeface="Arial"/>
                <a:cs typeface="Arial"/>
                <a:sym typeface="Arial"/>
              </a:rPr>
              <a:t>Lorem ipsum dolor sit amet, consectetur adipiscing elit, sed do eiusmod tempor incididunt ut labore et dolore magna aliqua.</a:t>
            </a:r>
            <a:endParaRPr b="1" i="0" sz="1800" u="none" cap="none" strike="noStrike">
              <a:solidFill>
                <a:schemeClr val="lt1"/>
              </a:solidFill>
              <a:latin typeface="Arial"/>
              <a:ea typeface="Arial"/>
              <a:cs typeface="Arial"/>
              <a:sym typeface="Arial"/>
            </a:endParaRPr>
          </a:p>
        </p:txBody>
      </p:sp>
      <p:sp>
        <p:nvSpPr>
          <p:cNvPr id="1051" name="Google Shape;1051;p35"/>
          <p:cNvSpPr/>
          <p:nvPr/>
        </p:nvSpPr>
        <p:spPr>
          <a:xfrm>
            <a:off x="420782" y="344953"/>
            <a:ext cx="4109890" cy="5954248"/>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52" name="Google Shape;1052;p35"/>
          <p:cNvSpPr txBox="1"/>
          <p:nvPr/>
        </p:nvSpPr>
        <p:spPr>
          <a:xfrm>
            <a:off x="1335481" y="3236505"/>
            <a:ext cx="228049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A5A5A5"/>
                </a:solidFill>
                <a:latin typeface="Arial"/>
                <a:ea typeface="Arial"/>
                <a:cs typeface="Arial"/>
                <a:sym typeface="Arial"/>
              </a:rPr>
              <a:t>IMAGE</a:t>
            </a:r>
            <a:endParaRPr b="0" i="0" sz="1400" u="none" cap="none" strike="noStrike">
              <a:solidFill>
                <a:srgbClr val="000000"/>
              </a:solidFill>
              <a:latin typeface="Arial"/>
              <a:ea typeface="Arial"/>
              <a:cs typeface="Arial"/>
              <a:sym typeface="Arial"/>
            </a:endParaRPr>
          </a:p>
        </p:txBody>
      </p:sp>
      <p:pic>
        <p:nvPicPr>
          <p:cNvPr id="1053" name="Google Shape;1053;p35"/>
          <p:cNvPicPr preferRelativeResize="0"/>
          <p:nvPr/>
        </p:nvPicPr>
        <p:blipFill rotWithShape="1">
          <a:blip r:embed="rId3">
            <a:alphaModFix/>
          </a:blip>
          <a:srcRect b="0" l="0" r="0" t="0"/>
          <a:stretch/>
        </p:blipFill>
        <p:spPr>
          <a:xfrm>
            <a:off x="11557509" y="233819"/>
            <a:ext cx="271308" cy="389810"/>
          </a:xfrm>
          <a:prstGeom prst="rect">
            <a:avLst/>
          </a:prstGeom>
          <a:noFill/>
          <a:ln>
            <a:noFill/>
          </a:ln>
        </p:spPr>
      </p:pic>
      <p:sp>
        <p:nvSpPr>
          <p:cNvPr id="1054" name="Google Shape;1054;p35"/>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1055" name="Google Shape;1055;p35"/>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grpSp>
        <p:nvGrpSpPr>
          <p:cNvPr id="1056" name="Google Shape;1056;p35"/>
          <p:cNvGrpSpPr/>
          <p:nvPr/>
        </p:nvGrpSpPr>
        <p:grpSpPr>
          <a:xfrm>
            <a:off x="4061361" y="6601537"/>
            <a:ext cx="5238725" cy="70446"/>
            <a:chOff x="4028111" y="6601537"/>
            <a:chExt cx="5238725" cy="70446"/>
          </a:xfrm>
        </p:grpSpPr>
        <p:cxnSp>
          <p:nvCxnSpPr>
            <p:cNvPr id="1057" name="Google Shape;1057;p35"/>
            <p:cNvCxnSpPr/>
            <p:nvPr/>
          </p:nvCxnSpPr>
          <p:spPr>
            <a:xfrm rot="10800000">
              <a:off x="4028111" y="6639606"/>
              <a:ext cx="5169964" cy="0"/>
            </a:xfrm>
            <a:prstGeom prst="straightConnector1">
              <a:avLst/>
            </a:prstGeom>
            <a:noFill/>
            <a:ln cap="flat" cmpd="sng" w="9525">
              <a:solidFill>
                <a:schemeClr val="lt1"/>
              </a:solidFill>
              <a:prstDash val="solid"/>
              <a:round/>
              <a:headEnd len="sm" w="sm" type="none"/>
              <a:tailEnd len="sm" w="sm" type="none"/>
            </a:ln>
          </p:spPr>
        </p:cxnSp>
        <p:sp>
          <p:nvSpPr>
            <p:cNvPr id="1058" name="Google Shape;1058;p35"/>
            <p:cNvSpPr/>
            <p:nvPr/>
          </p:nvSpPr>
          <p:spPr>
            <a:xfrm>
              <a:off x="9196390" y="6601537"/>
              <a:ext cx="70446" cy="70446"/>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62" name="Shape 1062"/>
        <p:cNvGrpSpPr/>
        <p:nvPr/>
      </p:nvGrpSpPr>
      <p:grpSpPr>
        <a:xfrm>
          <a:off x="0" y="0"/>
          <a:ext cx="0" cy="0"/>
          <a:chOff x="0" y="0"/>
          <a:chExt cx="0" cy="0"/>
        </a:xfrm>
      </p:grpSpPr>
      <p:pic>
        <p:nvPicPr>
          <p:cNvPr descr="Text, letter, whiteboard&#10;&#10;Description automatically generated" id="1063" name="Google Shape;1063;p36"/>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064" name="Google Shape;1064;p36"/>
          <p:cNvSpPr/>
          <p:nvPr/>
        </p:nvSpPr>
        <p:spPr>
          <a:xfrm>
            <a:off x="0" y="0"/>
            <a:ext cx="6096000" cy="68580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65" name="Google Shape;1065;p36"/>
          <p:cNvSpPr txBox="1"/>
          <p:nvPr/>
        </p:nvSpPr>
        <p:spPr>
          <a:xfrm>
            <a:off x="591671" y="3581984"/>
            <a:ext cx="4867835" cy="193895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(Slide the blue box and the text left or right to fit over your background image. Use this text box for a call out or caption to the image.)</a:t>
            </a:r>
            <a:endParaRPr b="1" i="0" sz="2400" u="none" cap="none" strike="noStrike">
              <a:solidFill>
                <a:schemeClr val="lt1"/>
              </a:solidFill>
              <a:latin typeface="Arial"/>
              <a:ea typeface="Arial"/>
              <a:cs typeface="Arial"/>
              <a:sym typeface="Arial"/>
            </a:endParaRPr>
          </a:p>
        </p:txBody>
      </p:sp>
      <p:sp>
        <p:nvSpPr>
          <p:cNvPr id="1066" name="Google Shape;1066;p36"/>
          <p:cNvSpPr txBox="1"/>
          <p:nvPr/>
        </p:nvSpPr>
        <p:spPr>
          <a:xfrm>
            <a:off x="701965" y="1422585"/>
            <a:ext cx="4608944" cy="17542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IMAGE</a:t>
            </a:r>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 </a:t>
            </a:r>
            <a:endParaRPr/>
          </a:p>
          <a:p>
            <a:pPr indent="0" lvl="0" marL="0" marR="0" rtl="0" algn="ctr">
              <a:lnSpc>
                <a:spcPct val="100000"/>
              </a:lnSpc>
              <a:spcBef>
                <a:spcPts val="0"/>
              </a:spcBef>
              <a:spcAft>
                <a:spcPts val="0"/>
              </a:spcAft>
              <a:buNone/>
            </a:pPr>
            <a:r>
              <a:rPr b="0" i="0" lang="en-US" sz="1800" u="none" cap="none" strike="noStrike">
                <a:solidFill>
                  <a:schemeClr val="lt1"/>
                </a:solidFill>
                <a:latin typeface="Arial"/>
                <a:ea typeface="Arial"/>
                <a:cs typeface="Arial"/>
                <a:sym typeface="Arial"/>
              </a:rPr>
              <a:t>(Use a photo for the entire slide like the example shown here. Send the photo to </a:t>
            </a:r>
            <a:endParaRPr/>
          </a:p>
          <a:p>
            <a:pPr indent="0" lvl="0" marL="0" marR="0" rtl="0" algn="ctr">
              <a:lnSpc>
                <a:spcPct val="100000"/>
              </a:lnSpc>
              <a:spcBef>
                <a:spcPts val="0"/>
              </a:spcBef>
              <a:spcAft>
                <a:spcPts val="0"/>
              </a:spcAft>
              <a:buNone/>
            </a:pPr>
            <a:r>
              <a:rPr b="0" i="0" lang="en-US" sz="1800" u="none" cap="none" strike="noStrike">
                <a:solidFill>
                  <a:schemeClr val="lt1"/>
                </a:solidFill>
                <a:latin typeface="Arial"/>
                <a:ea typeface="Arial"/>
                <a:cs typeface="Arial"/>
                <a:sym typeface="Arial"/>
              </a:rPr>
              <a:t>the back so the Block I and footer text </a:t>
            </a:r>
            <a:endParaRPr/>
          </a:p>
          <a:p>
            <a:pPr indent="0" lvl="0" marL="0" marR="0" rtl="0" algn="ctr">
              <a:lnSpc>
                <a:spcPct val="100000"/>
              </a:lnSpc>
              <a:spcBef>
                <a:spcPts val="0"/>
              </a:spcBef>
              <a:spcAft>
                <a:spcPts val="0"/>
              </a:spcAft>
              <a:buNone/>
            </a:pPr>
            <a:r>
              <a:rPr b="0" i="0" lang="en-US" sz="1800" u="none" cap="none" strike="noStrike">
                <a:solidFill>
                  <a:schemeClr val="lt1"/>
                </a:solidFill>
                <a:latin typeface="Arial"/>
                <a:ea typeface="Arial"/>
                <a:cs typeface="Arial"/>
                <a:sym typeface="Arial"/>
              </a:rPr>
              <a:t>is not covered.)</a:t>
            </a:r>
            <a:endParaRPr b="0" i="0" sz="1400" u="none" cap="none" strike="noStrike">
              <a:solidFill>
                <a:schemeClr val="lt1"/>
              </a:solidFill>
              <a:latin typeface="Arial"/>
              <a:ea typeface="Arial"/>
              <a:cs typeface="Arial"/>
              <a:sym typeface="Arial"/>
            </a:endParaRPr>
          </a:p>
        </p:txBody>
      </p:sp>
      <p:pic>
        <p:nvPicPr>
          <p:cNvPr id="1067" name="Google Shape;1067;p36"/>
          <p:cNvPicPr preferRelativeResize="0"/>
          <p:nvPr/>
        </p:nvPicPr>
        <p:blipFill rotWithShape="1">
          <a:blip r:embed="rId4">
            <a:alphaModFix/>
          </a:blip>
          <a:srcRect b="0" l="0" r="0" t="0"/>
          <a:stretch/>
        </p:blipFill>
        <p:spPr>
          <a:xfrm>
            <a:off x="11557509" y="233819"/>
            <a:ext cx="271308" cy="389810"/>
          </a:xfrm>
          <a:prstGeom prst="rect">
            <a:avLst/>
          </a:prstGeom>
          <a:noFill/>
          <a:ln>
            <a:noFill/>
          </a:ln>
        </p:spPr>
      </p:pic>
      <p:sp>
        <p:nvSpPr>
          <p:cNvPr id="1068" name="Google Shape;1068;p36"/>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1069" name="Google Shape;1069;p36"/>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grpSp>
        <p:nvGrpSpPr>
          <p:cNvPr id="1070" name="Google Shape;1070;p36"/>
          <p:cNvGrpSpPr/>
          <p:nvPr/>
        </p:nvGrpSpPr>
        <p:grpSpPr>
          <a:xfrm>
            <a:off x="4061361" y="6601537"/>
            <a:ext cx="5238725" cy="70446"/>
            <a:chOff x="4028111" y="6601537"/>
            <a:chExt cx="5238725" cy="70446"/>
          </a:xfrm>
        </p:grpSpPr>
        <p:cxnSp>
          <p:nvCxnSpPr>
            <p:cNvPr id="1071" name="Google Shape;1071;p36"/>
            <p:cNvCxnSpPr/>
            <p:nvPr/>
          </p:nvCxnSpPr>
          <p:spPr>
            <a:xfrm rot="10800000">
              <a:off x="4028111" y="6639606"/>
              <a:ext cx="5169964" cy="0"/>
            </a:xfrm>
            <a:prstGeom prst="straightConnector1">
              <a:avLst/>
            </a:prstGeom>
            <a:noFill/>
            <a:ln cap="flat" cmpd="sng" w="9525">
              <a:solidFill>
                <a:schemeClr val="lt1"/>
              </a:solidFill>
              <a:prstDash val="solid"/>
              <a:round/>
              <a:headEnd len="sm" w="sm" type="none"/>
              <a:tailEnd len="sm" w="sm" type="none"/>
            </a:ln>
          </p:spPr>
        </p:cxnSp>
        <p:sp>
          <p:nvSpPr>
            <p:cNvPr id="1072" name="Google Shape;1072;p36"/>
            <p:cNvSpPr/>
            <p:nvPr/>
          </p:nvSpPr>
          <p:spPr>
            <a:xfrm>
              <a:off x="9196390" y="6601537"/>
              <a:ext cx="70446" cy="70446"/>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1076" name="Shape 1076"/>
        <p:cNvGrpSpPr/>
        <p:nvPr/>
      </p:nvGrpSpPr>
      <p:grpSpPr>
        <a:xfrm>
          <a:off x="0" y="0"/>
          <a:ext cx="0" cy="0"/>
          <a:chOff x="0" y="0"/>
          <a:chExt cx="0" cy="0"/>
        </a:xfrm>
      </p:grpSpPr>
      <p:sp>
        <p:nvSpPr>
          <p:cNvPr id="1077" name="Google Shape;1077;p37"/>
          <p:cNvSpPr txBox="1"/>
          <p:nvPr/>
        </p:nvSpPr>
        <p:spPr>
          <a:xfrm>
            <a:off x="2275515" y="1778140"/>
            <a:ext cx="7640969" cy="433420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cap="none" strike="noStrike">
                <a:solidFill>
                  <a:schemeClr val="lt1"/>
                </a:solidFill>
                <a:latin typeface="Arial"/>
                <a:ea typeface="Arial"/>
                <a:cs typeface="Arial"/>
                <a:sym typeface="Arial"/>
              </a:rPr>
              <a:t>(Closing slide option. Suggestions for last slide)</a:t>
            </a:r>
            <a:endParaRPr b="0" i="0" sz="1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t/>
            </a:r>
            <a:endParaRPr b="1" i="0" sz="26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1" i="0" lang="en-US" sz="2600" u="none" cap="none" strike="noStrike">
                <a:solidFill>
                  <a:schemeClr val="lt1"/>
                </a:solidFill>
                <a:latin typeface="Arial"/>
                <a:ea typeface="Arial"/>
                <a:cs typeface="Arial"/>
                <a:sym typeface="Arial"/>
              </a:rPr>
              <a:t>Summary</a:t>
            </a:r>
            <a:endParaRPr/>
          </a:p>
          <a:p>
            <a:pPr indent="0" lvl="0" marL="0" marR="0" rtl="0" algn="l">
              <a:lnSpc>
                <a:spcPct val="100000"/>
              </a:lnSpc>
              <a:spcBef>
                <a:spcPts val="0"/>
              </a:spcBef>
              <a:spcAft>
                <a:spcPts val="0"/>
              </a:spcAft>
              <a:buNone/>
            </a:pPr>
            <a:r>
              <a:rPr b="1" i="0" lang="en-US" sz="2600" u="none" cap="none" strike="noStrike">
                <a:solidFill>
                  <a:schemeClr val="lt1"/>
                </a:solidFill>
                <a:latin typeface="Arial"/>
                <a:ea typeface="Arial"/>
                <a:cs typeface="Arial"/>
                <a:sym typeface="Arial"/>
              </a:rPr>
              <a:t>Thank You</a:t>
            </a:r>
            <a:endParaRPr/>
          </a:p>
          <a:p>
            <a:pPr indent="0" lvl="0" marL="0" marR="0" rtl="0" algn="l">
              <a:lnSpc>
                <a:spcPct val="100000"/>
              </a:lnSpc>
              <a:spcBef>
                <a:spcPts val="0"/>
              </a:spcBef>
              <a:spcAft>
                <a:spcPts val="0"/>
              </a:spcAft>
              <a:buNone/>
            </a:pPr>
            <a:r>
              <a:rPr b="1" i="0" lang="en-US" sz="2600" u="none" cap="none" strike="noStrike">
                <a:solidFill>
                  <a:schemeClr val="lt1"/>
                </a:solidFill>
                <a:latin typeface="Arial"/>
                <a:ea typeface="Arial"/>
                <a:cs typeface="Arial"/>
                <a:sym typeface="Arial"/>
              </a:rPr>
              <a:t>Questions</a:t>
            </a:r>
            <a:endParaRPr/>
          </a:p>
          <a:p>
            <a:pPr indent="0" lvl="0" marL="0" marR="0" rtl="0" algn="l">
              <a:lnSpc>
                <a:spcPct val="100000"/>
              </a:lnSpc>
              <a:spcBef>
                <a:spcPts val="0"/>
              </a:spcBef>
              <a:spcAft>
                <a:spcPts val="0"/>
              </a:spcAft>
              <a:buNone/>
            </a:pPr>
            <a:r>
              <a:rPr b="1" i="0" lang="en-US" sz="2600" u="none" cap="none" strike="noStrike">
                <a:solidFill>
                  <a:schemeClr val="lt1"/>
                </a:solidFill>
                <a:latin typeface="Arial"/>
                <a:ea typeface="Arial"/>
                <a:cs typeface="Arial"/>
                <a:sym typeface="Arial"/>
              </a:rPr>
              <a:t>Contact Information</a:t>
            </a:r>
            <a:endParaRPr/>
          </a:p>
          <a:p>
            <a:pPr indent="0" lvl="0" marL="0" marR="0" rtl="0" algn="l">
              <a:lnSpc>
                <a:spcPct val="100000"/>
              </a:lnSpc>
              <a:spcBef>
                <a:spcPts val="0"/>
              </a:spcBef>
              <a:spcAft>
                <a:spcPts val="0"/>
              </a:spcAft>
              <a:buNone/>
            </a:pPr>
            <a:r>
              <a:t/>
            </a:r>
            <a:endParaRPr b="1" i="0" sz="1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chemeClr val="lt1"/>
                </a:solidFill>
                <a:latin typeface="Arial"/>
                <a:ea typeface="Arial"/>
                <a:cs typeface="Arial"/>
                <a:sym typeface="Arial"/>
              </a:rPr>
              <a:t>Lorem ipsum dolor sit amet, consectetur adipiscing elit, sed do eiusmod tempor incididunt ut labore et dolore magna aliqua.</a:t>
            </a:r>
            <a:endParaRPr b="1" i="0" sz="1800" u="none" cap="none" strike="noStrike">
              <a:solidFill>
                <a:schemeClr val="lt1"/>
              </a:solidFill>
              <a:latin typeface="Arial"/>
              <a:ea typeface="Arial"/>
              <a:cs typeface="Arial"/>
              <a:sym typeface="Arial"/>
            </a:endParaRPr>
          </a:p>
        </p:txBody>
      </p:sp>
      <p:pic>
        <p:nvPicPr>
          <p:cNvPr id="1078" name="Google Shape;1078;p37"/>
          <p:cNvPicPr preferRelativeResize="0"/>
          <p:nvPr/>
        </p:nvPicPr>
        <p:blipFill rotWithShape="1">
          <a:blip r:embed="rId4">
            <a:alphaModFix/>
          </a:blip>
          <a:srcRect b="0" l="0" r="0" t="0"/>
          <a:stretch/>
        </p:blipFill>
        <p:spPr>
          <a:xfrm>
            <a:off x="11557509" y="233819"/>
            <a:ext cx="271308" cy="389810"/>
          </a:xfrm>
          <a:prstGeom prst="rect">
            <a:avLst/>
          </a:prstGeom>
          <a:noFill/>
          <a:ln>
            <a:noFill/>
          </a:ln>
        </p:spPr>
      </p:pic>
      <p:sp>
        <p:nvSpPr>
          <p:cNvPr id="1079" name="Google Shape;1079;p37"/>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1080" name="Google Shape;1080;p37"/>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grpSp>
        <p:nvGrpSpPr>
          <p:cNvPr id="1081" name="Google Shape;1081;p37"/>
          <p:cNvGrpSpPr/>
          <p:nvPr/>
        </p:nvGrpSpPr>
        <p:grpSpPr>
          <a:xfrm>
            <a:off x="4061361" y="6601537"/>
            <a:ext cx="5238725" cy="70446"/>
            <a:chOff x="4028111" y="6601537"/>
            <a:chExt cx="5238725" cy="70446"/>
          </a:xfrm>
        </p:grpSpPr>
        <p:cxnSp>
          <p:nvCxnSpPr>
            <p:cNvPr id="1082" name="Google Shape;1082;p37"/>
            <p:cNvCxnSpPr/>
            <p:nvPr/>
          </p:nvCxnSpPr>
          <p:spPr>
            <a:xfrm rot="10800000">
              <a:off x="4028111" y="6639606"/>
              <a:ext cx="5169964" cy="0"/>
            </a:xfrm>
            <a:prstGeom prst="straightConnector1">
              <a:avLst/>
            </a:prstGeom>
            <a:noFill/>
            <a:ln cap="flat" cmpd="sng" w="9525">
              <a:solidFill>
                <a:schemeClr val="lt1"/>
              </a:solidFill>
              <a:prstDash val="solid"/>
              <a:round/>
              <a:headEnd len="sm" w="sm" type="none"/>
              <a:tailEnd len="sm" w="sm" type="none"/>
            </a:ln>
          </p:spPr>
        </p:cxnSp>
        <p:sp>
          <p:nvSpPr>
            <p:cNvPr id="1083" name="Google Shape;1083;p37"/>
            <p:cNvSpPr/>
            <p:nvPr/>
          </p:nvSpPr>
          <p:spPr>
            <a:xfrm>
              <a:off x="9196390" y="6601537"/>
              <a:ext cx="70446" cy="70446"/>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1087" name="Shape 1087"/>
        <p:cNvGrpSpPr/>
        <p:nvPr/>
      </p:nvGrpSpPr>
      <p:grpSpPr>
        <a:xfrm>
          <a:off x="0" y="0"/>
          <a:ext cx="0" cy="0"/>
          <a:chOff x="0" y="0"/>
          <a:chExt cx="0" cy="0"/>
        </a:xfrm>
      </p:grpSpPr>
      <p:pic>
        <p:nvPicPr>
          <p:cNvPr id="1088" name="Google Shape;1088;p38"/>
          <p:cNvPicPr preferRelativeResize="0"/>
          <p:nvPr/>
        </p:nvPicPr>
        <p:blipFill rotWithShape="1">
          <a:blip r:embed="rId4">
            <a:alphaModFix/>
          </a:blip>
          <a:srcRect b="0" l="0" r="0" t="0"/>
          <a:stretch/>
        </p:blipFill>
        <p:spPr>
          <a:xfrm>
            <a:off x="2259350" y="2791508"/>
            <a:ext cx="5414193" cy="127498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3" name="Shape 133"/>
        <p:cNvGrpSpPr/>
        <p:nvPr/>
      </p:nvGrpSpPr>
      <p:grpSpPr>
        <a:xfrm>
          <a:off x="0" y="0"/>
          <a:ext cx="0" cy="0"/>
          <a:chOff x="0" y="0"/>
          <a:chExt cx="0" cy="0"/>
        </a:xfrm>
      </p:grpSpPr>
      <p:sp>
        <p:nvSpPr>
          <p:cNvPr id="134" name="Google Shape;134;g3e628816e22_1_246"/>
          <p:cNvSpPr txBox="1"/>
          <p:nvPr/>
        </p:nvSpPr>
        <p:spPr>
          <a:xfrm>
            <a:off x="1295400" y="2948490"/>
            <a:ext cx="9601200" cy="13392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500"/>
              <a:buFont typeface="Arial"/>
              <a:buNone/>
            </a:pPr>
            <a:r>
              <a:rPr b="1" lang="en-US" sz="4500">
                <a:solidFill>
                  <a:srgbClr val="15264B"/>
                </a:solidFill>
              </a:rPr>
              <a:t>Proposed Design &amp; RVs</a:t>
            </a:r>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15264B"/>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800" u="none" cap="none" strike="noStrike">
              <a:solidFill>
                <a:srgbClr val="15264B"/>
              </a:solidFill>
              <a:latin typeface="Arial"/>
              <a:ea typeface="Arial"/>
              <a:cs typeface="Arial"/>
              <a:sym typeface="Arial"/>
            </a:endParaRPr>
          </a:p>
        </p:txBody>
      </p:sp>
      <p:grpSp>
        <p:nvGrpSpPr>
          <p:cNvPr id="135" name="Google Shape;135;g3e628816e22_1_246"/>
          <p:cNvGrpSpPr/>
          <p:nvPr/>
        </p:nvGrpSpPr>
        <p:grpSpPr>
          <a:xfrm>
            <a:off x="3943790" y="2676939"/>
            <a:ext cx="3861636" cy="322845"/>
            <a:chOff x="3943790" y="2676939"/>
            <a:chExt cx="3861636" cy="322845"/>
          </a:xfrm>
        </p:grpSpPr>
        <p:cxnSp>
          <p:nvCxnSpPr>
            <p:cNvPr id="136" name="Google Shape;136;g3e628816e22_1_246"/>
            <p:cNvCxnSpPr/>
            <p:nvPr/>
          </p:nvCxnSpPr>
          <p:spPr>
            <a:xfrm>
              <a:off x="4426226" y="2676939"/>
              <a:ext cx="3379200" cy="0"/>
            </a:xfrm>
            <a:prstGeom prst="straightConnector1">
              <a:avLst/>
            </a:prstGeom>
            <a:noFill/>
            <a:ln cap="flat" cmpd="sng" w="19050">
              <a:solidFill>
                <a:schemeClr val="lt1"/>
              </a:solidFill>
              <a:prstDash val="solid"/>
              <a:round/>
              <a:headEnd len="sm" w="sm" type="none"/>
              <a:tailEnd len="sm" w="sm" type="none"/>
            </a:ln>
          </p:spPr>
        </p:cxnSp>
        <p:cxnSp>
          <p:nvCxnSpPr>
            <p:cNvPr id="137" name="Google Shape;137;g3e628816e22_1_246"/>
            <p:cNvCxnSpPr/>
            <p:nvPr/>
          </p:nvCxnSpPr>
          <p:spPr>
            <a:xfrm flipH="1" rot="10800000">
              <a:off x="3943790" y="2676984"/>
              <a:ext cx="482400" cy="322800"/>
            </a:xfrm>
            <a:prstGeom prst="straightConnector1">
              <a:avLst/>
            </a:prstGeom>
            <a:noFill/>
            <a:ln cap="flat" cmpd="sng" w="19050">
              <a:solidFill>
                <a:schemeClr val="lt1"/>
              </a:solidFill>
              <a:prstDash val="solid"/>
              <a:round/>
              <a:headEnd len="sm" w="sm" type="none"/>
              <a:tailEnd len="sm" w="sm" type="none"/>
            </a:ln>
          </p:spPr>
        </p:cxnSp>
      </p:grpSp>
      <p:pic>
        <p:nvPicPr>
          <p:cNvPr id="138" name="Google Shape;138;g3e628816e22_1_246"/>
          <p:cNvPicPr preferRelativeResize="0"/>
          <p:nvPr/>
        </p:nvPicPr>
        <p:blipFill rotWithShape="1">
          <a:blip r:embed="rId4">
            <a:alphaModFix/>
          </a:blip>
          <a:srcRect b="0" l="0" r="0" t="0"/>
          <a:stretch/>
        </p:blipFill>
        <p:spPr>
          <a:xfrm>
            <a:off x="11557509" y="233819"/>
            <a:ext cx="271309" cy="389810"/>
          </a:xfrm>
          <a:prstGeom prst="rect">
            <a:avLst/>
          </a:prstGeom>
          <a:noFill/>
          <a:ln>
            <a:noFill/>
          </a:ln>
        </p:spPr>
      </p:pic>
      <p:sp>
        <p:nvSpPr>
          <p:cNvPr id="139" name="Google Shape;139;g3e628816e22_1_246"/>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140" name="Google Shape;140;g3e628816e22_1_246"/>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141" name="Google Shape;141;g3e628816e22_1_246"/>
          <p:cNvGrpSpPr/>
          <p:nvPr/>
        </p:nvGrpSpPr>
        <p:grpSpPr>
          <a:xfrm>
            <a:off x="4061425" y="6601537"/>
            <a:ext cx="5238715" cy="70500"/>
            <a:chOff x="4028175" y="6601537"/>
            <a:chExt cx="5238715" cy="70500"/>
          </a:xfrm>
        </p:grpSpPr>
        <p:cxnSp>
          <p:nvCxnSpPr>
            <p:cNvPr id="142" name="Google Shape;142;g3e628816e22_1_246"/>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143" name="Google Shape;143;g3e628816e22_1_246"/>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6" name="Shape 146"/>
        <p:cNvGrpSpPr/>
        <p:nvPr/>
      </p:nvGrpSpPr>
      <p:grpSpPr>
        <a:xfrm>
          <a:off x="0" y="0"/>
          <a:ext cx="0" cy="0"/>
          <a:chOff x="0" y="0"/>
          <a:chExt cx="0" cy="0"/>
        </a:xfrm>
      </p:grpSpPr>
      <p:sp>
        <p:nvSpPr>
          <p:cNvPr id="147" name="Google Shape;147;g3e6b9b4a22b_0_6"/>
          <p:cNvSpPr txBox="1"/>
          <p:nvPr/>
        </p:nvSpPr>
        <p:spPr>
          <a:xfrm>
            <a:off x="8001000" y="6524625"/>
            <a:ext cx="3810000" cy="238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b="0" lang="en-US" sz="900">
                <a:solidFill>
                  <a:srgbClr val="FFFFFF"/>
                </a:solidFill>
                <a:latin typeface="Arial"/>
                <a:ea typeface="Arial"/>
                <a:cs typeface="Arial"/>
                <a:sym typeface="Arial"/>
              </a:rPr>
              <a:t>GRAINGER ENGINEERING</a:t>
            </a:r>
            <a:endParaRPr b="0" sz="900">
              <a:solidFill>
                <a:srgbClr val="FFFFFF"/>
              </a:solidFill>
              <a:latin typeface="Arial"/>
              <a:ea typeface="Arial"/>
              <a:cs typeface="Arial"/>
              <a:sym typeface="Arial"/>
            </a:endParaRPr>
          </a:p>
        </p:txBody>
      </p:sp>
      <p:pic>
        <p:nvPicPr>
          <p:cNvPr id="148" name="Google Shape;148;g3e6b9b4a22b_0_6"/>
          <p:cNvPicPr preferRelativeResize="0"/>
          <p:nvPr/>
        </p:nvPicPr>
        <p:blipFill rotWithShape="1">
          <a:blip r:embed="rId4">
            <a:alphaModFix/>
          </a:blip>
          <a:srcRect b="0" l="0" r="0" t="0"/>
          <a:stretch/>
        </p:blipFill>
        <p:spPr>
          <a:xfrm>
            <a:off x="466725" y="457200"/>
            <a:ext cx="3829200" cy="1676400"/>
          </a:xfrm>
          <a:prstGeom prst="rect">
            <a:avLst/>
          </a:prstGeom>
          <a:noFill/>
          <a:ln>
            <a:noFill/>
          </a:ln>
        </p:spPr>
      </p:pic>
      <p:sp>
        <p:nvSpPr>
          <p:cNvPr id="149" name="Google Shape;149;g3e6b9b4a22b_0_6"/>
          <p:cNvSpPr txBox="1"/>
          <p:nvPr/>
        </p:nvSpPr>
        <p:spPr>
          <a:xfrm>
            <a:off x="571500" y="457200"/>
            <a:ext cx="10704300" cy="762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4400">
                <a:solidFill>
                  <a:srgbClr val="FFFFFF"/>
                </a:solidFill>
                <a:latin typeface="Arial"/>
                <a:ea typeface="Arial"/>
                <a:cs typeface="Arial"/>
                <a:sym typeface="Arial"/>
              </a:rPr>
              <a:t>Our Solution: AI Culinary Device</a:t>
            </a:r>
            <a:endParaRPr b="1" sz="4400">
              <a:solidFill>
                <a:srgbClr val="FFFFFF"/>
              </a:solidFill>
              <a:latin typeface="Arial"/>
              <a:ea typeface="Arial"/>
              <a:cs typeface="Arial"/>
              <a:sym typeface="Arial"/>
            </a:endParaRPr>
          </a:p>
        </p:txBody>
      </p:sp>
      <p:pic>
        <p:nvPicPr>
          <p:cNvPr id="150" name="Google Shape;150;g3e6b9b4a22b_0_6"/>
          <p:cNvPicPr preferRelativeResize="0"/>
          <p:nvPr/>
        </p:nvPicPr>
        <p:blipFill rotWithShape="1">
          <a:blip r:embed="rId5">
            <a:alphaModFix/>
          </a:blip>
          <a:srcRect b="0" l="30" r="40" t="0"/>
          <a:stretch/>
        </p:blipFill>
        <p:spPr>
          <a:xfrm>
            <a:off x="11553825" y="238125"/>
            <a:ext cx="271500" cy="390600"/>
          </a:xfrm>
          <a:prstGeom prst="rect">
            <a:avLst/>
          </a:prstGeom>
          <a:noFill/>
          <a:ln>
            <a:noFill/>
          </a:ln>
        </p:spPr>
      </p:pic>
      <p:sp>
        <p:nvSpPr>
          <p:cNvPr id="151" name="Google Shape;151;g3e6b9b4a22b_0_6"/>
          <p:cNvSpPr/>
          <p:nvPr/>
        </p:nvSpPr>
        <p:spPr>
          <a:xfrm>
            <a:off x="9223950" y="6605625"/>
            <a:ext cx="76200" cy="76200"/>
          </a:xfrm>
          <a:prstGeom prst="ellipse">
            <a:avLst/>
          </a:pr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52" name="Google Shape;152;g3e6b9b4a22b_0_6"/>
          <p:cNvSpPr txBox="1"/>
          <p:nvPr/>
        </p:nvSpPr>
        <p:spPr>
          <a:xfrm>
            <a:off x="381000" y="6524625"/>
            <a:ext cx="3810000" cy="238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0" lang="en-US" sz="900">
                <a:solidFill>
                  <a:srgbClr val="FFFFFF"/>
                </a:solidFill>
                <a:latin typeface="Arial"/>
                <a:ea typeface="Arial"/>
                <a:cs typeface="Arial"/>
                <a:sym typeface="Arial"/>
              </a:rPr>
              <a:t>ELECTRICAL &amp; COMPUTER ENGINEERING</a:t>
            </a:r>
            <a:endParaRPr b="0" sz="900">
              <a:solidFill>
                <a:srgbClr val="FFFFFF"/>
              </a:solidFill>
              <a:latin typeface="Arial"/>
              <a:ea typeface="Arial"/>
              <a:cs typeface="Arial"/>
              <a:sym typeface="Arial"/>
            </a:endParaRPr>
          </a:p>
        </p:txBody>
      </p:sp>
      <p:grpSp>
        <p:nvGrpSpPr>
          <p:cNvPr id="153" name="Google Shape;153;g3e6b9b4a22b_0_6"/>
          <p:cNvGrpSpPr/>
          <p:nvPr/>
        </p:nvGrpSpPr>
        <p:grpSpPr>
          <a:xfrm>
            <a:off x="4061425" y="6601537"/>
            <a:ext cx="5238715" cy="70500"/>
            <a:chOff x="4028175" y="6601537"/>
            <a:chExt cx="5238715" cy="70500"/>
          </a:xfrm>
        </p:grpSpPr>
        <p:cxnSp>
          <p:nvCxnSpPr>
            <p:cNvPr id="154" name="Google Shape;154;g3e6b9b4a22b_0_6"/>
            <p:cNvCxnSpPr/>
            <p:nvPr/>
          </p:nvCxnSpPr>
          <p:spPr>
            <a:xfrm rot="10800000">
              <a:off x="4028175" y="6639606"/>
              <a:ext cx="5169900" cy="0"/>
            </a:xfrm>
            <a:prstGeom prst="straightConnector1">
              <a:avLst/>
            </a:prstGeom>
            <a:noFill/>
            <a:ln cap="flat" cmpd="sng" w="9525">
              <a:solidFill>
                <a:schemeClr val="lt1"/>
              </a:solidFill>
              <a:prstDash val="solid"/>
              <a:round/>
              <a:headEnd len="sm" w="sm" type="none"/>
              <a:tailEnd len="sm" w="sm" type="none"/>
            </a:ln>
          </p:spPr>
        </p:cxnSp>
        <p:sp>
          <p:nvSpPr>
            <p:cNvPr id="155" name="Google Shape;155;g3e6b9b4a22b_0_6"/>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id="156" name="Google Shape;156;g3e6b9b4a22b_0_6" title="com.samples.passthroughcamera-20260429-211629-0.mp4">
            <a:hlinkClick r:id="rId6"/>
          </p:cNvPr>
          <p:cNvPicPr preferRelativeResize="0"/>
          <p:nvPr/>
        </p:nvPicPr>
        <p:blipFill>
          <a:blip r:embed="rId7">
            <a:alphaModFix/>
          </a:blip>
          <a:stretch>
            <a:fillRect/>
          </a:stretch>
        </p:blipFill>
        <p:spPr>
          <a:xfrm>
            <a:off x="1706826" y="1584250"/>
            <a:ext cx="8433648" cy="47439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1000"/>
                                        <p:tgtEl>
                                          <p:spTgt spid="1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1000"/>
                                        <p:tgtEl>
                                          <p:spTgt spid="1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1000"/>
                                        <p:tgtEl>
                                          <p:spTgt spid="1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9" name="Shape 159"/>
        <p:cNvGrpSpPr/>
        <p:nvPr/>
      </p:nvGrpSpPr>
      <p:grpSpPr>
        <a:xfrm>
          <a:off x="0" y="0"/>
          <a:ext cx="0" cy="0"/>
          <a:chOff x="0" y="0"/>
          <a:chExt cx="0" cy="0"/>
        </a:xfrm>
      </p:grpSpPr>
      <p:sp>
        <p:nvSpPr>
          <p:cNvPr id="160" name="Google Shape;160;g3e63ed8dfb5_1_33"/>
          <p:cNvSpPr txBox="1"/>
          <p:nvPr/>
        </p:nvSpPr>
        <p:spPr>
          <a:xfrm>
            <a:off x="8001000" y="6524625"/>
            <a:ext cx="3810000" cy="238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b="0" lang="en-US" sz="900">
                <a:solidFill>
                  <a:srgbClr val="FFFFFF"/>
                </a:solidFill>
                <a:latin typeface="Arial"/>
                <a:ea typeface="Arial"/>
                <a:cs typeface="Arial"/>
                <a:sym typeface="Arial"/>
              </a:rPr>
              <a:t>GRAINGER ENGINEERING</a:t>
            </a:r>
            <a:endParaRPr b="0" sz="900">
              <a:solidFill>
                <a:srgbClr val="FFFFFF"/>
              </a:solidFill>
              <a:latin typeface="Arial"/>
              <a:ea typeface="Arial"/>
              <a:cs typeface="Arial"/>
              <a:sym typeface="Arial"/>
            </a:endParaRPr>
          </a:p>
        </p:txBody>
      </p:sp>
      <p:pic>
        <p:nvPicPr>
          <p:cNvPr id="161" name="Google Shape;161;g3e63ed8dfb5_1_33"/>
          <p:cNvPicPr preferRelativeResize="0"/>
          <p:nvPr/>
        </p:nvPicPr>
        <p:blipFill rotWithShape="1">
          <a:blip r:embed="rId4">
            <a:alphaModFix/>
          </a:blip>
          <a:srcRect b="0" l="0" r="0" t="0"/>
          <a:stretch/>
        </p:blipFill>
        <p:spPr>
          <a:xfrm>
            <a:off x="466725" y="457200"/>
            <a:ext cx="3829200" cy="1676400"/>
          </a:xfrm>
          <a:prstGeom prst="rect">
            <a:avLst/>
          </a:prstGeom>
          <a:noFill/>
          <a:ln>
            <a:noFill/>
          </a:ln>
        </p:spPr>
      </p:pic>
      <p:sp>
        <p:nvSpPr>
          <p:cNvPr id="162" name="Google Shape;162;g3e63ed8dfb5_1_33"/>
          <p:cNvSpPr txBox="1"/>
          <p:nvPr/>
        </p:nvSpPr>
        <p:spPr>
          <a:xfrm>
            <a:off x="571500" y="457200"/>
            <a:ext cx="6667500" cy="762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4400">
                <a:solidFill>
                  <a:srgbClr val="FFFFFF"/>
                </a:solidFill>
                <a:latin typeface="Arial"/>
                <a:ea typeface="Arial"/>
                <a:cs typeface="Arial"/>
                <a:sym typeface="Arial"/>
              </a:rPr>
              <a:t>High-Level Diagram</a:t>
            </a:r>
            <a:endParaRPr b="1" sz="4400">
              <a:solidFill>
                <a:srgbClr val="FFFFFF"/>
              </a:solidFill>
              <a:latin typeface="Arial"/>
              <a:ea typeface="Arial"/>
              <a:cs typeface="Arial"/>
              <a:sym typeface="Arial"/>
            </a:endParaRPr>
          </a:p>
        </p:txBody>
      </p:sp>
      <p:pic>
        <p:nvPicPr>
          <p:cNvPr id="163" name="Google Shape;163;g3e63ed8dfb5_1_33"/>
          <p:cNvPicPr preferRelativeResize="0"/>
          <p:nvPr/>
        </p:nvPicPr>
        <p:blipFill rotWithShape="1">
          <a:blip r:embed="rId5">
            <a:alphaModFix/>
          </a:blip>
          <a:srcRect b="0" l="30" r="40" t="0"/>
          <a:stretch/>
        </p:blipFill>
        <p:spPr>
          <a:xfrm>
            <a:off x="11553825" y="238125"/>
            <a:ext cx="271500" cy="390600"/>
          </a:xfrm>
          <a:prstGeom prst="rect">
            <a:avLst/>
          </a:prstGeom>
          <a:noFill/>
          <a:ln>
            <a:noFill/>
          </a:ln>
        </p:spPr>
      </p:pic>
      <p:sp>
        <p:nvSpPr>
          <p:cNvPr id="164" name="Google Shape;164;g3e63ed8dfb5_1_33"/>
          <p:cNvSpPr/>
          <p:nvPr/>
        </p:nvSpPr>
        <p:spPr>
          <a:xfrm>
            <a:off x="9223950" y="6605625"/>
            <a:ext cx="76200" cy="76200"/>
          </a:xfrm>
          <a:prstGeom prst="ellipse">
            <a:avLst/>
          </a:pr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65" name="Google Shape;165;g3e63ed8dfb5_1_33"/>
          <p:cNvSpPr txBox="1"/>
          <p:nvPr/>
        </p:nvSpPr>
        <p:spPr>
          <a:xfrm>
            <a:off x="381000" y="6524625"/>
            <a:ext cx="3810000" cy="238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0" lang="en-US" sz="900">
                <a:solidFill>
                  <a:srgbClr val="FFFFFF"/>
                </a:solidFill>
                <a:latin typeface="Arial"/>
                <a:ea typeface="Arial"/>
                <a:cs typeface="Arial"/>
                <a:sym typeface="Arial"/>
              </a:rPr>
              <a:t>ELECTRICAL &amp; COMPUTER ENGINEERING</a:t>
            </a:r>
            <a:endParaRPr b="0" sz="900">
              <a:solidFill>
                <a:srgbClr val="FFFFFF"/>
              </a:solidFill>
              <a:latin typeface="Arial"/>
              <a:ea typeface="Arial"/>
              <a:cs typeface="Arial"/>
              <a:sym typeface="Arial"/>
            </a:endParaRPr>
          </a:p>
        </p:txBody>
      </p:sp>
      <p:grpSp>
        <p:nvGrpSpPr>
          <p:cNvPr id="166" name="Google Shape;166;g3e63ed8dfb5_1_33"/>
          <p:cNvGrpSpPr/>
          <p:nvPr/>
        </p:nvGrpSpPr>
        <p:grpSpPr>
          <a:xfrm>
            <a:off x="4061425" y="6601537"/>
            <a:ext cx="5238715" cy="70500"/>
            <a:chOff x="4028175" y="6601537"/>
            <a:chExt cx="5238715" cy="70500"/>
          </a:xfrm>
        </p:grpSpPr>
        <p:cxnSp>
          <p:nvCxnSpPr>
            <p:cNvPr id="167" name="Google Shape;167;g3e63ed8dfb5_1_33"/>
            <p:cNvCxnSpPr/>
            <p:nvPr/>
          </p:nvCxnSpPr>
          <p:spPr>
            <a:xfrm rot="10800000">
              <a:off x="4028175" y="6639606"/>
              <a:ext cx="5169900" cy="0"/>
            </a:xfrm>
            <a:prstGeom prst="straightConnector1">
              <a:avLst/>
            </a:prstGeom>
            <a:noFill/>
            <a:ln cap="flat" cmpd="sng" w="9525">
              <a:solidFill>
                <a:schemeClr val="lt1"/>
              </a:solidFill>
              <a:prstDash val="solid"/>
              <a:round/>
              <a:headEnd len="sm" w="sm" type="none"/>
              <a:tailEnd len="sm" w="sm" type="none"/>
            </a:ln>
          </p:spPr>
        </p:cxnSp>
        <p:sp>
          <p:nvSpPr>
            <p:cNvPr id="168" name="Google Shape;168;g3e63ed8dfb5_1_33"/>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id="169" name="Google Shape;169;g3e63ed8dfb5_1_33"/>
          <p:cNvPicPr preferRelativeResize="0"/>
          <p:nvPr/>
        </p:nvPicPr>
        <p:blipFill>
          <a:blip r:embed="rId6">
            <a:alphaModFix/>
          </a:blip>
          <a:stretch>
            <a:fillRect/>
          </a:stretch>
        </p:blipFill>
        <p:spPr>
          <a:xfrm>
            <a:off x="2300363" y="1507900"/>
            <a:ext cx="7591274" cy="472802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2" name="Shape 172"/>
        <p:cNvGrpSpPr/>
        <p:nvPr/>
      </p:nvGrpSpPr>
      <p:grpSpPr>
        <a:xfrm>
          <a:off x="0" y="0"/>
          <a:ext cx="0" cy="0"/>
          <a:chOff x="0" y="0"/>
          <a:chExt cx="0" cy="0"/>
        </a:xfrm>
      </p:grpSpPr>
      <p:sp>
        <p:nvSpPr>
          <p:cNvPr id="173" name="Google Shape;173;g3e63ed8dfb5_1_49"/>
          <p:cNvSpPr txBox="1"/>
          <p:nvPr/>
        </p:nvSpPr>
        <p:spPr>
          <a:xfrm>
            <a:off x="8001000" y="6524625"/>
            <a:ext cx="3810000" cy="238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b="0" lang="en-US" sz="900">
                <a:solidFill>
                  <a:srgbClr val="FFFFFF"/>
                </a:solidFill>
                <a:latin typeface="Arial"/>
                <a:ea typeface="Arial"/>
                <a:cs typeface="Arial"/>
                <a:sym typeface="Arial"/>
              </a:rPr>
              <a:t>GRAINGER ENGINEERING</a:t>
            </a:r>
            <a:endParaRPr b="0" sz="900">
              <a:solidFill>
                <a:srgbClr val="FFFFFF"/>
              </a:solidFill>
              <a:latin typeface="Arial"/>
              <a:ea typeface="Arial"/>
              <a:cs typeface="Arial"/>
              <a:sym typeface="Arial"/>
            </a:endParaRPr>
          </a:p>
        </p:txBody>
      </p:sp>
      <p:pic>
        <p:nvPicPr>
          <p:cNvPr id="174" name="Google Shape;174;g3e63ed8dfb5_1_49"/>
          <p:cNvPicPr preferRelativeResize="0"/>
          <p:nvPr/>
        </p:nvPicPr>
        <p:blipFill rotWithShape="1">
          <a:blip r:embed="rId4">
            <a:alphaModFix/>
          </a:blip>
          <a:srcRect b="0" l="0" r="0" t="0"/>
          <a:stretch/>
        </p:blipFill>
        <p:spPr>
          <a:xfrm>
            <a:off x="466725" y="457200"/>
            <a:ext cx="3829200" cy="1676400"/>
          </a:xfrm>
          <a:prstGeom prst="rect">
            <a:avLst/>
          </a:prstGeom>
          <a:noFill/>
          <a:ln>
            <a:noFill/>
          </a:ln>
        </p:spPr>
      </p:pic>
      <p:sp>
        <p:nvSpPr>
          <p:cNvPr id="175" name="Google Shape;175;g3e63ed8dfb5_1_49"/>
          <p:cNvSpPr txBox="1"/>
          <p:nvPr/>
        </p:nvSpPr>
        <p:spPr>
          <a:xfrm>
            <a:off x="571500" y="230925"/>
            <a:ext cx="6667500" cy="762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4400">
                <a:solidFill>
                  <a:srgbClr val="FFFFFF"/>
                </a:solidFill>
                <a:latin typeface="Arial"/>
                <a:ea typeface="Arial"/>
                <a:cs typeface="Arial"/>
                <a:sym typeface="Arial"/>
              </a:rPr>
              <a:t>Block Diagram</a:t>
            </a:r>
            <a:endParaRPr b="1" sz="4400">
              <a:solidFill>
                <a:srgbClr val="FFFFFF"/>
              </a:solidFill>
              <a:latin typeface="Arial"/>
              <a:ea typeface="Arial"/>
              <a:cs typeface="Arial"/>
              <a:sym typeface="Arial"/>
            </a:endParaRPr>
          </a:p>
        </p:txBody>
      </p:sp>
      <p:pic>
        <p:nvPicPr>
          <p:cNvPr id="176" name="Google Shape;176;g3e63ed8dfb5_1_49"/>
          <p:cNvPicPr preferRelativeResize="0"/>
          <p:nvPr/>
        </p:nvPicPr>
        <p:blipFill rotWithShape="1">
          <a:blip r:embed="rId5">
            <a:alphaModFix/>
          </a:blip>
          <a:srcRect b="0" l="30" r="40" t="0"/>
          <a:stretch/>
        </p:blipFill>
        <p:spPr>
          <a:xfrm>
            <a:off x="11553825" y="238125"/>
            <a:ext cx="271500" cy="390600"/>
          </a:xfrm>
          <a:prstGeom prst="rect">
            <a:avLst/>
          </a:prstGeom>
          <a:noFill/>
          <a:ln>
            <a:noFill/>
          </a:ln>
        </p:spPr>
      </p:pic>
      <p:sp>
        <p:nvSpPr>
          <p:cNvPr id="177" name="Google Shape;177;g3e63ed8dfb5_1_49"/>
          <p:cNvSpPr/>
          <p:nvPr/>
        </p:nvSpPr>
        <p:spPr>
          <a:xfrm>
            <a:off x="9223950" y="6605625"/>
            <a:ext cx="76200" cy="76200"/>
          </a:xfrm>
          <a:prstGeom prst="ellipse">
            <a:avLst/>
          </a:prstGeom>
          <a:solidFill>
            <a:srgbClr val="FFFF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78" name="Google Shape;178;g3e63ed8dfb5_1_49"/>
          <p:cNvSpPr txBox="1"/>
          <p:nvPr/>
        </p:nvSpPr>
        <p:spPr>
          <a:xfrm>
            <a:off x="381000" y="6524625"/>
            <a:ext cx="3810000" cy="238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0" lang="en-US" sz="900">
                <a:solidFill>
                  <a:srgbClr val="FFFFFF"/>
                </a:solidFill>
                <a:latin typeface="Arial"/>
                <a:ea typeface="Arial"/>
                <a:cs typeface="Arial"/>
                <a:sym typeface="Arial"/>
              </a:rPr>
              <a:t>ELECTRICAL &amp; COMPUTER ENGINEERING</a:t>
            </a:r>
            <a:endParaRPr b="0" sz="900">
              <a:solidFill>
                <a:srgbClr val="FFFFFF"/>
              </a:solidFill>
              <a:latin typeface="Arial"/>
              <a:ea typeface="Arial"/>
              <a:cs typeface="Arial"/>
              <a:sym typeface="Arial"/>
            </a:endParaRPr>
          </a:p>
        </p:txBody>
      </p:sp>
      <p:grpSp>
        <p:nvGrpSpPr>
          <p:cNvPr id="179" name="Google Shape;179;g3e63ed8dfb5_1_49"/>
          <p:cNvGrpSpPr/>
          <p:nvPr/>
        </p:nvGrpSpPr>
        <p:grpSpPr>
          <a:xfrm>
            <a:off x="4061425" y="6601537"/>
            <a:ext cx="5238715" cy="70500"/>
            <a:chOff x="4028175" y="6601537"/>
            <a:chExt cx="5238715" cy="70500"/>
          </a:xfrm>
        </p:grpSpPr>
        <p:cxnSp>
          <p:nvCxnSpPr>
            <p:cNvPr id="180" name="Google Shape;180;g3e63ed8dfb5_1_49"/>
            <p:cNvCxnSpPr/>
            <p:nvPr/>
          </p:nvCxnSpPr>
          <p:spPr>
            <a:xfrm rot="10800000">
              <a:off x="4028175" y="6639606"/>
              <a:ext cx="5169900" cy="0"/>
            </a:xfrm>
            <a:prstGeom prst="straightConnector1">
              <a:avLst/>
            </a:prstGeom>
            <a:noFill/>
            <a:ln cap="flat" cmpd="sng" w="9525">
              <a:solidFill>
                <a:schemeClr val="lt1"/>
              </a:solidFill>
              <a:prstDash val="solid"/>
              <a:round/>
              <a:headEnd len="sm" w="sm" type="none"/>
              <a:tailEnd len="sm" w="sm" type="none"/>
            </a:ln>
          </p:spPr>
        </p:cxnSp>
        <p:sp>
          <p:nvSpPr>
            <p:cNvPr id="181" name="Google Shape;181;g3e63ed8dfb5_1_49"/>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make the edges of this diagram look better" id="182" name="Google Shape;182;g3e63ed8dfb5_1_49"/>
          <p:cNvPicPr preferRelativeResize="0"/>
          <p:nvPr/>
        </p:nvPicPr>
        <p:blipFill>
          <a:blip r:embed="rId6">
            <a:alphaModFix/>
          </a:blip>
          <a:stretch>
            <a:fillRect/>
          </a:stretch>
        </p:blipFill>
        <p:spPr>
          <a:xfrm>
            <a:off x="1201575" y="1034342"/>
            <a:ext cx="9788856" cy="54488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6" name="Shape 186"/>
        <p:cNvGrpSpPr/>
        <p:nvPr/>
      </p:nvGrpSpPr>
      <p:grpSpPr>
        <a:xfrm>
          <a:off x="0" y="0"/>
          <a:ext cx="0" cy="0"/>
          <a:chOff x="0" y="0"/>
          <a:chExt cx="0" cy="0"/>
        </a:xfrm>
      </p:grpSpPr>
      <p:sp>
        <p:nvSpPr>
          <p:cNvPr id="187" name="Google Shape;187;g3daee3c6804_0_4"/>
          <p:cNvSpPr txBox="1"/>
          <p:nvPr/>
        </p:nvSpPr>
        <p:spPr>
          <a:xfrm>
            <a:off x="1295400" y="2948490"/>
            <a:ext cx="9601200" cy="13392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500"/>
              <a:buFont typeface="Arial"/>
              <a:buNone/>
            </a:pPr>
            <a:r>
              <a:rPr b="1" lang="en-US" sz="4500">
                <a:solidFill>
                  <a:srgbClr val="15264B"/>
                </a:solidFill>
              </a:rPr>
              <a:t>Proposed Design &amp; RVs</a:t>
            </a:r>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15264B"/>
              </a:solidFill>
              <a:latin typeface="Arial"/>
              <a:ea typeface="Arial"/>
              <a:cs typeface="Arial"/>
              <a:sym typeface="Arial"/>
            </a:endParaRPr>
          </a:p>
          <a:p>
            <a:pPr indent="0" lvl="0" marL="0" marR="0" rtl="0" algn="ctr">
              <a:lnSpc>
                <a:spcPct val="100000"/>
              </a:lnSpc>
              <a:spcBef>
                <a:spcPts val="0"/>
              </a:spcBef>
              <a:spcAft>
                <a:spcPts val="0"/>
              </a:spcAft>
              <a:buNone/>
            </a:pPr>
            <a:r>
              <a:rPr lang="en-US" sz="1800">
                <a:solidFill>
                  <a:srgbClr val="15264B"/>
                </a:solidFill>
              </a:rPr>
              <a:t>HARDWARE</a:t>
            </a:r>
            <a:endParaRPr b="0" i="0" sz="1800" u="none" cap="none" strike="noStrike">
              <a:solidFill>
                <a:srgbClr val="15264B"/>
              </a:solidFill>
              <a:latin typeface="Arial"/>
              <a:ea typeface="Arial"/>
              <a:cs typeface="Arial"/>
              <a:sym typeface="Arial"/>
            </a:endParaRPr>
          </a:p>
        </p:txBody>
      </p:sp>
      <p:grpSp>
        <p:nvGrpSpPr>
          <p:cNvPr id="188" name="Google Shape;188;g3daee3c6804_0_4"/>
          <p:cNvGrpSpPr/>
          <p:nvPr/>
        </p:nvGrpSpPr>
        <p:grpSpPr>
          <a:xfrm>
            <a:off x="3943790" y="2676939"/>
            <a:ext cx="3861636" cy="322845"/>
            <a:chOff x="3943790" y="2676939"/>
            <a:chExt cx="3861636" cy="322845"/>
          </a:xfrm>
        </p:grpSpPr>
        <p:cxnSp>
          <p:nvCxnSpPr>
            <p:cNvPr id="189" name="Google Shape;189;g3daee3c6804_0_4"/>
            <p:cNvCxnSpPr/>
            <p:nvPr/>
          </p:nvCxnSpPr>
          <p:spPr>
            <a:xfrm>
              <a:off x="4426226" y="2676939"/>
              <a:ext cx="3379200" cy="0"/>
            </a:xfrm>
            <a:prstGeom prst="straightConnector1">
              <a:avLst/>
            </a:prstGeom>
            <a:noFill/>
            <a:ln cap="flat" cmpd="sng" w="19050">
              <a:solidFill>
                <a:schemeClr val="lt1"/>
              </a:solidFill>
              <a:prstDash val="solid"/>
              <a:round/>
              <a:headEnd len="sm" w="sm" type="none"/>
              <a:tailEnd len="sm" w="sm" type="none"/>
            </a:ln>
          </p:spPr>
        </p:cxnSp>
        <p:cxnSp>
          <p:nvCxnSpPr>
            <p:cNvPr id="190" name="Google Shape;190;g3daee3c6804_0_4"/>
            <p:cNvCxnSpPr/>
            <p:nvPr/>
          </p:nvCxnSpPr>
          <p:spPr>
            <a:xfrm flipH="1" rot="10800000">
              <a:off x="3943790" y="2676984"/>
              <a:ext cx="482400" cy="322800"/>
            </a:xfrm>
            <a:prstGeom prst="straightConnector1">
              <a:avLst/>
            </a:prstGeom>
            <a:noFill/>
            <a:ln cap="flat" cmpd="sng" w="19050">
              <a:solidFill>
                <a:schemeClr val="lt1"/>
              </a:solidFill>
              <a:prstDash val="solid"/>
              <a:round/>
              <a:headEnd len="sm" w="sm" type="none"/>
              <a:tailEnd len="sm" w="sm" type="none"/>
            </a:ln>
          </p:spPr>
        </p:cxnSp>
      </p:grpSp>
      <p:pic>
        <p:nvPicPr>
          <p:cNvPr id="191" name="Google Shape;191;g3daee3c6804_0_4"/>
          <p:cNvPicPr preferRelativeResize="0"/>
          <p:nvPr/>
        </p:nvPicPr>
        <p:blipFill rotWithShape="1">
          <a:blip r:embed="rId4">
            <a:alphaModFix/>
          </a:blip>
          <a:srcRect b="0" l="0" r="0" t="0"/>
          <a:stretch/>
        </p:blipFill>
        <p:spPr>
          <a:xfrm>
            <a:off x="11557509" y="233819"/>
            <a:ext cx="271309" cy="389810"/>
          </a:xfrm>
          <a:prstGeom prst="rect">
            <a:avLst/>
          </a:prstGeom>
          <a:noFill/>
          <a:ln>
            <a:noFill/>
          </a:ln>
        </p:spPr>
      </p:pic>
      <p:sp>
        <p:nvSpPr>
          <p:cNvPr id="192" name="Google Shape;192;g3daee3c6804_0_4"/>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193" name="Google Shape;193;g3daee3c6804_0_4"/>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194" name="Google Shape;194;g3daee3c6804_0_4"/>
          <p:cNvGrpSpPr/>
          <p:nvPr/>
        </p:nvGrpSpPr>
        <p:grpSpPr>
          <a:xfrm>
            <a:off x="4061425" y="6601537"/>
            <a:ext cx="5238715" cy="70500"/>
            <a:chOff x="4028175" y="6601537"/>
            <a:chExt cx="5238715" cy="70500"/>
          </a:xfrm>
        </p:grpSpPr>
        <p:cxnSp>
          <p:nvCxnSpPr>
            <p:cNvPr id="195" name="Google Shape;195;g3daee3c6804_0_4"/>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196" name="Google Shape;196;g3daee3c6804_0_4"/>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2019-01-14T22:06:33Z</dcterms:created>
  <dc:creator>Nielsen, Joshua</dc:creator>
</cp:coreProperties>
</file>