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o7MuEbG9N2GLQtu1wvOlaTR2f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15da0f7e6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2a15da0f7e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a15da0f7e6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a15da0f7e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a15da0f7e6_1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a15da0f7e6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a15da0f7e6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a15da0f7e6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a1d751f762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a1d751f762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a15da0f7e6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a15da0f7e6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1d751f76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2a1d751f76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a1d751f762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2a1d751f76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15da0f7e6_1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a15da0f7e6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a15da0f7e6_1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a15da0f7e6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a15da0f7e6_1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2a15da0f7e6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a15da0f7e6_1_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a15da0f7e6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a15da0f7e6_1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a15da0f7e6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a15da0f7e6_1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a15da0f7e6_1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1d751f762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2a1d751f762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a1d751f762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2a1d751f762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a1d751f762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a1d751f762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a15da0f7e6_1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a15da0f7e6_1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15da0f7e6_1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a15da0f7e6_1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2.jp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www.acm.org/code-of-ethic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6"/>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83" name="Google Shape;83;p26"/>
          <p:cNvPicPr preferRelativeResize="0"/>
          <p:nvPr/>
        </p:nvPicPr>
        <p:blipFill rotWithShape="1">
          <a:blip r:embed="rId3">
            <a:alphaModFix amt="25000"/>
          </a:blip>
          <a:srcRect b="0" l="0" r="0" t="0"/>
          <a:stretch/>
        </p:blipFill>
        <p:spPr>
          <a:xfrm>
            <a:off x="-2" y="8165"/>
            <a:ext cx="12192000" cy="6858000"/>
          </a:xfrm>
          <a:prstGeom prst="rect">
            <a:avLst/>
          </a:prstGeom>
          <a:noFill/>
          <a:ln>
            <a:noFill/>
          </a:ln>
        </p:spPr>
      </p:pic>
      <p:sp>
        <p:nvSpPr>
          <p:cNvPr id="84" name="Google Shape;84;p26"/>
          <p:cNvSpPr txBox="1"/>
          <p:nvPr/>
        </p:nvSpPr>
        <p:spPr>
          <a:xfrm>
            <a:off x="1134035" y="2553964"/>
            <a:ext cx="9923929" cy="20312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i="0" lang="en-US" sz="4500" u="none" cap="none" strike="noStrike">
                <a:solidFill>
                  <a:schemeClr val="lt1"/>
                </a:solidFill>
                <a:latin typeface="Arial"/>
                <a:ea typeface="Arial"/>
                <a:cs typeface="Arial"/>
                <a:sym typeface="Arial"/>
              </a:rPr>
              <a:t>Smart Stair Gate</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b="0" i="0" lang="en-US" sz="2500" u="none" cap="none" strike="noStrike">
                <a:solidFill>
                  <a:schemeClr val="lt1"/>
                </a:solidFill>
                <a:latin typeface="Arial"/>
                <a:ea typeface="Arial"/>
                <a:cs typeface="Arial"/>
                <a:sym typeface="Arial"/>
              </a:rPr>
              <a:t>Electrical &amp; Computer Engineering</a:t>
            </a:r>
            <a:endParaRPr/>
          </a:p>
          <a:p>
            <a:pPr indent="0" lvl="0" marL="0" marR="0" rtl="0" algn="ctr">
              <a:lnSpc>
                <a:spcPct val="100000"/>
              </a:lnSpc>
              <a:spcBef>
                <a:spcPts val="600"/>
              </a:spcBef>
              <a:spcAft>
                <a:spcPts val="0"/>
              </a:spcAft>
              <a:buNone/>
            </a:pPr>
            <a:r>
              <a:rPr b="0" i="0" lang="en-US" sz="1800" u="none" cap="none" strike="noStrike">
                <a:solidFill>
                  <a:schemeClr val="lt1"/>
                </a:solidFill>
                <a:latin typeface="Arial"/>
                <a:ea typeface="Arial"/>
                <a:cs typeface="Arial"/>
                <a:sym typeface="Arial"/>
              </a:rPr>
              <a:t>Alexander Chin, Brandon Lau, Zeyad Irsheid</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None/>
            </a:pPr>
            <a:r>
              <a:rPr b="0" i="0" lang="en-US" sz="1800" u="none" cap="none" strike="noStrike">
                <a:solidFill>
                  <a:schemeClr val="lt1"/>
                </a:solidFill>
                <a:latin typeface="Arial"/>
                <a:ea typeface="Arial"/>
                <a:cs typeface="Arial"/>
                <a:sym typeface="Arial"/>
              </a:rPr>
              <a:t>Team No.37</a:t>
            </a:r>
            <a:endParaRPr/>
          </a:p>
        </p:txBody>
      </p:sp>
      <p:pic>
        <p:nvPicPr>
          <p:cNvPr descr="A picture containing drawing&#10;&#10;Description automatically generated" id="85" name="Google Shape;85;p26"/>
          <p:cNvPicPr preferRelativeResize="0"/>
          <p:nvPr/>
        </p:nvPicPr>
        <p:blipFill rotWithShape="1">
          <a:blip r:embed="rId4">
            <a:alphaModFix/>
          </a:blip>
          <a:srcRect b="0" l="0" r="0" t="0"/>
          <a:stretch/>
        </p:blipFill>
        <p:spPr>
          <a:xfrm>
            <a:off x="4641007" y="852965"/>
            <a:ext cx="2909982" cy="754082"/>
          </a:xfrm>
          <a:prstGeom prst="rect">
            <a:avLst/>
          </a:prstGeom>
          <a:noFill/>
          <a:ln>
            <a:noFill/>
          </a:ln>
        </p:spPr>
      </p:pic>
      <p:sp>
        <p:nvSpPr>
          <p:cNvPr id="86" name="Google Shape;86;p26"/>
          <p:cNvSpPr txBox="1"/>
          <p:nvPr/>
        </p:nvSpPr>
        <p:spPr>
          <a:xfrm>
            <a:off x="3922059" y="5413888"/>
            <a:ext cx="43478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1</a:t>
            </a:r>
            <a:r>
              <a:rPr lang="en-US" sz="1800">
                <a:solidFill>
                  <a:schemeClr val="lt1"/>
                </a:solidFill>
              </a:rPr>
              <a:t>2</a:t>
            </a:r>
            <a:r>
              <a:rPr b="0" i="0" lang="en-US" sz="1800" u="none" cap="none" strike="noStrike">
                <a:solidFill>
                  <a:schemeClr val="lt1"/>
                </a:solidFill>
                <a:latin typeface="Arial"/>
                <a:ea typeface="Arial"/>
                <a:cs typeface="Arial"/>
                <a:sym typeface="Arial"/>
              </a:rPr>
              <a:t>/</a:t>
            </a:r>
            <a:r>
              <a:rPr lang="en-US" sz="1800">
                <a:solidFill>
                  <a:schemeClr val="lt1"/>
                </a:solidFill>
              </a:rPr>
              <a:t>4/2023</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1"/>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83" name="Google Shape;183;p31"/>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184" name="Google Shape;184;p31"/>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185" name="Google Shape;185;p31"/>
          <p:cNvSpPr txBox="1"/>
          <p:nvPr/>
        </p:nvSpPr>
        <p:spPr>
          <a:xfrm>
            <a:off x="1295400" y="3225488"/>
            <a:ext cx="9601200" cy="78479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chemeClr val="lt1"/>
                </a:solidFill>
                <a:latin typeface="Arial"/>
                <a:ea typeface="Arial"/>
                <a:cs typeface="Arial"/>
                <a:sym typeface="Arial"/>
              </a:rPr>
              <a:t>Power</a:t>
            </a:r>
            <a:endParaRPr b="1" i="0" sz="4500" u="none" cap="none" strike="noStrike">
              <a:solidFill>
                <a:schemeClr val="lt1"/>
              </a:solidFill>
              <a:latin typeface="Arial"/>
              <a:ea typeface="Arial"/>
              <a:cs typeface="Arial"/>
              <a:sym typeface="Arial"/>
            </a:endParaRPr>
          </a:p>
        </p:txBody>
      </p:sp>
      <p:sp>
        <p:nvSpPr>
          <p:cNvPr id="186" name="Google Shape;186;p31"/>
          <p:cNvSpPr/>
          <p:nvPr/>
        </p:nvSpPr>
        <p:spPr>
          <a:xfrm>
            <a:off x="5520230" y="1704276"/>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31"/>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88" name="Google Shape;188;p31"/>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4" name="Google Shape;194;p32"/>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5" name="Google Shape;195;p32"/>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96" name="Google Shape;196;p3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97" name="Google Shape;197;p32"/>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PCB Development and Design</a:t>
            </a:r>
            <a:endParaRPr b="0" i="0" sz="2400" u="none" cap="none" strike="noStrike">
              <a:solidFill>
                <a:schemeClr val="lt1"/>
              </a:solidFill>
              <a:latin typeface="Arial"/>
              <a:ea typeface="Arial"/>
              <a:cs typeface="Arial"/>
              <a:sym typeface="Arial"/>
            </a:endParaRPr>
          </a:p>
        </p:txBody>
      </p:sp>
      <p:sp>
        <p:nvSpPr>
          <p:cNvPr id="198" name="Google Shape;198;p32"/>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99" name="Google Shape;199;p32"/>
          <p:cNvSpPr txBox="1"/>
          <p:nvPr/>
        </p:nvSpPr>
        <p:spPr>
          <a:xfrm>
            <a:off x="594526" y="1420460"/>
            <a:ext cx="5869170" cy="4821102"/>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lang="en-US" sz="1800">
                <a:solidFill>
                  <a:schemeClr val="dk1"/>
                </a:solidFill>
              </a:rPr>
              <a:t>L</a:t>
            </a:r>
            <a:r>
              <a:rPr b="0" i="0" lang="en-US" sz="1800" u="none" cap="none" strike="noStrike">
                <a:solidFill>
                  <a:schemeClr val="dk1"/>
                </a:solidFill>
                <a:latin typeface="Arial"/>
                <a:ea typeface="Arial"/>
                <a:cs typeface="Arial"/>
                <a:sym typeface="Arial"/>
              </a:rPr>
              <a:t>oad requirements</a:t>
            </a:r>
            <a:endParaRPr sz="1800">
              <a:solidFill>
                <a:schemeClr val="dk1"/>
              </a:solidFill>
            </a:endParaRPr>
          </a:p>
          <a:p>
            <a:pPr indent="-285750" lvl="0" marL="400050" marR="0" rtl="0" algn="l">
              <a:lnSpc>
                <a:spcPct val="100000"/>
              </a:lnSpc>
              <a:spcBef>
                <a:spcPts val="24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Heat Calculations</a:t>
            </a:r>
            <a:endParaRPr b="0" i="0" sz="1800" u="none" cap="none" strike="noStrike">
              <a:solidFill>
                <a:schemeClr val="dk1"/>
              </a:solidFill>
              <a:latin typeface="Arial"/>
              <a:ea typeface="Arial"/>
              <a:cs typeface="Arial"/>
              <a:sym typeface="Arial"/>
            </a:endParaRPr>
          </a:p>
          <a:p>
            <a:pPr indent="-285750" lvl="0" marL="400050" marR="0" rtl="0" algn="l">
              <a:lnSpc>
                <a:spcPct val="100000"/>
              </a:lnSpc>
              <a:spcBef>
                <a:spcPts val="2400"/>
              </a:spcBef>
              <a:spcAft>
                <a:spcPts val="0"/>
              </a:spcAft>
              <a:buClr>
                <a:schemeClr val="dk1"/>
              </a:buClr>
              <a:buSzPts val="1800"/>
              <a:buChar char="•"/>
            </a:pPr>
            <a:r>
              <a:rPr lang="en-US" sz="1800">
                <a:solidFill>
                  <a:schemeClr val="dk1"/>
                </a:solidFill>
              </a:rPr>
              <a:t>Ease of use</a:t>
            </a:r>
            <a:endParaRPr sz="1800">
              <a:solidFill>
                <a:schemeClr val="dk1"/>
              </a:solidFill>
            </a:endParaRPr>
          </a:p>
          <a:p>
            <a:pPr indent="-285750" lvl="0" marL="400050" marR="0" rtl="0" algn="l">
              <a:lnSpc>
                <a:spcPct val="100000"/>
              </a:lnSpc>
              <a:spcBef>
                <a:spcPts val="24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Reusability and Modularization</a:t>
            </a:r>
            <a:endParaRPr/>
          </a:p>
          <a:p>
            <a:pPr indent="-171450" lvl="0" marL="400050" marR="0" rtl="0" algn="l">
              <a:lnSpc>
                <a:spcPct val="100000"/>
              </a:lnSpc>
              <a:spcBef>
                <a:spcPts val="2400"/>
              </a:spcBef>
              <a:spcAft>
                <a:spcPts val="120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A computer circuit board with many small colored wires&#10;&#10;Description automatically generated with medium confidence" id="200" name="Google Shape;200;p32"/>
          <p:cNvPicPr preferRelativeResize="0"/>
          <p:nvPr/>
        </p:nvPicPr>
        <p:blipFill rotWithShape="1">
          <a:blip r:embed="rId4">
            <a:alphaModFix/>
          </a:blip>
          <a:srcRect b="0" l="0" r="0" t="0"/>
          <a:stretch/>
        </p:blipFill>
        <p:spPr>
          <a:xfrm>
            <a:off x="7136885" y="1070767"/>
            <a:ext cx="3489862" cy="5125111"/>
          </a:xfrm>
          <a:prstGeom prst="rect">
            <a:avLst/>
          </a:prstGeom>
          <a:noFill/>
          <a:ln>
            <a:noFill/>
          </a:ln>
        </p:spPr>
      </p:pic>
      <p:pic>
        <p:nvPicPr>
          <p:cNvPr id="201" name="Google Shape;201;p32"/>
          <p:cNvPicPr preferRelativeResize="0"/>
          <p:nvPr/>
        </p:nvPicPr>
        <p:blipFill rotWithShape="1">
          <a:blip r:embed="rId5">
            <a:alphaModFix/>
          </a:blip>
          <a:srcRect b="0" l="0" r="0" t="0"/>
          <a:stretch/>
        </p:blipFill>
        <p:spPr>
          <a:xfrm>
            <a:off x="1432076" y="3823916"/>
            <a:ext cx="3988254" cy="22221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07" name="Google Shape;207;p33"/>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208" name="Google Shape;208;p33"/>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209" name="Google Shape;209;p33"/>
          <p:cNvSpPr txBox="1"/>
          <p:nvPr/>
        </p:nvSpPr>
        <p:spPr>
          <a:xfrm>
            <a:off x="1295400" y="3225488"/>
            <a:ext cx="9601200" cy="78479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chemeClr val="lt1"/>
                </a:solidFill>
                <a:latin typeface="Arial"/>
                <a:ea typeface="Arial"/>
                <a:cs typeface="Arial"/>
                <a:sym typeface="Arial"/>
              </a:rPr>
              <a:t>Control</a:t>
            </a:r>
            <a:endParaRPr b="1" i="0" sz="4500" u="none" cap="none" strike="noStrike">
              <a:solidFill>
                <a:schemeClr val="lt1"/>
              </a:solidFill>
              <a:latin typeface="Arial"/>
              <a:ea typeface="Arial"/>
              <a:cs typeface="Arial"/>
              <a:sym typeface="Arial"/>
            </a:endParaRPr>
          </a:p>
        </p:txBody>
      </p:sp>
      <p:sp>
        <p:nvSpPr>
          <p:cNvPr id="210" name="Google Shape;210;p33"/>
          <p:cNvSpPr/>
          <p:nvPr/>
        </p:nvSpPr>
        <p:spPr>
          <a:xfrm>
            <a:off x="5520230" y="1704276"/>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3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12" name="Google Shape;212;p3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18" name="Google Shape;218;p34"/>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19" name="Google Shape;219;p3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220" name="Google Shape;220;p3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21" name="Google Shape;221;p34"/>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Control Subsystem</a:t>
            </a:r>
            <a:endParaRPr/>
          </a:p>
        </p:txBody>
      </p:sp>
      <p:sp>
        <p:nvSpPr>
          <p:cNvPr id="222" name="Google Shape;222;p3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23" name="Google Shape;223;p34"/>
          <p:cNvSpPr txBox="1"/>
          <p:nvPr/>
        </p:nvSpPr>
        <p:spPr>
          <a:xfrm>
            <a:off x="556326" y="1258481"/>
            <a:ext cx="6096000" cy="2247300"/>
          </a:xfrm>
          <a:prstGeom prst="rect">
            <a:avLst/>
          </a:prstGeom>
          <a:noFill/>
          <a:ln>
            <a:noFill/>
          </a:ln>
        </p:spPr>
        <p:txBody>
          <a:bodyPr anchorCtr="0" anchor="t" bIns="45700" lIns="91425" spcFirstLastPara="1" rIns="91425" wrap="square" tIns="45700">
            <a:spAutoFit/>
          </a:bodyPr>
          <a:lstStyle/>
          <a:p>
            <a:pPr indent="-114300" lvl="0" marL="0" marR="0" rtl="0" algn="l">
              <a:lnSpc>
                <a:spcPct val="100000"/>
              </a:lnSpc>
              <a:spcBef>
                <a:spcPts val="0"/>
              </a:spcBef>
              <a:spcAft>
                <a:spcPts val="0"/>
              </a:spcAft>
              <a:buClr>
                <a:srgbClr val="000000"/>
              </a:buClr>
              <a:buSzPts val="1800"/>
              <a:buFont typeface="Arial"/>
              <a:buChar char="•"/>
            </a:pPr>
            <a:r>
              <a:rPr lang="en-US" sz="1800"/>
              <a:t> Control subsystem provides functionality to all other subsystems</a:t>
            </a:r>
            <a:endParaRPr sz="1800"/>
          </a:p>
          <a:p>
            <a:pPr indent="0" lvl="0" marL="457200" marR="0" rtl="0" algn="l">
              <a:lnSpc>
                <a:spcPct val="100000"/>
              </a:lnSpc>
              <a:spcBef>
                <a:spcPts val="0"/>
              </a:spcBef>
              <a:spcAft>
                <a:spcPts val="0"/>
              </a:spcAft>
              <a:buNone/>
            </a:pPr>
            <a:r>
              <a:t/>
            </a:r>
            <a:endParaRPr sz="1800"/>
          </a:p>
          <a:p>
            <a:pPr indent="-114300" lvl="0" marL="0" marR="0" rtl="0" algn="l">
              <a:lnSpc>
                <a:spcPct val="100000"/>
              </a:lnSpc>
              <a:spcBef>
                <a:spcPts val="0"/>
              </a:spcBef>
              <a:spcAft>
                <a:spcPts val="0"/>
              </a:spcAft>
              <a:buClr>
                <a:srgbClr val="000000"/>
              </a:buClr>
              <a:buSzPts val="1800"/>
              <a:buFont typeface="Arial"/>
              <a:buChar char="•"/>
            </a:pPr>
            <a:r>
              <a:rPr lang="en-US" sz="1800"/>
              <a:t> Successful communication between ESP32 microcontroller and sensors using SPI</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88900" lvl="0" marL="0" marR="0" rtl="0" algn="l">
              <a:lnSpc>
                <a:spcPct val="100000"/>
              </a:lnSpc>
              <a:spcBef>
                <a:spcPts val="0"/>
              </a:spcBef>
              <a:spcAft>
                <a:spcPts val="0"/>
              </a:spcAft>
              <a:buSzPts val="1400"/>
              <a:buChar char="•"/>
            </a:pPr>
            <a:r>
              <a:rPr lang="en-US"/>
              <a:t> </a:t>
            </a:r>
            <a:r>
              <a:rPr lang="en-US" sz="1800">
                <a:solidFill>
                  <a:schemeClr val="dk1"/>
                </a:solidFill>
              </a:rPr>
              <a:t>Motor encoder</a:t>
            </a:r>
            <a:r>
              <a:rPr lang="en-US" sz="1800">
                <a:solidFill>
                  <a:schemeClr val="dk1"/>
                </a:solidFill>
              </a:rPr>
              <a:t> updates the microcontroller on the gate’s position</a:t>
            </a:r>
            <a:endParaRPr/>
          </a:p>
        </p:txBody>
      </p:sp>
      <p:pic>
        <p:nvPicPr>
          <p:cNvPr id="224" name="Google Shape;224;p34"/>
          <p:cNvPicPr preferRelativeResize="0"/>
          <p:nvPr/>
        </p:nvPicPr>
        <p:blipFill>
          <a:blip r:embed="rId4">
            <a:alphaModFix/>
          </a:blip>
          <a:stretch>
            <a:fillRect/>
          </a:stretch>
        </p:blipFill>
        <p:spPr>
          <a:xfrm>
            <a:off x="3532826" y="3455695"/>
            <a:ext cx="2695575" cy="2676525"/>
          </a:xfrm>
          <a:prstGeom prst="rect">
            <a:avLst/>
          </a:prstGeom>
          <a:noFill/>
          <a:ln>
            <a:noFill/>
          </a:ln>
        </p:spPr>
      </p:pic>
      <p:pic>
        <p:nvPicPr>
          <p:cNvPr id="225" name="Google Shape;225;p34"/>
          <p:cNvPicPr preferRelativeResize="0"/>
          <p:nvPr/>
        </p:nvPicPr>
        <p:blipFill>
          <a:blip r:embed="rId5">
            <a:alphaModFix/>
          </a:blip>
          <a:stretch>
            <a:fillRect/>
          </a:stretch>
        </p:blipFill>
        <p:spPr>
          <a:xfrm>
            <a:off x="7590175" y="1132961"/>
            <a:ext cx="3444065" cy="45920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a15da0f7e6_0_14"/>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1" name="Google Shape;231;g2a15da0f7e6_0_1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2" name="Google Shape;232;g2a15da0f7e6_0_1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233" name="Google Shape;233;g2a15da0f7e6_0_1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34" name="Google Shape;234;g2a15da0f7e6_0_14"/>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Gate Logic</a:t>
            </a:r>
            <a:endParaRPr/>
          </a:p>
        </p:txBody>
      </p:sp>
      <p:sp>
        <p:nvSpPr>
          <p:cNvPr id="235" name="Google Shape;235;g2a15da0f7e6_0_1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36" name="Google Shape;236;g2a15da0f7e6_0_14"/>
          <p:cNvPicPr preferRelativeResize="0"/>
          <p:nvPr/>
        </p:nvPicPr>
        <p:blipFill>
          <a:blip r:embed="rId4">
            <a:alphaModFix/>
          </a:blip>
          <a:stretch>
            <a:fillRect/>
          </a:stretch>
        </p:blipFill>
        <p:spPr>
          <a:xfrm>
            <a:off x="6164600" y="1345625"/>
            <a:ext cx="5667523" cy="4275625"/>
          </a:xfrm>
          <a:prstGeom prst="rect">
            <a:avLst/>
          </a:prstGeom>
          <a:noFill/>
          <a:ln>
            <a:noFill/>
          </a:ln>
        </p:spPr>
      </p:pic>
      <p:sp>
        <p:nvSpPr>
          <p:cNvPr id="237" name="Google Shape;237;g2a15da0f7e6_0_14"/>
          <p:cNvSpPr txBox="1"/>
          <p:nvPr/>
        </p:nvSpPr>
        <p:spPr>
          <a:xfrm>
            <a:off x="376804" y="1140935"/>
            <a:ext cx="5869200" cy="48210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sz="1800">
                <a:solidFill>
                  <a:schemeClr val="dk1"/>
                </a:solidFill>
              </a:rPr>
              <a:t>Gate detection occurs when an object moves within a 3 ±. 5 foot proximity of the gate and sends a signal to the microcontroller</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Gate should open when a dog or an adult approaches the gate, but remain closed when a baby is unaccompanied by an adult</a:t>
            </a:r>
            <a:endParaRPr>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Collision prevention should be active while the gate is in motion.</a:t>
            </a:r>
            <a:endParaRPr sz="1800">
              <a:solidFill>
                <a:schemeClr val="dk1"/>
              </a:solidFill>
            </a:endParaRPr>
          </a:p>
          <a:p>
            <a:pPr indent="-342900" lvl="1" marL="914400" rtl="0" algn="l">
              <a:spcBef>
                <a:spcPts val="0"/>
              </a:spcBef>
              <a:spcAft>
                <a:spcPts val="0"/>
              </a:spcAft>
              <a:buClr>
                <a:schemeClr val="dk1"/>
              </a:buClr>
              <a:buSzPts val="1800"/>
              <a:buChar char="○"/>
            </a:pPr>
            <a:r>
              <a:rPr lang="en-US" sz="1800">
                <a:solidFill>
                  <a:schemeClr val="dk1"/>
                </a:solidFill>
              </a:rPr>
              <a:t>After the object is gone, the gate will resume the former action</a:t>
            </a:r>
            <a:endParaRPr>
              <a:solidFill>
                <a:schemeClr val="dk1"/>
              </a:solidFill>
            </a:endParaRPr>
          </a:p>
          <a:p>
            <a:pPr indent="0" lvl="0" marL="114300" marR="0" rtl="0" algn="l">
              <a:lnSpc>
                <a:spcPct val="100000"/>
              </a:lnSpc>
              <a:spcBef>
                <a:spcPts val="2400"/>
              </a:spcBef>
              <a:spcAft>
                <a:spcPts val="1200"/>
              </a:spcAft>
              <a:buNone/>
            </a:pPr>
            <a:r>
              <a:t/>
            </a:r>
            <a:endParaRPr b="1"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5"/>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43" name="Google Shape;243;p35"/>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244" name="Google Shape;244;p35"/>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245" name="Google Shape;245;p35"/>
          <p:cNvSpPr txBox="1"/>
          <p:nvPr/>
        </p:nvSpPr>
        <p:spPr>
          <a:xfrm>
            <a:off x="1295400" y="3225488"/>
            <a:ext cx="9601200" cy="78479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chemeClr val="lt1"/>
                </a:solidFill>
                <a:latin typeface="Arial"/>
                <a:ea typeface="Arial"/>
                <a:cs typeface="Arial"/>
                <a:sym typeface="Arial"/>
              </a:rPr>
              <a:t>Application</a:t>
            </a:r>
            <a:endParaRPr/>
          </a:p>
        </p:txBody>
      </p:sp>
      <p:sp>
        <p:nvSpPr>
          <p:cNvPr id="246" name="Google Shape;246;p35"/>
          <p:cNvSpPr/>
          <p:nvPr/>
        </p:nvSpPr>
        <p:spPr>
          <a:xfrm>
            <a:off x="5520230" y="1704276"/>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35"/>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48" name="Google Shape;248;p35"/>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54" name="Google Shape;254;p36"/>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55" name="Google Shape;255;p36"/>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256" name="Google Shape;256;p3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57" name="Google Shape;257;p36"/>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Application Subsystem</a:t>
            </a:r>
            <a:endParaRPr/>
          </a:p>
        </p:txBody>
      </p:sp>
      <p:sp>
        <p:nvSpPr>
          <p:cNvPr id="258" name="Google Shape;258;p36"/>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59" name="Google Shape;259;p36"/>
          <p:cNvSpPr txBox="1"/>
          <p:nvPr/>
        </p:nvSpPr>
        <p:spPr>
          <a:xfrm>
            <a:off x="521950" y="1420450"/>
            <a:ext cx="5175300" cy="4821000"/>
          </a:xfrm>
          <a:prstGeom prst="rect">
            <a:avLst/>
          </a:prstGeom>
          <a:noFill/>
          <a:ln>
            <a:noFill/>
          </a:ln>
        </p:spPr>
        <p:txBody>
          <a:bodyPr anchorCtr="0" anchor="t" bIns="45700" lIns="91425" spcFirstLastPara="1" rIns="91425" wrap="square" tIns="45700">
            <a:noAutofit/>
          </a:bodyPr>
          <a:lstStyle/>
          <a:p>
            <a:pPr indent="-311150" lvl="0" marL="400050" marR="0" rtl="0" algn="l">
              <a:lnSpc>
                <a:spcPct val="100000"/>
              </a:lnSpc>
              <a:spcBef>
                <a:spcPts val="2400"/>
              </a:spcBef>
              <a:spcAft>
                <a:spcPts val="0"/>
              </a:spcAft>
              <a:buClr>
                <a:srgbClr val="000000"/>
              </a:buClr>
              <a:buSzPts val="2200"/>
              <a:buFont typeface="Arial"/>
              <a:buChar char="•"/>
            </a:pPr>
            <a:r>
              <a:rPr lang="en-US" sz="1800"/>
              <a:t>Application subsystem allows for </a:t>
            </a:r>
            <a:r>
              <a:rPr lang="en-US" sz="1800"/>
              <a:t>mobile interaction</a:t>
            </a:r>
            <a:endParaRPr sz="1800"/>
          </a:p>
          <a:p>
            <a:pPr indent="-285750" lvl="0" marL="400050" marR="0" rtl="0" algn="l">
              <a:lnSpc>
                <a:spcPct val="100000"/>
              </a:lnSpc>
              <a:spcBef>
                <a:spcPts val="2400"/>
              </a:spcBef>
              <a:spcAft>
                <a:spcPts val="0"/>
              </a:spcAft>
              <a:buSzPts val="1800"/>
              <a:buChar char="•"/>
            </a:pPr>
            <a:r>
              <a:rPr lang="en-US" sz="1800"/>
              <a:t>Mobile application notifies current gate status (open/close/moving)</a:t>
            </a:r>
            <a:endParaRPr sz="1800"/>
          </a:p>
          <a:p>
            <a:pPr indent="-285750" lvl="0" marL="400050" marR="0" rtl="0" algn="l">
              <a:lnSpc>
                <a:spcPct val="100000"/>
              </a:lnSpc>
              <a:spcBef>
                <a:spcPts val="2400"/>
              </a:spcBef>
              <a:spcAft>
                <a:spcPts val="0"/>
              </a:spcAft>
              <a:buSzPts val="1800"/>
              <a:buChar char="•"/>
            </a:pPr>
            <a:r>
              <a:rPr lang="en-US" sz="1800"/>
              <a:t>Manual gate override</a:t>
            </a:r>
            <a:endParaRPr sz="1800"/>
          </a:p>
        </p:txBody>
      </p:sp>
      <p:pic>
        <p:nvPicPr>
          <p:cNvPr id="260" name="Google Shape;260;p36"/>
          <p:cNvPicPr preferRelativeResize="0"/>
          <p:nvPr/>
        </p:nvPicPr>
        <p:blipFill rotWithShape="1">
          <a:blip r:embed="rId4">
            <a:alphaModFix/>
          </a:blip>
          <a:srcRect b="0" l="0" r="0" t="0"/>
          <a:stretch/>
        </p:blipFill>
        <p:spPr>
          <a:xfrm>
            <a:off x="8723408" y="861126"/>
            <a:ext cx="2439081" cy="5281618"/>
          </a:xfrm>
          <a:prstGeom prst="rect">
            <a:avLst/>
          </a:prstGeom>
          <a:noFill/>
          <a:ln>
            <a:noFill/>
          </a:ln>
        </p:spPr>
      </p:pic>
      <p:pic>
        <p:nvPicPr>
          <p:cNvPr id="261" name="Google Shape;261;p36"/>
          <p:cNvPicPr preferRelativeResize="0"/>
          <p:nvPr/>
        </p:nvPicPr>
        <p:blipFill>
          <a:blip r:embed="rId5">
            <a:alphaModFix/>
          </a:blip>
          <a:stretch>
            <a:fillRect/>
          </a:stretch>
        </p:blipFill>
        <p:spPr>
          <a:xfrm>
            <a:off x="5929052" y="861713"/>
            <a:ext cx="2439100" cy="52804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a15da0f7e6_1_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7" name="Google Shape;267;g2a15da0f7e6_1_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8" name="Google Shape;268;g2a15da0f7e6_1_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269" name="Google Shape;269;g2a15da0f7e6_1_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70" name="Google Shape;270;g2a15da0f7e6_1_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Application Subsystem Implementation</a:t>
            </a:r>
            <a:endParaRPr/>
          </a:p>
        </p:txBody>
      </p:sp>
      <p:sp>
        <p:nvSpPr>
          <p:cNvPr id="271" name="Google Shape;271;g2a15da0f7e6_1_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72" name="Google Shape;272;g2a15da0f7e6_1_0"/>
          <p:cNvSpPr txBox="1"/>
          <p:nvPr/>
        </p:nvSpPr>
        <p:spPr>
          <a:xfrm>
            <a:off x="521954" y="1420460"/>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ESP-32 </a:t>
            </a:r>
            <a:r>
              <a:rPr lang="en-US" sz="1800">
                <a:solidFill>
                  <a:schemeClr val="dk1"/>
                </a:solidFill>
              </a:rPr>
              <a:t>Microcontroller acts as a web s</a:t>
            </a:r>
            <a:r>
              <a:rPr b="0" i="0" lang="en-US" sz="1800" u="none" cap="none" strike="noStrike">
                <a:solidFill>
                  <a:schemeClr val="dk1"/>
                </a:solidFill>
                <a:latin typeface="Arial"/>
                <a:ea typeface="Arial"/>
                <a:cs typeface="Arial"/>
                <a:sym typeface="Arial"/>
              </a:rPr>
              <a:t>erve</a:t>
            </a:r>
            <a:r>
              <a:rPr b="0" i="0" lang="en-US" sz="1800" u="none" cap="none" strike="noStrike">
                <a:solidFill>
                  <a:schemeClr val="dk1"/>
                </a:solidFill>
                <a:latin typeface="Arial"/>
                <a:ea typeface="Arial"/>
                <a:cs typeface="Arial"/>
                <a:sym typeface="Arial"/>
              </a:rPr>
              <a:t>r a</a:t>
            </a:r>
            <a:r>
              <a:rPr lang="en-US" sz="1800">
                <a:solidFill>
                  <a:schemeClr val="dk1"/>
                </a:solidFill>
              </a:rPr>
              <a:t>nd Wi-Fi router to communicate with mobile devices</a:t>
            </a:r>
            <a:endParaRPr/>
          </a:p>
          <a:p>
            <a:pPr indent="-285750" lvl="0" marL="400050" marR="0" rtl="0" algn="l">
              <a:lnSpc>
                <a:spcPct val="100000"/>
              </a:lnSpc>
              <a:spcBef>
                <a:spcPts val="2400"/>
              </a:spcBef>
              <a:spcAft>
                <a:spcPts val="0"/>
              </a:spcAft>
              <a:buClr>
                <a:srgbClr val="000000"/>
              </a:buClr>
              <a:buSzPts val="1800"/>
              <a:buFont typeface="Arial"/>
              <a:buChar char="•"/>
            </a:pPr>
            <a:r>
              <a:rPr lang="en-US" sz="1800">
                <a:solidFill>
                  <a:schemeClr val="dk1"/>
                </a:solidFill>
              </a:rPr>
              <a:t>Web server connects to Smart Gate through websocket</a:t>
            </a:r>
            <a:endParaRPr sz="1800">
              <a:solidFill>
                <a:schemeClr val="dk1"/>
              </a:solidFill>
            </a:endParaRPr>
          </a:p>
        </p:txBody>
      </p:sp>
      <p:pic>
        <p:nvPicPr>
          <p:cNvPr id="273" name="Google Shape;273;g2a15da0f7e6_1_0"/>
          <p:cNvPicPr preferRelativeResize="0"/>
          <p:nvPr/>
        </p:nvPicPr>
        <p:blipFill>
          <a:blip r:embed="rId4">
            <a:alphaModFix/>
          </a:blip>
          <a:stretch>
            <a:fillRect/>
          </a:stretch>
        </p:blipFill>
        <p:spPr>
          <a:xfrm>
            <a:off x="8022387" y="1420450"/>
            <a:ext cx="2720224" cy="2832399"/>
          </a:xfrm>
          <a:prstGeom prst="rect">
            <a:avLst/>
          </a:prstGeom>
          <a:noFill/>
          <a:ln>
            <a:noFill/>
          </a:ln>
        </p:spPr>
      </p:pic>
      <p:pic>
        <p:nvPicPr>
          <p:cNvPr id="274" name="Google Shape;274;g2a15da0f7e6_1_0"/>
          <p:cNvPicPr preferRelativeResize="0"/>
          <p:nvPr/>
        </p:nvPicPr>
        <p:blipFill>
          <a:blip r:embed="rId5">
            <a:alphaModFix/>
          </a:blip>
          <a:stretch>
            <a:fillRect/>
          </a:stretch>
        </p:blipFill>
        <p:spPr>
          <a:xfrm>
            <a:off x="3397445" y="3076375"/>
            <a:ext cx="3352749" cy="2579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a15da0f7e6_1_38"/>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80" name="Google Shape;280;g2a15da0f7e6_1_38"/>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281" name="Google Shape;281;g2a15da0f7e6_1_38"/>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282" name="Google Shape;282;g2a15da0f7e6_1_38"/>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Detection</a:t>
            </a:r>
            <a:endParaRPr b="1" i="0" sz="4500" u="none" cap="none" strike="noStrike">
              <a:solidFill>
                <a:schemeClr val="lt1"/>
              </a:solidFill>
              <a:latin typeface="Arial"/>
              <a:ea typeface="Arial"/>
              <a:cs typeface="Arial"/>
              <a:sym typeface="Arial"/>
            </a:endParaRPr>
          </a:p>
        </p:txBody>
      </p:sp>
      <p:sp>
        <p:nvSpPr>
          <p:cNvPr id="283" name="Google Shape;283;g2a15da0f7e6_1_38"/>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g2a15da0f7e6_1_3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85" name="Google Shape;285;g2a15da0f7e6_1_3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91" name="Google Shape;291;p3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92" name="Google Shape;292;p3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293" name="Google Shape;293;p3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94" name="Google Shape;294;p3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Sensor Selection</a:t>
            </a:r>
            <a:endParaRPr/>
          </a:p>
        </p:txBody>
      </p:sp>
      <p:sp>
        <p:nvSpPr>
          <p:cNvPr id="295" name="Google Shape;295;p3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96" name="Google Shape;296;p38"/>
          <p:cNvSpPr txBox="1"/>
          <p:nvPr/>
        </p:nvSpPr>
        <p:spPr>
          <a:xfrm>
            <a:off x="521954" y="1420460"/>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PIR Motion Sensors</a:t>
            </a:r>
            <a:endParaRPr/>
          </a:p>
          <a:p>
            <a:pPr indent="-285750" lvl="0" marL="400050" marR="0" rtl="0" algn="l">
              <a:lnSpc>
                <a:spcPct val="100000"/>
              </a:lnSpc>
              <a:spcBef>
                <a:spcPts val="24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Ultrasonic Distance Sensors</a:t>
            </a:r>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pic>
        <p:nvPicPr>
          <p:cNvPr id="297" name="Google Shape;297;p38"/>
          <p:cNvPicPr preferRelativeResize="0"/>
          <p:nvPr/>
        </p:nvPicPr>
        <p:blipFill rotWithShape="1">
          <a:blip r:embed="rId4">
            <a:alphaModFix/>
          </a:blip>
          <a:srcRect b="0" l="0" r="0" t="0"/>
          <a:stretch/>
        </p:blipFill>
        <p:spPr>
          <a:xfrm>
            <a:off x="7152569" y="2606273"/>
            <a:ext cx="4366030" cy="2803676"/>
          </a:xfrm>
          <a:prstGeom prst="rect">
            <a:avLst/>
          </a:prstGeom>
          <a:noFill/>
          <a:ln>
            <a:noFill/>
          </a:ln>
        </p:spPr>
      </p:pic>
      <p:sp>
        <p:nvSpPr>
          <p:cNvPr id="298" name="Google Shape;298;p38"/>
          <p:cNvSpPr txBox="1"/>
          <p:nvPr/>
        </p:nvSpPr>
        <p:spPr>
          <a:xfrm>
            <a:off x="7803938" y="5409950"/>
            <a:ext cx="3063300" cy="32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000">
                <a:solidFill>
                  <a:schemeClr val="dk1"/>
                </a:solidFill>
              </a:rPr>
              <a:t>Sparkfun </a:t>
            </a:r>
            <a:r>
              <a:rPr lang="en-US" sz="1000">
                <a:solidFill>
                  <a:schemeClr val="dk1"/>
                </a:solidFill>
              </a:rPr>
              <a:t>HC-SR04 Ultrasonic Distance Sensor [4] </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p:txBody>
      </p:sp>
      <p:pic>
        <p:nvPicPr>
          <p:cNvPr id="299" name="Google Shape;299;p38"/>
          <p:cNvPicPr preferRelativeResize="0"/>
          <p:nvPr/>
        </p:nvPicPr>
        <p:blipFill>
          <a:blip r:embed="rId5">
            <a:alphaModFix/>
          </a:blip>
          <a:stretch>
            <a:fillRect/>
          </a:stretch>
        </p:blipFill>
        <p:spPr>
          <a:xfrm>
            <a:off x="1533075" y="2606275"/>
            <a:ext cx="4003326" cy="2803675"/>
          </a:xfrm>
          <a:prstGeom prst="rect">
            <a:avLst/>
          </a:prstGeom>
          <a:noFill/>
          <a:ln>
            <a:noFill/>
          </a:ln>
        </p:spPr>
      </p:pic>
      <p:sp>
        <p:nvSpPr>
          <p:cNvPr id="300" name="Google Shape;300;p38"/>
          <p:cNvSpPr txBox="1"/>
          <p:nvPr/>
        </p:nvSpPr>
        <p:spPr>
          <a:xfrm>
            <a:off x="2484700" y="5484350"/>
            <a:ext cx="1943700" cy="32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000">
                <a:solidFill>
                  <a:schemeClr val="dk1"/>
                </a:solidFill>
              </a:rPr>
              <a:t>Adafruit PIR Motion Sensor </a:t>
            </a:r>
            <a:r>
              <a:rPr lang="en-US" sz="1000">
                <a:solidFill>
                  <a:schemeClr val="dk1"/>
                </a:solidFill>
              </a:rPr>
              <a:t>[5] </a:t>
            </a:r>
            <a:endParaRPr sz="1000">
              <a:solidFill>
                <a:schemeClr val="dk1"/>
              </a:solidFill>
            </a:endParaRPr>
          </a:p>
          <a:p>
            <a:pPr indent="0" lvl="0" marL="0" rtl="0" algn="l">
              <a:lnSpc>
                <a:spcPct val="115000"/>
              </a:lnSpc>
              <a:spcBef>
                <a:spcPts val="1200"/>
              </a:spcBef>
              <a:spcAft>
                <a:spcPts val="0"/>
              </a:spcAft>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a15da0f7e6_0_3"/>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92" name="Google Shape;92;g2a15da0f7e6_0_3"/>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93" name="Google Shape;93;g2a15da0f7e6_0_3"/>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94" name="Google Shape;94;g2a15da0f7e6_0_3"/>
          <p:cNvSpPr txBox="1"/>
          <p:nvPr/>
        </p:nvSpPr>
        <p:spPr>
          <a:xfrm>
            <a:off x="1295325" y="637113"/>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Outline</a:t>
            </a:r>
            <a:endParaRPr b="1" i="0" sz="4500" u="none" cap="none" strike="noStrike">
              <a:solidFill>
                <a:schemeClr val="lt1"/>
              </a:solidFill>
              <a:latin typeface="Arial"/>
              <a:ea typeface="Arial"/>
              <a:cs typeface="Arial"/>
              <a:sym typeface="Arial"/>
            </a:endParaRPr>
          </a:p>
        </p:txBody>
      </p:sp>
      <p:sp>
        <p:nvSpPr>
          <p:cNvPr id="95" name="Google Shape;95;g2a15da0f7e6_0_3"/>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g2a15da0f7e6_0_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97" name="Google Shape;97;g2a15da0f7e6_0_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98" name="Google Shape;98;g2a15da0f7e6_0_3"/>
          <p:cNvSpPr txBox="1"/>
          <p:nvPr/>
        </p:nvSpPr>
        <p:spPr>
          <a:xfrm>
            <a:off x="1295400" y="2165888"/>
            <a:ext cx="9601200" cy="3253800"/>
          </a:xfrm>
          <a:prstGeom prst="rect">
            <a:avLst/>
          </a:prstGeom>
          <a:noFill/>
          <a:ln>
            <a:noFill/>
          </a:ln>
        </p:spPr>
        <p:txBody>
          <a:bodyPr anchorCtr="0" anchor="ctr" bIns="45700" lIns="91425" spcFirstLastPara="1" rIns="91425" wrap="square" tIns="45700">
            <a:spAutoFit/>
          </a:bodyPr>
          <a:lstStyle/>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Introduction</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Objective</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Subsystems</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Challenges</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Successes</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Future Work</a:t>
            </a:r>
            <a:endParaRPr b="1" sz="2600">
              <a:solidFill>
                <a:schemeClr val="lt1"/>
              </a:solidFill>
            </a:endParaRPr>
          </a:p>
          <a:p>
            <a:pPr indent="0" lvl="0" marL="0" marR="0" rtl="0" algn="l">
              <a:lnSpc>
                <a:spcPct val="115000"/>
              </a:lnSpc>
              <a:spcBef>
                <a:spcPts val="0"/>
              </a:spcBef>
              <a:spcAft>
                <a:spcPts val="0"/>
              </a:spcAft>
              <a:buClr>
                <a:srgbClr val="000000"/>
              </a:buClr>
              <a:buSzPts val="4500"/>
              <a:buFont typeface="Arial"/>
              <a:buNone/>
            </a:pPr>
            <a:r>
              <a:rPr b="1" lang="en-US" sz="2600">
                <a:solidFill>
                  <a:schemeClr val="lt1"/>
                </a:solidFill>
              </a:rPr>
              <a:t>Conclusion</a:t>
            </a:r>
            <a:endParaRPr b="1" sz="26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a1d751f762_0_59"/>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6" name="Google Shape;306;g2a1d751f762_0_5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7" name="Google Shape;307;g2a1d751f762_0_5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308" name="Google Shape;308;g2a1d751f762_0_5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09" name="Google Shape;309;g2a1d751f762_0_59"/>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Sensor </a:t>
            </a:r>
            <a:r>
              <a:rPr lang="en-US" sz="2400">
                <a:solidFill>
                  <a:schemeClr val="lt1"/>
                </a:solidFill>
              </a:rPr>
              <a:t>Operation</a:t>
            </a:r>
            <a:endParaRPr/>
          </a:p>
        </p:txBody>
      </p:sp>
      <p:sp>
        <p:nvSpPr>
          <p:cNvPr id="310" name="Google Shape;310;g2a1d751f762_0_5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11" name="Google Shape;311;g2a1d751f762_0_59"/>
          <p:cNvSpPr txBox="1"/>
          <p:nvPr/>
        </p:nvSpPr>
        <p:spPr>
          <a:xfrm>
            <a:off x="521954" y="1420460"/>
            <a:ext cx="58692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2400"/>
              </a:spcBef>
              <a:spcAft>
                <a:spcPts val="0"/>
              </a:spcAft>
              <a:buNone/>
            </a:pPr>
            <a:r>
              <a:t/>
            </a:r>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sp>
        <p:nvSpPr>
          <p:cNvPr id="312" name="Google Shape;312;g2a1d751f762_0_59"/>
          <p:cNvSpPr txBox="1"/>
          <p:nvPr/>
        </p:nvSpPr>
        <p:spPr>
          <a:xfrm>
            <a:off x="7803938" y="5409950"/>
            <a:ext cx="3063300" cy="32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p:txBody>
      </p:sp>
      <p:sp>
        <p:nvSpPr>
          <p:cNvPr id="313" name="Google Shape;313;g2a1d751f762_0_59"/>
          <p:cNvSpPr txBox="1"/>
          <p:nvPr/>
        </p:nvSpPr>
        <p:spPr>
          <a:xfrm>
            <a:off x="2484700" y="5484350"/>
            <a:ext cx="1943700" cy="32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p:txBody>
      </p:sp>
      <p:pic>
        <p:nvPicPr>
          <p:cNvPr id="314" name="Google Shape;314;g2a1d751f762_0_59"/>
          <p:cNvPicPr preferRelativeResize="0"/>
          <p:nvPr/>
        </p:nvPicPr>
        <p:blipFill>
          <a:blip r:embed="rId4">
            <a:alphaModFix/>
          </a:blip>
          <a:stretch>
            <a:fillRect/>
          </a:stretch>
        </p:blipFill>
        <p:spPr>
          <a:xfrm>
            <a:off x="5981054" y="1257370"/>
            <a:ext cx="5496047" cy="3452724"/>
          </a:xfrm>
          <a:prstGeom prst="rect">
            <a:avLst/>
          </a:prstGeom>
          <a:noFill/>
          <a:ln>
            <a:noFill/>
          </a:ln>
        </p:spPr>
      </p:pic>
      <p:pic>
        <p:nvPicPr>
          <p:cNvPr id="315" name="Google Shape;315;g2a1d751f762_0_59"/>
          <p:cNvPicPr preferRelativeResize="0"/>
          <p:nvPr/>
        </p:nvPicPr>
        <p:blipFill>
          <a:blip r:embed="rId5">
            <a:alphaModFix/>
          </a:blip>
          <a:stretch>
            <a:fillRect/>
          </a:stretch>
        </p:blipFill>
        <p:spPr>
          <a:xfrm>
            <a:off x="521950" y="976138"/>
            <a:ext cx="4953000" cy="5353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a15da0f7e6_1_18"/>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21" name="Google Shape;321;g2a15da0f7e6_1_18"/>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322" name="Google Shape;322;g2a15da0f7e6_1_18"/>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323" name="Google Shape;323;g2a15da0f7e6_1_18"/>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Successes</a:t>
            </a:r>
            <a:endParaRPr b="1" i="0" sz="4500" u="none" cap="none" strike="noStrike">
              <a:solidFill>
                <a:schemeClr val="lt1"/>
              </a:solidFill>
              <a:latin typeface="Arial"/>
              <a:ea typeface="Arial"/>
              <a:cs typeface="Arial"/>
              <a:sym typeface="Arial"/>
            </a:endParaRPr>
          </a:p>
        </p:txBody>
      </p:sp>
      <p:sp>
        <p:nvSpPr>
          <p:cNvPr id="324" name="Google Shape;324;g2a15da0f7e6_1_18"/>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g2a15da0f7e6_1_1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26" name="Google Shape;326;g2a15da0f7e6_1_1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a1d751f762_0_7"/>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2" name="Google Shape;332;g2a1d751f762_0_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3" name="Google Shape;333;g2a1d751f762_0_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334" name="Google Shape;334;g2a1d751f762_0_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35" name="Google Shape;335;g2a1d751f762_0_7"/>
          <p:cNvSpPr txBox="1"/>
          <p:nvPr/>
        </p:nvSpPr>
        <p:spPr>
          <a:xfrm>
            <a:off x="376800" y="204050"/>
            <a:ext cx="10910100" cy="67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Successes</a:t>
            </a:r>
            <a:endParaRPr>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a:p>
        </p:txBody>
      </p:sp>
      <p:sp>
        <p:nvSpPr>
          <p:cNvPr id="336" name="Google Shape;336;g2a1d751f762_0_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37" name="Google Shape;337;g2a1d751f762_0_7"/>
          <p:cNvSpPr txBox="1"/>
          <p:nvPr/>
        </p:nvSpPr>
        <p:spPr>
          <a:xfrm>
            <a:off x="507054" y="1159322"/>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lang="en-US" sz="1800">
                <a:solidFill>
                  <a:schemeClr val="dk1"/>
                </a:solidFill>
              </a:rPr>
              <a:t>PCB (Mostly)</a:t>
            </a:r>
            <a:endParaRPr sz="1800">
              <a:solidFill>
                <a:schemeClr val="dk1"/>
              </a:solidFill>
            </a:endParaRPr>
          </a:p>
          <a:p>
            <a:pPr indent="0" lvl="0" marL="457200" marR="0" rtl="0" algn="l">
              <a:lnSpc>
                <a:spcPct val="100000"/>
              </a:lnSpc>
              <a:spcBef>
                <a:spcPts val="1200"/>
              </a:spcBef>
              <a:spcAft>
                <a:spcPts val="0"/>
              </a:spcAft>
              <a:buNone/>
            </a:pPr>
            <a:r>
              <a:rPr lang="en-US" sz="1800">
                <a:solidFill>
                  <a:schemeClr val="dk1"/>
                </a:solidFill>
              </a:rPr>
              <a:t>- Intended voltage outputs at all parts of the pcb were measured.</a:t>
            </a:r>
            <a:endParaRPr sz="1800">
              <a:solidFill>
                <a:schemeClr val="dk1"/>
              </a:solidFill>
            </a:endParaRPr>
          </a:p>
          <a:p>
            <a:pPr indent="0" lvl="0" marL="457200" marR="0" rtl="0" algn="l">
              <a:lnSpc>
                <a:spcPct val="100000"/>
              </a:lnSpc>
              <a:spcBef>
                <a:spcPts val="1200"/>
              </a:spcBef>
              <a:spcAft>
                <a:spcPts val="0"/>
              </a:spcAft>
              <a:buNone/>
            </a:pPr>
            <a:r>
              <a:rPr lang="en-US" sz="1800">
                <a:solidFill>
                  <a:schemeClr val="dk1"/>
                </a:solidFill>
              </a:rPr>
              <a:t>- PCB successfully reduced current to limit heating of the LDO.</a:t>
            </a:r>
            <a:endParaRPr sz="1800">
              <a:solidFill>
                <a:schemeClr val="dk1"/>
              </a:solidFill>
            </a:endParaRPr>
          </a:p>
          <a:p>
            <a:pPr indent="0" lvl="0" marL="457200" marR="0" rtl="0" algn="l">
              <a:lnSpc>
                <a:spcPct val="100000"/>
              </a:lnSpc>
              <a:spcBef>
                <a:spcPts val="1200"/>
              </a:spcBef>
              <a:spcAft>
                <a:spcPts val="0"/>
              </a:spcAft>
              <a:buNone/>
            </a:pPr>
            <a:r>
              <a:rPr lang="en-US" sz="1800">
                <a:solidFill>
                  <a:schemeClr val="dk1"/>
                </a:solidFill>
              </a:rPr>
              <a:t>- Microcontroller portion did not work.</a:t>
            </a:r>
            <a:endParaRPr sz="1800">
              <a:solidFill>
                <a:schemeClr val="dk1"/>
              </a:solidFill>
            </a:endParaRPr>
          </a:p>
          <a:p>
            <a:pPr indent="-285750" lvl="0" marL="400050" marR="0" rtl="0" algn="l">
              <a:lnSpc>
                <a:spcPct val="100000"/>
              </a:lnSpc>
              <a:spcBef>
                <a:spcPts val="1200"/>
              </a:spcBef>
              <a:spcAft>
                <a:spcPts val="0"/>
              </a:spcAft>
              <a:buClr>
                <a:schemeClr val="dk1"/>
              </a:buClr>
              <a:buSzPts val="1800"/>
              <a:buChar char="•"/>
            </a:pPr>
            <a:r>
              <a:rPr lang="en-US" sz="1800">
                <a:solidFill>
                  <a:schemeClr val="dk1"/>
                </a:solidFill>
              </a:rPr>
              <a:t>Phone Application </a:t>
            </a:r>
            <a:endParaRPr sz="1800">
              <a:solidFill>
                <a:schemeClr val="dk1"/>
              </a:solidFill>
            </a:endParaRPr>
          </a:p>
          <a:p>
            <a:pPr indent="0" lvl="0" marL="0" marR="0" rtl="0" algn="l">
              <a:lnSpc>
                <a:spcPct val="100000"/>
              </a:lnSpc>
              <a:spcBef>
                <a:spcPts val="1200"/>
              </a:spcBef>
              <a:spcAft>
                <a:spcPts val="0"/>
              </a:spcAft>
              <a:buNone/>
            </a:pPr>
            <a:r>
              <a:rPr lang="en-US" sz="1800">
                <a:solidFill>
                  <a:schemeClr val="dk1"/>
                </a:solidFill>
              </a:rPr>
              <a:t>	- Application connected to microcontroller.</a:t>
            </a:r>
            <a:endParaRPr sz="1800">
              <a:solidFill>
                <a:schemeClr val="dk1"/>
              </a:solidFill>
            </a:endParaRPr>
          </a:p>
          <a:p>
            <a:pPr indent="0" lvl="0" marL="0" marR="0" rtl="0" algn="l">
              <a:lnSpc>
                <a:spcPct val="100000"/>
              </a:lnSpc>
              <a:spcBef>
                <a:spcPts val="1200"/>
              </a:spcBef>
              <a:spcAft>
                <a:spcPts val="0"/>
              </a:spcAft>
              <a:buNone/>
            </a:pPr>
            <a:r>
              <a:rPr lang="en-US" sz="1800">
                <a:solidFill>
                  <a:schemeClr val="dk1"/>
                </a:solidFill>
              </a:rPr>
              <a:t>	- Displayed current status of the gate.</a:t>
            </a:r>
            <a:endParaRPr sz="1800">
              <a:solidFill>
                <a:schemeClr val="dk1"/>
              </a:solidFill>
            </a:endParaRPr>
          </a:p>
          <a:p>
            <a:pPr indent="0" lvl="0" marL="0" marR="0" rtl="0" algn="l">
              <a:lnSpc>
                <a:spcPct val="100000"/>
              </a:lnSpc>
              <a:spcBef>
                <a:spcPts val="1200"/>
              </a:spcBef>
              <a:spcAft>
                <a:spcPts val="0"/>
              </a:spcAft>
              <a:buNone/>
            </a:pPr>
            <a:r>
              <a:rPr lang="en-US" sz="1800">
                <a:solidFill>
                  <a:schemeClr val="dk1"/>
                </a:solidFill>
              </a:rPr>
              <a:t>	- Capable of opening/closing the gate.</a:t>
            </a:r>
            <a:endParaRPr sz="1800">
              <a:solidFill>
                <a:schemeClr val="dk1"/>
              </a:solidFill>
            </a:endParaRPr>
          </a:p>
          <a:p>
            <a:pPr indent="-285750" lvl="0" marL="400050" marR="0" rtl="0" algn="l">
              <a:lnSpc>
                <a:spcPct val="100000"/>
              </a:lnSpc>
              <a:spcBef>
                <a:spcPts val="1200"/>
              </a:spcBef>
              <a:spcAft>
                <a:spcPts val="0"/>
              </a:spcAft>
              <a:buClr>
                <a:srgbClr val="000000"/>
              </a:buClr>
              <a:buSzPts val="1800"/>
              <a:buFont typeface="Arial"/>
              <a:buChar char="•"/>
            </a:pPr>
            <a:r>
              <a:rPr b="0" i="0" lang="en-US" sz="1800" u="none" cap="none" strike="noStrike">
                <a:solidFill>
                  <a:schemeClr val="dk1"/>
                </a:solidFill>
                <a:latin typeface="Arial"/>
                <a:ea typeface="Arial"/>
                <a:cs typeface="Arial"/>
                <a:sym typeface="Arial"/>
              </a:rPr>
              <a:t>PIR Sensors</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1200"/>
              </a:spcBef>
              <a:spcAft>
                <a:spcPts val="0"/>
              </a:spcAft>
              <a:buNone/>
            </a:pPr>
            <a:r>
              <a:rPr lang="en-US" sz="1800">
                <a:solidFill>
                  <a:schemeClr val="dk1"/>
                </a:solidFill>
              </a:rPr>
              <a:t>- Detected movement and signaled microcontroller.</a:t>
            </a:r>
            <a:endParaRPr sz="1800">
              <a:solidFill>
                <a:schemeClr val="dk1"/>
              </a:solidFill>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7"/>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43" name="Google Shape;343;p37"/>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344" name="Google Shape;344;p37"/>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345" name="Google Shape;345;p37"/>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Challenges</a:t>
            </a:r>
            <a:endParaRPr b="1" i="0" sz="4500" u="none" cap="none" strike="noStrike">
              <a:solidFill>
                <a:schemeClr val="lt1"/>
              </a:solidFill>
              <a:latin typeface="Arial"/>
              <a:ea typeface="Arial"/>
              <a:cs typeface="Arial"/>
              <a:sym typeface="Arial"/>
            </a:endParaRPr>
          </a:p>
        </p:txBody>
      </p:sp>
      <p:sp>
        <p:nvSpPr>
          <p:cNvPr id="346" name="Google Shape;346;p37"/>
          <p:cNvSpPr/>
          <p:nvPr/>
        </p:nvSpPr>
        <p:spPr>
          <a:xfrm>
            <a:off x="5520230" y="1704276"/>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3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48" name="Google Shape;348;p3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a1d751f762_0_23"/>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4" name="Google Shape;354;g2a1d751f762_0_2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5" name="Google Shape;355;g2a1d751f762_0_2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356" name="Google Shape;356;g2a1d751f762_0_23"/>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57" name="Google Shape;357;g2a1d751f762_0_2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Challenges</a:t>
            </a:r>
            <a:endParaRPr>
              <a:solidFill>
                <a:schemeClr val="dk1"/>
              </a:solidFill>
            </a:endParaRPr>
          </a:p>
        </p:txBody>
      </p:sp>
      <p:sp>
        <p:nvSpPr>
          <p:cNvPr id="358" name="Google Shape;358;g2a1d751f762_0_2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59" name="Google Shape;359;g2a1d751f762_0_23"/>
          <p:cNvSpPr txBox="1"/>
          <p:nvPr/>
        </p:nvSpPr>
        <p:spPr>
          <a:xfrm>
            <a:off x="376804" y="1420460"/>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lang="en-US" sz="1800">
                <a:solidFill>
                  <a:schemeClr val="dk1"/>
                </a:solidFill>
              </a:rPr>
              <a:t>RFID sensor didn’t work as expected.</a:t>
            </a:r>
            <a:endParaRPr sz="1800">
              <a:solidFill>
                <a:schemeClr val="dk1"/>
              </a:solidFill>
            </a:endParaRPr>
          </a:p>
          <a:p>
            <a:pPr indent="-285750" lvl="0" marL="400050" marR="0" rtl="0" algn="l">
              <a:lnSpc>
                <a:spcPct val="100000"/>
              </a:lnSpc>
              <a:spcBef>
                <a:spcPts val="1200"/>
              </a:spcBef>
              <a:spcAft>
                <a:spcPts val="0"/>
              </a:spcAft>
              <a:buClr>
                <a:schemeClr val="dk1"/>
              </a:buClr>
              <a:buSzPts val="1800"/>
              <a:buChar char="•"/>
            </a:pPr>
            <a:r>
              <a:rPr lang="en-US" sz="1800">
                <a:solidFill>
                  <a:schemeClr val="dk1"/>
                </a:solidFill>
              </a:rPr>
              <a:t>Assumption is that a toddler can’t move as fast as an adult or pet.</a:t>
            </a:r>
            <a:endParaRPr sz="1800">
              <a:solidFill>
                <a:schemeClr val="dk1"/>
              </a:solidFill>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pic>
        <p:nvPicPr>
          <p:cNvPr id="360" name="Google Shape;360;g2a1d751f762_0_23"/>
          <p:cNvPicPr preferRelativeResize="0"/>
          <p:nvPr/>
        </p:nvPicPr>
        <p:blipFill>
          <a:blip r:embed="rId4">
            <a:alphaModFix/>
          </a:blip>
          <a:stretch>
            <a:fillRect/>
          </a:stretch>
        </p:blipFill>
        <p:spPr>
          <a:xfrm>
            <a:off x="6391150" y="1139676"/>
            <a:ext cx="5479850" cy="2194075"/>
          </a:xfrm>
          <a:prstGeom prst="rect">
            <a:avLst/>
          </a:prstGeom>
          <a:noFill/>
          <a:ln>
            <a:noFill/>
          </a:ln>
        </p:spPr>
      </p:pic>
      <p:sp>
        <p:nvSpPr>
          <p:cNvPr id="361" name="Google Shape;361;g2a1d751f762_0_23"/>
          <p:cNvSpPr txBox="1"/>
          <p:nvPr/>
        </p:nvSpPr>
        <p:spPr>
          <a:xfrm>
            <a:off x="7757225" y="3359125"/>
            <a:ext cx="30030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rPr>
              <a:t>Ultrasonic Sensor used to Calculate Distance [6]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pic>
        <p:nvPicPr>
          <p:cNvPr id="362" name="Google Shape;362;g2a1d751f762_0_23"/>
          <p:cNvPicPr preferRelativeResize="0"/>
          <p:nvPr/>
        </p:nvPicPr>
        <p:blipFill>
          <a:blip r:embed="rId5">
            <a:alphaModFix/>
          </a:blip>
          <a:stretch>
            <a:fillRect/>
          </a:stretch>
        </p:blipFill>
        <p:spPr>
          <a:xfrm>
            <a:off x="6398404" y="3742225"/>
            <a:ext cx="4305300" cy="228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a15da0f7e6_1_28"/>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68" name="Google Shape;368;g2a15da0f7e6_1_28"/>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369" name="Google Shape;369;g2a15da0f7e6_1_28"/>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370" name="Google Shape;370;g2a15da0f7e6_1_28"/>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Future Work</a:t>
            </a:r>
            <a:endParaRPr b="1" i="0" sz="4500" u="none" cap="none" strike="noStrike">
              <a:solidFill>
                <a:schemeClr val="lt1"/>
              </a:solidFill>
              <a:latin typeface="Arial"/>
              <a:ea typeface="Arial"/>
              <a:cs typeface="Arial"/>
              <a:sym typeface="Arial"/>
            </a:endParaRPr>
          </a:p>
        </p:txBody>
      </p:sp>
      <p:sp>
        <p:nvSpPr>
          <p:cNvPr id="371" name="Google Shape;371;g2a15da0f7e6_1_28"/>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2" name="Google Shape;372;g2a15da0f7e6_1_2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73" name="Google Shape;373;g2a15da0f7e6_1_2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a15da0f7e6_1_7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79" name="Google Shape;379;g2a15da0f7e6_1_7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80" name="Google Shape;380;g2a15da0f7e6_1_7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381" name="Google Shape;381;g2a15da0f7e6_1_7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82" name="Google Shape;382;g2a15da0f7e6_1_7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Future Work</a:t>
            </a:r>
            <a:endParaRPr/>
          </a:p>
        </p:txBody>
      </p:sp>
      <p:sp>
        <p:nvSpPr>
          <p:cNvPr id="383" name="Google Shape;383;g2a15da0f7e6_1_7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84" name="Google Shape;384;g2a15da0f7e6_1_70"/>
          <p:cNvSpPr txBox="1"/>
          <p:nvPr/>
        </p:nvSpPr>
        <p:spPr>
          <a:xfrm>
            <a:off x="376804" y="1242172"/>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1200"/>
              </a:spcBef>
              <a:spcAft>
                <a:spcPts val="0"/>
              </a:spcAft>
              <a:buClr>
                <a:srgbClr val="000000"/>
              </a:buClr>
              <a:buSzPts val="1800"/>
              <a:buFont typeface="Arial"/>
              <a:buChar char="•"/>
            </a:pPr>
            <a:r>
              <a:rPr lang="en-US" sz="1800">
                <a:solidFill>
                  <a:schemeClr val="dk1"/>
                </a:solidFill>
              </a:rPr>
              <a:t>Add more measurement sensors</a:t>
            </a:r>
            <a:endParaRPr/>
          </a:p>
          <a:p>
            <a:pPr indent="-285750" lvl="0" marL="400050" marR="0" rtl="0" algn="l">
              <a:lnSpc>
                <a:spcPct val="100000"/>
              </a:lnSpc>
              <a:spcBef>
                <a:spcPts val="2400"/>
              </a:spcBef>
              <a:spcAft>
                <a:spcPts val="0"/>
              </a:spcAft>
              <a:buClr>
                <a:srgbClr val="000000"/>
              </a:buClr>
              <a:buSzPts val="1800"/>
              <a:buFont typeface="Arial"/>
              <a:buChar char="•"/>
            </a:pPr>
            <a:r>
              <a:rPr lang="en-US" sz="1800">
                <a:solidFill>
                  <a:schemeClr val="dk1"/>
                </a:solidFill>
              </a:rPr>
              <a:t>Scale Smart Gate to a reasonable size</a:t>
            </a:r>
            <a:endParaRPr sz="1800">
              <a:solidFill>
                <a:schemeClr val="dk1"/>
              </a:solidFill>
            </a:endParaRPr>
          </a:p>
          <a:p>
            <a:pPr indent="-285750" lvl="0" marL="400050" marR="0" rtl="0" algn="l">
              <a:lnSpc>
                <a:spcPct val="100000"/>
              </a:lnSpc>
              <a:spcBef>
                <a:spcPts val="2400"/>
              </a:spcBef>
              <a:spcAft>
                <a:spcPts val="0"/>
              </a:spcAft>
              <a:buClr>
                <a:schemeClr val="dk1"/>
              </a:buClr>
              <a:buSzPts val="1800"/>
              <a:buChar char="•"/>
            </a:pPr>
            <a:r>
              <a:rPr lang="en-US" sz="1800">
                <a:solidFill>
                  <a:schemeClr val="dk1"/>
                </a:solidFill>
              </a:rPr>
              <a:t>Adjustable Smart Gate speed</a:t>
            </a:r>
            <a:endParaRPr sz="1800">
              <a:solidFill>
                <a:schemeClr val="dk1"/>
              </a:solidFill>
            </a:endParaRPr>
          </a:p>
          <a:p>
            <a:pPr indent="-285750" lvl="0" marL="400050" marR="0" rtl="0" algn="l">
              <a:lnSpc>
                <a:spcPct val="100000"/>
              </a:lnSpc>
              <a:spcBef>
                <a:spcPts val="2400"/>
              </a:spcBef>
              <a:spcAft>
                <a:spcPts val="0"/>
              </a:spcAft>
              <a:buClr>
                <a:schemeClr val="dk1"/>
              </a:buClr>
              <a:buSzPts val="1800"/>
              <a:buChar char="•"/>
            </a:pPr>
            <a:r>
              <a:rPr lang="en-US" sz="1800">
                <a:solidFill>
                  <a:schemeClr val="dk1"/>
                </a:solidFill>
              </a:rPr>
              <a:t>Detailed log of Smart Gate activity</a:t>
            </a:r>
            <a:endParaRPr sz="1800">
              <a:solidFill>
                <a:schemeClr val="dk1"/>
              </a:solidFill>
            </a:endParaRPr>
          </a:p>
        </p:txBody>
      </p:sp>
      <p:pic>
        <p:nvPicPr>
          <p:cNvPr id="385" name="Google Shape;385;g2a15da0f7e6_1_70"/>
          <p:cNvPicPr preferRelativeResize="0"/>
          <p:nvPr/>
        </p:nvPicPr>
        <p:blipFill>
          <a:blip r:embed="rId4">
            <a:alphaModFix/>
          </a:blip>
          <a:stretch>
            <a:fillRect/>
          </a:stretch>
        </p:blipFill>
        <p:spPr>
          <a:xfrm>
            <a:off x="6350529" y="919382"/>
            <a:ext cx="3948061" cy="52640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a15da0f7e6_1_48"/>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91" name="Google Shape;391;g2a15da0f7e6_1_48"/>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392" name="Google Shape;392;g2a15da0f7e6_1_48"/>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393" name="Google Shape;393;g2a15da0f7e6_1_48"/>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Conclusion</a:t>
            </a:r>
            <a:endParaRPr b="1" i="0" sz="4500" u="none" cap="none" strike="noStrike">
              <a:solidFill>
                <a:schemeClr val="lt1"/>
              </a:solidFill>
              <a:latin typeface="Arial"/>
              <a:ea typeface="Arial"/>
              <a:cs typeface="Arial"/>
              <a:sym typeface="Arial"/>
            </a:endParaRPr>
          </a:p>
        </p:txBody>
      </p:sp>
      <p:sp>
        <p:nvSpPr>
          <p:cNvPr id="394" name="Google Shape;394;g2a15da0f7e6_1_48"/>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g2a15da0f7e6_1_4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96" name="Google Shape;396;g2a15da0f7e6_1_4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a15da0f7e6_1_115"/>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02" name="Google Shape;402;g2a15da0f7e6_1_11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03" name="Google Shape;403;g2a15da0f7e6_1_11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404" name="Google Shape;404;g2a15da0f7e6_1_11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05" name="Google Shape;405;g2a15da0f7e6_1_115"/>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Conclusion - Lessons Learned</a:t>
            </a:r>
            <a:endParaRPr/>
          </a:p>
        </p:txBody>
      </p:sp>
      <p:sp>
        <p:nvSpPr>
          <p:cNvPr id="406" name="Google Shape;406;g2a15da0f7e6_1_11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407" name="Google Shape;407;g2a15da0f7e6_1_115"/>
          <p:cNvSpPr txBox="1"/>
          <p:nvPr/>
        </p:nvSpPr>
        <p:spPr>
          <a:xfrm>
            <a:off x="521954" y="1420460"/>
            <a:ext cx="5869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2400"/>
              </a:spcBef>
              <a:spcAft>
                <a:spcPts val="0"/>
              </a:spcAft>
              <a:buClr>
                <a:srgbClr val="000000"/>
              </a:buClr>
              <a:buSzPts val="1800"/>
              <a:buFont typeface="Arial"/>
              <a:buChar char="•"/>
            </a:pPr>
            <a:r>
              <a:rPr lang="en-US" sz="1800">
                <a:solidFill>
                  <a:schemeClr val="dk1"/>
                </a:solidFill>
              </a:rPr>
              <a:t>Have contingency plans</a:t>
            </a:r>
            <a:endParaRPr sz="1800">
              <a:solidFill>
                <a:schemeClr val="dk1"/>
              </a:solidFill>
            </a:endParaRPr>
          </a:p>
          <a:p>
            <a:pPr indent="-342900" lvl="1" marL="914400" marR="0" rtl="0" algn="l">
              <a:lnSpc>
                <a:spcPct val="100000"/>
              </a:lnSpc>
              <a:spcBef>
                <a:spcPts val="2400"/>
              </a:spcBef>
              <a:spcAft>
                <a:spcPts val="0"/>
              </a:spcAft>
              <a:buClr>
                <a:schemeClr val="dk1"/>
              </a:buClr>
              <a:buSzPts val="1800"/>
              <a:buChar char="○"/>
            </a:pPr>
            <a:r>
              <a:rPr lang="en-US" sz="1800">
                <a:solidFill>
                  <a:schemeClr val="dk1"/>
                </a:solidFill>
              </a:rPr>
              <a:t>Ordering delays of PCB and parts</a:t>
            </a:r>
            <a:endParaRPr sz="1800">
              <a:solidFill>
                <a:schemeClr val="dk1"/>
              </a:solidFill>
            </a:endParaRPr>
          </a:p>
          <a:p>
            <a:pPr indent="-342900" lvl="1" marL="914400" marR="0" rtl="0" algn="l">
              <a:lnSpc>
                <a:spcPct val="100000"/>
              </a:lnSpc>
              <a:spcBef>
                <a:spcPts val="2400"/>
              </a:spcBef>
              <a:spcAft>
                <a:spcPts val="0"/>
              </a:spcAft>
              <a:buClr>
                <a:schemeClr val="dk1"/>
              </a:buClr>
              <a:buSzPts val="1800"/>
              <a:buChar char="○"/>
            </a:pPr>
            <a:r>
              <a:rPr lang="en-US" sz="1800">
                <a:solidFill>
                  <a:schemeClr val="dk1"/>
                </a:solidFill>
              </a:rPr>
              <a:t>PCB circuit failing</a:t>
            </a:r>
            <a:endParaRPr sz="1800">
              <a:solidFill>
                <a:schemeClr val="dk1"/>
              </a:solidFill>
            </a:endParaRPr>
          </a:p>
          <a:p>
            <a:pPr indent="-342900" lvl="0" marL="457200" marR="0" rtl="0" algn="l">
              <a:lnSpc>
                <a:spcPct val="100000"/>
              </a:lnSpc>
              <a:spcBef>
                <a:spcPts val="2400"/>
              </a:spcBef>
              <a:spcAft>
                <a:spcPts val="0"/>
              </a:spcAft>
              <a:buClr>
                <a:schemeClr val="dk1"/>
              </a:buClr>
              <a:buSzPts val="1800"/>
              <a:buChar char="•"/>
            </a:pPr>
            <a:r>
              <a:rPr lang="en-US" sz="1800">
                <a:solidFill>
                  <a:schemeClr val="dk1"/>
                </a:solidFill>
              </a:rPr>
              <a:t>Team expectations</a:t>
            </a:r>
            <a:endParaRPr sz="1800">
              <a:solidFill>
                <a:schemeClr val="dk1"/>
              </a:solidFill>
            </a:endParaRPr>
          </a:p>
          <a:p>
            <a:pPr indent="-342900" lvl="1" marL="914400" marR="0" rtl="0" algn="l">
              <a:lnSpc>
                <a:spcPct val="100000"/>
              </a:lnSpc>
              <a:spcBef>
                <a:spcPts val="2400"/>
              </a:spcBef>
              <a:spcAft>
                <a:spcPts val="0"/>
              </a:spcAft>
              <a:buClr>
                <a:schemeClr val="dk1"/>
              </a:buClr>
              <a:buSzPts val="1800"/>
              <a:buChar char="○"/>
            </a:pPr>
            <a:r>
              <a:rPr lang="en-US" sz="1800">
                <a:solidFill>
                  <a:schemeClr val="dk1"/>
                </a:solidFill>
              </a:rPr>
              <a:t>Importance of communication</a:t>
            </a:r>
            <a:endParaRPr sz="1800">
              <a:solidFill>
                <a:schemeClr val="dk1"/>
              </a:solidFill>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pic>
        <p:nvPicPr>
          <p:cNvPr id="408" name="Google Shape;408;g2a15da0f7e6_1_115"/>
          <p:cNvPicPr preferRelativeResize="0"/>
          <p:nvPr/>
        </p:nvPicPr>
        <p:blipFill>
          <a:blip r:embed="rId4">
            <a:alphaModFix/>
          </a:blip>
          <a:stretch>
            <a:fillRect/>
          </a:stretch>
        </p:blipFill>
        <p:spPr>
          <a:xfrm>
            <a:off x="5729654" y="1164245"/>
            <a:ext cx="5496049" cy="41220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a15da0f7e6_1_126"/>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14" name="Google Shape;414;g2a15da0f7e6_1_12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15" name="Google Shape;415;g2a15da0f7e6_1_12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416" name="Google Shape;416;g2a15da0f7e6_1_12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17" name="Google Shape;417;g2a15da0f7e6_1_12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Conclusion - Acknowledgement</a:t>
            </a:r>
            <a:endParaRPr/>
          </a:p>
        </p:txBody>
      </p:sp>
      <p:sp>
        <p:nvSpPr>
          <p:cNvPr id="418" name="Google Shape;418;g2a15da0f7e6_1_12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419" name="Google Shape;419;g2a15da0f7e6_1_126"/>
          <p:cNvSpPr txBox="1"/>
          <p:nvPr/>
        </p:nvSpPr>
        <p:spPr>
          <a:xfrm>
            <a:off x="521950" y="1420450"/>
            <a:ext cx="89730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2400"/>
              </a:spcBef>
              <a:spcAft>
                <a:spcPts val="0"/>
              </a:spcAft>
              <a:buClr>
                <a:srgbClr val="000000"/>
              </a:buClr>
              <a:buSzPts val="1800"/>
              <a:buFont typeface="Arial"/>
              <a:buChar char="•"/>
            </a:pPr>
            <a:r>
              <a:rPr lang="en-US" sz="1800">
                <a:solidFill>
                  <a:schemeClr val="dk1"/>
                </a:solidFill>
              </a:rPr>
              <a:t>We would like to thank:</a:t>
            </a:r>
            <a:endParaRPr sz="1800">
              <a:solidFill>
                <a:schemeClr val="dk1"/>
              </a:solidFill>
            </a:endParaRPr>
          </a:p>
          <a:p>
            <a:pPr indent="-342900" lvl="1" marL="914400" marR="0" rtl="0" algn="l">
              <a:lnSpc>
                <a:spcPct val="100000"/>
              </a:lnSpc>
              <a:spcBef>
                <a:spcPts val="2400"/>
              </a:spcBef>
              <a:spcAft>
                <a:spcPts val="0"/>
              </a:spcAft>
              <a:buClr>
                <a:srgbClr val="000000"/>
              </a:buClr>
              <a:buSzPts val="1800"/>
              <a:buFont typeface="Arial"/>
              <a:buChar char="○"/>
            </a:pPr>
            <a:r>
              <a:rPr lang="en-US" sz="1800">
                <a:solidFill>
                  <a:schemeClr val="dk1"/>
                </a:solidFill>
              </a:rPr>
              <a:t>Zicheng Ma (our TA) for support and pointing us in the right direction</a:t>
            </a:r>
            <a:endParaRPr sz="1800">
              <a:solidFill>
                <a:schemeClr val="dk1"/>
              </a:solidFill>
            </a:endParaRPr>
          </a:p>
          <a:p>
            <a:pPr indent="-342900" lvl="1" marL="914400" marR="0" rtl="0" algn="l">
              <a:lnSpc>
                <a:spcPct val="100000"/>
              </a:lnSpc>
              <a:spcBef>
                <a:spcPts val="2400"/>
              </a:spcBef>
              <a:spcAft>
                <a:spcPts val="0"/>
              </a:spcAft>
              <a:buClr>
                <a:srgbClr val="000000"/>
              </a:buClr>
              <a:buSzPts val="1800"/>
              <a:buFont typeface="Arial"/>
              <a:buChar char="○"/>
            </a:pPr>
            <a:r>
              <a:rPr lang="en-US" sz="1800">
                <a:solidFill>
                  <a:schemeClr val="dk1"/>
                </a:solidFill>
              </a:rPr>
              <a:t>Professor Victoria Shao for project feedback</a:t>
            </a:r>
            <a:endParaRPr sz="1800">
              <a:solidFill>
                <a:schemeClr val="dk1"/>
              </a:solidFill>
            </a:endParaRPr>
          </a:p>
          <a:p>
            <a:pPr indent="-342900" lvl="1" marL="914400" marR="0" rtl="0" algn="l">
              <a:lnSpc>
                <a:spcPct val="100000"/>
              </a:lnSpc>
              <a:spcBef>
                <a:spcPts val="2400"/>
              </a:spcBef>
              <a:spcAft>
                <a:spcPts val="0"/>
              </a:spcAft>
              <a:buClr>
                <a:srgbClr val="000000"/>
              </a:buClr>
              <a:buSzPts val="1800"/>
              <a:buFont typeface="Arial"/>
              <a:buChar char="○"/>
            </a:pPr>
            <a:r>
              <a:rPr lang="en-US" sz="1800">
                <a:solidFill>
                  <a:schemeClr val="dk1"/>
                </a:solidFill>
              </a:rPr>
              <a:t>ECE Machine Shop - handling our mechanical design</a:t>
            </a:r>
            <a:endParaRPr sz="1800">
              <a:solidFill>
                <a:schemeClr val="dk1"/>
              </a:solidFill>
            </a:endParaRPr>
          </a:p>
          <a:p>
            <a:pPr indent="-342900" lvl="1" marL="914400" marR="0" rtl="0" algn="l">
              <a:lnSpc>
                <a:spcPct val="100000"/>
              </a:lnSpc>
              <a:spcBef>
                <a:spcPts val="2400"/>
              </a:spcBef>
              <a:spcAft>
                <a:spcPts val="0"/>
              </a:spcAft>
              <a:buClr>
                <a:schemeClr val="dk1"/>
              </a:buClr>
              <a:buSzPts val="1800"/>
              <a:buChar char="○"/>
            </a:pPr>
            <a:r>
              <a:rPr lang="en-US" sz="1800">
                <a:solidFill>
                  <a:schemeClr val="dk1"/>
                </a:solidFill>
              </a:rPr>
              <a:t>The rest of the ECE 445 course staff for running the course</a:t>
            </a:r>
            <a:endParaRPr sz="1800">
              <a:solidFill>
                <a:schemeClr val="dk1"/>
              </a:solidFill>
            </a:endParaRPr>
          </a:p>
          <a:p>
            <a:pPr indent="0" lvl="0" marL="114300" marR="0" rtl="0" algn="l">
              <a:lnSpc>
                <a:spcPct val="100000"/>
              </a:lnSpc>
              <a:spcBef>
                <a:spcPts val="2400"/>
              </a:spcBef>
              <a:spcAft>
                <a:spcPts val="1200"/>
              </a:spcAft>
              <a:buNone/>
            </a:pPr>
            <a:r>
              <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2a15da0f7e6_1_101"/>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04" name="Google Shape;104;g2a15da0f7e6_1_101"/>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105" name="Google Shape;105;g2a15da0f7e6_1_101"/>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106" name="Google Shape;106;g2a15da0f7e6_1_101"/>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Introduction</a:t>
            </a:r>
            <a:endParaRPr b="1" i="0" sz="4500" u="none" cap="none" strike="noStrike">
              <a:solidFill>
                <a:schemeClr val="lt1"/>
              </a:solidFill>
              <a:latin typeface="Arial"/>
              <a:ea typeface="Arial"/>
              <a:cs typeface="Arial"/>
              <a:sym typeface="Arial"/>
            </a:endParaRPr>
          </a:p>
        </p:txBody>
      </p:sp>
      <p:sp>
        <p:nvSpPr>
          <p:cNvPr id="107" name="Google Shape;107;g2a15da0f7e6_1_101"/>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g2a15da0f7e6_1_10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9" name="Google Shape;109;g2a15da0f7e6_1_10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a1d751f762_0_35"/>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25" name="Google Shape;425;g2a1d751f762_0_3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26" name="Google Shape;426;g2a1d751f762_0_3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427" name="Google Shape;427;g2a1d751f762_0_3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428" name="Google Shape;428;g2a1d751f762_0_35"/>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Citations</a:t>
            </a:r>
            <a:endParaRPr/>
          </a:p>
        </p:txBody>
      </p:sp>
      <p:sp>
        <p:nvSpPr>
          <p:cNvPr id="429" name="Google Shape;429;g2a1d751f762_0_3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430" name="Google Shape;430;g2a1d751f762_0_35"/>
          <p:cNvSpPr txBox="1"/>
          <p:nvPr/>
        </p:nvSpPr>
        <p:spPr>
          <a:xfrm>
            <a:off x="379950" y="1016125"/>
            <a:ext cx="11585700" cy="5070600"/>
          </a:xfrm>
          <a:prstGeom prst="rect">
            <a:avLst/>
          </a:prstGeom>
          <a:noFill/>
          <a:ln>
            <a:noFill/>
          </a:ln>
        </p:spPr>
        <p:txBody>
          <a:bodyPr anchorCtr="0" anchor="t" bIns="45700" lIns="91425" spcFirstLastPara="1" rIns="91425" wrap="square" tIns="45700">
            <a:noAutofit/>
          </a:bodyPr>
          <a:lstStyle/>
          <a:p>
            <a:pPr indent="-342900" lvl="0" marL="457200" rtl="0" algn="l">
              <a:spcBef>
                <a:spcPts val="2400"/>
              </a:spcBef>
              <a:spcAft>
                <a:spcPts val="0"/>
              </a:spcAft>
              <a:buClr>
                <a:schemeClr val="dk1"/>
              </a:buClr>
              <a:buSzPts val="1800"/>
              <a:buChar char="•"/>
            </a:pPr>
            <a:r>
              <a:rPr lang="en-US"/>
              <a:t>[1] Iyamba, N. (2012, March 12). Stairs Among Leading Causes of Injury, Death for Kids. KSL.com. https://www.ksl.com/article/19560857/stairs-among-leading-causes-of-injury-death-forkids#:~:text=Every%20six%20minutes%2C%20a%20child,stair%2Drelated%20falls%20every%20year</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[2] IEEE. “”IEEE Code of Ethics”.” (2016), https://www.ieee.org/ about/corporate/governance/p7- 8.html</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[3] AMC. “”AMC Code of Ethics and Professional Conduct”.” (2018), </a:t>
            </a:r>
            <a:r>
              <a:rPr lang="en-US" u="sng">
                <a:solidFill>
                  <a:schemeClr val="hlink"/>
                </a:solidFill>
                <a:hlinkClick r:id="rId4"/>
              </a:rPr>
              <a:t>https://www.acm.org/code-of-ethics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[4] “Ultrasonic distance sensor - HC-SR04 (5V),” SEN-15569 - SparkFun Electronics, https://www.sparkfun.com/products/15569 (accessed Dec. 3, 2023).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[5] A. Industries, “Pir (motion) sensor,” adafruit industries blog RSS, https://www.adafruit.com/product/189 (accessed Dec. 3, 2023).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US">
                <a:solidFill>
                  <a:schemeClr val="dk1"/>
                </a:solidFill>
              </a:rPr>
              <a:t>[6] “Micro bit lesson - using the Ultrasonic module,” Micro bit Lesson - Using the Ultrasonic Module " osoyoo.com, https://osoyoo.com/2018/09/18/micro-bit-lesson-using-the-ultrasonic-module/ (accessed Dec. 4, 2023). </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0" lvl="0" marL="45720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sz="1800">
              <a:solidFill>
                <a:schemeClr val="dk1"/>
              </a:solidFill>
            </a:endParaRPr>
          </a:p>
          <a:p>
            <a:pPr indent="0" lvl="0" marL="457200" rtl="0" algn="l">
              <a:spcBef>
                <a:spcPts val="2400"/>
              </a:spcBef>
              <a:spcAft>
                <a:spcPts val="0"/>
              </a:spcAft>
              <a:buNone/>
            </a:pPr>
            <a:r>
              <a:t/>
            </a:r>
            <a:endParaRPr>
              <a:solidFill>
                <a:schemeClr val="dk1"/>
              </a:solidFill>
            </a:endParaRPr>
          </a:p>
          <a:p>
            <a:pPr indent="0" lvl="0" marL="0" marR="0" rtl="0" algn="l">
              <a:lnSpc>
                <a:spcPct val="100000"/>
              </a:lnSpc>
              <a:spcBef>
                <a:spcPts val="2400"/>
              </a:spcBef>
              <a:spcAft>
                <a:spcPts val="0"/>
              </a:spcAft>
              <a:buNone/>
            </a:pPr>
            <a:r>
              <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a1d751f762_0_73"/>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436" name="Google Shape;436;g2a1d751f762_0_73"/>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437" name="Google Shape;437;g2a1d751f762_0_73"/>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438" name="Google Shape;438;g2a1d751f762_0_73"/>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Thank You</a:t>
            </a:r>
            <a:endParaRPr b="1" i="0" sz="4500" u="none" cap="none" strike="noStrike">
              <a:solidFill>
                <a:schemeClr val="lt1"/>
              </a:solidFill>
              <a:latin typeface="Arial"/>
              <a:ea typeface="Arial"/>
              <a:cs typeface="Arial"/>
              <a:sym typeface="Arial"/>
            </a:endParaRPr>
          </a:p>
        </p:txBody>
      </p:sp>
      <p:sp>
        <p:nvSpPr>
          <p:cNvPr id="439" name="Google Shape;439;g2a1d751f762_0_73"/>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g2a1d751f762_0_7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441" name="Google Shape;441;g2a1d751f762_0_7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a1d751f762_0_83"/>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447" name="Google Shape;447;g2a1d751f762_0_83"/>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448" name="Google Shape;448;g2a1d751f762_0_83"/>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449" name="Google Shape;449;g2a1d751f762_0_83"/>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Questions? </a:t>
            </a:r>
            <a:endParaRPr b="1" i="0" sz="4500" u="none" cap="none" strike="noStrike">
              <a:solidFill>
                <a:schemeClr val="lt1"/>
              </a:solidFill>
              <a:latin typeface="Arial"/>
              <a:ea typeface="Arial"/>
              <a:cs typeface="Arial"/>
              <a:sym typeface="Arial"/>
            </a:endParaRPr>
          </a:p>
        </p:txBody>
      </p:sp>
      <p:sp>
        <p:nvSpPr>
          <p:cNvPr id="450" name="Google Shape;450;g2a1d751f762_0_83"/>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1" name="Google Shape;451;g2a1d751f762_0_8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452" name="Google Shape;452;g2a1d751f762_0_8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9"/>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458" name="Google Shape;458;p39"/>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Graphical user interface, text&#10;&#10;Description automatically generated" id="459" name="Google Shape;459;p39"/>
          <p:cNvPicPr preferRelativeResize="0"/>
          <p:nvPr/>
        </p:nvPicPr>
        <p:blipFill rotWithShape="1">
          <a:blip r:embed="rId4">
            <a:alphaModFix/>
          </a:blip>
          <a:srcRect b="0" l="0" r="0" t="0"/>
          <a:stretch/>
        </p:blipFill>
        <p:spPr>
          <a:xfrm>
            <a:off x="2530021" y="2252985"/>
            <a:ext cx="7131957" cy="2352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idx="1" type="body"/>
          </p:nvPr>
        </p:nvSpPr>
        <p:spPr>
          <a:xfrm>
            <a:off x="376811" y="1085322"/>
            <a:ext cx="5719190" cy="4821102"/>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20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Children are unpredictable at times especially when unsupervised, and the last thing parents want is their child to be doing something dangerous. </a:t>
            </a:r>
            <a:endParaRPr b="0" i="0" sz="1800" u="none" strike="noStrike">
              <a:solidFill>
                <a:srgbClr val="000000"/>
              </a:solidFill>
              <a:latin typeface="Arial"/>
              <a:ea typeface="Arial"/>
              <a:cs typeface="Arial"/>
              <a:sym typeface="Arial"/>
            </a:endParaRPr>
          </a:p>
          <a:p>
            <a:pPr indent="0" lvl="0" marL="457200" rtl="0" algn="l">
              <a:lnSpc>
                <a:spcPct val="90000"/>
              </a:lnSpc>
              <a:spcBef>
                <a:spcPts val="1200"/>
              </a:spcBef>
              <a:spcAft>
                <a:spcPts val="0"/>
              </a:spcAft>
              <a:buNone/>
            </a:pPr>
            <a:r>
              <a:t/>
            </a:r>
            <a:endParaRPr sz="1800">
              <a:solidFill>
                <a:srgbClr val="000000"/>
              </a:solidFill>
              <a:latin typeface="Arial"/>
              <a:ea typeface="Arial"/>
              <a:cs typeface="Arial"/>
              <a:sym typeface="Arial"/>
            </a:endParaRPr>
          </a:p>
          <a:p>
            <a:pPr indent="-342900" lvl="0" marL="457200" rtl="0" algn="l">
              <a:lnSpc>
                <a:spcPct val="90000"/>
              </a:lnSpc>
              <a:spcBef>
                <a:spcPts val="120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According to researchers, “Every six minutes, a child falls down stairs somewhere in the U.S., experts say. Over 90,000 kids under the age of 5 end up in emergency rooms because of stair-related falls every year</a:t>
            </a:r>
            <a:r>
              <a:rPr lang="en-US" sz="1800">
                <a:solidFill>
                  <a:srgbClr val="000000"/>
                </a:solidFill>
                <a:latin typeface="Arial"/>
                <a:ea typeface="Arial"/>
                <a:cs typeface="Arial"/>
                <a:sym typeface="Arial"/>
              </a:rPr>
              <a:t>”. </a:t>
            </a:r>
            <a:r>
              <a:rPr b="1" lang="en-US" sz="1800">
                <a:solidFill>
                  <a:srgbClr val="000000"/>
                </a:solidFill>
                <a:latin typeface="Arial"/>
                <a:ea typeface="Arial"/>
                <a:cs typeface="Arial"/>
                <a:sym typeface="Arial"/>
              </a:rPr>
              <a:t>[1]</a:t>
            </a:r>
            <a:endParaRPr b="1" sz="1800">
              <a:solidFill>
                <a:srgbClr val="000000"/>
              </a:solidFill>
              <a:latin typeface="Arial"/>
              <a:ea typeface="Arial"/>
              <a:cs typeface="Arial"/>
              <a:sym typeface="Arial"/>
            </a:endParaRPr>
          </a:p>
          <a:p>
            <a:pPr indent="0" lvl="0" marL="457200" rtl="0" algn="l">
              <a:lnSpc>
                <a:spcPct val="90000"/>
              </a:lnSpc>
              <a:spcBef>
                <a:spcPts val="1200"/>
              </a:spcBef>
              <a:spcAft>
                <a:spcPts val="0"/>
              </a:spcAft>
              <a:buNone/>
            </a:pPr>
            <a:r>
              <a:t/>
            </a:r>
            <a:endParaRPr b="1" sz="1800">
              <a:solidFill>
                <a:srgbClr val="000000"/>
              </a:solidFill>
              <a:latin typeface="Arial"/>
              <a:ea typeface="Arial"/>
              <a:cs typeface="Arial"/>
              <a:sym typeface="Arial"/>
            </a:endParaRPr>
          </a:p>
          <a:p>
            <a:pPr indent="-342900" lvl="0" marL="457200" rtl="0" algn="l">
              <a:lnSpc>
                <a:spcPct val="90000"/>
              </a:lnSpc>
              <a:spcBef>
                <a:spcPts val="240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We propose to create a smart gate enclosed at the top of a flight of stairs.</a:t>
            </a:r>
            <a:endParaRPr b="1" sz="1800">
              <a:solidFill>
                <a:schemeClr val="dk1"/>
              </a:solidFill>
              <a:latin typeface="Arial"/>
              <a:ea typeface="Arial"/>
              <a:cs typeface="Arial"/>
              <a:sym typeface="Arial"/>
            </a:endParaRPr>
          </a:p>
        </p:txBody>
      </p:sp>
      <p:sp>
        <p:nvSpPr>
          <p:cNvPr id="115" name="Google Shape;115;p27"/>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16" name="Google Shape;116;p2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17" name="Google Shape;117;p27"/>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18" name="Google Shape;118;p2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19" name="Google Shape;119;p27"/>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Introduction </a:t>
            </a:r>
            <a:r>
              <a:rPr lang="en-US" sz="2400">
                <a:solidFill>
                  <a:schemeClr val="lt1"/>
                </a:solidFill>
              </a:rPr>
              <a:t>- Problem and Solution</a:t>
            </a:r>
            <a:endParaRPr b="0" i="0" sz="2400" u="none" cap="none" strike="noStrike">
              <a:solidFill>
                <a:schemeClr val="lt1"/>
              </a:solidFill>
              <a:latin typeface="Arial"/>
              <a:ea typeface="Arial"/>
              <a:cs typeface="Arial"/>
              <a:sym typeface="Arial"/>
            </a:endParaRPr>
          </a:p>
        </p:txBody>
      </p:sp>
      <p:sp>
        <p:nvSpPr>
          <p:cNvPr id="120" name="Google Shape;120;p2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21" name="Google Shape;121;p27"/>
          <p:cNvPicPr preferRelativeResize="0"/>
          <p:nvPr/>
        </p:nvPicPr>
        <p:blipFill rotWithShape="1">
          <a:blip r:embed="rId4">
            <a:alphaModFix/>
          </a:blip>
          <a:srcRect b="0" l="0" r="0" t="0"/>
          <a:stretch/>
        </p:blipFill>
        <p:spPr>
          <a:xfrm>
            <a:off x="6391297" y="1956108"/>
            <a:ext cx="5635239" cy="37413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a15da0f7e6_1_58"/>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7" name="Google Shape;127;g2a15da0f7e6_1_5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8" name="Google Shape;128;g2a15da0f7e6_1_5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29" name="Google Shape;129;g2a15da0f7e6_1_5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30" name="Google Shape;130;g2a15da0f7e6_1_5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 - Safety and Ethical Considerations</a:t>
            </a:r>
            <a:endParaRPr/>
          </a:p>
        </p:txBody>
      </p:sp>
      <p:sp>
        <p:nvSpPr>
          <p:cNvPr id="131" name="Google Shape;131;g2a15da0f7e6_1_5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32" name="Google Shape;132;g2a15da0f7e6_1_58"/>
          <p:cNvSpPr txBox="1"/>
          <p:nvPr/>
        </p:nvSpPr>
        <p:spPr>
          <a:xfrm>
            <a:off x="521947" y="1420450"/>
            <a:ext cx="11032200" cy="4821000"/>
          </a:xfrm>
          <a:prstGeom prst="rect">
            <a:avLst/>
          </a:prstGeom>
          <a:noFill/>
          <a:ln>
            <a:noFill/>
          </a:ln>
        </p:spPr>
        <p:txBody>
          <a:bodyPr anchorCtr="0" anchor="t" bIns="45700" lIns="91425" spcFirstLastPara="1" rIns="91425" wrap="square" tIns="45700">
            <a:noAutofit/>
          </a:bodyPr>
          <a:lstStyle/>
          <a:p>
            <a:pPr indent="-285750" lvl="0" marL="400050" marR="0" rtl="0" algn="l">
              <a:lnSpc>
                <a:spcPct val="100000"/>
              </a:lnSpc>
              <a:spcBef>
                <a:spcPts val="2400"/>
              </a:spcBef>
              <a:spcAft>
                <a:spcPts val="0"/>
              </a:spcAft>
              <a:buClr>
                <a:srgbClr val="000000"/>
              </a:buClr>
              <a:buSzPts val="1800"/>
              <a:buFont typeface="Arial"/>
              <a:buChar char="•"/>
            </a:pPr>
            <a:r>
              <a:rPr lang="en-US" sz="1800">
                <a:solidFill>
                  <a:schemeClr val="dk1"/>
                </a:solidFill>
              </a:rPr>
              <a:t>Necessary precautions were taken to ensure compliance with the IEEE ethical code 7.8.1.1 stating “[to] hold paramount the safety, health, and welfare of the public” as well as AMC code 1.2 in which we promise to “Avoid Harm” </a:t>
            </a:r>
            <a:r>
              <a:rPr b="1" lang="en-US" sz="1800">
                <a:solidFill>
                  <a:schemeClr val="dk1"/>
                </a:solidFill>
              </a:rPr>
              <a:t>[2].</a:t>
            </a:r>
            <a:endParaRPr b="1" sz="1800">
              <a:solidFill>
                <a:schemeClr val="dk1"/>
              </a:solidFill>
            </a:endParaRPr>
          </a:p>
          <a:p>
            <a:pPr indent="-285750" lvl="0" marL="400050" marR="0" rtl="0" algn="l">
              <a:lnSpc>
                <a:spcPct val="100000"/>
              </a:lnSpc>
              <a:spcBef>
                <a:spcPts val="2400"/>
              </a:spcBef>
              <a:spcAft>
                <a:spcPts val="0"/>
              </a:spcAft>
              <a:buClr>
                <a:schemeClr val="dk1"/>
              </a:buClr>
              <a:buSzPts val="1800"/>
              <a:buChar char="•"/>
            </a:pPr>
            <a:r>
              <a:rPr lang="en-US" sz="1800">
                <a:solidFill>
                  <a:schemeClr val="dk1"/>
                </a:solidFill>
              </a:rPr>
              <a:t>Due to allowing the user of the gate to have an app that receives signals from the microcontroller, we will pay great attention to ensure we abide by AMC code 1.6 in which we will “Respect Privacy” </a:t>
            </a:r>
            <a:r>
              <a:rPr b="1" lang="en-US" sz="1800">
                <a:solidFill>
                  <a:schemeClr val="dk1"/>
                </a:solidFill>
              </a:rPr>
              <a:t>[3].</a:t>
            </a:r>
            <a:endParaRPr b="1" sz="1800">
              <a:solidFill>
                <a:schemeClr val="dk1"/>
              </a:solidFill>
            </a:endParaRPr>
          </a:p>
          <a:p>
            <a:pPr indent="0" lvl="0" marL="457200" marR="0" rtl="0" algn="l">
              <a:lnSpc>
                <a:spcPct val="100000"/>
              </a:lnSpc>
              <a:spcBef>
                <a:spcPts val="2400"/>
              </a:spcBef>
              <a:spcAft>
                <a:spcPts val="0"/>
              </a:spcAft>
              <a:buNone/>
            </a:pPr>
            <a:r>
              <a:t/>
            </a:r>
            <a:endParaRPr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a15da0f7e6_1_91"/>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38" name="Google Shape;138;g2a15da0f7e6_1_91"/>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139" name="Google Shape;139;g2a15da0f7e6_1_91"/>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140" name="Google Shape;140;g2a15da0f7e6_1_91"/>
          <p:cNvSpPr txBox="1"/>
          <p:nvPr/>
        </p:nvSpPr>
        <p:spPr>
          <a:xfrm>
            <a:off x="1295400" y="3225488"/>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chemeClr val="lt1"/>
                </a:solidFill>
              </a:rPr>
              <a:t>Objective</a:t>
            </a:r>
            <a:endParaRPr b="1" i="0" sz="4500" u="none" cap="none" strike="noStrike">
              <a:solidFill>
                <a:schemeClr val="lt1"/>
              </a:solidFill>
              <a:latin typeface="Arial"/>
              <a:ea typeface="Arial"/>
              <a:cs typeface="Arial"/>
              <a:sym typeface="Arial"/>
            </a:endParaRPr>
          </a:p>
        </p:txBody>
      </p:sp>
      <p:sp>
        <p:nvSpPr>
          <p:cNvPr id="141" name="Google Shape;141;g2a15da0f7e6_1_91"/>
          <p:cNvSpPr/>
          <p:nvPr/>
        </p:nvSpPr>
        <p:spPr>
          <a:xfrm>
            <a:off x="5520230" y="1704276"/>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2a15da0f7e6_1_9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43" name="Google Shape;143;g2a15da0f7e6_1_9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49" name="Google Shape;149;p2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0" name="Google Shape;150;p2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51" name="Google Shape;151;p2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52" name="Google Shape;152;p2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Block Diagram</a:t>
            </a:r>
            <a:endParaRPr b="0" i="0" sz="2400" u="none" cap="none" strike="noStrike">
              <a:solidFill>
                <a:schemeClr val="lt1"/>
              </a:solidFill>
              <a:latin typeface="Arial"/>
              <a:ea typeface="Arial"/>
              <a:cs typeface="Arial"/>
              <a:sym typeface="Arial"/>
            </a:endParaRPr>
          </a:p>
        </p:txBody>
      </p:sp>
      <p:sp>
        <p:nvSpPr>
          <p:cNvPr id="153" name="Google Shape;153;p2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54" name="Google Shape;154;p28"/>
          <p:cNvPicPr preferRelativeResize="0"/>
          <p:nvPr/>
        </p:nvPicPr>
        <p:blipFill>
          <a:blip r:embed="rId4">
            <a:alphaModFix/>
          </a:blip>
          <a:stretch>
            <a:fillRect/>
          </a:stretch>
        </p:blipFill>
        <p:spPr>
          <a:xfrm>
            <a:off x="1870313" y="1020632"/>
            <a:ext cx="8075397" cy="52639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60" name="Google Shape;160;p29"/>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A close up of a logo&#10;&#10;Description automatically generated" id="161" name="Google Shape;161;p29"/>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162" name="Google Shape;162;p29"/>
          <p:cNvSpPr txBox="1"/>
          <p:nvPr/>
        </p:nvSpPr>
        <p:spPr>
          <a:xfrm>
            <a:off x="1295400" y="3225488"/>
            <a:ext cx="9601200" cy="78479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chemeClr val="lt1"/>
                </a:solidFill>
                <a:latin typeface="Arial"/>
                <a:ea typeface="Arial"/>
                <a:cs typeface="Arial"/>
                <a:sym typeface="Arial"/>
              </a:rPr>
              <a:t>Prevention</a:t>
            </a:r>
            <a:endParaRPr b="1" i="0" sz="4500" u="none" cap="none" strike="noStrike">
              <a:solidFill>
                <a:schemeClr val="lt1"/>
              </a:solidFill>
              <a:latin typeface="Arial"/>
              <a:ea typeface="Arial"/>
              <a:cs typeface="Arial"/>
              <a:sym typeface="Arial"/>
            </a:endParaRPr>
          </a:p>
        </p:txBody>
      </p:sp>
      <p:sp>
        <p:nvSpPr>
          <p:cNvPr id="163" name="Google Shape;163;p29"/>
          <p:cNvSpPr/>
          <p:nvPr/>
        </p:nvSpPr>
        <p:spPr>
          <a:xfrm>
            <a:off x="5520230" y="1704276"/>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2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65" name="Google Shape;165;p2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1" name="Google Shape;171;p30"/>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2" name="Google Shape;172;p30"/>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73" name="Google Shape;173;p3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74" name="Google Shape;174;p30"/>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Mechanical Gate</a:t>
            </a:r>
            <a:endParaRPr b="0" i="0" sz="2400" u="none" cap="none" strike="noStrike">
              <a:solidFill>
                <a:schemeClr val="lt1"/>
              </a:solidFill>
              <a:latin typeface="Arial"/>
              <a:ea typeface="Arial"/>
              <a:cs typeface="Arial"/>
              <a:sym typeface="Arial"/>
            </a:endParaRPr>
          </a:p>
        </p:txBody>
      </p:sp>
      <p:sp>
        <p:nvSpPr>
          <p:cNvPr id="175" name="Google Shape;175;p30"/>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descr="A drawing of a fence&#10;&#10;Description automatically generated" id="176" name="Google Shape;176;p30"/>
          <p:cNvPicPr preferRelativeResize="0"/>
          <p:nvPr/>
        </p:nvPicPr>
        <p:blipFill rotWithShape="1">
          <a:blip r:embed="rId4">
            <a:alphaModFix/>
          </a:blip>
          <a:srcRect b="0" l="0" r="0" t="0"/>
          <a:stretch/>
        </p:blipFill>
        <p:spPr>
          <a:xfrm>
            <a:off x="5546478" y="1607662"/>
            <a:ext cx="5025826" cy="3642676"/>
          </a:xfrm>
          <a:prstGeom prst="rect">
            <a:avLst/>
          </a:prstGeom>
          <a:noFill/>
          <a:ln>
            <a:noFill/>
          </a:ln>
        </p:spPr>
      </p:pic>
      <p:pic>
        <p:nvPicPr>
          <p:cNvPr id="177" name="Google Shape;177;p30"/>
          <p:cNvPicPr preferRelativeResize="0"/>
          <p:nvPr/>
        </p:nvPicPr>
        <p:blipFill rotWithShape="1">
          <a:blip r:embed="rId5">
            <a:alphaModFix/>
          </a:blip>
          <a:srcRect b="0" l="0" r="0" t="0"/>
          <a:stretch/>
        </p:blipFill>
        <p:spPr>
          <a:xfrm>
            <a:off x="1410289" y="1342573"/>
            <a:ext cx="3217649" cy="42901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