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</p:sldIdLst>
  <p:sldSz cy="5143500" cx="9144000"/>
  <p:notesSz cx="6858000" cy="9144000"/>
  <p:embeddedFontLst>
    <p:embeddedFont>
      <p:font typeface="Proxima Nova"/>
      <p:regular r:id="rId55"/>
      <p:bold r:id="rId56"/>
      <p:italic r:id="rId57"/>
      <p:boldItalic r:id="rId58"/>
    </p:embeddedFont>
    <p:embeddedFont>
      <p:font typeface="Source Sans Pro SemiBold"/>
      <p:regular r:id="rId59"/>
      <p:bold r:id="rId60"/>
      <p:italic r:id="rId61"/>
      <p:boldItalic r:id="rId62"/>
    </p:embeddedFont>
    <p:embeddedFont>
      <p:font typeface="Alfa Slab One"/>
      <p:regular r:id="rId63"/>
    </p:embeddedFont>
    <p:embeddedFont>
      <p:font typeface="Source Sans Pro"/>
      <p:regular r:id="rId64"/>
      <p:bold r:id="rId65"/>
      <p:italic r:id="rId66"/>
      <p:boldItalic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AA01036-2964-42E2-AF19-373F3DA15E9C}">
  <a:tblStyle styleId="{DAA01036-2964-42E2-AF19-373F3DA15E9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SourceSansProSemiBold-boldItalic.fntdata"/><Relationship Id="rId61" Type="http://schemas.openxmlformats.org/officeDocument/2006/relationships/font" Target="fonts/SourceSansProSemiBold-italic.fntdata"/><Relationship Id="rId20" Type="http://schemas.openxmlformats.org/officeDocument/2006/relationships/slide" Target="slides/slide14.xml"/><Relationship Id="rId64" Type="http://schemas.openxmlformats.org/officeDocument/2006/relationships/font" Target="fonts/SourceSansPro-regular.fntdata"/><Relationship Id="rId63" Type="http://schemas.openxmlformats.org/officeDocument/2006/relationships/font" Target="fonts/AlfaSlabOne-regular.fntdata"/><Relationship Id="rId22" Type="http://schemas.openxmlformats.org/officeDocument/2006/relationships/slide" Target="slides/slide16.xml"/><Relationship Id="rId66" Type="http://schemas.openxmlformats.org/officeDocument/2006/relationships/font" Target="fonts/SourceSansPro-italic.fntdata"/><Relationship Id="rId21" Type="http://schemas.openxmlformats.org/officeDocument/2006/relationships/slide" Target="slides/slide15.xml"/><Relationship Id="rId65" Type="http://schemas.openxmlformats.org/officeDocument/2006/relationships/font" Target="fonts/SourceSansPro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7" Type="http://schemas.openxmlformats.org/officeDocument/2006/relationships/font" Target="fonts/SourceSansPro-boldItalic.fntdata"/><Relationship Id="rId60" Type="http://schemas.openxmlformats.org/officeDocument/2006/relationships/font" Target="fonts/SourceSansProSemiBold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font" Target="fonts/ProximaNova-regular.fntdata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font" Target="fonts/ProximaNova-italic.fntdata"/><Relationship Id="rId12" Type="http://schemas.openxmlformats.org/officeDocument/2006/relationships/slide" Target="slides/slide6.xml"/><Relationship Id="rId56" Type="http://schemas.openxmlformats.org/officeDocument/2006/relationships/font" Target="fonts/ProximaNova-bold.fntdata"/><Relationship Id="rId15" Type="http://schemas.openxmlformats.org/officeDocument/2006/relationships/slide" Target="slides/slide9.xml"/><Relationship Id="rId59" Type="http://schemas.openxmlformats.org/officeDocument/2006/relationships/font" Target="fonts/SourceSansProSemiBold-regular.fntdata"/><Relationship Id="rId14" Type="http://schemas.openxmlformats.org/officeDocument/2006/relationships/slide" Target="slides/slide8.xml"/><Relationship Id="rId58" Type="http://schemas.openxmlformats.org/officeDocument/2006/relationships/font" Target="fonts/ProximaNova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3a429b3944_3_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23a429b3944_3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3a429b3944_2_2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</a:t>
            </a:r>
            <a:endParaRPr/>
          </a:p>
        </p:txBody>
      </p:sp>
      <p:sp>
        <p:nvSpPr>
          <p:cNvPr id="361" name="Google Shape;361;g23a429b3944_2_2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211be7c657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Original Design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ATmega328P chip, using analog-to-digital converter pins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Not enough channels for meaningful data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Channels aren’t sampled at the same time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Inertial Measurement Unit (IMU)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Expensive, difficult to use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Heavy duty, high accuracy force sensing resistors (FSR)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Expensive, inaccessible, unnecessary for the scope of this project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Bluetooth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Very modern, but is relatively pricey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Low range (10m) for our purposes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Finished Design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External simultaneous-sampling analog to digital converter (ADC)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Up to eight sampling channels, each sampled at the same time at a faster sampling rate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ATmega32u4 microcontroller (MCU)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More input and output pins to control external ADC, more processing power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No IMU used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Overcomplicates the scope of the project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Cheap FSRs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Well within budget, accurate enough for our purposes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Zigbee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Inexpensive	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Up to 100m range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Designed with IOT devices in mind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Prior experience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2211be7c657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211be7c657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211be7c657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3da0988e3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3da0988e3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211be7c657_2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Original Design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ATmega328P chip, using analog-to-digital converter pins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Not enough channels for meaningful data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Channels aren’t sampled at the same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Finished Design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External simultaneous-sampling analog to digital converter (ADC)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Up to eight sampling channels, each sampled at the same time at a faster sampling rate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ATmega32u4 microcontroller (MCU)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More input and output pins to control external ADC, more processing power</a:t>
            </a:r>
            <a:endParaRPr/>
          </a:p>
        </p:txBody>
      </p:sp>
      <p:sp>
        <p:nvSpPr>
          <p:cNvPr id="396" name="Google Shape;396;g2211be7c657_2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211be7c65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211be7c65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3da0988e38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23da0988e3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21257ecdf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Converting digital signal into meaningful force value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Linear extrapolation by measuring forces on a sensor at different ranges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Visualizing the data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Heat map of force data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Pop-up with forces at top sensors</a:t>
            </a:r>
            <a:endParaRPr/>
          </a:p>
        </p:txBody>
      </p:sp>
      <p:sp>
        <p:nvSpPr>
          <p:cNvPr id="442" name="Google Shape;442;g221257ecdf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3da0988e38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3da0988e38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3a429b3944_2_2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0" name="Google Shape;460;g23a429b3944_2_2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endParaRPr/>
          </a:p>
        </p:txBody>
      </p:sp>
      <p:sp>
        <p:nvSpPr>
          <p:cNvPr id="461" name="Google Shape;461;g23a429b3944_2_2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3a429b3944_3_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</a:t>
            </a:r>
            <a:endParaRPr/>
          </a:p>
        </p:txBody>
      </p:sp>
      <p:sp>
        <p:nvSpPr>
          <p:cNvPr id="275" name="Google Shape;275;g23a429b3944_3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3a429b3944_2_2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ADC is controlled by MCU using Digital IO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SCLK is generated by dividing MCU CLK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DRDY can flip mid-sample, writing over data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Increase SCLK frequency</a:t>
            </a:r>
            <a:endParaRPr/>
          </a:p>
        </p:txBody>
      </p:sp>
      <p:sp>
        <p:nvSpPr>
          <p:cNvPr id="468" name="Google Shape;468;g23a429b3944_2_2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3a429b38d0_0_1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endParaRPr/>
          </a:p>
        </p:txBody>
      </p:sp>
      <p:sp>
        <p:nvSpPr>
          <p:cNvPr id="477" name="Google Shape;477;g23a429b38d0_0_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3a429b38d0_0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Weighted average of 3 most significant data points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Result is projected onto the surface of the model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Accurate for idealized data</a:t>
            </a:r>
            <a:endParaRPr/>
          </a:p>
        </p:txBody>
      </p:sp>
      <p:sp>
        <p:nvSpPr>
          <p:cNvPr id="486" name="Google Shape;486;g23a429b38d0_0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3a429b3944_2_2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endParaRPr/>
          </a:p>
        </p:txBody>
      </p:sp>
      <p:sp>
        <p:nvSpPr>
          <p:cNvPr id="495" name="Google Shape;495;g23a429b3944_2_2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3a429b38d0_0_1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</a:t>
            </a:r>
            <a:endParaRPr/>
          </a:p>
        </p:txBody>
      </p:sp>
      <p:sp>
        <p:nvSpPr>
          <p:cNvPr id="502" name="Google Shape;502;g23a429b38d0_0_1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211be7c657_0_1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RX and TX were flipped on the PCB (point to the 2nd and 3rd pins and be like “these were flipped but was an easy fix since we only needed TX”)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Baud rate needed to be doubled at the halved frequency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</a:t>
            </a:r>
            <a:r>
              <a:rPr lang="en"/>
              <a:t>1111 and x2222 were too simple, getting interference on our transmission channel </a:t>
            </a:r>
            <a:r>
              <a:rPr lang="en"/>
              <a:t>from another project</a:t>
            </a:r>
            <a:r>
              <a:rPr lang="en"/>
              <a:t>, which was super unlucky</a:t>
            </a:r>
            <a:endParaRPr/>
          </a:p>
        </p:txBody>
      </p:sp>
      <p:sp>
        <p:nvSpPr>
          <p:cNvPr id="514" name="Google Shape;514;g2211be7c657_0_1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3a429b38d0_0_1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6666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</a:t>
            </a:r>
            <a:endParaRPr sz="1300">
              <a:solidFill>
                <a:srgbClr val="666666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Source Sans Pro SemiBold"/>
              <a:buChar char="●"/>
            </a:pPr>
            <a:r>
              <a:rPr lang="en" sz="1300">
                <a:solidFill>
                  <a:srgbClr val="66666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FSRs are incredibly inaccurate</a:t>
            </a:r>
            <a:endParaRPr sz="1300">
              <a:solidFill>
                <a:srgbClr val="666666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666666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Source Sans Pro SemiBold"/>
              <a:buChar char="●"/>
            </a:pPr>
            <a:r>
              <a:rPr lang="en" sz="1300">
                <a:solidFill>
                  <a:srgbClr val="66666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Filtering the data based on calculated averages</a:t>
            </a:r>
            <a:endParaRPr sz="1300">
              <a:solidFill>
                <a:srgbClr val="666666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sp>
        <p:nvSpPr>
          <p:cNvPr id="524" name="Google Shape;524;g23a429b38d0_0_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3a429b3944_2_2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g23a429b3944_2_2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endParaRPr/>
          </a:p>
        </p:txBody>
      </p:sp>
      <p:sp>
        <p:nvSpPr>
          <p:cNvPr id="536" name="Google Shape;536;g23a429b3944_2_2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3a429b38d0_0_1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</a:t>
            </a:r>
            <a:endParaRPr/>
          </a:p>
        </p:txBody>
      </p:sp>
      <p:sp>
        <p:nvSpPr>
          <p:cNvPr id="543" name="Google Shape;543;g23a429b38d0_0_1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3a429b38d0_0_1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Use a different MCU, perhaps an STM chip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Easier access to internal signals, such as access to more CLK pins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Operate ATmega32u4 MCU at 5V and 16MHz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Need to add voltage stepping logic between ADC and MCU to interface 5V IO and 3.3V IO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Would reduce risk of bricking MCUs</a:t>
            </a:r>
            <a:endParaRPr/>
          </a:p>
        </p:txBody>
      </p:sp>
      <p:sp>
        <p:nvSpPr>
          <p:cNvPr id="553" name="Google Shape;553;g23a429b38d0_0_1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3a429b3944_2_2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g23a429b3944_2_2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endParaRPr/>
          </a:p>
        </p:txBody>
      </p:sp>
      <p:sp>
        <p:nvSpPr>
          <p:cNvPr id="282" name="Google Shape;282;g23a429b3944_2_2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3a429b38d0_0_1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</a:t>
            </a:r>
            <a:endParaRPr/>
          </a:p>
        </p:txBody>
      </p:sp>
      <p:sp>
        <p:nvSpPr>
          <p:cNvPr id="563" name="Google Shape;563;g23a429b38d0_0_1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3a429b3944_3_4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g23a429b3944_3_4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3a429b38d0_0_1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g23a429b38d0_0_1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3da0988e38_0_2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5" name="Google Shape;585;g23da0988e38_0_2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endParaRPr/>
          </a:p>
        </p:txBody>
      </p:sp>
      <p:sp>
        <p:nvSpPr>
          <p:cNvPr id="586" name="Google Shape;586;g23da0988e38_0_2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3da0988e38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g23da0988e38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3da0988e38_0_2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g23da0988e38_0_2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23da0988e38_0_3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g23da0988e38_0_3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3da0988e38_0_3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g23da0988e38_0_3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3da0988e38_0_3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g23da0988e38_0_3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23da0988e38_0_3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g23da0988e38_0_3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3a429b38d0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endParaRPr/>
          </a:p>
        </p:txBody>
      </p:sp>
      <p:sp>
        <p:nvSpPr>
          <p:cNvPr id="289" name="Google Shape;289;g23a429b38d0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23da0988e38_0_4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g23da0988e38_0_4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3da0988e38_0_4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g23da0988e38_0_4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23da0988e38_0_4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g23da0988e38_0_4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23da0988e38_0_4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g23da0988e38_0_4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23da0988e38_0_4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g23da0988e38_0_4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23da0988e38_0_4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g23da0988e38_0_4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23da0988e38_0_4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g23da0988e38_0_4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23da0988e38_0_4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g23da0988e38_0_4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23da0988e38_0_4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g23da0988e38_0_4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3a429b38d0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endParaRPr/>
          </a:p>
        </p:txBody>
      </p:sp>
      <p:sp>
        <p:nvSpPr>
          <p:cNvPr id="298" name="Google Shape;298;g23a429b38d0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3a429b38d0_0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endParaRPr/>
          </a:p>
        </p:txBody>
      </p:sp>
      <p:sp>
        <p:nvSpPr>
          <p:cNvPr id="321" name="Google Shape;321;g23a429b38d0_0_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3a429b38d0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endParaRPr/>
          </a:p>
        </p:txBody>
      </p:sp>
      <p:sp>
        <p:nvSpPr>
          <p:cNvPr id="330" name="Google Shape;330;g23a429b38d0_0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3a429b38d0_0_1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</a:t>
            </a:r>
            <a:endParaRPr/>
          </a:p>
        </p:txBody>
      </p:sp>
      <p:sp>
        <p:nvSpPr>
          <p:cNvPr id="340" name="Google Shape;340;g23a429b38d0_0_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211be7c657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</a:t>
            </a:r>
            <a:endParaRPr/>
          </a:p>
        </p:txBody>
      </p:sp>
      <p:sp>
        <p:nvSpPr>
          <p:cNvPr id="351" name="Google Shape;351;g2211be7c657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Relationship Id="rId3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2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2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 Slide 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 with medium confidence" id="53" name="Google Shape;5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1939687" y="1622659"/>
            <a:ext cx="7202400" cy="12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2" type="body"/>
          </p:nvPr>
        </p:nvSpPr>
        <p:spPr>
          <a:xfrm>
            <a:off x="1941539" y="2771026"/>
            <a:ext cx="72024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56" name="Google Shape;56;p13"/>
          <p:cNvSpPr txBox="1"/>
          <p:nvPr>
            <p:ph idx="3" type="body"/>
          </p:nvPr>
        </p:nvSpPr>
        <p:spPr>
          <a:xfrm>
            <a:off x="1941539" y="3347003"/>
            <a:ext cx="72024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 Slide 2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sign&#10;&#10;Description automatically generated" id="58" name="Google Shape;5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29" y="0"/>
            <a:ext cx="913554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1939687" y="1622659"/>
            <a:ext cx="7202400" cy="12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60" name="Google Shape;60;p14"/>
          <p:cNvSpPr txBox="1"/>
          <p:nvPr>
            <p:ph idx="2" type="body"/>
          </p:nvPr>
        </p:nvSpPr>
        <p:spPr>
          <a:xfrm>
            <a:off x="1941539" y="2771026"/>
            <a:ext cx="72024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61" name="Google Shape;61;p14"/>
          <p:cNvSpPr txBox="1"/>
          <p:nvPr>
            <p:ph idx="3" type="body"/>
          </p:nvPr>
        </p:nvSpPr>
        <p:spPr>
          <a:xfrm>
            <a:off x="1941539" y="3347003"/>
            <a:ext cx="72024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 Slide 3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" y="521"/>
            <a:ext cx="9142152" cy="5142458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1" y="1622659"/>
            <a:ext cx="9142200" cy="12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65" name="Google Shape;65;p15"/>
          <p:cNvSpPr txBox="1"/>
          <p:nvPr>
            <p:ph idx="2" type="body"/>
          </p:nvPr>
        </p:nvSpPr>
        <p:spPr>
          <a:xfrm>
            <a:off x="1853" y="2771026"/>
            <a:ext cx="91422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66" name="Google Shape;66;p15"/>
          <p:cNvSpPr txBox="1"/>
          <p:nvPr>
            <p:ph idx="3" type="body"/>
          </p:nvPr>
        </p:nvSpPr>
        <p:spPr>
          <a:xfrm>
            <a:off x="0" y="3375100"/>
            <a:ext cx="91422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 Slide 4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29" y="2379"/>
            <a:ext cx="9135542" cy="5138743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6"/>
          <p:cNvSpPr txBox="1"/>
          <p:nvPr>
            <p:ph idx="1" type="body"/>
          </p:nvPr>
        </p:nvSpPr>
        <p:spPr>
          <a:xfrm>
            <a:off x="6607" y="1622659"/>
            <a:ext cx="9135600" cy="12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70" name="Google Shape;70;p16"/>
          <p:cNvSpPr txBox="1"/>
          <p:nvPr>
            <p:ph idx="2" type="body"/>
          </p:nvPr>
        </p:nvSpPr>
        <p:spPr>
          <a:xfrm>
            <a:off x="1853" y="2771026"/>
            <a:ext cx="91422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71" name="Google Shape;71;p16"/>
          <p:cNvSpPr txBox="1"/>
          <p:nvPr>
            <p:ph idx="3" type="body"/>
          </p:nvPr>
        </p:nvSpPr>
        <p:spPr>
          <a:xfrm>
            <a:off x="0" y="3375100"/>
            <a:ext cx="91422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4">
  <p:cSld name="Section Divider 4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28454" y="208354"/>
            <a:ext cx="397105" cy="57359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7"/>
          <p:cNvSpPr/>
          <p:nvPr/>
        </p:nvSpPr>
        <p:spPr>
          <a:xfrm>
            <a:off x="1042988" y="1374458"/>
            <a:ext cx="71400" cy="239460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6" name="Google Shape;76;p17"/>
          <p:cNvSpPr txBox="1"/>
          <p:nvPr>
            <p:ph type="title"/>
          </p:nvPr>
        </p:nvSpPr>
        <p:spPr>
          <a:xfrm>
            <a:off x="1220657" y="1374458"/>
            <a:ext cx="71031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 SemiBold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77" name="Google Shape;77;p17"/>
          <p:cNvSpPr txBox="1"/>
          <p:nvPr>
            <p:ph idx="1" type="body"/>
          </p:nvPr>
        </p:nvSpPr>
        <p:spPr>
          <a:xfrm>
            <a:off x="1220657" y="2702469"/>
            <a:ext cx="7103100" cy="10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78" name="Google Shape;78;p17"/>
          <p:cNvSpPr txBox="1"/>
          <p:nvPr>
            <p:ph idx="2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3">
  <p:cSld name="Section Divider 3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" y="521"/>
            <a:ext cx="9142147" cy="5142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23706" y="209264"/>
            <a:ext cx="396431" cy="57177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8"/>
          <p:cNvSpPr/>
          <p:nvPr/>
        </p:nvSpPr>
        <p:spPr>
          <a:xfrm>
            <a:off x="1042988" y="1374458"/>
            <a:ext cx="71400" cy="2394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4" name="Google Shape;84;p18"/>
          <p:cNvSpPr txBox="1"/>
          <p:nvPr>
            <p:ph type="title"/>
          </p:nvPr>
        </p:nvSpPr>
        <p:spPr>
          <a:xfrm>
            <a:off x="1220657" y="1374458"/>
            <a:ext cx="71031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 SemiBold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85" name="Google Shape;85;p18"/>
          <p:cNvSpPr txBox="1"/>
          <p:nvPr>
            <p:ph idx="1" type="body"/>
          </p:nvPr>
        </p:nvSpPr>
        <p:spPr>
          <a:xfrm>
            <a:off x="1220657" y="2702469"/>
            <a:ext cx="7103100" cy="10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86" name="Google Shape;86;p18"/>
          <p:cNvSpPr txBox="1"/>
          <p:nvPr>
            <p:ph idx="2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87" name="Google Shape;87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2">
  <p:cSld name="Section Divider 2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" y="521"/>
            <a:ext cx="9142152" cy="5142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28454" y="208354"/>
            <a:ext cx="397105" cy="57359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9"/>
          <p:cNvSpPr/>
          <p:nvPr/>
        </p:nvSpPr>
        <p:spPr>
          <a:xfrm>
            <a:off x="1042988" y="1374458"/>
            <a:ext cx="71400" cy="239460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2" name="Google Shape;92;p19"/>
          <p:cNvSpPr txBox="1"/>
          <p:nvPr>
            <p:ph type="title"/>
          </p:nvPr>
        </p:nvSpPr>
        <p:spPr>
          <a:xfrm>
            <a:off x="1220657" y="1374458"/>
            <a:ext cx="71031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 SemiBold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93" name="Google Shape;93;p19"/>
          <p:cNvSpPr txBox="1"/>
          <p:nvPr>
            <p:ph idx="1" type="body"/>
          </p:nvPr>
        </p:nvSpPr>
        <p:spPr>
          <a:xfrm>
            <a:off x="1220657" y="2702469"/>
            <a:ext cx="7103100" cy="10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94" name="Google Shape;94;p19"/>
          <p:cNvSpPr txBox="1"/>
          <p:nvPr>
            <p:ph idx="2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95" name="Google Shape;95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1">
  <p:cSld name="Section Divider 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" y="521"/>
            <a:ext cx="9142147" cy="5142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23706" y="209264"/>
            <a:ext cx="396431" cy="57177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0"/>
          <p:cNvSpPr/>
          <p:nvPr/>
        </p:nvSpPr>
        <p:spPr>
          <a:xfrm>
            <a:off x="1042988" y="1374458"/>
            <a:ext cx="71400" cy="2394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0" name="Google Shape;100;p20"/>
          <p:cNvSpPr txBox="1"/>
          <p:nvPr>
            <p:ph type="title"/>
          </p:nvPr>
        </p:nvSpPr>
        <p:spPr>
          <a:xfrm>
            <a:off x="1220657" y="1374458"/>
            <a:ext cx="71031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 SemiBold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01" name="Google Shape;101;p20"/>
          <p:cNvSpPr txBox="1"/>
          <p:nvPr>
            <p:ph idx="1" type="body"/>
          </p:nvPr>
        </p:nvSpPr>
        <p:spPr>
          <a:xfrm>
            <a:off x="1220657" y="2702469"/>
            <a:ext cx="7103100" cy="10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02" name="Google Shape;102;p20"/>
          <p:cNvSpPr txBox="1"/>
          <p:nvPr>
            <p:ph idx="2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03" name="Google Shape;103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Slide 1">
  <p:cSld name="Transition Slide 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&#10;&#10;Description automatically generated" id="105" name="Google Shape;105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339"/>
            <a:ext cx="9143998" cy="514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28454" y="208354"/>
            <a:ext cx="397105" cy="57359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/>
          <p:nvPr>
            <p:ph type="title"/>
          </p:nvPr>
        </p:nvSpPr>
        <p:spPr>
          <a:xfrm>
            <a:off x="628650" y="201599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Source Sans Pro SemiBold"/>
              <a:buNone/>
              <a:defRPr sz="4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08" name="Google Shape;108;p21"/>
          <p:cNvSpPr/>
          <p:nvPr/>
        </p:nvSpPr>
        <p:spPr>
          <a:xfrm>
            <a:off x="4091748" y="3119461"/>
            <a:ext cx="956700" cy="10650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9" name="Google Shape;109;p21"/>
          <p:cNvSpPr txBox="1"/>
          <p:nvPr>
            <p:ph idx="1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10" name="Google Shape;110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Slide 2">
  <p:cSld name="Transition Slide 2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range, yellow, bright&#10;&#10;Description automatically generated" id="112" name="Google Shape;112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23706" y="208353"/>
            <a:ext cx="396431" cy="57359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2"/>
          <p:cNvSpPr txBox="1"/>
          <p:nvPr>
            <p:ph type="title"/>
          </p:nvPr>
        </p:nvSpPr>
        <p:spPr>
          <a:xfrm>
            <a:off x="628650" y="201599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Source Sans Pro SemiBold"/>
              <a:buNone/>
              <a:defRPr sz="4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15" name="Google Shape;115;p22"/>
          <p:cNvSpPr/>
          <p:nvPr/>
        </p:nvSpPr>
        <p:spPr>
          <a:xfrm>
            <a:off x="4091748" y="3119461"/>
            <a:ext cx="956700" cy="10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6" name="Google Shape;116;p22"/>
          <p:cNvSpPr txBox="1"/>
          <p:nvPr>
            <p:ph idx="1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17" name="Google Shape;117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1">
  <p:cSld name="Content Slide 1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/>
          <p:nvPr/>
        </p:nvSpPr>
        <p:spPr>
          <a:xfrm rot="5400000">
            <a:off x="6197" y="617706"/>
            <a:ext cx="892500" cy="7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0" name="Google Shape;120;p23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pic>
        <p:nvPicPr>
          <p:cNvPr id="121" name="Google Shape;12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6018" y="208353"/>
            <a:ext cx="387175" cy="5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3"/>
          <p:cNvSpPr txBox="1"/>
          <p:nvPr>
            <p:ph idx="2" type="body"/>
          </p:nvPr>
        </p:nvSpPr>
        <p:spPr>
          <a:xfrm>
            <a:off x="490671" y="1435152"/>
            <a:ext cx="77775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23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23" name="Google Shape;123;p23"/>
          <p:cNvSpPr txBox="1"/>
          <p:nvPr>
            <p:ph idx="3" type="body"/>
          </p:nvPr>
        </p:nvSpPr>
        <p:spPr>
          <a:xfrm>
            <a:off x="489347" y="2016604"/>
            <a:ext cx="77775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24" name="Google Shape;124;p23"/>
          <p:cNvSpPr txBox="1"/>
          <p:nvPr>
            <p:ph idx="4" type="body"/>
          </p:nvPr>
        </p:nvSpPr>
        <p:spPr>
          <a:xfrm>
            <a:off x="490671" y="2968341"/>
            <a:ext cx="77775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25" name="Google Shape;125;p23"/>
          <p:cNvSpPr txBox="1"/>
          <p:nvPr>
            <p:ph idx="5" type="body"/>
          </p:nvPr>
        </p:nvSpPr>
        <p:spPr>
          <a:xfrm>
            <a:off x="489347" y="3549793"/>
            <a:ext cx="77775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26" name="Google Shape;126;p23"/>
          <p:cNvSpPr/>
          <p:nvPr/>
        </p:nvSpPr>
        <p:spPr>
          <a:xfrm>
            <a:off x="0" y="4684060"/>
            <a:ext cx="9140400" cy="45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7" name="Google Shape;127;p23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28" name="Google Shape;12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2">
  <p:cSld name="Content Slide 2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6018" y="208353"/>
            <a:ext cx="387175" cy="5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4"/>
          <p:cNvSpPr/>
          <p:nvPr/>
        </p:nvSpPr>
        <p:spPr>
          <a:xfrm rot="5400000">
            <a:off x="6197" y="617706"/>
            <a:ext cx="892500" cy="7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33" name="Google Shape;133;p24"/>
          <p:cNvSpPr txBox="1"/>
          <p:nvPr>
            <p:ph idx="2" type="body"/>
          </p:nvPr>
        </p:nvSpPr>
        <p:spPr>
          <a:xfrm>
            <a:off x="490671" y="1507499"/>
            <a:ext cx="36573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23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34" name="Google Shape;134;p24"/>
          <p:cNvSpPr txBox="1"/>
          <p:nvPr>
            <p:ph idx="3" type="body"/>
          </p:nvPr>
        </p:nvSpPr>
        <p:spPr>
          <a:xfrm>
            <a:off x="489347" y="2088950"/>
            <a:ext cx="3657300" cy="16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35" name="Google Shape;135;p24"/>
          <p:cNvSpPr txBox="1"/>
          <p:nvPr>
            <p:ph idx="4" type="body"/>
          </p:nvPr>
        </p:nvSpPr>
        <p:spPr>
          <a:xfrm>
            <a:off x="4611002" y="1507499"/>
            <a:ext cx="36573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36" name="Google Shape;136;p24"/>
          <p:cNvSpPr txBox="1"/>
          <p:nvPr>
            <p:ph idx="5" type="body"/>
          </p:nvPr>
        </p:nvSpPr>
        <p:spPr>
          <a:xfrm>
            <a:off x="4609678" y="2088950"/>
            <a:ext cx="3657300" cy="16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37" name="Google Shape;137;p24"/>
          <p:cNvSpPr/>
          <p:nvPr/>
        </p:nvSpPr>
        <p:spPr>
          <a:xfrm>
            <a:off x="0" y="4684060"/>
            <a:ext cx="9140400" cy="45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8" name="Google Shape;138;p24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39" name="Google Shape;139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3">
  <p:cSld name="Content Slide 3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/>
          <p:nvPr/>
        </p:nvSpPr>
        <p:spPr>
          <a:xfrm rot="5400000">
            <a:off x="6197" y="617706"/>
            <a:ext cx="892500" cy="7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2" name="Google Shape;142;p25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pic>
        <p:nvPicPr>
          <p:cNvPr id="143" name="Google Shape;143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6018" y="208353"/>
            <a:ext cx="387175" cy="5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5"/>
          <p:cNvSpPr txBox="1"/>
          <p:nvPr>
            <p:ph idx="2" type="body"/>
          </p:nvPr>
        </p:nvSpPr>
        <p:spPr>
          <a:xfrm>
            <a:off x="490671" y="1507499"/>
            <a:ext cx="36573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23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45" name="Google Shape;145;p25"/>
          <p:cNvSpPr txBox="1"/>
          <p:nvPr>
            <p:ph idx="3" type="body"/>
          </p:nvPr>
        </p:nvSpPr>
        <p:spPr>
          <a:xfrm>
            <a:off x="488311" y="2081213"/>
            <a:ext cx="3657300" cy="20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urier New"/>
              <a:buChar char="o"/>
              <a:defRPr sz="1500"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46" name="Google Shape;146;p25"/>
          <p:cNvSpPr txBox="1"/>
          <p:nvPr>
            <p:ph idx="4" type="body"/>
          </p:nvPr>
        </p:nvSpPr>
        <p:spPr>
          <a:xfrm>
            <a:off x="4611002" y="1507499"/>
            <a:ext cx="36573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47" name="Google Shape;147;p25"/>
          <p:cNvSpPr txBox="1"/>
          <p:nvPr>
            <p:ph idx="5" type="body"/>
          </p:nvPr>
        </p:nvSpPr>
        <p:spPr>
          <a:xfrm>
            <a:off x="4608641" y="2081098"/>
            <a:ext cx="3657300" cy="20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urier New"/>
              <a:buChar char="o"/>
              <a:defRPr sz="1500"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48" name="Google Shape;148;p25"/>
          <p:cNvSpPr/>
          <p:nvPr/>
        </p:nvSpPr>
        <p:spPr>
          <a:xfrm>
            <a:off x="0" y="4684060"/>
            <a:ext cx="9140400" cy="45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9" name="Google Shape;149;p25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50" name="Google Shape;150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Quote Slide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6018" y="208353"/>
            <a:ext cx="387175" cy="5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6"/>
          <p:cNvSpPr txBox="1"/>
          <p:nvPr/>
        </p:nvSpPr>
        <p:spPr>
          <a:xfrm>
            <a:off x="1705358" y="875976"/>
            <a:ext cx="888600" cy="10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</a:pPr>
            <a:r>
              <a:rPr b="0" i="0" lang="en" sz="7200" u="none" cap="none" strike="noStrik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</a:t>
            </a:r>
            <a:endParaRPr sz="1100"/>
          </a:p>
        </p:txBody>
      </p:sp>
      <p:sp>
        <p:nvSpPr>
          <p:cNvPr id="154" name="Google Shape;154;p26"/>
          <p:cNvSpPr txBox="1"/>
          <p:nvPr/>
        </p:nvSpPr>
        <p:spPr>
          <a:xfrm>
            <a:off x="6855616" y="888942"/>
            <a:ext cx="888600" cy="10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</a:pPr>
            <a:r>
              <a:rPr b="0" i="0" lang="en" sz="7200" u="none" cap="none" strike="noStrik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”</a:t>
            </a:r>
            <a:endParaRPr sz="1100"/>
          </a:p>
        </p:txBody>
      </p:sp>
      <p:sp>
        <p:nvSpPr>
          <p:cNvPr id="155" name="Google Shape;155;p26"/>
          <p:cNvSpPr txBox="1"/>
          <p:nvPr>
            <p:ph idx="1" type="body"/>
          </p:nvPr>
        </p:nvSpPr>
        <p:spPr>
          <a:xfrm>
            <a:off x="2295556" y="968739"/>
            <a:ext cx="46350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56" name="Google Shape;156;p26"/>
          <p:cNvSpPr txBox="1"/>
          <p:nvPr>
            <p:ph idx="2" type="body"/>
          </p:nvPr>
        </p:nvSpPr>
        <p:spPr>
          <a:xfrm>
            <a:off x="5345395" y="1587549"/>
            <a:ext cx="15852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57" name="Google Shape;157;p26"/>
          <p:cNvSpPr txBox="1"/>
          <p:nvPr/>
        </p:nvSpPr>
        <p:spPr>
          <a:xfrm>
            <a:off x="1705358" y="2607768"/>
            <a:ext cx="888600" cy="10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7200"/>
              <a:buFont typeface="Arial"/>
              <a:buNone/>
            </a:pPr>
            <a:r>
              <a:rPr b="0" i="0" lang="en" sz="7200" u="none" cap="none" strike="noStrike">
                <a:solidFill>
                  <a:srgbClr val="FF5F0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</a:t>
            </a:r>
            <a:endParaRPr sz="1100"/>
          </a:p>
        </p:txBody>
      </p:sp>
      <p:sp>
        <p:nvSpPr>
          <p:cNvPr id="158" name="Google Shape;158;p26"/>
          <p:cNvSpPr txBox="1"/>
          <p:nvPr/>
        </p:nvSpPr>
        <p:spPr>
          <a:xfrm>
            <a:off x="6816200" y="2620734"/>
            <a:ext cx="888600" cy="10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</a:pPr>
            <a:r>
              <a:rPr b="0" i="0" lang="en" sz="7200" u="none" cap="none" strike="noStrik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”</a:t>
            </a:r>
            <a:endParaRPr sz="1100"/>
          </a:p>
        </p:txBody>
      </p:sp>
      <p:sp>
        <p:nvSpPr>
          <p:cNvPr id="159" name="Google Shape;159;p26"/>
          <p:cNvSpPr txBox="1"/>
          <p:nvPr>
            <p:ph idx="3" type="body"/>
          </p:nvPr>
        </p:nvSpPr>
        <p:spPr>
          <a:xfrm>
            <a:off x="2295556" y="2626298"/>
            <a:ext cx="4635000" cy="11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60" name="Google Shape;160;p26"/>
          <p:cNvSpPr txBox="1"/>
          <p:nvPr>
            <p:ph idx="4" type="body"/>
          </p:nvPr>
        </p:nvSpPr>
        <p:spPr>
          <a:xfrm>
            <a:off x="5345395" y="3798843"/>
            <a:ext cx="15852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61" name="Google Shape;161;p26"/>
          <p:cNvSpPr/>
          <p:nvPr/>
        </p:nvSpPr>
        <p:spPr>
          <a:xfrm>
            <a:off x="0" y="4684060"/>
            <a:ext cx="9140400" cy="45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2" name="Google Shape;162;p26"/>
          <p:cNvSpPr txBox="1"/>
          <p:nvPr>
            <p:ph idx="5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63" name="Google Shape;163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1">
  <p:cSld name="Image Slide 1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/>
          <p:nvPr/>
        </p:nvSpPr>
        <p:spPr>
          <a:xfrm rot="5400000">
            <a:off x="6197" y="617706"/>
            <a:ext cx="892500" cy="7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6" name="Google Shape;166;p27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pic>
        <p:nvPicPr>
          <p:cNvPr id="167" name="Google Shape;167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6018" y="208353"/>
            <a:ext cx="387175" cy="5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/>
          <p:cNvSpPr/>
          <p:nvPr>
            <p:ph idx="2" type="pic"/>
          </p:nvPr>
        </p:nvSpPr>
        <p:spPr>
          <a:xfrm>
            <a:off x="415529" y="1340015"/>
            <a:ext cx="3554100" cy="1532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69" name="Google Shape;169;p27"/>
          <p:cNvSpPr txBox="1"/>
          <p:nvPr>
            <p:ph idx="3" type="body"/>
          </p:nvPr>
        </p:nvSpPr>
        <p:spPr>
          <a:xfrm>
            <a:off x="4108011" y="1340015"/>
            <a:ext cx="41604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23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70" name="Google Shape;170;p27"/>
          <p:cNvSpPr txBox="1"/>
          <p:nvPr>
            <p:ph idx="4" type="body"/>
          </p:nvPr>
        </p:nvSpPr>
        <p:spPr>
          <a:xfrm>
            <a:off x="4106687" y="1921468"/>
            <a:ext cx="4160400" cy="9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71" name="Google Shape;171;p27"/>
          <p:cNvSpPr/>
          <p:nvPr>
            <p:ph idx="5" type="pic"/>
          </p:nvPr>
        </p:nvSpPr>
        <p:spPr>
          <a:xfrm>
            <a:off x="414205" y="2943086"/>
            <a:ext cx="3554100" cy="1532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72" name="Google Shape;172;p27"/>
          <p:cNvSpPr txBox="1"/>
          <p:nvPr>
            <p:ph idx="6" type="body"/>
          </p:nvPr>
        </p:nvSpPr>
        <p:spPr>
          <a:xfrm>
            <a:off x="4106687" y="2943086"/>
            <a:ext cx="41604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73" name="Google Shape;173;p27"/>
          <p:cNvSpPr txBox="1"/>
          <p:nvPr>
            <p:ph idx="7" type="body"/>
          </p:nvPr>
        </p:nvSpPr>
        <p:spPr>
          <a:xfrm>
            <a:off x="4105363" y="3524539"/>
            <a:ext cx="4160400" cy="9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74" name="Google Shape;174;p27"/>
          <p:cNvSpPr/>
          <p:nvPr/>
        </p:nvSpPr>
        <p:spPr>
          <a:xfrm>
            <a:off x="0" y="4684060"/>
            <a:ext cx="9140400" cy="45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5" name="Google Shape;175;p27"/>
          <p:cNvSpPr txBox="1"/>
          <p:nvPr>
            <p:ph idx="8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76" name="Google Shape;176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2">
  <p:cSld name="Image Slide 2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/>
          <p:nvPr/>
        </p:nvSpPr>
        <p:spPr>
          <a:xfrm rot="5400000">
            <a:off x="6197" y="617706"/>
            <a:ext cx="892500" cy="7380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9" name="Google Shape;179;p28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pic>
        <p:nvPicPr>
          <p:cNvPr id="180" name="Google Shape;180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6018" y="208353"/>
            <a:ext cx="387175" cy="5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8"/>
          <p:cNvSpPr txBox="1"/>
          <p:nvPr>
            <p:ph idx="2" type="body"/>
          </p:nvPr>
        </p:nvSpPr>
        <p:spPr>
          <a:xfrm>
            <a:off x="490671" y="1340015"/>
            <a:ext cx="41604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23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82" name="Google Shape;182;p28"/>
          <p:cNvSpPr txBox="1"/>
          <p:nvPr>
            <p:ph idx="3" type="body"/>
          </p:nvPr>
        </p:nvSpPr>
        <p:spPr>
          <a:xfrm>
            <a:off x="489347" y="1921468"/>
            <a:ext cx="4160400" cy="9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83" name="Google Shape;183;p28"/>
          <p:cNvSpPr/>
          <p:nvPr>
            <p:ph idx="4" type="pic"/>
          </p:nvPr>
        </p:nvSpPr>
        <p:spPr>
          <a:xfrm>
            <a:off x="4711652" y="1340015"/>
            <a:ext cx="3554100" cy="1532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84" name="Google Shape;184;p28"/>
          <p:cNvSpPr txBox="1"/>
          <p:nvPr>
            <p:ph idx="5" type="body"/>
          </p:nvPr>
        </p:nvSpPr>
        <p:spPr>
          <a:xfrm>
            <a:off x="489347" y="2943086"/>
            <a:ext cx="41604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85" name="Google Shape;185;p28"/>
          <p:cNvSpPr txBox="1"/>
          <p:nvPr>
            <p:ph idx="6" type="body"/>
          </p:nvPr>
        </p:nvSpPr>
        <p:spPr>
          <a:xfrm>
            <a:off x="488024" y="3524539"/>
            <a:ext cx="4160400" cy="9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86" name="Google Shape;186;p28"/>
          <p:cNvSpPr/>
          <p:nvPr>
            <p:ph idx="7" type="pic"/>
          </p:nvPr>
        </p:nvSpPr>
        <p:spPr>
          <a:xfrm>
            <a:off x="4710329" y="2943086"/>
            <a:ext cx="3554100" cy="1532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87" name="Google Shape;187;p28"/>
          <p:cNvSpPr/>
          <p:nvPr/>
        </p:nvSpPr>
        <p:spPr>
          <a:xfrm>
            <a:off x="0" y="4684060"/>
            <a:ext cx="9140400" cy="45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8" name="Google Shape;188;p28"/>
          <p:cNvSpPr txBox="1"/>
          <p:nvPr>
            <p:ph idx="8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89" name="Google Shape;189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3">
  <p:cSld name="Image Slide 3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6018" y="208353"/>
            <a:ext cx="387175" cy="5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9"/>
          <p:cNvSpPr/>
          <p:nvPr/>
        </p:nvSpPr>
        <p:spPr>
          <a:xfrm rot="5400000">
            <a:off x="6197" y="617706"/>
            <a:ext cx="892500" cy="7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3" name="Google Shape;193;p29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94" name="Google Shape;194;p29"/>
          <p:cNvSpPr/>
          <p:nvPr>
            <p:ph idx="2" type="pic"/>
          </p:nvPr>
        </p:nvSpPr>
        <p:spPr>
          <a:xfrm>
            <a:off x="415529" y="1340015"/>
            <a:ext cx="3554100" cy="32418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95" name="Google Shape;195;p29"/>
          <p:cNvSpPr txBox="1"/>
          <p:nvPr>
            <p:ph idx="3" type="body"/>
          </p:nvPr>
        </p:nvSpPr>
        <p:spPr>
          <a:xfrm>
            <a:off x="4108011" y="2037828"/>
            <a:ext cx="41604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23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96" name="Google Shape;196;p29"/>
          <p:cNvSpPr txBox="1"/>
          <p:nvPr>
            <p:ph idx="4" type="body"/>
          </p:nvPr>
        </p:nvSpPr>
        <p:spPr>
          <a:xfrm>
            <a:off x="4106687" y="2619281"/>
            <a:ext cx="4160400" cy="9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97" name="Google Shape;197;p29"/>
          <p:cNvSpPr/>
          <p:nvPr/>
        </p:nvSpPr>
        <p:spPr>
          <a:xfrm>
            <a:off x="0" y="4684060"/>
            <a:ext cx="9140400" cy="45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8" name="Google Shape;198;p29"/>
          <p:cNvSpPr txBox="1"/>
          <p:nvPr>
            <p:ph idx="5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99" name="Google Shape;199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4">
  <p:cSld name="Image Slide 4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/>
          <p:nvPr/>
        </p:nvSpPr>
        <p:spPr>
          <a:xfrm rot="5400000">
            <a:off x="6197" y="617706"/>
            <a:ext cx="892500" cy="7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2" name="Google Shape;202;p30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pic>
        <p:nvPicPr>
          <p:cNvPr id="203" name="Google Shape;203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6529" y="208352"/>
            <a:ext cx="387175" cy="5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0"/>
          <p:cNvSpPr txBox="1"/>
          <p:nvPr>
            <p:ph idx="2" type="body"/>
          </p:nvPr>
        </p:nvSpPr>
        <p:spPr>
          <a:xfrm>
            <a:off x="489347" y="2037828"/>
            <a:ext cx="41604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205" name="Google Shape;205;p30"/>
          <p:cNvSpPr txBox="1"/>
          <p:nvPr>
            <p:ph idx="3" type="body"/>
          </p:nvPr>
        </p:nvSpPr>
        <p:spPr>
          <a:xfrm>
            <a:off x="488024" y="2619281"/>
            <a:ext cx="4160400" cy="9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206" name="Google Shape;206;p30"/>
          <p:cNvSpPr/>
          <p:nvPr>
            <p:ph idx="4" type="pic"/>
          </p:nvPr>
        </p:nvSpPr>
        <p:spPr>
          <a:xfrm>
            <a:off x="4712976" y="1340015"/>
            <a:ext cx="3554100" cy="32418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07" name="Google Shape;207;p30"/>
          <p:cNvSpPr/>
          <p:nvPr/>
        </p:nvSpPr>
        <p:spPr>
          <a:xfrm>
            <a:off x="0" y="4684060"/>
            <a:ext cx="9140400" cy="45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8" name="Google Shape;208;p30"/>
          <p:cNvSpPr txBox="1"/>
          <p:nvPr>
            <p:ph idx="5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209" name="Google Shape;209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5">
  <p:cSld name="Image Slide 5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/>
          <p:nvPr/>
        </p:nvSpPr>
        <p:spPr>
          <a:xfrm rot="5400000">
            <a:off x="6197" y="617706"/>
            <a:ext cx="892500" cy="7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2" name="Google Shape;212;p31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pic>
        <p:nvPicPr>
          <p:cNvPr id="213" name="Google Shape;213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6018" y="208353"/>
            <a:ext cx="387175" cy="5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1"/>
          <p:cNvSpPr/>
          <p:nvPr>
            <p:ph idx="2" type="pic"/>
          </p:nvPr>
        </p:nvSpPr>
        <p:spPr>
          <a:xfrm>
            <a:off x="488024" y="1183920"/>
            <a:ext cx="7779000" cy="2906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15" name="Google Shape;215;p31"/>
          <p:cNvSpPr txBox="1"/>
          <p:nvPr>
            <p:ph idx="3" type="body"/>
          </p:nvPr>
        </p:nvSpPr>
        <p:spPr>
          <a:xfrm>
            <a:off x="491017" y="4192755"/>
            <a:ext cx="77760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216" name="Google Shape;216;p31"/>
          <p:cNvSpPr/>
          <p:nvPr/>
        </p:nvSpPr>
        <p:spPr>
          <a:xfrm>
            <a:off x="0" y="4684060"/>
            <a:ext cx="9140400" cy="45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7" name="Google Shape;217;p31"/>
          <p:cNvSpPr txBox="1"/>
          <p:nvPr>
            <p:ph idx="4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218" name="Google Shape;218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6">
  <p:cSld name="Image Slide 6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 txBox="1"/>
          <p:nvPr>
            <p:ph idx="1" type="body"/>
          </p:nvPr>
        </p:nvSpPr>
        <p:spPr>
          <a:xfrm>
            <a:off x="5759328" y="1793384"/>
            <a:ext cx="31410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23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221" name="Google Shape;221;p32"/>
          <p:cNvSpPr txBox="1"/>
          <p:nvPr>
            <p:ph idx="2" type="body"/>
          </p:nvPr>
        </p:nvSpPr>
        <p:spPr>
          <a:xfrm>
            <a:off x="5758004" y="2374837"/>
            <a:ext cx="3141000" cy="9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222" name="Google Shape;222;p32"/>
          <p:cNvSpPr/>
          <p:nvPr/>
        </p:nvSpPr>
        <p:spPr>
          <a:xfrm>
            <a:off x="0" y="4684060"/>
            <a:ext cx="9140400" cy="45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3" name="Google Shape;223;p32"/>
          <p:cNvSpPr txBox="1"/>
          <p:nvPr>
            <p:ph idx="3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224" name="Google Shape;224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7">
  <p:cSld name="Image Slide 7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6018" y="208353"/>
            <a:ext cx="387175" cy="5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3"/>
          <p:cNvSpPr txBox="1"/>
          <p:nvPr>
            <p:ph idx="1" type="body"/>
          </p:nvPr>
        </p:nvSpPr>
        <p:spPr>
          <a:xfrm>
            <a:off x="1686185" y="3052868"/>
            <a:ext cx="57717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23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228" name="Google Shape;228;p33"/>
          <p:cNvSpPr txBox="1"/>
          <p:nvPr>
            <p:ph idx="2" type="body"/>
          </p:nvPr>
        </p:nvSpPr>
        <p:spPr>
          <a:xfrm>
            <a:off x="1686185" y="3735050"/>
            <a:ext cx="57717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229" name="Google Shape;229;p33"/>
          <p:cNvSpPr txBox="1"/>
          <p:nvPr>
            <p:ph idx="3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230" name="Google Shape;230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 Slide 1">
  <p:cSld name="Graph Slide 1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4"/>
          <p:cNvSpPr/>
          <p:nvPr/>
        </p:nvSpPr>
        <p:spPr>
          <a:xfrm rot="5400000">
            <a:off x="6197" y="617706"/>
            <a:ext cx="892500" cy="7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3" name="Google Shape;233;p34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pic>
        <p:nvPicPr>
          <p:cNvPr id="234" name="Google Shape;234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6018" y="208353"/>
            <a:ext cx="387175" cy="55925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4"/>
          <p:cNvSpPr/>
          <p:nvPr>
            <p:ph idx="2" type="chart"/>
          </p:nvPr>
        </p:nvSpPr>
        <p:spPr>
          <a:xfrm>
            <a:off x="1072754" y="1310878"/>
            <a:ext cx="6850800" cy="32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36" name="Google Shape;236;p34"/>
          <p:cNvSpPr/>
          <p:nvPr/>
        </p:nvSpPr>
        <p:spPr>
          <a:xfrm>
            <a:off x="0" y="4684060"/>
            <a:ext cx="9140400" cy="45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7" name="Google Shape;237;p34"/>
          <p:cNvSpPr txBox="1"/>
          <p:nvPr>
            <p:ph idx="3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238" name="Google Shape;238;p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 1">
  <p:cSld name="Thank You Slide 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&#10;&#10;Description automatically generated" id="240" name="Google Shape;240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339"/>
            <a:ext cx="9143998" cy="5140822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5"/>
          <p:cNvSpPr txBox="1"/>
          <p:nvPr>
            <p:ph type="title"/>
          </p:nvPr>
        </p:nvSpPr>
        <p:spPr>
          <a:xfrm>
            <a:off x="1208024" y="617898"/>
            <a:ext cx="6735900" cy="8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Source Sans Pro SemiBold"/>
              <a:buNone/>
              <a:defRPr sz="4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42" name="Google Shape;242;p35"/>
          <p:cNvSpPr/>
          <p:nvPr/>
        </p:nvSpPr>
        <p:spPr>
          <a:xfrm>
            <a:off x="4091748" y="1448183"/>
            <a:ext cx="956700" cy="10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43" name="Google Shape;24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28454" y="208354"/>
            <a:ext cx="397105" cy="573596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5"/>
          <p:cNvSpPr txBox="1"/>
          <p:nvPr>
            <p:ph idx="1" type="body"/>
          </p:nvPr>
        </p:nvSpPr>
        <p:spPr>
          <a:xfrm>
            <a:off x="1208023" y="1746196"/>
            <a:ext cx="6735900" cy="16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245" name="Google Shape;245;p35"/>
          <p:cNvSpPr txBox="1"/>
          <p:nvPr>
            <p:ph idx="2" type="body"/>
          </p:nvPr>
        </p:nvSpPr>
        <p:spPr>
          <a:xfrm>
            <a:off x="1208023" y="3714124"/>
            <a:ext cx="67359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246" name="Google Shape;246;p35"/>
          <p:cNvSpPr txBox="1"/>
          <p:nvPr>
            <p:ph idx="3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247" name="Google Shape;247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 2">
  <p:cSld name="Thank You Slide 2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range, yellow, bright&#10;&#10;Description automatically generated" id="249" name="Google Shape;249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6"/>
          <p:cNvSpPr txBox="1"/>
          <p:nvPr>
            <p:ph type="title"/>
          </p:nvPr>
        </p:nvSpPr>
        <p:spPr>
          <a:xfrm>
            <a:off x="1208024" y="617898"/>
            <a:ext cx="6735900" cy="8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Source Sans Pro SemiBold"/>
              <a:buNone/>
              <a:defRPr sz="4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51" name="Google Shape;251;p36"/>
          <p:cNvSpPr/>
          <p:nvPr/>
        </p:nvSpPr>
        <p:spPr>
          <a:xfrm>
            <a:off x="4091748" y="1448183"/>
            <a:ext cx="956700" cy="10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52" name="Google Shape;25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23706" y="208353"/>
            <a:ext cx="396431" cy="57359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6"/>
          <p:cNvSpPr txBox="1"/>
          <p:nvPr>
            <p:ph idx="1" type="body"/>
          </p:nvPr>
        </p:nvSpPr>
        <p:spPr>
          <a:xfrm>
            <a:off x="1208023" y="1746196"/>
            <a:ext cx="6735900" cy="16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254" name="Google Shape;254;p36"/>
          <p:cNvSpPr txBox="1"/>
          <p:nvPr>
            <p:ph idx="2" type="body"/>
          </p:nvPr>
        </p:nvSpPr>
        <p:spPr>
          <a:xfrm>
            <a:off x="1208023" y="3714124"/>
            <a:ext cx="67359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255" name="Google Shape;255;p36"/>
          <p:cNvSpPr txBox="1"/>
          <p:nvPr>
            <p:ph idx="3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256" name="Google Shape;256;p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Art 1">
  <p:cSld name="Closing Art 1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 with medium confidence" id="258" name="Google Shape;258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Art 2">
  <p:cSld name="Closing Art 2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sign&#10;&#10;Description automatically generated" id="260" name="Google Shape;260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29" y="0"/>
            <a:ext cx="913554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Art 3">
  <p:cSld name="Closing Art 3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" y="521"/>
            <a:ext cx="9142152" cy="5142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Art 4">
  <p:cSld name="Closing Art 4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29" y="2379"/>
            <a:ext cx="9135542" cy="5138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theme" Target="../theme/theme2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ame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Relationship Id="rId4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Relationship Id="rId4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iki.st.com/stm32mcu/wiki/Connectivity:Introduction_to_Zigbee" TargetMode="External"/><Relationship Id="rId4" Type="http://schemas.openxmlformats.org/officeDocument/2006/relationships/hyperlink" Target="https://www.ti.com/lit/ds/symlink/ads1178.pdf" TargetMode="External"/><Relationship Id="rId5" Type="http://schemas.openxmlformats.org/officeDocument/2006/relationships/hyperlink" Target="https://ww1.microchip.com/downloads/en/devicedoc/atmel-7766-8-bit-avr-atmega16u4-32u4_datasheet.pdf" TargetMode="External"/><Relationship Id="rId6" Type="http://schemas.openxmlformats.org/officeDocument/2006/relationships/hyperlink" Target="https://www.mouser.com/ProductDetail/DIGI/XB24CARIS-001?qs=%2FPVulymFwT1eSADmJdbjyA%3D%3D&amp;amp;mgh=1&amp;amp;gclid=Cj0KCQiAorKfBhC0ARIsAHDzsls3IfdkLT7t65gaaT9eU6Dni07qGliqDxDNBRQ8jfrE5-DNa0v5gwUaAgzwEALw_wcB" TargetMode="External"/><Relationship Id="rId7" Type="http://schemas.openxmlformats.org/officeDocument/2006/relationships/hyperlink" Target="https://www.aliexpress.us/item/2251832774382148.html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9.jpg"/><Relationship Id="rId4" Type="http://schemas.openxmlformats.org/officeDocument/2006/relationships/image" Target="../media/image57.jpg"/><Relationship Id="rId5" Type="http://schemas.openxmlformats.org/officeDocument/2006/relationships/image" Target="../media/image46.jpg"/><Relationship Id="rId6" Type="http://schemas.openxmlformats.org/officeDocument/2006/relationships/image" Target="../media/image5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0.jpg"/><Relationship Id="rId4" Type="http://schemas.openxmlformats.org/officeDocument/2006/relationships/image" Target="../media/image64.jpg"/><Relationship Id="rId5" Type="http://schemas.openxmlformats.org/officeDocument/2006/relationships/image" Target="../media/image40.jpg"/><Relationship Id="rId6" Type="http://schemas.openxmlformats.org/officeDocument/2006/relationships/image" Target="../media/image4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3.jpg"/><Relationship Id="rId4" Type="http://schemas.openxmlformats.org/officeDocument/2006/relationships/image" Target="../media/image44.jpg"/><Relationship Id="rId5" Type="http://schemas.openxmlformats.org/officeDocument/2006/relationships/image" Target="../media/image68.jpg"/><Relationship Id="rId6" Type="http://schemas.openxmlformats.org/officeDocument/2006/relationships/image" Target="../media/image67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8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6" Type="http://schemas.openxmlformats.org/officeDocument/2006/relationships/image" Target="../media/image5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0.jpg"/><Relationship Id="rId4" Type="http://schemas.openxmlformats.org/officeDocument/2006/relationships/image" Target="../media/image71.jpg"/><Relationship Id="rId5" Type="http://schemas.openxmlformats.org/officeDocument/2006/relationships/image" Target="../media/image73.jpg"/><Relationship Id="rId6" Type="http://schemas.openxmlformats.org/officeDocument/2006/relationships/image" Target="../media/image7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6.jpg"/><Relationship Id="rId4" Type="http://schemas.openxmlformats.org/officeDocument/2006/relationships/image" Target="../media/image6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4.jpg"/><Relationship Id="rId4" Type="http://schemas.openxmlformats.org/officeDocument/2006/relationships/image" Target="../media/image75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4.jpg"/><Relationship Id="rId4" Type="http://schemas.openxmlformats.org/officeDocument/2006/relationships/image" Target="../media/image75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6.png"/><Relationship Id="rId4" Type="http://schemas.openxmlformats.org/officeDocument/2006/relationships/image" Target="../media/image6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://drive.google.com/file/d/19eJ4ZaAsCD8oOamv_7Jgyv4g0-FwcfH0/view" TargetMode="External"/><Relationship Id="rId4" Type="http://schemas.openxmlformats.org/officeDocument/2006/relationships/image" Target="../media/image69.jpg"/><Relationship Id="rId5" Type="http://schemas.openxmlformats.org/officeDocument/2006/relationships/image" Target="../media/image6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3.jpg"/><Relationship Id="rId4" Type="http://schemas.openxmlformats.org/officeDocument/2006/relationships/image" Target="../media/image6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drive.google.com/file/d/1NEUTk7SzBbMPSIgU0gyhyomqYsHiKQYE/view" TargetMode="Externa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1"/>
          <p:cNvSpPr txBox="1"/>
          <p:nvPr>
            <p:ph idx="1" type="body"/>
          </p:nvPr>
        </p:nvSpPr>
        <p:spPr>
          <a:xfrm>
            <a:off x="1939687" y="1622659"/>
            <a:ext cx="7202461" cy="12108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</a:pPr>
            <a:r>
              <a:rPr lang="en" sz="3000"/>
              <a:t>Directional Impact Sensing Helmet</a:t>
            </a:r>
            <a:endParaRPr sz="3000"/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4500"/>
              <a:buNone/>
            </a:pPr>
            <a:r>
              <a:rPr lang="en" sz="3000"/>
              <a:t>(DISH)</a:t>
            </a:r>
            <a:endParaRPr sz="3000"/>
          </a:p>
        </p:txBody>
      </p:sp>
      <p:sp>
        <p:nvSpPr>
          <p:cNvPr id="270" name="Google Shape;270;p41"/>
          <p:cNvSpPr txBox="1"/>
          <p:nvPr>
            <p:ph idx="2" type="body"/>
          </p:nvPr>
        </p:nvSpPr>
        <p:spPr>
          <a:xfrm>
            <a:off x="1941539" y="2771026"/>
            <a:ext cx="7202461" cy="57597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2700"/>
              <a:buNone/>
            </a:pPr>
            <a:r>
              <a:rPr lang="en" sz="1800"/>
              <a:t>Team 5: Ryan Josephson, Patrick Sear, Saathvik Narra</a:t>
            </a:r>
            <a:endParaRPr sz="1800"/>
          </a:p>
        </p:txBody>
      </p:sp>
      <p:sp>
        <p:nvSpPr>
          <p:cNvPr id="271" name="Google Shape;271;p41"/>
          <p:cNvSpPr txBox="1"/>
          <p:nvPr>
            <p:ph idx="3" type="body"/>
          </p:nvPr>
        </p:nvSpPr>
        <p:spPr>
          <a:xfrm>
            <a:off x="1941539" y="3347002"/>
            <a:ext cx="7202461" cy="57597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2700"/>
              <a:buNone/>
            </a:pPr>
            <a:r>
              <a:t/>
            </a:r>
            <a:endParaRPr sz="1100"/>
          </a:p>
        </p:txBody>
      </p:sp>
      <p:sp>
        <p:nvSpPr>
          <p:cNvPr id="272" name="Google Shape;272;p41"/>
          <p:cNvSpPr txBox="1"/>
          <p:nvPr>
            <p:ph idx="4294967295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0"/>
          <p:cNvSpPr txBox="1"/>
          <p:nvPr>
            <p:ph type="title"/>
          </p:nvPr>
        </p:nvSpPr>
        <p:spPr>
          <a:xfrm>
            <a:off x="628650" y="201599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Source Sans Pro SemiBold"/>
              <a:buNone/>
            </a:pPr>
            <a:r>
              <a:rPr lang="en" sz="2400"/>
              <a:t>Design Discussion</a:t>
            </a:r>
            <a:endParaRPr sz="2400"/>
          </a:p>
        </p:txBody>
      </p:sp>
      <p:sp>
        <p:nvSpPr>
          <p:cNvPr id="364" name="Google Shape;364;p50"/>
          <p:cNvSpPr txBox="1"/>
          <p:nvPr>
            <p:ph idx="1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365" name="Google Shape;365;p5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1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Design Discussion</a:t>
            </a:r>
            <a:endParaRPr sz="3000"/>
          </a:p>
        </p:txBody>
      </p:sp>
      <p:sp>
        <p:nvSpPr>
          <p:cNvPr id="371" name="Google Shape;371;p51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372" name="Google Shape;372;p5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373" name="Google Shape;373;p5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graphicFrame>
        <p:nvGraphicFramePr>
          <p:cNvPr id="374" name="Google Shape;374;p51"/>
          <p:cNvGraphicFramePr/>
          <p:nvPr/>
        </p:nvGraphicFramePr>
        <p:xfrm>
          <a:off x="428563" y="1391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{DAA01036-2964-42E2-AF19-373F3DA15E9C}</a:tableStyleId>
              </a:tblPr>
              <a:tblGrid>
                <a:gridCol w="4229100"/>
                <a:gridCol w="4057775"/>
              </a:tblGrid>
              <a:tr h="478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Original Design</a:t>
                      </a:r>
                      <a:endParaRPr b="1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Finished Design</a:t>
                      </a:r>
                      <a:endParaRPr b="1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/>
                </a:tc>
              </a:tr>
              <a:tr h="478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ATmega328P Chip</a:t>
                      </a:r>
                      <a:endParaRPr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ATmega32u4 Chip</a:t>
                      </a:r>
                      <a:endParaRPr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/>
                </a:tc>
              </a:tr>
              <a:tr h="478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On-board ADC (Multiplexed)</a:t>
                      </a:r>
                      <a:endParaRPr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External ADC (Simultaneous-sampling)</a:t>
                      </a:r>
                      <a:endParaRPr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8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Inertial Measurement Unit (IMU)</a:t>
                      </a:r>
                      <a:endParaRPr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Force Sensing Resistor Array</a:t>
                      </a:r>
                      <a:endParaRPr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478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Bluetooth</a:t>
                      </a:r>
                      <a:endParaRPr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Zigbee</a:t>
                      </a:r>
                      <a:endParaRPr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2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/>
              <a:t>PCB Design</a:t>
            </a:r>
            <a:endParaRPr sz="3000"/>
          </a:p>
        </p:txBody>
      </p:sp>
      <p:sp>
        <p:nvSpPr>
          <p:cNvPr id="380" name="Google Shape;380;p52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81" name="Google Shape;381;p52"/>
          <p:cNvPicPr preferRelativeResize="0"/>
          <p:nvPr/>
        </p:nvPicPr>
        <p:blipFill rotWithShape="1">
          <a:blip r:embed="rId3">
            <a:alphaModFix/>
          </a:blip>
          <a:srcRect b="2110" l="1848" r="1886" t="1947"/>
          <a:stretch/>
        </p:blipFill>
        <p:spPr>
          <a:xfrm>
            <a:off x="1905676" y="1042225"/>
            <a:ext cx="2433787" cy="35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2"/>
          <p:cNvPicPr preferRelativeResize="0"/>
          <p:nvPr/>
        </p:nvPicPr>
        <p:blipFill rotWithShape="1">
          <a:blip r:embed="rId4">
            <a:alphaModFix/>
          </a:blip>
          <a:srcRect b="0" l="2616" r="1909" t="2219"/>
          <a:stretch/>
        </p:blipFill>
        <p:spPr>
          <a:xfrm>
            <a:off x="4824488" y="1042225"/>
            <a:ext cx="2413825" cy="353885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sp>
        <p:nvSpPr>
          <p:cNvPr id="384" name="Google Shape;384;p52"/>
          <p:cNvSpPr txBox="1"/>
          <p:nvPr/>
        </p:nvSpPr>
        <p:spPr>
          <a:xfrm>
            <a:off x="1130225" y="2611550"/>
            <a:ext cx="96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Front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85" name="Google Shape;385;p52"/>
          <p:cNvSpPr txBox="1"/>
          <p:nvPr/>
        </p:nvSpPr>
        <p:spPr>
          <a:xfrm>
            <a:off x="7384075" y="2611550"/>
            <a:ext cx="96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Back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3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/>
              <a:t>Power Subsystem RV</a:t>
            </a:r>
            <a:endParaRPr sz="3000"/>
          </a:p>
        </p:txBody>
      </p:sp>
      <p:sp>
        <p:nvSpPr>
          <p:cNvPr id="391" name="Google Shape;391;p53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5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graphicFrame>
        <p:nvGraphicFramePr>
          <p:cNvPr id="393" name="Google Shape;393;p53"/>
          <p:cNvGraphicFramePr/>
          <p:nvPr/>
        </p:nvGraphicFramePr>
        <p:xfrm>
          <a:off x="759925" y="1024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{DAA01036-2964-42E2-AF19-373F3DA15E9C}</a:tableStyleId>
              </a:tblPr>
              <a:tblGrid>
                <a:gridCol w="2413000"/>
                <a:gridCol w="610000"/>
                <a:gridCol w="4216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 battery must supply a constant voltage between 6.4V and 10V and supports up to 350mA of current draw.</a:t>
                      </a:r>
                      <a:endParaRPr sz="11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PASS</a:t>
                      </a:r>
                      <a:endParaRPr b="1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mbria"/>
                        <a:buChar char="✓"/>
                      </a:pPr>
                      <a:r>
                        <a:rPr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Voltage maintained in proper range</a:t>
                      </a:r>
                      <a:endParaRPr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mbria"/>
                        <a:buChar char="✓"/>
                      </a:pPr>
                      <a:r>
                        <a:rPr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Current draw exceeded 350 mA</a:t>
                      </a:r>
                      <a:endParaRPr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 1.8V rail must maintain a voltage between 1.65V and 1.95V at a current of at least 17mA.</a:t>
                      </a:r>
                      <a:endParaRPr sz="11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PASS</a:t>
                      </a:r>
                      <a:endParaRPr b="1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mbria"/>
                        <a:buChar char="✓"/>
                      </a:pPr>
                      <a:r>
                        <a:rPr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Voltage maintained in proper range</a:t>
                      </a:r>
                      <a:endParaRPr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mbria"/>
                        <a:buChar char="✓"/>
                      </a:pPr>
                      <a:r>
                        <a:rPr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Current draw exceeded 17 mA</a:t>
                      </a:r>
                      <a:endParaRPr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 2.5V rail must maintain a voltage between 2.475V and 2.525V at a current of at least 20mA.</a:t>
                      </a:r>
                      <a:endParaRPr sz="11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PASS</a:t>
                      </a:r>
                      <a:endParaRPr b="1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mbria"/>
                        <a:buChar char="✓"/>
                      </a:pPr>
                      <a:r>
                        <a:rPr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Voltage maintained in proper range</a:t>
                      </a:r>
                      <a:endParaRPr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mbria"/>
                        <a:buChar char="✓"/>
                      </a:pPr>
                      <a:r>
                        <a:rPr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Current draw exceeded 20mA</a:t>
                      </a:r>
                      <a:endParaRPr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 3.3V rail must maintain a voltage between 2.7V and 3.6V at a current of at least 220.5mA.</a:t>
                      </a:r>
                      <a:endParaRPr sz="11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PASS</a:t>
                      </a:r>
                      <a:endParaRPr b="1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mbria"/>
                        <a:buChar char="✓"/>
                      </a:pPr>
                      <a:r>
                        <a:rPr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Voltage maintained in proper range</a:t>
                      </a:r>
                      <a:endParaRPr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mbria"/>
                        <a:buChar char="✓"/>
                      </a:pPr>
                      <a:r>
                        <a:rPr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Current draw exceeded 220.5 mA</a:t>
                      </a:r>
                      <a:endParaRPr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 5V rail must maintain a voltage between 4.75V and 5.25V at a current of at least 91mA.</a:t>
                      </a:r>
                      <a:endParaRPr sz="11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PASS</a:t>
                      </a:r>
                      <a:endParaRPr b="1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mbria"/>
                        <a:buChar char="✓"/>
                      </a:pPr>
                      <a:r>
                        <a:rPr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Voltage maintained in proper range</a:t>
                      </a:r>
                      <a:endParaRPr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mbria"/>
                        <a:buChar char="✓"/>
                      </a:pPr>
                      <a:r>
                        <a:rPr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Current draw exceeded 91 mA</a:t>
                      </a:r>
                      <a:endParaRPr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4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MCU Control Flow</a:t>
            </a:r>
            <a:endParaRPr sz="3000"/>
          </a:p>
        </p:txBody>
      </p:sp>
      <p:sp>
        <p:nvSpPr>
          <p:cNvPr id="399" name="Google Shape;399;p54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400" name="Google Shape;400;p5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401" name="Google Shape;401;p5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sp>
        <p:nvSpPr>
          <p:cNvPr id="402" name="Google Shape;402;p54"/>
          <p:cNvSpPr/>
          <p:nvPr/>
        </p:nvSpPr>
        <p:spPr>
          <a:xfrm>
            <a:off x="3017750" y="1693525"/>
            <a:ext cx="1209600" cy="615600"/>
          </a:xfrm>
          <a:prstGeom prst="roundRect">
            <a:avLst>
              <a:gd fmla="val 16667" name="adj"/>
            </a:avLst>
          </a:prstGeom>
          <a:solidFill>
            <a:srgbClr val="F9F0D4"/>
          </a:solidFill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54"/>
          <p:cNvSpPr txBox="1"/>
          <p:nvPr/>
        </p:nvSpPr>
        <p:spPr>
          <a:xfrm>
            <a:off x="3074900" y="1693675"/>
            <a:ext cx="1095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Calibrate Sensors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4" name="Google Shape;404;p54"/>
          <p:cNvSpPr/>
          <p:nvPr/>
        </p:nvSpPr>
        <p:spPr>
          <a:xfrm>
            <a:off x="1584650" y="1693600"/>
            <a:ext cx="1209600" cy="615600"/>
          </a:xfrm>
          <a:prstGeom prst="roundRect">
            <a:avLst>
              <a:gd fmla="val 16667" name="adj"/>
            </a:avLst>
          </a:prstGeom>
          <a:solidFill>
            <a:srgbClr val="F9F0D4"/>
          </a:solidFill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54"/>
          <p:cNvSpPr txBox="1"/>
          <p:nvPr/>
        </p:nvSpPr>
        <p:spPr>
          <a:xfrm>
            <a:off x="1584650" y="1693600"/>
            <a:ext cx="1095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Initialize MCU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6" name="Google Shape;406;p54"/>
          <p:cNvSpPr/>
          <p:nvPr/>
        </p:nvSpPr>
        <p:spPr>
          <a:xfrm>
            <a:off x="4422275" y="1693450"/>
            <a:ext cx="1209600" cy="615600"/>
          </a:xfrm>
          <a:prstGeom prst="roundRect">
            <a:avLst>
              <a:gd fmla="val 16667" name="adj"/>
            </a:avLst>
          </a:prstGeom>
          <a:solidFill>
            <a:srgbClr val="F9F0D4"/>
          </a:solidFill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54"/>
          <p:cNvSpPr txBox="1"/>
          <p:nvPr/>
        </p:nvSpPr>
        <p:spPr>
          <a:xfrm>
            <a:off x="4479425" y="1693600"/>
            <a:ext cx="1095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Read Sensors</a:t>
            </a:r>
            <a:endParaRPr/>
          </a:p>
        </p:txBody>
      </p:sp>
      <p:sp>
        <p:nvSpPr>
          <p:cNvPr id="408" name="Google Shape;408;p54"/>
          <p:cNvSpPr/>
          <p:nvPr/>
        </p:nvSpPr>
        <p:spPr>
          <a:xfrm>
            <a:off x="6124000" y="2826600"/>
            <a:ext cx="1209600" cy="615600"/>
          </a:xfrm>
          <a:prstGeom prst="roundRect">
            <a:avLst>
              <a:gd fmla="val 16667" name="adj"/>
            </a:avLst>
          </a:prstGeom>
          <a:solidFill>
            <a:srgbClr val="F9F0D4"/>
          </a:solidFill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54"/>
          <p:cNvSpPr/>
          <p:nvPr/>
        </p:nvSpPr>
        <p:spPr>
          <a:xfrm>
            <a:off x="5898238" y="1555000"/>
            <a:ext cx="1661100" cy="892500"/>
          </a:xfrm>
          <a:prstGeom prst="diamon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54"/>
          <p:cNvSpPr txBox="1"/>
          <p:nvPr/>
        </p:nvSpPr>
        <p:spPr>
          <a:xfrm>
            <a:off x="6181138" y="1801150"/>
            <a:ext cx="109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Collision?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1" name="Google Shape;411;p54"/>
          <p:cNvSpPr txBox="1"/>
          <p:nvPr/>
        </p:nvSpPr>
        <p:spPr>
          <a:xfrm>
            <a:off x="6181150" y="2934300"/>
            <a:ext cx="109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Collect Data</a:t>
            </a:r>
            <a:endParaRPr/>
          </a:p>
        </p:txBody>
      </p:sp>
      <p:sp>
        <p:nvSpPr>
          <p:cNvPr id="412" name="Google Shape;412;p54"/>
          <p:cNvSpPr/>
          <p:nvPr/>
        </p:nvSpPr>
        <p:spPr>
          <a:xfrm>
            <a:off x="6124000" y="3726863"/>
            <a:ext cx="1209600" cy="615600"/>
          </a:xfrm>
          <a:prstGeom prst="roundRect">
            <a:avLst>
              <a:gd fmla="val 16667" name="adj"/>
            </a:avLst>
          </a:prstGeom>
          <a:solidFill>
            <a:srgbClr val="F9F0D4"/>
          </a:solidFill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54"/>
          <p:cNvSpPr txBox="1"/>
          <p:nvPr/>
        </p:nvSpPr>
        <p:spPr>
          <a:xfrm>
            <a:off x="6181150" y="3726638"/>
            <a:ext cx="1095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Zigbee Transmit</a:t>
            </a:r>
            <a:endParaRPr/>
          </a:p>
        </p:txBody>
      </p:sp>
      <p:cxnSp>
        <p:nvCxnSpPr>
          <p:cNvPr id="414" name="Google Shape;414;p54"/>
          <p:cNvCxnSpPr>
            <a:endCxn id="403" idx="1"/>
          </p:cNvCxnSpPr>
          <p:nvPr/>
        </p:nvCxnSpPr>
        <p:spPr>
          <a:xfrm>
            <a:off x="2704700" y="1997575"/>
            <a:ext cx="370200" cy="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5" name="Google Shape;415;p54"/>
          <p:cNvCxnSpPr>
            <a:stCxn id="403" idx="3"/>
            <a:endCxn id="407" idx="1"/>
          </p:cNvCxnSpPr>
          <p:nvPr/>
        </p:nvCxnSpPr>
        <p:spPr>
          <a:xfrm>
            <a:off x="4170200" y="2001475"/>
            <a:ext cx="309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6" name="Google Shape;416;p54"/>
          <p:cNvCxnSpPr>
            <a:stCxn id="407" idx="3"/>
            <a:endCxn id="410" idx="1"/>
          </p:cNvCxnSpPr>
          <p:nvPr/>
        </p:nvCxnSpPr>
        <p:spPr>
          <a:xfrm>
            <a:off x="5574725" y="2001400"/>
            <a:ext cx="606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7" name="Google Shape;417;p54"/>
          <p:cNvCxnSpPr>
            <a:stCxn id="410" idx="2"/>
            <a:endCxn id="411" idx="0"/>
          </p:cNvCxnSpPr>
          <p:nvPr/>
        </p:nvCxnSpPr>
        <p:spPr>
          <a:xfrm>
            <a:off x="6728788" y="2201350"/>
            <a:ext cx="0" cy="73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8" name="Google Shape;418;p54"/>
          <p:cNvCxnSpPr>
            <a:stCxn id="411" idx="2"/>
            <a:endCxn id="413" idx="0"/>
          </p:cNvCxnSpPr>
          <p:nvPr/>
        </p:nvCxnSpPr>
        <p:spPr>
          <a:xfrm>
            <a:off x="6728800" y="3334500"/>
            <a:ext cx="0" cy="39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9" name="Google Shape;419;p54"/>
          <p:cNvCxnSpPr>
            <a:stCxn id="413" idx="1"/>
            <a:endCxn id="403" idx="2"/>
          </p:cNvCxnSpPr>
          <p:nvPr/>
        </p:nvCxnSpPr>
        <p:spPr>
          <a:xfrm rot="10800000">
            <a:off x="3622450" y="2309138"/>
            <a:ext cx="2558700" cy="17253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0" name="Google Shape;420;p54"/>
          <p:cNvCxnSpPr>
            <a:stCxn id="410" idx="0"/>
            <a:endCxn id="407" idx="0"/>
          </p:cNvCxnSpPr>
          <p:nvPr/>
        </p:nvCxnSpPr>
        <p:spPr>
          <a:xfrm flipH="1" rot="5400000">
            <a:off x="5824288" y="896650"/>
            <a:ext cx="107400" cy="1701600"/>
          </a:xfrm>
          <a:prstGeom prst="curvedConnector3">
            <a:avLst>
              <a:gd fmla="val 32185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1" name="Google Shape;421;p54"/>
          <p:cNvSpPr txBox="1"/>
          <p:nvPr/>
        </p:nvSpPr>
        <p:spPr>
          <a:xfrm>
            <a:off x="6728800" y="2367725"/>
            <a:ext cx="51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Yes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2" name="Google Shape;422;p54"/>
          <p:cNvSpPr txBox="1"/>
          <p:nvPr/>
        </p:nvSpPr>
        <p:spPr>
          <a:xfrm>
            <a:off x="5665750" y="1100850"/>
            <a:ext cx="51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No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5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/>
              <a:t>Zigbee</a:t>
            </a:r>
            <a:endParaRPr sz="3000"/>
          </a:p>
        </p:txBody>
      </p:sp>
      <p:sp>
        <p:nvSpPr>
          <p:cNvPr id="428" name="Google Shape;428;p55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[1]</a:t>
            </a:r>
            <a:endParaRPr/>
          </a:p>
        </p:txBody>
      </p:sp>
      <p:sp>
        <p:nvSpPr>
          <p:cNvPr id="429" name="Google Shape;429;p5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pic>
        <p:nvPicPr>
          <p:cNvPr id="430" name="Google Shape;430;p55"/>
          <p:cNvPicPr preferRelativeResize="0"/>
          <p:nvPr/>
        </p:nvPicPr>
        <p:blipFill rotWithShape="1">
          <a:blip r:embed="rId3">
            <a:alphaModFix/>
          </a:blip>
          <a:srcRect b="0" l="0" r="0" t="66941"/>
          <a:stretch/>
        </p:blipFill>
        <p:spPr>
          <a:xfrm>
            <a:off x="342900" y="1511330"/>
            <a:ext cx="7777500" cy="200917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55"/>
          <p:cNvSpPr/>
          <p:nvPr/>
        </p:nvSpPr>
        <p:spPr>
          <a:xfrm>
            <a:off x="4128225" y="2350013"/>
            <a:ext cx="2433600" cy="33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6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/>
              <a:t>Control </a:t>
            </a:r>
            <a:r>
              <a:rPr lang="en" sz="3000"/>
              <a:t>Subsystem RV</a:t>
            </a:r>
            <a:endParaRPr sz="3000"/>
          </a:p>
        </p:txBody>
      </p:sp>
      <p:sp>
        <p:nvSpPr>
          <p:cNvPr id="437" name="Google Shape;437;p56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5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graphicFrame>
        <p:nvGraphicFramePr>
          <p:cNvPr id="439" name="Google Shape;439;p56"/>
          <p:cNvGraphicFramePr/>
          <p:nvPr/>
        </p:nvGraphicFramePr>
        <p:xfrm>
          <a:off x="759925" y="1024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{DAA01036-2964-42E2-AF19-373F3DA15E9C}</a:tableStyleId>
              </a:tblPr>
              <a:tblGrid>
                <a:gridCol w="2413000"/>
                <a:gridCol w="610000"/>
                <a:gridCol w="4216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 microcontroller must be able to comprehend data from the analog to digital converter via SPI over 90% of the time.</a:t>
                      </a:r>
                      <a:endParaRPr sz="11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PASS</a:t>
                      </a:r>
                      <a:endParaRPr b="1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mbria"/>
                        <a:buChar char="✓"/>
                      </a:pPr>
                      <a:r>
                        <a:rPr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Data consistently read correctly</a:t>
                      </a:r>
                      <a:endParaRPr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 microcontroller must be able to send and receive signals to and from the remote receiver via the Zigbee transmitter 90% of the time.</a:t>
                      </a:r>
                      <a:endParaRPr sz="11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PASS</a:t>
                      </a:r>
                      <a:endParaRPr b="1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mbria"/>
                        <a:buChar char="✓"/>
                      </a:pPr>
                      <a:r>
                        <a:rPr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Sent transmissions were </a:t>
                      </a:r>
                      <a:r>
                        <a:rPr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properly</a:t>
                      </a:r>
                      <a:r>
                        <a:rPr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received</a:t>
                      </a:r>
                      <a:endParaRPr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 off-chip simultaneous sampling ADC must be able to measure all signals from the force sensing resistor array concurrently more than 90% of the time.</a:t>
                      </a:r>
                      <a:endParaRPr sz="11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PASS</a:t>
                      </a:r>
                      <a:endParaRPr b="1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mbria"/>
                        <a:buChar char="✓"/>
                      </a:pPr>
                      <a:r>
                        <a:rPr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ADC measured FSR data concurrently</a:t>
                      </a:r>
                      <a:endParaRPr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 Zigbee transmitter must be able to properly send a signal up to 40 meters away through adverse conditions</a:t>
                      </a:r>
                      <a:endParaRPr sz="11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PASS</a:t>
                      </a:r>
                      <a:endParaRPr b="1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mbria"/>
                        <a:buChar char="✓"/>
                      </a:pPr>
                      <a:r>
                        <a:rPr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Transmission was read at a 40m distance</a:t>
                      </a:r>
                      <a:endParaRPr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mbria"/>
                        <a:buChar char="✓"/>
                      </a:pPr>
                      <a:r>
                        <a:rPr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Transmission was read through walls</a:t>
                      </a:r>
                      <a:endParaRPr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7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End-User Data Reception</a:t>
            </a:r>
            <a:endParaRPr sz="3000"/>
          </a:p>
        </p:txBody>
      </p:sp>
      <p:sp>
        <p:nvSpPr>
          <p:cNvPr id="445" name="Google Shape;445;p57"/>
          <p:cNvSpPr txBox="1"/>
          <p:nvPr>
            <p:ph idx="3" type="body"/>
          </p:nvPr>
        </p:nvSpPr>
        <p:spPr>
          <a:xfrm>
            <a:off x="490675" y="1364975"/>
            <a:ext cx="4998000" cy="27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19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ource Sans Pro SemiBold"/>
              <a:buChar char="●"/>
            </a:pPr>
            <a:r>
              <a:rPr lang="en" sz="21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Transmit data through Arduino to Python script</a:t>
            </a:r>
            <a:endParaRPr sz="21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-361950" lvl="0" marL="45720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2100"/>
              <a:buFont typeface="Source Sans Pro SemiBold"/>
              <a:buChar char="●"/>
            </a:pPr>
            <a:r>
              <a:rPr lang="en" sz="21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Calculate position data based on forces</a:t>
            </a:r>
            <a:endParaRPr sz="21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446" name="Google Shape;446;p57"/>
          <p:cNvSpPr txBox="1"/>
          <p:nvPr>
            <p:ph idx="8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447" name="Google Shape;447;p5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pic>
        <p:nvPicPr>
          <p:cNvPr id="448" name="Google Shape;44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7303" y="1186350"/>
            <a:ext cx="3602150" cy="314455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8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950"/>
              <a:t>Data Reception and Visualization </a:t>
            </a:r>
            <a:r>
              <a:rPr lang="en" sz="2950"/>
              <a:t>Subsystem RV</a:t>
            </a:r>
            <a:endParaRPr sz="2950"/>
          </a:p>
        </p:txBody>
      </p:sp>
      <p:sp>
        <p:nvSpPr>
          <p:cNvPr id="455" name="Google Shape;455;p58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5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graphicFrame>
        <p:nvGraphicFramePr>
          <p:cNvPr id="457" name="Google Shape;457;p58"/>
          <p:cNvGraphicFramePr/>
          <p:nvPr/>
        </p:nvGraphicFramePr>
        <p:xfrm>
          <a:off x="759925" y="1329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{DAA01036-2964-42E2-AF19-373F3DA15E9C}</a:tableStyleId>
              </a:tblPr>
              <a:tblGrid>
                <a:gridCol w="2413000"/>
                <a:gridCol w="610000"/>
                <a:gridCol w="4216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 receiver must receive packets sent with a maximum error rate of 10%.</a:t>
                      </a:r>
                      <a:endParaRPr sz="11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PASS</a:t>
                      </a:r>
                      <a:endParaRPr b="1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mbria"/>
                        <a:buChar char="✓"/>
                      </a:pPr>
                      <a:r>
                        <a:rPr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No errors received in the packets</a:t>
                      </a:r>
                      <a:endParaRPr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 signal received by the Arduino must be delivered to the serial input exactly as it is seen by the hardware.</a:t>
                      </a:r>
                      <a:endParaRPr sz="11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PASS</a:t>
                      </a:r>
                      <a:endParaRPr b="1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mbria"/>
                        <a:buChar char="✓"/>
                      </a:pPr>
                      <a:r>
                        <a:rPr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Data transmitted via the serial port matches the data sent from the Arduino</a:t>
                      </a:r>
                      <a:endParaRPr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 visualizer must be able to identify the impact within 20% of where it occurred. </a:t>
                      </a:r>
                      <a:endParaRPr sz="11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PASS</a:t>
                      </a:r>
                      <a:endParaRPr b="1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mbria"/>
                        <a:buChar char="✓"/>
                      </a:pPr>
                      <a:r>
                        <a:rPr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Impact location is properly determined from the provided data</a:t>
                      </a:r>
                      <a:endParaRPr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 data must be visualized within 30 seconds of packet reception.</a:t>
                      </a:r>
                      <a:endParaRPr sz="11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PASS</a:t>
                      </a:r>
                      <a:endParaRPr b="1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mbria"/>
                        <a:buChar char="✓"/>
                      </a:pPr>
                      <a:r>
                        <a:rPr lang="en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 data was visualized within 30 seconds</a:t>
                      </a:r>
                      <a:endParaRPr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9"/>
          <p:cNvSpPr txBox="1"/>
          <p:nvPr>
            <p:ph type="title"/>
          </p:nvPr>
        </p:nvSpPr>
        <p:spPr>
          <a:xfrm>
            <a:off x="628650" y="201599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Source Sans Pro SemiBold"/>
              <a:buNone/>
            </a:pPr>
            <a:r>
              <a:rPr lang="en" sz="2400"/>
              <a:t>Data Analysis</a:t>
            </a:r>
            <a:endParaRPr sz="2400"/>
          </a:p>
        </p:txBody>
      </p:sp>
      <p:sp>
        <p:nvSpPr>
          <p:cNvPr id="464" name="Google Shape;464;p59"/>
          <p:cNvSpPr txBox="1"/>
          <p:nvPr>
            <p:ph idx="1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465" name="Google Shape;465;p5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 txBox="1"/>
          <p:nvPr>
            <p:ph idx="1" type="body"/>
          </p:nvPr>
        </p:nvSpPr>
        <p:spPr>
          <a:xfrm>
            <a:off x="1939675" y="999950"/>
            <a:ext cx="7202400" cy="39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</a:pPr>
            <a:r>
              <a:rPr lang="en" sz="3700"/>
              <a:t>Agenda</a:t>
            </a:r>
            <a:endParaRPr sz="3700"/>
          </a:p>
          <a:p>
            <a:pPr indent="-3873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Objectives and Functionality</a:t>
            </a:r>
            <a:endParaRPr sz="2500"/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Design Discussion</a:t>
            </a:r>
            <a:endParaRPr sz="2500"/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Data Analysis</a:t>
            </a:r>
            <a:endParaRPr sz="2500"/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Successes and Challenges</a:t>
            </a:r>
            <a:endParaRPr sz="2500"/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Redesign Considerations</a:t>
            </a:r>
            <a:endParaRPr sz="2500"/>
          </a:p>
        </p:txBody>
      </p:sp>
      <p:sp>
        <p:nvSpPr>
          <p:cNvPr id="278" name="Google Shape;278;p42"/>
          <p:cNvSpPr txBox="1"/>
          <p:nvPr>
            <p:ph idx="4294967295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0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Managing the ADC Sampling Clock</a:t>
            </a:r>
            <a:endParaRPr sz="3000"/>
          </a:p>
        </p:txBody>
      </p:sp>
      <p:pic>
        <p:nvPicPr>
          <p:cNvPr id="471" name="Google Shape;471;p60"/>
          <p:cNvPicPr preferRelativeResize="0"/>
          <p:nvPr>
            <p:ph idx="4" type="pic"/>
          </p:nvPr>
        </p:nvPicPr>
        <p:blipFill rotWithShape="1">
          <a:blip r:embed="rId3">
            <a:alphaModFix/>
          </a:blip>
          <a:srcRect b="0" l="12327" r="13279" t="0"/>
          <a:stretch/>
        </p:blipFill>
        <p:spPr>
          <a:xfrm>
            <a:off x="1072063" y="1100850"/>
            <a:ext cx="6999887" cy="33651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472" name="Google Shape;472;p60"/>
          <p:cNvSpPr txBox="1"/>
          <p:nvPr>
            <p:ph idx="8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 sz="1100"/>
              <a:t>[2]</a:t>
            </a:r>
            <a:endParaRPr sz="1100"/>
          </a:p>
        </p:txBody>
      </p:sp>
      <p:sp>
        <p:nvSpPr>
          <p:cNvPr id="473" name="Google Shape;473;p6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474" name="Google Shape;474;p6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1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SCLK Management</a:t>
            </a:r>
            <a:endParaRPr sz="3000"/>
          </a:p>
        </p:txBody>
      </p:sp>
      <p:sp>
        <p:nvSpPr>
          <p:cNvPr id="480" name="Google Shape;480;p61"/>
          <p:cNvSpPr txBox="1"/>
          <p:nvPr>
            <p:ph idx="8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481" name="Google Shape;481;p6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pic>
        <p:nvPicPr>
          <p:cNvPr id="482" name="Google Shape;482;p61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796" y="942846"/>
            <a:ext cx="5842425" cy="361257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6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2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Collision Localization</a:t>
            </a:r>
            <a:endParaRPr sz="3000"/>
          </a:p>
        </p:txBody>
      </p:sp>
      <p:sp>
        <p:nvSpPr>
          <p:cNvPr id="489" name="Google Shape;489;p62"/>
          <p:cNvSpPr txBox="1"/>
          <p:nvPr>
            <p:ph idx="8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490" name="Google Shape;490;p6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pic>
        <p:nvPicPr>
          <p:cNvPr id="491" name="Google Shape;49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7775" y="769200"/>
            <a:ext cx="4951251" cy="3797575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6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3"/>
          <p:cNvSpPr txBox="1"/>
          <p:nvPr>
            <p:ph type="title"/>
          </p:nvPr>
        </p:nvSpPr>
        <p:spPr>
          <a:xfrm>
            <a:off x="628650" y="201599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Source Sans Pro SemiBold"/>
              <a:buNone/>
            </a:pPr>
            <a:r>
              <a:rPr lang="en" sz="2400"/>
              <a:t>Challenges and Successes</a:t>
            </a:r>
            <a:endParaRPr sz="2400"/>
          </a:p>
        </p:txBody>
      </p:sp>
      <p:sp>
        <p:nvSpPr>
          <p:cNvPr id="498" name="Google Shape;498;p63"/>
          <p:cNvSpPr txBox="1"/>
          <p:nvPr>
            <p:ph idx="1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499" name="Google Shape;499;p6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64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MCU Operation at 3.3V</a:t>
            </a:r>
            <a:endParaRPr sz="3000"/>
          </a:p>
        </p:txBody>
      </p:sp>
      <p:sp>
        <p:nvSpPr>
          <p:cNvPr id="505" name="Google Shape;505;p64"/>
          <p:cNvSpPr txBox="1"/>
          <p:nvPr>
            <p:ph idx="3" type="body"/>
          </p:nvPr>
        </p:nvSpPr>
        <p:spPr>
          <a:xfrm>
            <a:off x="490675" y="1364975"/>
            <a:ext cx="8024700" cy="27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 SemiBold"/>
              <a:buChar char="●"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Brown-out Protection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Source Sans Pro SemiBold"/>
              <a:buChar char="●"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8MHz Clock Frequency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506" name="Google Shape;506;p6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507" name="Google Shape;507;p6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pic>
        <p:nvPicPr>
          <p:cNvPr id="508" name="Google Shape;50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5975" y="1100850"/>
            <a:ext cx="4821300" cy="31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64"/>
          <p:cNvSpPr/>
          <p:nvPr/>
        </p:nvSpPr>
        <p:spPr>
          <a:xfrm>
            <a:off x="4760501" y="2340149"/>
            <a:ext cx="1814700" cy="14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10" name="Google Shape;510;p64"/>
          <p:cNvCxnSpPr>
            <a:stCxn id="509" idx="2"/>
            <a:endCxn id="509" idx="0"/>
          </p:cNvCxnSpPr>
          <p:nvPr/>
        </p:nvCxnSpPr>
        <p:spPr>
          <a:xfrm rot="10800000">
            <a:off x="5667851" y="2340149"/>
            <a:ext cx="0" cy="1475100"/>
          </a:xfrm>
          <a:prstGeom prst="straightConnector1">
            <a:avLst/>
          </a:prstGeom>
          <a:noFill/>
          <a:ln cap="flat" cmpd="sng" w="28575">
            <a:solidFill>
              <a:srgbClr val="FF5F0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1" name="Google Shape;511;p64"/>
          <p:cNvSpPr txBox="1"/>
          <p:nvPr>
            <p:ph idx="8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 sz="1100"/>
              <a:t>[3]</a:t>
            </a:r>
            <a:endParaRPr sz="11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5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Zigbee UART Communication</a:t>
            </a:r>
            <a:endParaRPr sz="3000"/>
          </a:p>
        </p:txBody>
      </p:sp>
      <p:sp>
        <p:nvSpPr>
          <p:cNvPr id="517" name="Google Shape;517;p65"/>
          <p:cNvSpPr txBox="1"/>
          <p:nvPr>
            <p:ph idx="3" type="body"/>
          </p:nvPr>
        </p:nvSpPr>
        <p:spPr>
          <a:xfrm>
            <a:off x="490675" y="1364975"/>
            <a:ext cx="8024700" cy="27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Source Sans Pro SemiBold"/>
              <a:buChar char="●"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Baud Rate at reduced CLK frequency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Source Sans Pro SemiBold"/>
              <a:buChar char="●"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Addresses too simple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518" name="Google Shape;518;p65"/>
          <p:cNvSpPr txBox="1"/>
          <p:nvPr>
            <p:ph idx="8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 sz="1100">
                <a:solidFill>
                  <a:srgbClr val="FFFFFF"/>
                </a:solidFill>
              </a:rPr>
              <a:t>[4]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519" name="Google Shape;519;p6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520" name="Google Shape;520;p6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pic>
        <p:nvPicPr>
          <p:cNvPr id="521" name="Google Shape;52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6900" y="904637"/>
            <a:ext cx="2436625" cy="3443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6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FSR Inaccuracy</a:t>
            </a:r>
            <a:endParaRPr sz="3000"/>
          </a:p>
        </p:txBody>
      </p:sp>
      <p:sp>
        <p:nvSpPr>
          <p:cNvPr id="527" name="Google Shape;527;p66"/>
          <p:cNvSpPr txBox="1"/>
          <p:nvPr>
            <p:ph idx="8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 sz="1100"/>
              <a:t>[5]</a:t>
            </a:r>
            <a:endParaRPr sz="1100"/>
          </a:p>
        </p:txBody>
      </p:sp>
      <p:sp>
        <p:nvSpPr>
          <p:cNvPr id="528" name="Google Shape;528;p6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pic>
        <p:nvPicPr>
          <p:cNvPr id="529" name="Google Shape;52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675" y="2162000"/>
            <a:ext cx="2631175" cy="20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6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pic>
        <p:nvPicPr>
          <p:cNvPr id="531" name="Google Shape;531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1350" y="798025"/>
            <a:ext cx="4996826" cy="3747625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66"/>
          <p:cNvSpPr/>
          <p:nvPr/>
        </p:nvSpPr>
        <p:spPr>
          <a:xfrm>
            <a:off x="895750" y="2390850"/>
            <a:ext cx="425100" cy="1066200"/>
          </a:xfrm>
          <a:prstGeom prst="ellipse">
            <a:avLst/>
          </a:prstGeom>
          <a:noFill/>
          <a:ln cap="flat" cmpd="sng" w="28575">
            <a:solidFill>
              <a:srgbClr val="FF5F0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5F05"/>
              </a:highligh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7"/>
          <p:cNvSpPr txBox="1"/>
          <p:nvPr>
            <p:ph type="title"/>
          </p:nvPr>
        </p:nvSpPr>
        <p:spPr>
          <a:xfrm>
            <a:off x="628650" y="201599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Source Sans Pro SemiBold"/>
              <a:buNone/>
            </a:pPr>
            <a:r>
              <a:rPr lang="en" sz="2400"/>
              <a:t>Redesign Considerations</a:t>
            </a:r>
            <a:endParaRPr sz="2400"/>
          </a:p>
        </p:txBody>
      </p:sp>
      <p:sp>
        <p:nvSpPr>
          <p:cNvPr id="539" name="Google Shape;539;p67"/>
          <p:cNvSpPr txBox="1"/>
          <p:nvPr>
            <p:ph idx="1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540" name="Google Shape;540;p6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68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Changes to FSR Circuit</a:t>
            </a:r>
            <a:endParaRPr sz="3000"/>
          </a:p>
        </p:txBody>
      </p:sp>
      <p:sp>
        <p:nvSpPr>
          <p:cNvPr id="546" name="Google Shape;546;p68"/>
          <p:cNvSpPr txBox="1"/>
          <p:nvPr>
            <p:ph idx="3" type="body"/>
          </p:nvPr>
        </p:nvSpPr>
        <p:spPr>
          <a:xfrm>
            <a:off x="490675" y="1364975"/>
            <a:ext cx="4511100" cy="27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Source Sans Pro SemiBold"/>
              <a:buChar char="●"/>
            </a:pPr>
            <a:r>
              <a:rPr lang="en" sz="17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Change from voltage divider to Inverting OpAmp circuit</a:t>
            </a:r>
            <a:endParaRPr sz="17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Source Sans Pro SemiBold"/>
              <a:buChar char="○"/>
            </a:pPr>
            <a:r>
              <a:rPr lang="en" sz="17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Vout = -Vin x R2/R1</a:t>
            </a:r>
            <a:endParaRPr sz="17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Font typeface="Source Sans Pro SemiBold"/>
              <a:buChar char="●"/>
            </a:pPr>
            <a:r>
              <a:rPr lang="en" sz="17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Perhaps use multiple IMUs instead of FSRs entirely</a:t>
            </a:r>
            <a:endParaRPr sz="17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547" name="Google Shape;547;p68"/>
          <p:cNvSpPr txBox="1"/>
          <p:nvPr>
            <p:ph idx="8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548" name="Google Shape;548;p6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pic>
        <p:nvPicPr>
          <p:cNvPr id="549" name="Google Shape;54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1650" y="1100852"/>
            <a:ext cx="3837424" cy="25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6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9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MCU Changes</a:t>
            </a:r>
            <a:endParaRPr sz="3000"/>
          </a:p>
        </p:txBody>
      </p:sp>
      <p:sp>
        <p:nvSpPr>
          <p:cNvPr id="556" name="Google Shape;556;p69"/>
          <p:cNvSpPr txBox="1"/>
          <p:nvPr>
            <p:ph idx="3" type="body"/>
          </p:nvPr>
        </p:nvSpPr>
        <p:spPr>
          <a:xfrm>
            <a:off x="490675" y="1364975"/>
            <a:ext cx="3675300" cy="27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Source Sans Pro SemiBold"/>
              <a:buChar char="●"/>
            </a:pPr>
            <a:r>
              <a:rPr lang="en" sz="17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Use a different MCU, perhaps an STM chip</a:t>
            </a:r>
            <a:endParaRPr sz="17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Font typeface="Source Sans Pro SemiBold"/>
              <a:buChar char="●"/>
            </a:pPr>
            <a:r>
              <a:rPr lang="en" sz="17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Operate ATmega32u4 MCU at 5V and 16MHz</a:t>
            </a:r>
            <a:endParaRPr sz="17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557" name="Google Shape;557;p69"/>
          <p:cNvSpPr txBox="1"/>
          <p:nvPr>
            <p:ph idx="8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 sz="1100"/>
              <a:t>[3]</a:t>
            </a:r>
            <a:endParaRPr sz="1100"/>
          </a:p>
        </p:txBody>
      </p:sp>
      <p:sp>
        <p:nvSpPr>
          <p:cNvPr id="558" name="Google Shape;558;p6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559" name="Google Shape;559;p6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pic>
        <p:nvPicPr>
          <p:cNvPr id="560" name="Google Shape;56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7075" y="1244388"/>
            <a:ext cx="4726635" cy="302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3"/>
          <p:cNvSpPr txBox="1"/>
          <p:nvPr>
            <p:ph type="title"/>
          </p:nvPr>
        </p:nvSpPr>
        <p:spPr>
          <a:xfrm>
            <a:off x="628650" y="201599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Source Sans Pro SemiBold"/>
              <a:buNone/>
            </a:pPr>
            <a:r>
              <a:rPr lang="en" sz="2400"/>
              <a:t>Objectives and Functionality</a:t>
            </a:r>
            <a:endParaRPr sz="2400"/>
          </a:p>
        </p:txBody>
      </p:sp>
      <p:sp>
        <p:nvSpPr>
          <p:cNvPr id="285" name="Google Shape;285;p43"/>
          <p:cNvSpPr txBox="1"/>
          <p:nvPr>
            <p:ph idx="1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286" name="Google Shape;286;p4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0"/>
          <p:cNvSpPr txBox="1"/>
          <p:nvPr>
            <p:ph type="title"/>
          </p:nvPr>
        </p:nvSpPr>
        <p:spPr>
          <a:xfrm>
            <a:off x="628650" y="201599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Source Sans Pro SemiBold"/>
              <a:buNone/>
            </a:pPr>
            <a:r>
              <a:rPr lang="en" sz="2400"/>
              <a:t>Thank You</a:t>
            </a:r>
            <a:endParaRPr sz="2400"/>
          </a:p>
        </p:txBody>
      </p:sp>
      <p:sp>
        <p:nvSpPr>
          <p:cNvPr id="566" name="Google Shape;566;p70"/>
          <p:cNvSpPr txBox="1"/>
          <p:nvPr>
            <p:ph idx="1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567" name="Google Shape;567;p7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6327" y="2010545"/>
            <a:ext cx="4331346" cy="1122409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71"/>
          <p:cNvSpPr txBox="1"/>
          <p:nvPr>
            <p:ph idx="4294967295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72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References</a:t>
            </a:r>
            <a:endParaRPr sz="3000"/>
          </a:p>
        </p:txBody>
      </p:sp>
      <p:sp>
        <p:nvSpPr>
          <p:cNvPr id="579" name="Google Shape;579;p72"/>
          <p:cNvSpPr txBox="1"/>
          <p:nvPr>
            <p:ph idx="4" type="body"/>
          </p:nvPr>
        </p:nvSpPr>
        <p:spPr>
          <a:xfrm>
            <a:off x="490675" y="1100875"/>
            <a:ext cx="7777500" cy="34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[1] STMicroelectronics, “Introduction to Zigbee,” Wiki by ST, </a:t>
            </a:r>
            <a:r>
              <a:rPr lang="en" sz="1300" u="sng">
                <a:solidFill>
                  <a:schemeClr val="hlink"/>
                </a:solidFill>
                <a:hlinkClick r:id="rId3"/>
              </a:rPr>
              <a:t>https://wiki.st.com/stm32mcu/wiki/Connectivity:Introduction_to_Zigbee</a:t>
            </a:r>
            <a:r>
              <a:rPr lang="en" sz="1300"/>
              <a:t>. </a:t>
            </a:r>
            <a:endParaRPr sz="1300"/>
          </a:p>
          <a:p>
            <a:pPr indent="0" lvl="0" marL="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/>
              <a:t>[2] Texas Instruments, “Quad/Octal, Simultaneous Sampling, 16-Bit Analog-to-Digital </a:t>
            </a:r>
            <a:endParaRPr sz="1300"/>
          </a:p>
          <a:p>
            <a:pPr indent="0" lvl="0" marL="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/>
              <a:t>Converters,” ADS1174/ADS1178 Datasheet, Sept. 2008,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https://www.ti.com/lit/ds/symlink/ads1178.pdf</a:t>
            </a:r>
            <a:r>
              <a:rPr lang="en" sz="1300"/>
              <a:t>. </a:t>
            </a:r>
            <a:endParaRPr sz="1300"/>
          </a:p>
          <a:p>
            <a:pPr indent="0" lvl="0" marL="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/>
              <a:t>[3] Atmel, “8-bit Microcontroller with 16/32K bytes of ISP Flash and USB Controller,” </a:t>
            </a:r>
            <a:endParaRPr sz="1300"/>
          </a:p>
          <a:p>
            <a:pPr indent="0" lvl="0" marL="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/>
              <a:t>ATmega16U4/ATmega32U4 Datasheet, Apr. 2016,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https://ww1.microchip.com/downloads/en/devicedoc/atmel-7766-8-bit-avr-atmega16u4-32u4_datasheet.pdf</a:t>
            </a:r>
            <a:r>
              <a:rPr lang="en" sz="1300"/>
              <a:t>.</a:t>
            </a:r>
            <a:endParaRPr sz="1300"/>
          </a:p>
          <a:p>
            <a:pPr indent="0" lvl="0" marL="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/>
              <a:t>[4] Digi, “XB24CARIS-001,” Mouser Electronics, 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https://www.mouser.com/ProductDetail/DIGI/XB24CARIS-001?qs=%2FPVulymFwT1eSADmJdbjyA%3D%3D&amp;amp;mgh=1&amp;amp;gclid=Cj0KCQiAorKfBhC0ARIsAHDzsls3IfdkLT7t65gaaT9eU6Dni07qGliqDxDNBRQ8jfrE5-DNa0v5gwUaAgzwEALw_wcB</a:t>
            </a:r>
            <a:r>
              <a:rPr lang="en" sz="1300"/>
              <a:t>. </a:t>
            </a:r>
            <a:endParaRPr sz="1300"/>
          </a:p>
          <a:p>
            <a:pPr indent="0" lvl="0" marL="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/>
              <a:t>[5] “1kg 3kg 5kg 10kg 20kg 30kg 50kg 100kg 150kg Film Pressure Sensor Resistive Force </a:t>
            </a:r>
            <a:endParaRPr sz="1300"/>
          </a:p>
          <a:p>
            <a:pPr indent="0" lvl="0" marL="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/>
              <a:t>Sensitive Plantar Flexible Robot Fsr Insole - Sensors - AliExpress,” aliexpress.com. </a:t>
            </a:r>
            <a:r>
              <a:rPr lang="en" sz="1300" u="sng">
                <a:solidFill>
                  <a:schemeClr val="hlink"/>
                </a:solidFill>
                <a:hlinkClick r:id="rId7"/>
              </a:rPr>
              <a:t>https://www.aliexpress.us/item/2251832774382148.html</a:t>
            </a:r>
            <a:r>
              <a:rPr lang="en" sz="1300"/>
              <a:t>. </a:t>
            </a:r>
            <a:endParaRPr sz="1300"/>
          </a:p>
          <a:p>
            <a:pPr indent="0" lvl="0" marL="0" rtl="0" algn="l">
              <a:lnSpc>
                <a:spcPct val="7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580" name="Google Shape;580;p72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581" name="Google Shape;581;p7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582" name="Google Shape;582;p7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3"/>
          <p:cNvSpPr txBox="1"/>
          <p:nvPr>
            <p:ph type="title"/>
          </p:nvPr>
        </p:nvSpPr>
        <p:spPr>
          <a:xfrm>
            <a:off x="628650" y="201599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Source Sans Pro SemiBold"/>
              <a:buNone/>
            </a:pPr>
            <a:r>
              <a:rPr lang="en" sz="2400"/>
              <a:t>Additional RV Testing Information</a:t>
            </a:r>
            <a:endParaRPr sz="2400"/>
          </a:p>
        </p:txBody>
      </p:sp>
      <p:sp>
        <p:nvSpPr>
          <p:cNvPr id="589" name="Google Shape;589;p73"/>
          <p:cNvSpPr txBox="1"/>
          <p:nvPr>
            <p:ph idx="1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590" name="Google Shape;590;p7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4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Power Subsystem Verification</a:t>
            </a:r>
            <a:endParaRPr sz="3000"/>
          </a:p>
        </p:txBody>
      </p:sp>
      <p:sp>
        <p:nvSpPr>
          <p:cNvPr id="596" name="Google Shape;596;p74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597" name="Google Shape;597;p7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598" name="Google Shape;598;p7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sp>
        <p:nvSpPr>
          <p:cNvPr id="599" name="Google Shape;599;p74"/>
          <p:cNvSpPr txBox="1"/>
          <p:nvPr>
            <p:ph idx="3" type="body"/>
          </p:nvPr>
        </p:nvSpPr>
        <p:spPr>
          <a:xfrm>
            <a:off x="490675" y="1136375"/>
            <a:ext cx="8024700" cy="27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1. The battery must supply a constant voltage between 6.4V and 10V and supports up to 350mA of current draw.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Voltage between 6.4V and 10V ✔		Current Draw exceeds 350mA ✔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600" name="Google Shape;600;p74"/>
          <p:cNvPicPr preferRelativeResize="0"/>
          <p:nvPr/>
        </p:nvPicPr>
        <p:blipFill rotWithShape="1">
          <a:blip r:embed="rId3">
            <a:alphaModFix/>
          </a:blip>
          <a:srcRect b="0" l="0" r="0" t="16826"/>
          <a:stretch/>
        </p:blipFill>
        <p:spPr>
          <a:xfrm>
            <a:off x="6297288" y="1875401"/>
            <a:ext cx="1724963" cy="224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7363" y="1875400"/>
            <a:ext cx="1724963" cy="2241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325" y="1875400"/>
            <a:ext cx="1724963" cy="2241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74"/>
          <p:cNvPicPr preferRelativeResize="0"/>
          <p:nvPr/>
        </p:nvPicPr>
        <p:blipFill rotWithShape="1">
          <a:blip r:embed="rId6">
            <a:alphaModFix/>
          </a:blip>
          <a:srcRect b="0" l="40533" r="7864" t="25755"/>
          <a:stretch/>
        </p:blipFill>
        <p:spPr>
          <a:xfrm>
            <a:off x="1121749" y="1875401"/>
            <a:ext cx="1724964" cy="2241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5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Power Subsystem Verification</a:t>
            </a:r>
            <a:endParaRPr sz="3000"/>
          </a:p>
        </p:txBody>
      </p:sp>
      <p:sp>
        <p:nvSpPr>
          <p:cNvPr id="609" name="Google Shape;609;p75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610" name="Google Shape;610;p7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611" name="Google Shape;611;p7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sp>
        <p:nvSpPr>
          <p:cNvPr id="612" name="Google Shape;612;p75"/>
          <p:cNvSpPr txBox="1"/>
          <p:nvPr>
            <p:ph idx="3" type="body"/>
          </p:nvPr>
        </p:nvSpPr>
        <p:spPr>
          <a:xfrm>
            <a:off x="490675" y="1136375"/>
            <a:ext cx="8024700" cy="27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2. The 1.8V rail must maintain a voltage between 1.65V and 1.95V at a current of at least 17mA.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Voltage between 1.65V and 1.95V ✔	Current Draw exceeds 17mA ✔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613" name="Google Shape;61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1630" y="1946809"/>
            <a:ext cx="1610097" cy="2216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2096" y="1946809"/>
            <a:ext cx="1780366" cy="2216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1538" y="1946800"/>
            <a:ext cx="1610097" cy="221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01724" y="1946808"/>
            <a:ext cx="1780370" cy="2216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76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Power Subsystem Verification</a:t>
            </a:r>
            <a:endParaRPr sz="3000"/>
          </a:p>
        </p:txBody>
      </p:sp>
      <p:sp>
        <p:nvSpPr>
          <p:cNvPr id="622" name="Google Shape;622;p76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623" name="Google Shape;623;p7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624" name="Google Shape;624;p7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sp>
        <p:nvSpPr>
          <p:cNvPr id="625" name="Google Shape;625;p76"/>
          <p:cNvSpPr txBox="1"/>
          <p:nvPr>
            <p:ph idx="3" type="body"/>
          </p:nvPr>
        </p:nvSpPr>
        <p:spPr>
          <a:xfrm>
            <a:off x="490675" y="1136375"/>
            <a:ext cx="8024700" cy="27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3. The 2.5V rail must maintain a voltage between 2.475V and 2.525V at a current of at least 20mA.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Voltage between 2.475V and 2.525V ✔	Current Draw exceeds 20mA ✔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626" name="Google Shape;62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2013" y="1900075"/>
            <a:ext cx="1889126" cy="230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888" y="1900075"/>
            <a:ext cx="1889126" cy="230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1138" y="1900075"/>
            <a:ext cx="2010002" cy="230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1128" y="1900074"/>
            <a:ext cx="2009987" cy="2303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77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Power Subsystem Verification</a:t>
            </a:r>
            <a:endParaRPr sz="3000"/>
          </a:p>
        </p:txBody>
      </p:sp>
      <p:sp>
        <p:nvSpPr>
          <p:cNvPr id="635" name="Google Shape;635;p77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636" name="Google Shape;636;p7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637" name="Google Shape;637;p7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sp>
        <p:nvSpPr>
          <p:cNvPr id="638" name="Google Shape;638;p77"/>
          <p:cNvSpPr txBox="1"/>
          <p:nvPr>
            <p:ph idx="3" type="body"/>
          </p:nvPr>
        </p:nvSpPr>
        <p:spPr>
          <a:xfrm>
            <a:off x="490675" y="1136375"/>
            <a:ext cx="8024700" cy="27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4. The 3.3V rail must maintain a voltage between 2.7V and 3.6V at a current of at least 220.5mA.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Voltage between 2.7V and 3.6V ✔		Current Draw exceeds 220.5mA ✔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639" name="Google Shape;639;p77"/>
          <p:cNvPicPr preferRelativeResize="0"/>
          <p:nvPr/>
        </p:nvPicPr>
        <p:blipFill rotWithShape="1">
          <a:blip r:embed="rId3">
            <a:alphaModFix/>
          </a:blip>
          <a:srcRect b="0" l="0" r="0" t="18407"/>
          <a:stretch/>
        </p:blipFill>
        <p:spPr>
          <a:xfrm>
            <a:off x="4589725" y="1951200"/>
            <a:ext cx="1955451" cy="20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77"/>
          <p:cNvPicPr preferRelativeResize="0"/>
          <p:nvPr/>
        </p:nvPicPr>
        <p:blipFill rotWithShape="1">
          <a:blip r:embed="rId4">
            <a:alphaModFix/>
          </a:blip>
          <a:srcRect b="0" l="0" r="0" t="16805"/>
          <a:stretch/>
        </p:blipFill>
        <p:spPr>
          <a:xfrm>
            <a:off x="2634300" y="1951200"/>
            <a:ext cx="1955451" cy="20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77"/>
          <p:cNvPicPr preferRelativeResize="0"/>
          <p:nvPr/>
        </p:nvPicPr>
        <p:blipFill rotWithShape="1">
          <a:blip r:embed="rId5">
            <a:alphaModFix/>
          </a:blip>
          <a:srcRect b="0" l="0" r="0" t="20911"/>
          <a:stretch/>
        </p:blipFill>
        <p:spPr>
          <a:xfrm>
            <a:off x="678863" y="1951200"/>
            <a:ext cx="1955439" cy="20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77"/>
          <p:cNvPicPr preferRelativeResize="0"/>
          <p:nvPr/>
        </p:nvPicPr>
        <p:blipFill rotWithShape="1">
          <a:blip r:embed="rId6">
            <a:alphaModFix/>
          </a:blip>
          <a:srcRect b="0" l="0" r="0" t="20911"/>
          <a:stretch/>
        </p:blipFill>
        <p:spPr>
          <a:xfrm>
            <a:off x="6509700" y="1951200"/>
            <a:ext cx="1955439" cy="207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78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Power Subsystem Verification</a:t>
            </a:r>
            <a:endParaRPr sz="3000"/>
          </a:p>
        </p:txBody>
      </p:sp>
      <p:sp>
        <p:nvSpPr>
          <p:cNvPr id="648" name="Google Shape;648;p78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649" name="Google Shape;649;p7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650" name="Google Shape;650;p7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sp>
        <p:nvSpPr>
          <p:cNvPr id="651" name="Google Shape;651;p78"/>
          <p:cNvSpPr txBox="1"/>
          <p:nvPr>
            <p:ph idx="3" type="body"/>
          </p:nvPr>
        </p:nvSpPr>
        <p:spPr>
          <a:xfrm>
            <a:off x="490675" y="1136375"/>
            <a:ext cx="8024700" cy="27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5. The 5V rail must maintain a voltage between 4.75V and 5.25V at a current of at least 91mA.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Voltage between 4.75V and 5.25V ✔	Current Draw exceeds 91mA ✔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652" name="Google Shape;652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89" y="1873775"/>
            <a:ext cx="1996562" cy="2270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5427" y="1873775"/>
            <a:ext cx="1996562" cy="22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78"/>
          <p:cNvPicPr preferRelativeResize="0"/>
          <p:nvPr/>
        </p:nvPicPr>
        <p:blipFill rotWithShape="1">
          <a:blip r:embed="rId5">
            <a:alphaModFix/>
          </a:blip>
          <a:srcRect b="11710" l="0" r="0" t="18207"/>
          <a:stretch/>
        </p:blipFill>
        <p:spPr>
          <a:xfrm>
            <a:off x="6568550" y="1873775"/>
            <a:ext cx="1996573" cy="227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78"/>
          <p:cNvPicPr preferRelativeResize="0"/>
          <p:nvPr/>
        </p:nvPicPr>
        <p:blipFill rotWithShape="1">
          <a:blip r:embed="rId6">
            <a:alphaModFix/>
          </a:blip>
          <a:srcRect b="67649" l="8337" r="72930" t="0"/>
          <a:stretch/>
        </p:blipFill>
        <p:spPr>
          <a:xfrm>
            <a:off x="578875" y="1873775"/>
            <a:ext cx="1996549" cy="227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79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Control </a:t>
            </a:r>
            <a:r>
              <a:rPr lang="en" sz="3000"/>
              <a:t>Subsystem Verification</a:t>
            </a:r>
            <a:endParaRPr sz="3000"/>
          </a:p>
        </p:txBody>
      </p:sp>
      <p:sp>
        <p:nvSpPr>
          <p:cNvPr id="661" name="Google Shape;661;p79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662" name="Google Shape;662;p7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663" name="Google Shape;663;p7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sp>
        <p:nvSpPr>
          <p:cNvPr id="664" name="Google Shape;664;p79"/>
          <p:cNvSpPr txBox="1"/>
          <p:nvPr>
            <p:ph idx="3" type="body"/>
          </p:nvPr>
        </p:nvSpPr>
        <p:spPr>
          <a:xfrm>
            <a:off x="490675" y="1136375"/>
            <a:ext cx="8024700" cy="27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1. The microcontroller must be able to comprehend data from the analog to digital converter via SPI over 90% of the time.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         Potentiometer set to low resistance </a:t>
            </a:r>
            <a:endParaRPr sz="16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										Potentiometer set to high resistance </a:t>
            </a: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Data read correctly ✔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665" name="Google Shape;665;p79"/>
          <p:cNvPicPr preferRelativeResize="0"/>
          <p:nvPr/>
        </p:nvPicPr>
        <p:blipFill rotWithShape="1">
          <a:blip r:embed="rId3">
            <a:alphaModFix/>
          </a:blip>
          <a:srcRect b="0" l="0" r="3390" t="0"/>
          <a:stretch/>
        </p:blipFill>
        <p:spPr>
          <a:xfrm>
            <a:off x="0" y="2003125"/>
            <a:ext cx="4316125" cy="147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0075" y="1806399"/>
            <a:ext cx="4473925" cy="2045076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79"/>
          <p:cNvSpPr/>
          <p:nvPr/>
        </p:nvSpPr>
        <p:spPr>
          <a:xfrm>
            <a:off x="1417950" y="1938600"/>
            <a:ext cx="354000" cy="15381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79"/>
          <p:cNvSpPr/>
          <p:nvPr/>
        </p:nvSpPr>
        <p:spPr>
          <a:xfrm>
            <a:off x="6119125" y="1786950"/>
            <a:ext cx="391800" cy="2064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4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The Problem</a:t>
            </a:r>
            <a:endParaRPr sz="3000"/>
          </a:p>
        </p:txBody>
      </p:sp>
      <p:sp>
        <p:nvSpPr>
          <p:cNvPr id="292" name="Google Shape;292;p44"/>
          <p:cNvSpPr txBox="1"/>
          <p:nvPr>
            <p:ph idx="4" type="body"/>
          </p:nvPr>
        </p:nvSpPr>
        <p:spPr>
          <a:xfrm>
            <a:off x="490675" y="1100875"/>
            <a:ext cx="7777500" cy="31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Head collisions are a hot topic in the NFL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Concussions are common, resultant of repetitive head trauma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Difficult to recognize when an athlete experiences a potentially dangerous hit to the head from the sidelines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No tangible data for medical staff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293" name="Google Shape;293;p44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294" name="Google Shape;294;p4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295" name="Google Shape;295;p4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80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Control Subsystem Verification</a:t>
            </a:r>
            <a:endParaRPr sz="3000"/>
          </a:p>
        </p:txBody>
      </p:sp>
      <p:sp>
        <p:nvSpPr>
          <p:cNvPr id="674" name="Google Shape;674;p80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675" name="Google Shape;675;p8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676" name="Google Shape;676;p8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sp>
        <p:nvSpPr>
          <p:cNvPr id="677" name="Google Shape;677;p80"/>
          <p:cNvSpPr txBox="1"/>
          <p:nvPr>
            <p:ph idx="3" type="body"/>
          </p:nvPr>
        </p:nvSpPr>
        <p:spPr>
          <a:xfrm>
            <a:off x="490675" y="1136375"/>
            <a:ext cx="8024700" cy="27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2. The microcontroller must be able to correctly identify when a collision occurs with more than 90% accuracy.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Proven in the video on slide 9.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Collisions are properly detected ✔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81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Control Subsystem Verification</a:t>
            </a:r>
            <a:endParaRPr sz="3000"/>
          </a:p>
        </p:txBody>
      </p:sp>
      <p:sp>
        <p:nvSpPr>
          <p:cNvPr id="683" name="Google Shape;683;p81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684" name="Google Shape;684;p8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685" name="Google Shape;685;p8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sp>
        <p:nvSpPr>
          <p:cNvPr id="686" name="Google Shape;686;p81"/>
          <p:cNvSpPr txBox="1"/>
          <p:nvPr>
            <p:ph idx="3" type="body"/>
          </p:nvPr>
        </p:nvSpPr>
        <p:spPr>
          <a:xfrm>
            <a:off x="490675" y="1136375"/>
            <a:ext cx="8024700" cy="27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3. The microcontroller must be able to send and receive signals to and from the remote receiver via the Zigbee transmitter more than 90% of the time.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Sent transmissions are properly received ✔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687" name="Google Shape;68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859050"/>
            <a:ext cx="6553201" cy="1487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81"/>
          <p:cNvPicPr preferRelativeResize="0"/>
          <p:nvPr/>
        </p:nvPicPr>
        <p:blipFill rotWithShape="1">
          <a:blip r:embed="rId4">
            <a:alphaModFix/>
          </a:blip>
          <a:srcRect b="7644" l="0" r="58480" t="14028"/>
          <a:stretch/>
        </p:blipFill>
        <p:spPr>
          <a:xfrm>
            <a:off x="7543701" y="1513925"/>
            <a:ext cx="1431525" cy="27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81"/>
          <p:cNvSpPr/>
          <p:nvPr/>
        </p:nvSpPr>
        <p:spPr>
          <a:xfrm>
            <a:off x="2799550" y="3140275"/>
            <a:ext cx="3793800" cy="206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81"/>
          <p:cNvSpPr/>
          <p:nvPr/>
        </p:nvSpPr>
        <p:spPr>
          <a:xfrm>
            <a:off x="8550450" y="1665150"/>
            <a:ext cx="276000" cy="2577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81"/>
          <p:cNvSpPr txBox="1"/>
          <p:nvPr>
            <p:ph idx="1" type="body"/>
          </p:nvPr>
        </p:nvSpPr>
        <p:spPr>
          <a:xfrm>
            <a:off x="3255450" y="3358425"/>
            <a:ext cx="2633100" cy="955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Transmission sent</a:t>
            </a:r>
            <a:endParaRPr sz="1500"/>
          </a:p>
        </p:txBody>
      </p:sp>
      <p:sp>
        <p:nvSpPr>
          <p:cNvPr id="692" name="Google Shape;692;p81"/>
          <p:cNvSpPr txBox="1"/>
          <p:nvPr>
            <p:ph idx="1" type="body"/>
          </p:nvPr>
        </p:nvSpPr>
        <p:spPr>
          <a:xfrm>
            <a:off x="6662700" y="3358425"/>
            <a:ext cx="942000" cy="955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Signal received</a:t>
            </a:r>
            <a:endParaRPr sz="15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82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Control Subsystem Verification</a:t>
            </a:r>
            <a:endParaRPr sz="3000"/>
          </a:p>
        </p:txBody>
      </p:sp>
      <p:sp>
        <p:nvSpPr>
          <p:cNvPr id="698" name="Google Shape;698;p82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699" name="Google Shape;699;p8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700" name="Google Shape;700;p8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sp>
        <p:nvSpPr>
          <p:cNvPr id="701" name="Google Shape;701;p82"/>
          <p:cNvSpPr txBox="1"/>
          <p:nvPr>
            <p:ph idx="3" type="body"/>
          </p:nvPr>
        </p:nvSpPr>
        <p:spPr>
          <a:xfrm>
            <a:off x="490675" y="1136375"/>
            <a:ext cx="8024700" cy="27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4. The off-chip simultaneous sampling ADC must be able to measure all signals from the force sensing resistor array concurrently more than 90% of the time.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ADC measures FSR data, as seen from MCU ✔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702" name="Google Shape;702;p82"/>
          <p:cNvPicPr preferRelativeResize="0"/>
          <p:nvPr/>
        </p:nvPicPr>
        <p:blipFill rotWithShape="1">
          <a:blip r:embed="rId3">
            <a:alphaModFix/>
          </a:blip>
          <a:srcRect b="0" l="0" r="0" t="38875"/>
          <a:stretch/>
        </p:blipFill>
        <p:spPr>
          <a:xfrm>
            <a:off x="1600200" y="2805137"/>
            <a:ext cx="5943600" cy="144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82"/>
          <p:cNvPicPr preferRelativeResize="0"/>
          <p:nvPr/>
        </p:nvPicPr>
        <p:blipFill rotWithShape="1">
          <a:blip r:embed="rId3">
            <a:alphaModFix/>
          </a:blip>
          <a:srcRect b="67040" l="0" r="0" t="0"/>
          <a:stretch/>
        </p:blipFill>
        <p:spPr>
          <a:xfrm>
            <a:off x="1600200" y="2046864"/>
            <a:ext cx="5943600" cy="778575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82"/>
          <p:cNvSpPr/>
          <p:nvPr/>
        </p:nvSpPr>
        <p:spPr>
          <a:xfrm>
            <a:off x="2596900" y="2784813"/>
            <a:ext cx="3877800" cy="1339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3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Control Subsystem Verification</a:t>
            </a:r>
            <a:endParaRPr sz="3000"/>
          </a:p>
        </p:txBody>
      </p:sp>
      <p:sp>
        <p:nvSpPr>
          <p:cNvPr id="710" name="Google Shape;710;p83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711" name="Google Shape;711;p8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712" name="Google Shape;712;p8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sp>
        <p:nvSpPr>
          <p:cNvPr id="713" name="Google Shape;713;p83"/>
          <p:cNvSpPr txBox="1"/>
          <p:nvPr>
            <p:ph idx="3" type="body"/>
          </p:nvPr>
        </p:nvSpPr>
        <p:spPr>
          <a:xfrm>
            <a:off x="490675" y="1136375"/>
            <a:ext cx="8024700" cy="27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5. The Zigbee transmitter must be able to properly send a signal up to 40 meters away.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				</a:t>
            </a:r>
            <a:r>
              <a:rPr lang="en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Transmitter</a:t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															   </a:t>
            </a:r>
            <a:r>
              <a:rPr lang="en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Receiver</a:t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40 Meter Distance ✔				Correct Packets ✔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714" name="Google Shape;714;p83"/>
          <p:cNvPicPr preferRelativeResize="0"/>
          <p:nvPr/>
        </p:nvPicPr>
        <p:blipFill rotWithShape="1">
          <a:blip r:embed="rId3">
            <a:alphaModFix/>
          </a:blip>
          <a:srcRect b="41242" l="24495" r="29120" t="33203"/>
          <a:stretch/>
        </p:blipFill>
        <p:spPr>
          <a:xfrm>
            <a:off x="541850" y="2289700"/>
            <a:ext cx="4452925" cy="167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83"/>
          <p:cNvPicPr preferRelativeResize="0"/>
          <p:nvPr/>
        </p:nvPicPr>
        <p:blipFill rotWithShape="1">
          <a:blip r:embed="rId4">
            <a:alphaModFix/>
          </a:blip>
          <a:srcRect b="31820" l="5440" r="65848" t="22525"/>
          <a:stretch/>
        </p:blipFill>
        <p:spPr>
          <a:xfrm>
            <a:off x="5112097" y="1694800"/>
            <a:ext cx="2294554" cy="249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83"/>
          <p:cNvSpPr/>
          <p:nvPr/>
        </p:nvSpPr>
        <p:spPr>
          <a:xfrm>
            <a:off x="2806550" y="3528175"/>
            <a:ext cx="1215300" cy="132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83"/>
          <p:cNvSpPr/>
          <p:nvPr/>
        </p:nvSpPr>
        <p:spPr>
          <a:xfrm>
            <a:off x="6703875" y="2193875"/>
            <a:ext cx="275100" cy="17721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84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Control Subsystem Verification</a:t>
            </a:r>
            <a:endParaRPr sz="3000"/>
          </a:p>
        </p:txBody>
      </p:sp>
      <p:sp>
        <p:nvSpPr>
          <p:cNvPr id="723" name="Google Shape;723;p84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724" name="Google Shape;724;p8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725" name="Google Shape;725;p8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sp>
        <p:nvSpPr>
          <p:cNvPr id="726" name="Google Shape;726;p84"/>
          <p:cNvSpPr txBox="1"/>
          <p:nvPr>
            <p:ph idx="3" type="body"/>
          </p:nvPr>
        </p:nvSpPr>
        <p:spPr>
          <a:xfrm>
            <a:off x="490675" y="1136375"/>
            <a:ext cx="8250000" cy="27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6. The signal must be able to be sent through the helmet and through adverse conditions with an accuracy of over 90%.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				</a:t>
            </a:r>
            <a:r>
              <a:rPr lang="en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Transmitter</a:t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																</a:t>
            </a:r>
            <a:r>
              <a:rPr lang="en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Receiver</a:t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Through Wall with Correct Packets ✔	Through Water with Correct Packets ✔</a:t>
            </a:r>
            <a:endParaRPr sz="18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727" name="Google Shape;727;p84"/>
          <p:cNvPicPr preferRelativeResize="0"/>
          <p:nvPr/>
        </p:nvPicPr>
        <p:blipFill rotWithShape="1">
          <a:blip r:embed="rId3">
            <a:alphaModFix/>
          </a:blip>
          <a:srcRect b="15201" l="30022" r="41592" t="38354"/>
          <a:stretch/>
        </p:blipFill>
        <p:spPr>
          <a:xfrm>
            <a:off x="5400176" y="1741050"/>
            <a:ext cx="2230523" cy="250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84"/>
          <p:cNvPicPr preferRelativeResize="0"/>
          <p:nvPr/>
        </p:nvPicPr>
        <p:blipFill rotWithShape="1">
          <a:blip r:embed="rId4">
            <a:alphaModFix/>
          </a:blip>
          <a:srcRect b="7693" l="4077" r="11327" t="42926"/>
          <a:stretch/>
        </p:blipFill>
        <p:spPr>
          <a:xfrm>
            <a:off x="1404000" y="2377743"/>
            <a:ext cx="3598950" cy="1863356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84"/>
          <p:cNvSpPr/>
          <p:nvPr/>
        </p:nvSpPr>
        <p:spPr>
          <a:xfrm>
            <a:off x="4035351" y="3787570"/>
            <a:ext cx="600900" cy="1281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84"/>
          <p:cNvSpPr/>
          <p:nvPr/>
        </p:nvSpPr>
        <p:spPr>
          <a:xfrm>
            <a:off x="6989052" y="1874897"/>
            <a:ext cx="366600" cy="209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85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2500"/>
              <a:t>Data Reception and Visualization </a:t>
            </a:r>
            <a:r>
              <a:rPr lang="en" sz="2500"/>
              <a:t>Subsystem Verification</a:t>
            </a:r>
            <a:endParaRPr sz="2500"/>
          </a:p>
        </p:txBody>
      </p:sp>
      <p:sp>
        <p:nvSpPr>
          <p:cNvPr id="736" name="Google Shape;736;p85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737" name="Google Shape;737;p8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738" name="Google Shape;738;p8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sp>
        <p:nvSpPr>
          <p:cNvPr id="739" name="Google Shape;739;p85"/>
          <p:cNvSpPr txBox="1"/>
          <p:nvPr>
            <p:ph idx="3" type="body"/>
          </p:nvPr>
        </p:nvSpPr>
        <p:spPr>
          <a:xfrm>
            <a:off x="490675" y="1136375"/>
            <a:ext cx="8272200" cy="27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1. The receiver must receive packets sent with a maximum error rate of 10%.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				</a:t>
            </a:r>
            <a:r>
              <a:rPr lang="en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Transmitter</a:t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																</a:t>
            </a:r>
            <a:r>
              <a:rPr lang="en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Receiver</a:t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No errors in packets received ✔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740" name="Google Shape;740;p85"/>
          <p:cNvPicPr preferRelativeResize="0"/>
          <p:nvPr/>
        </p:nvPicPr>
        <p:blipFill rotWithShape="1">
          <a:blip r:embed="rId3">
            <a:alphaModFix/>
          </a:blip>
          <a:srcRect b="15201" l="30022" r="41592" t="38354"/>
          <a:stretch/>
        </p:blipFill>
        <p:spPr>
          <a:xfrm>
            <a:off x="5400175" y="1658377"/>
            <a:ext cx="2230523" cy="258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85"/>
          <p:cNvPicPr preferRelativeResize="0"/>
          <p:nvPr/>
        </p:nvPicPr>
        <p:blipFill rotWithShape="1">
          <a:blip r:embed="rId4">
            <a:alphaModFix/>
          </a:blip>
          <a:srcRect b="7693" l="4077" r="11327" t="42926"/>
          <a:stretch/>
        </p:blipFill>
        <p:spPr>
          <a:xfrm>
            <a:off x="1404000" y="2316125"/>
            <a:ext cx="3598950" cy="1924977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85"/>
          <p:cNvSpPr/>
          <p:nvPr/>
        </p:nvSpPr>
        <p:spPr>
          <a:xfrm>
            <a:off x="4035350" y="3772575"/>
            <a:ext cx="600900" cy="132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85"/>
          <p:cNvSpPr/>
          <p:nvPr/>
        </p:nvSpPr>
        <p:spPr>
          <a:xfrm>
            <a:off x="6989050" y="1796650"/>
            <a:ext cx="366600" cy="2159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86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2500"/>
              <a:t>Data Reception and Visualization Subsystem Verification</a:t>
            </a:r>
            <a:endParaRPr sz="2500"/>
          </a:p>
        </p:txBody>
      </p:sp>
      <p:sp>
        <p:nvSpPr>
          <p:cNvPr id="749" name="Google Shape;749;p86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750" name="Google Shape;750;p8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751" name="Google Shape;751;p8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sp>
        <p:nvSpPr>
          <p:cNvPr id="752" name="Google Shape;752;p86"/>
          <p:cNvSpPr txBox="1"/>
          <p:nvPr>
            <p:ph idx="3" type="body"/>
          </p:nvPr>
        </p:nvSpPr>
        <p:spPr>
          <a:xfrm>
            <a:off x="490675" y="1136375"/>
            <a:ext cx="8024700" cy="27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2. The signal received by the Arduino must be delivered to the serial input exactly as it is seen by the hardware.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Data transmitted through port is same as in IDE ✔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753" name="Google Shape;75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5292" y="1978197"/>
            <a:ext cx="1032376" cy="2264988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54" name="Google Shape;754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2972" y="1785302"/>
            <a:ext cx="2219003" cy="2457882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55" name="Google Shape;755;p86"/>
          <p:cNvSpPr txBox="1"/>
          <p:nvPr>
            <p:ph idx="1" type="body"/>
          </p:nvPr>
        </p:nvSpPr>
        <p:spPr>
          <a:xfrm>
            <a:off x="6761974" y="2248695"/>
            <a:ext cx="1591500" cy="8595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Data is properly visible in Python</a:t>
            </a:r>
            <a:endParaRPr sz="1500"/>
          </a:p>
        </p:txBody>
      </p:sp>
      <p:sp>
        <p:nvSpPr>
          <p:cNvPr id="756" name="Google Shape;756;p86"/>
          <p:cNvSpPr txBox="1"/>
          <p:nvPr>
            <p:ph idx="1" type="body"/>
          </p:nvPr>
        </p:nvSpPr>
        <p:spPr>
          <a:xfrm>
            <a:off x="975625" y="2584398"/>
            <a:ext cx="1429500" cy="8595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Data seen in Arduino serial Monitor</a:t>
            </a:r>
            <a:endParaRPr sz="1500"/>
          </a:p>
        </p:txBody>
      </p:sp>
      <p:sp>
        <p:nvSpPr>
          <p:cNvPr id="757" name="Google Shape;757;p86"/>
          <p:cNvSpPr/>
          <p:nvPr/>
        </p:nvSpPr>
        <p:spPr>
          <a:xfrm>
            <a:off x="3156943" y="1992349"/>
            <a:ext cx="216000" cy="2060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86"/>
          <p:cNvSpPr/>
          <p:nvPr/>
        </p:nvSpPr>
        <p:spPr>
          <a:xfrm>
            <a:off x="4614776" y="2350733"/>
            <a:ext cx="226800" cy="1892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87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2500"/>
              <a:t>Data Reception and Visualization Subsystem Verification</a:t>
            </a:r>
            <a:endParaRPr sz="2500"/>
          </a:p>
        </p:txBody>
      </p:sp>
      <p:sp>
        <p:nvSpPr>
          <p:cNvPr id="764" name="Google Shape;764;p87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765" name="Google Shape;765;p8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766" name="Google Shape;766;p8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sp>
        <p:nvSpPr>
          <p:cNvPr id="767" name="Google Shape;767;p87"/>
          <p:cNvSpPr txBox="1"/>
          <p:nvPr>
            <p:ph idx="3" type="body"/>
          </p:nvPr>
        </p:nvSpPr>
        <p:spPr>
          <a:xfrm>
            <a:off x="490675" y="1136375"/>
            <a:ext cx="8024700" cy="27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3. The visualizer must be able to identify the impact within 20% of where it occurred. 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Properly determines impact location from given data ✔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768" name="Google Shape;76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9913" y="1635600"/>
            <a:ext cx="2924175" cy="255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88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2500"/>
              <a:t>Data Reception and Visualization Subsystem Verification</a:t>
            </a:r>
            <a:endParaRPr sz="2500"/>
          </a:p>
        </p:txBody>
      </p:sp>
      <p:sp>
        <p:nvSpPr>
          <p:cNvPr id="774" name="Google Shape;774;p88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775" name="Google Shape;775;p8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776" name="Google Shape;776;p8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sp>
        <p:nvSpPr>
          <p:cNvPr id="777" name="Google Shape;777;p88"/>
          <p:cNvSpPr txBox="1"/>
          <p:nvPr>
            <p:ph idx="3" type="body"/>
          </p:nvPr>
        </p:nvSpPr>
        <p:spPr>
          <a:xfrm>
            <a:off x="490675" y="1136375"/>
            <a:ext cx="8024700" cy="27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4. The data must be visualized within 30 seconds of packet reception.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Data visualized within 30 seconds ✔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778" name="Google Shape;778;p88" title="Visualization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4049" y="1546850"/>
            <a:ext cx="4695907" cy="26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900" y="3483450"/>
            <a:ext cx="1333500" cy="70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5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The Solution</a:t>
            </a:r>
            <a:endParaRPr sz="3000"/>
          </a:p>
        </p:txBody>
      </p:sp>
      <p:sp>
        <p:nvSpPr>
          <p:cNvPr id="301" name="Google Shape;301;p45"/>
          <p:cNvSpPr txBox="1"/>
          <p:nvPr>
            <p:ph idx="4" type="body"/>
          </p:nvPr>
        </p:nvSpPr>
        <p:spPr>
          <a:xfrm>
            <a:off x="490675" y="1405675"/>
            <a:ext cx="7777500" cy="195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Directional Impact Sensing Helmet (DISH)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Eight sensors around the helmet to measure force all around the head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Response to coaching and medical staff on whether a potentially hazardous collision occurred by the time of the next play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Data is saveable for a later analysis</a:t>
            </a:r>
            <a:endParaRPr sz="2200"/>
          </a:p>
        </p:txBody>
      </p:sp>
      <p:sp>
        <p:nvSpPr>
          <p:cNvPr id="302" name="Google Shape;302;p45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303" name="Google Shape;303;p4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pic>
        <p:nvPicPr>
          <p:cNvPr id="304" name="Google Shape;304;p45"/>
          <p:cNvPicPr preferRelativeResize="0"/>
          <p:nvPr/>
        </p:nvPicPr>
        <p:blipFill rotWithShape="1">
          <a:blip r:embed="rId3">
            <a:alphaModFix/>
          </a:blip>
          <a:srcRect b="3444" l="20273" r="19423" t="15498"/>
          <a:stretch/>
        </p:blipFill>
        <p:spPr>
          <a:xfrm>
            <a:off x="5449975" y="3057350"/>
            <a:ext cx="1487310" cy="163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5"/>
          <p:cNvPicPr preferRelativeResize="0"/>
          <p:nvPr/>
        </p:nvPicPr>
        <p:blipFill rotWithShape="1">
          <a:blip r:embed="rId4">
            <a:alphaModFix/>
          </a:blip>
          <a:srcRect b="11314" l="17803" r="8688" t="15500"/>
          <a:stretch/>
        </p:blipFill>
        <p:spPr>
          <a:xfrm>
            <a:off x="7188471" y="3136576"/>
            <a:ext cx="1679005" cy="1474198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5"/>
          <p:cNvSpPr/>
          <p:nvPr/>
        </p:nvSpPr>
        <p:spPr>
          <a:xfrm>
            <a:off x="6230306" y="3525819"/>
            <a:ext cx="124500" cy="1299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5"/>
          <p:cNvSpPr/>
          <p:nvPr/>
        </p:nvSpPr>
        <p:spPr>
          <a:xfrm>
            <a:off x="5866707" y="3430952"/>
            <a:ext cx="124500" cy="129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45"/>
          <p:cNvSpPr/>
          <p:nvPr/>
        </p:nvSpPr>
        <p:spPr>
          <a:xfrm>
            <a:off x="6293582" y="3177566"/>
            <a:ext cx="124500" cy="129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45"/>
          <p:cNvSpPr/>
          <p:nvPr/>
        </p:nvSpPr>
        <p:spPr>
          <a:xfrm>
            <a:off x="6668718" y="3275734"/>
            <a:ext cx="124500" cy="129900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45"/>
          <p:cNvSpPr/>
          <p:nvPr/>
        </p:nvSpPr>
        <p:spPr>
          <a:xfrm>
            <a:off x="6668713" y="3655699"/>
            <a:ext cx="124500" cy="129900"/>
          </a:xfrm>
          <a:prstGeom prst="ellipse">
            <a:avLst/>
          </a:prstGeom>
          <a:solidFill>
            <a:srgbClr val="4A86E8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5"/>
          <p:cNvSpPr/>
          <p:nvPr/>
        </p:nvSpPr>
        <p:spPr>
          <a:xfrm>
            <a:off x="8375780" y="4091201"/>
            <a:ext cx="124500" cy="129900"/>
          </a:xfrm>
          <a:prstGeom prst="ellipse">
            <a:avLst/>
          </a:prstGeom>
          <a:solidFill>
            <a:srgbClr val="98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45"/>
          <p:cNvSpPr/>
          <p:nvPr/>
        </p:nvSpPr>
        <p:spPr>
          <a:xfrm>
            <a:off x="7741029" y="3808735"/>
            <a:ext cx="124500" cy="129900"/>
          </a:xfrm>
          <a:prstGeom prst="ellipse">
            <a:avLst/>
          </a:prstGeom>
          <a:solidFill>
            <a:srgbClr val="4A86E8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5"/>
          <p:cNvSpPr/>
          <p:nvPr/>
        </p:nvSpPr>
        <p:spPr>
          <a:xfrm>
            <a:off x="8706116" y="4091201"/>
            <a:ext cx="124500" cy="1299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5"/>
          <p:cNvSpPr/>
          <p:nvPr/>
        </p:nvSpPr>
        <p:spPr>
          <a:xfrm>
            <a:off x="7501929" y="3525819"/>
            <a:ext cx="124500" cy="1299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45"/>
          <p:cNvSpPr/>
          <p:nvPr/>
        </p:nvSpPr>
        <p:spPr>
          <a:xfrm>
            <a:off x="8105838" y="3177566"/>
            <a:ext cx="124500" cy="129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5"/>
          <p:cNvSpPr/>
          <p:nvPr/>
        </p:nvSpPr>
        <p:spPr>
          <a:xfrm>
            <a:off x="8605059" y="3560832"/>
            <a:ext cx="124500" cy="129900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5"/>
          <p:cNvSpPr/>
          <p:nvPr/>
        </p:nvSpPr>
        <p:spPr>
          <a:xfrm>
            <a:off x="8196268" y="3729961"/>
            <a:ext cx="124500" cy="1299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4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6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High Level Requirements</a:t>
            </a:r>
            <a:endParaRPr sz="3000"/>
          </a:p>
        </p:txBody>
      </p:sp>
      <p:sp>
        <p:nvSpPr>
          <p:cNvPr id="324" name="Google Shape;324;p46"/>
          <p:cNvSpPr txBox="1"/>
          <p:nvPr>
            <p:ph idx="4" type="body"/>
          </p:nvPr>
        </p:nvSpPr>
        <p:spPr>
          <a:xfrm>
            <a:off x="490675" y="1542025"/>
            <a:ext cx="7777500" cy="305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The helmet must track the location and severity of each collision within &lt;20% error.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The receiver must know that a dangerous collision has occurred within 5 seconds of the collision at least 90% of the time.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The in-helmet system must be able to comfortably fit within a standard football helmet.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325" name="Google Shape;325;p46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326" name="Google Shape;326;p4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327" name="Google Shape;327;p4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7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Block Diagram</a:t>
            </a:r>
            <a:endParaRPr sz="3000"/>
          </a:p>
        </p:txBody>
      </p:sp>
      <p:sp>
        <p:nvSpPr>
          <p:cNvPr id="333" name="Google Shape;333;p47"/>
          <p:cNvSpPr txBox="1"/>
          <p:nvPr>
            <p:ph idx="3" type="body"/>
          </p:nvPr>
        </p:nvSpPr>
        <p:spPr>
          <a:xfrm>
            <a:off x="491017" y="4192755"/>
            <a:ext cx="77760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500"/>
              <a:buNone/>
            </a:pPr>
            <a:r>
              <a:t/>
            </a:r>
            <a:endParaRPr sz="1100"/>
          </a:p>
        </p:txBody>
      </p:sp>
      <p:sp>
        <p:nvSpPr>
          <p:cNvPr id="334" name="Google Shape;334;p47"/>
          <p:cNvSpPr txBox="1"/>
          <p:nvPr>
            <p:ph idx="4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335" name="Google Shape;335;p4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pic>
        <p:nvPicPr>
          <p:cNvPr id="336" name="Google Shape;336;p47"/>
          <p:cNvPicPr preferRelativeResize="0"/>
          <p:nvPr/>
        </p:nvPicPr>
        <p:blipFill rotWithShape="1">
          <a:blip r:embed="rId3">
            <a:alphaModFix/>
          </a:blip>
          <a:srcRect b="0" l="0" r="0" t="12503"/>
          <a:stretch/>
        </p:blipFill>
        <p:spPr>
          <a:xfrm>
            <a:off x="306950" y="1262487"/>
            <a:ext cx="8530099" cy="334315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8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Assembled Helmet</a:t>
            </a:r>
            <a:endParaRPr sz="3000"/>
          </a:p>
        </p:txBody>
      </p:sp>
      <p:sp>
        <p:nvSpPr>
          <p:cNvPr id="343" name="Google Shape;343;p48"/>
          <p:cNvSpPr txBox="1"/>
          <p:nvPr>
            <p:ph idx="3" type="body"/>
          </p:nvPr>
        </p:nvSpPr>
        <p:spPr>
          <a:xfrm>
            <a:off x="491017" y="4192755"/>
            <a:ext cx="77760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500"/>
              <a:buNone/>
            </a:pPr>
            <a:r>
              <a:t/>
            </a:r>
            <a:endParaRPr sz="1100"/>
          </a:p>
        </p:txBody>
      </p:sp>
      <p:sp>
        <p:nvSpPr>
          <p:cNvPr id="344" name="Google Shape;344;p48"/>
          <p:cNvSpPr txBox="1"/>
          <p:nvPr>
            <p:ph idx="4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345" name="Google Shape;345;p4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pic>
        <p:nvPicPr>
          <p:cNvPr id="346" name="Google Shape;34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9288" y="1253252"/>
            <a:ext cx="2248190" cy="27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6078" y="1253215"/>
            <a:ext cx="3718641" cy="278716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9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 sz="3000"/>
              <a:t>Video of Proper Functionality</a:t>
            </a:r>
            <a:endParaRPr sz="3000"/>
          </a:p>
        </p:txBody>
      </p:sp>
      <p:sp>
        <p:nvSpPr>
          <p:cNvPr id="354" name="Google Shape;354;p49"/>
          <p:cNvSpPr txBox="1"/>
          <p:nvPr>
            <p:ph idx="3" type="body"/>
          </p:nvPr>
        </p:nvSpPr>
        <p:spPr>
          <a:xfrm>
            <a:off x="491017" y="4192755"/>
            <a:ext cx="77760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500"/>
              <a:buNone/>
            </a:pPr>
            <a:r>
              <a:t/>
            </a:r>
            <a:endParaRPr sz="1100"/>
          </a:p>
        </p:txBody>
      </p:sp>
      <p:sp>
        <p:nvSpPr>
          <p:cNvPr id="355" name="Google Shape;355;p49"/>
          <p:cNvSpPr txBox="1"/>
          <p:nvPr>
            <p:ph idx="4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100"/>
          </a:p>
        </p:txBody>
      </p:sp>
      <p:sp>
        <p:nvSpPr>
          <p:cNvPr id="356" name="Google Shape;356;p4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pic>
        <p:nvPicPr>
          <p:cNvPr id="357" name="Google Shape;357;p49" title="Presentation Vide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4538" y="1056600"/>
            <a:ext cx="4734934" cy="35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