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gj7b2RYz3+NgfYGRPoETPYrQ3X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C253351-B7BF-4D27-8B47-632A8EB92D91}">
  <a:tblStyle styleId="{8C253351-B7BF-4D27-8B47-632A8EB92D9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Mahathi</a:t>
            </a:r>
            <a:endParaRPr/>
          </a:p>
          <a:p>
            <a:pPr indent="0" lvl="0" marL="0" rtl="0" algn="l">
              <a:spcBef>
                <a:spcPts val="0"/>
              </a:spcBef>
              <a:spcAft>
                <a:spcPts val="0"/>
              </a:spcAft>
              <a:buNone/>
            </a:pPr>
            <a:r>
              <a:t/>
            </a:r>
            <a:endParaRPr/>
          </a:p>
        </p:txBody>
      </p:sp>
      <p:sp>
        <p:nvSpPr>
          <p:cNvPr id="80" name="Google Shape;8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Varsha</a:t>
            </a:r>
            <a:endParaRPr/>
          </a:p>
          <a:p>
            <a:pPr indent="0" lvl="0" marL="0" rtl="0" algn="l">
              <a:spcBef>
                <a:spcPts val="0"/>
              </a:spcBef>
              <a:spcAft>
                <a:spcPts val="0"/>
              </a:spcAft>
              <a:buNone/>
            </a:pPr>
            <a:r>
              <a:rPr lang="en-US"/>
              <a:t>INMP441 I2S Microphone</a:t>
            </a:r>
            <a:endParaRPr/>
          </a:p>
        </p:txBody>
      </p:sp>
      <p:sp>
        <p:nvSpPr>
          <p:cNvPr id="201" name="Google Shape;20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daa50ff0fa_1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Varsha </a:t>
            </a:r>
            <a:endParaRPr/>
          </a:p>
          <a:p>
            <a:pPr indent="0" lvl="0" marL="0" rtl="0" algn="l">
              <a:spcBef>
                <a:spcPts val="0"/>
              </a:spcBef>
              <a:spcAft>
                <a:spcPts val="0"/>
              </a:spcAft>
              <a:buNone/>
            </a:pPr>
            <a:r>
              <a:rPr lang="en-US"/>
              <a:t>we dont </a:t>
            </a:r>
            <a:r>
              <a:rPr lang="en-US"/>
              <a:t>queue</a:t>
            </a:r>
            <a:r>
              <a:rPr lang="en-US"/>
              <a:t> motion, the globe will start turning after processing one input</a:t>
            </a:r>
            <a:endParaRPr/>
          </a:p>
          <a:p>
            <a:pPr indent="0" lvl="0" marL="0" rtl="0" algn="l">
              <a:spcBef>
                <a:spcPts val="0"/>
              </a:spcBef>
              <a:spcAft>
                <a:spcPts val="0"/>
              </a:spcAft>
              <a:buNone/>
            </a:pPr>
            <a:r>
              <a:rPr lang="en-US"/>
              <a:t>so that the globe can be used hands-free and from a distance</a:t>
            </a:r>
            <a:endParaRPr/>
          </a:p>
          <a:p>
            <a:pPr indent="0" lvl="0" marL="0" rtl="0" algn="l">
              <a:spcBef>
                <a:spcPts val="0"/>
              </a:spcBef>
              <a:spcAft>
                <a:spcPts val="0"/>
              </a:spcAft>
              <a:buNone/>
            </a:pPr>
            <a:r>
              <a:rPr lang="en-US"/>
              <a:t>globe is </a:t>
            </a:r>
            <a:r>
              <a:rPr lang="en-US"/>
              <a:t>designed</a:t>
            </a:r>
            <a:r>
              <a:rPr lang="en-US"/>
              <a:t> to be used in classrooms, </a:t>
            </a:r>
            <a:endParaRPr/>
          </a:p>
        </p:txBody>
      </p:sp>
      <p:sp>
        <p:nvSpPr>
          <p:cNvPr id="217" name="Google Shape;217;g3daa50ff0fa_1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e62a83f92a_0_1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3e62a83f92a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e62a83f92a_0_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Font typeface="Calibri"/>
              <a:buChar char="-"/>
            </a:pPr>
            <a:r>
              <a:rPr lang="en-US"/>
              <a:t>Using the ESP-Skainet, Espressif’s </a:t>
            </a:r>
            <a:r>
              <a:rPr lang="en-US"/>
              <a:t>intelligent</a:t>
            </a:r>
            <a:r>
              <a:rPr lang="en-US"/>
              <a:t> voice assistant </a:t>
            </a:r>
            <a:endParaRPr/>
          </a:p>
          <a:p>
            <a:pPr indent="-317500" lvl="0" marL="457200" rtl="0" algn="l">
              <a:spcBef>
                <a:spcPts val="0"/>
              </a:spcBef>
              <a:spcAft>
                <a:spcPts val="0"/>
              </a:spcAft>
              <a:buSzPts val="1400"/>
              <a:buFont typeface="Calibri"/>
              <a:buChar char="-"/>
            </a:pPr>
            <a:r>
              <a:rPr lang="en-US"/>
              <a:t>Here is the general pipeline:</a:t>
            </a:r>
            <a:endParaRPr/>
          </a:p>
          <a:p>
            <a:pPr indent="-317500" lvl="1" marL="914400" rtl="0" algn="l">
              <a:spcBef>
                <a:spcPts val="0"/>
              </a:spcBef>
              <a:spcAft>
                <a:spcPts val="0"/>
              </a:spcAft>
              <a:buSzPts val="1400"/>
              <a:buFont typeface="Calibri"/>
              <a:buChar char="-"/>
            </a:pPr>
            <a:r>
              <a:rPr lang="en-US"/>
              <a:t>Has the AFE which has built in audio filtering for background noise suppression and </a:t>
            </a:r>
            <a:r>
              <a:rPr lang="en-US"/>
              <a:t>human</a:t>
            </a:r>
            <a:r>
              <a:rPr lang="en-US"/>
              <a:t> voice detection</a:t>
            </a:r>
            <a:endParaRPr/>
          </a:p>
          <a:p>
            <a:pPr indent="-317500" lvl="1" marL="914400" rtl="0" algn="l">
              <a:spcBef>
                <a:spcPts val="0"/>
              </a:spcBef>
              <a:spcAft>
                <a:spcPts val="0"/>
              </a:spcAft>
              <a:buSzPts val="1400"/>
              <a:buFont typeface="Calibri"/>
              <a:buChar char="-"/>
            </a:pPr>
            <a:r>
              <a:rPr lang="en-US"/>
              <a:t>This audio is fed into the Wake Word Engine (WakeNet), which is a neural network for low-power embedded MCUs. It currently supports 5 wake words, and we chose “Hi, ESP” as our wake word. </a:t>
            </a:r>
            <a:endParaRPr/>
          </a:p>
          <a:p>
            <a:pPr indent="-317500" lvl="1" marL="914400" rtl="0" algn="l">
              <a:spcBef>
                <a:spcPts val="0"/>
              </a:spcBef>
              <a:spcAft>
                <a:spcPts val="0"/>
              </a:spcAft>
              <a:buSzPts val="1400"/>
              <a:buFont typeface="Calibri"/>
              <a:buChar char="-"/>
            </a:pPr>
            <a:r>
              <a:rPr lang="en-US"/>
              <a:t>Lastly, it uses MultiNet which is a model that is designed to recognize speech command words offline on ESP32-S3 MCUs</a:t>
            </a:r>
            <a:endParaRPr/>
          </a:p>
          <a:p>
            <a:pPr indent="-317500" lvl="2" marL="1371600" rtl="0" algn="l">
              <a:spcBef>
                <a:spcPts val="0"/>
              </a:spcBef>
              <a:spcAft>
                <a:spcPts val="0"/>
              </a:spcAft>
              <a:buSzPts val="1400"/>
              <a:buFont typeface="Calibri"/>
              <a:buChar char="-"/>
            </a:pPr>
            <a:r>
              <a:rPr lang="en-US"/>
              <a:t>it supports 200 commands, which is </a:t>
            </a:r>
            <a:r>
              <a:rPr lang="en-US"/>
              <a:t>convenient</a:t>
            </a:r>
            <a:r>
              <a:rPr lang="en-US"/>
              <a:t> for our 197 recognized countries</a:t>
            </a:r>
            <a:endParaRPr/>
          </a:p>
          <a:p>
            <a:pPr indent="-317500" lvl="0" marL="457200" rtl="0" algn="l">
              <a:spcBef>
                <a:spcPts val="0"/>
              </a:spcBef>
              <a:spcAft>
                <a:spcPts val="0"/>
              </a:spcAft>
              <a:buSzPts val="1400"/>
              <a:buFont typeface="Calibri"/>
              <a:buChar char="-"/>
            </a:pPr>
            <a:r>
              <a:rPr lang="en-US"/>
              <a:t>Then we use the MultiNet command recognition output and our </a:t>
            </a:r>
            <a:r>
              <a:rPr lang="en-US"/>
              <a:t>database</a:t>
            </a:r>
            <a:r>
              <a:rPr lang="en-US"/>
              <a:t> of country name and coordinates to </a:t>
            </a:r>
            <a:r>
              <a:rPr lang="en-US"/>
              <a:t>calculate</a:t>
            </a:r>
            <a:r>
              <a:rPr lang="en-US"/>
              <a:t> the number of steps required to move the globe</a:t>
            </a:r>
            <a:endParaRPr/>
          </a:p>
        </p:txBody>
      </p:sp>
      <p:sp>
        <p:nvSpPr>
          <p:cNvPr id="245" name="Google Shape;245;g3e62a83f92a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daf4068635_1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317500" lvl="0" marL="457200" rtl="0" algn="l">
              <a:spcBef>
                <a:spcPts val="0"/>
              </a:spcBef>
              <a:spcAft>
                <a:spcPts val="0"/>
              </a:spcAft>
              <a:buSzPts val="1400"/>
              <a:buFont typeface="Calibri"/>
              <a:buChar char="-"/>
            </a:pPr>
            <a:r>
              <a:rPr lang="en-US"/>
              <a:t>Additionally, to use the MultiNet model, we have to translate words into phoneme commands</a:t>
            </a:r>
            <a:endParaRPr/>
          </a:p>
          <a:p>
            <a:pPr indent="-317500" lvl="1" marL="914400" rtl="0" algn="l">
              <a:spcBef>
                <a:spcPts val="0"/>
              </a:spcBef>
              <a:spcAft>
                <a:spcPts val="0"/>
              </a:spcAft>
              <a:buSzPts val="1400"/>
              <a:buFont typeface="Calibri"/>
              <a:buChar char="-"/>
            </a:pPr>
            <a:r>
              <a:rPr lang="en-US"/>
              <a:t>Smallest unit of </a:t>
            </a:r>
            <a:r>
              <a:rPr lang="en-US"/>
              <a:t>sound that distinguishes one word to another</a:t>
            </a:r>
            <a:endParaRPr/>
          </a:p>
          <a:p>
            <a:pPr indent="-317500" lvl="1" marL="914400" rtl="0" algn="l">
              <a:spcBef>
                <a:spcPts val="0"/>
              </a:spcBef>
              <a:spcAft>
                <a:spcPts val="0"/>
              </a:spcAft>
              <a:buSzPts val="1400"/>
              <a:buChar char="-"/>
            </a:pPr>
            <a:r>
              <a:rPr lang="en-US"/>
              <a:t>Load all our commands into the MultiNet model and store it in the board configuration files</a:t>
            </a:r>
            <a:endParaRPr/>
          </a:p>
          <a:p>
            <a:pPr indent="0" lvl="0" marL="0" rtl="0" algn="l">
              <a:spcBef>
                <a:spcPts val="0"/>
              </a:spcBef>
              <a:spcAft>
                <a:spcPts val="0"/>
              </a:spcAft>
              <a:buNone/>
            </a:pPr>
            <a:r>
              <a:t/>
            </a:r>
            <a:endParaRPr/>
          </a:p>
        </p:txBody>
      </p:sp>
      <p:sp>
        <p:nvSpPr>
          <p:cNvPr id="260" name="Google Shape;260;g3daf4068635_1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e63a8af235_1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Here are the requirements and verification that we defined during testing:</a:t>
            </a:r>
            <a:endParaRPr/>
          </a:p>
          <a:p>
            <a:pPr indent="-317500" lvl="0" marL="457200" rtl="0" algn="l">
              <a:spcBef>
                <a:spcPts val="0"/>
              </a:spcBef>
              <a:spcAft>
                <a:spcPts val="0"/>
              </a:spcAft>
              <a:buSzPts val="1400"/>
              <a:buChar char="-"/>
            </a:pPr>
            <a:r>
              <a:rPr lang="en-US"/>
              <a:t>We wanted to ensure that the user knows the current state of the globe, and start moving to the recongized country  as soon as possible</a:t>
            </a:r>
            <a:endParaRPr/>
          </a:p>
          <a:p>
            <a:pPr indent="-317500" lvl="0" marL="457200" rtl="0" algn="l">
              <a:spcBef>
                <a:spcPts val="0"/>
              </a:spcBef>
              <a:spcAft>
                <a:spcPts val="0"/>
              </a:spcAft>
              <a:buSzPts val="1400"/>
              <a:buChar char="-"/>
            </a:pPr>
            <a:r>
              <a:rPr lang="en-US"/>
              <a:t>Also, we defined a timeout of 10s for stating a valid country name, and if the captured audio doesn’t match a valid country in the database, the globe will not begin its rotation</a:t>
            </a:r>
            <a:endParaRPr/>
          </a:p>
          <a:p>
            <a:pPr indent="-317500" lvl="0" marL="457200" rtl="0" algn="l">
              <a:spcBef>
                <a:spcPts val="0"/>
              </a:spcBef>
              <a:spcAft>
                <a:spcPts val="0"/>
              </a:spcAft>
              <a:buSzPts val="1400"/>
              <a:buChar char="-"/>
            </a:pPr>
            <a:r>
              <a:rPr lang="en-US"/>
              <a:t>Finally, we wanted to allow movement between countries rather than moving the globe to reset everytime, so we wanted the globe to be able to store current position and output steps needed to move to the next country</a:t>
            </a:r>
            <a:endParaRPr/>
          </a:p>
        </p:txBody>
      </p:sp>
      <p:sp>
        <p:nvSpPr>
          <p:cNvPr id="275" name="Google Shape;275;g3e63a8af235_1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e6394a2b69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3e6394a2b69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daa50ff0fa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g3daa50ff0fa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9" name="Google Shape;32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Rijul</a:t>
            </a:r>
            <a:endParaRPr/>
          </a:p>
        </p:txBody>
      </p:sp>
      <p:sp>
        <p:nvSpPr>
          <p:cNvPr id="87" name="Google Shape;8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e6394a2b69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3e6394a2b69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daa50ff0fa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g3daa50ff0fa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daa50ff0fa_0_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Mahathi and Rijul</a:t>
            </a:r>
            <a:endParaRPr/>
          </a:p>
        </p:txBody>
      </p:sp>
      <p:sp>
        <p:nvSpPr>
          <p:cNvPr id="370" name="Google Shape;370;g3daa50ff0fa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e63a8af235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LM2596S</a:t>
            </a:r>
            <a:endParaRPr/>
          </a:p>
        </p:txBody>
      </p:sp>
      <p:sp>
        <p:nvSpPr>
          <p:cNvPr id="383" name="Google Shape;383;g3e63a8af235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e63a8af235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ensure our power rails are stable and accurate</a:t>
            </a:r>
            <a:endParaRPr/>
          </a:p>
          <a:p>
            <a:pPr indent="0" lvl="0" marL="0" rtl="0" algn="l">
              <a:spcBef>
                <a:spcPts val="0"/>
              </a:spcBef>
              <a:spcAft>
                <a:spcPts val="0"/>
              </a:spcAft>
              <a:buNone/>
            </a:pPr>
            <a:r>
              <a:t/>
            </a:r>
            <a:endParaRPr/>
          </a:p>
        </p:txBody>
      </p:sp>
      <p:sp>
        <p:nvSpPr>
          <p:cNvPr id="399" name="Google Shape;399;g3e63a8af235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e63a8af235_3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ensures that the whole system works together properly</a:t>
            </a:r>
            <a:endParaRPr/>
          </a:p>
          <a:p>
            <a:pPr indent="0" lvl="0" marL="0" rtl="0" algn="l">
              <a:spcBef>
                <a:spcPts val="0"/>
              </a:spcBef>
              <a:spcAft>
                <a:spcPts val="0"/>
              </a:spcAft>
              <a:buNone/>
            </a:pPr>
            <a:r>
              <a:rPr lang="en-US"/>
              <a:t>the on/off switch actually cuts the power</a:t>
            </a:r>
            <a:endParaRPr/>
          </a:p>
        </p:txBody>
      </p:sp>
      <p:sp>
        <p:nvSpPr>
          <p:cNvPr id="415" name="Google Shape;415;g3e63a8af235_3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daa50ff0fa_1_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g3daa50ff0fa_1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Mahathi</a:t>
            </a:r>
            <a:br>
              <a:rPr lang="en-US"/>
            </a:br>
            <a:r>
              <a:rPr lang="en-US"/>
              <a:t>Talk about how we had to use the Devkit and not the SMD Chip here for the final demo due to time constraints and </a:t>
            </a:r>
            <a:r>
              <a:rPr lang="en-US"/>
              <a:t>design</a:t>
            </a:r>
            <a:r>
              <a:rPr lang="en-US"/>
              <a:t> issues</a:t>
            </a:r>
            <a:endParaRPr/>
          </a:p>
        </p:txBody>
      </p:sp>
      <p:sp>
        <p:nvSpPr>
          <p:cNvPr id="446" name="Google Shape;44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e63a8af235_3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Mahathi</a:t>
            </a:r>
            <a:endParaRPr/>
          </a:p>
        </p:txBody>
      </p:sp>
      <p:sp>
        <p:nvSpPr>
          <p:cNvPr id="460" name="Google Shape;460;g3e63a8af235_3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daa50ff0fa_1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Varsha</a:t>
            </a:r>
            <a:endParaRPr/>
          </a:p>
        </p:txBody>
      </p:sp>
      <p:sp>
        <p:nvSpPr>
          <p:cNvPr id="473" name="Google Shape;473;g3daa50ff0fa_1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Rijul</a:t>
            </a:r>
            <a:endParaRPr/>
          </a:p>
        </p:txBody>
      </p:sp>
      <p:sp>
        <p:nvSpPr>
          <p:cNvPr id="102" name="Google Shape;10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e63a8af235_3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Rijul</a:t>
            </a:r>
            <a:endParaRPr/>
          </a:p>
        </p:txBody>
      </p:sp>
      <p:sp>
        <p:nvSpPr>
          <p:cNvPr id="486" name="Google Shape;486;g3e63a8af235_3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Varsha</a:t>
            </a:r>
            <a:endParaRPr/>
          </a:p>
        </p:txBody>
      </p:sp>
      <p:sp>
        <p:nvSpPr>
          <p:cNvPr id="116" name="Google Shape;11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e62a83f92a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lang="en-US"/>
              <a:t>Mahathi → first and second</a:t>
            </a:r>
            <a:endParaRPr/>
          </a:p>
          <a:p>
            <a:pPr indent="-317500" lvl="0" marL="457200" rtl="0" algn="l">
              <a:spcBef>
                <a:spcPts val="0"/>
              </a:spcBef>
              <a:spcAft>
                <a:spcPts val="0"/>
              </a:spcAft>
              <a:buSzPts val="1400"/>
              <a:buChar char="-"/>
            </a:pPr>
            <a:r>
              <a:rPr lang="en-US"/>
              <a:t>Varsha → last three</a:t>
            </a:r>
            <a:endParaRPr/>
          </a:p>
        </p:txBody>
      </p:sp>
      <p:sp>
        <p:nvSpPr>
          <p:cNvPr id="129" name="Google Shape;129;g3e62a83f92a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e62a83f92a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g3e62a83f92a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daa50ff0fa_1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3daa50ff0fa_1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daa50ff0fa_1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GIven these changes, we will talk about our revised and current version of our globe system</a:t>
            </a:r>
            <a:endParaRPr/>
          </a:p>
        </p:txBody>
      </p:sp>
      <p:sp>
        <p:nvSpPr>
          <p:cNvPr id="173" name="Google Shape;173;g3daa50ff0fa_1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e62a83f92a_0_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Varsha- dont need to list the </a:t>
            </a:r>
            <a:r>
              <a:rPr lang="en-US"/>
              <a:t>subsystems</a:t>
            </a:r>
            <a:r>
              <a:rPr lang="en-US"/>
              <a:t>, just say we will epand</a:t>
            </a:r>
            <a:endParaRPr/>
          </a:p>
        </p:txBody>
      </p:sp>
      <p:sp>
        <p:nvSpPr>
          <p:cNvPr id="188" name="Google Shape;188;g3e62a83f92a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1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8" name="Google Shape;2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1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1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 name="Google Shape;55;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3"/>
          <p:cNvSpPr/>
          <p:nvPr>
            <p:ph idx="2" type="pic"/>
          </p:nvPr>
        </p:nvSpPr>
        <p:spPr>
          <a:xfrm>
            <a:off x="5183188" y="987425"/>
            <a:ext cx="6172200" cy="4873625"/>
          </a:xfrm>
          <a:prstGeom prst="rect">
            <a:avLst/>
          </a:prstGeom>
          <a:noFill/>
          <a:ln>
            <a:noFill/>
          </a:ln>
        </p:spPr>
      </p:sp>
      <p:sp>
        <p:nvSpPr>
          <p:cNvPr id="62" name="Google Shape;62;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30.png"/><Relationship Id="rId5" Type="http://schemas.openxmlformats.org/officeDocument/2006/relationships/image" Target="../media/image24.png"/><Relationship Id="rId6"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hyperlink" Target="http://drive.google.com/file/d/1dvSqA-_jBxv5gb4Z6sHfkVvneJY0ncCR/view" TargetMode="External"/><Relationship Id="rId5"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33.png"/><Relationship Id="rId5" Type="http://schemas.openxmlformats.org/officeDocument/2006/relationships/image" Target="../media/image25.png"/><Relationship Id="rId6"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2.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jp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8.jp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hyperlink" Target="http://drive.google.com/file/d/1164sALhygQ7iy4AdF4aTjim9BJ0eUoV1/view" TargetMode="External"/><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 name="Shape 81"/>
        <p:cNvGrpSpPr/>
        <p:nvPr/>
      </p:nvGrpSpPr>
      <p:grpSpPr>
        <a:xfrm>
          <a:off x="0" y="0"/>
          <a:ext cx="0" cy="0"/>
          <a:chOff x="0" y="0"/>
          <a:chExt cx="0" cy="0"/>
        </a:xfrm>
      </p:grpSpPr>
      <p:sp>
        <p:nvSpPr>
          <p:cNvPr id="82" name="Google Shape;82;p26"/>
          <p:cNvSpPr txBox="1"/>
          <p:nvPr/>
        </p:nvSpPr>
        <p:spPr>
          <a:xfrm>
            <a:off x="1134010" y="2568689"/>
            <a:ext cx="9924000" cy="2647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600"/>
              </a:spcBef>
              <a:spcAft>
                <a:spcPts val="0"/>
              </a:spcAft>
              <a:buClr>
                <a:srgbClr val="000000"/>
              </a:buClr>
              <a:buSzPts val="4500"/>
              <a:buFont typeface="Arial"/>
              <a:buNone/>
            </a:pPr>
            <a:r>
              <a:rPr b="1" lang="en-US" sz="4500">
                <a:solidFill>
                  <a:schemeClr val="lt1"/>
                </a:solidFill>
              </a:rPr>
              <a:t>Voice Activated Geographic Reference Globe</a:t>
            </a:r>
            <a:endParaRPr b="0" i="0" sz="45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None/>
            </a:pPr>
            <a:r>
              <a:rPr lang="en-US" sz="2500">
                <a:solidFill>
                  <a:schemeClr val="lt1"/>
                </a:solidFill>
              </a:rPr>
              <a:t>Team 44</a:t>
            </a:r>
            <a:endParaRPr/>
          </a:p>
          <a:p>
            <a:pPr indent="0" lvl="0" marL="0" marR="0" rtl="0" algn="ctr">
              <a:lnSpc>
                <a:spcPct val="100000"/>
              </a:lnSpc>
              <a:spcBef>
                <a:spcPts val="600"/>
              </a:spcBef>
              <a:spcAft>
                <a:spcPts val="0"/>
              </a:spcAft>
              <a:buNone/>
            </a:pPr>
            <a:r>
              <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600"/>
              </a:spcBef>
              <a:spcAft>
                <a:spcPts val="0"/>
              </a:spcAft>
              <a:buNone/>
            </a:pPr>
            <a:r>
              <a:rPr lang="en-US" sz="1800">
                <a:solidFill>
                  <a:schemeClr val="lt1"/>
                </a:solidFill>
              </a:rPr>
              <a:t>Mahathi Jayaraman, Varsha Mullangi, Rijul Roy</a:t>
            </a:r>
            <a:endParaRPr b="0" i="0" sz="1800" u="none" cap="none" strike="noStrike">
              <a:solidFill>
                <a:srgbClr val="000000"/>
              </a:solidFill>
              <a:latin typeface="Arial"/>
              <a:ea typeface="Arial"/>
              <a:cs typeface="Arial"/>
              <a:sym typeface="Arial"/>
            </a:endParaRPr>
          </a:p>
        </p:txBody>
      </p:sp>
      <p:sp>
        <p:nvSpPr>
          <p:cNvPr id="83" name="Google Shape;83;p26"/>
          <p:cNvSpPr txBox="1"/>
          <p:nvPr/>
        </p:nvSpPr>
        <p:spPr>
          <a:xfrm>
            <a:off x="3922059" y="5413888"/>
            <a:ext cx="43479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lang="en-US" sz="1800">
                <a:solidFill>
                  <a:schemeClr val="lt1"/>
                </a:solidFill>
              </a:rPr>
              <a:t>April 30th, 2026</a:t>
            </a:r>
            <a:endParaRPr b="0" i="0" sz="1800" u="none" cap="none" strike="noStrike">
              <a:solidFill>
                <a:schemeClr val="lt1"/>
              </a:solidFill>
              <a:latin typeface="Arial"/>
              <a:ea typeface="Arial"/>
              <a:cs typeface="Arial"/>
              <a:sym typeface="Arial"/>
            </a:endParaRPr>
          </a:p>
        </p:txBody>
      </p:sp>
      <p:pic>
        <p:nvPicPr>
          <p:cNvPr id="84" name="Google Shape;84;p26"/>
          <p:cNvPicPr preferRelativeResize="0"/>
          <p:nvPr/>
        </p:nvPicPr>
        <p:blipFill rotWithShape="1">
          <a:blip r:embed="rId4">
            <a:alphaModFix/>
          </a:blip>
          <a:srcRect b="0" l="0" r="0" t="0"/>
          <a:stretch/>
        </p:blipFill>
        <p:spPr>
          <a:xfrm>
            <a:off x="4641007" y="1019443"/>
            <a:ext cx="2909981" cy="75466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1"/>
          <p:cNvSpPr txBox="1"/>
          <p:nvPr/>
        </p:nvSpPr>
        <p:spPr>
          <a:xfrm>
            <a:off x="1494115" y="2239572"/>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204" name="Google Shape;204;p31"/>
          <p:cNvSpPr txBox="1"/>
          <p:nvPr/>
        </p:nvSpPr>
        <p:spPr>
          <a:xfrm>
            <a:off x="6457825" y="1431575"/>
            <a:ext cx="5643000" cy="2511900"/>
          </a:xfrm>
          <a:prstGeom prst="rect">
            <a:avLst/>
          </a:prstGeom>
          <a:noFill/>
          <a:ln>
            <a:noFill/>
          </a:ln>
        </p:spPr>
        <p:txBody>
          <a:bodyPr anchorCtr="0" anchor="ctr" bIns="45700" lIns="91425" spcFirstLastPara="1" rIns="91425" wrap="square" tIns="45700">
            <a:noAutofit/>
          </a:bodyPr>
          <a:lstStyle/>
          <a:p>
            <a:pPr indent="0" lvl="0" marL="457200" rtl="0" algn="l">
              <a:spcBef>
                <a:spcPts val="0"/>
              </a:spcBef>
              <a:spcAft>
                <a:spcPts val="0"/>
              </a:spcAft>
              <a:buNone/>
            </a:pPr>
            <a:r>
              <a:t/>
            </a:r>
            <a:endParaRPr b="1" sz="2600">
              <a:solidFill>
                <a:srgbClr val="E84B36"/>
              </a:solidFill>
            </a:endParaRPr>
          </a:p>
          <a:p>
            <a:pPr indent="0" lvl="0" marL="457200" rtl="0" algn="l">
              <a:spcBef>
                <a:spcPts val="0"/>
              </a:spcBef>
              <a:spcAft>
                <a:spcPts val="0"/>
              </a:spcAft>
              <a:buNone/>
            </a:pPr>
            <a:r>
              <a:t/>
            </a:r>
            <a:endParaRPr b="1" sz="2600">
              <a:solidFill>
                <a:srgbClr val="E84B36"/>
              </a:solidFill>
            </a:endParaRPr>
          </a:p>
          <a:p>
            <a:pPr indent="0" lvl="0" marL="457200" rtl="0" algn="l">
              <a:spcBef>
                <a:spcPts val="0"/>
              </a:spcBef>
              <a:spcAft>
                <a:spcPts val="0"/>
              </a:spcAft>
              <a:buNone/>
            </a:pPr>
            <a:r>
              <a:t/>
            </a:r>
            <a:endParaRPr b="1" sz="2600">
              <a:solidFill>
                <a:srgbClr val="E84B36"/>
              </a:solidFill>
            </a:endParaRPr>
          </a:p>
          <a:p>
            <a:pPr indent="0" lvl="0" marL="457200" rtl="0" algn="l">
              <a:spcBef>
                <a:spcPts val="0"/>
              </a:spcBef>
              <a:spcAft>
                <a:spcPts val="0"/>
              </a:spcAft>
              <a:buNone/>
            </a:pPr>
            <a:r>
              <a:t/>
            </a:r>
            <a:endParaRPr b="1" sz="2600">
              <a:solidFill>
                <a:srgbClr val="E84B36"/>
              </a:solidFill>
            </a:endParaRPr>
          </a:p>
          <a:p>
            <a:pPr indent="0" lvl="0" marL="457200" rtl="0" algn="l">
              <a:spcBef>
                <a:spcPts val="0"/>
              </a:spcBef>
              <a:spcAft>
                <a:spcPts val="0"/>
              </a:spcAft>
              <a:buNone/>
            </a:pPr>
            <a:r>
              <a:t/>
            </a:r>
            <a:endParaRPr b="1" sz="2600">
              <a:solidFill>
                <a:srgbClr val="E84B36"/>
              </a:solidFill>
            </a:endParaRPr>
          </a:p>
          <a:p>
            <a:pPr indent="0" lvl="0" marL="457200" rtl="0" algn="l">
              <a:spcBef>
                <a:spcPts val="0"/>
              </a:spcBef>
              <a:spcAft>
                <a:spcPts val="0"/>
              </a:spcAft>
              <a:buNone/>
            </a:pPr>
            <a:r>
              <a:t/>
            </a:r>
            <a:endParaRPr b="1" sz="2600">
              <a:solidFill>
                <a:srgbClr val="E84B36"/>
              </a:solidFill>
            </a:endParaRPr>
          </a:p>
          <a:p>
            <a:pPr indent="0" lvl="0" marL="457200" rtl="0" algn="ctr">
              <a:spcBef>
                <a:spcPts val="0"/>
              </a:spcBef>
              <a:spcAft>
                <a:spcPts val="0"/>
              </a:spcAft>
              <a:buNone/>
            </a:pPr>
            <a:r>
              <a:t/>
            </a:r>
            <a:endParaRPr b="1" sz="2600">
              <a:solidFill>
                <a:srgbClr val="E84B36"/>
              </a:solidFill>
            </a:endParaRPr>
          </a:p>
          <a:p>
            <a:pPr indent="0" lvl="0" marL="457200" rtl="0" algn="ctr">
              <a:spcBef>
                <a:spcPts val="0"/>
              </a:spcBef>
              <a:spcAft>
                <a:spcPts val="0"/>
              </a:spcAft>
              <a:buNone/>
            </a:pPr>
            <a:r>
              <a:t/>
            </a:r>
            <a:endParaRPr b="1" sz="2600">
              <a:solidFill>
                <a:srgbClr val="E84B36"/>
              </a:solidFill>
            </a:endParaRPr>
          </a:p>
          <a:p>
            <a:pPr indent="0" lvl="0" marL="457200" rtl="0" algn="ctr">
              <a:spcBef>
                <a:spcPts val="0"/>
              </a:spcBef>
              <a:spcAft>
                <a:spcPts val="0"/>
              </a:spcAft>
              <a:buNone/>
            </a:pPr>
            <a:r>
              <a:t/>
            </a:r>
            <a:endParaRPr b="1" sz="2600">
              <a:solidFill>
                <a:srgbClr val="E84B36"/>
              </a:solidFill>
            </a:endParaRPr>
          </a:p>
          <a:p>
            <a:pPr indent="0" lvl="0" marL="457200" rtl="0" algn="ctr">
              <a:spcBef>
                <a:spcPts val="0"/>
              </a:spcBef>
              <a:spcAft>
                <a:spcPts val="0"/>
              </a:spcAft>
              <a:buNone/>
            </a:pPr>
            <a:r>
              <a:t/>
            </a:r>
            <a:endParaRPr b="1" sz="2600">
              <a:solidFill>
                <a:srgbClr val="E84B36"/>
              </a:solidFill>
            </a:endParaRPr>
          </a:p>
          <a:p>
            <a:pPr indent="0" lvl="0" marL="457200" rtl="0" algn="ctr">
              <a:spcBef>
                <a:spcPts val="0"/>
              </a:spcBef>
              <a:spcAft>
                <a:spcPts val="0"/>
              </a:spcAft>
              <a:buNone/>
            </a:pPr>
            <a:r>
              <a:t/>
            </a:r>
            <a:endParaRPr b="1" sz="2600">
              <a:solidFill>
                <a:srgbClr val="E84B36"/>
              </a:solidFill>
            </a:endParaRPr>
          </a:p>
          <a:p>
            <a:pPr indent="0" lvl="0" marL="457200" rtl="0" algn="ctr">
              <a:spcBef>
                <a:spcPts val="0"/>
              </a:spcBef>
              <a:spcAft>
                <a:spcPts val="0"/>
              </a:spcAft>
              <a:buNone/>
            </a:pPr>
            <a:r>
              <a:t/>
            </a:r>
            <a:endParaRPr b="1" sz="2500">
              <a:solidFill>
                <a:srgbClr val="E84B36"/>
              </a:solidFill>
            </a:endParaRPr>
          </a:p>
          <a:p>
            <a:pPr indent="0" lvl="0" marL="457200" rtl="0" algn="ctr">
              <a:spcBef>
                <a:spcPts val="0"/>
              </a:spcBef>
              <a:spcAft>
                <a:spcPts val="0"/>
              </a:spcAft>
              <a:buNone/>
            </a:pPr>
            <a:r>
              <a:t/>
            </a:r>
            <a:endParaRPr b="1" sz="2500">
              <a:solidFill>
                <a:srgbClr val="E84B36"/>
              </a:solidFill>
            </a:endParaRPr>
          </a:p>
          <a:p>
            <a:pPr indent="0" lvl="0" marL="457200" rtl="0" algn="ctr">
              <a:spcBef>
                <a:spcPts val="0"/>
              </a:spcBef>
              <a:spcAft>
                <a:spcPts val="0"/>
              </a:spcAft>
              <a:buNone/>
            </a:pPr>
            <a:r>
              <a:rPr b="1" lang="en-US" sz="2500">
                <a:solidFill>
                  <a:srgbClr val="E84B36"/>
                </a:solidFill>
              </a:rPr>
              <a:t>This subsystem captures the audio from the user for the Wake Word and country name and transmits it to the Control system</a:t>
            </a:r>
            <a:endParaRPr b="1" sz="2500">
              <a:solidFill>
                <a:srgbClr val="E84B36"/>
              </a:solidFill>
            </a:endParaRPr>
          </a:p>
          <a:p>
            <a:pPr indent="0" lvl="0" marL="914400" rtl="0" algn="ctr">
              <a:spcBef>
                <a:spcPts val="0"/>
              </a:spcBef>
              <a:spcAft>
                <a:spcPts val="0"/>
              </a:spcAft>
              <a:buNone/>
            </a:pPr>
            <a:r>
              <a:t/>
            </a:r>
            <a:endParaRPr b="1" sz="2100">
              <a:solidFill>
                <a:srgbClr val="13294B"/>
              </a:solidFill>
            </a:endParaRPr>
          </a:p>
          <a:p>
            <a:pPr indent="0" lvl="0" marL="914400" rtl="0" algn="l">
              <a:spcBef>
                <a:spcPts val="0"/>
              </a:spcBef>
              <a:spcAft>
                <a:spcPts val="0"/>
              </a:spcAft>
              <a:buNone/>
            </a:pPr>
            <a:r>
              <a:t/>
            </a:r>
            <a:endParaRPr b="1" sz="2100">
              <a:solidFill>
                <a:srgbClr val="13294B"/>
              </a:solidFill>
            </a:endParaRPr>
          </a:p>
          <a:p>
            <a:pPr indent="0" lvl="0" marL="457200" rtl="0" algn="l">
              <a:spcBef>
                <a:spcPts val="0"/>
              </a:spcBef>
              <a:spcAft>
                <a:spcPts val="0"/>
              </a:spcAft>
              <a:buNone/>
            </a:pPr>
            <a:r>
              <a:t/>
            </a:r>
            <a:endParaRPr b="1" sz="2600">
              <a:solidFill>
                <a:srgbClr val="E84B36"/>
              </a:solidFill>
            </a:endParaRPr>
          </a:p>
          <a:p>
            <a:pPr indent="0" lvl="0" marL="457200" rtl="0" algn="l">
              <a:spcBef>
                <a:spcPts val="0"/>
              </a:spcBef>
              <a:spcAft>
                <a:spcPts val="0"/>
              </a:spcAft>
              <a:buNone/>
            </a:pPr>
            <a:r>
              <a:t/>
            </a:r>
            <a:endParaRPr b="1" sz="2600">
              <a:solidFill>
                <a:srgbClr val="E84B36"/>
              </a:solidFill>
            </a:endParaRPr>
          </a:p>
          <a:p>
            <a:pPr indent="0" lvl="0" marL="457200" rtl="0" algn="l">
              <a:spcBef>
                <a:spcPts val="0"/>
              </a:spcBef>
              <a:spcAft>
                <a:spcPts val="0"/>
              </a:spcAft>
              <a:buNone/>
            </a:pPr>
            <a:r>
              <a:t/>
            </a:r>
            <a:endParaRPr b="1" sz="2600">
              <a:solidFill>
                <a:srgbClr val="E84B36"/>
              </a:solidFill>
            </a:endParaRPr>
          </a:p>
          <a:p>
            <a:pPr indent="0" lvl="0" marL="457200" rtl="0" algn="l">
              <a:spcBef>
                <a:spcPts val="0"/>
              </a:spcBef>
              <a:spcAft>
                <a:spcPts val="0"/>
              </a:spcAft>
              <a:buNone/>
            </a:pPr>
            <a:r>
              <a:t/>
            </a:r>
            <a:endParaRPr b="1" sz="2600">
              <a:solidFill>
                <a:srgbClr val="E84B36"/>
              </a:solidFill>
            </a:endParaRPr>
          </a:p>
          <a:p>
            <a:pPr indent="0" lvl="0" marL="457200" rtl="0" algn="l">
              <a:spcBef>
                <a:spcPts val="0"/>
              </a:spcBef>
              <a:spcAft>
                <a:spcPts val="0"/>
              </a:spcAft>
              <a:buNone/>
            </a:pPr>
            <a:r>
              <a:t/>
            </a:r>
            <a:endParaRPr b="1" sz="2600">
              <a:solidFill>
                <a:srgbClr val="E84B36"/>
              </a:solidFill>
            </a:endParaRPr>
          </a:p>
          <a:p>
            <a:pPr indent="0" lvl="0" marL="457200" rtl="0" algn="l">
              <a:spcBef>
                <a:spcPts val="0"/>
              </a:spcBef>
              <a:spcAft>
                <a:spcPts val="0"/>
              </a:spcAft>
              <a:buNone/>
            </a:pPr>
            <a:r>
              <a:t/>
            </a:r>
            <a:endParaRPr b="1" sz="2600">
              <a:solidFill>
                <a:srgbClr val="E84B36"/>
              </a:solidFill>
            </a:endParaRPr>
          </a:p>
          <a:p>
            <a:pPr indent="0" lvl="0" marL="457200" rtl="0" algn="l">
              <a:spcBef>
                <a:spcPts val="0"/>
              </a:spcBef>
              <a:spcAft>
                <a:spcPts val="0"/>
              </a:spcAft>
              <a:buNone/>
            </a:pPr>
            <a:r>
              <a:t/>
            </a:r>
            <a:endParaRPr b="1" sz="2600">
              <a:solidFill>
                <a:srgbClr val="E84B36"/>
              </a:solidFill>
            </a:endParaRPr>
          </a:p>
          <a:p>
            <a:pPr indent="0" lvl="0" marL="457200" rtl="0" algn="l">
              <a:spcBef>
                <a:spcPts val="0"/>
              </a:spcBef>
              <a:spcAft>
                <a:spcPts val="0"/>
              </a:spcAft>
              <a:buNone/>
            </a:pPr>
            <a:r>
              <a:t/>
            </a:r>
            <a:endParaRPr b="1" sz="2600">
              <a:solidFill>
                <a:srgbClr val="E84B36"/>
              </a:solidFill>
            </a:endParaRPr>
          </a:p>
          <a:p>
            <a:pPr indent="0" lvl="0" marL="457200" rtl="0" algn="l">
              <a:spcBef>
                <a:spcPts val="0"/>
              </a:spcBef>
              <a:spcAft>
                <a:spcPts val="0"/>
              </a:spcAft>
              <a:buNone/>
            </a:pPr>
            <a:r>
              <a:t/>
            </a:r>
            <a:endParaRPr b="1" sz="2600">
              <a:solidFill>
                <a:srgbClr val="E84B36"/>
              </a:solidFill>
            </a:endParaRPr>
          </a:p>
          <a:p>
            <a:pPr indent="0" lvl="0" marL="457200" rtl="0" algn="l">
              <a:spcBef>
                <a:spcPts val="0"/>
              </a:spcBef>
              <a:spcAft>
                <a:spcPts val="0"/>
              </a:spcAft>
              <a:buNone/>
            </a:pPr>
            <a:r>
              <a:t/>
            </a:r>
            <a:endParaRPr b="1" sz="2600">
              <a:solidFill>
                <a:srgbClr val="E84B36"/>
              </a:solidFill>
            </a:endParaRPr>
          </a:p>
          <a:p>
            <a:pPr indent="0" lvl="0" marL="457200" rtl="0" algn="l">
              <a:spcBef>
                <a:spcPts val="0"/>
              </a:spcBef>
              <a:spcAft>
                <a:spcPts val="0"/>
              </a:spcAft>
              <a:buNone/>
            </a:pPr>
            <a:r>
              <a:t/>
            </a:r>
            <a:endParaRPr b="1" sz="2600">
              <a:solidFill>
                <a:srgbClr val="E84B36"/>
              </a:solidFill>
            </a:endParaRPr>
          </a:p>
          <a:p>
            <a:pPr indent="0" lvl="0" marL="457200" rtl="0" algn="l">
              <a:spcBef>
                <a:spcPts val="0"/>
              </a:spcBef>
              <a:spcAft>
                <a:spcPts val="0"/>
              </a:spcAft>
              <a:buNone/>
            </a:pPr>
            <a:r>
              <a:t/>
            </a:r>
            <a:endParaRPr b="1" sz="2600">
              <a:solidFill>
                <a:srgbClr val="E84B36"/>
              </a:solidFill>
            </a:endParaRPr>
          </a:p>
        </p:txBody>
      </p:sp>
      <p:sp>
        <p:nvSpPr>
          <p:cNvPr id="205" name="Google Shape;205;p31"/>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06" name="Google Shape;206;p31"/>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b="1" lang="en-US" sz="3000">
                <a:solidFill>
                  <a:schemeClr val="lt1"/>
                </a:solidFill>
              </a:rPr>
              <a:t>User Input Subsystem</a:t>
            </a:r>
            <a:endParaRPr b="1" i="0" sz="3000" u="none" cap="none" strike="noStrike">
              <a:solidFill>
                <a:schemeClr val="lt1"/>
              </a:solidFill>
            </a:endParaRPr>
          </a:p>
        </p:txBody>
      </p:sp>
      <p:pic>
        <p:nvPicPr>
          <p:cNvPr id="207" name="Google Shape;207;p31"/>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208" name="Google Shape;208;p31"/>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09" name="Google Shape;209;p31"/>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10" name="Google Shape;210;p31"/>
          <p:cNvGrpSpPr/>
          <p:nvPr/>
        </p:nvGrpSpPr>
        <p:grpSpPr>
          <a:xfrm>
            <a:off x="4061361" y="6601537"/>
            <a:ext cx="5238725" cy="70446"/>
            <a:chOff x="4028111" y="6601537"/>
            <a:chExt cx="5238725" cy="70446"/>
          </a:xfrm>
        </p:grpSpPr>
        <p:cxnSp>
          <p:nvCxnSpPr>
            <p:cNvPr id="211" name="Google Shape;211;p31"/>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212" name="Google Shape;212;p31"/>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213" name="Google Shape;213;p31"/>
          <p:cNvPicPr preferRelativeResize="0"/>
          <p:nvPr/>
        </p:nvPicPr>
        <p:blipFill rotWithShape="1">
          <a:blip r:embed="rId4">
            <a:alphaModFix/>
          </a:blip>
          <a:srcRect b="5375" l="0" r="0" t="0"/>
          <a:stretch/>
        </p:blipFill>
        <p:spPr>
          <a:xfrm>
            <a:off x="170950" y="1579750"/>
            <a:ext cx="6083450" cy="3919275"/>
          </a:xfrm>
          <a:prstGeom prst="rect">
            <a:avLst/>
          </a:prstGeom>
          <a:noFill/>
          <a:ln>
            <a:noFill/>
          </a:ln>
        </p:spPr>
      </p:pic>
      <p:pic>
        <p:nvPicPr>
          <p:cNvPr id="214" name="Google Shape;214;p31"/>
          <p:cNvPicPr preferRelativeResize="0"/>
          <p:nvPr/>
        </p:nvPicPr>
        <p:blipFill>
          <a:blip r:embed="rId5">
            <a:alphaModFix/>
          </a:blip>
          <a:stretch>
            <a:fillRect/>
          </a:stretch>
        </p:blipFill>
        <p:spPr>
          <a:xfrm>
            <a:off x="8072013" y="3727638"/>
            <a:ext cx="2280476" cy="22804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3daa50ff0fa_1_4"/>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20" name="Google Shape;220;g3daa50ff0fa_1_4"/>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b="1" lang="en-US" sz="3000">
                <a:solidFill>
                  <a:schemeClr val="lt1"/>
                </a:solidFill>
              </a:rPr>
              <a:t>User Input Subsystem</a:t>
            </a:r>
            <a:endParaRPr b="1" i="0" sz="3000" u="none" cap="none" strike="noStrike">
              <a:solidFill>
                <a:schemeClr val="lt1"/>
              </a:solidFill>
            </a:endParaRPr>
          </a:p>
        </p:txBody>
      </p:sp>
      <p:pic>
        <p:nvPicPr>
          <p:cNvPr id="221" name="Google Shape;221;g3daa50ff0fa_1_4"/>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222" name="Google Shape;222;g3daa50ff0fa_1_4"/>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23" name="Google Shape;223;g3daa50ff0fa_1_4"/>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24" name="Google Shape;224;g3daa50ff0fa_1_4"/>
          <p:cNvGrpSpPr/>
          <p:nvPr/>
        </p:nvGrpSpPr>
        <p:grpSpPr>
          <a:xfrm>
            <a:off x="4061425" y="6601537"/>
            <a:ext cx="5238715" cy="70500"/>
            <a:chOff x="4028175" y="6601537"/>
            <a:chExt cx="5238715" cy="70500"/>
          </a:xfrm>
        </p:grpSpPr>
        <p:cxnSp>
          <p:nvCxnSpPr>
            <p:cNvPr id="225" name="Google Shape;225;g3daa50ff0fa_1_4"/>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26" name="Google Shape;226;g3daa50ff0fa_1_4"/>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227" name="Google Shape;227;g3daa50ff0fa_1_4"/>
          <p:cNvGraphicFramePr/>
          <p:nvPr/>
        </p:nvGraphicFramePr>
        <p:xfrm>
          <a:off x="376800" y="1197013"/>
          <a:ext cx="3000000" cy="3000000"/>
        </p:xfrm>
        <a:graphic>
          <a:graphicData uri="http://schemas.openxmlformats.org/drawingml/2006/table">
            <a:tbl>
              <a:tblPr>
                <a:noFill/>
                <a:tableStyleId>{8C253351-B7BF-4D27-8B47-632A8EB92D91}</a:tableStyleId>
              </a:tblPr>
              <a:tblGrid>
                <a:gridCol w="6862850"/>
                <a:gridCol w="4730375"/>
              </a:tblGrid>
              <a:tr h="442150">
                <a:tc>
                  <a:txBody>
                    <a:bodyPr/>
                    <a:lstStyle/>
                    <a:p>
                      <a:pPr indent="0" lvl="0" marL="0" rtl="0" algn="ctr">
                        <a:spcBef>
                          <a:spcPts val="0"/>
                        </a:spcBef>
                        <a:spcAft>
                          <a:spcPts val="0"/>
                        </a:spcAft>
                        <a:buNone/>
                      </a:pPr>
                      <a:r>
                        <a:rPr b="1" lang="en-US" sz="2000"/>
                        <a:t>Requirement</a:t>
                      </a:r>
                      <a:endParaRPr b="1" sz="2000"/>
                    </a:p>
                  </a:txBody>
                  <a:tcPr marT="91425" marB="91425" marR="91425" marL="91425"/>
                </a:tc>
                <a:tc>
                  <a:txBody>
                    <a:bodyPr/>
                    <a:lstStyle/>
                    <a:p>
                      <a:pPr indent="0" lvl="0" marL="0" rtl="0" algn="ctr">
                        <a:spcBef>
                          <a:spcPts val="0"/>
                        </a:spcBef>
                        <a:spcAft>
                          <a:spcPts val="0"/>
                        </a:spcAft>
                        <a:buNone/>
                      </a:pPr>
                      <a:r>
                        <a:rPr b="1" lang="en-US" sz="2000"/>
                        <a:t>Verification</a:t>
                      </a:r>
                      <a:endParaRPr b="1" sz="2000"/>
                    </a:p>
                  </a:txBody>
                  <a:tcPr marT="91425" marB="91425" marR="91425" marL="91425"/>
                </a:tc>
              </a:tr>
              <a:tr h="442150">
                <a:tc>
                  <a:txBody>
                    <a:bodyPr/>
                    <a:lstStyle/>
                    <a:p>
                      <a:pPr indent="0" lvl="0" marL="0" rtl="0" algn="ctr">
                        <a:spcBef>
                          <a:spcPts val="0"/>
                        </a:spcBef>
                        <a:spcAft>
                          <a:spcPts val="0"/>
                        </a:spcAft>
                        <a:buNone/>
                      </a:pPr>
                      <a:r>
                        <a:rPr lang="en-US" sz="2000"/>
                        <a:t>The user input subsystem will stop capturing audio within 1s of successful country detection</a:t>
                      </a:r>
                      <a:endParaRPr sz="2000"/>
                    </a:p>
                    <a:p>
                      <a:pPr indent="0" lvl="0" marL="0" rtl="0" algn="ctr">
                        <a:spcBef>
                          <a:spcPts val="0"/>
                        </a:spcBef>
                        <a:spcAft>
                          <a:spcPts val="0"/>
                        </a:spcAft>
                        <a:buNone/>
                      </a:pPr>
                      <a:r>
                        <a:t/>
                      </a:r>
                      <a:endParaRPr sz="2000"/>
                    </a:p>
                  </a:txBody>
                  <a:tcPr marT="91425" marB="91425" marR="91425" marL="91425"/>
                </a:tc>
                <a:tc>
                  <a:txBody>
                    <a:bodyPr/>
                    <a:lstStyle/>
                    <a:p>
                      <a:pPr indent="0" lvl="0" marL="0" rtl="0" algn="ctr">
                        <a:spcBef>
                          <a:spcPts val="0"/>
                        </a:spcBef>
                        <a:spcAft>
                          <a:spcPts val="0"/>
                        </a:spcAft>
                        <a:buNone/>
                      </a:pPr>
                      <a:r>
                        <a:rPr lang="en-US" sz="2000"/>
                        <a:t>Output logs with timestamps showing when the command was detected and the audio caputing stops</a:t>
                      </a:r>
                      <a:endParaRPr sz="2000"/>
                    </a:p>
                  </a:txBody>
                  <a:tcPr marT="91425" marB="91425" marR="91425" marL="91425"/>
                </a:tc>
              </a:tr>
              <a:tr h="442150">
                <a:tc>
                  <a:txBody>
                    <a:bodyPr/>
                    <a:lstStyle/>
                    <a:p>
                      <a:pPr indent="0" lvl="0" marL="0" rtl="0" algn="ctr">
                        <a:spcBef>
                          <a:spcPts val="0"/>
                        </a:spcBef>
                        <a:spcAft>
                          <a:spcPts val="0"/>
                        </a:spcAft>
                        <a:buNone/>
                      </a:pPr>
                      <a:r>
                        <a:rPr lang="en-US" sz="2000"/>
                        <a:t>The subsystem will accept spoken input from a user located 10 to 20 cm from the microphone under normal indoor audio conditions</a:t>
                      </a:r>
                      <a:endParaRPr sz="2000"/>
                    </a:p>
                  </a:txBody>
                  <a:tcPr marT="91425" marB="91425" marR="91425" marL="91425"/>
                </a:tc>
                <a:tc>
                  <a:txBody>
                    <a:bodyPr/>
                    <a:lstStyle/>
                    <a:p>
                      <a:pPr indent="0" lvl="0" marL="0" rtl="0" algn="ctr">
                        <a:spcBef>
                          <a:spcPts val="0"/>
                        </a:spcBef>
                        <a:spcAft>
                          <a:spcPts val="0"/>
                        </a:spcAft>
                        <a:buNone/>
                      </a:pPr>
                      <a:r>
                        <a:rPr lang="en-US" sz="2000"/>
                        <a:t>Read output logs stating whether country was recognized from distances 10-20 cm </a:t>
                      </a:r>
                      <a:endParaRPr sz="2000"/>
                    </a:p>
                  </a:txBody>
                  <a:tcPr marT="91425" marB="91425" marR="91425" marL="91425"/>
                </a:tc>
              </a:tr>
              <a:tr h="542500">
                <a:tc>
                  <a:txBody>
                    <a:bodyPr/>
                    <a:lstStyle/>
                    <a:p>
                      <a:pPr indent="0" lvl="0" marL="0" rtl="0" algn="ctr">
                        <a:spcBef>
                          <a:spcPts val="0"/>
                        </a:spcBef>
                        <a:spcAft>
                          <a:spcPts val="0"/>
                        </a:spcAft>
                        <a:buNone/>
                      </a:pPr>
                      <a:r>
                        <a:rPr lang="en-US" sz="2000"/>
                        <a:t>The ESP accurately detects the country spoken even in the presence of ambient noise (50 decibels)</a:t>
                      </a:r>
                      <a:endParaRPr sz="2000"/>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US" sz="2000">
                          <a:solidFill>
                            <a:schemeClr val="dk1"/>
                          </a:solidFill>
                        </a:rPr>
                        <a:t>Read output logs stating what country was recognized by the Speech Command Recognition model</a:t>
                      </a:r>
                      <a:endParaRPr sz="2000"/>
                    </a:p>
                  </a:txBody>
                  <a:tcPr marT="91425" marB="91425" marR="91425" marL="91425"/>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3e62a83f92a_0_109"/>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33" name="Google Shape;233;g3e62a83f92a_0_109"/>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b="1" lang="en-US" sz="3000">
                <a:solidFill>
                  <a:schemeClr val="lt1"/>
                </a:solidFill>
              </a:rPr>
              <a:t>Compute, Control, and Logic Subsystem</a:t>
            </a:r>
            <a:endParaRPr b="1" i="0" sz="3000" u="none" cap="none" strike="noStrike">
              <a:solidFill>
                <a:schemeClr val="lt1"/>
              </a:solidFill>
            </a:endParaRPr>
          </a:p>
        </p:txBody>
      </p:sp>
      <p:pic>
        <p:nvPicPr>
          <p:cNvPr id="234" name="Google Shape;234;g3e62a83f92a_0_109"/>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235" name="Google Shape;235;g3e62a83f92a_0_109"/>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36" name="Google Shape;236;g3e62a83f92a_0_109"/>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37" name="Google Shape;237;g3e62a83f92a_0_109"/>
          <p:cNvGrpSpPr/>
          <p:nvPr/>
        </p:nvGrpSpPr>
        <p:grpSpPr>
          <a:xfrm>
            <a:off x="4061425" y="6601537"/>
            <a:ext cx="5238715" cy="70500"/>
            <a:chOff x="4028175" y="6601537"/>
            <a:chExt cx="5238715" cy="70500"/>
          </a:xfrm>
        </p:grpSpPr>
        <p:cxnSp>
          <p:nvCxnSpPr>
            <p:cNvPr id="238" name="Google Shape;238;g3e62a83f92a_0_109"/>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39" name="Google Shape;239;g3e62a83f92a_0_109"/>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40" name="Google Shape;240;g3e62a83f92a_0_109"/>
          <p:cNvSpPr txBox="1"/>
          <p:nvPr/>
        </p:nvSpPr>
        <p:spPr>
          <a:xfrm>
            <a:off x="9022525" y="1320525"/>
            <a:ext cx="3002400" cy="5503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lang="en-US" sz="2000">
                <a:solidFill>
                  <a:srgbClr val="E84B36"/>
                </a:solidFill>
              </a:rPr>
              <a:t>This subsystem is </a:t>
            </a:r>
            <a:r>
              <a:rPr b="1" lang="en-US" sz="2000">
                <a:solidFill>
                  <a:srgbClr val="E84B36"/>
                </a:solidFill>
              </a:rPr>
              <a:t>responsible</a:t>
            </a:r>
            <a:r>
              <a:rPr b="1" lang="en-US" sz="2000">
                <a:solidFill>
                  <a:srgbClr val="E84B36"/>
                </a:solidFill>
              </a:rPr>
              <a:t> for audio processing, controlling Status LEDS, and computing motor coordinates before transmitting it to the Motion Control Subsystem</a:t>
            </a:r>
            <a:endParaRPr b="1" i="0" sz="20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dk1"/>
              </a:solidFill>
              <a:latin typeface="Arial"/>
              <a:ea typeface="Arial"/>
              <a:cs typeface="Arial"/>
              <a:sym typeface="Arial"/>
            </a:endParaRPr>
          </a:p>
        </p:txBody>
      </p:sp>
      <p:pic>
        <p:nvPicPr>
          <p:cNvPr id="241" name="Google Shape;241;g3e62a83f92a_0_109"/>
          <p:cNvPicPr preferRelativeResize="0"/>
          <p:nvPr/>
        </p:nvPicPr>
        <p:blipFill rotWithShape="1">
          <a:blip r:embed="rId4">
            <a:alphaModFix/>
          </a:blip>
          <a:srcRect b="0" l="8899" r="7934" t="0"/>
          <a:stretch/>
        </p:blipFill>
        <p:spPr>
          <a:xfrm>
            <a:off x="4838075" y="1744888"/>
            <a:ext cx="3968300" cy="3902825"/>
          </a:xfrm>
          <a:prstGeom prst="rect">
            <a:avLst/>
          </a:prstGeom>
          <a:noFill/>
          <a:ln>
            <a:noFill/>
          </a:ln>
        </p:spPr>
      </p:pic>
      <p:pic>
        <p:nvPicPr>
          <p:cNvPr id="242" name="Google Shape;242;g3e62a83f92a_0_109" title="Screenshot 2026-04-28 at 6.59.47 PM.png"/>
          <p:cNvPicPr preferRelativeResize="0"/>
          <p:nvPr/>
        </p:nvPicPr>
        <p:blipFill rotWithShape="1">
          <a:blip r:embed="rId5">
            <a:alphaModFix/>
          </a:blip>
          <a:srcRect b="0" l="13191" r="14092" t="0"/>
          <a:stretch/>
        </p:blipFill>
        <p:spPr>
          <a:xfrm>
            <a:off x="376800" y="1096975"/>
            <a:ext cx="4166888" cy="52758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3e62a83f92a_0_92"/>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48" name="Google Shape;248;g3e62a83f92a_0_92"/>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b="1" lang="en-US" sz="3000">
                <a:solidFill>
                  <a:schemeClr val="lt1"/>
                </a:solidFill>
              </a:rPr>
              <a:t>Compute, Control, and Logic Subsystem</a:t>
            </a:r>
            <a:endParaRPr b="1" i="0" sz="3000" u="none" cap="none" strike="noStrike">
              <a:solidFill>
                <a:schemeClr val="lt1"/>
              </a:solidFill>
            </a:endParaRPr>
          </a:p>
        </p:txBody>
      </p:sp>
      <p:pic>
        <p:nvPicPr>
          <p:cNvPr id="249" name="Google Shape;249;g3e62a83f92a_0_92"/>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250" name="Google Shape;250;g3e62a83f92a_0_92"/>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51" name="Google Shape;251;g3e62a83f92a_0_92"/>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52" name="Google Shape;252;g3e62a83f92a_0_92"/>
          <p:cNvGrpSpPr/>
          <p:nvPr/>
        </p:nvGrpSpPr>
        <p:grpSpPr>
          <a:xfrm>
            <a:off x="4061425" y="6601537"/>
            <a:ext cx="5238715" cy="70500"/>
            <a:chOff x="4028175" y="6601537"/>
            <a:chExt cx="5238715" cy="70500"/>
          </a:xfrm>
        </p:grpSpPr>
        <p:cxnSp>
          <p:nvCxnSpPr>
            <p:cNvPr id="253" name="Google Shape;253;g3e62a83f92a_0_9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54" name="Google Shape;254;g3e62a83f92a_0_92"/>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55" name="Google Shape;255;g3e62a83f92a_0_92"/>
          <p:cNvSpPr txBox="1"/>
          <p:nvPr/>
        </p:nvSpPr>
        <p:spPr>
          <a:xfrm>
            <a:off x="919650" y="5235788"/>
            <a:ext cx="10352700" cy="868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n-US" sz="2300">
                <a:solidFill>
                  <a:srgbClr val="E84B36"/>
                </a:solidFill>
              </a:rPr>
              <a:t>ESP-Skainet Framework which supports WakeNet and Speech Command Recognition </a:t>
            </a:r>
            <a:endParaRPr b="1" i="0" sz="23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dk1"/>
              </a:solidFill>
              <a:latin typeface="Arial"/>
              <a:ea typeface="Arial"/>
              <a:cs typeface="Arial"/>
              <a:sym typeface="Arial"/>
            </a:endParaRPr>
          </a:p>
        </p:txBody>
      </p:sp>
      <p:pic>
        <p:nvPicPr>
          <p:cNvPr id="256" name="Google Shape;256;g3e62a83f92a_0_92"/>
          <p:cNvPicPr preferRelativeResize="0"/>
          <p:nvPr/>
        </p:nvPicPr>
        <p:blipFill rotWithShape="1">
          <a:blip r:embed="rId4">
            <a:alphaModFix/>
          </a:blip>
          <a:srcRect b="9272" l="0" r="0" t="0"/>
          <a:stretch/>
        </p:blipFill>
        <p:spPr>
          <a:xfrm>
            <a:off x="376788" y="1502462"/>
            <a:ext cx="7532172" cy="3312963"/>
          </a:xfrm>
          <a:prstGeom prst="rect">
            <a:avLst/>
          </a:prstGeom>
          <a:noFill/>
          <a:ln>
            <a:noFill/>
          </a:ln>
        </p:spPr>
      </p:pic>
      <p:pic>
        <p:nvPicPr>
          <p:cNvPr id="257" name="Google Shape;257;g3e62a83f92a_0_92"/>
          <p:cNvPicPr preferRelativeResize="0"/>
          <p:nvPr/>
        </p:nvPicPr>
        <p:blipFill>
          <a:blip r:embed="rId5">
            <a:alphaModFix/>
          </a:blip>
          <a:stretch>
            <a:fillRect/>
          </a:stretch>
        </p:blipFill>
        <p:spPr>
          <a:xfrm>
            <a:off x="8060485" y="1824482"/>
            <a:ext cx="3748615" cy="266891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3daf4068635_1_8"/>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63" name="Google Shape;263;g3daf4068635_1_8"/>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2400"/>
              <a:buFont typeface="Arial"/>
              <a:buNone/>
            </a:pPr>
            <a:r>
              <a:rPr b="1" lang="en-US" sz="3000">
                <a:solidFill>
                  <a:schemeClr val="lt1"/>
                </a:solidFill>
              </a:rPr>
              <a:t>Compute, Control, and Logic Subsystem</a:t>
            </a:r>
            <a:endParaRPr b="1" i="0" sz="3000" u="none" cap="none" strike="noStrike">
              <a:solidFill>
                <a:schemeClr val="lt1"/>
              </a:solidFill>
            </a:endParaRPr>
          </a:p>
        </p:txBody>
      </p:sp>
      <p:pic>
        <p:nvPicPr>
          <p:cNvPr id="264" name="Google Shape;264;g3daf4068635_1_8"/>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265" name="Google Shape;265;g3daf4068635_1_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66" name="Google Shape;266;g3daf4068635_1_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67" name="Google Shape;267;g3daf4068635_1_8"/>
          <p:cNvGrpSpPr/>
          <p:nvPr/>
        </p:nvGrpSpPr>
        <p:grpSpPr>
          <a:xfrm>
            <a:off x="4061425" y="6601537"/>
            <a:ext cx="5238715" cy="70500"/>
            <a:chOff x="4028175" y="6601537"/>
            <a:chExt cx="5238715" cy="70500"/>
          </a:xfrm>
        </p:grpSpPr>
        <p:cxnSp>
          <p:nvCxnSpPr>
            <p:cNvPr id="268" name="Google Shape;268;g3daf4068635_1_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69" name="Google Shape;269;g3daf4068635_1_8"/>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270" name="Google Shape;270;g3daf4068635_1_8"/>
          <p:cNvPicPr preferRelativeResize="0"/>
          <p:nvPr/>
        </p:nvPicPr>
        <p:blipFill>
          <a:blip r:embed="rId4">
            <a:alphaModFix/>
          </a:blip>
          <a:stretch>
            <a:fillRect/>
          </a:stretch>
        </p:blipFill>
        <p:spPr>
          <a:xfrm>
            <a:off x="6230125" y="3637650"/>
            <a:ext cx="2896507" cy="2684825"/>
          </a:xfrm>
          <a:prstGeom prst="rect">
            <a:avLst/>
          </a:prstGeom>
          <a:noFill/>
          <a:ln>
            <a:noFill/>
          </a:ln>
        </p:spPr>
      </p:pic>
      <p:pic>
        <p:nvPicPr>
          <p:cNvPr id="271" name="Google Shape;271;g3daf4068635_1_8"/>
          <p:cNvPicPr preferRelativeResize="0"/>
          <p:nvPr/>
        </p:nvPicPr>
        <p:blipFill>
          <a:blip r:embed="rId5">
            <a:alphaModFix/>
          </a:blip>
          <a:stretch>
            <a:fillRect/>
          </a:stretch>
        </p:blipFill>
        <p:spPr>
          <a:xfrm>
            <a:off x="2625650" y="3671802"/>
            <a:ext cx="3050350" cy="2616523"/>
          </a:xfrm>
          <a:prstGeom prst="rect">
            <a:avLst/>
          </a:prstGeom>
          <a:noFill/>
          <a:ln>
            <a:noFill/>
          </a:ln>
        </p:spPr>
      </p:pic>
      <p:pic>
        <p:nvPicPr>
          <p:cNvPr id="272" name="Google Shape;272;g3daf4068635_1_8"/>
          <p:cNvPicPr preferRelativeResize="0"/>
          <p:nvPr/>
        </p:nvPicPr>
        <p:blipFill>
          <a:blip r:embed="rId6">
            <a:alphaModFix/>
          </a:blip>
          <a:stretch>
            <a:fillRect/>
          </a:stretch>
        </p:blipFill>
        <p:spPr>
          <a:xfrm>
            <a:off x="1104900" y="1024213"/>
            <a:ext cx="9982200" cy="2457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3e63a8af235_1_12"/>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78" name="Google Shape;278;g3e63a8af235_1_12"/>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3000">
                <a:solidFill>
                  <a:schemeClr val="lt1"/>
                </a:solidFill>
              </a:rPr>
              <a:t>Compute, Control, and Logic Subsystem</a:t>
            </a:r>
            <a:endParaRPr b="1" i="0" sz="3000" u="none" cap="none" strike="noStrike">
              <a:solidFill>
                <a:schemeClr val="lt1"/>
              </a:solidFill>
            </a:endParaRPr>
          </a:p>
        </p:txBody>
      </p:sp>
      <p:pic>
        <p:nvPicPr>
          <p:cNvPr id="279" name="Google Shape;279;g3e63a8af235_1_12"/>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280" name="Google Shape;280;g3e63a8af235_1_12"/>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81" name="Google Shape;281;g3e63a8af235_1_12"/>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82" name="Google Shape;282;g3e63a8af235_1_12"/>
          <p:cNvGrpSpPr/>
          <p:nvPr/>
        </p:nvGrpSpPr>
        <p:grpSpPr>
          <a:xfrm>
            <a:off x="4061425" y="6601537"/>
            <a:ext cx="5238715" cy="70500"/>
            <a:chOff x="4028175" y="6601537"/>
            <a:chExt cx="5238715" cy="70500"/>
          </a:xfrm>
        </p:grpSpPr>
        <p:cxnSp>
          <p:nvCxnSpPr>
            <p:cNvPr id="283" name="Google Shape;283;g3e63a8af235_1_1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284" name="Google Shape;284;g3e63a8af235_1_12"/>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285" name="Google Shape;285;g3e63a8af235_1_12"/>
          <p:cNvGraphicFramePr/>
          <p:nvPr/>
        </p:nvGraphicFramePr>
        <p:xfrm>
          <a:off x="376800" y="1240350"/>
          <a:ext cx="3000000" cy="3000000"/>
        </p:xfrm>
        <a:graphic>
          <a:graphicData uri="http://schemas.openxmlformats.org/drawingml/2006/table">
            <a:tbl>
              <a:tblPr>
                <a:noFill/>
                <a:tableStyleId>{8C253351-B7BF-4D27-8B47-632A8EB92D91}</a:tableStyleId>
              </a:tblPr>
              <a:tblGrid>
                <a:gridCol w="5726025"/>
                <a:gridCol w="5726025"/>
              </a:tblGrid>
              <a:tr h="454200">
                <a:tc>
                  <a:txBody>
                    <a:bodyPr/>
                    <a:lstStyle/>
                    <a:p>
                      <a:pPr indent="0" lvl="0" marL="0" rtl="0" algn="ctr">
                        <a:spcBef>
                          <a:spcPts val="0"/>
                        </a:spcBef>
                        <a:spcAft>
                          <a:spcPts val="0"/>
                        </a:spcAft>
                        <a:buNone/>
                      </a:pPr>
                      <a:r>
                        <a:rPr b="1" lang="en-US" sz="2000"/>
                        <a:t>Requirement</a:t>
                      </a:r>
                      <a:endParaRPr b="1" sz="2000"/>
                    </a:p>
                  </a:txBody>
                  <a:tcPr marT="91425" marB="91425" marR="91425" marL="91425"/>
                </a:tc>
                <a:tc>
                  <a:txBody>
                    <a:bodyPr/>
                    <a:lstStyle/>
                    <a:p>
                      <a:pPr indent="0" lvl="0" marL="0" rtl="0" algn="ctr">
                        <a:spcBef>
                          <a:spcPts val="0"/>
                        </a:spcBef>
                        <a:spcAft>
                          <a:spcPts val="0"/>
                        </a:spcAft>
                        <a:buNone/>
                      </a:pPr>
                      <a:r>
                        <a:rPr b="1" lang="en-US" sz="2000"/>
                        <a:t>Verification</a:t>
                      </a:r>
                      <a:endParaRPr b="1" sz="2000"/>
                    </a:p>
                  </a:txBody>
                  <a:tcPr marT="91425" marB="91425" marR="91425" marL="91425"/>
                </a:tc>
              </a:tr>
              <a:tr h="1150125">
                <a:tc>
                  <a:txBody>
                    <a:bodyPr/>
                    <a:lstStyle/>
                    <a:p>
                      <a:pPr indent="0" lvl="0" marL="0" rtl="0" algn="ctr">
                        <a:spcBef>
                          <a:spcPts val="0"/>
                        </a:spcBef>
                        <a:spcAft>
                          <a:spcPts val="0"/>
                        </a:spcAft>
                        <a:buNone/>
                      </a:pPr>
                      <a:r>
                        <a:rPr lang="en-US" sz="2000"/>
                        <a:t>Status LEDs must update to the correct state within  400 ms of any state change</a:t>
                      </a:r>
                      <a:endParaRPr sz="2000"/>
                    </a:p>
                    <a:p>
                      <a:pPr indent="0" lvl="0" marL="0" rtl="0" algn="ctr">
                        <a:spcBef>
                          <a:spcPts val="0"/>
                        </a:spcBef>
                        <a:spcAft>
                          <a:spcPts val="0"/>
                        </a:spcAft>
                        <a:buNone/>
                      </a:pPr>
                      <a:r>
                        <a:t/>
                      </a:r>
                      <a:endParaRPr sz="2000"/>
                    </a:p>
                  </a:txBody>
                  <a:tcPr marT="91425" marB="91425" marR="91425" marL="91425"/>
                </a:tc>
                <a:tc>
                  <a:txBody>
                    <a:bodyPr/>
                    <a:lstStyle/>
                    <a:p>
                      <a:pPr indent="0" lvl="0" marL="0" rtl="0" algn="ctr">
                        <a:spcBef>
                          <a:spcPts val="0"/>
                        </a:spcBef>
                        <a:spcAft>
                          <a:spcPts val="0"/>
                        </a:spcAft>
                        <a:buNone/>
                      </a:pPr>
                      <a:r>
                        <a:rPr lang="en-US" sz="2000"/>
                        <a:t>Reading output logs of when GPIOs are being triggered</a:t>
                      </a:r>
                      <a:endParaRPr sz="2000"/>
                    </a:p>
                  </a:txBody>
                  <a:tcPr marT="91425" marB="91425" marR="91425" marL="91425"/>
                </a:tc>
              </a:tr>
              <a:tr h="1021975">
                <a:tc>
                  <a:txBody>
                    <a:bodyPr/>
                    <a:lstStyle/>
                    <a:p>
                      <a:pPr indent="0" lvl="0" marL="0" rtl="0" algn="ctr">
                        <a:spcBef>
                          <a:spcPts val="0"/>
                        </a:spcBef>
                        <a:spcAft>
                          <a:spcPts val="0"/>
                        </a:spcAft>
                        <a:buNone/>
                      </a:pPr>
                      <a:r>
                        <a:rPr lang="en-US" sz="2000"/>
                        <a:t>Subsystem must determine whether the recognized country exists in the country database within 400ms.</a:t>
                      </a:r>
                      <a:endParaRPr sz="2000"/>
                    </a:p>
                  </a:txBody>
                  <a:tcPr marT="91425" marB="91425" marR="91425" marL="91425"/>
                </a:tc>
                <a:tc>
                  <a:txBody>
                    <a:bodyPr/>
                    <a:lstStyle/>
                    <a:p>
                      <a:pPr indent="0" lvl="0" marL="0" rtl="0" algn="ctr">
                        <a:spcBef>
                          <a:spcPts val="0"/>
                        </a:spcBef>
                        <a:spcAft>
                          <a:spcPts val="0"/>
                        </a:spcAft>
                        <a:buNone/>
                      </a:pPr>
                      <a:r>
                        <a:rPr lang="en-US" sz="2000"/>
                        <a:t>Read output logs stating whether country was recognized</a:t>
                      </a:r>
                      <a:endParaRPr sz="2000"/>
                    </a:p>
                  </a:txBody>
                  <a:tcPr marT="91425" marB="91425" marR="91425" marL="91425"/>
                </a:tc>
              </a:tr>
              <a:tr h="1150125">
                <a:tc>
                  <a:txBody>
                    <a:bodyPr/>
                    <a:lstStyle/>
                    <a:p>
                      <a:pPr indent="0" lvl="0" marL="0" rtl="0" algn="ctr">
                        <a:spcBef>
                          <a:spcPts val="0"/>
                        </a:spcBef>
                        <a:spcAft>
                          <a:spcPts val="0"/>
                        </a:spcAft>
                        <a:buNone/>
                      </a:pPr>
                      <a:r>
                        <a:rPr lang="en-US" sz="2000"/>
                        <a:t>Must output a single recognized country label or error within 2s of audio capture ending</a:t>
                      </a:r>
                      <a:endParaRPr sz="2000"/>
                    </a:p>
                    <a:p>
                      <a:pPr indent="0" lvl="0" marL="0" rtl="0" algn="ctr">
                        <a:spcBef>
                          <a:spcPts val="0"/>
                        </a:spcBef>
                        <a:spcAft>
                          <a:spcPts val="0"/>
                        </a:spcAft>
                        <a:buNone/>
                      </a:pPr>
                      <a:r>
                        <a:t/>
                      </a:r>
                      <a:endParaRPr sz="2000"/>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US" sz="2000">
                          <a:solidFill>
                            <a:schemeClr val="dk1"/>
                          </a:solidFill>
                        </a:rPr>
                        <a:t>Read output logs stating what country was recognized by the Speech Command Recognition model</a:t>
                      </a:r>
                      <a:endParaRPr sz="2000"/>
                    </a:p>
                  </a:txBody>
                  <a:tcPr marT="91425" marB="91425" marR="91425" marL="91425"/>
                </a:tc>
              </a:tr>
              <a:tr h="1150125">
                <a:tc>
                  <a:txBody>
                    <a:bodyPr/>
                    <a:lstStyle/>
                    <a:p>
                      <a:pPr indent="0" lvl="0" marL="0" rtl="0" algn="ctr">
                        <a:spcBef>
                          <a:spcPts val="0"/>
                        </a:spcBef>
                        <a:spcAft>
                          <a:spcPts val="0"/>
                        </a:spcAft>
                        <a:buNone/>
                      </a:pPr>
                      <a:r>
                        <a:rPr lang="en-US" sz="2000"/>
                        <a:t>The subsystem must compute the difference between the current globe position and the target position, convert it into motor steps</a:t>
                      </a:r>
                      <a:endParaRPr sz="2000"/>
                    </a:p>
                  </a:txBody>
                  <a:tcPr marT="91425" marB="91425" marR="91425" marL="91425"/>
                </a:tc>
                <a:tc>
                  <a:txBody>
                    <a:bodyPr/>
                    <a:lstStyle/>
                    <a:p>
                      <a:pPr indent="0" lvl="0" marL="0" rtl="0" algn="ctr">
                        <a:spcBef>
                          <a:spcPts val="0"/>
                        </a:spcBef>
                        <a:spcAft>
                          <a:spcPts val="0"/>
                        </a:spcAft>
                        <a:buNone/>
                      </a:pPr>
                      <a:r>
                        <a:rPr lang="en-US" sz="2000"/>
                        <a:t>Output how many steps are calculated by the subsystem and monitor globe movement to see if it moves to the right spot</a:t>
                      </a:r>
                      <a:endParaRPr sz="2000"/>
                    </a:p>
                  </a:txBody>
                  <a:tcPr marT="91425" marB="91425" marR="91425" marL="91425"/>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2"/>
          <p:cNvSpPr txBox="1"/>
          <p:nvPr/>
        </p:nvSpPr>
        <p:spPr>
          <a:xfrm>
            <a:off x="1469276" y="3493224"/>
            <a:ext cx="228049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A5A5A5"/>
                </a:solidFill>
                <a:latin typeface="Arial"/>
                <a:ea typeface="Arial"/>
                <a:cs typeface="Arial"/>
                <a:sym typeface="Arial"/>
              </a:rPr>
              <a:t>IMAGE / GRAPHIC</a:t>
            </a:r>
            <a:endParaRPr b="0" i="0" sz="1400" u="none" cap="none" strike="noStrike">
              <a:solidFill>
                <a:srgbClr val="000000"/>
              </a:solidFill>
              <a:latin typeface="Arial"/>
              <a:ea typeface="Arial"/>
              <a:cs typeface="Arial"/>
              <a:sym typeface="Arial"/>
            </a:endParaRPr>
          </a:p>
        </p:txBody>
      </p:sp>
      <p:sp>
        <p:nvSpPr>
          <p:cNvPr id="291" name="Google Shape;291;p32"/>
          <p:cNvSpPr txBox="1"/>
          <p:nvPr/>
        </p:nvSpPr>
        <p:spPr>
          <a:xfrm>
            <a:off x="919650" y="5519699"/>
            <a:ext cx="10352700" cy="1712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n-US" sz="2600">
                <a:solidFill>
                  <a:srgbClr val="E84B36"/>
                </a:solidFill>
              </a:rPr>
              <a:t>This subsystem controls the rotation of the globe to the desired country and coordinates received from the Control system</a:t>
            </a:r>
            <a:endParaRPr b="1" i="0" sz="26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dk1"/>
              </a:solidFill>
              <a:latin typeface="Arial"/>
              <a:ea typeface="Arial"/>
              <a:cs typeface="Arial"/>
              <a:sym typeface="Arial"/>
            </a:endParaRPr>
          </a:p>
        </p:txBody>
      </p:sp>
      <p:sp>
        <p:nvSpPr>
          <p:cNvPr id="292" name="Google Shape;292;p32"/>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293" name="Google Shape;293;p32"/>
          <p:cNvSpPr txBox="1"/>
          <p:nvPr/>
        </p:nvSpPr>
        <p:spPr>
          <a:xfrm>
            <a:off x="376810" y="157064"/>
            <a:ext cx="10910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3000">
                <a:solidFill>
                  <a:schemeClr val="lt1"/>
                </a:solidFill>
              </a:rPr>
              <a:t>Motion Control Subsystem</a:t>
            </a:r>
            <a:endParaRPr b="1" i="0" sz="3000" u="none" cap="none" strike="noStrike">
              <a:solidFill>
                <a:schemeClr val="lt1"/>
              </a:solidFill>
            </a:endParaRPr>
          </a:p>
        </p:txBody>
      </p:sp>
      <p:pic>
        <p:nvPicPr>
          <p:cNvPr id="294" name="Google Shape;294;p32"/>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295" name="Google Shape;295;p32"/>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296" name="Google Shape;296;p32"/>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297" name="Google Shape;297;p32"/>
          <p:cNvGrpSpPr/>
          <p:nvPr/>
        </p:nvGrpSpPr>
        <p:grpSpPr>
          <a:xfrm>
            <a:off x="4061361" y="6601537"/>
            <a:ext cx="5238725" cy="70446"/>
            <a:chOff x="4028111" y="6601537"/>
            <a:chExt cx="5238725" cy="70446"/>
          </a:xfrm>
        </p:grpSpPr>
        <p:cxnSp>
          <p:nvCxnSpPr>
            <p:cNvPr id="298" name="Google Shape;298;p32"/>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299" name="Google Shape;299;p32"/>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300" name="Google Shape;300;p32"/>
          <p:cNvPicPr preferRelativeResize="0"/>
          <p:nvPr/>
        </p:nvPicPr>
        <p:blipFill>
          <a:blip r:embed="rId4">
            <a:alphaModFix/>
          </a:blip>
          <a:stretch>
            <a:fillRect/>
          </a:stretch>
        </p:blipFill>
        <p:spPr>
          <a:xfrm>
            <a:off x="1048963" y="1102800"/>
            <a:ext cx="10094075" cy="4182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3e6394a2b69_0_6"/>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06" name="Google Shape;306;g3e6394a2b69_0_6"/>
          <p:cNvSpPr txBox="1"/>
          <p:nvPr/>
        </p:nvSpPr>
        <p:spPr>
          <a:xfrm>
            <a:off x="376810" y="113276"/>
            <a:ext cx="10910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3000">
                <a:solidFill>
                  <a:schemeClr val="lt1"/>
                </a:solidFill>
              </a:rPr>
              <a:t>Motion Control Subsystem</a:t>
            </a:r>
            <a:endParaRPr b="1" i="0" sz="3000" u="none" cap="none" strike="noStrike">
              <a:solidFill>
                <a:schemeClr val="lt1"/>
              </a:solidFill>
            </a:endParaRPr>
          </a:p>
        </p:txBody>
      </p:sp>
      <p:pic>
        <p:nvPicPr>
          <p:cNvPr id="307" name="Google Shape;307;g3e6394a2b69_0_6"/>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308" name="Google Shape;308;g3e6394a2b69_0_6"/>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09" name="Google Shape;309;g3e6394a2b69_0_6"/>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10" name="Google Shape;310;g3e6394a2b69_0_6"/>
          <p:cNvGrpSpPr/>
          <p:nvPr/>
        </p:nvGrpSpPr>
        <p:grpSpPr>
          <a:xfrm>
            <a:off x="4061425" y="6601537"/>
            <a:ext cx="5238715" cy="70500"/>
            <a:chOff x="4028175" y="6601537"/>
            <a:chExt cx="5238715" cy="70500"/>
          </a:xfrm>
        </p:grpSpPr>
        <p:cxnSp>
          <p:nvCxnSpPr>
            <p:cNvPr id="311" name="Google Shape;311;g3e6394a2b69_0_6"/>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12" name="Google Shape;312;g3e6394a2b69_0_6"/>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313" name="Google Shape;313;g3e6394a2b69_0_6"/>
          <p:cNvGraphicFramePr/>
          <p:nvPr/>
        </p:nvGraphicFramePr>
        <p:xfrm>
          <a:off x="230850" y="1539325"/>
          <a:ext cx="3000000" cy="3000000"/>
        </p:xfrm>
        <a:graphic>
          <a:graphicData uri="http://schemas.openxmlformats.org/drawingml/2006/table">
            <a:tbl>
              <a:tblPr>
                <a:noFill/>
                <a:tableStyleId>{8C253351-B7BF-4D27-8B47-632A8EB92D91}</a:tableStyleId>
              </a:tblPr>
              <a:tblGrid>
                <a:gridCol w="5865150"/>
                <a:gridCol w="5865150"/>
              </a:tblGrid>
              <a:tr h="442150">
                <a:tc>
                  <a:txBody>
                    <a:bodyPr/>
                    <a:lstStyle/>
                    <a:p>
                      <a:pPr indent="0" lvl="0" marL="0" rtl="0" algn="ctr">
                        <a:spcBef>
                          <a:spcPts val="0"/>
                        </a:spcBef>
                        <a:spcAft>
                          <a:spcPts val="0"/>
                        </a:spcAft>
                        <a:buNone/>
                      </a:pPr>
                      <a:r>
                        <a:rPr b="1" lang="en-US" sz="2000"/>
                        <a:t>Requirement</a:t>
                      </a:r>
                      <a:endParaRPr b="1" sz="2000"/>
                    </a:p>
                  </a:txBody>
                  <a:tcPr marT="91425" marB="91425" marR="91425" marL="91425"/>
                </a:tc>
                <a:tc>
                  <a:txBody>
                    <a:bodyPr/>
                    <a:lstStyle/>
                    <a:p>
                      <a:pPr indent="0" lvl="0" marL="0" rtl="0" algn="ctr">
                        <a:spcBef>
                          <a:spcPts val="0"/>
                        </a:spcBef>
                        <a:spcAft>
                          <a:spcPts val="0"/>
                        </a:spcAft>
                        <a:buNone/>
                      </a:pPr>
                      <a:r>
                        <a:rPr b="1" lang="en-US" sz="2000"/>
                        <a:t>Verification</a:t>
                      </a:r>
                      <a:endParaRPr b="1" sz="2000"/>
                    </a:p>
                  </a:txBody>
                  <a:tcPr marT="91425" marB="91425" marR="91425" marL="91425"/>
                </a:tc>
              </a:tr>
              <a:tr h="425175">
                <a:tc>
                  <a:txBody>
                    <a:bodyPr/>
                    <a:lstStyle/>
                    <a:p>
                      <a:pPr indent="0" lvl="0" marL="0" rtl="0" algn="ctr">
                        <a:spcBef>
                          <a:spcPts val="0"/>
                        </a:spcBef>
                        <a:spcAft>
                          <a:spcPts val="0"/>
                        </a:spcAft>
                        <a:buNone/>
                      </a:pPr>
                      <a:r>
                        <a:rPr lang="en-US" sz="2000"/>
                        <a:t>The motion system must rotate the globe on both axes to the location specified by the Compute, Control, and Logic Subsystem.</a:t>
                      </a:r>
                      <a:endParaRPr sz="2000"/>
                    </a:p>
                  </a:txBody>
                  <a:tcPr marT="91425" marB="91425" marR="91425" marL="91425"/>
                </a:tc>
                <a:tc>
                  <a:txBody>
                    <a:bodyPr/>
                    <a:lstStyle/>
                    <a:p>
                      <a:pPr indent="0" lvl="0" marL="0" rtl="0" algn="ctr">
                        <a:spcBef>
                          <a:spcPts val="0"/>
                        </a:spcBef>
                        <a:spcAft>
                          <a:spcPts val="0"/>
                        </a:spcAft>
                        <a:buNone/>
                      </a:pPr>
                      <a:r>
                        <a:rPr lang="en-US" sz="2000"/>
                        <a:t>After rotation, check the location the globe rotates to and compare this to the target location specified in the code.</a:t>
                      </a:r>
                      <a:endParaRPr sz="2000"/>
                    </a:p>
                  </a:txBody>
                  <a:tcPr marT="91425" marB="91425" marR="91425" marL="91425"/>
                </a:tc>
              </a:tr>
              <a:tr h="425175">
                <a:tc>
                  <a:txBody>
                    <a:bodyPr/>
                    <a:lstStyle/>
                    <a:p>
                      <a:pPr indent="0" lvl="0" marL="0" rtl="0" algn="ctr">
                        <a:spcBef>
                          <a:spcPts val="0"/>
                        </a:spcBef>
                        <a:spcAft>
                          <a:spcPts val="0"/>
                        </a:spcAft>
                        <a:buNone/>
                      </a:pPr>
                      <a:r>
                        <a:rPr lang="en-US" sz="2000"/>
                        <a:t>The z-axis must have a full 360 degrees of motion available.</a:t>
                      </a:r>
                      <a:endParaRPr sz="2000"/>
                    </a:p>
                  </a:txBody>
                  <a:tcPr marT="91425" marB="91425" marR="91425" marL="91425"/>
                </a:tc>
                <a:tc>
                  <a:txBody>
                    <a:bodyPr/>
                    <a:lstStyle/>
                    <a:p>
                      <a:pPr indent="0" lvl="0" marL="0" rtl="0" algn="ctr">
                        <a:spcBef>
                          <a:spcPts val="0"/>
                        </a:spcBef>
                        <a:spcAft>
                          <a:spcPts val="0"/>
                        </a:spcAft>
                        <a:buNone/>
                      </a:pPr>
                      <a:r>
                        <a:rPr lang="en-US" sz="2000"/>
                        <a:t>Manually rotate the globe along the z-axis in both directions to ensure the globe has a total 360 degrees of motion available.</a:t>
                      </a:r>
                      <a:endParaRPr sz="2000"/>
                    </a:p>
                  </a:txBody>
                  <a:tcPr marT="91425" marB="91425" marR="91425" marL="91425"/>
                </a:tc>
              </a:tr>
              <a:tr h="425175">
                <a:tc>
                  <a:txBody>
                    <a:bodyPr/>
                    <a:lstStyle/>
                    <a:p>
                      <a:pPr indent="0" lvl="0" marL="0" rtl="0" algn="ctr">
                        <a:spcBef>
                          <a:spcPts val="0"/>
                        </a:spcBef>
                        <a:spcAft>
                          <a:spcPts val="0"/>
                        </a:spcAft>
                        <a:buNone/>
                      </a:pPr>
                      <a:r>
                        <a:rPr lang="en-US" sz="2000"/>
                        <a:t>The y-axis must have 180 degrees of motion available.</a:t>
                      </a:r>
                      <a:endParaRPr sz="2000"/>
                    </a:p>
                  </a:txBody>
                  <a:tcPr marT="91425" marB="91425" marR="91425" marL="91425"/>
                </a:tc>
                <a:tc>
                  <a:txBody>
                    <a:bodyPr/>
                    <a:lstStyle/>
                    <a:p>
                      <a:pPr indent="0" lvl="0" marL="0" rtl="0" algn="ctr">
                        <a:spcBef>
                          <a:spcPts val="0"/>
                        </a:spcBef>
                        <a:spcAft>
                          <a:spcPts val="0"/>
                        </a:spcAft>
                        <a:buNone/>
                      </a:pPr>
                      <a:r>
                        <a:rPr lang="en-US" sz="2000"/>
                        <a:t>Manually rotate the globe along the y-axis in both directions to ensure the globe has a total 180 degrees of motion available.</a:t>
                      </a:r>
                      <a:endParaRPr sz="2000"/>
                    </a:p>
                  </a:txBody>
                  <a:tcPr marT="91425" marB="91425" marR="91425" marL="91425"/>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3daa50ff0fa_0_1"/>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19" name="Google Shape;319;g3daa50ff0fa_0_1"/>
          <p:cNvSpPr txBox="1"/>
          <p:nvPr/>
        </p:nvSpPr>
        <p:spPr>
          <a:xfrm>
            <a:off x="376810" y="113276"/>
            <a:ext cx="10910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3000">
                <a:solidFill>
                  <a:schemeClr val="lt1"/>
                </a:solidFill>
              </a:rPr>
              <a:t>Motion Control Subsystem</a:t>
            </a:r>
            <a:endParaRPr b="1" i="0" sz="3000" u="none" cap="none" strike="noStrike">
              <a:solidFill>
                <a:schemeClr val="lt1"/>
              </a:solidFill>
            </a:endParaRPr>
          </a:p>
        </p:txBody>
      </p:sp>
      <p:pic>
        <p:nvPicPr>
          <p:cNvPr id="320" name="Google Shape;320;g3daa50ff0fa_0_1"/>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321" name="Google Shape;321;g3daa50ff0fa_0_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22" name="Google Shape;322;g3daa50ff0fa_0_1"/>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23" name="Google Shape;323;g3daa50ff0fa_0_1"/>
          <p:cNvGrpSpPr/>
          <p:nvPr/>
        </p:nvGrpSpPr>
        <p:grpSpPr>
          <a:xfrm>
            <a:off x="4061425" y="6601537"/>
            <a:ext cx="5238715" cy="70500"/>
            <a:chOff x="4028175" y="6601537"/>
            <a:chExt cx="5238715" cy="70500"/>
          </a:xfrm>
        </p:grpSpPr>
        <p:cxnSp>
          <p:nvCxnSpPr>
            <p:cNvPr id="324" name="Google Shape;324;g3daa50ff0fa_0_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25" name="Google Shape;325;g3daa50ff0fa_0_1"/>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326" name="Google Shape;326;g3daa50ff0fa_0_1"/>
          <p:cNvGraphicFramePr/>
          <p:nvPr/>
        </p:nvGraphicFramePr>
        <p:xfrm>
          <a:off x="230850" y="1402138"/>
          <a:ext cx="3000000" cy="3000000"/>
        </p:xfrm>
        <a:graphic>
          <a:graphicData uri="http://schemas.openxmlformats.org/drawingml/2006/table">
            <a:tbl>
              <a:tblPr>
                <a:noFill/>
                <a:tableStyleId>{8C253351-B7BF-4D27-8B47-632A8EB92D91}</a:tableStyleId>
              </a:tblPr>
              <a:tblGrid>
                <a:gridCol w="5865150"/>
                <a:gridCol w="5865150"/>
              </a:tblGrid>
              <a:tr h="563850">
                <a:tc>
                  <a:txBody>
                    <a:bodyPr/>
                    <a:lstStyle/>
                    <a:p>
                      <a:pPr indent="0" lvl="0" marL="0" rtl="0" algn="ctr">
                        <a:spcBef>
                          <a:spcPts val="0"/>
                        </a:spcBef>
                        <a:spcAft>
                          <a:spcPts val="0"/>
                        </a:spcAft>
                        <a:buNone/>
                      </a:pPr>
                      <a:r>
                        <a:rPr b="1" lang="en-US" sz="2000"/>
                        <a:t>Requirement</a:t>
                      </a:r>
                      <a:endParaRPr b="1" sz="2000"/>
                    </a:p>
                  </a:txBody>
                  <a:tcPr marT="91425" marB="91425" marR="91425" marL="91425"/>
                </a:tc>
                <a:tc>
                  <a:txBody>
                    <a:bodyPr/>
                    <a:lstStyle/>
                    <a:p>
                      <a:pPr indent="0" lvl="0" marL="0" rtl="0" algn="ctr">
                        <a:spcBef>
                          <a:spcPts val="0"/>
                        </a:spcBef>
                        <a:spcAft>
                          <a:spcPts val="0"/>
                        </a:spcAft>
                        <a:buNone/>
                      </a:pPr>
                      <a:r>
                        <a:rPr b="1" lang="en-US" sz="2000"/>
                        <a:t>Verification</a:t>
                      </a:r>
                      <a:endParaRPr b="1" sz="2000"/>
                    </a:p>
                  </a:txBody>
                  <a:tcPr marT="91425" marB="91425" marR="91425" marL="91425"/>
                </a:tc>
              </a:tr>
              <a:tr h="425175">
                <a:tc>
                  <a:txBody>
                    <a:bodyPr/>
                    <a:lstStyle/>
                    <a:p>
                      <a:pPr indent="0" lvl="0" marL="0" rtl="0" algn="ctr">
                        <a:spcBef>
                          <a:spcPts val="0"/>
                        </a:spcBef>
                        <a:spcAft>
                          <a:spcPts val="0"/>
                        </a:spcAft>
                        <a:buNone/>
                      </a:pPr>
                      <a:r>
                        <a:rPr lang="en-US" sz="2000"/>
                        <a:t>The globe must rotate to the desired position within 40 seconds.</a:t>
                      </a:r>
                      <a:endParaRPr sz="2000"/>
                    </a:p>
                  </a:txBody>
                  <a:tcPr marT="91425" marB="91425" marR="91425" marL="91425"/>
                </a:tc>
                <a:tc>
                  <a:txBody>
                    <a:bodyPr/>
                    <a:lstStyle/>
                    <a:p>
                      <a:pPr indent="0" lvl="0" marL="0" rtl="0" algn="ctr">
                        <a:spcBef>
                          <a:spcPts val="0"/>
                        </a:spcBef>
                        <a:spcAft>
                          <a:spcPts val="0"/>
                        </a:spcAft>
                        <a:buNone/>
                      </a:pPr>
                      <a:r>
                        <a:rPr lang="en-US" sz="2000"/>
                        <a:t>Measure the time from the green LED activating to when the rotation of the globe is complete. This should be less than 40 seconds.</a:t>
                      </a:r>
                      <a:endParaRPr sz="2000"/>
                    </a:p>
                  </a:txBody>
                  <a:tcPr marT="91425" marB="91425" marR="91425" marL="91425"/>
                </a:tc>
              </a:tr>
              <a:tr h="425175">
                <a:tc>
                  <a:txBody>
                    <a:bodyPr/>
                    <a:lstStyle/>
                    <a:p>
                      <a:pPr indent="0" lvl="0" marL="0" rtl="0" algn="ctr">
                        <a:spcBef>
                          <a:spcPts val="0"/>
                        </a:spcBef>
                        <a:spcAft>
                          <a:spcPts val="0"/>
                        </a:spcAft>
                        <a:buNone/>
                      </a:pPr>
                      <a:r>
                        <a:rPr lang="en-US" sz="2000"/>
                        <a:t>Once rotation is complete, the system must send a signal to the Pointer Subsystem to turn on the laser within 1 second.</a:t>
                      </a:r>
                      <a:endParaRPr sz="2000"/>
                    </a:p>
                  </a:txBody>
                  <a:tcPr marT="91425" marB="91425" marR="91425" marL="91425"/>
                </a:tc>
                <a:tc>
                  <a:txBody>
                    <a:bodyPr/>
                    <a:lstStyle/>
                    <a:p>
                      <a:pPr indent="0" lvl="0" marL="0" rtl="0" algn="ctr">
                        <a:spcBef>
                          <a:spcPts val="0"/>
                        </a:spcBef>
                        <a:spcAft>
                          <a:spcPts val="0"/>
                        </a:spcAft>
                        <a:buNone/>
                      </a:pPr>
                      <a:r>
                        <a:rPr lang="en-US" sz="2000"/>
                        <a:t>Once rotation to the country is complete, measure the time to laser activation.</a:t>
                      </a:r>
                      <a:endParaRPr sz="2000"/>
                    </a:p>
                  </a:txBody>
                  <a:tcPr marT="91425" marB="91425" marR="91425" marL="91425"/>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3"/>
          <p:cNvSpPr txBox="1"/>
          <p:nvPr/>
        </p:nvSpPr>
        <p:spPr>
          <a:xfrm>
            <a:off x="376800" y="2299050"/>
            <a:ext cx="5042700" cy="2259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n-US" sz="2600">
                <a:solidFill>
                  <a:srgbClr val="E84B36"/>
                </a:solidFill>
              </a:rPr>
              <a:t>This subsystem is responsible for the laser that will turn on and off during and after rotation in order to point to the desired country on the globe.</a:t>
            </a:r>
            <a:endParaRPr b="1" i="0" sz="2600" u="none" cap="none" strike="noStrike">
              <a:solidFill>
                <a:srgbClr val="E84B36"/>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800" u="none" cap="none" strike="noStrike">
              <a:solidFill>
                <a:schemeClr val="dk1"/>
              </a:solidFill>
              <a:latin typeface="Arial"/>
              <a:ea typeface="Arial"/>
              <a:cs typeface="Arial"/>
              <a:sym typeface="Arial"/>
            </a:endParaRPr>
          </a:p>
        </p:txBody>
      </p:sp>
      <p:sp>
        <p:nvSpPr>
          <p:cNvPr id="332" name="Google Shape;332;p33"/>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33" name="Google Shape;333;p33"/>
          <p:cNvSpPr txBox="1"/>
          <p:nvPr/>
        </p:nvSpPr>
        <p:spPr>
          <a:xfrm>
            <a:off x="376810" y="157064"/>
            <a:ext cx="10910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3000">
                <a:solidFill>
                  <a:schemeClr val="lt1"/>
                </a:solidFill>
              </a:rPr>
              <a:t>Pointer Subsystem</a:t>
            </a:r>
            <a:endParaRPr b="1" i="0" sz="3000" u="none" cap="none" strike="noStrike">
              <a:solidFill>
                <a:schemeClr val="lt1"/>
              </a:solidFill>
            </a:endParaRPr>
          </a:p>
        </p:txBody>
      </p:sp>
      <p:pic>
        <p:nvPicPr>
          <p:cNvPr id="334" name="Google Shape;334;p33"/>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335" name="Google Shape;335;p33"/>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36" name="Google Shape;336;p33"/>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37" name="Google Shape;337;p33"/>
          <p:cNvGrpSpPr/>
          <p:nvPr/>
        </p:nvGrpSpPr>
        <p:grpSpPr>
          <a:xfrm>
            <a:off x="4061361" y="6601537"/>
            <a:ext cx="5238725" cy="70446"/>
            <a:chOff x="4028111" y="6601537"/>
            <a:chExt cx="5238725" cy="70446"/>
          </a:xfrm>
        </p:grpSpPr>
        <p:cxnSp>
          <p:nvCxnSpPr>
            <p:cNvPr id="338" name="Google Shape;338;p33"/>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339" name="Google Shape;339;p33"/>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340" name="Google Shape;340;p33"/>
          <p:cNvPicPr preferRelativeResize="0"/>
          <p:nvPr/>
        </p:nvPicPr>
        <p:blipFill>
          <a:blip r:embed="rId4">
            <a:alphaModFix/>
          </a:blip>
          <a:stretch>
            <a:fillRect/>
          </a:stretch>
        </p:blipFill>
        <p:spPr>
          <a:xfrm>
            <a:off x="5979025" y="1367725"/>
            <a:ext cx="5849800" cy="412256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 name="Shape 88"/>
        <p:cNvGrpSpPr/>
        <p:nvPr/>
      </p:nvGrpSpPr>
      <p:grpSpPr>
        <a:xfrm>
          <a:off x="0" y="0"/>
          <a:ext cx="0" cy="0"/>
          <a:chOff x="0" y="0"/>
          <a:chExt cx="0" cy="0"/>
        </a:xfrm>
      </p:grpSpPr>
      <p:sp>
        <p:nvSpPr>
          <p:cNvPr id="89" name="Google Shape;89;p27"/>
          <p:cNvSpPr txBox="1"/>
          <p:nvPr/>
        </p:nvSpPr>
        <p:spPr>
          <a:xfrm>
            <a:off x="2206981" y="1787615"/>
            <a:ext cx="77781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lang="en-US" sz="4500">
                <a:solidFill>
                  <a:schemeClr val="lt1"/>
                </a:solidFill>
              </a:rPr>
              <a:t>Problem</a:t>
            </a:r>
            <a:endParaRPr b="0" i="0" sz="4500" u="none" cap="none" strike="noStrike">
              <a:solidFill>
                <a:srgbClr val="000000"/>
              </a:solidFill>
              <a:latin typeface="Arial"/>
              <a:ea typeface="Arial"/>
              <a:cs typeface="Arial"/>
              <a:sym typeface="Arial"/>
            </a:endParaRPr>
          </a:p>
        </p:txBody>
      </p:sp>
      <p:sp>
        <p:nvSpPr>
          <p:cNvPr id="90" name="Google Shape;90;p27"/>
          <p:cNvSpPr txBox="1"/>
          <p:nvPr/>
        </p:nvSpPr>
        <p:spPr>
          <a:xfrm>
            <a:off x="1441528" y="3232230"/>
            <a:ext cx="9309000" cy="1816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lang="en-US" sz="2800">
                <a:solidFill>
                  <a:schemeClr val="lt1"/>
                </a:solidFill>
              </a:rPr>
              <a:t>Traditional globes can be difficult to read and screen-based learning can be distracting, so students need a more intuitive physical tool for exploring geography.</a:t>
            </a:r>
            <a:endParaRPr b="0" i="0" sz="1800" u="none" cap="none" strike="noStrike">
              <a:solidFill>
                <a:schemeClr val="lt1"/>
              </a:solidFill>
              <a:latin typeface="Arial"/>
              <a:ea typeface="Arial"/>
              <a:cs typeface="Arial"/>
              <a:sym typeface="Arial"/>
            </a:endParaRPr>
          </a:p>
        </p:txBody>
      </p:sp>
      <p:grpSp>
        <p:nvGrpSpPr>
          <p:cNvPr id="91" name="Google Shape;91;p27"/>
          <p:cNvGrpSpPr/>
          <p:nvPr/>
        </p:nvGrpSpPr>
        <p:grpSpPr>
          <a:xfrm>
            <a:off x="3943790" y="2676939"/>
            <a:ext cx="3861740" cy="322845"/>
            <a:chOff x="3943790" y="2676939"/>
            <a:chExt cx="3861740" cy="322845"/>
          </a:xfrm>
        </p:grpSpPr>
        <p:cxnSp>
          <p:nvCxnSpPr>
            <p:cNvPr id="92" name="Google Shape;92;p27"/>
            <p:cNvCxnSpPr/>
            <p:nvPr/>
          </p:nvCxnSpPr>
          <p:spPr>
            <a:xfrm>
              <a:off x="4426226" y="2676939"/>
              <a:ext cx="3379304" cy="0"/>
            </a:xfrm>
            <a:prstGeom prst="straightConnector1">
              <a:avLst/>
            </a:prstGeom>
            <a:noFill/>
            <a:ln cap="flat" cmpd="sng" w="19050">
              <a:solidFill>
                <a:srgbClr val="E84B36"/>
              </a:solidFill>
              <a:prstDash val="solid"/>
              <a:round/>
              <a:headEnd len="sm" w="sm" type="none"/>
              <a:tailEnd len="sm" w="sm" type="none"/>
            </a:ln>
          </p:spPr>
        </p:cxnSp>
        <p:cxnSp>
          <p:nvCxnSpPr>
            <p:cNvPr id="93" name="Google Shape;93;p27"/>
            <p:cNvCxnSpPr/>
            <p:nvPr/>
          </p:nvCxnSpPr>
          <p:spPr>
            <a:xfrm flipH="1" rot="10800000">
              <a:off x="3943790" y="2676939"/>
              <a:ext cx="482436" cy="322845"/>
            </a:xfrm>
            <a:prstGeom prst="straightConnector1">
              <a:avLst/>
            </a:prstGeom>
            <a:noFill/>
            <a:ln cap="flat" cmpd="sng" w="19050">
              <a:solidFill>
                <a:srgbClr val="E84B36"/>
              </a:solidFill>
              <a:prstDash val="solid"/>
              <a:round/>
              <a:headEnd len="sm" w="sm" type="none"/>
              <a:tailEnd len="sm" w="sm" type="none"/>
            </a:ln>
          </p:spPr>
        </p:cxnSp>
      </p:grpSp>
      <p:pic>
        <p:nvPicPr>
          <p:cNvPr id="94" name="Google Shape;94;p27"/>
          <p:cNvPicPr preferRelativeResize="0"/>
          <p:nvPr/>
        </p:nvPicPr>
        <p:blipFill rotWithShape="1">
          <a:blip r:embed="rId4">
            <a:alphaModFix/>
          </a:blip>
          <a:srcRect b="0" l="0" r="0" t="0"/>
          <a:stretch/>
        </p:blipFill>
        <p:spPr>
          <a:xfrm>
            <a:off x="11557509" y="233819"/>
            <a:ext cx="271308" cy="389810"/>
          </a:xfrm>
          <a:prstGeom prst="rect">
            <a:avLst/>
          </a:prstGeom>
          <a:noFill/>
          <a:ln>
            <a:noFill/>
          </a:ln>
        </p:spPr>
      </p:pic>
      <p:sp>
        <p:nvSpPr>
          <p:cNvPr id="95" name="Google Shape;95;p27"/>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96" name="Google Shape;96;p27"/>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97" name="Google Shape;97;p27"/>
          <p:cNvGrpSpPr/>
          <p:nvPr/>
        </p:nvGrpSpPr>
        <p:grpSpPr>
          <a:xfrm>
            <a:off x="4061361" y="6601537"/>
            <a:ext cx="5238725" cy="70446"/>
            <a:chOff x="4028111" y="6601537"/>
            <a:chExt cx="5238725" cy="70446"/>
          </a:xfrm>
        </p:grpSpPr>
        <p:cxnSp>
          <p:nvCxnSpPr>
            <p:cNvPr id="98" name="Google Shape;98;p27"/>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99" name="Google Shape;99;p27"/>
            <p:cNvSpPr/>
            <p:nvPr/>
          </p:nvSpPr>
          <p:spPr>
            <a:xfrm>
              <a:off x="9196390" y="6601537"/>
              <a:ext cx="70446" cy="7044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3e6394a2b69_0_23"/>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46" name="Google Shape;346;g3e6394a2b69_0_23"/>
          <p:cNvSpPr txBox="1"/>
          <p:nvPr/>
        </p:nvSpPr>
        <p:spPr>
          <a:xfrm>
            <a:off x="230860" y="113276"/>
            <a:ext cx="10910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3000">
                <a:solidFill>
                  <a:schemeClr val="lt1"/>
                </a:solidFill>
              </a:rPr>
              <a:t>Pointer</a:t>
            </a:r>
            <a:r>
              <a:rPr b="1" lang="en-US" sz="3000">
                <a:solidFill>
                  <a:schemeClr val="lt1"/>
                </a:solidFill>
              </a:rPr>
              <a:t> Subsystem</a:t>
            </a:r>
            <a:endParaRPr b="1" i="0" sz="3000" u="none" cap="none" strike="noStrike">
              <a:solidFill>
                <a:schemeClr val="lt1"/>
              </a:solidFill>
            </a:endParaRPr>
          </a:p>
        </p:txBody>
      </p:sp>
      <p:pic>
        <p:nvPicPr>
          <p:cNvPr id="347" name="Google Shape;347;g3e6394a2b69_0_23"/>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348" name="Google Shape;348;g3e6394a2b69_0_2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49" name="Google Shape;349;g3e6394a2b69_0_2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50" name="Google Shape;350;g3e6394a2b69_0_23"/>
          <p:cNvGrpSpPr/>
          <p:nvPr/>
        </p:nvGrpSpPr>
        <p:grpSpPr>
          <a:xfrm>
            <a:off x="4061425" y="6601537"/>
            <a:ext cx="5238715" cy="70500"/>
            <a:chOff x="4028175" y="6601537"/>
            <a:chExt cx="5238715" cy="70500"/>
          </a:xfrm>
        </p:grpSpPr>
        <p:cxnSp>
          <p:nvCxnSpPr>
            <p:cNvPr id="351" name="Google Shape;351;g3e6394a2b69_0_2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52" name="Google Shape;352;g3e6394a2b69_0_23"/>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353" name="Google Shape;353;g3e6394a2b69_0_23"/>
          <p:cNvGraphicFramePr/>
          <p:nvPr/>
        </p:nvGraphicFramePr>
        <p:xfrm>
          <a:off x="230850" y="1044613"/>
          <a:ext cx="3000000" cy="3000000"/>
        </p:xfrm>
        <a:graphic>
          <a:graphicData uri="http://schemas.openxmlformats.org/drawingml/2006/table">
            <a:tbl>
              <a:tblPr>
                <a:noFill/>
                <a:tableStyleId>{8C253351-B7BF-4D27-8B47-632A8EB92D91}</a:tableStyleId>
              </a:tblPr>
              <a:tblGrid>
                <a:gridCol w="5865150"/>
                <a:gridCol w="5865150"/>
              </a:tblGrid>
              <a:tr h="442150">
                <a:tc>
                  <a:txBody>
                    <a:bodyPr/>
                    <a:lstStyle/>
                    <a:p>
                      <a:pPr indent="0" lvl="0" marL="0" rtl="0" algn="ctr">
                        <a:spcBef>
                          <a:spcPts val="0"/>
                        </a:spcBef>
                        <a:spcAft>
                          <a:spcPts val="0"/>
                        </a:spcAft>
                        <a:buNone/>
                      </a:pPr>
                      <a:r>
                        <a:rPr b="1" lang="en-US" sz="2000"/>
                        <a:t>Requirement</a:t>
                      </a:r>
                      <a:endParaRPr b="1" sz="2000"/>
                    </a:p>
                  </a:txBody>
                  <a:tcPr marT="91425" marB="91425" marR="91425" marL="91425"/>
                </a:tc>
                <a:tc>
                  <a:txBody>
                    <a:bodyPr/>
                    <a:lstStyle/>
                    <a:p>
                      <a:pPr indent="0" lvl="0" marL="0" rtl="0" algn="ctr">
                        <a:spcBef>
                          <a:spcPts val="0"/>
                        </a:spcBef>
                        <a:spcAft>
                          <a:spcPts val="0"/>
                        </a:spcAft>
                        <a:buNone/>
                      </a:pPr>
                      <a:r>
                        <a:rPr b="1" lang="en-US" sz="2000"/>
                        <a:t>Verification</a:t>
                      </a:r>
                      <a:endParaRPr b="1" sz="2000"/>
                    </a:p>
                  </a:txBody>
                  <a:tcPr marT="91425" marB="91425" marR="91425" marL="91425"/>
                </a:tc>
              </a:tr>
              <a:tr h="442150">
                <a:tc>
                  <a:txBody>
                    <a:bodyPr/>
                    <a:lstStyle/>
                    <a:p>
                      <a:pPr indent="0" lvl="0" marL="0" rtl="0" algn="ctr">
                        <a:spcBef>
                          <a:spcPts val="0"/>
                        </a:spcBef>
                        <a:spcAft>
                          <a:spcPts val="0"/>
                        </a:spcAft>
                        <a:buNone/>
                      </a:pPr>
                      <a:r>
                        <a:rPr lang="en-US" sz="2000"/>
                        <a:t>The laser turns on within 1 second of completion of rotation (with the exception of the “Reset” function as mentioned below).</a:t>
                      </a:r>
                      <a:endParaRPr sz="2000"/>
                    </a:p>
                  </a:txBody>
                  <a:tcPr marT="91425" marB="91425" marR="91425" marL="91425"/>
                </a:tc>
                <a:tc>
                  <a:txBody>
                    <a:bodyPr/>
                    <a:lstStyle/>
                    <a:p>
                      <a:pPr indent="0" lvl="0" marL="0" rtl="0" algn="ctr">
                        <a:spcBef>
                          <a:spcPts val="0"/>
                        </a:spcBef>
                        <a:spcAft>
                          <a:spcPts val="0"/>
                        </a:spcAft>
                        <a:buNone/>
                      </a:pPr>
                      <a:r>
                        <a:rPr lang="en-US" sz="2000"/>
                        <a:t>Once rotation to the country is complete, measure the time to laser activation.</a:t>
                      </a:r>
                      <a:endParaRPr sz="2000"/>
                    </a:p>
                  </a:txBody>
                  <a:tcPr marT="91425" marB="91425" marR="91425" marL="91425"/>
                </a:tc>
              </a:tr>
              <a:tr h="442150">
                <a:tc>
                  <a:txBody>
                    <a:bodyPr/>
                    <a:lstStyle/>
                    <a:p>
                      <a:pPr indent="0" lvl="0" marL="0" rtl="0" algn="ctr">
                        <a:spcBef>
                          <a:spcPts val="0"/>
                        </a:spcBef>
                        <a:spcAft>
                          <a:spcPts val="0"/>
                        </a:spcAft>
                        <a:buNone/>
                      </a:pPr>
                      <a:r>
                        <a:rPr lang="en-US" sz="2000"/>
                        <a:t>The laser turns off within 1 second of a new country being spoken and recognized (with the exception of use after the “Reset” function as mentioned below).</a:t>
                      </a:r>
                      <a:endParaRPr sz="2000"/>
                    </a:p>
                  </a:txBody>
                  <a:tcPr marT="91425" marB="91425" marR="91425" marL="91425"/>
                </a:tc>
                <a:tc>
                  <a:txBody>
                    <a:bodyPr/>
                    <a:lstStyle/>
                    <a:p>
                      <a:pPr indent="0" lvl="0" marL="0" rtl="0" algn="ctr">
                        <a:spcBef>
                          <a:spcPts val="0"/>
                        </a:spcBef>
                        <a:spcAft>
                          <a:spcPts val="0"/>
                        </a:spcAft>
                        <a:buNone/>
                      </a:pPr>
                      <a:r>
                        <a:rPr lang="en-US" sz="2000"/>
                        <a:t>Once the country is recognized and the green LED indicator turns on, measure the time to laser deactivation.</a:t>
                      </a:r>
                      <a:endParaRPr sz="2000"/>
                    </a:p>
                  </a:txBody>
                  <a:tcPr marT="91425" marB="91425" marR="91425" marL="91425"/>
                </a:tc>
              </a:tr>
              <a:tr h="442150">
                <a:tc>
                  <a:txBody>
                    <a:bodyPr/>
                    <a:lstStyle/>
                    <a:p>
                      <a:pPr indent="0" lvl="0" marL="0" rtl="0" algn="ctr">
                        <a:spcBef>
                          <a:spcPts val="0"/>
                        </a:spcBef>
                        <a:spcAft>
                          <a:spcPts val="0"/>
                        </a:spcAft>
                        <a:buNone/>
                      </a:pPr>
                      <a:r>
                        <a:rPr lang="en-US" sz="2000"/>
                        <a:t>The laser pointer will be mounted on the base and will point directly at the equator when the globe is in a neutral position, and the desired country will rotate onto that spot.</a:t>
                      </a:r>
                      <a:endParaRPr sz="2000"/>
                    </a:p>
                  </a:txBody>
                  <a:tcPr marT="91425" marB="91425" marR="91425" marL="91425"/>
                </a:tc>
                <a:tc>
                  <a:txBody>
                    <a:bodyPr/>
                    <a:lstStyle/>
                    <a:p>
                      <a:pPr indent="0" lvl="0" marL="0" rtl="0" algn="ctr">
                        <a:spcBef>
                          <a:spcPts val="0"/>
                        </a:spcBef>
                        <a:spcAft>
                          <a:spcPts val="0"/>
                        </a:spcAft>
                        <a:buNone/>
                      </a:pPr>
                      <a:r>
                        <a:rPr lang="en-US" sz="2000"/>
                        <a:t>Check if the laser is pointing at the equator on the globe on “Reset”.</a:t>
                      </a:r>
                      <a:endParaRPr sz="2000"/>
                    </a:p>
                  </a:txBody>
                  <a:tcPr marT="91425" marB="91425" marR="91425" marL="91425"/>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g3daa50ff0fa_0_23"/>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59" name="Google Shape;359;g3daa50ff0fa_0_23"/>
          <p:cNvSpPr txBox="1"/>
          <p:nvPr/>
        </p:nvSpPr>
        <p:spPr>
          <a:xfrm>
            <a:off x="230860" y="113276"/>
            <a:ext cx="10910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3000">
                <a:solidFill>
                  <a:schemeClr val="lt1"/>
                </a:solidFill>
              </a:rPr>
              <a:t>Pointer Subsystem</a:t>
            </a:r>
            <a:endParaRPr b="1" i="0" sz="3000" u="none" cap="none" strike="noStrike">
              <a:solidFill>
                <a:schemeClr val="lt1"/>
              </a:solidFill>
            </a:endParaRPr>
          </a:p>
        </p:txBody>
      </p:sp>
      <p:pic>
        <p:nvPicPr>
          <p:cNvPr id="360" name="Google Shape;360;g3daa50ff0fa_0_23"/>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361" name="Google Shape;361;g3daa50ff0fa_0_23"/>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62" name="Google Shape;362;g3daa50ff0fa_0_23"/>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63" name="Google Shape;363;g3daa50ff0fa_0_23"/>
          <p:cNvGrpSpPr/>
          <p:nvPr/>
        </p:nvGrpSpPr>
        <p:grpSpPr>
          <a:xfrm>
            <a:off x="4061425" y="6601537"/>
            <a:ext cx="5238715" cy="70500"/>
            <a:chOff x="4028175" y="6601537"/>
            <a:chExt cx="5238715" cy="70500"/>
          </a:xfrm>
        </p:grpSpPr>
        <p:cxnSp>
          <p:nvCxnSpPr>
            <p:cNvPr id="364" name="Google Shape;364;g3daa50ff0fa_0_23"/>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65" name="Google Shape;365;g3daa50ff0fa_0_23"/>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366" name="Google Shape;366;g3daa50ff0fa_0_23"/>
          <p:cNvGraphicFramePr/>
          <p:nvPr/>
        </p:nvGraphicFramePr>
        <p:xfrm>
          <a:off x="230850" y="1265050"/>
          <a:ext cx="3000000" cy="3000000"/>
        </p:xfrm>
        <a:graphic>
          <a:graphicData uri="http://schemas.openxmlformats.org/drawingml/2006/table">
            <a:tbl>
              <a:tblPr>
                <a:noFill/>
                <a:tableStyleId>{8C253351-B7BF-4D27-8B47-632A8EB92D91}</a:tableStyleId>
              </a:tblPr>
              <a:tblGrid>
                <a:gridCol w="3560875"/>
                <a:gridCol w="3560875"/>
              </a:tblGrid>
              <a:tr h="442150">
                <a:tc>
                  <a:txBody>
                    <a:bodyPr/>
                    <a:lstStyle/>
                    <a:p>
                      <a:pPr indent="0" lvl="0" marL="0" rtl="0" algn="ctr">
                        <a:spcBef>
                          <a:spcPts val="0"/>
                        </a:spcBef>
                        <a:spcAft>
                          <a:spcPts val="0"/>
                        </a:spcAft>
                        <a:buNone/>
                      </a:pPr>
                      <a:r>
                        <a:rPr b="1" lang="en-US" sz="2000"/>
                        <a:t>Requirement</a:t>
                      </a:r>
                      <a:endParaRPr b="1" sz="2000"/>
                    </a:p>
                  </a:txBody>
                  <a:tcPr marT="91425" marB="91425" marR="91425" marL="91425"/>
                </a:tc>
                <a:tc>
                  <a:txBody>
                    <a:bodyPr/>
                    <a:lstStyle/>
                    <a:p>
                      <a:pPr indent="0" lvl="0" marL="0" rtl="0" algn="ctr">
                        <a:spcBef>
                          <a:spcPts val="0"/>
                        </a:spcBef>
                        <a:spcAft>
                          <a:spcPts val="0"/>
                        </a:spcAft>
                        <a:buNone/>
                      </a:pPr>
                      <a:r>
                        <a:rPr b="1" lang="en-US" sz="2000"/>
                        <a:t>Verification</a:t>
                      </a:r>
                      <a:endParaRPr b="1" sz="2000"/>
                    </a:p>
                  </a:txBody>
                  <a:tcPr marT="91425" marB="91425" marR="91425" marL="91425"/>
                </a:tc>
              </a:tr>
              <a:tr h="442150">
                <a:tc>
                  <a:txBody>
                    <a:bodyPr/>
                    <a:lstStyle/>
                    <a:p>
                      <a:pPr indent="0" lvl="0" marL="0" rtl="0" algn="ctr">
                        <a:spcBef>
                          <a:spcPts val="0"/>
                        </a:spcBef>
                        <a:spcAft>
                          <a:spcPts val="0"/>
                        </a:spcAft>
                        <a:buClr>
                          <a:schemeClr val="dk1"/>
                        </a:buClr>
                        <a:buSzPts val="1100"/>
                        <a:buFont typeface="Arial"/>
                        <a:buNone/>
                      </a:pPr>
                      <a:r>
                        <a:rPr lang="en-US" sz="2000">
                          <a:solidFill>
                            <a:schemeClr val="dk1"/>
                          </a:solidFill>
                        </a:rPr>
                        <a:t>The laser pointer either points directly within the specified country, or for countries with an area less than 0.25 cm^2 on the globe, the laser points within a distance range of 2.5 mm from the borders.</a:t>
                      </a:r>
                      <a:endParaRPr sz="2000">
                        <a:solidFill>
                          <a:schemeClr val="dk1"/>
                        </a:solidFill>
                      </a:endParaRPr>
                    </a:p>
                    <a:p>
                      <a:pPr indent="0" lvl="0" marL="0" rtl="0" algn="ctr">
                        <a:spcBef>
                          <a:spcPts val="0"/>
                        </a:spcBef>
                        <a:spcAft>
                          <a:spcPts val="0"/>
                        </a:spcAft>
                        <a:buNone/>
                      </a:pPr>
                      <a:r>
                        <a:t/>
                      </a:r>
                      <a:endParaRPr sz="2000"/>
                    </a:p>
                  </a:txBody>
                  <a:tcPr marT="91425" marB="91425" marR="91425" marL="91425"/>
                </a:tc>
                <a:tc>
                  <a:txBody>
                    <a:bodyPr/>
                    <a:lstStyle/>
                    <a:p>
                      <a:pPr indent="0" lvl="0" marL="0" rtl="0" algn="ctr">
                        <a:spcBef>
                          <a:spcPts val="0"/>
                        </a:spcBef>
                        <a:spcAft>
                          <a:spcPts val="0"/>
                        </a:spcAft>
                        <a:buNone/>
                      </a:pPr>
                      <a:r>
                        <a:rPr lang="en-US" sz="2000"/>
                        <a:t>The laser must be:</a:t>
                      </a:r>
                      <a:endParaRPr sz="2000"/>
                    </a:p>
                    <a:p>
                      <a:pPr indent="-355600" lvl="0" marL="457200" rtl="0" algn="ctr">
                        <a:spcBef>
                          <a:spcPts val="0"/>
                        </a:spcBef>
                        <a:spcAft>
                          <a:spcPts val="0"/>
                        </a:spcAft>
                        <a:buSzPts val="2000"/>
                        <a:buChar char="●"/>
                      </a:pPr>
                      <a:r>
                        <a:rPr lang="en-US" sz="2000"/>
                        <a:t> within the borders of the country for countries larger than </a:t>
                      </a:r>
                      <a:r>
                        <a:rPr lang="en-US" sz="2000">
                          <a:solidFill>
                            <a:schemeClr val="dk1"/>
                          </a:solidFill>
                        </a:rPr>
                        <a:t>0.25 cm</a:t>
                      </a:r>
                      <a:r>
                        <a:rPr baseline="30000" lang="en-US" sz="2000">
                          <a:solidFill>
                            <a:schemeClr val="dk1"/>
                          </a:solidFill>
                        </a:rPr>
                        <a:t>2</a:t>
                      </a:r>
                      <a:endParaRPr baseline="30000" sz="2000"/>
                    </a:p>
                    <a:p>
                      <a:pPr indent="-355600" lvl="0" marL="457200" rtl="0" algn="ctr">
                        <a:spcBef>
                          <a:spcPts val="0"/>
                        </a:spcBef>
                        <a:spcAft>
                          <a:spcPts val="0"/>
                        </a:spcAft>
                        <a:buSzPts val="2000"/>
                        <a:buChar char="●"/>
                      </a:pPr>
                      <a:r>
                        <a:rPr lang="en-US" sz="2000"/>
                        <a:t>within 2.5 mm from the country’s borders for smaller countries</a:t>
                      </a:r>
                      <a:endParaRPr sz="2000"/>
                    </a:p>
                  </a:txBody>
                  <a:tcPr marT="91425" marB="91425" marR="91425" marL="91425"/>
                </a:tc>
              </a:tr>
              <a:tr h="442150">
                <a:tc>
                  <a:txBody>
                    <a:bodyPr/>
                    <a:lstStyle/>
                    <a:p>
                      <a:pPr indent="0" lvl="0" marL="0" rtl="0" algn="ctr">
                        <a:spcBef>
                          <a:spcPts val="0"/>
                        </a:spcBef>
                        <a:spcAft>
                          <a:spcPts val="0"/>
                        </a:spcAft>
                        <a:buNone/>
                      </a:pPr>
                      <a:r>
                        <a:rPr lang="en-US" sz="2000">
                          <a:solidFill>
                            <a:schemeClr val="dk1"/>
                          </a:solidFill>
                        </a:rPr>
                        <a:t>The “Reset” function sets the globe into a neutral position (with the laser pointing at a predetermined spot along the equator).</a:t>
                      </a:r>
                      <a:endParaRPr sz="2000">
                        <a:solidFill>
                          <a:schemeClr val="dk1"/>
                        </a:solidFill>
                      </a:endParaRPr>
                    </a:p>
                  </a:txBody>
                  <a:tcPr marT="91425" marB="91425" marR="91425" marL="91425"/>
                </a:tc>
                <a:tc>
                  <a:txBody>
                    <a:bodyPr/>
                    <a:lstStyle/>
                    <a:p>
                      <a:pPr indent="0" lvl="0" marL="0" rtl="0" algn="ctr">
                        <a:spcBef>
                          <a:spcPts val="0"/>
                        </a:spcBef>
                        <a:spcAft>
                          <a:spcPts val="0"/>
                        </a:spcAft>
                        <a:buNone/>
                      </a:pPr>
                      <a:r>
                        <a:rPr lang="en-US" sz="2000"/>
                        <a:t>Speak the reset word into the globe, and wait for the globe to reset into the neutral position. Ensure the laser does not turn on.</a:t>
                      </a:r>
                      <a:endParaRPr sz="2000"/>
                    </a:p>
                  </a:txBody>
                  <a:tcPr marT="91425" marB="91425" marR="91425" marL="91425"/>
                </a:tc>
              </a:tr>
            </a:tbl>
          </a:graphicData>
        </a:graphic>
      </p:graphicFrame>
      <p:pic>
        <p:nvPicPr>
          <p:cNvPr id="367" name="Google Shape;367;g3daa50ff0fa_0_23"/>
          <p:cNvPicPr preferRelativeResize="0"/>
          <p:nvPr/>
        </p:nvPicPr>
        <p:blipFill>
          <a:blip r:embed="rId4">
            <a:alphaModFix/>
          </a:blip>
          <a:stretch>
            <a:fillRect/>
          </a:stretch>
        </p:blipFill>
        <p:spPr>
          <a:xfrm>
            <a:off x="8565300" y="1252550"/>
            <a:ext cx="2695968" cy="5145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3daa50ff0fa_0_58"/>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73" name="Google Shape;373;g3daa50ff0fa_0_58"/>
          <p:cNvSpPr txBox="1"/>
          <p:nvPr/>
        </p:nvSpPr>
        <p:spPr>
          <a:xfrm>
            <a:off x="230860" y="113276"/>
            <a:ext cx="10910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3000">
                <a:solidFill>
                  <a:schemeClr val="lt1"/>
                </a:solidFill>
              </a:rPr>
              <a:t>Verification Video</a:t>
            </a:r>
            <a:endParaRPr b="1" i="0" sz="3000" u="none" cap="none" strike="noStrike">
              <a:solidFill>
                <a:schemeClr val="lt1"/>
              </a:solidFill>
            </a:endParaRPr>
          </a:p>
        </p:txBody>
      </p:sp>
      <p:pic>
        <p:nvPicPr>
          <p:cNvPr id="374" name="Google Shape;374;g3daa50ff0fa_0_58"/>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375" name="Google Shape;375;g3daa50ff0fa_0_5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76" name="Google Shape;376;g3daa50ff0fa_0_5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77" name="Google Shape;377;g3daa50ff0fa_0_58"/>
          <p:cNvGrpSpPr/>
          <p:nvPr/>
        </p:nvGrpSpPr>
        <p:grpSpPr>
          <a:xfrm>
            <a:off x="4061425" y="6601537"/>
            <a:ext cx="5238715" cy="70500"/>
            <a:chOff x="4028175" y="6601537"/>
            <a:chExt cx="5238715" cy="70500"/>
          </a:xfrm>
        </p:grpSpPr>
        <p:cxnSp>
          <p:nvCxnSpPr>
            <p:cNvPr id="378" name="Google Shape;378;g3daa50ff0fa_0_5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79" name="Google Shape;379;g3daa50ff0fa_0_58"/>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380" name="Google Shape;380;g3daa50ff0fa_0_58" title="20260429_180136.mp4">
            <a:hlinkClick r:id="rId4"/>
          </p:cNvPr>
          <p:cNvPicPr preferRelativeResize="0"/>
          <p:nvPr/>
        </p:nvPicPr>
        <p:blipFill>
          <a:blip r:embed="rId5">
            <a:alphaModFix/>
          </a:blip>
          <a:stretch>
            <a:fillRect/>
          </a:stretch>
        </p:blipFill>
        <p:spPr>
          <a:xfrm>
            <a:off x="4322075" y="1030325"/>
            <a:ext cx="3895325" cy="53416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3e63a8af235_0_15"/>
          <p:cNvSpPr txBox="1"/>
          <p:nvPr/>
        </p:nvSpPr>
        <p:spPr>
          <a:xfrm>
            <a:off x="200325" y="1042350"/>
            <a:ext cx="5042700" cy="2259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n-US" sz="2100">
                <a:solidFill>
                  <a:srgbClr val="E84B36"/>
                </a:solidFill>
              </a:rPr>
              <a:t>The power subsystem is responsible for powering the full system by providing 3 regulated DC power rails:</a:t>
            </a:r>
            <a:endParaRPr b="1" sz="2100">
              <a:solidFill>
                <a:srgbClr val="E84B36"/>
              </a:solidFill>
            </a:endParaRPr>
          </a:p>
          <a:p>
            <a:pPr indent="0" lvl="0" marL="0" marR="0" rtl="0" algn="ctr">
              <a:lnSpc>
                <a:spcPct val="100000"/>
              </a:lnSpc>
              <a:spcBef>
                <a:spcPts val="0"/>
              </a:spcBef>
              <a:spcAft>
                <a:spcPts val="0"/>
              </a:spcAft>
              <a:buNone/>
            </a:pPr>
            <a:r>
              <a:t/>
            </a:r>
            <a:endParaRPr b="1" sz="2100">
              <a:solidFill>
                <a:srgbClr val="E84B36"/>
              </a:solidFill>
            </a:endParaRPr>
          </a:p>
          <a:p>
            <a:pPr indent="0" lvl="0" marL="0" marR="0" rtl="0" algn="ctr">
              <a:lnSpc>
                <a:spcPct val="100000"/>
              </a:lnSpc>
              <a:spcBef>
                <a:spcPts val="0"/>
              </a:spcBef>
              <a:spcAft>
                <a:spcPts val="0"/>
              </a:spcAft>
              <a:buNone/>
            </a:pPr>
            <a:r>
              <a:rPr b="1" lang="en-US" sz="2100">
                <a:solidFill>
                  <a:srgbClr val="E84B36"/>
                </a:solidFill>
              </a:rPr>
              <a:t> 12V, 5V, and 3.3V. </a:t>
            </a:r>
            <a:endParaRPr b="1" sz="2100">
              <a:solidFill>
                <a:srgbClr val="E84B36"/>
              </a:solidFill>
            </a:endParaRPr>
          </a:p>
          <a:p>
            <a:pPr indent="0" lvl="0" marL="0" marR="0" rtl="0" algn="ctr">
              <a:lnSpc>
                <a:spcPct val="100000"/>
              </a:lnSpc>
              <a:spcBef>
                <a:spcPts val="0"/>
              </a:spcBef>
              <a:spcAft>
                <a:spcPts val="0"/>
              </a:spcAft>
              <a:buNone/>
            </a:pPr>
            <a:r>
              <a:t/>
            </a:r>
            <a:endParaRPr b="1" sz="2100">
              <a:solidFill>
                <a:srgbClr val="E84B36"/>
              </a:solidFill>
            </a:endParaRPr>
          </a:p>
          <a:p>
            <a:pPr indent="0" lvl="0" marL="0" marR="0" rtl="0" algn="ctr">
              <a:lnSpc>
                <a:spcPct val="100000"/>
              </a:lnSpc>
              <a:spcBef>
                <a:spcPts val="0"/>
              </a:spcBef>
              <a:spcAft>
                <a:spcPts val="0"/>
              </a:spcAft>
              <a:buNone/>
            </a:pPr>
            <a:r>
              <a:rPr b="1" lang="en-US" sz="2100">
                <a:solidFill>
                  <a:srgbClr val="E84B36"/>
                </a:solidFill>
              </a:rPr>
              <a:t>The 12V rails come from the external wall adapter and buck regulators convert the 12V power supply into 5V and 3.3V rails.</a:t>
            </a:r>
            <a:endParaRPr b="1" i="0" sz="1300" u="none" cap="none" strike="noStrike">
              <a:solidFill>
                <a:schemeClr val="dk1"/>
              </a:solidFill>
              <a:latin typeface="Arial"/>
              <a:ea typeface="Arial"/>
              <a:cs typeface="Arial"/>
              <a:sym typeface="Arial"/>
            </a:endParaRPr>
          </a:p>
        </p:txBody>
      </p:sp>
      <p:sp>
        <p:nvSpPr>
          <p:cNvPr id="386" name="Google Shape;386;g3e63a8af235_0_15"/>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387" name="Google Shape;387;g3e63a8af235_0_15"/>
          <p:cNvSpPr txBox="1"/>
          <p:nvPr/>
        </p:nvSpPr>
        <p:spPr>
          <a:xfrm>
            <a:off x="200335" y="151676"/>
            <a:ext cx="10910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3000">
                <a:solidFill>
                  <a:schemeClr val="lt1"/>
                </a:solidFill>
              </a:rPr>
              <a:t>Power</a:t>
            </a:r>
            <a:r>
              <a:rPr b="1" lang="en-US" sz="3000">
                <a:solidFill>
                  <a:schemeClr val="lt1"/>
                </a:solidFill>
              </a:rPr>
              <a:t> Subsystem</a:t>
            </a:r>
            <a:endParaRPr b="1" i="0" sz="3000" u="none" cap="none" strike="noStrike">
              <a:solidFill>
                <a:schemeClr val="lt1"/>
              </a:solidFill>
            </a:endParaRPr>
          </a:p>
        </p:txBody>
      </p:sp>
      <p:pic>
        <p:nvPicPr>
          <p:cNvPr id="388" name="Google Shape;388;g3e63a8af235_0_15"/>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389" name="Google Shape;389;g3e63a8af235_0_15"/>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390" name="Google Shape;390;g3e63a8af235_0_15"/>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391" name="Google Shape;391;g3e63a8af235_0_15"/>
          <p:cNvGrpSpPr/>
          <p:nvPr/>
        </p:nvGrpSpPr>
        <p:grpSpPr>
          <a:xfrm>
            <a:off x="4061425" y="6601537"/>
            <a:ext cx="5238715" cy="70500"/>
            <a:chOff x="4028175" y="6601537"/>
            <a:chExt cx="5238715" cy="70500"/>
          </a:xfrm>
        </p:grpSpPr>
        <p:cxnSp>
          <p:nvCxnSpPr>
            <p:cNvPr id="392" name="Google Shape;392;g3e63a8af235_0_1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393" name="Google Shape;393;g3e63a8af235_0_15"/>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394" name="Google Shape;394;g3e63a8af235_0_15" title="Screenshot 2026-04-24 at 12.17.31 PM.png"/>
          <p:cNvPicPr preferRelativeResize="0"/>
          <p:nvPr/>
        </p:nvPicPr>
        <p:blipFill rotWithShape="1">
          <a:blip r:embed="rId4">
            <a:alphaModFix/>
          </a:blip>
          <a:srcRect b="14089" l="0" r="0" t="0"/>
          <a:stretch/>
        </p:blipFill>
        <p:spPr>
          <a:xfrm>
            <a:off x="5571900" y="1042362"/>
            <a:ext cx="6438900" cy="2454850"/>
          </a:xfrm>
          <a:prstGeom prst="rect">
            <a:avLst/>
          </a:prstGeom>
          <a:noFill/>
          <a:ln>
            <a:noFill/>
          </a:ln>
        </p:spPr>
      </p:pic>
      <p:pic>
        <p:nvPicPr>
          <p:cNvPr id="395" name="Google Shape;395;g3e63a8af235_0_15" title="Screenshot 2026-04-24 at 12.17.42 PM.png"/>
          <p:cNvPicPr preferRelativeResize="0"/>
          <p:nvPr/>
        </p:nvPicPr>
        <p:blipFill>
          <a:blip r:embed="rId5">
            <a:alphaModFix/>
          </a:blip>
          <a:stretch>
            <a:fillRect/>
          </a:stretch>
        </p:blipFill>
        <p:spPr>
          <a:xfrm>
            <a:off x="5571900" y="3781938"/>
            <a:ext cx="6438900" cy="2534844"/>
          </a:xfrm>
          <a:prstGeom prst="rect">
            <a:avLst/>
          </a:prstGeom>
          <a:noFill/>
          <a:ln>
            <a:noFill/>
          </a:ln>
        </p:spPr>
      </p:pic>
      <p:pic>
        <p:nvPicPr>
          <p:cNvPr id="396" name="Google Shape;396;g3e63a8af235_0_15" title="Screenshot 2026-04-24 at 12.18.33 PM.png"/>
          <p:cNvPicPr preferRelativeResize="0"/>
          <p:nvPr/>
        </p:nvPicPr>
        <p:blipFill>
          <a:blip r:embed="rId6">
            <a:alphaModFix/>
          </a:blip>
          <a:stretch>
            <a:fillRect/>
          </a:stretch>
        </p:blipFill>
        <p:spPr>
          <a:xfrm>
            <a:off x="911313" y="4553950"/>
            <a:ext cx="4001716" cy="166063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g3e63a8af235_0_31"/>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02" name="Google Shape;402;g3e63a8af235_0_31"/>
          <p:cNvSpPr txBox="1"/>
          <p:nvPr/>
        </p:nvSpPr>
        <p:spPr>
          <a:xfrm>
            <a:off x="376810" y="113276"/>
            <a:ext cx="10910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3000">
                <a:solidFill>
                  <a:schemeClr val="lt1"/>
                </a:solidFill>
              </a:rPr>
              <a:t>Power</a:t>
            </a:r>
            <a:r>
              <a:rPr b="1" lang="en-US" sz="3000">
                <a:solidFill>
                  <a:schemeClr val="lt1"/>
                </a:solidFill>
              </a:rPr>
              <a:t> Subsystem</a:t>
            </a:r>
            <a:endParaRPr b="1" i="0" sz="3000" u="none" cap="none" strike="noStrike">
              <a:solidFill>
                <a:schemeClr val="lt1"/>
              </a:solidFill>
            </a:endParaRPr>
          </a:p>
        </p:txBody>
      </p:sp>
      <p:pic>
        <p:nvPicPr>
          <p:cNvPr id="403" name="Google Shape;403;g3e63a8af235_0_31"/>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404" name="Google Shape;404;g3e63a8af235_0_3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405" name="Google Shape;405;g3e63a8af235_0_31"/>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406" name="Google Shape;406;g3e63a8af235_0_31"/>
          <p:cNvGrpSpPr/>
          <p:nvPr/>
        </p:nvGrpSpPr>
        <p:grpSpPr>
          <a:xfrm>
            <a:off x="4061425" y="6601537"/>
            <a:ext cx="5238715" cy="70500"/>
            <a:chOff x="4028175" y="6601537"/>
            <a:chExt cx="5238715" cy="70500"/>
          </a:xfrm>
        </p:grpSpPr>
        <p:cxnSp>
          <p:nvCxnSpPr>
            <p:cNvPr id="407" name="Google Shape;407;g3e63a8af235_0_3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08" name="Google Shape;408;g3e63a8af235_0_31"/>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409" name="Google Shape;409;g3e63a8af235_0_31"/>
          <p:cNvGraphicFramePr/>
          <p:nvPr/>
        </p:nvGraphicFramePr>
        <p:xfrm>
          <a:off x="376800" y="1142325"/>
          <a:ext cx="3000000" cy="3000000"/>
        </p:xfrm>
        <a:graphic>
          <a:graphicData uri="http://schemas.openxmlformats.org/drawingml/2006/table">
            <a:tbl>
              <a:tblPr>
                <a:noFill/>
                <a:tableStyleId>{8C253351-B7BF-4D27-8B47-632A8EB92D91}</a:tableStyleId>
              </a:tblPr>
              <a:tblGrid>
                <a:gridCol w="3563850"/>
                <a:gridCol w="3563850"/>
                <a:gridCol w="4053000"/>
              </a:tblGrid>
              <a:tr h="510625">
                <a:tc>
                  <a:txBody>
                    <a:bodyPr/>
                    <a:lstStyle/>
                    <a:p>
                      <a:pPr indent="0" lvl="0" marL="0" rtl="0" algn="ctr">
                        <a:spcBef>
                          <a:spcPts val="0"/>
                        </a:spcBef>
                        <a:spcAft>
                          <a:spcPts val="0"/>
                        </a:spcAft>
                        <a:buNone/>
                      </a:pPr>
                      <a:r>
                        <a:rPr b="1" lang="en-US" sz="1900"/>
                        <a:t>Requirement</a:t>
                      </a:r>
                      <a:endParaRPr b="1" sz="1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gridSpan="2">
                  <a:txBody>
                    <a:bodyPr/>
                    <a:lstStyle/>
                    <a:p>
                      <a:pPr indent="0" lvl="0" marL="0" rtl="0" algn="ctr">
                        <a:spcBef>
                          <a:spcPts val="0"/>
                        </a:spcBef>
                        <a:spcAft>
                          <a:spcPts val="0"/>
                        </a:spcAft>
                        <a:buNone/>
                      </a:pPr>
                      <a:r>
                        <a:rPr b="1" lang="en-US" sz="1900"/>
                        <a:t>Verification</a:t>
                      </a:r>
                      <a:endParaRPr b="1" sz="1900"/>
                    </a:p>
                  </a:txBody>
                  <a:tcPr marT="91425" marB="91425" marR="91425" marL="91425">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1597850">
                <a:tc>
                  <a:txBody>
                    <a:bodyPr/>
                    <a:lstStyle/>
                    <a:p>
                      <a:pPr indent="0" lvl="0" marL="0" rtl="0" algn="ctr">
                        <a:spcBef>
                          <a:spcPts val="0"/>
                        </a:spcBef>
                        <a:spcAft>
                          <a:spcPts val="0"/>
                        </a:spcAft>
                        <a:buNone/>
                      </a:pPr>
                      <a:r>
                        <a:rPr lang="en-US" sz="1700"/>
                        <a:t>The power subsystem must accept a 12V DC input from the external wall adapter and distribute power to all subsystems</a:t>
                      </a:r>
                      <a:endParaRPr sz="1700"/>
                    </a:p>
                    <a:p>
                      <a:pPr indent="0" lvl="0" marL="0" rtl="0" algn="l">
                        <a:spcBef>
                          <a:spcPts val="0"/>
                        </a:spcBef>
                        <a:spcAft>
                          <a:spcPts val="0"/>
                        </a:spcAft>
                        <a:buNone/>
                      </a:pPr>
                      <a:r>
                        <a:t/>
                      </a:r>
                      <a:endParaRPr sz="1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sz="1700"/>
                        <a:t>Multimeter reading showing a stable 12V input while the system is plugged in.</a:t>
                      </a:r>
                      <a:endParaRPr sz="1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tcPr>
                </a:tc>
              </a:tr>
              <a:tr h="1597850">
                <a:tc>
                  <a:txBody>
                    <a:bodyPr/>
                    <a:lstStyle/>
                    <a:p>
                      <a:pPr indent="0" lvl="0" marL="0" rtl="0" algn="ctr">
                        <a:spcBef>
                          <a:spcPts val="0"/>
                        </a:spcBef>
                        <a:spcAft>
                          <a:spcPts val="0"/>
                        </a:spcAft>
                        <a:buNone/>
                      </a:pPr>
                      <a:r>
                        <a:rPr lang="en-US" sz="1700"/>
                        <a:t>The power subsystem must generate a 5V power rail using a 12V → 5V buck converter</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t/>
                      </a:r>
                      <a:endParaRPr sz="1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sz="1700"/>
                        <a:t>Multimeter reading showing a stable 5V input while the system is plugged in.</a:t>
                      </a:r>
                      <a:endParaRPr sz="1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tcPr>
                </a:tc>
              </a:tr>
              <a:tr h="1597850">
                <a:tc>
                  <a:txBody>
                    <a:bodyPr/>
                    <a:lstStyle/>
                    <a:p>
                      <a:pPr indent="0" lvl="0" marL="0" rtl="0" algn="ctr">
                        <a:spcBef>
                          <a:spcPts val="0"/>
                        </a:spcBef>
                        <a:spcAft>
                          <a:spcPts val="0"/>
                        </a:spcAft>
                        <a:buNone/>
                      </a:pPr>
                      <a:r>
                        <a:rPr lang="en-US" sz="1700"/>
                        <a:t>The power subsystem must generate a 3.3V power rail using a 12V → 3.3V buck converter</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t/>
                      </a:r>
                      <a:endParaRPr sz="1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sz="1700"/>
                        <a:t>Multimeter reading showing a stable 3.3V input while the system is plugged in.</a:t>
                      </a:r>
                      <a:endParaRPr sz="1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tcPr>
                </a:tc>
              </a:tr>
            </a:tbl>
          </a:graphicData>
        </a:graphic>
      </p:graphicFrame>
      <p:pic>
        <p:nvPicPr>
          <p:cNvPr id="410" name="Google Shape;410;g3e63a8af235_0_31" title="Screenshot 2026-04-28 at 6.07.00 PM.png"/>
          <p:cNvPicPr preferRelativeResize="0"/>
          <p:nvPr/>
        </p:nvPicPr>
        <p:blipFill rotWithShape="1">
          <a:blip r:embed="rId4">
            <a:alphaModFix/>
          </a:blip>
          <a:srcRect b="13315" l="0" r="0" t="0"/>
          <a:stretch/>
        </p:blipFill>
        <p:spPr>
          <a:xfrm>
            <a:off x="8258300" y="3316463"/>
            <a:ext cx="2523801" cy="1336012"/>
          </a:xfrm>
          <a:prstGeom prst="rect">
            <a:avLst/>
          </a:prstGeom>
          <a:noFill/>
          <a:ln>
            <a:noFill/>
          </a:ln>
        </p:spPr>
      </p:pic>
      <p:pic>
        <p:nvPicPr>
          <p:cNvPr id="411" name="Google Shape;411;g3e63a8af235_0_31" title="Screenshot 2026-04-28 at 6.08.38 PM.png"/>
          <p:cNvPicPr preferRelativeResize="0"/>
          <p:nvPr/>
        </p:nvPicPr>
        <p:blipFill>
          <a:blip r:embed="rId5">
            <a:alphaModFix/>
          </a:blip>
          <a:stretch>
            <a:fillRect/>
          </a:stretch>
        </p:blipFill>
        <p:spPr>
          <a:xfrm>
            <a:off x="8258299" y="1652950"/>
            <a:ext cx="2523812" cy="1478225"/>
          </a:xfrm>
          <a:prstGeom prst="rect">
            <a:avLst/>
          </a:prstGeom>
          <a:noFill/>
          <a:ln>
            <a:noFill/>
          </a:ln>
        </p:spPr>
      </p:pic>
      <p:pic>
        <p:nvPicPr>
          <p:cNvPr id="412" name="Google Shape;412;g3e63a8af235_0_31" title="Screenshot 2026-04-29 at 7.15.01 PM.png"/>
          <p:cNvPicPr preferRelativeResize="0"/>
          <p:nvPr/>
        </p:nvPicPr>
        <p:blipFill>
          <a:blip r:embed="rId6">
            <a:alphaModFix/>
          </a:blip>
          <a:stretch>
            <a:fillRect/>
          </a:stretch>
        </p:blipFill>
        <p:spPr>
          <a:xfrm>
            <a:off x="8308600" y="4966667"/>
            <a:ext cx="2523801" cy="145925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3e63a8af235_3_40"/>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18" name="Google Shape;418;g3e63a8af235_3_40"/>
          <p:cNvSpPr txBox="1"/>
          <p:nvPr/>
        </p:nvSpPr>
        <p:spPr>
          <a:xfrm>
            <a:off x="376810" y="113276"/>
            <a:ext cx="10910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3000">
                <a:solidFill>
                  <a:schemeClr val="lt1"/>
                </a:solidFill>
              </a:rPr>
              <a:t>Power Subsystem</a:t>
            </a:r>
            <a:endParaRPr b="1" i="0" sz="3000" u="none" cap="none" strike="noStrike">
              <a:solidFill>
                <a:schemeClr val="lt1"/>
              </a:solidFill>
            </a:endParaRPr>
          </a:p>
        </p:txBody>
      </p:sp>
      <p:pic>
        <p:nvPicPr>
          <p:cNvPr id="419" name="Google Shape;419;g3e63a8af235_3_40"/>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420" name="Google Shape;420;g3e63a8af235_3_40"/>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421" name="Google Shape;421;g3e63a8af235_3_40"/>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422" name="Google Shape;422;g3e63a8af235_3_40"/>
          <p:cNvGrpSpPr/>
          <p:nvPr/>
        </p:nvGrpSpPr>
        <p:grpSpPr>
          <a:xfrm>
            <a:off x="4061425" y="6601537"/>
            <a:ext cx="5238715" cy="70500"/>
            <a:chOff x="4028175" y="6601537"/>
            <a:chExt cx="5238715" cy="70500"/>
          </a:xfrm>
        </p:grpSpPr>
        <p:cxnSp>
          <p:nvCxnSpPr>
            <p:cNvPr id="423" name="Google Shape;423;g3e63a8af235_3_40"/>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24" name="Google Shape;424;g3e63a8af235_3_40"/>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425" name="Google Shape;425;g3e63a8af235_3_40"/>
          <p:cNvGraphicFramePr/>
          <p:nvPr/>
        </p:nvGraphicFramePr>
        <p:xfrm>
          <a:off x="606900" y="1155913"/>
          <a:ext cx="3000000" cy="3000000"/>
        </p:xfrm>
        <a:graphic>
          <a:graphicData uri="http://schemas.openxmlformats.org/drawingml/2006/table">
            <a:tbl>
              <a:tblPr>
                <a:noFill/>
                <a:tableStyleId>{8C253351-B7BF-4D27-8B47-632A8EB92D91}</a:tableStyleId>
              </a:tblPr>
              <a:tblGrid>
                <a:gridCol w="3659400"/>
                <a:gridCol w="3659400"/>
                <a:gridCol w="3659400"/>
              </a:tblGrid>
              <a:tr h="558200">
                <a:tc>
                  <a:txBody>
                    <a:bodyPr/>
                    <a:lstStyle/>
                    <a:p>
                      <a:pPr indent="0" lvl="0" marL="0" rtl="0" algn="ctr">
                        <a:spcBef>
                          <a:spcPts val="0"/>
                        </a:spcBef>
                        <a:spcAft>
                          <a:spcPts val="0"/>
                        </a:spcAft>
                        <a:buNone/>
                      </a:pPr>
                      <a:r>
                        <a:rPr b="1" lang="en-US" sz="1900"/>
                        <a:t>Requirement</a:t>
                      </a:r>
                      <a:endParaRPr b="1" sz="19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gridSpan="2">
                  <a:txBody>
                    <a:bodyPr/>
                    <a:lstStyle/>
                    <a:p>
                      <a:pPr indent="0" lvl="0" marL="0" rtl="0" algn="ctr">
                        <a:spcBef>
                          <a:spcPts val="0"/>
                        </a:spcBef>
                        <a:spcAft>
                          <a:spcPts val="0"/>
                        </a:spcAft>
                        <a:buNone/>
                      </a:pPr>
                      <a:r>
                        <a:rPr b="1" lang="en-US" sz="1900"/>
                        <a:t>Verification</a:t>
                      </a:r>
                      <a:endParaRPr b="1" sz="1900"/>
                    </a:p>
                  </a:txBody>
                  <a:tcPr marT="91425" marB="91425" marR="91425" marL="91425">
                    <a:lnL cap="flat" cmpd="sng" w="9525">
                      <a:solidFill>
                        <a:srgbClr val="9E9E9E"/>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hMerge="1"/>
              </a:tr>
              <a:tr h="1440575">
                <a:tc>
                  <a:txBody>
                    <a:bodyPr/>
                    <a:lstStyle/>
                    <a:p>
                      <a:pPr indent="0" lvl="0" marL="0" rtl="0" algn="ctr">
                        <a:spcBef>
                          <a:spcPts val="0"/>
                        </a:spcBef>
                        <a:spcAft>
                          <a:spcPts val="0"/>
                        </a:spcAft>
                        <a:buNone/>
                      </a:pPr>
                      <a:r>
                        <a:rPr lang="en-US" sz="1700"/>
                        <a:t>The 5V and 3.3V rails must operate simultaneously without causing voltage drop greater than 5% on either rail</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t/>
                      </a:r>
                      <a:endParaRPr sz="1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sz="1700"/>
                        <a:t>Multimeter reading showing a stable 5V and 3.3V inputs while the system is plugged in for the 5V and 3.3V rails, respectively</a:t>
                      </a:r>
                      <a:endParaRPr sz="1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tcPr>
                </a:tc>
              </a:tr>
              <a:tr h="1440575">
                <a:tc>
                  <a:txBody>
                    <a:bodyPr/>
                    <a:lstStyle/>
                    <a:p>
                      <a:pPr indent="0" lvl="0" marL="0" rtl="0" algn="ctr">
                        <a:spcBef>
                          <a:spcPts val="0"/>
                        </a:spcBef>
                        <a:spcAft>
                          <a:spcPts val="0"/>
                        </a:spcAft>
                        <a:buNone/>
                      </a:pPr>
                      <a:r>
                        <a:rPr lang="en-US" sz="1700"/>
                        <a:t>The subsystem must include a master on/off switch that completely disconnects power from the rest of the circuitry</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t/>
                      </a:r>
                      <a:endParaRPr sz="1700"/>
                    </a:p>
                    <a:p>
                      <a:pPr indent="0" lvl="0" marL="0" rtl="0" algn="ctr">
                        <a:spcBef>
                          <a:spcPts val="0"/>
                        </a:spcBef>
                        <a:spcAft>
                          <a:spcPts val="0"/>
                        </a:spcAft>
                        <a:buNone/>
                      </a:pPr>
                      <a:r>
                        <a:t/>
                      </a:r>
                      <a:endParaRPr sz="1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en-US" sz="1700"/>
                        <a:t>Multimeter reading showing a stable 0V input while the system is plugged in</a:t>
                      </a:r>
                      <a:endParaRPr sz="17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tcPr>
                </a:tc>
              </a:tr>
            </a:tbl>
          </a:graphicData>
        </a:graphic>
      </p:graphicFrame>
      <p:pic>
        <p:nvPicPr>
          <p:cNvPr id="426" name="Google Shape;426;g3e63a8af235_3_40" title="Screenshot 2026-04-29 at 7.14.11 PM.png"/>
          <p:cNvPicPr preferRelativeResize="0"/>
          <p:nvPr/>
        </p:nvPicPr>
        <p:blipFill>
          <a:blip r:embed="rId4">
            <a:alphaModFix/>
          </a:blip>
          <a:stretch>
            <a:fillRect/>
          </a:stretch>
        </p:blipFill>
        <p:spPr>
          <a:xfrm>
            <a:off x="8116200" y="4304113"/>
            <a:ext cx="3248639" cy="1624320"/>
          </a:xfrm>
          <a:prstGeom prst="rect">
            <a:avLst/>
          </a:prstGeom>
          <a:noFill/>
          <a:ln>
            <a:noFill/>
          </a:ln>
        </p:spPr>
      </p:pic>
      <p:pic>
        <p:nvPicPr>
          <p:cNvPr id="427" name="Google Shape;427;g3e63a8af235_3_40" title="Screenshot 2026-04-29 at 7.16.42 PM.png"/>
          <p:cNvPicPr preferRelativeResize="0"/>
          <p:nvPr/>
        </p:nvPicPr>
        <p:blipFill rotWithShape="1">
          <a:blip r:embed="rId5">
            <a:alphaModFix/>
          </a:blip>
          <a:srcRect b="8667" l="0" r="0" t="0"/>
          <a:stretch/>
        </p:blipFill>
        <p:spPr>
          <a:xfrm>
            <a:off x="7984425" y="1775375"/>
            <a:ext cx="2103100" cy="1152901"/>
          </a:xfrm>
          <a:prstGeom prst="rect">
            <a:avLst/>
          </a:prstGeom>
          <a:noFill/>
          <a:ln>
            <a:noFill/>
          </a:ln>
        </p:spPr>
      </p:pic>
      <p:pic>
        <p:nvPicPr>
          <p:cNvPr id="428" name="Google Shape;428;g3e63a8af235_3_40" title="Screenshot 2026-04-29 at 7.18.19 PM.png"/>
          <p:cNvPicPr preferRelativeResize="0"/>
          <p:nvPr/>
        </p:nvPicPr>
        <p:blipFill>
          <a:blip r:embed="rId6">
            <a:alphaModFix/>
          </a:blip>
          <a:stretch>
            <a:fillRect/>
          </a:stretch>
        </p:blipFill>
        <p:spPr>
          <a:xfrm>
            <a:off x="9261750" y="2909461"/>
            <a:ext cx="2103099" cy="103907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2" name="Shape 432"/>
        <p:cNvGrpSpPr/>
        <p:nvPr/>
      </p:nvGrpSpPr>
      <p:grpSpPr>
        <a:xfrm>
          <a:off x="0" y="0"/>
          <a:ext cx="0" cy="0"/>
          <a:chOff x="0" y="0"/>
          <a:chExt cx="0" cy="0"/>
        </a:xfrm>
      </p:grpSpPr>
      <p:sp>
        <p:nvSpPr>
          <p:cNvPr id="433" name="Google Shape;433;g3daa50ff0fa_1_68"/>
          <p:cNvSpPr txBox="1"/>
          <p:nvPr/>
        </p:nvSpPr>
        <p:spPr>
          <a:xfrm>
            <a:off x="912300" y="2311400"/>
            <a:ext cx="10367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lang="en-US" sz="6000">
                <a:solidFill>
                  <a:schemeClr val="lt1"/>
                </a:solidFill>
              </a:rPr>
              <a:t>Final Product Overview</a:t>
            </a:r>
            <a:endParaRPr b="0" i="0" sz="1400" u="none" cap="none" strike="noStrike">
              <a:solidFill>
                <a:srgbClr val="000000"/>
              </a:solidFill>
              <a:latin typeface="Arial"/>
              <a:ea typeface="Arial"/>
              <a:cs typeface="Arial"/>
              <a:sym typeface="Arial"/>
            </a:endParaRPr>
          </a:p>
        </p:txBody>
      </p:sp>
      <p:sp>
        <p:nvSpPr>
          <p:cNvPr id="434" name="Google Shape;434;g3daa50ff0fa_1_68"/>
          <p:cNvSpPr txBox="1"/>
          <p:nvPr/>
        </p:nvSpPr>
        <p:spPr>
          <a:xfrm>
            <a:off x="1441503" y="4114943"/>
            <a:ext cx="93090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435" name="Google Shape;435;g3daa50ff0fa_1_68"/>
          <p:cNvGrpSpPr/>
          <p:nvPr/>
        </p:nvGrpSpPr>
        <p:grpSpPr>
          <a:xfrm>
            <a:off x="3943765" y="3559652"/>
            <a:ext cx="3861636" cy="322845"/>
            <a:chOff x="3943790" y="2676939"/>
            <a:chExt cx="3861636" cy="322845"/>
          </a:xfrm>
        </p:grpSpPr>
        <p:cxnSp>
          <p:nvCxnSpPr>
            <p:cNvPr id="436" name="Google Shape;436;g3daa50ff0fa_1_68"/>
            <p:cNvCxnSpPr/>
            <p:nvPr/>
          </p:nvCxnSpPr>
          <p:spPr>
            <a:xfrm>
              <a:off x="4426226" y="2676939"/>
              <a:ext cx="3379200" cy="0"/>
            </a:xfrm>
            <a:prstGeom prst="straightConnector1">
              <a:avLst/>
            </a:prstGeom>
            <a:noFill/>
            <a:ln cap="flat" cmpd="sng" w="19050">
              <a:solidFill>
                <a:srgbClr val="E84B36"/>
              </a:solidFill>
              <a:prstDash val="solid"/>
              <a:round/>
              <a:headEnd len="sm" w="sm" type="none"/>
              <a:tailEnd len="sm" w="sm" type="none"/>
            </a:ln>
          </p:spPr>
        </p:cxnSp>
        <p:cxnSp>
          <p:nvCxnSpPr>
            <p:cNvPr id="437" name="Google Shape;437;g3daa50ff0fa_1_68"/>
            <p:cNvCxnSpPr/>
            <p:nvPr/>
          </p:nvCxnSpPr>
          <p:spPr>
            <a:xfrm flipH="1" rot="10800000">
              <a:off x="3943790" y="2676984"/>
              <a:ext cx="482400" cy="322800"/>
            </a:xfrm>
            <a:prstGeom prst="straightConnector1">
              <a:avLst/>
            </a:prstGeom>
            <a:noFill/>
            <a:ln cap="flat" cmpd="sng" w="19050">
              <a:solidFill>
                <a:srgbClr val="E84B36"/>
              </a:solidFill>
              <a:prstDash val="solid"/>
              <a:round/>
              <a:headEnd len="sm" w="sm" type="none"/>
              <a:tailEnd len="sm" w="sm" type="none"/>
            </a:ln>
          </p:spPr>
        </p:cxnSp>
      </p:grpSp>
      <p:pic>
        <p:nvPicPr>
          <p:cNvPr id="438" name="Google Shape;438;g3daa50ff0fa_1_68"/>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439" name="Google Shape;439;g3daa50ff0fa_1_6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440" name="Google Shape;440;g3daa50ff0fa_1_6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441" name="Google Shape;441;g3daa50ff0fa_1_68"/>
          <p:cNvGrpSpPr/>
          <p:nvPr/>
        </p:nvGrpSpPr>
        <p:grpSpPr>
          <a:xfrm>
            <a:off x="4061425" y="6601537"/>
            <a:ext cx="5238715" cy="70500"/>
            <a:chOff x="4028175" y="6601537"/>
            <a:chExt cx="5238715" cy="70500"/>
          </a:xfrm>
        </p:grpSpPr>
        <p:cxnSp>
          <p:nvCxnSpPr>
            <p:cNvPr id="442" name="Google Shape;442;g3daa50ff0fa_1_68"/>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443" name="Google Shape;443;g3daa50ff0fa_1_68"/>
            <p:cNvSpPr/>
            <p:nvPr/>
          </p:nvSpPr>
          <p:spPr>
            <a:xfrm>
              <a:off x="9196390" y="6601537"/>
              <a:ext cx="70500" cy="705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294B"/>
        </a:solidFill>
      </p:bgPr>
    </p:bg>
    <p:spTree>
      <p:nvGrpSpPr>
        <p:cNvPr id="447" name="Shape 447"/>
        <p:cNvGrpSpPr/>
        <p:nvPr/>
      </p:nvGrpSpPr>
      <p:grpSpPr>
        <a:xfrm>
          <a:off x="0" y="0"/>
          <a:ext cx="0" cy="0"/>
          <a:chOff x="0" y="0"/>
          <a:chExt cx="0" cy="0"/>
        </a:xfrm>
      </p:grpSpPr>
      <p:sp>
        <p:nvSpPr>
          <p:cNvPr id="448" name="Google Shape;448;p35"/>
          <p:cNvSpPr txBox="1"/>
          <p:nvPr/>
        </p:nvSpPr>
        <p:spPr>
          <a:xfrm>
            <a:off x="9225475" y="1010625"/>
            <a:ext cx="2782800" cy="4821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sz="2600">
              <a:solidFill>
                <a:schemeClr val="lt1"/>
              </a:solidFill>
            </a:endParaRPr>
          </a:p>
          <a:p>
            <a:pPr indent="0" lvl="0" marL="0" marR="0" rtl="0" algn="ctr">
              <a:lnSpc>
                <a:spcPct val="100000"/>
              </a:lnSpc>
              <a:spcBef>
                <a:spcPts val="0"/>
              </a:spcBef>
              <a:spcAft>
                <a:spcPts val="0"/>
              </a:spcAft>
              <a:buNone/>
            </a:pPr>
            <a:r>
              <a:t/>
            </a:r>
            <a:endParaRPr b="1" sz="2600">
              <a:solidFill>
                <a:schemeClr val="lt1"/>
              </a:solidFill>
            </a:endParaRPr>
          </a:p>
          <a:p>
            <a:pPr indent="0" lvl="0" marL="0" marR="0" rtl="0" algn="ctr">
              <a:lnSpc>
                <a:spcPct val="100000"/>
              </a:lnSpc>
              <a:spcBef>
                <a:spcPts val="0"/>
              </a:spcBef>
              <a:spcAft>
                <a:spcPts val="0"/>
              </a:spcAft>
              <a:buNone/>
            </a:pPr>
            <a:r>
              <a:rPr b="1" lang="en-US" sz="2600">
                <a:solidFill>
                  <a:schemeClr val="lt1"/>
                </a:solidFill>
              </a:rPr>
              <a:t>Final PCB &amp; Final Design </a:t>
            </a:r>
            <a:endParaRPr b="1" sz="2600">
              <a:solidFill>
                <a:schemeClr val="lt1"/>
              </a:solidFill>
            </a:endParaRPr>
          </a:p>
          <a:p>
            <a:pPr indent="0" lvl="0" marL="0" marR="0" rtl="0" algn="ctr">
              <a:lnSpc>
                <a:spcPct val="100000"/>
              </a:lnSpc>
              <a:spcBef>
                <a:spcPts val="0"/>
              </a:spcBef>
              <a:spcAft>
                <a:spcPts val="0"/>
              </a:spcAft>
              <a:buNone/>
            </a:pPr>
            <a:r>
              <a:t/>
            </a:r>
            <a:endParaRPr b="1" sz="2600">
              <a:solidFill>
                <a:schemeClr val="lt1"/>
              </a:solidFill>
            </a:endParaRPr>
          </a:p>
          <a:p>
            <a:pPr indent="0" lvl="0" marL="0" marR="0" rtl="0" algn="l">
              <a:lnSpc>
                <a:spcPct val="100000"/>
              </a:lnSpc>
              <a:spcBef>
                <a:spcPts val="0"/>
              </a:spcBef>
              <a:spcAft>
                <a:spcPts val="0"/>
              </a:spcAft>
              <a:buNone/>
            </a:pPr>
            <a:r>
              <a:t/>
            </a:r>
            <a:endParaRPr b="1" sz="2600">
              <a:solidFill>
                <a:schemeClr val="lt1"/>
              </a:solidFill>
            </a:endParaRPr>
          </a:p>
          <a:p>
            <a:pPr indent="0" lvl="0" marL="0" marR="0" rtl="0" algn="ctr">
              <a:lnSpc>
                <a:spcPct val="100000"/>
              </a:lnSpc>
              <a:spcBef>
                <a:spcPts val="0"/>
              </a:spcBef>
              <a:spcAft>
                <a:spcPts val="0"/>
              </a:spcAft>
              <a:buNone/>
            </a:pPr>
            <a:r>
              <a:t/>
            </a:r>
            <a:endParaRPr b="1" sz="2600">
              <a:solidFill>
                <a:schemeClr val="lt1"/>
              </a:solidFill>
            </a:endParaRPr>
          </a:p>
          <a:p>
            <a:pPr indent="0" lvl="0" marL="0" marR="0" rtl="0" algn="l">
              <a:lnSpc>
                <a:spcPct val="100000"/>
              </a:lnSpc>
              <a:spcBef>
                <a:spcPts val="0"/>
              </a:spcBef>
              <a:spcAft>
                <a:spcPts val="0"/>
              </a:spcAft>
              <a:buNone/>
            </a:pPr>
            <a:r>
              <a:t/>
            </a:r>
            <a:endParaRPr sz="1800">
              <a:solidFill>
                <a:schemeClr val="lt1"/>
              </a:solidFill>
            </a:endParaRPr>
          </a:p>
          <a:p>
            <a:pPr indent="0" lvl="0" marL="0" marR="0" rtl="0" algn="l">
              <a:lnSpc>
                <a:spcPct val="100000"/>
              </a:lnSpc>
              <a:spcBef>
                <a:spcPts val="0"/>
              </a:spcBef>
              <a:spcAft>
                <a:spcPts val="0"/>
              </a:spcAft>
              <a:buNone/>
            </a:pPr>
            <a:r>
              <a:t/>
            </a:r>
            <a:endParaRPr sz="1800">
              <a:solidFill>
                <a:schemeClr val="lt1"/>
              </a:solidFill>
            </a:endParaRPr>
          </a:p>
        </p:txBody>
      </p:sp>
      <p:pic>
        <p:nvPicPr>
          <p:cNvPr id="449" name="Google Shape;449;p35"/>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450" name="Google Shape;450;p35"/>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451" name="Google Shape;451;p35"/>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452" name="Google Shape;452;p35"/>
          <p:cNvGrpSpPr/>
          <p:nvPr/>
        </p:nvGrpSpPr>
        <p:grpSpPr>
          <a:xfrm>
            <a:off x="4061425" y="6601537"/>
            <a:ext cx="5238715" cy="70500"/>
            <a:chOff x="4028175" y="6601537"/>
            <a:chExt cx="5238715" cy="70500"/>
          </a:xfrm>
        </p:grpSpPr>
        <p:cxnSp>
          <p:nvCxnSpPr>
            <p:cNvPr id="453" name="Google Shape;453;p35"/>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454" name="Google Shape;454;p35"/>
            <p:cNvSpPr/>
            <p:nvPr/>
          </p:nvSpPr>
          <p:spPr>
            <a:xfrm>
              <a:off x="9196390" y="6601537"/>
              <a:ext cx="70500" cy="705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455" name="Google Shape;455;p35"/>
          <p:cNvPicPr preferRelativeResize="0"/>
          <p:nvPr/>
        </p:nvPicPr>
        <p:blipFill>
          <a:blip r:embed="rId4">
            <a:alphaModFix/>
          </a:blip>
          <a:stretch>
            <a:fillRect/>
          </a:stretch>
        </p:blipFill>
        <p:spPr>
          <a:xfrm>
            <a:off x="207050" y="461614"/>
            <a:ext cx="4288500" cy="5720776"/>
          </a:xfrm>
          <a:prstGeom prst="rect">
            <a:avLst/>
          </a:prstGeom>
          <a:solidFill>
            <a:srgbClr val="D8D8D8"/>
          </a:solidFill>
          <a:ln>
            <a:noFill/>
          </a:ln>
        </p:spPr>
      </p:pic>
      <p:pic>
        <p:nvPicPr>
          <p:cNvPr id="456" name="Google Shape;456;p35"/>
          <p:cNvPicPr preferRelativeResize="0"/>
          <p:nvPr/>
        </p:nvPicPr>
        <p:blipFill>
          <a:blip r:embed="rId5">
            <a:alphaModFix/>
          </a:blip>
          <a:stretch>
            <a:fillRect/>
          </a:stretch>
        </p:blipFill>
        <p:spPr>
          <a:xfrm>
            <a:off x="4953475" y="461625"/>
            <a:ext cx="3910338" cy="2931680"/>
          </a:xfrm>
          <a:prstGeom prst="rect">
            <a:avLst/>
          </a:prstGeom>
          <a:noFill/>
          <a:ln>
            <a:noFill/>
          </a:ln>
        </p:spPr>
      </p:pic>
      <p:pic>
        <p:nvPicPr>
          <p:cNvPr id="457" name="Google Shape;457;p35"/>
          <p:cNvPicPr preferRelativeResize="0"/>
          <p:nvPr/>
        </p:nvPicPr>
        <p:blipFill>
          <a:blip r:embed="rId6">
            <a:alphaModFix/>
          </a:blip>
          <a:stretch>
            <a:fillRect/>
          </a:stretch>
        </p:blipFill>
        <p:spPr>
          <a:xfrm>
            <a:off x="5023775" y="3584280"/>
            <a:ext cx="3769748" cy="28262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3e63a8af235_3_27"/>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63" name="Google Shape;463;g3e63a8af235_3_27"/>
          <p:cNvSpPr txBox="1"/>
          <p:nvPr/>
        </p:nvSpPr>
        <p:spPr>
          <a:xfrm>
            <a:off x="200335" y="152626"/>
            <a:ext cx="10910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3000">
                <a:solidFill>
                  <a:schemeClr val="lt1"/>
                </a:solidFill>
              </a:rPr>
              <a:t>Challenges and Successes</a:t>
            </a:r>
            <a:endParaRPr b="1" i="0" sz="3000" u="none" cap="none" strike="noStrike">
              <a:solidFill>
                <a:schemeClr val="lt1"/>
              </a:solidFill>
            </a:endParaRPr>
          </a:p>
        </p:txBody>
      </p:sp>
      <p:pic>
        <p:nvPicPr>
          <p:cNvPr id="464" name="Google Shape;464;g3e63a8af235_3_27"/>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465" name="Google Shape;465;g3e63a8af235_3_27"/>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466" name="Google Shape;466;g3e63a8af235_3_27"/>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467" name="Google Shape;467;g3e63a8af235_3_27"/>
          <p:cNvGrpSpPr/>
          <p:nvPr/>
        </p:nvGrpSpPr>
        <p:grpSpPr>
          <a:xfrm>
            <a:off x="4061425" y="6601537"/>
            <a:ext cx="5238715" cy="70500"/>
            <a:chOff x="4028175" y="6601537"/>
            <a:chExt cx="5238715" cy="70500"/>
          </a:xfrm>
        </p:grpSpPr>
        <p:cxnSp>
          <p:nvCxnSpPr>
            <p:cNvPr id="468" name="Google Shape;468;g3e63a8af235_3_27"/>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69" name="Google Shape;469;g3e63a8af235_3_27"/>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470" name="Google Shape;470;g3e63a8af235_3_27"/>
          <p:cNvGraphicFramePr/>
          <p:nvPr/>
        </p:nvGraphicFramePr>
        <p:xfrm>
          <a:off x="163075" y="938388"/>
          <a:ext cx="3000000" cy="3000000"/>
        </p:xfrm>
        <a:graphic>
          <a:graphicData uri="http://schemas.openxmlformats.org/drawingml/2006/table">
            <a:tbl>
              <a:tblPr>
                <a:noFill/>
                <a:tableStyleId>{8C253351-B7BF-4D27-8B47-632A8EB92D91}</a:tableStyleId>
              </a:tblPr>
              <a:tblGrid>
                <a:gridCol w="5932925"/>
                <a:gridCol w="5932925"/>
              </a:tblGrid>
              <a:tr h="507050">
                <a:tc>
                  <a:txBody>
                    <a:bodyPr/>
                    <a:lstStyle/>
                    <a:p>
                      <a:pPr indent="0" lvl="0" marL="0" rtl="0" algn="l">
                        <a:spcBef>
                          <a:spcPts val="0"/>
                        </a:spcBef>
                        <a:spcAft>
                          <a:spcPts val="0"/>
                        </a:spcAft>
                        <a:buClr>
                          <a:schemeClr val="dk1"/>
                        </a:buClr>
                        <a:buFont typeface="Arial"/>
                        <a:buNone/>
                      </a:pPr>
                      <a:r>
                        <a:rPr b="1" lang="en-US" sz="2300">
                          <a:solidFill>
                            <a:srgbClr val="E84B36"/>
                          </a:solidFill>
                        </a:rPr>
                        <a:t>Challenges</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US" sz="2300">
                          <a:solidFill>
                            <a:srgbClr val="13294B"/>
                          </a:solidFill>
                        </a:rPr>
                        <a:t>Successes</a:t>
                      </a:r>
                      <a:endParaRPr/>
                    </a:p>
                  </a:txBody>
                  <a:tcPr marT="91425" marB="91425" marR="91425" marL="91425"/>
                </a:tc>
              </a:tr>
              <a:tr h="4810100">
                <a:tc>
                  <a:txBody>
                    <a:bodyPr/>
                    <a:lstStyle/>
                    <a:p>
                      <a:pPr indent="-355600" lvl="0" marL="457200" rtl="0" algn="l">
                        <a:spcBef>
                          <a:spcPts val="0"/>
                        </a:spcBef>
                        <a:spcAft>
                          <a:spcPts val="0"/>
                        </a:spcAft>
                        <a:buClr>
                          <a:schemeClr val="dk1"/>
                        </a:buClr>
                        <a:buSzPts val="2000"/>
                        <a:buChar char="●"/>
                      </a:pPr>
                      <a:r>
                        <a:rPr lang="en-US" sz="2000">
                          <a:solidFill>
                            <a:schemeClr val="dk1"/>
                          </a:solidFill>
                        </a:rPr>
                        <a:t>Could not get SMD ESP32-S3-WROOM1-N8R8 MCU to work</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Testing and diagnosing issues with time constraints</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Express ordering PCBs because of routing and design issues</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We had to figure out mechanical issues with our globe design and communicate with the machine shop to address these issues.</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We had to change parts of our design along the way.</a:t>
                      </a:r>
                      <a:endParaRPr sz="2000">
                        <a:solidFill>
                          <a:schemeClr val="dk1"/>
                        </a:solidFill>
                      </a:endParaRPr>
                    </a:p>
                    <a:p>
                      <a:pPr indent="0" lvl="0" marL="0" rtl="0" algn="l">
                        <a:spcBef>
                          <a:spcPts val="0"/>
                        </a:spcBef>
                        <a:spcAft>
                          <a:spcPts val="0"/>
                        </a:spcAft>
                        <a:buClr>
                          <a:schemeClr val="dk1"/>
                        </a:buClr>
                        <a:buSzPts val="1100"/>
                        <a:buFont typeface="Arial"/>
                        <a:buNone/>
                      </a:pPr>
                      <a:r>
                        <a:t/>
                      </a:r>
                      <a:endParaRPr sz="2000">
                        <a:solidFill>
                          <a:schemeClr val="dk1"/>
                        </a:solidFill>
                      </a:endParaRPr>
                    </a:p>
                  </a:txBody>
                  <a:tcPr marT="91425" marB="91425" marR="91425" marL="91425"/>
                </a:tc>
                <a:tc>
                  <a:txBody>
                    <a:bodyPr/>
                    <a:lstStyle/>
                    <a:p>
                      <a:pPr indent="-355600" lvl="0" marL="457200" rtl="0" algn="l">
                        <a:spcBef>
                          <a:spcPts val="0"/>
                        </a:spcBef>
                        <a:spcAft>
                          <a:spcPts val="0"/>
                        </a:spcAft>
                        <a:buClr>
                          <a:schemeClr val="dk1"/>
                        </a:buClr>
                        <a:buSzPts val="2000"/>
                        <a:buChar char="●"/>
                      </a:pPr>
                      <a:r>
                        <a:rPr lang="en-US" sz="2000">
                          <a:solidFill>
                            <a:schemeClr val="dk1"/>
                          </a:solidFill>
                        </a:rPr>
                        <a:t>Our individual susbsytems work together to allow the globe to function according to our specifications</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All of our high level requirements have been met within their specfications</a:t>
                      </a:r>
                      <a:endParaRPr sz="2000">
                        <a:solidFill>
                          <a:schemeClr val="dk1"/>
                        </a:solidFill>
                      </a:endParaRPr>
                    </a:p>
                    <a:p>
                      <a:pPr indent="0" lvl="0" marL="457200" rtl="0" algn="l">
                        <a:spcBef>
                          <a:spcPts val="0"/>
                        </a:spcBef>
                        <a:spcAft>
                          <a:spcPts val="0"/>
                        </a:spcAft>
                        <a:buNone/>
                      </a:pPr>
                      <a:r>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All team members gained knowledge on PCBs, soldering, and creating schematics.</a:t>
                      </a:r>
                      <a:endParaRPr sz="2000">
                        <a:solidFill>
                          <a:schemeClr val="dk1"/>
                        </a:solidFill>
                      </a:endParaRPr>
                    </a:p>
                    <a:p>
                      <a:pPr indent="0" lvl="0" marL="0" rtl="0" algn="l">
                        <a:spcBef>
                          <a:spcPts val="0"/>
                        </a:spcBef>
                        <a:spcAft>
                          <a:spcPts val="0"/>
                        </a:spcAft>
                        <a:buClr>
                          <a:schemeClr val="dk1"/>
                        </a:buClr>
                        <a:buSzPts val="1100"/>
                        <a:buFont typeface="Arial"/>
                        <a:buNone/>
                      </a:pPr>
                      <a:r>
                        <a:t/>
                      </a:r>
                      <a:endParaRPr sz="2000">
                        <a:solidFill>
                          <a:schemeClr val="dk1"/>
                        </a:solidFill>
                      </a:endParaRPr>
                    </a:p>
                  </a:txBody>
                  <a:tcPr marT="91425" marB="91425" marR="91425" marL="91425"/>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g3daa50ff0fa_1_22"/>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76" name="Google Shape;476;g3daa50ff0fa_1_22"/>
          <p:cNvSpPr txBox="1"/>
          <p:nvPr/>
        </p:nvSpPr>
        <p:spPr>
          <a:xfrm>
            <a:off x="200335" y="152626"/>
            <a:ext cx="10910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3000">
                <a:solidFill>
                  <a:schemeClr val="lt1"/>
                </a:solidFill>
              </a:rPr>
              <a:t>Future Work/ Further Improvements</a:t>
            </a:r>
            <a:endParaRPr b="1" i="0" sz="3000" u="none" cap="none" strike="noStrike">
              <a:solidFill>
                <a:schemeClr val="lt1"/>
              </a:solidFill>
            </a:endParaRPr>
          </a:p>
        </p:txBody>
      </p:sp>
      <p:pic>
        <p:nvPicPr>
          <p:cNvPr id="477" name="Google Shape;477;g3daa50ff0fa_1_22"/>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478" name="Google Shape;478;g3daa50ff0fa_1_22"/>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479" name="Google Shape;479;g3daa50ff0fa_1_22"/>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480" name="Google Shape;480;g3daa50ff0fa_1_22"/>
          <p:cNvGrpSpPr/>
          <p:nvPr/>
        </p:nvGrpSpPr>
        <p:grpSpPr>
          <a:xfrm>
            <a:off x="4061425" y="6601537"/>
            <a:ext cx="5238715" cy="70500"/>
            <a:chOff x="4028175" y="6601537"/>
            <a:chExt cx="5238715" cy="70500"/>
          </a:xfrm>
        </p:grpSpPr>
        <p:cxnSp>
          <p:nvCxnSpPr>
            <p:cNvPr id="481" name="Google Shape;481;g3daa50ff0fa_1_2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82" name="Google Shape;482;g3daa50ff0fa_1_22"/>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483" name="Google Shape;483;g3daa50ff0fa_1_22"/>
          <p:cNvSpPr txBox="1"/>
          <p:nvPr/>
        </p:nvSpPr>
        <p:spPr>
          <a:xfrm>
            <a:off x="376800" y="1193650"/>
            <a:ext cx="10910100" cy="5106900"/>
          </a:xfrm>
          <a:prstGeom prst="rect">
            <a:avLst/>
          </a:prstGeom>
          <a:noFill/>
          <a:ln>
            <a:noFill/>
          </a:ln>
        </p:spPr>
        <p:txBody>
          <a:bodyPr anchorCtr="0" anchor="t" bIns="45700" lIns="91425" spcFirstLastPara="1" rIns="91425" wrap="square" tIns="45700">
            <a:noAutofit/>
          </a:bodyPr>
          <a:lstStyle/>
          <a:p>
            <a:pPr indent="-381000" lvl="0" marL="457200" marR="0" rtl="0" algn="l">
              <a:lnSpc>
                <a:spcPct val="100000"/>
              </a:lnSpc>
              <a:spcBef>
                <a:spcPts val="0"/>
              </a:spcBef>
              <a:spcAft>
                <a:spcPts val="0"/>
              </a:spcAft>
              <a:buClr>
                <a:schemeClr val="dk1"/>
              </a:buClr>
              <a:buSzPts val="2400"/>
              <a:buChar char="●"/>
            </a:pPr>
            <a:r>
              <a:rPr lang="en-US" sz="2400">
                <a:solidFill>
                  <a:schemeClr val="dk1"/>
                </a:solidFill>
              </a:rPr>
              <a:t>Use a motor driver with microstepping enabled for improved accuracy.</a:t>
            </a:r>
            <a:endParaRPr sz="2400">
              <a:solidFill>
                <a:schemeClr val="dk1"/>
              </a:solidFill>
            </a:endParaRPr>
          </a:p>
          <a:p>
            <a:pPr indent="0" lvl="0" marL="457200" marR="0" rtl="0" algn="l">
              <a:lnSpc>
                <a:spcPct val="100000"/>
              </a:lnSpc>
              <a:spcBef>
                <a:spcPts val="0"/>
              </a:spcBef>
              <a:spcAft>
                <a:spcPts val="0"/>
              </a:spcAft>
              <a:buNone/>
            </a:pPr>
            <a:r>
              <a:t/>
            </a:r>
            <a:endParaRPr sz="2400">
              <a:solidFill>
                <a:schemeClr val="dk1"/>
              </a:solidFill>
            </a:endParaRPr>
          </a:p>
          <a:p>
            <a:pPr indent="-381000" lvl="0" marL="457200" marR="0" rtl="0" algn="l">
              <a:lnSpc>
                <a:spcPct val="100000"/>
              </a:lnSpc>
              <a:spcBef>
                <a:spcPts val="0"/>
              </a:spcBef>
              <a:spcAft>
                <a:spcPts val="0"/>
              </a:spcAft>
              <a:buClr>
                <a:schemeClr val="dk1"/>
              </a:buClr>
              <a:buSzPts val="2400"/>
              <a:buChar char="●"/>
            </a:pPr>
            <a:r>
              <a:rPr lang="en-US" sz="2400">
                <a:solidFill>
                  <a:schemeClr val="dk1"/>
                </a:solidFill>
              </a:rPr>
              <a:t>Use a more precise laser, ideally smaller than the smallest countries</a:t>
            </a:r>
            <a:endParaRPr sz="2400">
              <a:solidFill>
                <a:schemeClr val="dk1"/>
              </a:solidFill>
            </a:endParaRPr>
          </a:p>
          <a:p>
            <a:pPr indent="0" lvl="0" marL="0" marR="0" rtl="0" algn="l">
              <a:lnSpc>
                <a:spcPct val="100000"/>
              </a:lnSpc>
              <a:spcBef>
                <a:spcPts val="0"/>
              </a:spcBef>
              <a:spcAft>
                <a:spcPts val="0"/>
              </a:spcAft>
              <a:buNone/>
            </a:pPr>
            <a:r>
              <a:t/>
            </a:r>
            <a:endParaRPr sz="2400">
              <a:solidFill>
                <a:schemeClr val="dk1"/>
              </a:solidFill>
            </a:endParaRPr>
          </a:p>
          <a:p>
            <a:pPr indent="-381000" lvl="0" marL="457200" marR="0" rtl="0" algn="l">
              <a:lnSpc>
                <a:spcPct val="100000"/>
              </a:lnSpc>
              <a:spcBef>
                <a:spcPts val="0"/>
              </a:spcBef>
              <a:spcAft>
                <a:spcPts val="0"/>
              </a:spcAft>
              <a:buClr>
                <a:schemeClr val="dk1"/>
              </a:buClr>
              <a:buSzPts val="2400"/>
              <a:buChar char="●"/>
            </a:pPr>
            <a:r>
              <a:rPr lang="en-US" sz="2400">
                <a:solidFill>
                  <a:schemeClr val="dk1"/>
                </a:solidFill>
              </a:rPr>
              <a:t>Homing sensor that automatically positions </a:t>
            </a:r>
            <a:r>
              <a:rPr lang="en-US" sz="2400">
                <a:solidFill>
                  <a:schemeClr val="dk1"/>
                </a:solidFill>
              </a:rPr>
              <a:t>the</a:t>
            </a:r>
            <a:r>
              <a:rPr lang="en-US" sz="2400">
                <a:solidFill>
                  <a:schemeClr val="dk1"/>
                </a:solidFill>
              </a:rPr>
              <a:t> globe at our “Reset” position</a:t>
            </a:r>
            <a:endParaRPr sz="2400">
              <a:solidFill>
                <a:schemeClr val="dk1"/>
              </a:solidFill>
            </a:endParaRPr>
          </a:p>
          <a:p>
            <a:pPr indent="0" lvl="0" marL="457200" marR="0" rtl="0" algn="l">
              <a:lnSpc>
                <a:spcPct val="100000"/>
              </a:lnSpc>
              <a:spcBef>
                <a:spcPts val="0"/>
              </a:spcBef>
              <a:spcAft>
                <a:spcPts val="0"/>
              </a:spcAft>
              <a:buNone/>
            </a:pPr>
            <a:r>
              <a:t/>
            </a:r>
            <a:endParaRPr sz="2400">
              <a:solidFill>
                <a:schemeClr val="dk1"/>
              </a:solidFill>
            </a:endParaRPr>
          </a:p>
          <a:p>
            <a:pPr indent="-381000" lvl="0" marL="457200" marR="0" rtl="0" algn="l">
              <a:lnSpc>
                <a:spcPct val="100000"/>
              </a:lnSpc>
              <a:spcBef>
                <a:spcPts val="0"/>
              </a:spcBef>
              <a:spcAft>
                <a:spcPts val="0"/>
              </a:spcAft>
              <a:buClr>
                <a:schemeClr val="dk1"/>
              </a:buClr>
              <a:buSzPts val="2400"/>
              <a:buChar char="●"/>
            </a:pPr>
            <a:r>
              <a:rPr lang="en-US" sz="2400">
                <a:solidFill>
                  <a:schemeClr val="dk1"/>
                </a:solidFill>
              </a:rPr>
              <a:t>Use SMD A4988 motor driver chips instead of breakout modules on the final PCB</a:t>
            </a:r>
            <a:endParaRPr sz="2400">
              <a:solidFill>
                <a:schemeClr val="dk1"/>
              </a:solidFill>
            </a:endParaRPr>
          </a:p>
          <a:p>
            <a:pPr indent="0" lvl="0" marL="457200" marR="0" rtl="0" algn="l">
              <a:lnSpc>
                <a:spcPct val="100000"/>
              </a:lnSpc>
              <a:spcBef>
                <a:spcPts val="0"/>
              </a:spcBef>
              <a:spcAft>
                <a:spcPts val="0"/>
              </a:spcAft>
              <a:buNone/>
            </a:pPr>
            <a:r>
              <a:t/>
            </a:r>
            <a:endParaRPr sz="2400">
              <a:solidFill>
                <a:schemeClr val="dk1"/>
              </a:solidFill>
            </a:endParaRPr>
          </a:p>
          <a:p>
            <a:pPr indent="-381000" lvl="0" marL="457200" marR="0" rtl="0" algn="l">
              <a:lnSpc>
                <a:spcPct val="100000"/>
              </a:lnSpc>
              <a:spcBef>
                <a:spcPts val="0"/>
              </a:spcBef>
              <a:spcAft>
                <a:spcPts val="0"/>
              </a:spcAft>
              <a:buClr>
                <a:schemeClr val="dk1"/>
              </a:buClr>
              <a:buSzPts val="2400"/>
              <a:buChar char="●"/>
            </a:pPr>
            <a:r>
              <a:rPr lang="en-US" sz="2400">
                <a:solidFill>
                  <a:schemeClr val="dk1"/>
                </a:solidFill>
              </a:rPr>
              <a:t>Use SMD ESP32-S3-WROOM1-N8R8 instead of ESP32-S3-Devkit-C1 on the final PCB</a:t>
            </a:r>
            <a:endParaRPr sz="2400">
              <a:solidFill>
                <a:schemeClr val="dk1"/>
              </a:solidFill>
            </a:endParaRPr>
          </a:p>
          <a:p>
            <a:pPr indent="0" lvl="0" marL="457200" marR="0" rtl="0" algn="l">
              <a:lnSpc>
                <a:spcPct val="100000"/>
              </a:lnSpc>
              <a:spcBef>
                <a:spcPts val="0"/>
              </a:spcBef>
              <a:spcAft>
                <a:spcPts val="0"/>
              </a:spcAft>
              <a:buNone/>
            </a:pPr>
            <a:r>
              <a:t/>
            </a:r>
            <a:endParaRPr sz="2400">
              <a:solidFill>
                <a:schemeClr val="dk1"/>
              </a:solidFill>
            </a:endParaRPr>
          </a:p>
          <a:p>
            <a:pPr indent="-381000" lvl="0" marL="457200" marR="0" rtl="0" algn="l">
              <a:lnSpc>
                <a:spcPct val="100000"/>
              </a:lnSpc>
              <a:spcBef>
                <a:spcPts val="0"/>
              </a:spcBef>
              <a:spcAft>
                <a:spcPts val="0"/>
              </a:spcAft>
              <a:buClr>
                <a:schemeClr val="dk1"/>
              </a:buClr>
              <a:buSzPts val="2400"/>
              <a:buChar char="●"/>
            </a:pPr>
            <a:r>
              <a:rPr lang="en-US" sz="2400">
                <a:solidFill>
                  <a:schemeClr val="dk1"/>
                </a:solidFill>
              </a:rPr>
              <a:t>Fix the mounting and wiring within the PCB box</a:t>
            </a:r>
            <a:endParaRPr sz="24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 name="Shape 103"/>
        <p:cNvGrpSpPr/>
        <p:nvPr/>
      </p:nvGrpSpPr>
      <p:grpSpPr>
        <a:xfrm>
          <a:off x="0" y="0"/>
          <a:ext cx="0" cy="0"/>
          <a:chOff x="0" y="0"/>
          <a:chExt cx="0" cy="0"/>
        </a:xfrm>
      </p:grpSpPr>
      <p:sp>
        <p:nvSpPr>
          <p:cNvPr id="104" name="Google Shape;104;p28"/>
          <p:cNvSpPr txBox="1"/>
          <p:nvPr/>
        </p:nvSpPr>
        <p:spPr>
          <a:xfrm>
            <a:off x="1295400" y="2801965"/>
            <a:ext cx="9601200" cy="23550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500"/>
              <a:buFont typeface="Arial"/>
              <a:buNone/>
            </a:pPr>
            <a:r>
              <a:rPr b="1" lang="en-US" sz="4500">
                <a:solidFill>
                  <a:srgbClr val="15264B"/>
                </a:solidFill>
              </a:rPr>
              <a:t>Solution</a:t>
            </a:r>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15264B"/>
              </a:solidFill>
              <a:latin typeface="Arial"/>
              <a:ea typeface="Arial"/>
              <a:cs typeface="Arial"/>
              <a:sym typeface="Arial"/>
            </a:endParaRPr>
          </a:p>
          <a:p>
            <a:pPr indent="0" lvl="0" marL="0" marR="0" rtl="0" algn="ctr">
              <a:lnSpc>
                <a:spcPct val="100000"/>
              </a:lnSpc>
              <a:spcBef>
                <a:spcPts val="0"/>
              </a:spcBef>
              <a:spcAft>
                <a:spcPts val="0"/>
              </a:spcAft>
              <a:buNone/>
            </a:pPr>
            <a:r>
              <a:rPr lang="en-US" sz="2800">
                <a:solidFill>
                  <a:srgbClr val="15264B"/>
                </a:solidFill>
              </a:rPr>
              <a:t>A voice-activated globe that helps students learn geography through screen-free, interactive exploration by rotating to and highlighting spoken countries.</a:t>
            </a:r>
            <a:endParaRPr b="0" i="0" sz="2800" u="none" cap="none" strike="noStrike">
              <a:solidFill>
                <a:srgbClr val="15264B"/>
              </a:solidFill>
              <a:latin typeface="Arial"/>
              <a:ea typeface="Arial"/>
              <a:cs typeface="Arial"/>
              <a:sym typeface="Arial"/>
            </a:endParaRPr>
          </a:p>
        </p:txBody>
      </p:sp>
      <p:grpSp>
        <p:nvGrpSpPr>
          <p:cNvPr id="105" name="Google Shape;105;p28"/>
          <p:cNvGrpSpPr/>
          <p:nvPr/>
        </p:nvGrpSpPr>
        <p:grpSpPr>
          <a:xfrm>
            <a:off x="3943790" y="2676939"/>
            <a:ext cx="3861740" cy="322845"/>
            <a:chOff x="3943790" y="2676939"/>
            <a:chExt cx="3861740" cy="322845"/>
          </a:xfrm>
        </p:grpSpPr>
        <p:cxnSp>
          <p:nvCxnSpPr>
            <p:cNvPr id="106" name="Google Shape;106;p28"/>
            <p:cNvCxnSpPr/>
            <p:nvPr/>
          </p:nvCxnSpPr>
          <p:spPr>
            <a:xfrm>
              <a:off x="4426226" y="2676939"/>
              <a:ext cx="3379304" cy="0"/>
            </a:xfrm>
            <a:prstGeom prst="straightConnector1">
              <a:avLst/>
            </a:prstGeom>
            <a:noFill/>
            <a:ln cap="flat" cmpd="sng" w="19050">
              <a:solidFill>
                <a:schemeClr val="lt1"/>
              </a:solidFill>
              <a:prstDash val="solid"/>
              <a:round/>
              <a:headEnd len="sm" w="sm" type="none"/>
              <a:tailEnd len="sm" w="sm" type="none"/>
            </a:ln>
          </p:spPr>
        </p:cxnSp>
        <p:cxnSp>
          <p:nvCxnSpPr>
            <p:cNvPr id="107" name="Google Shape;107;p28"/>
            <p:cNvCxnSpPr/>
            <p:nvPr/>
          </p:nvCxnSpPr>
          <p:spPr>
            <a:xfrm flipH="1" rot="10800000">
              <a:off x="3943790" y="2676939"/>
              <a:ext cx="482436" cy="322845"/>
            </a:xfrm>
            <a:prstGeom prst="straightConnector1">
              <a:avLst/>
            </a:prstGeom>
            <a:noFill/>
            <a:ln cap="flat" cmpd="sng" w="19050">
              <a:solidFill>
                <a:schemeClr val="lt1"/>
              </a:solidFill>
              <a:prstDash val="solid"/>
              <a:round/>
              <a:headEnd len="sm" w="sm" type="none"/>
              <a:tailEnd len="sm" w="sm" type="none"/>
            </a:ln>
          </p:spPr>
        </p:cxnSp>
      </p:grpSp>
      <p:pic>
        <p:nvPicPr>
          <p:cNvPr id="108" name="Google Shape;108;p28"/>
          <p:cNvPicPr preferRelativeResize="0"/>
          <p:nvPr/>
        </p:nvPicPr>
        <p:blipFill rotWithShape="1">
          <a:blip r:embed="rId4">
            <a:alphaModFix/>
          </a:blip>
          <a:srcRect b="0" l="0" r="0" t="0"/>
          <a:stretch/>
        </p:blipFill>
        <p:spPr>
          <a:xfrm>
            <a:off x="11557509" y="233819"/>
            <a:ext cx="271308" cy="389811"/>
          </a:xfrm>
          <a:prstGeom prst="rect">
            <a:avLst/>
          </a:prstGeom>
          <a:noFill/>
          <a:ln>
            <a:noFill/>
          </a:ln>
        </p:spPr>
      </p:pic>
      <p:sp>
        <p:nvSpPr>
          <p:cNvPr id="109" name="Google Shape;109;p28"/>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10" name="Google Shape;110;p28"/>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11" name="Google Shape;111;p28"/>
          <p:cNvGrpSpPr/>
          <p:nvPr/>
        </p:nvGrpSpPr>
        <p:grpSpPr>
          <a:xfrm>
            <a:off x="4061361" y="6601537"/>
            <a:ext cx="5238725" cy="70446"/>
            <a:chOff x="4028111" y="6601537"/>
            <a:chExt cx="5238725" cy="70446"/>
          </a:xfrm>
        </p:grpSpPr>
        <p:cxnSp>
          <p:nvCxnSpPr>
            <p:cNvPr id="112" name="Google Shape;112;p28"/>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113" name="Google Shape;113;p28"/>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3e63a8af235_3_58"/>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489" name="Google Shape;489;g3e63a8af235_3_58"/>
          <p:cNvSpPr txBox="1"/>
          <p:nvPr/>
        </p:nvSpPr>
        <p:spPr>
          <a:xfrm>
            <a:off x="200335" y="152626"/>
            <a:ext cx="109101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3000">
                <a:solidFill>
                  <a:schemeClr val="lt1"/>
                </a:solidFill>
              </a:rPr>
              <a:t>Ethics, Safety, and Societal Impact</a:t>
            </a:r>
            <a:endParaRPr b="1" sz="3000">
              <a:solidFill>
                <a:schemeClr val="lt1"/>
              </a:solidFill>
            </a:endParaRPr>
          </a:p>
          <a:p>
            <a:pPr indent="0" lvl="0" marL="0" marR="0" rtl="0" algn="l">
              <a:lnSpc>
                <a:spcPct val="100000"/>
              </a:lnSpc>
              <a:spcBef>
                <a:spcPts val="0"/>
              </a:spcBef>
              <a:spcAft>
                <a:spcPts val="0"/>
              </a:spcAft>
              <a:buClr>
                <a:srgbClr val="000000"/>
              </a:buClr>
              <a:buSzPts val="2400"/>
              <a:buFont typeface="Arial"/>
              <a:buNone/>
            </a:pPr>
            <a:r>
              <a:t/>
            </a:r>
            <a:endParaRPr b="1" sz="3000">
              <a:solidFill>
                <a:schemeClr val="lt1"/>
              </a:solidFill>
            </a:endParaRPr>
          </a:p>
        </p:txBody>
      </p:sp>
      <p:pic>
        <p:nvPicPr>
          <p:cNvPr id="490" name="Google Shape;490;g3e63a8af235_3_58"/>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491" name="Google Shape;491;g3e63a8af235_3_58"/>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492" name="Google Shape;492;g3e63a8af235_3_58"/>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493" name="Google Shape;493;g3e63a8af235_3_58"/>
          <p:cNvGrpSpPr/>
          <p:nvPr/>
        </p:nvGrpSpPr>
        <p:grpSpPr>
          <a:xfrm>
            <a:off x="4061425" y="6601537"/>
            <a:ext cx="5238715" cy="70500"/>
            <a:chOff x="4028175" y="6601537"/>
            <a:chExt cx="5238715" cy="70500"/>
          </a:xfrm>
        </p:grpSpPr>
        <p:cxnSp>
          <p:nvCxnSpPr>
            <p:cNvPr id="494" name="Google Shape;494;g3e63a8af235_3_58"/>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495" name="Google Shape;495;g3e63a8af235_3_58"/>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aphicFrame>
        <p:nvGraphicFramePr>
          <p:cNvPr id="496" name="Google Shape;496;g3e63a8af235_3_58"/>
          <p:cNvGraphicFramePr/>
          <p:nvPr/>
        </p:nvGraphicFramePr>
        <p:xfrm>
          <a:off x="952500" y="1168400"/>
          <a:ext cx="3000000" cy="3000000"/>
        </p:xfrm>
        <a:graphic>
          <a:graphicData uri="http://schemas.openxmlformats.org/drawingml/2006/table">
            <a:tbl>
              <a:tblPr>
                <a:noFill/>
                <a:tableStyleId>{8C253351-B7BF-4D27-8B47-632A8EB92D91}</a:tableStyleId>
              </a:tblPr>
              <a:tblGrid>
                <a:gridCol w="3429000"/>
                <a:gridCol w="3429000"/>
                <a:gridCol w="3429000"/>
              </a:tblGrid>
              <a:tr h="588450">
                <a:tc>
                  <a:txBody>
                    <a:bodyPr/>
                    <a:lstStyle/>
                    <a:p>
                      <a:pPr indent="0" lvl="0" marL="0" rtl="0" algn="ctr">
                        <a:spcBef>
                          <a:spcPts val="0"/>
                        </a:spcBef>
                        <a:spcAft>
                          <a:spcPts val="0"/>
                        </a:spcAft>
                        <a:buNone/>
                      </a:pPr>
                      <a:r>
                        <a:rPr b="1" lang="en-US" sz="2300">
                          <a:solidFill>
                            <a:srgbClr val="E84B36"/>
                          </a:solidFill>
                        </a:rPr>
                        <a:t>Ethics</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US" sz="2300">
                          <a:solidFill>
                            <a:srgbClr val="13294B"/>
                          </a:solidFill>
                        </a:rPr>
                        <a:t>Safety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en-US" sz="2300">
                          <a:solidFill>
                            <a:srgbClr val="E84B36"/>
                          </a:solidFill>
                        </a:rPr>
                        <a:t>Societal Impact</a:t>
                      </a:r>
                      <a:endParaRPr/>
                    </a:p>
                  </a:txBody>
                  <a:tcPr marT="91425" marB="91425" marR="91425" marL="91425">
                    <a:lnL cap="flat" cmpd="sng" w="9525">
                      <a:solidFill>
                        <a:srgbClr val="9E9E9E"/>
                      </a:solidFill>
                      <a:prstDash val="solid"/>
                      <a:round/>
                      <a:headEnd len="sm" w="sm" type="none"/>
                      <a:tailEnd len="sm" w="sm" type="none"/>
                    </a:lnL>
                  </a:tcPr>
                </a:tc>
              </a:tr>
              <a:tr h="3501750">
                <a:tc>
                  <a:txBody>
                    <a:bodyPr/>
                    <a:lstStyle/>
                    <a:p>
                      <a:pPr indent="-355600" lvl="0" marL="457200" rtl="0" algn="l">
                        <a:spcBef>
                          <a:spcPts val="0"/>
                        </a:spcBef>
                        <a:spcAft>
                          <a:spcPts val="0"/>
                        </a:spcAft>
                        <a:buClr>
                          <a:schemeClr val="dk1"/>
                        </a:buClr>
                        <a:buSzPts val="2000"/>
                        <a:buChar char="●"/>
                      </a:pPr>
                      <a:r>
                        <a:rPr lang="en-US" sz="2000">
                          <a:solidFill>
                            <a:schemeClr val="dk1"/>
                          </a:solidFill>
                        </a:rPr>
                        <a:t>Audio data is not stored or </a:t>
                      </a:r>
                      <a:r>
                        <a:rPr lang="en-US" sz="2000">
                          <a:solidFill>
                            <a:schemeClr val="dk1"/>
                          </a:solidFill>
                        </a:rPr>
                        <a:t>transmitted</a:t>
                      </a:r>
                      <a:r>
                        <a:rPr lang="en-US" sz="2000">
                          <a:solidFill>
                            <a:schemeClr val="dk1"/>
                          </a:solidFill>
                        </a:rPr>
                        <a:t> anywhere</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Uses a pre-trained, offline model to classify commands</a:t>
                      </a:r>
                      <a:endParaRPr sz="2000">
                        <a:solidFill>
                          <a:schemeClr val="dk1"/>
                        </a:solidFill>
                      </a:endParaRPr>
                    </a:p>
                  </a:txBody>
                  <a:tcPr marT="91425" marB="91425" marR="91425" marL="91425">
                    <a:lnT cap="flat" cmpd="sng" w="9525">
                      <a:solidFill>
                        <a:srgbClr val="9E9E9E"/>
                      </a:solidFill>
                      <a:prstDash val="solid"/>
                      <a:round/>
                      <a:headEnd len="sm" w="sm" type="none"/>
                      <a:tailEnd len="sm" w="sm" type="none"/>
                    </a:lnT>
                  </a:tcPr>
                </a:tc>
                <a:tc>
                  <a:txBody>
                    <a:bodyPr/>
                    <a:lstStyle/>
                    <a:p>
                      <a:pPr indent="-355600" lvl="0" marL="457200" rtl="0" algn="l">
                        <a:spcBef>
                          <a:spcPts val="0"/>
                        </a:spcBef>
                        <a:spcAft>
                          <a:spcPts val="0"/>
                        </a:spcAft>
                        <a:buClr>
                          <a:schemeClr val="dk1"/>
                        </a:buClr>
                        <a:buSzPts val="2000"/>
                        <a:buChar char="●"/>
                      </a:pPr>
                      <a:r>
                        <a:rPr lang="en-US" sz="2000">
                          <a:solidFill>
                            <a:schemeClr val="dk1"/>
                          </a:solidFill>
                        </a:rPr>
                        <a:t>Laser is mounted and cannot be moved or played with easily</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Globe has a Class 2 laser warning label to guarantee compliance with IEC 60825-1</a:t>
                      </a:r>
                      <a:endParaRPr/>
                    </a:p>
                  </a:txBody>
                  <a:tcPr marT="91425" marB="91425" marR="91425" marL="91425">
                    <a:lnT cap="flat" cmpd="sng" w="9525">
                      <a:solidFill>
                        <a:srgbClr val="9E9E9E"/>
                      </a:solidFill>
                      <a:prstDash val="solid"/>
                      <a:round/>
                      <a:headEnd len="sm" w="sm" type="none"/>
                      <a:tailEnd len="sm" w="sm" type="none"/>
                    </a:lnT>
                  </a:tcPr>
                </a:tc>
                <a:tc>
                  <a:txBody>
                    <a:bodyPr/>
                    <a:lstStyle/>
                    <a:p>
                      <a:pPr indent="-355600" lvl="0" marL="457200" rtl="0" algn="l">
                        <a:spcBef>
                          <a:spcPts val="0"/>
                        </a:spcBef>
                        <a:spcAft>
                          <a:spcPts val="0"/>
                        </a:spcAft>
                        <a:buClr>
                          <a:schemeClr val="dk1"/>
                        </a:buClr>
                        <a:buSzPts val="2000"/>
                        <a:buChar char="●"/>
                      </a:pPr>
                      <a:r>
                        <a:rPr lang="en-US" sz="2000">
                          <a:solidFill>
                            <a:schemeClr val="dk1"/>
                          </a:solidFill>
                        </a:rPr>
                        <a:t>Screen-free and offline tool, this can be used in areas with limited internet or screen access. </a:t>
                      </a:r>
                      <a:endParaRPr sz="2000">
                        <a:solidFill>
                          <a:schemeClr val="dk1"/>
                        </a:solidFill>
                      </a:endParaRPr>
                    </a:p>
                    <a:p>
                      <a:pPr indent="-355600" lvl="0" marL="457200" rtl="0" algn="l">
                        <a:spcBef>
                          <a:spcPts val="0"/>
                        </a:spcBef>
                        <a:spcAft>
                          <a:spcPts val="0"/>
                        </a:spcAft>
                        <a:buClr>
                          <a:schemeClr val="dk1"/>
                        </a:buClr>
                        <a:buSzPts val="2000"/>
                        <a:buChar char="●"/>
                      </a:pPr>
                      <a:r>
                        <a:rPr lang="en-US" sz="2000">
                          <a:solidFill>
                            <a:schemeClr val="dk1"/>
                          </a:solidFill>
                        </a:rPr>
                        <a:t>Promotes educational equality </a:t>
                      </a:r>
                      <a:endParaRPr/>
                    </a:p>
                  </a:txBody>
                  <a:tcPr marT="91425" marB="91425" marR="91425" marL="91425"/>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0" name="Shape 500"/>
        <p:cNvGrpSpPr/>
        <p:nvPr/>
      </p:nvGrpSpPr>
      <p:grpSpPr>
        <a:xfrm>
          <a:off x="0" y="0"/>
          <a:ext cx="0" cy="0"/>
          <a:chOff x="0" y="0"/>
          <a:chExt cx="0" cy="0"/>
        </a:xfrm>
      </p:grpSpPr>
      <p:sp>
        <p:nvSpPr>
          <p:cNvPr id="501" name="Google Shape;501;p37"/>
          <p:cNvSpPr txBox="1"/>
          <p:nvPr/>
        </p:nvSpPr>
        <p:spPr>
          <a:xfrm>
            <a:off x="2275490" y="965615"/>
            <a:ext cx="7641000" cy="4334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1" i="0" sz="36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1" sz="3600">
              <a:solidFill>
                <a:schemeClr val="lt1"/>
              </a:solidFill>
            </a:endParaRPr>
          </a:p>
          <a:p>
            <a:pPr indent="0" lvl="0" marL="0" marR="0" rtl="0" algn="ctr">
              <a:lnSpc>
                <a:spcPct val="100000"/>
              </a:lnSpc>
              <a:spcBef>
                <a:spcPts val="0"/>
              </a:spcBef>
              <a:spcAft>
                <a:spcPts val="0"/>
              </a:spcAft>
              <a:buNone/>
            </a:pPr>
            <a:r>
              <a:t/>
            </a:r>
            <a:endParaRPr b="1" sz="3600">
              <a:solidFill>
                <a:schemeClr val="lt1"/>
              </a:solidFill>
            </a:endParaRPr>
          </a:p>
          <a:p>
            <a:pPr indent="0" lvl="0" marL="0" marR="0" rtl="0" algn="ctr">
              <a:lnSpc>
                <a:spcPct val="100000"/>
              </a:lnSpc>
              <a:spcBef>
                <a:spcPts val="0"/>
              </a:spcBef>
              <a:spcAft>
                <a:spcPts val="0"/>
              </a:spcAft>
              <a:buNone/>
            </a:pPr>
            <a:r>
              <a:rPr b="1" lang="en-US" sz="6000">
                <a:solidFill>
                  <a:schemeClr val="lt1"/>
                </a:solidFill>
              </a:rPr>
              <a:t>Thank you!</a:t>
            </a:r>
            <a:endParaRPr b="1" sz="6000">
              <a:solidFill>
                <a:schemeClr val="lt1"/>
              </a:solidFill>
            </a:endParaRPr>
          </a:p>
          <a:p>
            <a:pPr indent="0" lvl="0" marL="0" marR="0" rtl="0" algn="l">
              <a:lnSpc>
                <a:spcPct val="100000"/>
              </a:lnSpc>
              <a:spcBef>
                <a:spcPts val="0"/>
              </a:spcBef>
              <a:spcAft>
                <a:spcPts val="0"/>
              </a:spcAft>
              <a:buNone/>
            </a:pPr>
            <a:r>
              <a:t/>
            </a:r>
            <a:endParaRPr b="1" sz="6000">
              <a:solidFill>
                <a:schemeClr val="lt1"/>
              </a:solidFill>
            </a:endParaRPr>
          </a:p>
          <a:p>
            <a:pPr indent="0" lvl="0" marL="0" marR="0" rtl="0" algn="ctr">
              <a:lnSpc>
                <a:spcPct val="100000"/>
              </a:lnSpc>
              <a:spcBef>
                <a:spcPts val="0"/>
              </a:spcBef>
              <a:spcAft>
                <a:spcPts val="0"/>
              </a:spcAft>
              <a:buNone/>
            </a:pPr>
            <a:r>
              <a:rPr b="1" lang="en-US" sz="3600">
                <a:solidFill>
                  <a:schemeClr val="lt1"/>
                </a:solidFill>
              </a:rPr>
              <a:t>Any Questions?</a:t>
            </a:r>
            <a:endParaRPr b="1" sz="3600">
              <a:solidFill>
                <a:schemeClr val="lt1"/>
              </a:solidFill>
            </a:endParaRPr>
          </a:p>
          <a:p>
            <a:pPr indent="0" lvl="0" marL="0" marR="0" rtl="0" algn="l">
              <a:lnSpc>
                <a:spcPct val="100000"/>
              </a:lnSpc>
              <a:spcBef>
                <a:spcPts val="0"/>
              </a:spcBef>
              <a:spcAft>
                <a:spcPts val="0"/>
              </a:spcAft>
              <a:buNone/>
            </a:pPr>
            <a:r>
              <a:t/>
            </a:r>
            <a:endParaRPr b="1" sz="3600">
              <a:solidFill>
                <a:schemeClr val="lt1"/>
              </a:solidFill>
            </a:endParaRPr>
          </a:p>
          <a:p>
            <a:pPr indent="0" lvl="0" marL="0" marR="0" rtl="0" algn="l">
              <a:lnSpc>
                <a:spcPct val="100000"/>
              </a:lnSpc>
              <a:spcBef>
                <a:spcPts val="0"/>
              </a:spcBef>
              <a:spcAft>
                <a:spcPts val="0"/>
              </a:spcAft>
              <a:buNone/>
            </a:pPr>
            <a:r>
              <a:t/>
            </a:r>
            <a:endParaRPr b="1" sz="3600">
              <a:solidFill>
                <a:schemeClr val="lt1"/>
              </a:solidFill>
            </a:endParaRPr>
          </a:p>
          <a:p>
            <a:pPr indent="0" lvl="0" marL="0" marR="0" rtl="0" algn="l">
              <a:lnSpc>
                <a:spcPct val="100000"/>
              </a:lnSpc>
              <a:spcBef>
                <a:spcPts val="0"/>
              </a:spcBef>
              <a:spcAft>
                <a:spcPts val="0"/>
              </a:spcAft>
              <a:buNone/>
            </a:pPr>
            <a:r>
              <a:t/>
            </a:r>
            <a:endParaRPr b="1" i="0" sz="1800" u="none" cap="none" strike="noStrike">
              <a:solidFill>
                <a:schemeClr val="lt1"/>
              </a:solidFill>
              <a:latin typeface="Arial"/>
              <a:ea typeface="Arial"/>
              <a:cs typeface="Arial"/>
              <a:sym typeface="Arial"/>
            </a:endParaRPr>
          </a:p>
        </p:txBody>
      </p:sp>
      <p:pic>
        <p:nvPicPr>
          <p:cNvPr id="502" name="Google Shape;502;p37"/>
          <p:cNvPicPr preferRelativeResize="0"/>
          <p:nvPr/>
        </p:nvPicPr>
        <p:blipFill rotWithShape="1">
          <a:blip r:embed="rId4">
            <a:alphaModFix/>
          </a:blip>
          <a:srcRect b="0" l="0" r="0" t="0"/>
          <a:stretch/>
        </p:blipFill>
        <p:spPr>
          <a:xfrm>
            <a:off x="11557509" y="233819"/>
            <a:ext cx="271308" cy="389810"/>
          </a:xfrm>
          <a:prstGeom prst="rect">
            <a:avLst/>
          </a:prstGeom>
          <a:noFill/>
          <a:ln>
            <a:noFill/>
          </a:ln>
        </p:spPr>
      </p:pic>
      <p:sp>
        <p:nvSpPr>
          <p:cNvPr id="503" name="Google Shape;503;p37"/>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504" name="Google Shape;504;p37"/>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505" name="Google Shape;505;p37"/>
          <p:cNvGrpSpPr/>
          <p:nvPr/>
        </p:nvGrpSpPr>
        <p:grpSpPr>
          <a:xfrm>
            <a:off x="4061361" y="6601537"/>
            <a:ext cx="5238725" cy="70446"/>
            <a:chOff x="4028111" y="6601537"/>
            <a:chExt cx="5238725" cy="70446"/>
          </a:xfrm>
        </p:grpSpPr>
        <p:cxnSp>
          <p:nvCxnSpPr>
            <p:cNvPr id="506" name="Google Shape;506;p37"/>
            <p:cNvCxnSpPr/>
            <p:nvPr/>
          </p:nvCxnSpPr>
          <p:spPr>
            <a:xfrm rot="10800000">
              <a:off x="4028111" y="6639606"/>
              <a:ext cx="5169964" cy="0"/>
            </a:xfrm>
            <a:prstGeom prst="straightConnector1">
              <a:avLst/>
            </a:prstGeom>
            <a:noFill/>
            <a:ln cap="flat" cmpd="sng" w="9525">
              <a:solidFill>
                <a:schemeClr val="lt1"/>
              </a:solidFill>
              <a:prstDash val="solid"/>
              <a:round/>
              <a:headEnd len="sm" w="sm" type="none"/>
              <a:tailEnd len="sm" w="sm" type="none"/>
            </a:ln>
          </p:spPr>
        </p:cxnSp>
        <p:sp>
          <p:nvSpPr>
            <p:cNvPr id="507" name="Google Shape;507;p37"/>
            <p:cNvSpPr/>
            <p:nvPr/>
          </p:nvSpPr>
          <p:spPr>
            <a:xfrm>
              <a:off x="9196390" y="6601537"/>
              <a:ext cx="70446" cy="7044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1" name="Shape 511"/>
        <p:cNvGrpSpPr/>
        <p:nvPr/>
      </p:nvGrpSpPr>
      <p:grpSpPr>
        <a:xfrm>
          <a:off x="0" y="0"/>
          <a:ext cx="0" cy="0"/>
          <a:chOff x="0" y="0"/>
          <a:chExt cx="0" cy="0"/>
        </a:xfrm>
      </p:grpSpPr>
      <p:pic>
        <p:nvPicPr>
          <p:cNvPr id="512" name="Google Shape;512;p38"/>
          <p:cNvPicPr preferRelativeResize="0"/>
          <p:nvPr/>
        </p:nvPicPr>
        <p:blipFill rotWithShape="1">
          <a:blip r:embed="rId4">
            <a:alphaModFix/>
          </a:blip>
          <a:srcRect b="0" l="0" r="0" t="0"/>
          <a:stretch/>
        </p:blipFill>
        <p:spPr>
          <a:xfrm>
            <a:off x="2259350" y="2791508"/>
            <a:ext cx="5414193" cy="127498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9"/>
          <p:cNvSpPr/>
          <p:nvPr/>
        </p:nvSpPr>
        <p:spPr>
          <a:xfrm flipH="1" rot="10800000">
            <a:off x="0" y="0"/>
            <a:ext cx="12192000" cy="86822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19" name="Google Shape;119;p29"/>
          <p:cNvSpPr txBox="1"/>
          <p:nvPr/>
        </p:nvSpPr>
        <p:spPr>
          <a:xfrm>
            <a:off x="376810" y="204051"/>
            <a:ext cx="10910026"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lt1"/>
                </a:solidFill>
              </a:rPr>
              <a:t>Video Demonstration</a:t>
            </a:r>
            <a:endParaRPr b="0" i="0" sz="2400" u="none" cap="none" strike="noStrike">
              <a:solidFill>
                <a:schemeClr val="lt1"/>
              </a:solidFill>
              <a:latin typeface="Arial"/>
              <a:ea typeface="Arial"/>
              <a:cs typeface="Arial"/>
              <a:sym typeface="Arial"/>
            </a:endParaRPr>
          </a:p>
        </p:txBody>
      </p:sp>
      <p:pic>
        <p:nvPicPr>
          <p:cNvPr id="120" name="Google Shape;120;p29"/>
          <p:cNvPicPr preferRelativeResize="0"/>
          <p:nvPr/>
        </p:nvPicPr>
        <p:blipFill rotWithShape="1">
          <a:blip r:embed="rId3">
            <a:alphaModFix/>
          </a:blip>
          <a:srcRect b="0" l="0" r="0" t="0"/>
          <a:stretch/>
        </p:blipFill>
        <p:spPr>
          <a:xfrm>
            <a:off x="11557509" y="233819"/>
            <a:ext cx="271308" cy="389810"/>
          </a:xfrm>
          <a:prstGeom prst="rect">
            <a:avLst/>
          </a:prstGeom>
          <a:noFill/>
          <a:ln>
            <a:noFill/>
          </a:ln>
        </p:spPr>
      </p:pic>
      <p:sp>
        <p:nvSpPr>
          <p:cNvPr id="121" name="Google Shape;121;p29"/>
          <p:cNvSpPr txBox="1"/>
          <p:nvPr/>
        </p:nvSpPr>
        <p:spPr>
          <a:xfrm>
            <a:off x="9335597" y="6524381"/>
            <a:ext cx="2473415" cy="2307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22" name="Google Shape;122;p29"/>
          <p:cNvSpPr txBox="1"/>
          <p:nvPr/>
        </p:nvSpPr>
        <p:spPr>
          <a:xfrm>
            <a:off x="376807" y="6524381"/>
            <a:ext cx="7991337" cy="2307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23" name="Google Shape;123;p29"/>
          <p:cNvGrpSpPr/>
          <p:nvPr/>
        </p:nvGrpSpPr>
        <p:grpSpPr>
          <a:xfrm>
            <a:off x="4061361" y="6601537"/>
            <a:ext cx="5238725" cy="70446"/>
            <a:chOff x="4028111" y="6601537"/>
            <a:chExt cx="5238725" cy="70446"/>
          </a:xfrm>
        </p:grpSpPr>
        <p:cxnSp>
          <p:nvCxnSpPr>
            <p:cNvPr id="124" name="Google Shape;124;p29"/>
            <p:cNvCxnSpPr/>
            <p:nvPr/>
          </p:nvCxnSpPr>
          <p:spPr>
            <a:xfrm rot="10800000">
              <a:off x="4028111" y="6639606"/>
              <a:ext cx="5169964" cy="0"/>
            </a:xfrm>
            <a:prstGeom prst="straightConnector1">
              <a:avLst/>
            </a:prstGeom>
            <a:noFill/>
            <a:ln cap="flat" cmpd="sng" w="9525">
              <a:solidFill>
                <a:srgbClr val="13294B"/>
              </a:solidFill>
              <a:prstDash val="solid"/>
              <a:round/>
              <a:headEnd len="sm" w="sm" type="none"/>
              <a:tailEnd len="sm" w="sm" type="none"/>
            </a:ln>
          </p:spPr>
        </p:cxnSp>
        <p:sp>
          <p:nvSpPr>
            <p:cNvPr id="125" name="Google Shape;125;p29"/>
            <p:cNvSpPr/>
            <p:nvPr/>
          </p:nvSpPr>
          <p:spPr>
            <a:xfrm>
              <a:off x="9196390" y="6601537"/>
              <a:ext cx="70446" cy="70446"/>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126" name="Google Shape;126;p29" title="IMG_5395.mov">
            <a:hlinkClick r:id="rId4"/>
          </p:cNvPr>
          <p:cNvPicPr preferRelativeResize="0"/>
          <p:nvPr/>
        </p:nvPicPr>
        <p:blipFill>
          <a:blip r:embed="rId5">
            <a:alphaModFix/>
          </a:blip>
          <a:stretch>
            <a:fillRect/>
          </a:stretch>
        </p:blipFill>
        <p:spPr>
          <a:xfrm>
            <a:off x="2417300" y="1062350"/>
            <a:ext cx="7023826" cy="5267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g3e62a83f92a_0_1"/>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32" name="Google Shape;132;g3e62a83f92a_0_1"/>
          <p:cNvSpPr txBox="1"/>
          <p:nvPr/>
        </p:nvSpPr>
        <p:spPr>
          <a:xfrm>
            <a:off x="376800" y="1165125"/>
            <a:ext cx="5442000" cy="499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i="0" sz="1800" u="none" cap="none" strike="noStrike">
              <a:solidFill>
                <a:schemeClr val="dk1"/>
              </a:solidFill>
            </a:endParaRPr>
          </a:p>
          <a:p>
            <a:pPr indent="-342900" lvl="0" marL="457200" marR="0" rtl="0" algn="l">
              <a:lnSpc>
                <a:spcPct val="100000"/>
              </a:lnSpc>
              <a:spcBef>
                <a:spcPts val="0"/>
              </a:spcBef>
              <a:spcAft>
                <a:spcPts val="0"/>
              </a:spcAft>
              <a:buSzPts val="1800"/>
              <a:buChar char="●"/>
            </a:pPr>
            <a:r>
              <a:rPr lang="en-US" sz="1800"/>
              <a:t>Our vocabulary (available commands) will be limited to the 197 countries on Earth, plus a “Reset” function with a target accuracy of 75% </a:t>
            </a:r>
            <a:endParaRPr sz="1800"/>
          </a:p>
          <a:p>
            <a:pPr indent="0" lvl="0" marL="457200" marR="0" rtl="0" algn="l">
              <a:lnSpc>
                <a:spcPct val="100000"/>
              </a:lnSpc>
              <a:spcBef>
                <a:spcPts val="0"/>
              </a:spcBef>
              <a:spcAft>
                <a:spcPts val="0"/>
              </a:spcAft>
              <a:buNone/>
            </a:pPr>
            <a:r>
              <a:t/>
            </a:r>
            <a:endParaRPr b="1" sz="1800"/>
          </a:p>
          <a:p>
            <a:pPr indent="-342900" lvl="0" marL="457200" marR="0" rtl="0" algn="l">
              <a:lnSpc>
                <a:spcPct val="100000"/>
              </a:lnSpc>
              <a:spcBef>
                <a:spcPts val="0"/>
              </a:spcBef>
              <a:spcAft>
                <a:spcPts val="0"/>
              </a:spcAft>
              <a:buSzPts val="1800"/>
              <a:buChar char="●"/>
            </a:pPr>
            <a:r>
              <a:rPr lang="en-US" sz="1800"/>
              <a:t>The status LED will light up: </a:t>
            </a:r>
            <a:endParaRPr sz="1800"/>
          </a:p>
          <a:p>
            <a:pPr indent="-342900" lvl="1" marL="914400" marR="0" rtl="0" algn="l">
              <a:lnSpc>
                <a:spcPct val="100000"/>
              </a:lnSpc>
              <a:spcBef>
                <a:spcPts val="0"/>
              </a:spcBef>
              <a:spcAft>
                <a:spcPts val="0"/>
              </a:spcAft>
              <a:buSzPts val="1800"/>
              <a:buChar char="○"/>
            </a:pPr>
            <a:r>
              <a:rPr lang="en-US" sz="1800"/>
              <a:t>Red if a valid command is not recognized within 10s.</a:t>
            </a:r>
            <a:endParaRPr sz="1800"/>
          </a:p>
          <a:p>
            <a:pPr indent="-342900" lvl="1" marL="914400" marR="0" rtl="0" algn="l">
              <a:lnSpc>
                <a:spcPct val="100000"/>
              </a:lnSpc>
              <a:spcBef>
                <a:spcPts val="0"/>
              </a:spcBef>
              <a:spcAft>
                <a:spcPts val="0"/>
              </a:spcAft>
              <a:buSzPts val="1800"/>
              <a:buChar char="○"/>
            </a:pPr>
            <a:r>
              <a:rPr lang="en-US" sz="1800"/>
              <a:t>Blue after the wakeword is detected and the microphone is accepting input.</a:t>
            </a:r>
            <a:endParaRPr sz="1800"/>
          </a:p>
          <a:p>
            <a:pPr indent="-342900" lvl="1" marL="914400" marR="0" rtl="0" algn="l">
              <a:lnSpc>
                <a:spcPct val="100000"/>
              </a:lnSpc>
              <a:spcBef>
                <a:spcPts val="0"/>
              </a:spcBef>
              <a:spcAft>
                <a:spcPts val="0"/>
              </a:spcAft>
              <a:buSzPts val="1800"/>
              <a:buChar char="○"/>
            </a:pPr>
            <a:r>
              <a:rPr lang="en-US" sz="1800"/>
              <a:t>Green when the command is recognized and matched with a command in our database.</a:t>
            </a:r>
            <a:endParaRPr sz="1800"/>
          </a:p>
          <a:p>
            <a:pPr indent="0" lvl="0" marL="0" marR="0" rtl="0" algn="l">
              <a:lnSpc>
                <a:spcPct val="100000"/>
              </a:lnSpc>
              <a:spcBef>
                <a:spcPts val="0"/>
              </a:spcBef>
              <a:spcAft>
                <a:spcPts val="0"/>
              </a:spcAft>
              <a:buNone/>
            </a:pPr>
            <a:r>
              <a:t/>
            </a:r>
            <a:endParaRPr sz="1800"/>
          </a:p>
        </p:txBody>
      </p:sp>
      <p:sp>
        <p:nvSpPr>
          <p:cNvPr id="133" name="Google Shape;133;g3e62a83f92a_0_1"/>
          <p:cNvSpPr txBox="1"/>
          <p:nvPr/>
        </p:nvSpPr>
        <p:spPr>
          <a:xfrm>
            <a:off x="6231975" y="1384375"/>
            <a:ext cx="5442000" cy="49902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Clr>
                <a:schemeClr val="dk1"/>
              </a:buClr>
              <a:buSzPts val="1800"/>
              <a:buChar char="●"/>
            </a:pPr>
            <a:r>
              <a:rPr lang="en-US" sz="1800">
                <a:solidFill>
                  <a:schemeClr val="dk1"/>
                </a:solidFill>
              </a:rPr>
              <a:t>Once given a valid input command, the globe correctly rotates to either display the country or the reset position at the pre-defined center reference</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The laser pointer accurately points to the pre-defined center reference point and:</a:t>
            </a:r>
            <a:endParaRPr sz="1800">
              <a:solidFill>
                <a:schemeClr val="dk1"/>
              </a:solidFill>
            </a:endParaRPr>
          </a:p>
          <a:p>
            <a:pPr indent="-342900" lvl="1" marL="914400" rtl="0" algn="l">
              <a:spcBef>
                <a:spcPts val="0"/>
              </a:spcBef>
              <a:spcAft>
                <a:spcPts val="0"/>
              </a:spcAft>
              <a:buClr>
                <a:schemeClr val="dk1"/>
              </a:buClr>
              <a:buSzPts val="1800"/>
              <a:buChar char="○"/>
            </a:pPr>
            <a:r>
              <a:rPr lang="en-US" sz="1800">
                <a:solidFill>
                  <a:schemeClr val="dk1"/>
                </a:solidFill>
              </a:rPr>
              <a:t>Turns on automatically once the globe is done rotating. </a:t>
            </a:r>
            <a:endParaRPr sz="1800">
              <a:solidFill>
                <a:schemeClr val="dk1"/>
              </a:solidFill>
            </a:endParaRPr>
          </a:p>
          <a:p>
            <a:pPr indent="-342900" lvl="1" marL="914400" rtl="0" algn="l">
              <a:spcBef>
                <a:spcPts val="0"/>
              </a:spcBef>
              <a:spcAft>
                <a:spcPts val="0"/>
              </a:spcAft>
              <a:buClr>
                <a:schemeClr val="dk1"/>
              </a:buClr>
              <a:buSzPts val="1800"/>
              <a:buChar char="○"/>
            </a:pPr>
            <a:r>
              <a:rPr lang="en-US" sz="1800">
                <a:solidFill>
                  <a:schemeClr val="dk1"/>
                </a:solidFill>
              </a:rPr>
              <a:t>Turns off when the wakeword is detected and remains off until rotation is complete</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US" sz="1800">
                <a:solidFill>
                  <a:schemeClr val="dk1"/>
                </a:solidFill>
              </a:rPr>
              <a:t>When the reset command is detected, the globe will rotate to the reset position: 0˚ Latitude, 0˚ Longitude</a:t>
            </a:r>
            <a:endParaRPr sz="1800">
              <a:solidFill>
                <a:schemeClr val="dk1"/>
              </a:solidFill>
            </a:endParaRPr>
          </a:p>
          <a:p>
            <a:pPr indent="0" lvl="0" marL="0" marR="0" rtl="0" algn="l">
              <a:lnSpc>
                <a:spcPct val="100000"/>
              </a:lnSpc>
              <a:spcBef>
                <a:spcPts val="0"/>
              </a:spcBef>
              <a:spcAft>
                <a:spcPts val="0"/>
              </a:spcAft>
              <a:buNone/>
            </a:pPr>
            <a:r>
              <a:t/>
            </a:r>
            <a:endParaRPr b="1" sz="2000">
              <a:solidFill>
                <a:srgbClr val="15264B"/>
              </a:solidFill>
            </a:endParaRPr>
          </a:p>
        </p:txBody>
      </p:sp>
      <p:sp>
        <p:nvSpPr>
          <p:cNvPr id="134" name="Google Shape;134;g3e62a83f92a_0_1"/>
          <p:cNvSpPr txBox="1"/>
          <p:nvPr/>
        </p:nvSpPr>
        <p:spPr>
          <a:xfrm>
            <a:off x="376810" y="151676"/>
            <a:ext cx="10910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3000">
                <a:solidFill>
                  <a:schemeClr val="lt1"/>
                </a:solidFill>
              </a:rPr>
              <a:t>High Level Requirements</a:t>
            </a:r>
            <a:endParaRPr b="1" i="0" sz="3000" u="none" cap="none" strike="noStrike">
              <a:solidFill>
                <a:schemeClr val="lt1"/>
              </a:solidFill>
            </a:endParaRPr>
          </a:p>
        </p:txBody>
      </p:sp>
      <p:pic>
        <p:nvPicPr>
          <p:cNvPr id="135" name="Google Shape;135;g3e62a83f92a_0_1"/>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136" name="Google Shape;136;g3e62a83f92a_0_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37" name="Google Shape;137;g3e62a83f92a_0_1"/>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38" name="Google Shape;138;g3e62a83f92a_0_1"/>
          <p:cNvGrpSpPr/>
          <p:nvPr/>
        </p:nvGrpSpPr>
        <p:grpSpPr>
          <a:xfrm>
            <a:off x="4061425" y="6601537"/>
            <a:ext cx="5238715" cy="70500"/>
            <a:chOff x="4028175" y="6601537"/>
            <a:chExt cx="5238715" cy="70500"/>
          </a:xfrm>
        </p:grpSpPr>
        <p:cxnSp>
          <p:nvCxnSpPr>
            <p:cNvPr id="139" name="Google Shape;139;g3e62a83f92a_0_1"/>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40" name="Google Shape;140;g3e62a83f92a_0_1"/>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4" name="Shape 144"/>
        <p:cNvGrpSpPr/>
        <p:nvPr/>
      </p:nvGrpSpPr>
      <p:grpSpPr>
        <a:xfrm>
          <a:off x="0" y="0"/>
          <a:ext cx="0" cy="0"/>
          <a:chOff x="0" y="0"/>
          <a:chExt cx="0" cy="0"/>
        </a:xfrm>
      </p:grpSpPr>
      <p:sp>
        <p:nvSpPr>
          <p:cNvPr id="145" name="Google Shape;145;g3e62a83f92a_0_41"/>
          <p:cNvSpPr txBox="1"/>
          <p:nvPr/>
        </p:nvSpPr>
        <p:spPr>
          <a:xfrm>
            <a:off x="1306625" y="2373750"/>
            <a:ext cx="102093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lang="en-US" sz="6000">
                <a:solidFill>
                  <a:schemeClr val="lt1"/>
                </a:solidFill>
              </a:rPr>
              <a:t>Initial Design Overview</a:t>
            </a:r>
            <a:endParaRPr b="0" i="0" sz="1400" u="none" cap="none" strike="noStrike">
              <a:solidFill>
                <a:srgbClr val="000000"/>
              </a:solidFill>
              <a:latin typeface="Arial"/>
              <a:ea typeface="Arial"/>
              <a:cs typeface="Arial"/>
              <a:sym typeface="Arial"/>
            </a:endParaRPr>
          </a:p>
        </p:txBody>
      </p:sp>
      <p:sp>
        <p:nvSpPr>
          <p:cNvPr id="146" name="Google Shape;146;g3e62a83f92a_0_41"/>
          <p:cNvSpPr txBox="1"/>
          <p:nvPr/>
        </p:nvSpPr>
        <p:spPr>
          <a:xfrm>
            <a:off x="1441503" y="4114943"/>
            <a:ext cx="93090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47" name="Google Shape;147;g3e62a83f92a_0_41"/>
          <p:cNvGrpSpPr/>
          <p:nvPr/>
        </p:nvGrpSpPr>
        <p:grpSpPr>
          <a:xfrm>
            <a:off x="3943765" y="3559652"/>
            <a:ext cx="3861636" cy="322845"/>
            <a:chOff x="3943790" y="2676939"/>
            <a:chExt cx="3861636" cy="322845"/>
          </a:xfrm>
        </p:grpSpPr>
        <p:cxnSp>
          <p:nvCxnSpPr>
            <p:cNvPr id="148" name="Google Shape;148;g3e62a83f92a_0_41"/>
            <p:cNvCxnSpPr/>
            <p:nvPr/>
          </p:nvCxnSpPr>
          <p:spPr>
            <a:xfrm>
              <a:off x="4426226" y="2676939"/>
              <a:ext cx="3379200" cy="0"/>
            </a:xfrm>
            <a:prstGeom prst="straightConnector1">
              <a:avLst/>
            </a:prstGeom>
            <a:noFill/>
            <a:ln cap="flat" cmpd="sng" w="19050">
              <a:solidFill>
                <a:srgbClr val="E84B36"/>
              </a:solidFill>
              <a:prstDash val="solid"/>
              <a:round/>
              <a:headEnd len="sm" w="sm" type="none"/>
              <a:tailEnd len="sm" w="sm" type="none"/>
            </a:ln>
          </p:spPr>
        </p:cxnSp>
        <p:cxnSp>
          <p:nvCxnSpPr>
            <p:cNvPr id="149" name="Google Shape;149;g3e62a83f92a_0_41"/>
            <p:cNvCxnSpPr/>
            <p:nvPr/>
          </p:nvCxnSpPr>
          <p:spPr>
            <a:xfrm flipH="1" rot="10800000">
              <a:off x="3943790" y="2676984"/>
              <a:ext cx="482400" cy="322800"/>
            </a:xfrm>
            <a:prstGeom prst="straightConnector1">
              <a:avLst/>
            </a:prstGeom>
            <a:noFill/>
            <a:ln cap="flat" cmpd="sng" w="19050">
              <a:solidFill>
                <a:srgbClr val="E84B36"/>
              </a:solidFill>
              <a:prstDash val="solid"/>
              <a:round/>
              <a:headEnd len="sm" w="sm" type="none"/>
              <a:tailEnd len="sm" w="sm" type="none"/>
            </a:ln>
          </p:spPr>
        </p:cxnSp>
      </p:grpSp>
      <p:pic>
        <p:nvPicPr>
          <p:cNvPr id="150" name="Google Shape;150;g3e62a83f92a_0_41"/>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151" name="Google Shape;151;g3e62a83f92a_0_41"/>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52" name="Google Shape;152;g3e62a83f92a_0_41"/>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153" name="Google Shape;153;g3e62a83f92a_0_41"/>
          <p:cNvGrpSpPr/>
          <p:nvPr/>
        </p:nvGrpSpPr>
        <p:grpSpPr>
          <a:xfrm>
            <a:off x="4061425" y="6601537"/>
            <a:ext cx="5238715" cy="70500"/>
            <a:chOff x="4028175" y="6601537"/>
            <a:chExt cx="5238715" cy="70500"/>
          </a:xfrm>
        </p:grpSpPr>
        <p:cxnSp>
          <p:nvCxnSpPr>
            <p:cNvPr id="154" name="Google Shape;154;g3e62a83f92a_0_41"/>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155" name="Google Shape;155;g3e62a83f92a_0_41"/>
            <p:cNvSpPr/>
            <p:nvPr/>
          </p:nvSpPr>
          <p:spPr>
            <a:xfrm>
              <a:off x="9196390" y="6601537"/>
              <a:ext cx="70500" cy="705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3daa50ff0fa_1_52"/>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61" name="Google Shape;161;g3daa50ff0fa_1_52"/>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3000">
                <a:solidFill>
                  <a:schemeClr val="lt1"/>
                </a:solidFill>
              </a:rPr>
              <a:t>Initial </a:t>
            </a:r>
            <a:r>
              <a:rPr b="1" lang="en-US" sz="3000">
                <a:solidFill>
                  <a:schemeClr val="lt1"/>
                </a:solidFill>
              </a:rPr>
              <a:t>Block Diagram and Schematic </a:t>
            </a:r>
            <a:endParaRPr b="1" i="0" sz="3000" u="none" cap="none" strike="noStrike">
              <a:solidFill>
                <a:schemeClr val="lt1"/>
              </a:solidFill>
            </a:endParaRPr>
          </a:p>
        </p:txBody>
      </p:sp>
      <p:pic>
        <p:nvPicPr>
          <p:cNvPr id="162" name="Google Shape;162;g3daa50ff0fa_1_52"/>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163" name="Google Shape;163;g3daa50ff0fa_1_52"/>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64" name="Google Shape;164;g3daa50ff0fa_1_52"/>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65" name="Google Shape;165;g3daa50ff0fa_1_52"/>
          <p:cNvGrpSpPr/>
          <p:nvPr/>
        </p:nvGrpSpPr>
        <p:grpSpPr>
          <a:xfrm>
            <a:off x="4061425" y="6601537"/>
            <a:ext cx="5238715" cy="70500"/>
            <a:chOff x="4028175" y="6601537"/>
            <a:chExt cx="5238715" cy="70500"/>
          </a:xfrm>
        </p:grpSpPr>
        <p:cxnSp>
          <p:nvCxnSpPr>
            <p:cNvPr id="166" name="Google Shape;166;g3daa50ff0fa_1_52"/>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67" name="Google Shape;167;g3daa50ff0fa_1_52"/>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168" name="Google Shape;168;g3daa50ff0fa_1_52"/>
          <p:cNvPicPr preferRelativeResize="0"/>
          <p:nvPr/>
        </p:nvPicPr>
        <p:blipFill>
          <a:blip r:embed="rId4">
            <a:alphaModFix/>
          </a:blip>
          <a:stretch>
            <a:fillRect/>
          </a:stretch>
        </p:blipFill>
        <p:spPr>
          <a:xfrm>
            <a:off x="376800" y="1020625"/>
            <a:ext cx="6076016" cy="5199450"/>
          </a:xfrm>
          <a:prstGeom prst="rect">
            <a:avLst/>
          </a:prstGeom>
          <a:noFill/>
          <a:ln>
            <a:noFill/>
          </a:ln>
        </p:spPr>
      </p:pic>
      <p:sp>
        <p:nvSpPr>
          <p:cNvPr id="169" name="Google Shape;169;g3daa50ff0fa_1_52"/>
          <p:cNvSpPr txBox="1"/>
          <p:nvPr/>
        </p:nvSpPr>
        <p:spPr>
          <a:xfrm>
            <a:off x="6630325" y="1020624"/>
            <a:ext cx="5442000" cy="3125700"/>
          </a:xfrm>
          <a:prstGeom prst="rect">
            <a:avLst/>
          </a:prstGeom>
          <a:noFill/>
          <a:ln>
            <a:noFill/>
          </a:ln>
        </p:spPr>
        <p:txBody>
          <a:bodyPr anchorCtr="0" anchor="t" bIns="45700" lIns="91425" spcFirstLastPara="1" rIns="91425" wrap="square" tIns="45700">
            <a:noAutofit/>
          </a:bodyPr>
          <a:lstStyle/>
          <a:p>
            <a:pPr indent="457200" lvl="0" marL="914400" rtl="0" algn="l">
              <a:spcBef>
                <a:spcPts val="0"/>
              </a:spcBef>
              <a:spcAft>
                <a:spcPts val="0"/>
              </a:spcAft>
              <a:buNone/>
            </a:pPr>
            <a:r>
              <a:rPr b="1" lang="en-US" sz="2200">
                <a:solidFill>
                  <a:srgbClr val="E84B36"/>
                </a:solidFill>
              </a:rPr>
              <a:t>Key Modifications</a:t>
            </a:r>
            <a:endParaRPr b="1" sz="2200">
              <a:solidFill>
                <a:srgbClr val="E84B36"/>
              </a:solidFill>
            </a:endParaRPr>
          </a:p>
          <a:p>
            <a:pPr indent="457200" lvl="0" marL="914400" rtl="0" algn="l">
              <a:spcBef>
                <a:spcPts val="0"/>
              </a:spcBef>
              <a:spcAft>
                <a:spcPts val="0"/>
              </a:spcAft>
              <a:buNone/>
            </a:pPr>
            <a:r>
              <a:t/>
            </a:r>
            <a:endParaRPr b="1" sz="2200">
              <a:solidFill>
                <a:srgbClr val="E84B36"/>
              </a:solidFill>
            </a:endParaRPr>
          </a:p>
          <a:p>
            <a:pPr indent="-342900" lvl="0" marL="457200" marR="0" rtl="0" algn="l">
              <a:lnSpc>
                <a:spcPct val="100000"/>
              </a:lnSpc>
              <a:spcBef>
                <a:spcPts val="0"/>
              </a:spcBef>
              <a:spcAft>
                <a:spcPts val="0"/>
              </a:spcAft>
              <a:buSzPts val="1800"/>
              <a:buChar char="●"/>
            </a:pPr>
            <a:r>
              <a:rPr lang="en-US" sz="1800"/>
              <a:t>Removed the Push To Talk button from User Input Subsystem</a:t>
            </a:r>
            <a:endParaRPr sz="1800"/>
          </a:p>
          <a:p>
            <a:pPr indent="-342900" lvl="0" marL="457200" marR="0" rtl="0" algn="l">
              <a:lnSpc>
                <a:spcPct val="100000"/>
              </a:lnSpc>
              <a:spcBef>
                <a:spcPts val="0"/>
              </a:spcBef>
              <a:spcAft>
                <a:spcPts val="0"/>
              </a:spcAft>
              <a:buSzPts val="1800"/>
              <a:buChar char="●"/>
            </a:pPr>
            <a:r>
              <a:rPr lang="en-US" sz="1800"/>
              <a:t>Instead of custom master on/off switch, we used a 12V DC Wall Power Supply that already had one</a:t>
            </a:r>
            <a:endParaRPr sz="1800"/>
          </a:p>
          <a:p>
            <a:pPr indent="-342900" lvl="0" marL="457200" marR="0" rtl="0" algn="l">
              <a:lnSpc>
                <a:spcPct val="100000"/>
              </a:lnSpc>
              <a:spcBef>
                <a:spcPts val="0"/>
              </a:spcBef>
              <a:spcAft>
                <a:spcPts val="0"/>
              </a:spcAft>
              <a:buSzPts val="1800"/>
              <a:buChar char="●"/>
            </a:pPr>
            <a:r>
              <a:rPr lang="en-US" sz="1800"/>
              <a:t>Laser stays on during “Reset” function</a:t>
            </a:r>
            <a:endParaRPr sz="1800"/>
          </a:p>
          <a:p>
            <a:pPr indent="-342900" lvl="0" marL="457200" rtl="0" algn="l">
              <a:spcBef>
                <a:spcPts val="0"/>
              </a:spcBef>
              <a:spcAft>
                <a:spcPts val="0"/>
              </a:spcAft>
              <a:buSzPts val="1800"/>
              <a:buChar char="●"/>
            </a:pPr>
            <a:r>
              <a:rPr lang="en-US" sz="1800">
                <a:solidFill>
                  <a:schemeClr val="dk1"/>
                </a:solidFill>
              </a:rPr>
              <a:t>Removed fuse protection and diode</a:t>
            </a:r>
            <a:endParaRPr sz="1800"/>
          </a:p>
          <a:p>
            <a:pPr indent="0" lvl="0" marL="457200" marR="0" rtl="0" algn="l">
              <a:lnSpc>
                <a:spcPct val="100000"/>
              </a:lnSpc>
              <a:spcBef>
                <a:spcPts val="0"/>
              </a:spcBef>
              <a:spcAft>
                <a:spcPts val="0"/>
              </a:spcAft>
              <a:buNone/>
            </a:pPr>
            <a:r>
              <a:t/>
            </a:r>
            <a:endParaRPr sz="1800"/>
          </a:p>
        </p:txBody>
      </p:sp>
      <p:pic>
        <p:nvPicPr>
          <p:cNvPr id="170" name="Google Shape;170;g3daa50ff0fa_1_52"/>
          <p:cNvPicPr preferRelativeResize="0"/>
          <p:nvPr/>
        </p:nvPicPr>
        <p:blipFill>
          <a:blip r:embed="rId5">
            <a:alphaModFix/>
          </a:blip>
          <a:stretch>
            <a:fillRect/>
          </a:stretch>
        </p:blipFill>
        <p:spPr>
          <a:xfrm>
            <a:off x="6731950" y="4083522"/>
            <a:ext cx="5238725" cy="213655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4" name="Shape 174"/>
        <p:cNvGrpSpPr/>
        <p:nvPr/>
      </p:nvGrpSpPr>
      <p:grpSpPr>
        <a:xfrm>
          <a:off x="0" y="0"/>
          <a:ext cx="0" cy="0"/>
          <a:chOff x="0" y="0"/>
          <a:chExt cx="0" cy="0"/>
        </a:xfrm>
      </p:grpSpPr>
      <p:sp>
        <p:nvSpPr>
          <p:cNvPr id="175" name="Google Shape;175;g3daa50ff0fa_1_34"/>
          <p:cNvSpPr txBox="1"/>
          <p:nvPr/>
        </p:nvSpPr>
        <p:spPr>
          <a:xfrm>
            <a:off x="2206881" y="2373753"/>
            <a:ext cx="7778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0"/>
              <a:buFont typeface="Arial"/>
              <a:buNone/>
            </a:pPr>
            <a:r>
              <a:rPr b="1" lang="en-US" sz="6000">
                <a:solidFill>
                  <a:schemeClr val="lt1"/>
                </a:solidFill>
              </a:rPr>
              <a:t>Design Overview</a:t>
            </a:r>
            <a:endParaRPr b="0" i="0" sz="1400" u="none" cap="none" strike="noStrike">
              <a:solidFill>
                <a:srgbClr val="000000"/>
              </a:solidFill>
              <a:latin typeface="Arial"/>
              <a:ea typeface="Arial"/>
              <a:cs typeface="Arial"/>
              <a:sym typeface="Arial"/>
            </a:endParaRPr>
          </a:p>
        </p:txBody>
      </p:sp>
      <p:sp>
        <p:nvSpPr>
          <p:cNvPr id="176" name="Google Shape;176;g3daa50ff0fa_1_34"/>
          <p:cNvSpPr txBox="1"/>
          <p:nvPr/>
        </p:nvSpPr>
        <p:spPr>
          <a:xfrm>
            <a:off x="1441503" y="4114943"/>
            <a:ext cx="93090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77" name="Google Shape;177;g3daa50ff0fa_1_34"/>
          <p:cNvGrpSpPr/>
          <p:nvPr/>
        </p:nvGrpSpPr>
        <p:grpSpPr>
          <a:xfrm>
            <a:off x="3943765" y="3559652"/>
            <a:ext cx="3861636" cy="322845"/>
            <a:chOff x="3943790" y="2676939"/>
            <a:chExt cx="3861636" cy="322845"/>
          </a:xfrm>
        </p:grpSpPr>
        <p:cxnSp>
          <p:nvCxnSpPr>
            <p:cNvPr id="178" name="Google Shape;178;g3daa50ff0fa_1_34"/>
            <p:cNvCxnSpPr/>
            <p:nvPr/>
          </p:nvCxnSpPr>
          <p:spPr>
            <a:xfrm>
              <a:off x="4426226" y="2676939"/>
              <a:ext cx="3379200" cy="0"/>
            </a:xfrm>
            <a:prstGeom prst="straightConnector1">
              <a:avLst/>
            </a:prstGeom>
            <a:noFill/>
            <a:ln cap="flat" cmpd="sng" w="19050">
              <a:solidFill>
                <a:srgbClr val="E84B36"/>
              </a:solidFill>
              <a:prstDash val="solid"/>
              <a:round/>
              <a:headEnd len="sm" w="sm" type="none"/>
              <a:tailEnd len="sm" w="sm" type="none"/>
            </a:ln>
          </p:spPr>
        </p:cxnSp>
        <p:cxnSp>
          <p:nvCxnSpPr>
            <p:cNvPr id="179" name="Google Shape;179;g3daa50ff0fa_1_34"/>
            <p:cNvCxnSpPr/>
            <p:nvPr/>
          </p:nvCxnSpPr>
          <p:spPr>
            <a:xfrm flipH="1" rot="10800000">
              <a:off x="3943790" y="2676984"/>
              <a:ext cx="482400" cy="322800"/>
            </a:xfrm>
            <a:prstGeom prst="straightConnector1">
              <a:avLst/>
            </a:prstGeom>
            <a:noFill/>
            <a:ln cap="flat" cmpd="sng" w="19050">
              <a:solidFill>
                <a:srgbClr val="E84B36"/>
              </a:solidFill>
              <a:prstDash val="solid"/>
              <a:round/>
              <a:headEnd len="sm" w="sm" type="none"/>
              <a:tailEnd len="sm" w="sm" type="none"/>
            </a:ln>
          </p:spPr>
        </p:cxnSp>
      </p:grpSp>
      <p:pic>
        <p:nvPicPr>
          <p:cNvPr id="180" name="Google Shape;180;g3daa50ff0fa_1_34"/>
          <p:cNvPicPr preferRelativeResize="0"/>
          <p:nvPr/>
        </p:nvPicPr>
        <p:blipFill rotWithShape="1">
          <a:blip r:embed="rId4">
            <a:alphaModFix/>
          </a:blip>
          <a:srcRect b="0" l="0" r="0" t="0"/>
          <a:stretch/>
        </p:blipFill>
        <p:spPr>
          <a:xfrm>
            <a:off x="11557509" y="233819"/>
            <a:ext cx="271309" cy="389810"/>
          </a:xfrm>
          <a:prstGeom prst="rect">
            <a:avLst/>
          </a:prstGeom>
          <a:noFill/>
          <a:ln>
            <a:noFill/>
          </a:ln>
        </p:spPr>
      </p:pic>
      <p:sp>
        <p:nvSpPr>
          <p:cNvPr id="181" name="Google Shape;181;g3daa50ff0fa_1_34"/>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GRAINGER ENGINEERING</a:t>
            </a:r>
            <a:endParaRPr/>
          </a:p>
        </p:txBody>
      </p:sp>
      <p:sp>
        <p:nvSpPr>
          <p:cNvPr id="182" name="Google Shape;182;g3daa50ff0fa_1_34"/>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chemeClr val="lt1"/>
                </a:solidFill>
                <a:latin typeface="Arial"/>
                <a:ea typeface="Arial"/>
                <a:cs typeface="Arial"/>
                <a:sym typeface="Arial"/>
              </a:rPr>
              <a:t>ELECTRICAL &amp; COMPUTER ENGINEERING</a:t>
            </a:r>
            <a:endParaRPr/>
          </a:p>
        </p:txBody>
      </p:sp>
      <p:grpSp>
        <p:nvGrpSpPr>
          <p:cNvPr id="183" name="Google Shape;183;g3daa50ff0fa_1_34"/>
          <p:cNvGrpSpPr/>
          <p:nvPr/>
        </p:nvGrpSpPr>
        <p:grpSpPr>
          <a:xfrm>
            <a:off x="4061425" y="6601537"/>
            <a:ext cx="5238715" cy="70500"/>
            <a:chOff x="4028175" y="6601537"/>
            <a:chExt cx="5238715" cy="70500"/>
          </a:xfrm>
        </p:grpSpPr>
        <p:cxnSp>
          <p:nvCxnSpPr>
            <p:cNvPr id="184" name="Google Shape;184;g3daa50ff0fa_1_34"/>
            <p:cNvCxnSpPr/>
            <p:nvPr/>
          </p:nvCxnSpPr>
          <p:spPr>
            <a:xfrm rot="10800000">
              <a:off x="4028175" y="6639606"/>
              <a:ext cx="5169900" cy="0"/>
            </a:xfrm>
            <a:prstGeom prst="straightConnector1">
              <a:avLst/>
            </a:prstGeom>
            <a:noFill/>
            <a:ln cap="flat" cmpd="sng" w="9525">
              <a:solidFill>
                <a:schemeClr val="lt1"/>
              </a:solidFill>
              <a:prstDash val="solid"/>
              <a:round/>
              <a:headEnd len="sm" w="sm" type="none"/>
              <a:tailEnd len="sm" w="sm" type="none"/>
            </a:ln>
          </p:spPr>
        </p:cxnSp>
        <p:sp>
          <p:nvSpPr>
            <p:cNvPr id="185" name="Google Shape;185;g3daa50ff0fa_1_34"/>
            <p:cNvSpPr/>
            <p:nvPr/>
          </p:nvSpPr>
          <p:spPr>
            <a:xfrm>
              <a:off x="9196390" y="6601537"/>
              <a:ext cx="70500" cy="705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3e62a83f92a_0_55"/>
          <p:cNvSpPr/>
          <p:nvPr/>
        </p:nvSpPr>
        <p:spPr>
          <a:xfrm flipH="1" rot="10800000">
            <a:off x="0" y="20"/>
            <a:ext cx="12192000" cy="868200"/>
          </a:xfrm>
          <a:prstGeom prst="rect">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13294B"/>
              </a:solidFill>
              <a:latin typeface="Calibri"/>
              <a:ea typeface="Calibri"/>
              <a:cs typeface="Calibri"/>
              <a:sym typeface="Calibri"/>
            </a:endParaRPr>
          </a:p>
        </p:txBody>
      </p:sp>
      <p:sp>
        <p:nvSpPr>
          <p:cNvPr id="191" name="Google Shape;191;g3e62a83f92a_0_55"/>
          <p:cNvSpPr txBox="1"/>
          <p:nvPr/>
        </p:nvSpPr>
        <p:spPr>
          <a:xfrm>
            <a:off x="376810" y="204051"/>
            <a:ext cx="109101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lang="en-US" sz="3000">
                <a:solidFill>
                  <a:schemeClr val="lt1"/>
                </a:solidFill>
              </a:rPr>
              <a:t>Block Diagram</a:t>
            </a:r>
            <a:endParaRPr b="1" i="0" sz="3000" u="none" cap="none" strike="noStrike">
              <a:solidFill>
                <a:schemeClr val="lt1"/>
              </a:solidFill>
            </a:endParaRPr>
          </a:p>
        </p:txBody>
      </p:sp>
      <p:pic>
        <p:nvPicPr>
          <p:cNvPr id="192" name="Google Shape;192;g3e62a83f92a_0_55"/>
          <p:cNvPicPr preferRelativeResize="0"/>
          <p:nvPr/>
        </p:nvPicPr>
        <p:blipFill rotWithShape="1">
          <a:blip r:embed="rId3">
            <a:alphaModFix/>
          </a:blip>
          <a:srcRect b="0" l="0" r="0" t="0"/>
          <a:stretch/>
        </p:blipFill>
        <p:spPr>
          <a:xfrm>
            <a:off x="11557509" y="233819"/>
            <a:ext cx="271309" cy="389810"/>
          </a:xfrm>
          <a:prstGeom prst="rect">
            <a:avLst/>
          </a:prstGeom>
          <a:noFill/>
          <a:ln>
            <a:noFill/>
          </a:ln>
        </p:spPr>
      </p:pic>
      <p:sp>
        <p:nvSpPr>
          <p:cNvPr id="193" name="Google Shape;193;g3e62a83f92a_0_55"/>
          <p:cNvSpPr txBox="1"/>
          <p:nvPr/>
        </p:nvSpPr>
        <p:spPr>
          <a:xfrm>
            <a:off x="9335597" y="6524381"/>
            <a:ext cx="2473500" cy="230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GRAINGER ENGINEERING</a:t>
            </a:r>
            <a:endParaRPr/>
          </a:p>
        </p:txBody>
      </p:sp>
      <p:sp>
        <p:nvSpPr>
          <p:cNvPr id="194" name="Google Shape;194;g3e62a83f92a_0_55"/>
          <p:cNvSpPr txBox="1"/>
          <p:nvPr/>
        </p:nvSpPr>
        <p:spPr>
          <a:xfrm>
            <a:off x="376807" y="6524381"/>
            <a:ext cx="79914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13294B"/>
                </a:solidFill>
                <a:latin typeface="Arial"/>
                <a:ea typeface="Arial"/>
                <a:cs typeface="Arial"/>
                <a:sym typeface="Arial"/>
              </a:rPr>
              <a:t>ELECTRICAL &amp; COMPUTER ENGINEERING</a:t>
            </a:r>
            <a:endParaRPr/>
          </a:p>
        </p:txBody>
      </p:sp>
      <p:grpSp>
        <p:nvGrpSpPr>
          <p:cNvPr id="195" name="Google Shape;195;g3e62a83f92a_0_55"/>
          <p:cNvGrpSpPr/>
          <p:nvPr/>
        </p:nvGrpSpPr>
        <p:grpSpPr>
          <a:xfrm>
            <a:off x="4061425" y="6601537"/>
            <a:ext cx="5238715" cy="70500"/>
            <a:chOff x="4028175" y="6601537"/>
            <a:chExt cx="5238715" cy="70500"/>
          </a:xfrm>
        </p:grpSpPr>
        <p:cxnSp>
          <p:nvCxnSpPr>
            <p:cNvPr id="196" name="Google Shape;196;g3e62a83f92a_0_55"/>
            <p:cNvCxnSpPr/>
            <p:nvPr/>
          </p:nvCxnSpPr>
          <p:spPr>
            <a:xfrm rot="10800000">
              <a:off x="4028175" y="6639606"/>
              <a:ext cx="5169900" cy="0"/>
            </a:xfrm>
            <a:prstGeom prst="straightConnector1">
              <a:avLst/>
            </a:prstGeom>
            <a:noFill/>
            <a:ln cap="flat" cmpd="sng" w="9525">
              <a:solidFill>
                <a:srgbClr val="13294B"/>
              </a:solidFill>
              <a:prstDash val="solid"/>
              <a:round/>
              <a:headEnd len="sm" w="sm" type="none"/>
              <a:tailEnd len="sm" w="sm" type="none"/>
            </a:ln>
          </p:spPr>
        </p:cxnSp>
        <p:sp>
          <p:nvSpPr>
            <p:cNvPr id="197" name="Google Shape;197;g3e62a83f92a_0_55"/>
            <p:cNvSpPr/>
            <p:nvPr/>
          </p:nvSpPr>
          <p:spPr>
            <a:xfrm>
              <a:off x="9196390" y="6601537"/>
              <a:ext cx="70500" cy="70500"/>
            </a:xfrm>
            <a:prstGeom prst="ellipse">
              <a:avLst/>
            </a:prstGeom>
            <a:solidFill>
              <a:srgbClr val="13294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pic>
        <p:nvPicPr>
          <p:cNvPr id="198" name="Google Shape;198;g3e62a83f92a_0_55" title="new block diagram.png"/>
          <p:cNvPicPr preferRelativeResize="0"/>
          <p:nvPr/>
        </p:nvPicPr>
        <p:blipFill>
          <a:blip r:embed="rId4">
            <a:alphaModFix/>
          </a:blip>
          <a:stretch>
            <a:fillRect/>
          </a:stretch>
        </p:blipFill>
        <p:spPr>
          <a:xfrm>
            <a:off x="2474600" y="1020620"/>
            <a:ext cx="7242791" cy="535136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2019-01-14T22:06:33Z</dcterms:created>
  <dc:creator>Nielsen, Joshua</dc:creator>
</cp:coreProperties>
</file>