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Old Standard TT"/>
      <p:regular r:id="rId18"/>
      <p:bold r:id="rId19"/>
      <p: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ldStandardTT-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ldStandardTT-bold.fntdata"/><Relationship Id="rId6" Type="http://schemas.openxmlformats.org/officeDocument/2006/relationships/slide" Target="slides/slide1.xml"/><Relationship Id="rId18" Type="http://schemas.openxmlformats.org/officeDocument/2006/relationships/font" Target="fonts/OldStandardTT-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3abdee88ea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3abdee88ea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200000"/>
              </a:lnSpc>
              <a:spcBef>
                <a:spcPts val="0"/>
              </a:spcBef>
              <a:spcAft>
                <a:spcPts val="0"/>
              </a:spcAft>
              <a:buClr>
                <a:schemeClr val="dk1"/>
              </a:buClr>
              <a:buSzPts val="1100"/>
              <a:buChar char="●"/>
            </a:pPr>
            <a:r>
              <a:rPr lang="en">
                <a:solidFill>
                  <a:schemeClr val="dk1"/>
                </a:solidFill>
              </a:rPr>
              <a:t>The goal is to simulate the motion of a hand, which consist of two axis, each having around 90 degrees of freedom</a:t>
            </a:r>
            <a:endParaRPr>
              <a:solidFill>
                <a:schemeClr val="dk1"/>
              </a:solidFill>
            </a:endParaRPr>
          </a:p>
          <a:p>
            <a:pPr indent="-298450" lvl="0" marL="457200" rtl="0" algn="l">
              <a:lnSpc>
                <a:spcPct val="200000"/>
              </a:lnSpc>
              <a:spcBef>
                <a:spcPts val="0"/>
              </a:spcBef>
              <a:spcAft>
                <a:spcPts val="0"/>
              </a:spcAft>
              <a:buClr>
                <a:schemeClr val="dk1"/>
              </a:buClr>
              <a:buSzPts val="1100"/>
              <a:buChar char="●"/>
            </a:pPr>
            <a:r>
              <a:rPr lang="en">
                <a:solidFill>
                  <a:schemeClr val="dk1"/>
                </a:solidFill>
              </a:rPr>
              <a:t>The servo motors have 180 degree of freedom, which fulfill the purpose</a:t>
            </a:r>
            <a:endParaRPr>
              <a:solidFill>
                <a:schemeClr val="dk1"/>
              </a:solidFill>
            </a:endParaRPr>
          </a:p>
          <a:p>
            <a:pPr indent="-298450" lvl="0" marL="457200" rtl="0" algn="l">
              <a:lnSpc>
                <a:spcPct val="200000"/>
              </a:lnSpc>
              <a:spcBef>
                <a:spcPts val="0"/>
              </a:spcBef>
              <a:spcAft>
                <a:spcPts val="0"/>
              </a:spcAft>
              <a:buClr>
                <a:schemeClr val="dk1"/>
              </a:buClr>
              <a:buSzPts val="1100"/>
              <a:buChar char="●"/>
            </a:pPr>
            <a:r>
              <a:rPr lang="en">
                <a:solidFill>
                  <a:schemeClr val="dk1"/>
                </a:solidFill>
              </a:rPr>
              <a:t>A set of bracket is used to limit the range of motion mechanically</a:t>
            </a:r>
            <a:endParaRPr>
              <a:solidFill>
                <a:schemeClr val="dk1"/>
              </a:solidFill>
            </a:endParaRPr>
          </a:p>
          <a:p>
            <a:pPr indent="-298450" lvl="0" marL="457200" rtl="0" algn="l">
              <a:lnSpc>
                <a:spcPct val="200000"/>
              </a:lnSpc>
              <a:spcBef>
                <a:spcPts val="0"/>
              </a:spcBef>
              <a:spcAft>
                <a:spcPts val="0"/>
              </a:spcAft>
              <a:buClr>
                <a:schemeClr val="dk1"/>
              </a:buClr>
              <a:buSzPts val="1100"/>
              <a:buChar char="●"/>
            </a:pPr>
            <a:r>
              <a:rPr lang="en">
                <a:solidFill>
                  <a:schemeClr val="dk1"/>
                </a:solidFill>
              </a:rPr>
              <a:t>For the bottom axis, a design was proposed to make the robot arm move in a linear way; however the plan was found to be impractical because the pen motor significantly increased the cost and the build time. The budget and the timeline forced us to move to a more basic design where we have the same motor at the bottom</a:t>
            </a:r>
            <a:endParaRPr>
              <a:solidFill>
                <a:schemeClr val="dk1"/>
              </a:solidFill>
            </a:endParaRPr>
          </a:p>
          <a:p>
            <a:pPr indent="-298450" lvl="0" marL="457200" rtl="0" algn="l">
              <a:lnSpc>
                <a:spcPct val="200000"/>
              </a:lnSpc>
              <a:spcBef>
                <a:spcPts val="0"/>
              </a:spcBef>
              <a:spcAft>
                <a:spcPts val="0"/>
              </a:spcAft>
              <a:buClr>
                <a:schemeClr val="dk1"/>
              </a:buClr>
              <a:buSzPts val="1100"/>
              <a:buChar char="●"/>
            </a:pPr>
            <a:r>
              <a:rPr lang="en">
                <a:solidFill>
                  <a:schemeClr val="dk1"/>
                </a:solidFill>
              </a:rPr>
              <a:t>Servo motor takes in PWM signal and can be tested with Arduino dev board</a:t>
            </a:r>
            <a:endParaRPr>
              <a:solidFill>
                <a:schemeClr val="dk1"/>
              </a:solidFill>
            </a:endParaRPr>
          </a:p>
          <a:p>
            <a:pPr indent="-298450" lvl="0" marL="457200" rtl="0" algn="l">
              <a:lnSpc>
                <a:spcPct val="200000"/>
              </a:lnSpc>
              <a:spcBef>
                <a:spcPts val="0"/>
              </a:spcBef>
              <a:spcAft>
                <a:spcPts val="0"/>
              </a:spcAft>
              <a:buClr>
                <a:schemeClr val="dk1"/>
              </a:buClr>
              <a:buSzPts val="1100"/>
              <a:buChar char="●"/>
            </a:pPr>
            <a:r>
              <a:rPr lang="en">
                <a:solidFill>
                  <a:schemeClr val="dk1"/>
                </a:solidFill>
              </a:rPr>
              <a:t>huge thanks to machine shop for spending time with us to discuss the possibilities and building the mechanical part of the robot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3b3e888cf1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3b3e888cf1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200000"/>
              </a:lnSpc>
              <a:spcBef>
                <a:spcPts val="0"/>
              </a:spcBef>
              <a:spcAft>
                <a:spcPts val="0"/>
              </a:spcAft>
              <a:buClr>
                <a:schemeClr val="dk1"/>
              </a:buClr>
              <a:buSzPts val="1100"/>
              <a:buChar char="●"/>
            </a:pPr>
            <a:r>
              <a:rPr lang="en">
                <a:solidFill>
                  <a:schemeClr val="dk1"/>
                </a:solidFill>
              </a:rPr>
              <a:t>Getting parts is much more difficult than expected; order usually get approved two weeks after submitting</a:t>
            </a:r>
            <a:endParaRPr>
              <a:solidFill>
                <a:schemeClr val="dk1"/>
              </a:solidFill>
            </a:endParaRPr>
          </a:p>
          <a:p>
            <a:pPr indent="-298450" lvl="0" marL="457200" rtl="0" algn="l">
              <a:lnSpc>
                <a:spcPct val="200000"/>
              </a:lnSpc>
              <a:spcBef>
                <a:spcPts val="0"/>
              </a:spcBef>
              <a:spcAft>
                <a:spcPts val="0"/>
              </a:spcAft>
              <a:buClr>
                <a:schemeClr val="dk1"/>
              </a:buClr>
              <a:buSzPts val="1100"/>
              <a:buChar char="●"/>
            </a:pPr>
            <a:r>
              <a:rPr lang="en">
                <a:solidFill>
                  <a:schemeClr val="dk1"/>
                </a:solidFill>
              </a:rPr>
              <a:t>The dev board used for testing and programmer as well as the final PCB all have different voltages, which hinders the debug process, because we just got our PCB and not sure if it’s a design problem or not</a:t>
            </a:r>
            <a:endParaRPr>
              <a:solidFill>
                <a:schemeClr val="dk1"/>
              </a:solidFill>
            </a:endParaRPr>
          </a:p>
          <a:p>
            <a:pPr indent="-298450" lvl="0" marL="457200" rtl="0" algn="l">
              <a:lnSpc>
                <a:spcPct val="200000"/>
              </a:lnSpc>
              <a:spcBef>
                <a:spcPts val="0"/>
              </a:spcBef>
              <a:spcAft>
                <a:spcPts val="0"/>
              </a:spcAft>
              <a:buClr>
                <a:schemeClr val="dk1"/>
              </a:buClr>
              <a:buSzPts val="1100"/>
              <a:buChar char="●"/>
            </a:pPr>
            <a:r>
              <a:rPr lang="en">
                <a:solidFill>
                  <a:schemeClr val="dk1"/>
                </a:solidFill>
              </a:rPr>
              <a:t>The template used for testing motors is in conflict with the existing rf code, so some code has to be changed</a:t>
            </a:r>
            <a:endParaRPr>
              <a:solidFill>
                <a:schemeClr val="dk1"/>
              </a:solidFill>
            </a:endParaRPr>
          </a:p>
          <a:p>
            <a:pPr indent="-298450" lvl="0" marL="457200" rtl="0" algn="l">
              <a:lnSpc>
                <a:spcPct val="200000"/>
              </a:lnSpc>
              <a:spcBef>
                <a:spcPts val="0"/>
              </a:spcBef>
              <a:spcAft>
                <a:spcPts val="0"/>
              </a:spcAft>
              <a:buClr>
                <a:schemeClr val="dk1"/>
              </a:buClr>
              <a:buSzPts val="1100"/>
              <a:buChar char="●"/>
            </a:pPr>
            <a:r>
              <a:rPr lang="en">
                <a:solidFill>
                  <a:schemeClr val="dk1"/>
                </a:solidFill>
              </a:rPr>
              <a:t>fine tuning: set the direction of motion in accord to the real motion; convert pitch to position, which is a variable more suitable for the motor and easier to understand</a:t>
            </a:r>
            <a:endParaRPr>
              <a:solidFill>
                <a:schemeClr val="dk1"/>
              </a:solidFill>
            </a:endParaRPr>
          </a:p>
          <a:p>
            <a:pPr indent="-298450" lvl="0" marL="457200" rtl="0" algn="l">
              <a:lnSpc>
                <a:spcPct val="200000"/>
              </a:lnSpc>
              <a:spcBef>
                <a:spcPts val="0"/>
              </a:spcBef>
              <a:spcAft>
                <a:spcPts val="0"/>
              </a:spcAft>
              <a:buClr>
                <a:schemeClr val="dk1"/>
              </a:buClr>
              <a:buSzPts val="1100"/>
              <a:buChar char="●"/>
            </a:pPr>
            <a:r>
              <a:rPr lang="en">
                <a:solidFill>
                  <a:schemeClr val="dk1"/>
                </a:solidFill>
              </a:rPr>
              <a:t>fine tuning: The mechanical setup makes the robot arm locked when motors try to turn beyond the mechanical limit -&gt; Set limitation on the turning angle </a:t>
            </a:r>
            <a:endParaRPr>
              <a:solidFill>
                <a:schemeClr val="dk1"/>
              </a:solidFill>
            </a:endParaRPr>
          </a:p>
          <a:p>
            <a:pPr indent="-298450" lvl="0" marL="457200" rtl="0" algn="l">
              <a:lnSpc>
                <a:spcPct val="200000"/>
              </a:lnSpc>
              <a:spcBef>
                <a:spcPts val="0"/>
              </a:spcBef>
              <a:spcAft>
                <a:spcPts val="0"/>
              </a:spcAft>
              <a:buClr>
                <a:schemeClr val="dk1"/>
              </a:buClr>
              <a:buSzPts val="1100"/>
              <a:buChar char="●"/>
            </a:pPr>
            <a:r>
              <a:rPr lang="en">
                <a:solidFill>
                  <a:schemeClr val="dk1"/>
                </a:solidFill>
              </a:rPr>
              <a:t>future work</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3abdee88ea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3abdee88ea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3abdee88ea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3abdee88ea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3abdee88ea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3abdee88ea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3abdee88ea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3abdee88ea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3b3e888cf1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3b3e888cf1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3abdee88ea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3abdee88ea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3b3e888cf1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3b3e888cf1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3abdee88ea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3abdee88ea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1ec5de3071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1ec5de3071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ACX7ztY_yrw"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adafruit.com/product/3072?gad=1&amp;gclid=CjwKCAjwuqiiBhBtEiwATgvixMPpTo-d5Y8YTXof8Ld1_3OMqmVAzQc-P2UdOT7QFCeemxPogKTwEBoCDBYQAvD_BwE" TargetMode="Externa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4050" y="1686425"/>
            <a:ext cx="8535900" cy="1522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RF-based Long-range Motion Recognition and Communication System</a:t>
            </a:r>
            <a:endParaRPr/>
          </a:p>
        </p:txBody>
      </p:sp>
      <p:sp>
        <p:nvSpPr>
          <p:cNvPr id="60" name="Google Shape;60;p13"/>
          <p:cNvSpPr txBox="1"/>
          <p:nvPr>
            <p:ph idx="1" type="subTitle"/>
          </p:nvPr>
        </p:nvSpPr>
        <p:spPr>
          <a:xfrm>
            <a:off x="512700" y="3840652"/>
            <a:ext cx="8118600" cy="9057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
              <a:t>Group 45: </a:t>
            </a:r>
            <a:endParaRPr/>
          </a:p>
          <a:p>
            <a:pPr indent="0" lvl="0" marL="0" rtl="0" algn="l">
              <a:spcBef>
                <a:spcPts val="0"/>
              </a:spcBef>
              <a:spcAft>
                <a:spcPts val="0"/>
              </a:spcAft>
              <a:buNone/>
            </a:pPr>
            <a:r>
              <a:rPr lang="en"/>
              <a:t>Joe Luo (luo42) Zekai Zhang (zekaiz2) James Tian (zeyut2)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2"/>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Robot Arm</a:t>
            </a:r>
            <a:endParaRPr/>
          </a:p>
        </p:txBody>
      </p:sp>
      <p:sp>
        <p:nvSpPr>
          <p:cNvPr id="121" name="Google Shape;121;p22"/>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Goal: simulate motion of a hand</a:t>
            </a:r>
            <a:endParaRPr/>
          </a:p>
          <a:p>
            <a:pPr indent="-317500" lvl="1" marL="914400" rtl="0" algn="l">
              <a:spcBef>
                <a:spcPts val="0"/>
              </a:spcBef>
              <a:spcAft>
                <a:spcPts val="0"/>
              </a:spcAft>
              <a:buSzPts val="1400"/>
              <a:buChar char="○"/>
            </a:pPr>
            <a:r>
              <a:rPr lang="en"/>
              <a:t>Degree of freedom</a:t>
            </a:r>
            <a:endParaRPr/>
          </a:p>
          <a:p>
            <a:pPr indent="-317500" lvl="1" marL="914400" rtl="0" algn="l">
              <a:spcBef>
                <a:spcPts val="0"/>
              </a:spcBef>
              <a:spcAft>
                <a:spcPts val="0"/>
              </a:spcAft>
              <a:buSzPts val="1400"/>
              <a:buChar char="○"/>
            </a:pPr>
            <a:r>
              <a:rPr lang="en"/>
              <a:t>Brackets</a:t>
            </a:r>
            <a:r>
              <a:rPr lang="en"/>
              <a:t> for connection</a:t>
            </a:r>
            <a:endParaRPr/>
          </a:p>
          <a:p>
            <a:pPr indent="-342900" lvl="0" marL="457200" rtl="0" algn="l">
              <a:spcBef>
                <a:spcPts val="0"/>
              </a:spcBef>
              <a:spcAft>
                <a:spcPts val="0"/>
              </a:spcAft>
              <a:buSzPts val="1800"/>
              <a:buChar char="●"/>
            </a:pPr>
            <a:r>
              <a:rPr lang="en"/>
              <a:t>Develop many designs</a:t>
            </a:r>
            <a:endParaRPr/>
          </a:p>
          <a:p>
            <a:pPr indent="-317500" lvl="1" marL="914400" rtl="0" algn="l">
              <a:spcBef>
                <a:spcPts val="0"/>
              </a:spcBef>
              <a:spcAft>
                <a:spcPts val="0"/>
              </a:spcAft>
              <a:buSzPts val="1400"/>
              <a:buChar char="○"/>
            </a:pPr>
            <a:r>
              <a:rPr lang="en"/>
              <a:t>Pen motor</a:t>
            </a:r>
            <a:endParaRPr/>
          </a:p>
          <a:p>
            <a:pPr indent="-342900" lvl="0" marL="457200" rtl="0" algn="l">
              <a:spcBef>
                <a:spcPts val="0"/>
              </a:spcBef>
              <a:spcAft>
                <a:spcPts val="0"/>
              </a:spcAft>
              <a:buSzPts val="1800"/>
              <a:buChar char="●"/>
            </a:pPr>
            <a:r>
              <a:rPr lang="en"/>
              <a:t>Huge thanks to machine shop</a:t>
            </a:r>
            <a:endParaRPr/>
          </a:p>
        </p:txBody>
      </p:sp>
      <p:pic>
        <p:nvPicPr>
          <p:cNvPr id="122" name="Google Shape;122;p22"/>
          <p:cNvPicPr preferRelativeResize="0"/>
          <p:nvPr/>
        </p:nvPicPr>
        <p:blipFill>
          <a:blip r:embed="rId3">
            <a:alphaModFix/>
          </a:blip>
          <a:stretch>
            <a:fillRect/>
          </a:stretch>
        </p:blipFill>
        <p:spPr>
          <a:xfrm>
            <a:off x="6321550" y="445025"/>
            <a:ext cx="2510750" cy="25107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3"/>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Robot Arm</a:t>
            </a:r>
            <a:endParaRPr/>
          </a:p>
        </p:txBody>
      </p:sp>
      <p:sp>
        <p:nvSpPr>
          <p:cNvPr id="128" name="Google Shape;128;p23"/>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Difficulty:</a:t>
            </a:r>
            <a:endParaRPr/>
          </a:p>
          <a:p>
            <a:pPr indent="-317500" lvl="1" marL="914400" rtl="0" algn="l">
              <a:spcBef>
                <a:spcPts val="0"/>
              </a:spcBef>
              <a:spcAft>
                <a:spcPts val="0"/>
              </a:spcAft>
              <a:buSzPts val="1400"/>
              <a:buChar char="○"/>
            </a:pPr>
            <a:r>
              <a:rPr lang="en"/>
              <a:t>Getting parts</a:t>
            </a:r>
            <a:endParaRPr/>
          </a:p>
          <a:p>
            <a:pPr indent="-317500" lvl="1" marL="914400" rtl="0" algn="l">
              <a:spcBef>
                <a:spcPts val="0"/>
              </a:spcBef>
              <a:spcAft>
                <a:spcPts val="0"/>
              </a:spcAft>
              <a:buSzPts val="1400"/>
              <a:buChar char="○"/>
            </a:pPr>
            <a:r>
              <a:rPr lang="en"/>
              <a:t>Part inconsistency during testing</a:t>
            </a:r>
            <a:endParaRPr/>
          </a:p>
          <a:p>
            <a:pPr indent="-317500" lvl="1" marL="914400" rtl="0" algn="l">
              <a:spcBef>
                <a:spcPts val="0"/>
              </a:spcBef>
              <a:spcAft>
                <a:spcPts val="0"/>
              </a:spcAft>
              <a:buSzPts val="1400"/>
              <a:buChar char="○"/>
            </a:pPr>
            <a:r>
              <a:rPr lang="en"/>
              <a:t>Conflicting code (SPI and Serial)</a:t>
            </a:r>
            <a:endParaRPr/>
          </a:p>
          <a:p>
            <a:pPr indent="-317500" lvl="1" marL="914400" rtl="0" algn="l">
              <a:spcBef>
                <a:spcPts val="0"/>
              </a:spcBef>
              <a:spcAft>
                <a:spcPts val="0"/>
              </a:spcAft>
              <a:buSzPts val="1400"/>
              <a:buChar char="○"/>
            </a:pPr>
            <a:r>
              <a:rPr lang="en"/>
              <a:t>Transform and limit motion</a:t>
            </a:r>
            <a:endParaRPr/>
          </a:p>
        </p:txBody>
      </p:sp>
      <p:pic>
        <p:nvPicPr>
          <p:cNvPr id="129" name="Google Shape;129;p23"/>
          <p:cNvPicPr preferRelativeResize="0"/>
          <p:nvPr/>
        </p:nvPicPr>
        <p:blipFill>
          <a:blip r:embed="rId3">
            <a:alphaModFix/>
          </a:blip>
          <a:stretch>
            <a:fillRect/>
          </a:stretch>
        </p:blipFill>
        <p:spPr>
          <a:xfrm>
            <a:off x="5416043" y="445025"/>
            <a:ext cx="2914707" cy="41237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311700" y="2115150"/>
            <a:ext cx="8520600" cy="9132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4400"/>
              <a:t>Thank You!</a:t>
            </a:r>
            <a:endParaRPr b="1" sz="4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900"/>
              <a:t>Overview</a:t>
            </a:r>
            <a:endParaRPr sz="2900"/>
          </a:p>
        </p:txBody>
      </p:sp>
      <p:sp>
        <p:nvSpPr>
          <p:cNvPr id="66" name="Google Shape;66;p14"/>
          <p:cNvSpPr txBox="1"/>
          <p:nvPr>
            <p:ph idx="1" type="body"/>
          </p:nvPr>
        </p:nvSpPr>
        <p:spPr>
          <a:xfrm>
            <a:off x="311700" y="1171600"/>
            <a:ext cx="43131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Problem: </a:t>
            </a:r>
            <a:endParaRPr/>
          </a:p>
          <a:p>
            <a:pPr indent="0" lvl="0" marL="0" rtl="0" algn="l">
              <a:spcBef>
                <a:spcPts val="1200"/>
              </a:spcBef>
              <a:spcAft>
                <a:spcPts val="0"/>
              </a:spcAft>
              <a:buNone/>
            </a:pPr>
            <a:r>
              <a:rPr lang="en" sz="1500"/>
              <a:t>Emergence of</a:t>
            </a:r>
            <a:r>
              <a:rPr lang="en" sz="1500"/>
              <a:t> VR and AR shows that people want more than text, videos and sounds, and a new way of interaction could be useful in many scenarios.</a:t>
            </a:r>
            <a:endParaRPr sz="1500"/>
          </a:p>
          <a:p>
            <a:pPr indent="0" lvl="0" marL="0" rtl="0" algn="l">
              <a:spcBef>
                <a:spcPts val="1200"/>
              </a:spcBef>
              <a:spcAft>
                <a:spcPts val="0"/>
              </a:spcAft>
              <a:buNone/>
            </a:pPr>
            <a:r>
              <a:rPr lang="en"/>
              <a:t>Solution:</a:t>
            </a:r>
            <a:endParaRPr/>
          </a:p>
          <a:p>
            <a:pPr indent="0" lvl="0" marL="0" rtl="0" algn="l">
              <a:spcBef>
                <a:spcPts val="1200"/>
              </a:spcBef>
              <a:spcAft>
                <a:spcPts val="1200"/>
              </a:spcAft>
              <a:buNone/>
            </a:pPr>
            <a:r>
              <a:rPr lang="en" sz="1500"/>
              <a:t>A duo-terminal system that reads motion and transmit through RF communication to another terminal to reproduce the motion in real time with mechanical </a:t>
            </a:r>
            <a:r>
              <a:rPr lang="en" sz="1500"/>
              <a:t>integration</a:t>
            </a:r>
            <a:r>
              <a:rPr lang="en" sz="1500"/>
              <a:t> as well as software simulation.</a:t>
            </a:r>
            <a:endParaRPr sz="1500"/>
          </a:p>
        </p:txBody>
      </p:sp>
      <p:pic>
        <p:nvPicPr>
          <p:cNvPr id="67" name="Google Shape;67;p14"/>
          <p:cNvPicPr preferRelativeResize="0"/>
          <p:nvPr/>
        </p:nvPicPr>
        <p:blipFill rotWithShape="1">
          <a:blip r:embed="rId3">
            <a:alphaModFix/>
          </a:blip>
          <a:srcRect b="0" l="5499" r="0" t="0"/>
          <a:stretch/>
        </p:blipFill>
        <p:spPr>
          <a:xfrm>
            <a:off x="4987650" y="445025"/>
            <a:ext cx="3851551" cy="3334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pic>
        <p:nvPicPr>
          <p:cNvPr id="72" name="Google Shape;72;p15"/>
          <p:cNvPicPr preferRelativeResize="0"/>
          <p:nvPr/>
        </p:nvPicPr>
        <p:blipFill>
          <a:blip r:embed="rId3">
            <a:alphaModFix/>
          </a:blip>
          <a:stretch>
            <a:fillRect/>
          </a:stretch>
        </p:blipFill>
        <p:spPr>
          <a:xfrm>
            <a:off x="6183200" y="234875"/>
            <a:ext cx="2091875" cy="4673775"/>
          </a:xfrm>
          <a:prstGeom prst="rect">
            <a:avLst/>
          </a:prstGeom>
          <a:noFill/>
          <a:ln>
            <a:noFill/>
          </a:ln>
        </p:spPr>
      </p:pic>
      <p:pic>
        <p:nvPicPr>
          <p:cNvPr id="73" name="Google Shape;73;p15"/>
          <p:cNvPicPr preferRelativeResize="0"/>
          <p:nvPr/>
        </p:nvPicPr>
        <p:blipFill>
          <a:blip r:embed="rId4">
            <a:alphaModFix/>
          </a:blip>
          <a:stretch>
            <a:fillRect/>
          </a:stretch>
        </p:blipFill>
        <p:spPr>
          <a:xfrm>
            <a:off x="805000" y="152413"/>
            <a:ext cx="4988210" cy="48386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Achieved Result:</a:t>
            </a:r>
            <a:endParaRPr/>
          </a:p>
        </p:txBody>
      </p:sp>
      <p:pic>
        <p:nvPicPr>
          <p:cNvPr id="79" name="Google Shape;79;p16" title="ECE445">
            <a:hlinkClick r:id="rId3"/>
          </p:cNvPr>
          <p:cNvPicPr preferRelativeResize="0"/>
          <p:nvPr/>
        </p:nvPicPr>
        <p:blipFill>
          <a:blip r:embed="rId4">
            <a:alphaModFix/>
          </a:blip>
          <a:stretch>
            <a:fillRect/>
          </a:stretch>
        </p:blipFill>
        <p:spPr>
          <a:xfrm>
            <a:off x="1240213" y="1058225"/>
            <a:ext cx="6663575" cy="37482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gtEl>
                                        <p:attrNameLst>
                                          <p:attrName>style.visibility</p:attrName>
                                        </p:attrNameLst>
                                      </p:cBhvr>
                                      <p:to>
                                        <p:strVal val="visible"/>
                                      </p:to>
                                    </p:set>
                                    <p:animEffect filter="fade" transition="in">
                                      <p:cBhvr>
                                        <p:cTn dur="1000"/>
                                        <p:tgtEl>
                                          <p:spTgt spid="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Design Philosophy</a:t>
            </a:r>
            <a:endParaRPr/>
          </a:p>
        </p:txBody>
      </p:sp>
      <p:sp>
        <p:nvSpPr>
          <p:cNvPr id="85" name="Google Shape;85;p17"/>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Portable and Mobile Motion Capture Terminal</a:t>
            </a:r>
            <a:endParaRPr/>
          </a:p>
          <a:p>
            <a:pPr indent="-317500" lvl="1" marL="914400" rtl="0" algn="l">
              <a:spcBef>
                <a:spcPts val="0"/>
              </a:spcBef>
              <a:spcAft>
                <a:spcPts val="0"/>
              </a:spcAft>
              <a:buSzPts val="1400"/>
              <a:buChar char="-"/>
            </a:pPr>
            <a:r>
              <a:rPr lang="en"/>
              <a:t>IMU</a:t>
            </a:r>
            <a:endParaRPr/>
          </a:p>
          <a:p>
            <a:pPr indent="-317500" lvl="1" marL="914400" rtl="0" algn="l">
              <a:spcBef>
                <a:spcPts val="0"/>
              </a:spcBef>
              <a:spcAft>
                <a:spcPts val="0"/>
              </a:spcAft>
              <a:buSzPts val="1400"/>
              <a:buChar char="-"/>
            </a:pPr>
            <a:r>
              <a:rPr lang="en"/>
              <a:t>Battery Holder</a:t>
            </a:r>
            <a:endParaRPr/>
          </a:p>
          <a:p>
            <a:pPr indent="-317500" lvl="1" marL="914400" rtl="0" algn="l">
              <a:spcBef>
                <a:spcPts val="0"/>
              </a:spcBef>
              <a:spcAft>
                <a:spcPts val="0"/>
              </a:spcAft>
              <a:buSzPts val="1400"/>
              <a:buChar char="-"/>
            </a:pPr>
            <a:r>
              <a:rPr lang="en"/>
              <a:t>Microcontroller &amp; RF</a:t>
            </a:r>
            <a:endParaRPr/>
          </a:p>
          <a:p>
            <a:pPr indent="0" lvl="0" marL="0" rtl="0" algn="l">
              <a:spcBef>
                <a:spcPts val="1200"/>
              </a:spcBef>
              <a:spcAft>
                <a:spcPts val="0"/>
              </a:spcAft>
              <a:buNone/>
            </a:pPr>
            <a:r>
              <a:rPr lang="en"/>
              <a:t>   -  	Faithful and Versatile Motion Reproduction Terminal</a:t>
            </a:r>
            <a:endParaRPr/>
          </a:p>
          <a:p>
            <a:pPr indent="-317500" lvl="1" marL="914400" rtl="0" algn="l">
              <a:spcBef>
                <a:spcPts val="1200"/>
              </a:spcBef>
              <a:spcAft>
                <a:spcPts val="0"/>
              </a:spcAft>
              <a:buSzPts val="1400"/>
              <a:buChar char="-"/>
            </a:pPr>
            <a:r>
              <a:rPr lang="en"/>
              <a:t>Microcontroller &amp; RF</a:t>
            </a:r>
            <a:endParaRPr/>
          </a:p>
          <a:p>
            <a:pPr indent="-317500" lvl="1" marL="914400" rtl="0" algn="l">
              <a:spcBef>
                <a:spcPts val="0"/>
              </a:spcBef>
              <a:spcAft>
                <a:spcPts val="0"/>
              </a:spcAft>
              <a:buSzPts val="1400"/>
              <a:buChar char="-"/>
            </a:pPr>
            <a:r>
              <a:rPr lang="en"/>
              <a:t>Software Simulation</a:t>
            </a:r>
            <a:endParaRPr/>
          </a:p>
          <a:p>
            <a:pPr indent="-317500" lvl="1" marL="914400" rtl="0" algn="l">
              <a:spcBef>
                <a:spcPts val="0"/>
              </a:spcBef>
              <a:spcAft>
                <a:spcPts val="0"/>
              </a:spcAft>
              <a:buSzPts val="1400"/>
              <a:buChar char="-"/>
            </a:pPr>
            <a:r>
              <a:rPr lang="en"/>
              <a:t>Mechanical Integration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RF Modules</a:t>
            </a:r>
            <a:endParaRPr/>
          </a:p>
        </p:txBody>
      </p:sp>
      <p:sp>
        <p:nvSpPr>
          <p:cNvPr id="91" name="Google Shape;91;p18"/>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Testing and </a:t>
            </a:r>
            <a:endParaRPr/>
          </a:p>
          <a:p>
            <a:pPr indent="0" lvl="0" marL="0" rtl="0" algn="l">
              <a:spcBef>
                <a:spcPts val="1200"/>
              </a:spcBef>
              <a:spcAft>
                <a:spcPts val="1200"/>
              </a:spcAft>
              <a:buNone/>
            </a:pPr>
            <a:r>
              <a:rPr lang="en"/>
              <a:t>Response:</a:t>
            </a:r>
            <a:endParaRPr/>
          </a:p>
        </p:txBody>
      </p:sp>
      <p:pic>
        <p:nvPicPr>
          <p:cNvPr id="92" name="Google Shape;92;p18"/>
          <p:cNvPicPr preferRelativeResize="0"/>
          <p:nvPr/>
        </p:nvPicPr>
        <p:blipFill>
          <a:blip r:embed="rId3">
            <a:alphaModFix/>
          </a:blip>
          <a:stretch>
            <a:fillRect/>
          </a:stretch>
        </p:blipFill>
        <p:spPr>
          <a:xfrm>
            <a:off x="2442100" y="350175"/>
            <a:ext cx="6701901" cy="42987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Programming the Chip</a:t>
            </a:r>
            <a:endParaRPr/>
          </a:p>
        </p:txBody>
      </p:sp>
      <p:sp>
        <p:nvSpPr>
          <p:cNvPr id="98" name="Google Shape;98;p19"/>
          <p:cNvSpPr txBox="1"/>
          <p:nvPr>
            <p:ph idx="1" type="body"/>
          </p:nvPr>
        </p:nvSpPr>
        <p:spPr>
          <a:xfrm>
            <a:off x="311700" y="1171600"/>
            <a:ext cx="8520600" cy="3397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IMU_95_TX</a:t>
            </a:r>
            <a:endParaRPr/>
          </a:p>
          <a:p>
            <a:pPr indent="-317500" lvl="1" marL="914400" rtl="0" algn="l">
              <a:spcBef>
                <a:spcPts val="0"/>
              </a:spcBef>
              <a:spcAft>
                <a:spcPts val="0"/>
              </a:spcAft>
              <a:buSzPts val="1400"/>
              <a:buChar char="-"/>
            </a:pPr>
            <a:r>
              <a:rPr lang="en"/>
              <a:t>Initialization</a:t>
            </a:r>
            <a:endParaRPr/>
          </a:p>
          <a:p>
            <a:pPr indent="-317500" lvl="1" marL="914400" rtl="0" algn="l">
              <a:spcBef>
                <a:spcPts val="0"/>
              </a:spcBef>
              <a:spcAft>
                <a:spcPts val="0"/>
              </a:spcAft>
              <a:buSzPts val="1400"/>
              <a:buChar char="-"/>
            </a:pPr>
            <a:r>
              <a:rPr lang="en"/>
              <a:t>Frequency Set to 915MHZ</a:t>
            </a:r>
            <a:endParaRPr/>
          </a:p>
          <a:p>
            <a:pPr indent="-317500" lvl="1" marL="914400" rtl="0" algn="l">
              <a:spcBef>
                <a:spcPts val="0"/>
              </a:spcBef>
              <a:spcAft>
                <a:spcPts val="0"/>
              </a:spcAft>
              <a:buSzPts val="1400"/>
              <a:buChar char="-"/>
            </a:pPr>
            <a:r>
              <a:rPr lang="en"/>
              <a:t>Calculate Pitch and Roll from acceleration measurements</a:t>
            </a:r>
            <a:endParaRPr/>
          </a:p>
          <a:p>
            <a:pPr indent="-317500" lvl="1" marL="914400" rtl="0" algn="l">
              <a:spcBef>
                <a:spcPts val="0"/>
              </a:spcBef>
              <a:spcAft>
                <a:spcPts val="0"/>
              </a:spcAft>
              <a:buSzPts val="1400"/>
              <a:buChar char="-"/>
            </a:pPr>
            <a:r>
              <a:rPr lang="en"/>
              <a:t>Data Packaging</a:t>
            </a:r>
            <a:endParaRPr/>
          </a:p>
          <a:p>
            <a:pPr indent="-342900" lvl="0" marL="457200" rtl="0" algn="l">
              <a:spcBef>
                <a:spcPts val="0"/>
              </a:spcBef>
              <a:spcAft>
                <a:spcPts val="0"/>
              </a:spcAft>
              <a:buSzPts val="1800"/>
              <a:buChar char="-"/>
            </a:pPr>
            <a:r>
              <a:rPr lang="en"/>
              <a:t>IMU_95_RX</a:t>
            </a:r>
            <a:endParaRPr/>
          </a:p>
          <a:p>
            <a:pPr indent="-317500" lvl="1" marL="914400" rtl="0" algn="l">
              <a:spcBef>
                <a:spcPts val="0"/>
              </a:spcBef>
              <a:spcAft>
                <a:spcPts val="0"/>
              </a:spcAft>
              <a:buSzPts val="1400"/>
              <a:buChar char="-"/>
            </a:pPr>
            <a:r>
              <a:rPr lang="en"/>
              <a:t>Initialization</a:t>
            </a:r>
            <a:endParaRPr/>
          </a:p>
          <a:p>
            <a:pPr indent="-317500" lvl="1" marL="914400" rtl="0" algn="l">
              <a:spcBef>
                <a:spcPts val="0"/>
              </a:spcBef>
              <a:spcAft>
                <a:spcPts val="0"/>
              </a:spcAft>
              <a:buSzPts val="1400"/>
              <a:buChar char="-"/>
            </a:pPr>
            <a:r>
              <a:rPr lang="en"/>
              <a:t>Frequency Set </a:t>
            </a:r>
            <a:r>
              <a:rPr lang="en"/>
              <a:t>to 915MHZ</a:t>
            </a:r>
            <a:endParaRPr/>
          </a:p>
          <a:p>
            <a:pPr indent="-317500" lvl="1" marL="914400" rtl="0" algn="l">
              <a:spcBef>
                <a:spcPts val="0"/>
              </a:spcBef>
              <a:spcAft>
                <a:spcPts val="0"/>
              </a:spcAft>
              <a:buSzPts val="1400"/>
              <a:buChar char="-"/>
            </a:pPr>
            <a:r>
              <a:rPr lang="en"/>
              <a:t>Parse Data</a:t>
            </a:r>
            <a:endParaRPr/>
          </a:p>
          <a:p>
            <a:pPr indent="-317500" lvl="1" marL="914400" rtl="0" algn="l">
              <a:spcBef>
                <a:spcPts val="0"/>
              </a:spcBef>
              <a:spcAft>
                <a:spcPts val="0"/>
              </a:spcAft>
              <a:buSzPts val="1400"/>
              <a:buChar char="-"/>
            </a:pPr>
            <a:r>
              <a:rPr lang="en"/>
              <a:t>Move motor</a:t>
            </a:r>
            <a:endParaRPr/>
          </a:p>
          <a:p>
            <a:pPr indent="0" lvl="0" marL="0" rtl="0" algn="l">
              <a:spcBef>
                <a:spcPts val="1200"/>
              </a:spcBef>
              <a:spcAft>
                <a:spcPts val="1200"/>
              </a:spcAft>
              <a:buNone/>
            </a:pPr>
            <a:r>
              <a:rPr lang="en"/>
              <a:t>   </a:t>
            </a:r>
            <a:r>
              <a:rPr lang="en"/>
              <a:t>- 	Unity 3D</a:t>
            </a:r>
            <a:endParaRPr/>
          </a:p>
        </p:txBody>
      </p:sp>
      <p:pic>
        <p:nvPicPr>
          <p:cNvPr id="99" name="Google Shape;99;p19"/>
          <p:cNvPicPr preferRelativeResize="0"/>
          <p:nvPr/>
        </p:nvPicPr>
        <p:blipFill>
          <a:blip r:embed="rId3">
            <a:alphaModFix/>
          </a:blip>
          <a:stretch>
            <a:fillRect/>
          </a:stretch>
        </p:blipFill>
        <p:spPr>
          <a:xfrm>
            <a:off x="4378175" y="2421977"/>
            <a:ext cx="1651525" cy="2252075"/>
          </a:xfrm>
          <a:prstGeom prst="rect">
            <a:avLst/>
          </a:prstGeom>
          <a:noFill/>
          <a:ln>
            <a:noFill/>
          </a:ln>
        </p:spPr>
      </p:pic>
      <p:pic>
        <p:nvPicPr>
          <p:cNvPr id="100" name="Google Shape;100;p19"/>
          <p:cNvPicPr preferRelativeResize="0"/>
          <p:nvPr/>
        </p:nvPicPr>
        <p:blipFill>
          <a:blip r:embed="rId4">
            <a:alphaModFix/>
          </a:blip>
          <a:stretch>
            <a:fillRect/>
          </a:stretch>
        </p:blipFill>
        <p:spPr>
          <a:xfrm>
            <a:off x="6263826" y="801762"/>
            <a:ext cx="1693450" cy="387227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2459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PCB Design</a:t>
            </a:r>
            <a:endParaRPr/>
          </a:p>
        </p:txBody>
      </p:sp>
      <p:sp>
        <p:nvSpPr>
          <p:cNvPr id="106" name="Google Shape;106;p20"/>
          <p:cNvSpPr txBox="1"/>
          <p:nvPr>
            <p:ph idx="1" type="body"/>
          </p:nvPr>
        </p:nvSpPr>
        <p:spPr>
          <a:xfrm>
            <a:off x="104675" y="865800"/>
            <a:ext cx="3171600" cy="39723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a:t>Power supply changed from 3.3V to 5V due to microcontroller.</a:t>
            </a:r>
            <a:endParaRPr/>
          </a:p>
          <a:p>
            <a:pPr indent="0" lvl="0" marL="0" rtl="0" algn="l">
              <a:spcBef>
                <a:spcPts val="1200"/>
              </a:spcBef>
              <a:spcAft>
                <a:spcPts val="0"/>
              </a:spcAft>
              <a:buNone/>
            </a:pPr>
            <a:r>
              <a:rPr lang="en"/>
              <a:t>U</a:t>
            </a:r>
            <a:r>
              <a:rPr lang="en"/>
              <a:t>SB to serial system was replaced with an adaptor.</a:t>
            </a:r>
            <a:endParaRPr/>
          </a:p>
          <a:p>
            <a:pPr indent="0" lvl="0" marL="0" rtl="0" algn="l">
              <a:spcBef>
                <a:spcPts val="1200"/>
              </a:spcBef>
              <a:spcAft>
                <a:spcPts val="0"/>
              </a:spcAft>
              <a:buNone/>
            </a:pPr>
            <a:r>
              <a:rPr lang="en"/>
              <a:t>Add 6 pin header since a</a:t>
            </a:r>
            <a:r>
              <a:rPr lang="en"/>
              <a:t>daptor is not capable of burning the bootloader. </a:t>
            </a:r>
            <a:endParaRPr/>
          </a:p>
          <a:p>
            <a:pPr indent="0" lvl="0" marL="0" rtl="0" algn="l">
              <a:spcBef>
                <a:spcPts val="1200"/>
              </a:spcBef>
              <a:spcAft>
                <a:spcPts val="1200"/>
              </a:spcAft>
              <a:buNone/>
            </a:pPr>
            <a:r>
              <a:rPr lang="en"/>
              <a:t>The RF module is similar to the Adafruit RFM95W[</a:t>
            </a:r>
            <a:r>
              <a:rPr lang="en" u="sng">
                <a:solidFill>
                  <a:schemeClr val="hlink"/>
                </a:solidFill>
                <a:hlinkClick r:id="rId3"/>
              </a:rPr>
              <a:t>link</a:t>
            </a:r>
            <a:r>
              <a:rPr lang="en"/>
              <a:t>] (considering switching to RFM69 chip due to code not working)</a:t>
            </a:r>
            <a:endParaRPr/>
          </a:p>
        </p:txBody>
      </p:sp>
      <p:pic>
        <p:nvPicPr>
          <p:cNvPr id="107" name="Google Shape;107;p20"/>
          <p:cNvPicPr preferRelativeResize="0"/>
          <p:nvPr/>
        </p:nvPicPr>
        <p:blipFill>
          <a:blip r:embed="rId4">
            <a:alphaModFix/>
          </a:blip>
          <a:stretch>
            <a:fillRect/>
          </a:stretch>
        </p:blipFill>
        <p:spPr>
          <a:xfrm>
            <a:off x="3276275" y="865801"/>
            <a:ext cx="5602175" cy="3781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445025"/>
            <a:ext cx="8520600" cy="613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PCB Design</a:t>
            </a:r>
            <a:endParaRPr/>
          </a:p>
        </p:txBody>
      </p:sp>
      <p:pic>
        <p:nvPicPr>
          <p:cNvPr id="113" name="Google Shape;113;p21"/>
          <p:cNvPicPr preferRelativeResize="0"/>
          <p:nvPr/>
        </p:nvPicPr>
        <p:blipFill>
          <a:blip r:embed="rId3">
            <a:alphaModFix/>
          </a:blip>
          <a:stretch>
            <a:fillRect/>
          </a:stretch>
        </p:blipFill>
        <p:spPr>
          <a:xfrm>
            <a:off x="5566049" y="235362"/>
            <a:ext cx="3146700" cy="4672775"/>
          </a:xfrm>
          <a:prstGeom prst="rect">
            <a:avLst/>
          </a:prstGeom>
          <a:noFill/>
          <a:ln>
            <a:noFill/>
          </a:ln>
        </p:spPr>
      </p:pic>
      <p:sp>
        <p:nvSpPr>
          <p:cNvPr id="114" name="Google Shape;114;p21"/>
          <p:cNvSpPr txBox="1"/>
          <p:nvPr/>
        </p:nvSpPr>
        <p:spPr>
          <a:xfrm>
            <a:off x="466775" y="1685725"/>
            <a:ext cx="6371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Old Standard TT"/>
              <a:ea typeface="Old Standard TT"/>
              <a:cs typeface="Old Standard TT"/>
              <a:sym typeface="Old Standard TT"/>
            </a:endParaRPr>
          </a:p>
        </p:txBody>
      </p:sp>
      <p:sp>
        <p:nvSpPr>
          <p:cNvPr id="115" name="Google Shape;115;p21"/>
          <p:cNvSpPr txBox="1"/>
          <p:nvPr/>
        </p:nvSpPr>
        <p:spPr>
          <a:xfrm>
            <a:off x="245550" y="1452550"/>
            <a:ext cx="5165700" cy="283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800">
                <a:solidFill>
                  <a:schemeClr val="dk1"/>
                </a:solidFill>
                <a:latin typeface="Old Standard TT"/>
                <a:ea typeface="Old Standard TT"/>
                <a:cs typeface="Old Standard TT"/>
                <a:sym typeface="Old Standard TT"/>
              </a:rPr>
              <a:t>Layout of the PCB is as slim as possible to be able to fit on one’s arm.</a:t>
            </a:r>
            <a:endParaRPr sz="18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0"/>
              </a:spcAft>
              <a:buClr>
                <a:schemeClr val="dk1"/>
              </a:buClr>
              <a:buSzPts val="1100"/>
              <a:buFont typeface="Arial"/>
              <a:buNone/>
            </a:pPr>
            <a:r>
              <a:rPr lang="en" sz="1800">
                <a:solidFill>
                  <a:schemeClr val="dk1"/>
                </a:solidFill>
                <a:latin typeface="Old Standard TT"/>
                <a:ea typeface="Old Standard TT"/>
                <a:cs typeface="Old Standard TT"/>
                <a:sym typeface="Old Standard TT"/>
              </a:rPr>
              <a:t>Antenna as close to RF chip as possible.</a:t>
            </a:r>
            <a:endParaRPr sz="18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0"/>
              </a:spcAft>
              <a:buNone/>
            </a:pPr>
            <a:r>
              <a:rPr lang="en" sz="1800">
                <a:solidFill>
                  <a:schemeClr val="dk1"/>
                </a:solidFill>
                <a:latin typeface="Old Standard TT"/>
                <a:ea typeface="Old Standard TT"/>
                <a:cs typeface="Old Standard TT"/>
                <a:sym typeface="Old Standard TT"/>
              </a:rPr>
              <a:t>Testing was generally successful with some minor issues on soldering and usb connection to PC which are all resolved in the final Demo.</a:t>
            </a:r>
            <a:endParaRPr sz="1800">
              <a:solidFill>
                <a:schemeClr val="dk1"/>
              </a:solidFill>
              <a:latin typeface="Old Standard TT"/>
              <a:ea typeface="Old Standard TT"/>
              <a:cs typeface="Old Standard TT"/>
              <a:sym typeface="Old Standard TT"/>
            </a:endParaRPr>
          </a:p>
          <a:p>
            <a:pPr indent="0" lvl="0" marL="0" rtl="0" algn="l">
              <a:lnSpc>
                <a:spcPct val="115000"/>
              </a:lnSpc>
              <a:spcBef>
                <a:spcPts val="1200"/>
              </a:spcBef>
              <a:spcAft>
                <a:spcPts val="1200"/>
              </a:spcAft>
              <a:buClr>
                <a:schemeClr val="dk1"/>
              </a:buClr>
              <a:buSzPts val="1100"/>
              <a:buFont typeface="Arial"/>
              <a:buNone/>
            </a:pPr>
            <a:r>
              <a:t/>
            </a:r>
            <a:endParaRPr sz="1800">
              <a:solidFill>
                <a:schemeClr val="dk1"/>
              </a:solidFill>
              <a:latin typeface="Old Standard TT"/>
              <a:ea typeface="Old Standard TT"/>
              <a:cs typeface="Old Standard TT"/>
              <a:sym typeface="Old Standard TT"/>
            </a:endParaRPr>
          </a:p>
        </p:txBody>
      </p:sp>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