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1fa68978b_2_6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everyone and the project - Colby</a:t>
            </a:r>
            <a:endParaRPr/>
          </a:p>
        </p:txBody>
      </p:sp>
      <p:sp>
        <p:nvSpPr>
          <p:cNvPr id="121" name="Google Shape;121;g351fa68978b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4b1c1200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Colby</a:t>
            </a:r>
            <a:endParaRPr/>
          </a:p>
        </p:txBody>
      </p:sp>
      <p:sp>
        <p:nvSpPr>
          <p:cNvPr id="263" name="Google Shape;263;g354b1c1200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53da197437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Brandon</a:t>
            </a:r>
            <a:endParaRPr/>
          </a:p>
        </p:txBody>
      </p:sp>
      <p:sp>
        <p:nvSpPr>
          <p:cNvPr id="277" name="Google Shape;277;g353da19743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32dc51541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Brandon</a:t>
            </a:r>
            <a:endParaRPr/>
          </a:p>
        </p:txBody>
      </p:sp>
      <p:sp>
        <p:nvSpPr>
          <p:cNvPr id="292" name="Google Shape;292;g3532dc51541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53da19743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Brandon</a:t>
            </a:r>
            <a:endParaRPr/>
          </a:p>
        </p:txBody>
      </p:sp>
      <p:sp>
        <p:nvSpPr>
          <p:cNvPr id="309" name="Google Shape;309;g353da19743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32dc51541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Jeremy</a:t>
            </a:r>
            <a:endParaRPr/>
          </a:p>
        </p:txBody>
      </p:sp>
      <p:sp>
        <p:nvSpPr>
          <p:cNvPr id="329" name="Google Shape;329;g3532dc5154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32dc51541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Jeremy</a:t>
            </a:r>
            <a:endParaRPr/>
          </a:p>
        </p:txBody>
      </p:sp>
      <p:sp>
        <p:nvSpPr>
          <p:cNvPr id="347" name="Google Shape;347;g3532dc51541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54b1c1200d_1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Brandon</a:t>
            </a:r>
            <a:endParaRPr/>
          </a:p>
        </p:txBody>
      </p:sp>
      <p:sp>
        <p:nvSpPr>
          <p:cNvPr id="363" name="Google Shape;363;g354b1c1200d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532dc51541_1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Jeremy</a:t>
            </a:r>
            <a:endParaRPr/>
          </a:p>
        </p:txBody>
      </p:sp>
      <p:sp>
        <p:nvSpPr>
          <p:cNvPr id="377" name="Google Shape;377;g3532dc51541_1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54b1c1200d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Jeremy</a:t>
            </a:r>
            <a:endParaRPr/>
          </a:p>
        </p:txBody>
      </p:sp>
      <p:sp>
        <p:nvSpPr>
          <p:cNvPr id="396" name="Google Shape;396;g354b1c1200d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532dc51541_1_1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Brandon - say auto-fish.food accessable</a:t>
            </a:r>
            <a:endParaRPr/>
          </a:p>
        </p:txBody>
      </p:sp>
      <p:sp>
        <p:nvSpPr>
          <p:cNvPr id="410" name="Google Shape;410;g3532dc51541_1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1fa68978b_2_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a:t>
            </a:r>
            <a:r>
              <a:rPr lang="en"/>
              <a:t> and explanation of project - Colby</a:t>
            </a:r>
            <a:endParaRPr/>
          </a:p>
        </p:txBody>
      </p:sp>
      <p:sp>
        <p:nvSpPr>
          <p:cNvPr id="128" name="Google Shape;128;g351fa68978b_2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53da197437_0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Colby</a:t>
            </a:r>
            <a:endParaRPr/>
          </a:p>
        </p:txBody>
      </p:sp>
      <p:sp>
        <p:nvSpPr>
          <p:cNvPr id="422" name="Google Shape;422;g353da197437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53da197437_0_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Colby</a:t>
            </a:r>
            <a:endParaRPr/>
          </a:p>
        </p:txBody>
      </p:sp>
      <p:sp>
        <p:nvSpPr>
          <p:cNvPr id="437" name="Google Shape;437;g353da197437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51fa68978b_2_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Colby</a:t>
            </a:r>
            <a:endParaRPr/>
          </a:p>
        </p:txBody>
      </p:sp>
      <p:sp>
        <p:nvSpPr>
          <p:cNvPr id="453" name="Google Shape;453;g351fa68978b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5408cad724_0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Jeremy</a:t>
            </a:r>
            <a:endParaRPr/>
          </a:p>
        </p:txBody>
      </p:sp>
      <p:sp>
        <p:nvSpPr>
          <p:cNvPr id="467" name="Google Shape;467;g35408cad72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51fa68978b_2_1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Brandon - say 14 hours and subtly shit on programmers and circuit</a:t>
            </a:r>
            <a:endParaRPr/>
          </a:p>
          <a:p>
            <a:pPr indent="0" lvl="0" marL="0" rtl="0" algn="l">
              <a:spcBef>
                <a:spcPts val="0"/>
              </a:spcBef>
              <a:spcAft>
                <a:spcPts val="0"/>
              </a:spcAft>
              <a:buNone/>
            </a:pPr>
            <a:r>
              <a:t/>
            </a:r>
            <a:endParaRPr/>
          </a:p>
        </p:txBody>
      </p:sp>
      <p:sp>
        <p:nvSpPr>
          <p:cNvPr id="482" name="Google Shape;482;g351fa68978b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51fa68978b_2_2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Jeremy</a:t>
            </a:r>
            <a:endParaRPr/>
          </a:p>
        </p:txBody>
      </p:sp>
      <p:sp>
        <p:nvSpPr>
          <p:cNvPr id="497" name="Google Shape;497;g351fa68978b_2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51fa68978b_2_2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Colby</a:t>
            </a:r>
            <a:endParaRPr/>
          </a:p>
        </p:txBody>
      </p:sp>
      <p:sp>
        <p:nvSpPr>
          <p:cNvPr id="513" name="Google Shape;513;g351fa68978b_2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51fa68978b_2_2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51fa68978b_2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32dc51541_1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Brandon - </a:t>
            </a:r>
            <a:r>
              <a:rPr lang="en"/>
              <a:t>User can feed their fish from any location using a web app, and schedule up to four feeding times, allowing them to feed their fish at any time they want. The feeder can also  detect when the food container rotates using a sensor and sends a notification to the user when feeding is complete. The feeder can be plugged into the wall using USB-C to ensure the feeder works for extended periods of time, and if the power goes out or if the feeder is not being supplied with AC power from the wall, it switches to battery power.</a:t>
            </a:r>
            <a:endParaRPr/>
          </a:p>
        </p:txBody>
      </p:sp>
      <p:sp>
        <p:nvSpPr>
          <p:cNvPr id="154" name="Google Shape;154;g3532dc51541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1fa68978b_2_9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51fa68978b_2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32dc51541_1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Jeremy</a:t>
            </a:r>
            <a:endParaRPr/>
          </a:p>
        </p:txBody>
      </p:sp>
      <p:sp>
        <p:nvSpPr>
          <p:cNvPr id="184" name="Google Shape;184;g3532dc51541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32dc51541_1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Brandon</a:t>
            </a:r>
            <a:endParaRPr/>
          </a:p>
        </p:txBody>
      </p:sp>
      <p:sp>
        <p:nvSpPr>
          <p:cNvPr id="200" name="Google Shape;200;g3532dc51541_1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532dc51541_1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Brandon - take out wifi and bluetooth and say because easily availble</a:t>
            </a:r>
            <a:endParaRPr/>
          </a:p>
        </p:txBody>
      </p:sp>
      <p:sp>
        <p:nvSpPr>
          <p:cNvPr id="216" name="Google Shape;216;g3532dc51541_1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54b1c1200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Jeremy</a:t>
            </a:r>
            <a:endParaRPr/>
          </a:p>
        </p:txBody>
      </p:sp>
      <p:sp>
        <p:nvSpPr>
          <p:cNvPr id="232" name="Google Shape;232;g354b1c1200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32dc51541_1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Colby </a:t>
            </a:r>
            <a:endParaRPr/>
          </a:p>
        </p:txBody>
      </p:sp>
      <p:sp>
        <p:nvSpPr>
          <p:cNvPr id="246" name="Google Shape;246;g3532dc51541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 name="Google Shape;76;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2" name="Google Shape;82;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6" name="Google Shape;96;p20"/>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97" name="Google Shape;97;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1"/>
          <p:cNvSpPr/>
          <p:nvPr>
            <p:ph idx="2" type="pic"/>
          </p:nvPr>
        </p:nvSpPr>
        <p:spPr>
          <a:xfrm>
            <a:off x="3887391" y="740569"/>
            <a:ext cx="4629150" cy="3655219"/>
          </a:xfrm>
          <a:prstGeom prst="rect">
            <a:avLst/>
          </a:prstGeom>
          <a:noFill/>
          <a:ln>
            <a:noFill/>
          </a:ln>
        </p:spPr>
      </p:sp>
      <p:sp>
        <p:nvSpPr>
          <p:cNvPr id="103" name="Google Shape;103;p21"/>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4" name="Google Shape;104;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2"/>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28.jp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jp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4"/>
          <p:cNvSpPr txBox="1"/>
          <p:nvPr/>
        </p:nvSpPr>
        <p:spPr>
          <a:xfrm>
            <a:off x="850501" y="1502773"/>
            <a:ext cx="7443000" cy="2591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lang="en" sz="3400">
                <a:solidFill>
                  <a:schemeClr val="lt1"/>
                </a:solidFill>
              </a:rPr>
              <a:t>Schedulable Automatic Fish Feeder (SAFF)</a:t>
            </a:r>
            <a:r>
              <a:rPr b="1" lang="en" sz="3400">
                <a:solidFill>
                  <a:schemeClr val="lt1"/>
                </a:solidFill>
              </a:rPr>
              <a:t> - </a:t>
            </a:r>
            <a:r>
              <a:rPr b="1" lang="en" sz="3400">
                <a:solidFill>
                  <a:schemeClr val="lt1"/>
                </a:solidFill>
              </a:rPr>
              <a:t>Team 18</a:t>
            </a:r>
            <a:endParaRPr b="0" i="0" sz="34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None/>
            </a:pPr>
            <a:r>
              <a:rPr lang="en" sz="1900">
                <a:solidFill>
                  <a:schemeClr val="lt1"/>
                </a:solidFill>
              </a:rPr>
              <a:t>Department of </a:t>
            </a:r>
            <a:r>
              <a:rPr b="0" i="0" lang="en" sz="1900" u="none" cap="none" strike="noStrike">
                <a:solidFill>
                  <a:schemeClr val="lt1"/>
                </a:solidFill>
                <a:latin typeface="Arial"/>
                <a:ea typeface="Arial"/>
                <a:cs typeface="Arial"/>
                <a:sym typeface="Arial"/>
              </a:rPr>
              <a:t>Electrical &amp; Computer Engineering</a:t>
            </a:r>
            <a:endParaRPr sz="1100"/>
          </a:p>
          <a:p>
            <a:pPr indent="0" lvl="0" marL="0" marR="0" rtl="0" algn="ctr">
              <a:lnSpc>
                <a:spcPct val="100000"/>
              </a:lnSpc>
              <a:spcBef>
                <a:spcPts val="50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None/>
            </a:pPr>
            <a:r>
              <a:rPr lang="en">
                <a:solidFill>
                  <a:schemeClr val="lt1"/>
                </a:solidFill>
              </a:rPr>
              <a:t>Colby Steber</a:t>
            </a:r>
            <a:endParaRPr>
              <a:solidFill>
                <a:schemeClr val="lt1"/>
              </a:solidFill>
            </a:endParaRPr>
          </a:p>
          <a:p>
            <a:pPr indent="0" lvl="0" marL="0" marR="0" rtl="0" algn="ctr">
              <a:lnSpc>
                <a:spcPct val="100000"/>
              </a:lnSpc>
              <a:spcBef>
                <a:spcPts val="500"/>
              </a:spcBef>
              <a:spcAft>
                <a:spcPts val="0"/>
              </a:spcAft>
              <a:buNone/>
            </a:pPr>
            <a:r>
              <a:rPr lang="en">
                <a:solidFill>
                  <a:schemeClr val="lt1"/>
                </a:solidFill>
              </a:rPr>
              <a:t>Brandon MacIntosh</a:t>
            </a:r>
            <a:endParaRPr>
              <a:solidFill>
                <a:schemeClr val="lt1"/>
              </a:solidFill>
            </a:endParaRPr>
          </a:p>
          <a:p>
            <a:pPr indent="0" lvl="0" marL="0" marR="0" rtl="0" algn="ctr">
              <a:lnSpc>
                <a:spcPct val="100000"/>
              </a:lnSpc>
              <a:spcBef>
                <a:spcPts val="500"/>
              </a:spcBef>
              <a:spcAft>
                <a:spcPts val="0"/>
              </a:spcAft>
              <a:buNone/>
            </a:pPr>
            <a:r>
              <a:rPr lang="en">
                <a:solidFill>
                  <a:schemeClr val="lt1"/>
                </a:solidFill>
              </a:rPr>
              <a:t>Jeremy Richardson</a:t>
            </a:r>
            <a:endParaRPr>
              <a:solidFill>
                <a:schemeClr val="lt1"/>
              </a:solidFill>
            </a:endParaRPr>
          </a:p>
        </p:txBody>
      </p:sp>
      <p:sp>
        <p:nvSpPr>
          <p:cNvPr id="124" name="Google Shape;124;p24"/>
          <p:cNvSpPr txBox="1"/>
          <p:nvPr/>
        </p:nvSpPr>
        <p:spPr>
          <a:xfrm>
            <a:off x="2941494" y="430701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May 5th, 2025</a:t>
            </a:r>
            <a:endParaRPr b="0" i="0" sz="1400" u="none" cap="none" strike="noStrike">
              <a:solidFill>
                <a:schemeClr val="lt1"/>
              </a:solidFill>
              <a:latin typeface="Arial"/>
              <a:ea typeface="Arial"/>
              <a:cs typeface="Arial"/>
              <a:sym typeface="Arial"/>
            </a:endParaRPr>
          </a:p>
        </p:txBody>
      </p:sp>
      <p:pic>
        <p:nvPicPr>
          <p:cNvPr id="125" name="Google Shape;125;p24"/>
          <p:cNvPicPr preferRelativeResize="0"/>
          <p:nvPr/>
        </p:nvPicPr>
        <p:blipFill rotWithShape="1">
          <a:blip r:embed="rId4">
            <a:alphaModFix/>
          </a:blip>
          <a:srcRect b="0" l="0" r="0" t="0"/>
          <a:stretch/>
        </p:blipFill>
        <p:spPr>
          <a:xfrm>
            <a:off x="3480755" y="753557"/>
            <a:ext cx="2182487" cy="565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Requirements</a:t>
            </a:r>
            <a:endParaRPr b="1" sz="2000">
              <a:solidFill>
                <a:srgbClr val="E84B36"/>
              </a:solidFill>
              <a:latin typeface="Arial"/>
              <a:ea typeface="Arial"/>
              <a:cs typeface="Arial"/>
              <a:sym typeface="Arial"/>
            </a:endParaRPr>
          </a:p>
          <a:p>
            <a:pPr indent="-349250" lvl="0" marL="457200" rtl="0" algn="l">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3.3 V +/- 0.1 V is successfully supplied to the motor from the ESP32 when the feed button is pressed.</a:t>
            </a:r>
            <a:r>
              <a:rPr lang="en" sz="1900">
                <a:latin typeface="Arial"/>
                <a:ea typeface="Arial"/>
                <a:cs typeface="Arial"/>
                <a:sym typeface="Arial"/>
              </a:rPr>
              <a:t>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3.3 V +/- 0.1 V is successfully supplied to the motor from the ESP32 when the scheduled feed times are reached.</a:t>
            </a:r>
            <a:r>
              <a:rPr lang="en" sz="1900">
                <a:latin typeface="Arial"/>
                <a:ea typeface="Arial"/>
                <a:cs typeface="Arial"/>
                <a:sym typeface="Arial"/>
              </a:rPr>
              <a:t>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motor successfully completes a minimum rotation of 360-degrees once triggered from the ESP32.</a:t>
            </a:r>
            <a:r>
              <a:rPr lang="en" sz="1900">
                <a:latin typeface="Arial"/>
                <a:ea typeface="Arial"/>
                <a:cs typeface="Arial"/>
                <a:sym typeface="Arial"/>
              </a:rPr>
              <a:t>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motor successfully stops within 2 seconds once the Hall effect sensor is triggered via the magnet inside the rotating cylinder. - Verified</a:t>
            </a:r>
            <a:endParaRPr sz="1900">
              <a:latin typeface="Arial"/>
              <a:ea typeface="Arial"/>
              <a:cs typeface="Arial"/>
              <a:sym typeface="Arial"/>
            </a:endParaRPr>
          </a:p>
        </p:txBody>
      </p:sp>
      <p:sp>
        <p:nvSpPr>
          <p:cNvPr id="266" name="Google Shape;266;p3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67" name="Google Shape;267;p3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Motor and Sensor</a:t>
            </a:r>
            <a:r>
              <a:rPr lang="en" sz="1800">
                <a:solidFill>
                  <a:schemeClr val="lt1"/>
                </a:solidFill>
              </a:rPr>
              <a:t>: Requirements and Verification</a:t>
            </a:r>
            <a:endParaRPr b="0" i="0" sz="1800" u="none" cap="none" strike="noStrike">
              <a:solidFill>
                <a:schemeClr val="lt1"/>
              </a:solidFill>
              <a:latin typeface="Arial"/>
              <a:ea typeface="Arial"/>
              <a:cs typeface="Arial"/>
              <a:sym typeface="Arial"/>
            </a:endParaRPr>
          </a:p>
        </p:txBody>
      </p:sp>
      <p:pic>
        <p:nvPicPr>
          <p:cNvPr id="268" name="Google Shape;268;p3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69" name="Google Shape;269;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70" name="Google Shape;270;p3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71" name="Google Shape;271;p33"/>
          <p:cNvGrpSpPr/>
          <p:nvPr/>
        </p:nvGrpSpPr>
        <p:grpSpPr>
          <a:xfrm>
            <a:off x="3046069" y="4951153"/>
            <a:ext cx="3929036" cy="52875"/>
            <a:chOff x="4028175" y="6601537"/>
            <a:chExt cx="5238715" cy="70500"/>
          </a:xfrm>
        </p:grpSpPr>
        <p:cxnSp>
          <p:nvCxnSpPr>
            <p:cNvPr id="272" name="Google Shape;272;p3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73" name="Google Shape;273;p3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274" name="Google Shape;274;p33"/>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8</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4"/>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Immediately Feed your Fish</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Allows you to feed your fish immediately without hassle.</a:t>
            </a:r>
            <a:r>
              <a:rPr lang="en" sz="1400">
                <a:latin typeface="Arial"/>
                <a:ea typeface="Arial"/>
                <a:cs typeface="Arial"/>
                <a:sym typeface="Arial"/>
              </a:rPr>
              <a:t> </a:t>
            </a:r>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Our Solution</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Simply press the button and the feeder will activate.</a:t>
            </a:r>
            <a:endParaRPr sz="1400">
              <a:latin typeface="Arial"/>
              <a:ea typeface="Arial"/>
              <a:cs typeface="Arial"/>
              <a:sym typeface="Arial"/>
            </a:endParaRPr>
          </a:p>
        </p:txBody>
      </p:sp>
      <p:sp>
        <p:nvSpPr>
          <p:cNvPr id="280" name="Google Shape;280;p3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81" name="Google Shape;281;p3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User Interface: Physical Feed Button</a:t>
            </a:r>
            <a:endParaRPr sz="1800">
              <a:solidFill>
                <a:schemeClr val="lt1"/>
              </a:solidFill>
            </a:endParaRPr>
          </a:p>
        </p:txBody>
      </p:sp>
      <p:pic>
        <p:nvPicPr>
          <p:cNvPr id="282" name="Google Shape;282;p3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83" name="Google Shape;283;p3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84" name="Google Shape;284;p3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85" name="Google Shape;285;p34"/>
          <p:cNvGrpSpPr/>
          <p:nvPr/>
        </p:nvGrpSpPr>
        <p:grpSpPr>
          <a:xfrm>
            <a:off x="3046069" y="4951153"/>
            <a:ext cx="3929036" cy="52875"/>
            <a:chOff x="4028175" y="6601537"/>
            <a:chExt cx="5238715" cy="70500"/>
          </a:xfrm>
        </p:grpSpPr>
        <p:cxnSp>
          <p:nvCxnSpPr>
            <p:cNvPr id="286" name="Google Shape;286;p3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87" name="Google Shape;287;p34"/>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288" name="Google Shape;288;p34"/>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9</a:t>
            </a:r>
            <a:endParaRPr sz="1500">
              <a:solidFill>
                <a:schemeClr val="dk1"/>
              </a:solidFill>
            </a:endParaRPr>
          </a:p>
        </p:txBody>
      </p:sp>
      <p:pic>
        <p:nvPicPr>
          <p:cNvPr id="289" name="Google Shape;289;p34" title="image0 (2).jpeg"/>
          <p:cNvPicPr preferRelativeResize="0"/>
          <p:nvPr/>
        </p:nvPicPr>
        <p:blipFill>
          <a:blip r:embed="rId4">
            <a:alphaModFix/>
          </a:blip>
          <a:stretch>
            <a:fillRect/>
          </a:stretch>
        </p:blipFill>
        <p:spPr>
          <a:xfrm>
            <a:off x="5804900" y="1126213"/>
            <a:ext cx="2512474" cy="3349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5"/>
          <p:cNvSpPr/>
          <p:nvPr/>
        </p:nvSpPr>
        <p:spPr>
          <a:xfrm>
            <a:off x="5606600" y="1766877"/>
            <a:ext cx="3267600" cy="917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5" name="Google Shape;295;p35"/>
          <p:cNvSpPr/>
          <p:nvPr/>
        </p:nvSpPr>
        <p:spPr>
          <a:xfrm>
            <a:off x="5606600" y="2830550"/>
            <a:ext cx="3267600" cy="917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6" name="Google Shape;296;p35"/>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Feed your fish even when away</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Allows users to feed their fish from anywhere.</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Our Solution</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Font typeface="Arial"/>
              <a:buChar char="-"/>
            </a:pPr>
            <a:r>
              <a:rPr lang="en" sz="1400">
                <a:latin typeface="Arial"/>
                <a:ea typeface="Arial"/>
                <a:cs typeface="Arial"/>
                <a:sym typeface="Arial"/>
              </a:rPr>
              <a:t>Click the button on the web app and the feeder will activate.</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Feeder must be connected to WiFi.</a:t>
            </a:r>
            <a:endParaRPr sz="1400">
              <a:latin typeface="Arial"/>
              <a:ea typeface="Arial"/>
              <a:cs typeface="Arial"/>
              <a:sym typeface="Arial"/>
            </a:endParaRPr>
          </a:p>
        </p:txBody>
      </p:sp>
      <p:sp>
        <p:nvSpPr>
          <p:cNvPr id="297" name="Google Shape;297;p35"/>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98" name="Google Shape;298;p3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User Interface</a:t>
            </a:r>
            <a:r>
              <a:rPr lang="en" sz="1800">
                <a:solidFill>
                  <a:schemeClr val="lt1"/>
                </a:solidFill>
              </a:rPr>
              <a:t>: Digital Feed Button</a:t>
            </a:r>
            <a:endParaRPr sz="1800">
              <a:solidFill>
                <a:schemeClr val="lt1"/>
              </a:solidFill>
            </a:endParaRPr>
          </a:p>
        </p:txBody>
      </p:sp>
      <p:pic>
        <p:nvPicPr>
          <p:cNvPr id="299" name="Google Shape;299;p3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00" name="Google Shape;300;p3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01" name="Google Shape;301;p3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02" name="Google Shape;302;p35"/>
          <p:cNvGrpSpPr/>
          <p:nvPr/>
        </p:nvGrpSpPr>
        <p:grpSpPr>
          <a:xfrm>
            <a:off x="3046069" y="4951153"/>
            <a:ext cx="3929036" cy="52875"/>
            <a:chOff x="4028175" y="6601537"/>
            <a:chExt cx="5238715" cy="70500"/>
          </a:xfrm>
        </p:grpSpPr>
        <p:cxnSp>
          <p:nvCxnSpPr>
            <p:cNvPr id="303" name="Google Shape;303;p35"/>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04" name="Google Shape;304;p35"/>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305" name="Google Shape;305;p35"/>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10</a:t>
            </a:r>
            <a:endParaRPr sz="1500">
              <a:solidFill>
                <a:schemeClr val="dk1"/>
              </a:solidFill>
            </a:endParaRPr>
          </a:p>
        </p:txBody>
      </p:sp>
      <p:pic>
        <p:nvPicPr>
          <p:cNvPr id="306" name="Google Shape;306;p35"/>
          <p:cNvPicPr preferRelativeResize="0"/>
          <p:nvPr/>
        </p:nvPicPr>
        <p:blipFill>
          <a:blip r:embed="rId4">
            <a:alphaModFix/>
          </a:blip>
          <a:stretch>
            <a:fillRect/>
          </a:stretch>
        </p:blipFill>
        <p:spPr>
          <a:xfrm>
            <a:off x="5606600" y="1875225"/>
            <a:ext cx="3267600" cy="1793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p:nvPr/>
        </p:nvSpPr>
        <p:spPr>
          <a:xfrm>
            <a:off x="5606600" y="1554483"/>
            <a:ext cx="3267600" cy="11301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2" name="Google Shape;312;p36"/>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313" name="Google Shape;313;p36"/>
          <p:cNvSpPr/>
          <p:nvPr/>
        </p:nvSpPr>
        <p:spPr>
          <a:xfrm>
            <a:off x="5606600" y="2830550"/>
            <a:ext cx="3267600" cy="12174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4" name="Google Shape;314;p36"/>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315" name="Google Shape;315;p36"/>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Scheduling When to Feed the Fish</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Gives users flexibility when it comes to feeding their fish, depending on their needs. </a:t>
            </a:r>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Our Solution</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Clr>
                <a:schemeClr val="dk1"/>
              </a:buClr>
              <a:buSzPts val="1400"/>
              <a:buFont typeface="Arial"/>
              <a:buChar char="-"/>
            </a:pPr>
            <a:r>
              <a:rPr lang="en" sz="1400">
                <a:latin typeface="Arial"/>
                <a:ea typeface="Arial"/>
                <a:cs typeface="Arial"/>
                <a:sym typeface="Arial"/>
              </a:rPr>
              <a:t>E</a:t>
            </a:r>
            <a:r>
              <a:rPr lang="en" sz="1400">
                <a:latin typeface="Arial"/>
                <a:ea typeface="Arial"/>
                <a:cs typeface="Arial"/>
                <a:sym typeface="Arial"/>
              </a:rPr>
              <a:t>nter exact times you want the feeder to </a:t>
            </a:r>
            <a:r>
              <a:rPr lang="en" sz="1400">
                <a:latin typeface="Arial"/>
                <a:ea typeface="Arial"/>
                <a:cs typeface="Arial"/>
                <a:sym typeface="Arial"/>
              </a:rPr>
              <a:t>rotate and dispense food</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Times that have already been added are displayed and can be removed</a:t>
            </a:r>
            <a:endParaRPr sz="1400">
              <a:latin typeface="Arial"/>
              <a:ea typeface="Arial"/>
              <a:cs typeface="Arial"/>
              <a:sym typeface="Arial"/>
            </a:endParaRPr>
          </a:p>
        </p:txBody>
      </p:sp>
      <p:sp>
        <p:nvSpPr>
          <p:cNvPr id="316" name="Google Shape;316;p3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17" name="Google Shape;317;p3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lang="en" sz="1800">
                <a:solidFill>
                  <a:schemeClr val="lt1"/>
                </a:solidFill>
              </a:rPr>
              <a:t>User Interface: Scheduling Feed Times</a:t>
            </a:r>
            <a:endParaRPr sz="1800">
              <a:solidFill>
                <a:schemeClr val="lt1"/>
              </a:solidFill>
            </a:endParaRPr>
          </a:p>
        </p:txBody>
      </p:sp>
      <p:pic>
        <p:nvPicPr>
          <p:cNvPr id="318" name="Google Shape;318;p3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19" name="Google Shape;319;p3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20" name="Google Shape;320;p3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21" name="Google Shape;321;p36"/>
          <p:cNvGrpSpPr/>
          <p:nvPr/>
        </p:nvGrpSpPr>
        <p:grpSpPr>
          <a:xfrm>
            <a:off x="3046069" y="4951153"/>
            <a:ext cx="3929036" cy="52875"/>
            <a:chOff x="4028175" y="6601537"/>
            <a:chExt cx="5238715" cy="70500"/>
          </a:xfrm>
        </p:grpSpPr>
        <p:cxnSp>
          <p:nvCxnSpPr>
            <p:cNvPr id="322" name="Google Shape;322;p3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23" name="Google Shape;323;p3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24" name="Google Shape;324;p36"/>
          <p:cNvPicPr preferRelativeResize="0"/>
          <p:nvPr/>
        </p:nvPicPr>
        <p:blipFill>
          <a:blip r:embed="rId4">
            <a:alphaModFix/>
          </a:blip>
          <a:stretch>
            <a:fillRect/>
          </a:stretch>
        </p:blipFill>
        <p:spPr>
          <a:xfrm>
            <a:off x="5606595" y="1663770"/>
            <a:ext cx="3267600" cy="2274774"/>
          </a:xfrm>
          <a:prstGeom prst="rect">
            <a:avLst/>
          </a:prstGeom>
          <a:noFill/>
          <a:ln>
            <a:noFill/>
          </a:ln>
        </p:spPr>
      </p:pic>
      <p:pic>
        <p:nvPicPr>
          <p:cNvPr id="325" name="Google Shape;325;p36"/>
          <p:cNvPicPr preferRelativeResize="0"/>
          <p:nvPr/>
        </p:nvPicPr>
        <p:blipFill>
          <a:blip r:embed="rId5">
            <a:alphaModFix/>
          </a:blip>
          <a:stretch>
            <a:fillRect/>
          </a:stretch>
        </p:blipFill>
        <p:spPr>
          <a:xfrm>
            <a:off x="7769975" y="3370838"/>
            <a:ext cx="766900" cy="424825"/>
          </a:xfrm>
          <a:prstGeom prst="rect">
            <a:avLst/>
          </a:prstGeom>
          <a:noFill/>
          <a:ln>
            <a:noFill/>
          </a:ln>
        </p:spPr>
      </p:pic>
      <p:sp>
        <p:nvSpPr>
          <p:cNvPr id="326" name="Google Shape;326;p36"/>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11</a:t>
            </a:r>
            <a:endParaRPr sz="15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p:nvPr/>
        </p:nvSpPr>
        <p:spPr>
          <a:xfrm>
            <a:off x="534425" y="947800"/>
            <a:ext cx="2780100" cy="1321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2" name="Google Shape;332;p37"/>
          <p:cNvSpPr txBox="1"/>
          <p:nvPr/>
        </p:nvSpPr>
        <p:spPr>
          <a:xfrm>
            <a:off x="3848878" y="1000709"/>
            <a:ext cx="4816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Estimating How Much Food is Left</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
              <a:t>Easily check how much food is left without going home.</a:t>
            </a:r>
            <a:r>
              <a:rPr b="0" i="0" lang="en" sz="14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Our Solution</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SzPts val="1400"/>
              <a:buChar char="-"/>
            </a:pPr>
            <a:r>
              <a:rPr lang="en"/>
              <a:t>E</a:t>
            </a:r>
            <a:r>
              <a:rPr lang="en"/>
              <a:t>stimate </a:t>
            </a:r>
            <a:r>
              <a:rPr lang="en"/>
              <a:t>food levels to improve convenience</a:t>
            </a:r>
            <a:endParaRPr/>
          </a:p>
          <a:p>
            <a:pPr indent="0" lvl="0" marL="0" rtl="0" algn="l">
              <a:spcBef>
                <a:spcPts val="0"/>
              </a:spcBef>
              <a:spcAft>
                <a:spcPts val="0"/>
              </a:spcAft>
              <a:buNone/>
            </a:pPr>
            <a:r>
              <a:t/>
            </a:r>
            <a:endParaRPr/>
          </a:p>
          <a:p>
            <a:pPr indent="-298450" lvl="0" marL="457200" rtl="0" algn="l">
              <a:lnSpc>
                <a:spcPct val="115000"/>
              </a:lnSpc>
              <a:spcBef>
                <a:spcPts val="1200"/>
              </a:spcBef>
              <a:spcAft>
                <a:spcPts val="0"/>
              </a:spcAft>
              <a:buClr>
                <a:schemeClr val="dk1"/>
              </a:buClr>
              <a:buSzPts val="1100"/>
              <a:buChar char="-"/>
            </a:pPr>
            <a:r>
              <a:rPr lang="en"/>
              <a:t>Used time and math to calculate remaining capacity</a:t>
            </a:r>
            <a:br>
              <a:rPr lang="en"/>
            </a:br>
            <a:endParaRPr/>
          </a:p>
          <a:p>
            <a:pPr indent="0" lvl="0" marL="0" marR="0" rtl="0" algn="l">
              <a:lnSpc>
                <a:spcPct val="100000"/>
              </a:lnSpc>
              <a:spcBef>
                <a:spcPts val="1200"/>
              </a:spcBef>
              <a:spcAft>
                <a:spcPts val="0"/>
              </a:spcAft>
              <a:buNone/>
            </a:pPr>
            <a:r>
              <a:t/>
            </a:r>
            <a:endParaRPr/>
          </a:p>
        </p:txBody>
      </p:sp>
      <p:sp>
        <p:nvSpPr>
          <p:cNvPr id="333" name="Google Shape;333;p3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4" name="Google Shape;334;p3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User Interface: </a:t>
            </a:r>
            <a:r>
              <a:rPr lang="en" sz="1800">
                <a:solidFill>
                  <a:schemeClr val="lt1"/>
                </a:solidFill>
              </a:rPr>
              <a:t>Food Remaining in the Feeder</a:t>
            </a:r>
            <a:endParaRPr b="0" i="0" sz="1800" u="none" cap="none" strike="noStrike">
              <a:solidFill>
                <a:schemeClr val="lt1"/>
              </a:solidFill>
              <a:latin typeface="Arial"/>
              <a:ea typeface="Arial"/>
              <a:cs typeface="Arial"/>
              <a:sym typeface="Arial"/>
            </a:endParaRPr>
          </a:p>
        </p:txBody>
      </p:sp>
      <p:pic>
        <p:nvPicPr>
          <p:cNvPr id="335" name="Google Shape;335;p3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36" name="Google Shape;336;p3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37" name="Google Shape;337;p3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38" name="Google Shape;338;p37"/>
          <p:cNvGrpSpPr/>
          <p:nvPr/>
        </p:nvGrpSpPr>
        <p:grpSpPr>
          <a:xfrm>
            <a:off x="3046069" y="4951153"/>
            <a:ext cx="3929036" cy="52875"/>
            <a:chOff x="4028175" y="6601537"/>
            <a:chExt cx="5238715" cy="70500"/>
          </a:xfrm>
        </p:grpSpPr>
        <p:cxnSp>
          <p:nvCxnSpPr>
            <p:cNvPr id="339" name="Google Shape;339;p3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40" name="Google Shape;340;p3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41" name="Google Shape;341;p37"/>
          <p:cNvPicPr preferRelativeResize="0"/>
          <p:nvPr/>
        </p:nvPicPr>
        <p:blipFill rotWithShape="1">
          <a:blip r:embed="rId4">
            <a:alphaModFix/>
          </a:blip>
          <a:srcRect b="0" l="33309" r="32621" t="4507"/>
          <a:stretch/>
        </p:blipFill>
        <p:spPr>
          <a:xfrm>
            <a:off x="-12" y="1086242"/>
            <a:ext cx="3848874" cy="1022458"/>
          </a:xfrm>
          <a:prstGeom prst="rect">
            <a:avLst/>
          </a:prstGeom>
          <a:noFill/>
          <a:ln>
            <a:noFill/>
          </a:ln>
        </p:spPr>
      </p:pic>
      <p:sp>
        <p:nvSpPr>
          <p:cNvPr id="342" name="Google Shape;342;p37"/>
          <p:cNvSpPr txBox="1"/>
          <p:nvPr/>
        </p:nvSpPr>
        <p:spPr>
          <a:xfrm>
            <a:off x="1069286" y="3297754"/>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pic>
        <p:nvPicPr>
          <p:cNvPr id="343" name="Google Shape;343;p37" title="image0 (1).jpeg"/>
          <p:cNvPicPr preferRelativeResize="0"/>
          <p:nvPr/>
        </p:nvPicPr>
        <p:blipFill rotWithShape="1">
          <a:blip r:embed="rId5">
            <a:alphaModFix/>
          </a:blip>
          <a:srcRect b="0" l="0" r="12242" t="0"/>
          <a:stretch/>
        </p:blipFill>
        <p:spPr>
          <a:xfrm>
            <a:off x="534426" y="2342000"/>
            <a:ext cx="2780001" cy="2375850"/>
          </a:xfrm>
          <a:prstGeom prst="rect">
            <a:avLst/>
          </a:prstGeom>
          <a:noFill/>
          <a:ln>
            <a:noFill/>
          </a:ln>
        </p:spPr>
      </p:pic>
      <p:sp>
        <p:nvSpPr>
          <p:cNvPr id="344" name="Google Shape;344;p37"/>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12</a:t>
            </a:r>
            <a:endParaRPr sz="1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1500">
                <a:solidFill>
                  <a:srgbClr val="15264B"/>
                </a:solidFill>
              </a:rPr>
              <a:t>Calibration</a:t>
            </a:r>
            <a:endParaRPr b="1" sz="2000">
              <a:solidFill>
                <a:srgbClr val="E84B36"/>
              </a:solidFil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SzPts val="1400"/>
              <a:buChar char="-"/>
            </a:pPr>
            <a:r>
              <a:rPr lang="en"/>
              <a:t>Pressing “Calibrate” runs the feeder in two states: empty and full.</a:t>
            </a:r>
            <a:br>
              <a:rPr lang="en"/>
            </a:br>
            <a:endParaRPr/>
          </a:p>
          <a:p>
            <a:pPr indent="-317500" lvl="0" marL="457200" rtl="0" algn="l">
              <a:spcBef>
                <a:spcPts val="0"/>
              </a:spcBef>
              <a:spcAft>
                <a:spcPts val="0"/>
              </a:spcAft>
              <a:buSzPts val="1400"/>
              <a:buChar char="-"/>
            </a:pPr>
            <a:r>
              <a:rPr lang="en"/>
              <a:t>The motor completes one full revolution in each state to measure timing.</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Calculation</a:t>
            </a:r>
            <a:endParaRPr b="1" i="0" sz="1400" u="none" cap="none" strike="noStrike">
              <a:solidFill>
                <a:schemeClr val="dk1"/>
              </a:solidFill>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
              <a:t>App logs how long each revolution takes.</a:t>
            </a:r>
            <a:br>
              <a:rPr lang="en"/>
            </a:br>
            <a:endParaRPr/>
          </a:p>
          <a:p>
            <a:pPr indent="-298450" lvl="0" marL="457200" rtl="0" algn="l">
              <a:lnSpc>
                <a:spcPct val="115000"/>
              </a:lnSpc>
              <a:spcBef>
                <a:spcPts val="0"/>
              </a:spcBef>
              <a:spcAft>
                <a:spcPts val="0"/>
              </a:spcAft>
              <a:buClr>
                <a:schemeClr val="dk1"/>
              </a:buClr>
              <a:buSzPts val="1100"/>
              <a:buChar char="-"/>
            </a:pPr>
            <a:r>
              <a:rPr lang="en"/>
              <a:t>Times are plotted to form a linear equation, which is used to estimate food level.</a:t>
            </a:r>
            <a:br>
              <a:rPr lang="en"/>
            </a:br>
            <a:endParaRPr/>
          </a:p>
        </p:txBody>
      </p:sp>
      <p:sp>
        <p:nvSpPr>
          <p:cNvPr id="350" name="Google Shape;350;p3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51" name="Google Shape;351;p3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The Math Behind it</a:t>
            </a:r>
            <a:endParaRPr b="0" i="0" sz="1800" u="none" cap="none" strike="noStrike">
              <a:solidFill>
                <a:schemeClr val="lt1"/>
              </a:solidFill>
              <a:latin typeface="Arial"/>
              <a:ea typeface="Arial"/>
              <a:cs typeface="Arial"/>
              <a:sym typeface="Arial"/>
            </a:endParaRPr>
          </a:p>
        </p:txBody>
      </p:sp>
      <p:pic>
        <p:nvPicPr>
          <p:cNvPr id="352" name="Google Shape;352;p3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53" name="Google Shape;353;p3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54" name="Google Shape;354;p3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55" name="Google Shape;355;p38"/>
          <p:cNvGrpSpPr/>
          <p:nvPr/>
        </p:nvGrpSpPr>
        <p:grpSpPr>
          <a:xfrm>
            <a:off x="3046069" y="4951153"/>
            <a:ext cx="3929036" cy="52875"/>
            <a:chOff x="4028175" y="6601537"/>
            <a:chExt cx="5238715" cy="70500"/>
          </a:xfrm>
        </p:grpSpPr>
        <p:cxnSp>
          <p:nvCxnSpPr>
            <p:cNvPr id="356" name="Google Shape;356;p3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57" name="Google Shape;357;p38"/>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58" name="Google Shape;358;p38"/>
          <p:cNvPicPr preferRelativeResize="0"/>
          <p:nvPr/>
        </p:nvPicPr>
        <p:blipFill>
          <a:blip r:embed="rId4">
            <a:alphaModFix/>
          </a:blip>
          <a:stretch>
            <a:fillRect/>
          </a:stretch>
        </p:blipFill>
        <p:spPr>
          <a:xfrm>
            <a:off x="753089" y="3130964"/>
            <a:ext cx="1713573" cy="1494287"/>
          </a:xfrm>
          <a:prstGeom prst="rect">
            <a:avLst/>
          </a:prstGeom>
          <a:noFill/>
          <a:ln>
            <a:noFill/>
          </a:ln>
        </p:spPr>
      </p:pic>
      <p:pic>
        <p:nvPicPr>
          <p:cNvPr id="359" name="Google Shape;359;p38" title="Untitled design.png"/>
          <p:cNvPicPr preferRelativeResize="0"/>
          <p:nvPr/>
        </p:nvPicPr>
        <p:blipFill>
          <a:blip r:embed="rId5">
            <a:alphaModFix/>
          </a:blip>
          <a:stretch>
            <a:fillRect/>
          </a:stretch>
        </p:blipFill>
        <p:spPr>
          <a:xfrm>
            <a:off x="327125" y="709276"/>
            <a:ext cx="2565489" cy="2421701"/>
          </a:xfrm>
          <a:prstGeom prst="rect">
            <a:avLst/>
          </a:prstGeom>
          <a:noFill/>
          <a:ln>
            <a:noFill/>
          </a:ln>
        </p:spPr>
      </p:pic>
      <p:sp>
        <p:nvSpPr>
          <p:cNvPr id="360" name="Google Shape;360;p38"/>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13</a:t>
            </a:r>
            <a:endParaRPr sz="15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9"/>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Requirements</a:t>
            </a:r>
            <a:endParaRPr b="1" sz="2000">
              <a:solidFill>
                <a:srgbClr val="E84B36"/>
              </a:solidFill>
              <a:latin typeface="Arial"/>
              <a:ea typeface="Arial"/>
              <a:cs typeface="Arial"/>
              <a:sym typeface="Arial"/>
            </a:endParaRPr>
          </a:p>
          <a:p>
            <a:pPr indent="-349250" lvl="0" marL="457200" rtl="0" algn="l">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Feeder successfully activates within 3 seconds of the manual feed button press on the app via Wi-Fi.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Feeder successfully activates within 3 seconds of the scheduled time set using the app.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Feeder successfully activates within 3 seconds of the manual feed button being pressed on the feeder.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Char char="•"/>
            </a:pPr>
            <a:r>
              <a:rPr lang="en" sz="1900">
                <a:latin typeface="Arial"/>
                <a:ea typeface="Arial"/>
                <a:cs typeface="Arial"/>
                <a:sym typeface="Arial"/>
              </a:rPr>
              <a:t>The ESP32 microcontroller must only send 3.3V +/- 0.1V to the camera when the option is selected on the app. - Verified</a:t>
            </a:r>
            <a:endParaRPr sz="1900">
              <a:latin typeface="Arial"/>
              <a:ea typeface="Arial"/>
              <a:cs typeface="Arial"/>
              <a:sym typeface="Arial"/>
            </a:endParaRPr>
          </a:p>
        </p:txBody>
      </p:sp>
      <p:sp>
        <p:nvSpPr>
          <p:cNvPr id="366" name="Google Shape;366;p3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67" name="Google Shape;367;p3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User Interface</a:t>
            </a:r>
            <a:r>
              <a:rPr lang="en" sz="1800">
                <a:solidFill>
                  <a:schemeClr val="lt1"/>
                </a:solidFill>
              </a:rPr>
              <a:t>: Requirements and Verification</a:t>
            </a:r>
            <a:endParaRPr b="0" i="0" sz="1800" u="none" cap="none" strike="noStrike">
              <a:solidFill>
                <a:schemeClr val="lt1"/>
              </a:solidFill>
              <a:latin typeface="Arial"/>
              <a:ea typeface="Arial"/>
              <a:cs typeface="Arial"/>
              <a:sym typeface="Arial"/>
            </a:endParaRPr>
          </a:p>
        </p:txBody>
      </p:sp>
      <p:pic>
        <p:nvPicPr>
          <p:cNvPr id="368" name="Google Shape;368;p3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69" name="Google Shape;369;p3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70" name="Google Shape;370;p3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71" name="Google Shape;371;p39"/>
          <p:cNvGrpSpPr/>
          <p:nvPr/>
        </p:nvGrpSpPr>
        <p:grpSpPr>
          <a:xfrm>
            <a:off x="3046069" y="4951153"/>
            <a:ext cx="3929036" cy="52875"/>
            <a:chOff x="4028175" y="6601537"/>
            <a:chExt cx="5238715" cy="70500"/>
          </a:xfrm>
        </p:grpSpPr>
        <p:cxnSp>
          <p:nvCxnSpPr>
            <p:cNvPr id="372" name="Google Shape;372;p3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73" name="Google Shape;373;p3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374" name="Google Shape;374;p39"/>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14</a:t>
            </a:r>
            <a:endParaRPr sz="15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0"/>
          <p:cNvSpPr/>
          <p:nvPr/>
        </p:nvSpPr>
        <p:spPr>
          <a:xfrm>
            <a:off x="5606592" y="2830551"/>
            <a:ext cx="3267600" cy="17367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0" name="Google Shape;380;p40"/>
          <p:cNvSpPr txBox="1"/>
          <p:nvPr/>
        </p:nvSpPr>
        <p:spPr>
          <a:xfrm>
            <a:off x="6370504" y="356041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sp>
        <p:nvSpPr>
          <p:cNvPr id="381" name="Google Shape;381;p40"/>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Viewing the Fish</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Switched from OV7670 to OV2640 due to compatibility.</a:t>
            </a:r>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2300"/>
              <a:buNone/>
            </a:pPr>
            <a:r>
              <a:rPr b="1" lang="en" sz="1500">
                <a:solidFill>
                  <a:srgbClr val="15264B"/>
                </a:solidFill>
                <a:latin typeface="Arial"/>
                <a:ea typeface="Arial"/>
                <a:cs typeface="Arial"/>
                <a:sym typeface="Arial"/>
              </a:rPr>
              <a:t>Displaying Camera Feed</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Used Google Cloud to set up a virtual machine</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ESP32 captures and sends frames to the VM</a:t>
            </a:r>
            <a:endParaRPr sz="1400">
              <a:latin typeface="Arial"/>
              <a:ea typeface="Arial"/>
              <a:cs typeface="Arial"/>
              <a:sym typeface="Arial"/>
            </a:endParaRPr>
          </a:p>
        </p:txBody>
      </p:sp>
      <p:sp>
        <p:nvSpPr>
          <p:cNvPr id="382" name="Google Shape;382;p4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83" name="Google Shape;383;p4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Camera</a:t>
            </a:r>
            <a:endParaRPr b="0" i="0" sz="1800" u="none" cap="none" strike="noStrike">
              <a:solidFill>
                <a:schemeClr val="lt1"/>
              </a:solidFill>
              <a:latin typeface="Arial"/>
              <a:ea typeface="Arial"/>
              <a:cs typeface="Arial"/>
              <a:sym typeface="Arial"/>
            </a:endParaRPr>
          </a:p>
        </p:txBody>
      </p:sp>
      <p:pic>
        <p:nvPicPr>
          <p:cNvPr id="384" name="Google Shape;384;p4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85" name="Google Shape;385;p4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86" name="Google Shape;386;p4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87" name="Google Shape;387;p40"/>
          <p:cNvGrpSpPr/>
          <p:nvPr/>
        </p:nvGrpSpPr>
        <p:grpSpPr>
          <a:xfrm>
            <a:off x="3046069" y="4951153"/>
            <a:ext cx="3929036" cy="52875"/>
            <a:chOff x="4028175" y="6601537"/>
            <a:chExt cx="5238715" cy="70500"/>
          </a:xfrm>
        </p:grpSpPr>
        <p:cxnSp>
          <p:nvCxnSpPr>
            <p:cNvPr id="388" name="Google Shape;388;p4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89" name="Google Shape;389;p4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90" name="Google Shape;390;p40" title="41zDOtI21DL.jpg"/>
          <p:cNvPicPr preferRelativeResize="0"/>
          <p:nvPr/>
        </p:nvPicPr>
        <p:blipFill>
          <a:blip r:embed="rId4">
            <a:alphaModFix/>
          </a:blip>
          <a:stretch>
            <a:fillRect/>
          </a:stretch>
        </p:blipFill>
        <p:spPr>
          <a:xfrm>
            <a:off x="5255600" y="1109575"/>
            <a:ext cx="1337075" cy="1337075"/>
          </a:xfrm>
          <a:prstGeom prst="rect">
            <a:avLst/>
          </a:prstGeom>
          <a:noFill/>
          <a:ln>
            <a:noFill/>
          </a:ln>
        </p:spPr>
      </p:pic>
      <p:pic>
        <p:nvPicPr>
          <p:cNvPr id="391" name="Google Shape;391;p40" title="20250430_224124.jpg"/>
          <p:cNvPicPr preferRelativeResize="0"/>
          <p:nvPr/>
        </p:nvPicPr>
        <p:blipFill rotWithShape="1">
          <a:blip r:embed="rId5">
            <a:alphaModFix/>
          </a:blip>
          <a:srcRect b="21862" l="0" r="0" t="0"/>
          <a:stretch/>
        </p:blipFill>
        <p:spPr>
          <a:xfrm>
            <a:off x="6592675" y="1109575"/>
            <a:ext cx="2281526" cy="1337076"/>
          </a:xfrm>
          <a:prstGeom prst="rect">
            <a:avLst/>
          </a:prstGeom>
          <a:noFill/>
          <a:ln>
            <a:noFill/>
          </a:ln>
        </p:spPr>
      </p:pic>
      <p:sp>
        <p:nvSpPr>
          <p:cNvPr id="392" name="Google Shape;392;p40"/>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15</a:t>
            </a:r>
            <a:endParaRPr sz="1500">
              <a:solidFill>
                <a:schemeClr val="dk1"/>
              </a:solidFill>
            </a:endParaRPr>
          </a:p>
        </p:txBody>
      </p:sp>
      <p:pic>
        <p:nvPicPr>
          <p:cNvPr id="393" name="Google Shape;393;p40"/>
          <p:cNvPicPr preferRelativeResize="0"/>
          <p:nvPr/>
        </p:nvPicPr>
        <p:blipFill rotWithShape="1">
          <a:blip r:embed="rId6">
            <a:alphaModFix/>
          </a:blip>
          <a:srcRect b="0" l="10325" r="7592" t="0"/>
          <a:stretch/>
        </p:blipFill>
        <p:spPr>
          <a:xfrm>
            <a:off x="5606600" y="2930863"/>
            <a:ext cx="3267600" cy="1543825"/>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1"/>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Requirements</a:t>
            </a:r>
            <a:endParaRPr b="1" sz="2000">
              <a:solidFill>
                <a:srgbClr val="E84B36"/>
              </a:solidFill>
              <a:latin typeface="Arial"/>
              <a:ea typeface="Arial"/>
              <a:cs typeface="Arial"/>
              <a:sym typeface="Arial"/>
            </a:endParaRPr>
          </a:p>
          <a:p>
            <a:pPr indent="-349250" lvl="0" marL="457200" rtl="0" algn="l">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3.3 V +/- 0.1 V is successfully supplied to the camera module from the ESP32 when the camera icon is selected on the mobile app.</a:t>
            </a:r>
            <a:r>
              <a:rPr lang="en" sz="1900">
                <a:latin typeface="Arial"/>
                <a:ea typeface="Arial"/>
                <a:cs typeface="Arial"/>
                <a:sym typeface="Arial"/>
              </a:rPr>
              <a:t>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Camera Feed is displayed in the web app.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p:txBody>
      </p:sp>
      <p:sp>
        <p:nvSpPr>
          <p:cNvPr id="399" name="Google Shape;399;p4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00" name="Google Shape;400;p4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Camera</a:t>
            </a:r>
            <a:r>
              <a:rPr lang="en" sz="1800">
                <a:solidFill>
                  <a:schemeClr val="lt1"/>
                </a:solidFill>
              </a:rPr>
              <a:t>: Requirements and Verification</a:t>
            </a:r>
            <a:endParaRPr b="0" i="0" sz="1800" u="none" cap="none" strike="noStrike">
              <a:solidFill>
                <a:schemeClr val="lt1"/>
              </a:solidFill>
              <a:latin typeface="Arial"/>
              <a:ea typeface="Arial"/>
              <a:cs typeface="Arial"/>
              <a:sym typeface="Arial"/>
            </a:endParaRPr>
          </a:p>
        </p:txBody>
      </p:sp>
      <p:pic>
        <p:nvPicPr>
          <p:cNvPr id="401" name="Google Shape;401;p4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02" name="Google Shape;402;p4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03" name="Google Shape;403;p4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04" name="Google Shape;404;p41"/>
          <p:cNvGrpSpPr/>
          <p:nvPr/>
        </p:nvGrpSpPr>
        <p:grpSpPr>
          <a:xfrm>
            <a:off x="3046069" y="4951153"/>
            <a:ext cx="3929036" cy="52875"/>
            <a:chOff x="4028175" y="6601537"/>
            <a:chExt cx="5238715" cy="70500"/>
          </a:xfrm>
        </p:grpSpPr>
        <p:cxnSp>
          <p:nvCxnSpPr>
            <p:cNvPr id="405" name="Google Shape;405;p4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06" name="Google Shape;406;p4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07" name="Google Shape;407;p41"/>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16</a:t>
            </a:r>
            <a:endParaRPr sz="15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2"/>
          <p:cNvSpPr txBox="1"/>
          <p:nvPr/>
        </p:nvSpPr>
        <p:spPr>
          <a:xfrm>
            <a:off x="282607" y="3787840"/>
            <a:ext cx="8383200" cy="71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Helvetica Neue Light"/>
              <a:buNone/>
            </a:pPr>
            <a:r>
              <a:t/>
            </a:r>
            <a:endParaRPr b="0" i="0" sz="1700" u="none" cap="none" strike="noStrike">
              <a:solidFill>
                <a:srgbClr val="000000"/>
              </a:solidFill>
              <a:latin typeface="Arial"/>
              <a:ea typeface="Arial"/>
              <a:cs typeface="Arial"/>
              <a:sym typeface="Arial"/>
            </a:endParaRPr>
          </a:p>
        </p:txBody>
      </p:sp>
      <p:sp>
        <p:nvSpPr>
          <p:cNvPr id="413" name="Google Shape;413;p4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14" name="Google Shape;414;p4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15" name="Google Shape;415;p42"/>
          <p:cNvGrpSpPr/>
          <p:nvPr/>
        </p:nvGrpSpPr>
        <p:grpSpPr>
          <a:xfrm>
            <a:off x="3046069" y="4951153"/>
            <a:ext cx="3929036" cy="52875"/>
            <a:chOff x="4028175" y="6601537"/>
            <a:chExt cx="5238715" cy="70500"/>
          </a:xfrm>
        </p:grpSpPr>
        <p:cxnSp>
          <p:nvCxnSpPr>
            <p:cNvPr id="416" name="Google Shape;416;p4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17" name="Google Shape;417;p4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418" name="Google Shape;418;p42"/>
          <p:cNvPicPr preferRelativeResize="0"/>
          <p:nvPr/>
        </p:nvPicPr>
        <p:blipFill rotWithShape="1">
          <a:blip r:embed="rId3">
            <a:alphaModFix/>
          </a:blip>
          <a:srcRect b="11769" l="0" r="0" t="0"/>
          <a:stretch/>
        </p:blipFill>
        <p:spPr>
          <a:xfrm>
            <a:off x="143550" y="0"/>
            <a:ext cx="8856899" cy="4884131"/>
          </a:xfrm>
          <a:prstGeom prst="rect">
            <a:avLst/>
          </a:prstGeom>
          <a:noFill/>
          <a:ln>
            <a:noFill/>
          </a:ln>
        </p:spPr>
      </p:pic>
      <p:sp>
        <p:nvSpPr>
          <p:cNvPr id="419" name="Google Shape;419;p42"/>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a:t>
            </a:r>
            <a:r>
              <a:rPr lang="en" sz="1500">
                <a:solidFill>
                  <a:schemeClr val="dk1"/>
                </a:solidFill>
              </a:rPr>
              <a:t>7</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5"/>
          <p:cNvSpPr txBox="1"/>
          <p:nvPr/>
        </p:nvSpPr>
        <p:spPr>
          <a:xfrm>
            <a:off x="1655204" y="5"/>
            <a:ext cx="5833500" cy="2147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Want to feed your fish from anywhere? TOO BAD</a:t>
            </a:r>
            <a:endParaRPr b="0" i="0" sz="1100" u="none" cap="none" strike="noStrike">
              <a:solidFill>
                <a:srgbClr val="000000"/>
              </a:solidFill>
              <a:latin typeface="Arial"/>
              <a:ea typeface="Arial"/>
              <a:cs typeface="Arial"/>
              <a:sym typeface="Arial"/>
            </a:endParaRPr>
          </a:p>
        </p:txBody>
      </p:sp>
      <p:sp>
        <p:nvSpPr>
          <p:cNvPr id="131" name="Google Shape;131;p25"/>
          <p:cNvSpPr txBox="1"/>
          <p:nvPr/>
        </p:nvSpPr>
        <p:spPr>
          <a:xfrm>
            <a:off x="2320671" y="2453373"/>
            <a:ext cx="6981600" cy="715800"/>
          </a:xfrm>
          <a:prstGeom prst="rect">
            <a:avLst/>
          </a:prstGeom>
          <a:noFill/>
          <a:ln>
            <a:noFill/>
          </a:ln>
        </p:spPr>
        <p:txBody>
          <a:bodyPr anchorCtr="0" anchor="t" bIns="34275" lIns="68575" spcFirstLastPara="1" rIns="68575" wrap="square" tIns="34275">
            <a:spAutoFit/>
          </a:bodyPr>
          <a:lstStyle/>
          <a:p>
            <a:pPr indent="-361950" lvl="0" marL="457200" marR="0" rtl="0" algn="l">
              <a:lnSpc>
                <a:spcPct val="100000"/>
              </a:lnSpc>
              <a:spcBef>
                <a:spcPts val="0"/>
              </a:spcBef>
              <a:spcAft>
                <a:spcPts val="0"/>
              </a:spcAft>
              <a:buClr>
                <a:schemeClr val="lt1"/>
              </a:buClr>
              <a:buSzPts val="2100"/>
              <a:buChar char="-"/>
            </a:pPr>
            <a:r>
              <a:rPr lang="en" sz="2100">
                <a:solidFill>
                  <a:schemeClr val="lt1"/>
                </a:solidFill>
              </a:rPr>
              <a:t>Decades old, clanky technology</a:t>
            </a:r>
            <a:endParaRPr sz="2100">
              <a:solidFill>
                <a:schemeClr val="lt1"/>
              </a:solidFill>
            </a:endParaRPr>
          </a:p>
          <a:p>
            <a:pPr indent="-361950" lvl="0" marL="457200" marR="0" rtl="0" algn="l">
              <a:lnSpc>
                <a:spcPct val="100000"/>
              </a:lnSpc>
              <a:spcBef>
                <a:spcPts val="0"/>
              </a:spcBef>
              <a:spcAft>
                <a:spcPts val="0"/>
              </a:spcAft>
              <a:buClr>
                <a:schemeClr val="lt1"/>
              </a:buClr>
              <a:buSzPts val="2100"/>
              <a:buChar char="-"/>
            </a:pPr>
            <a:r>
              <a:rPr lang="en" sz="2100">
                <a:solidFill>
                  <a:schemeClr val="lt1"/>
                </a:solidFill>
              </a:rPr>
              <a:t>Limited Features</a:t>
            </a:r>
            <a:endParaRPr sz="2100">
              <a:solidFill>
                <a:schemeClr val="lt1"/>
              </a:solidFill>
            </a:endParaRPr>
          </a:p>
        </p:txBody>
      </p:sp>
      <p:grpSp>
        <p:nvGrpSpPr>
          <p:cNvPr id="132" name="Google Shape;132;p25"/>
          <p:cNvGrpSpPr/>
          <p:nvPr/>
        </p:nvGrpSpPr>
        <p:grpSpPr>
          <a:xfrm>
            <a:off x="2957843" y="2007704"/>
            <a:ext cx="2896305" cy="242134"/>
            <a:chOff x="3943790" y="2676939"/>
            <a:chExt cx="3861740" cy="322845"/>
          </a:xfrm>
        </p:grpSpPr>
        <p:cxnSp>
          <p:nvCxnSpPr>
            <p:cNvPr id="133" name="Google Shape;133;p25"/>
            <p:cNvCxnSpPr/>
            <p:nvPr/>
          </p:nvCxnSpPr>
          <p:spPr>
            <a:xfrm>
              <a:off x="4426226" y="2676939"/>
              <a:ext cx="3379304" cy="0"/>
            </a:xfrm>
            <a:prstGeom prst="straightConnector1">
              <a:avLst/>
            </a:prstGeom>
            <a:noFill/>
            <a:ln cap="flat" cmpd="sng" w="19050">
              <a:solidFill>
                <a:srgbClr val="E84B36"/>
              </a:solidFill>
              <a:prstDash val="solid"/>
              <a:round/>
              <a:headEnd len="sm" w="sm" type="none"/>
              <a:tailEnd len="sm" w="sm" type="none"/>
            </a:ln>
          </p:spPr>
        </p:cxnSp>
        <p:cxnSp>
          <p:nvCxnSpPr>
            <p:cNvPr id="134" name="Google Shape;134;p25"/>
            <p:cNvCxnSpPr/>
            <p:nvPr/>
          </p:nvCxnSpPr>
          <p:spPr>
            <a:xfrm flipH="1" rot="10800000">
              <a:off x="3943790" y="2676939"/>
              <a:ext cx="482436" cy="322845"/>
            </a:xfrm>
            <a:prstGeom prst="straightConnector1">
              <a:avLst/>
            </a:prstGeom>
            <a:noFill/>
            <a:ln cap="flat" cmpd="sng" w="19050">
              <a:solidFill>
                <a:srgbClr val="E84B36"/>
              </a:solidFill>
              <a:prstDash val="solid"/>
              <a:round/>
              <a:headEnd len="sm" w="sm" type="none"/>
              <a:tailEnd len="sm" w="sm" type="none"/>
            </a:ln>
          </p:spPr>
        </p:cxnSp>
      </p:grpSp>
      <p:pic>
        <p:nvPicPr>
          <p:cNvPr id="135" name="Google Shape;135;p25"/>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36" name="Google Shape;136;p25"/>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37" name="Google Shape;137;p25"/>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38" name="Google Shape;138;p25"/>
          <p:cNvGrpSpPr/>
          <p:nvPr/>
        </p:nvGrpSpPr>
        <p:grpSpPr>
          <a:xfrm>
            <a:off x="3046021" y="4951153"/>
            <a:ext cx="3929044" cy="52835"/>
            <a:chOff x="4028111" y="6601537"/>
            <a:chExt cx="5238725" cy="70446"/>
          </a:xfrm>
        </p:grpSpPr>
        <p:cxnSp>
          <p:nvCxnSpPr>
            <p:cNvPr id="139" name="Google Shape;139;p25"/>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140" name="Google Shape;140;p25"/>
            <p:cNvSpPr/>
            <p:nvPr/>
          </p:nvSpPr>
          <p:spPr>
            <a:xfrm>
              <a:off x="9196390" y="6601537"/>
              <a:ext cx="70446" cy="70446"/>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41" name="Google Shape;141;p25"/>
          <p:cNvPicPr preferRelativeResize="0"/>
          <p:nvPr/>
        </p:nvPicPr>
        <p:blipFill rotWithShape="1">
          <a:blip r:embed="rId5">
            <a:alphaModFix/>
          </a:blip>
          <a:srcRect b="29743" l="0" r="2865" t="8611"/>
          <a:stretch/>
        </p:blipFill>
        <p:spPr>
          <a:xfrm>
            <a:off x="282600" y="2492250"/>
            <a:ext cx="2139227" cy="1808877"/>
          </a:xfrm>
          <a:prstGeom prst="rect">
            <a:avLst/>
          </a:prstGeom>
          <a:noFill/>
          <a:ln>
            <a:noFill/>
          </a:ln>
        </p:spPr>
      </p:pic>
      <p:pic>
        <p:nvPicPr>
          <p:cNvPr id="142" name="Google Shape;142;p25"/>
          <p:cNvPicPr preferRelativeResize="0"/>
          <p:nvPr/>
        </p:nvPicPr>
        <p:blipFill>
          <a:blip r:embed="rId6">
            <a:alphaModFix/>
          </a:blip>
          <a:stretch>
            <a:fillRect/>
          </a:stretch>
        </p:blipFill>
        <p:spPr>
          <a:xfrm>
            <a:off x="6818686" y="2510723"/>
            <a:ext cx="2052933" cy="1771916"/>
          </a:xfrm>
          <a:prstGeom prst="rect">
            <a:avLst/>
          </a:prstGeom>
          <a:noFill/>
          <a:ln>
            <a:noFill/>
          </a:ln>
        </p:spPr>
      </p:pic>
      <p:sp>
        <p:nvSpPr>
          <p:cNvPr id="143" name="Google Shape;143;p25"/>
          <p:cNvSpPr txBox="1"/>
          <p:nvPr/>
        </p:nvSpPr>
        <p:spPr>
          <a:xfrm>
            <a:off x="744850" y="4350450"/>
            <a:ext cx="8304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Sad Jerry</a:t>
            </a:r>
            <a:endParaRPr sz="1200">
              <a:solidFill>
                <a:schemeClr val="lt1"/>
              </a:solidFill>
              <a:latin typeface="Calibri"/>
              <a:ea typeface="Calibri"/>
              <a:cs typeface="Calibri"/>
              <a:sym typeface="Calibri"/>
            </a:endParaRPr>
          </a:p>
        </p:txBody>
      </p:sp>
      <p:sp>
        <p:nvSpPr>
          <p:cNvPr id="144" name="Google Shape;144;p25"/>
          <p:cNvSpPr txBox="1"/>
          <p:nvPr/>
        </p:nvSpPr>
        <p:spPr>
          <a:xfrm>
            <a:off x="1375350" y="2123825"/>
            <a:ext cx="8304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Sad </a:t>
            </a:r>
            <a:r>
              <a:rPr lang="en" sz="1200">
                <a:solidFill>
                  <a:schemeClr val="lt1"/>
                </a:solidFill>
                <a:latin typeface="Calibri"/>
                <a:ea typeface="Calibri"/>
                <a:cs typeface="Calibri"/>
                <a:sym typeface="Calibri"/>
              </a:rPr>
              <a:t>Jerry</a:t>
            </a:r>
            <a:endParaRPr sz="1200">
              <a:solidFill>
                <a:schemeClr val="lt1"/>
              </a:solidFill>
              <a:latin typeface="Calibri"/>
              <a:ea typeface="Calibri"/>
              <a:cs typeface="Calibri"/>
              <a:sym typeface="Calibri"/>
            </a:endParaRPr>
          </a:p>
        </p:txBody>
      </p:sp>
      <p:sp>
        <p:nvSpPr>
          <p:cNvPr id="145" name="Google Shape;145;p25"/>
          <p:cNvSpPr txBox="1"/>
          <p:nvPr/>
        </p:nvSpPr>
        <p:spPr>
          <a:xfrm>
            <a:off x="2650075" y="3475425"/>
            <a:ext cx="8304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Sad </a:t>
            </a:r>
            <a:r>
              <a:rPr lang="en" sz="1200">
                <a:solidFill>
                  <a:schemeClr val="lt1"/>
                </a:solidFill>
                <a:latin typeface="Calibri"/>
                <a:ea typeface="Calibri"/>
                <a:cs typeface="Calibri"/>
                <a:sym typeface="Calibri"/>
              </a:rPr>
              <a:t>Jerry</a:t>
            </a:r>
            <a:endParaRPr sz="1200">
              <a:solidFill>
                <a:schemeClr val="lt1"/>
              </a:solidFill>
              <a:latin typeface="Calibri"/>
              <a:ea typeface="Calibri"/>
              <a:cs typeface="Calibri"/>
              <a:sym typeface="Calibri"/>
            </a:endParaRPr>
          </a:p>
        </p:txBody>
      </p:sp>
      <p:cxnSp>
        <p:nvCxnSpPr>
          <p:cNvPr id="146" name="Google Shape;146;p25"/>
          <p:cNvCxnSpPr/>
          <p:nvPr/>
        </p:nvCxnSpPr>
        <p:spPr>
          <a:xfrm flipH="1" rot="10800000">
            <a:off x="1046825" y="3769700"/>
            <a:ext cx="50400" cy="684300"/>
          </a:xfrm>
          <a:prstGeom prst="straightConnector1">
            <a:avLst/>
          </a:prstGeom>
          <a:noFill/>
          <a:ln cap="flat" cmpd="sng" w="9525">
            <a:solidFill>
              <a:schemeClr val="lt1"/>
            </a:solidFill>
            <a:prstDash val="solid"/>
            <a:round/>
            <a:headEnd len="med" w="med" type="none"/>
            <a:tailEnd len="med" w="med" type="triangle"/>
          </a:ln>
        </p:spPr>
      </p:cxnSp>
      <p:cxnSp>
        <p:nvCxnSpPr>
          <p:cNvPr id="147" name="Google Shape;147;p25"/>
          <p:cNvCxnSpPr>
            <a:stCxn id="145" idx="1"/>
          </p:cNvCxnSpPr>
          <p:nvPr/>
        </p:nvCxnSpPr>
        <p:spPr>
          <a:xfrm rot="10800000">
            <a:off x="2229475" y="3633825"/>
            <a:ext cx="420600" cy="25800"/>
          </a:xfrm>
          <a:prstGeom prst="straightConnector1">
            <a:avLst/>
          </a:prstGeom>
          <a:noFill/>
          <a:ln cap="flat" cmpd="sng" w="9525">
            <a:solidFill>
              <a:schemeClr val="lt1"/>
            </a:solidFill>
            <a:prstDash val="solid"/>
            <a:round/>
            <a:headEnd len="med" w="med" type="none"/>
            <a:tailEnd len="med" w="med" type="triangle"/>
          </a:ln>
        </p:spPr>
      </p:cxnSp>
      <p:cxnSp>
        <p:nvCxnSpPr>
          <p:cNvPr id="148" name="Google Shape;148;p25"/>
          <p:cNvCxnSpPr>
            <a:stCxn id="144" idx="1"/>
          </p:cNvCxnSpPr>
          <p:nvPr/>
        </p:nvCxnSpPr>
        <p:spPr>
          <a:xfrm>
            <a:off x="1375350" y="2308025"/>
            <a:ext cx="79200" cy="983400"/>
          </a:xfrm>
          <a:prstGeom prst="straightConnector1">
            <a:avLst/>
          </a:prstGeom>
          <a:noFill/>
          <a:ln cap="flat" cmpd="sng" w="9525">
            <a:solidFill>
              <a:schemeClr val="lt1"/>
            </a:solidFill>
            <a:prstDash val="solid"/>
            <a:round/>
            <a:headEnd len="med" w="med" type="none"/>
            <a:tailEnd len="med" w="med" type="triangle"/>
          </a:ln>
        </p:spPr>
      </p:cxnSp>
      <p:pic>
        <p:nvPicPr>
          <p:cNvPr id="149" name="Google Shape;149;p25"/>
          <p:cNvPicPr preferRelativeResize="0"/>
          <p:nvPr/>
        </p:nvPicPr>
        <p:blipFill>
          <a:blip r:embed="rId7">
            <a:alphaModFix/>
          </a:blip>
          <a:stretch>
            <a:fillRect/>
          </a:stretch>
        </p:blipFill>
        <p:spPr>
          <a:xfrm>
            <a:off x="844600" y="3503450"/>
            <a:ext cx="130375" cy="130375"/>
          </a:xfrm>
          <a:prstGeom prst="rect">
            <a:avLst/>
          </a:prstGeom>
          <a:noFill/>
          <a:ln>
            <a:noFill/>
          </a:ln>
        </p:spPr>
      </p:pic>
      <p:pic>
        <p:nvPicPr>
          <p:cNvPr id="150" name="Google Shape;150;p25"/>
          <p:cNvPicPr preferRelativeResize="0"/>
          <p:nvPr/>
        </p:nvPicPr>
        <p:blipFill>
          <a:blip r:embed="rId7">
            <a:alphaModFix/>
          </a:blip>
          <a:stretch>
            <a:fillRect/>
          </a:stretch>
        </p:blipFill>
        <p:spPr>
          <a:xfrm>
            <a:off x="1835250" y="3612713"/>
            <a:ext cx="93825" cy="93825"/>
          </a:xfrm>
          <a:prstGeom prst="rect">
            <a:avLst/>
          </a:prstGeom>
          <a:noFill/>
          <a:ln>
            <a:noFill/>
          </a:ln>
        </p:spPr>
      </p:pic>
      <p:sp>
        <p:nvSpPr>
          <p:cNvPr id="151" name="Google Shape;151;p25"/>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lt1"/>
                </a:solidFill>
              </a:rPr>
              <a:t>1</a:t>
            </a:r>
            <a:endParaRPr sz="15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3"/>
          <p:cNvSpPr txBox="1"/>
          <p:nvPr/>
        </p:nvSpPr>
        <p:spPr>
          <a:xfrm>
            <a:off x="11" y="9932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Power system overall</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5 V through USB-C connector</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5 V to battery charger</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3.7 V from backup battery</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Switching </a:t>
            </a:r>
            <a:r>
              <a:rPr lang="en">
                <a:solidFill>
                  <a:schemeClr val="dk1"/>
                </a:solidFill>
              </a:rPr>
              <a:t>circuit</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Linear regulator to step down 5 V or 3.7 V to 3.3 V</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Entire PCB powered by 3.3 V plane</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rPr b="1" lang="en" sz="1500">
                <a:solidFill>
                  <a:srgbClr val="15264B"/>
                </a:solidFill>
              </a:rPr>
              <a:t>Charging System</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U3 IC that is an integrated single-cell lithium battery charger with adjustable charge speed and charge read</a:t>
            </a:r>
            <a:endParaRPr b="1" i="0" sz="1400" u="none" cap="none" strike="noStrike">
              <a:solidFill>
                <a:schemeClr val="dk1"/>
              </a:solidFill>
              <a:latin typeface="Arial"/>
              <a:ea typeface="Arial"/>
              <a:cs typeface="Arial"/>
              <a:sym typeface="Arial"/>
            </a:endParaRPr>
          </a:p>
        </p:txBody>
      </p:sp>
      <p:sp>
        <p:nvSpPr>
          <p:cNvPr id="425" name="Google Shape;425;p4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26" name="Google Shape;426;p4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Power: Power Delivery and Charging System</a:t>
            </a:r>
            <a:endParaRPr b="0" i="0" sz="1800" u="none" cap="none" strike="noStrike">
              <a:solidFill>
                <a:schemeClr val="lt1"/>
              </a:solidFill>
              <a:latin typeface="Arial"/>
              <a:ea typeface="Arial"/>
              <a:cs typeface="Arial"/>
              <a:sym typeface="Arial"/>
            </a:endParaRPr>
          </a:p>
        </p:txBody>
      </p:sp>
      <p:pic>
        <p:nvPicPr>
          <p:cNvPr id="427" name="Google Shape;427;p4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28" name="Google Shape;428;p4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29" name="Google Shape;429;p4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30" name="Google Shape;430;p43"/>
          <p:cNvGrpSpPr/>
          <p:nvPr/>
        </p:nvGrpSpPr>
        <p:grpSpPr>
          <a:xfrm>
            <a:off x="3046069" y="4951153"/>
            <a:ext cx="3929036" cy="52875"/>
            <a:chOff x="4028175" y="6601537"/>
            <a:chExt cx="5238715" cy="70500"/>
          </a:xfrm>
        </p:grpSpPr>
        <p:cxnSp>
          <p:nvCxnSpPr>
            <p:cNvPr id="431" name="Google Shape;431;p4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32" name="Google Shape;432;p4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33" name="Google Shape;433;p43"/>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18</a:t>
            </a:r>
            <a:endParaRPr sz="1500">
              <a:solidFill>
                <a:schemeClr val="dk1"/>
              </a:solidFill>
            </a:endParaRPr>
          </a:p>
        </p:txBody>
      </p:sp>
      <p:pic>
        <p:nvPicPr>
          <p:cNvPr id="434" name="Google Shape;434;p43"/>
          <p:cNvPicPr preferRelativeResize="0"/>
          <p:nvPr/>
        </p:nvPicPr>
        <p:blipFill rotWithShape="1">
          <a:blip r:embed="rId4">
            <a:alphaModFix/>
          </a:blip>
          <a:srcRect b="6419" l="3453" r="3462" t="0"/>
          <a:stretch/>
        </p:blipFill>
        <p:spPr>
          <a:xfrm>
            <a:off x="4572000" y="1327275"/>
            <a:ext cx="4571999" cy="24614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4"/>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Simple, yet </a:t>
            </a:r>
            <a:r>
              <a:rPr b="1" lang="en" sz="2000">
                <a:solidFill>
                  <a:srgbClr val="E84B36"/>
                </a:solidFill>
              </a:rPr>
              <a:t>sophisticated</a:t>
            </a:r>
            <a:r>
              <a:rPr b="1" lang="en" sz="2000">
                <a:solidFill>
                  <a:srgbClr val="E84B36"/>
                </a:solidFill>
              </a:rPr>
              <a:t> </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
              <a:t>Using 2 schottky diodes, since our input power from the USB-C is 5 V, the single cell lithium is 3.7 V, this is a great implementation.</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
              <a:t>Why schottky diode? Low voltage drop.</a:t>
            </a:r>
            <a:endParaRPr/>
          </a:p>
        </p:txBody>
      </p:sp>
      <p:sp>
        <p:nvSpPr>
          <p:cNvPr id="440" name="Google Shape;440;p4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41" name="Google Shape;441;p4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Power: Switching Between Wall and Battery Power</a:t>
            </a:r>
            <a:endParaRPr b="0" i="0" sz="1800" u="none" cap="none" strike="noStrike">
              <a:solidFill>
                <a:schemeClr val="lt1"/>
              </a:solidFill>
              <a:latin typeface="Arial"/>
              <a:ea typeface="Arial"/>
              <a:cs typeface="Arial"/>
              <a:sym typeface="Arial"/>
            </a:endParaRPr>
          </a:p>
        </p:txBody>
      </p:sp>
      <p:pic>
        <p:nvPicPr>
          <p:cNvPr id="442" name="Google Shape;442;p4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43" name="Google Shape;443;p4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44" name="Google Shape;444;p4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45" name="Google Shape;445;p44"/>
          <p:cNvGrpSpPr/>
          <p:nvPr/>
        </p:nvGrpSpPr>
        <p:grpSpPr>
          <a:xfrm>
            <a:off x="3046069" y="4951153"/>
            <a:ext cx="3929036" cy="52875"/>
            <a:chOff x="4028175" y="6601537"/>
            <a:chExt cx="5238715" cy="70500"/>
          </a:xfrm>
        </p:grpSpPr>
        <p:cxnSp>
          <p:nvCxnSpPr>
            <p:cNvPr id="446" name="Google Shape;446;p4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47" name="Google Shape;447;p44"/>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48" name="Google Shape;448;p44"/>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19</a:t>
            </a:r>
            <a:endParaRPr sz="1500">
              <a:solidFill>
                <a:schemeClr val="dk1"/>
              </a:solidFill>
            </a:endParaRPr>
          </a:p>
        </p:txBody>
      </p:sp>
      <p:pic>
        <p:nvPicPr>
          <p:cNvPr id="449" name="Google Shape;449;p44"/>
          <p:cNvPicPr preferRelativeResize="0"/>
          <p:nvPr/>
        </p:nvPicPr>
        <p:blipFill>
          <a:blip r:embed="rId4">
            <a:alphaModFix/>
          </a:blip>
          <a:stretch>
            <a:fillRect/>
          </a:stretch>
        </p:blipFill>
        <p:spPr>
          <a:xfrm>
            <a:off x="97050" y="1808728"/>
            <a:ext cx="3537110" cy="1926988"/>
          </a:xfrm>
          <a:prstGeom prst="rect">
            <a:avLst/>
          </a:prstGeom>
          <a:noFill/>
          <a:ln>
            <a:noFill/>
          </a:ln>
        </p:spPr>
      </p:pic>
      <p:sp>
        <p:nvSpPr>
          <p:cNvPr id="450" name="Google Shape;450;p44"/>
          <p:cNvSpPr/>
          <p:nvPr/>
        </p:nvSpPr>
        <p:spPr>
          <a:xfrm>
            <a:off x="926050" y="2219425"/>
            <a:ext cx="941100" cy="594000"/>
          </a:xfrm>
          <a:prstGeom prst="rect">
            <a:avLst/>
          </a:prstGeom>
          <a:noFill/>
          <a:ln cap="flat" cmpd="sng" w="76200">
            <a:solidFill>
              <a:srgbClr val="E84B3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5"/>
          <p:cNvSpPr txBox="1"/>
          <p:nvPr>
            <p:ph idx="1" type="body"/>
          </p:nvPr>
        </p:nvSpPr>
        <p:spPr>
          <a:xfrm>
            <a:off x="282607" y="1000709"/>
            <a:ext cx="8383051" cy="3615827"/>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Requirements</a:t>
            </a:r>
            <a:endParaRPr b="1" sz="2000">
              <a:solidFill>
                <a:srgbClr val="E84B36"/>
              </a:solidFill>
              <a:latin typeface="Arial"/>
              <a:ea typeface="Arial"/>
              <a:cs typeface="Arial"/>
              <a:sym typeface="Arial"/>
            </a:endParaRPr>
          </a:p>
          <a:p>
            <a:pPr indent="-349250" lvl="0" marL="457200" rtl="0" algn="l">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5V drawn from the wall is converted to 3.3V +/- 0.1V after going through the linear regulator.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When wall power is unavailable, the feeder successfully switches to battery power.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power subsystem supplies a stable voltage of 3.3 V +/- 0.1 V to the system, even with the temporary loss of AC power. - Verified</a:t>
            </a:r>
            <a:endParaRPr sz="1900">
              <a:latin typeface="Arial"/>
              <a:ea typeface="Arial"/>
              <a:cs typeface="Arial"/>
              <a:sym typeface="Arial"/>
            </a:endParaRPr>
          </a:p>
        </p:txBody>
      </p:sp>
      <p:sp>
        <p:nvSpPr>
          <p:cNvPr id="456" name="Google Shape;456;p45"/>
          <p:cNvSpPr/>
          <p:nvPr/>
        </p:nvSpPr>
        <p:spPr>
          <a:xfrm flipH="1" rot="10800000">
            <a:off x="0" y="0"/>
            <a:ext cx="9144000" cy="651165"/>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57" name="Google Shape;457;p45"/>
          <p:cNvSpPr txBox="1"/>
          <p:nvPr/>
        </p:nvSpPr>
        <p:spPr>
          <a:xfrm>
            <a:off x="282607" y="153038"/>
            <a:ext cx="8182520" cy="34621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Power: Requirements and Verification</a:t>
            </a:r>
            <a:endParaRPr b="0" i="0" sz="1800" u="none" cap="none" strike="noStrike">
              <a:solidFill>
                <a:schemeClr val="lt1"/>
              </a:solidFill>
              <a:latin typeface="Arial"/>
              <a:ea typeface="Arial"/>
              <a:cs typeface="Arial"/>
              <a:sym typeface="Arial"/>
            </a:endParaRPr>
          </a:p>
        </p:txBody>
      </p:sp>
      <p:pic>
        <p:nvPicPr>
          <p:cNvPr id="458" name="Google Shape;458;p4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59" name="Google Shape;459;p45"/>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60" name="Google Shape;460;p45"/>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61" name="Google Shape;461;p45"/>
          <p:cNvGrpSpPr/>
          <p:nvPr/>
        </p:nvGrpSpPr>
        <p:grpSpPr>
          <a:xfrm>
            <a:off x="3046021" y="4951153"/>
            <a:ext cx="3929044" cy="52835"/>
            <a:chOff x="4028111" y="6601537"/>
            <a:chExt cx="5238725" cy="70446"/>
          </a:xfrm>
        </p:grpSpPr>
        <p:cxnSp>
          <p:nvCxnSpPr>
            <p:cNvPr id="462" name="Google Shape;462;p45"/>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463" name="Google Shape;463;p45"/>
            <p:cNvSpPr/>
            <p:nvPr/>
          </p:nvSpPr>
          <p:spPr>
            <a:xfrm>
              <a:off x="9196390" y="6601537"/>
              <a:ext cx="70446" cy="70446"/>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64" name="Google Shape;464;p45"/>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20</a:t>
            </a:r>
            <a:endParaRPr sz="1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6"/>
          <p:cNvSpPr txBox="1"/>
          <p:nvPr/>
        </p:nvSpPr>
        <p:spPr>
          <a:xfrm>
            <a:off x="416511" y="993222"/>
            <a:ext cx="5014800" cy="3615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2000">
                <a:solidFill>
                  <a:srgbClr val="E84B36"/>
                </a:solidFill>
              </a:rPr>
              <a:t>Knowledge gained</a:t>
            </a:r>
            <a:endParaRPr b="1" sz="2000">
              <a:solidFill>
                <a:srgbClr val="E84B36"/>
              </a:solidFill>
            </a:endParaRPr>
          </a:p>
          <a:p>
            <a:pPr indent="0" lvl="0" marL="0" rtl="0" algn="l">
              <a:spcBef>
                <a:spcPts val="0"/>
              </a:spcBef>
              <a:spcAft>
                <a:spcPts val="0"/>
              </a:spcAft>
              <a:buNone/>
            </a:pPr>
            <a:r>
              <a:t/>
            </a:r>
            <a:endParaRPr sz="1100">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Designing a power system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PCB design with a microcontroller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Setting up a web app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Font typeface="Arial"/>
              <a:buNone/>
            </a:pPr>
            <a:r>
              <a:rPr b="1" lang="en" sz="1500">
                <a:solidFill>
                  <a:srgbClr val="15264B"/>
                </a:solidFill>
              </a:rPr>
              <a:t>What we would change</a:t>
            </a:r>
            <a:endParaRPr b="1" sz="1500">
              <a:solidFill>
                <a:srgbClr val="15264B"/>
              </a:solidFill>
            </a:endParaRPr>
          </a:p>
          <a:p>
            <a:pPr indent="0" lvl="0" marL="0" rtl="0" algn="l">
              <a:spcBef>
                <a:spcPts val="0"/>
              </a:spcBef>
              <a:spcAft>
                <a:spcPts val="0"/>
              </a:spcAft>
              <a:buClr>
                <a:schemeClr val="dk1"/>
              </a:buClr>
              <a:buFont typeface="Arial"/>
              <a:buNone/>
            </a:pPr>
            <a:r>
              <a:t/>
            </a:r>
            <a:endParaRPr b="1">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Enclosure and rotator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Camera wire loom/connector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Specific ESP32 chip</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Utilization of bluetooth</a:t>
            </a:r>
            <a:endParaRPr>
              <a:solidFill>
                <a:schemeClr val="dk1"/>
              </a:solidFill>
            </a:endParaRPr>
          </a:p>
        </p:txBody>
      </p:sp>
      <p:sp>
        <p:nvSpPr>
          <p:cNvPr id="470" name="Google Shape;470;p4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71" name="Google Shape;471;p4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The experience, the process, the change</a:t>
            </a:r>
            <a:endParaRPr b="0" i="0" sz="1800" u="none" cap="none" strike="noStrike">
              <a:solidFill>
                <a:schemeClr val="lt1"/>
              </a:solidFill>
              <a:latin typeface="Arial"/>
              <a:ea typeface="Arial"/>
              <a:cs typeface="Arial"/>
              <a:sym typeface="Arial"/>
            </a:endParaRPr>
          </a:p>
        </p:txBody>
      </p:sp>
      <p:pic>
        <p:nvPicPr>
          <p:cNvPr id="472" name="Google Shape;472;p4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73" name="Google Shape;473;p4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74" name="Google Shape;474;p4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75" name="Google Shape;475;p46"/>
          <p:cNvGrpSpPr/>
          <p:nvPr/>
        </p:nvGrpSpPr>
        <p:grpSpPr>
          <a:xfrm>
            <a:off x="3046069" y="4951153"/>
            <a:ext cx="3929036" cy="52875"/>
            <a:chOff x="4028175" y="6601537"/>
            <a:chExt cx="5238715" cy="70500"/>
          </a:xfrm>
        </p:grpSpPr>
        <p:cxnSp>
          <p:nvCxnSpPr>
            <p:cNvPr id="476" name="Google Shape;476;p4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77" name="Google Shape;477;p4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78" name="Google Shape;478;p46"/>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21</a:t>
            </a:r>
            <a:endParaRPr sz="1500">
              <a:solidFill>
                <a:schemeClr val="dk1"/>
              </a:solidFill>
            </a:endParaRPr>
          </a:p>
        </p:txBody>
      </p:sp>
      <p:pic>
        <p:nvPicPr>
          <p:cNvPr id="479" name="Google Shape;479;p46"/>
          <p:cNvPicPr preferRelativeResize="0"/>
          <p:nvPr/>
        </p:nvPicPr>
        <p:blipFill>
          <a:blip r:embed="rId4">
            <a:alphaModFix/>
          </a:blip>
          <a:stretch>
            <a:fillRect/>
          </a:stretch>
        </p:blipFill>
        <p:spPr>
          <a:xfrm>
            <a:off x="4488964" y="1205048"/>
            <a:ext cx="4179156" cy="31343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7"/>
          <p:cNvSpPr/>
          <p:nvPr/>
        </p:nvSpPr>
        <p:spPr>
          <a:xfrm flipH="1" rot="10800000">
            <a:off x="0" y="0"/>
            <a:ext cx="9144000" cy="651165"/>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85" name="Google Shape;485;p47"/>
          <p:cNvSpPr txBox="1"/>
          <p:nvPr/>
        </p:nvSpPr>
        <p:spPr>
          <a:xfrm>
            <a:off x="282608" y="1000709"/>
            <a:ext cx="4081575" cy="361582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Successes</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rgbClr val="000000"/>
              </a:buClr>
              <a:buSzPts val="1400"/>
              <a:buFont typeface="Arial"/>
              <a:buChar char="●"/>
            </a:pPr>
            <a:r>
              <a:rPr lang="en">
                <a:solidFill>
                  <a:schemeClr val="dk1"/>
                </a:solidFill>
              </a:rPr>
              <a:t>High speed power source switching</a:t>
            </a:r>
            <a:endParaRPr>
              <a:solidFill>
                <a:schemeClr val="dk1"/>
              </a:solidFill>
            </a:endParaRPr>
          </a:p>
          <a:p>
            <a:pPr indent="-317500" lvl="0" marL="457200" marR="0" rtl="0" algn="l">
              <a:lnSpc>
                <a:spcPct val="150000"/>
              </a:lnSpc>
              <a:spcBef>
                <a:spcPts val="0"/>
              </a:spcBef>
              <a:spcAft>
                <a:spcPts val="0"/>
              </a:spcAft>
              <a:buClr>
                <a:schemeClr val="dk1"/>
              </a:buClr>
              <a:buSzPts val="1400"/>
              <a:buChar char="●"/>
            </a:pPr>
            <a:r>
              <a:rPr lang="en">
                <a:solidFill>
                  <a:schemeClr val="dk1"/>
                </a:solidFill>
              </a:rPr>
              <a:t>Long battery backup life ∼10 hours HU</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Feeder operates with or without WiFi</a:t>
            </a:r>
            <a:endParaRPr>
              <a:solidFill>
                <a:schemeClr val="dk1"/>
              </a:solidFill>
            </a:endParaRPr>
          </a:p>
        </p:txBody>
      </p:sp>
      <p:sp>
        <p:nvSpPr>
          <p:cNvPr id="486" name="Google Shape;486;p47"/>
          <p:cNvSpPr txBox="1"/>
          <p:nvPr/>
        </p:nvSpPr>
        <p:spPr>
          <a:xfrm>
            <a:off x="4619080" y="1000709"/>
            <a:ext cx="4081575" cy="361582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15264B"/>
                </a:solidFill>
              </a:rPr>
              <a:t>Challenges</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Char char="●"/>
            </a:pPr>
            <a:r>
              <a:rPr lang="en"/>
              <a:t>Poor USB-UART programmers</a:t>
            </a:r>
            <a:endParaRPr/>
          </a:p>
          <a:p>
            <a:pPr indent="-317500" lvl="0" marL="457200" marR="0" rtl="0" algn="l">
              <a:lnSpc>
                <a:spcPct val="150000"/>
              </a:lnSpc>
              <a:spcBef>
                <a:spcPts val="0"/>
              </a:spcBef>
              <a:spcAft>
                <a:spcPts val="0"/>
              </a:spcAft>
              <a:buSzPts val="1400"/>
              <a:buChar char="●"/>
            </a:pPr>
            <a:r>
              <a:rPr lang="en"/>
              <a:t>Soldering of the ESP-32</a:t>
            </a:r>
            <a:endParaRPr/>
          </a:p>
          <a:p>
            <a:pPr indent="-317500" lvl="0" marL="457200" marR="0" rtl="0" algn="l">
              <a:lnSpc>
                <a:spcPct val="150000"/>
              </a:lnSpc>
              <a:spcBef>
                <a:spcPts val="0"/>
              </a:spcBef>
              <a:spcAft>
                <a:spcPts val="0"/>
              </a:spcAft>
              <a:buSzPts val="1400"/>
              <a:buChar char="●"/>
            </a:pPr>
            <a:r>
              <a:rPr lang="en"/>
              <a:t>Programming circuit correctness</a:t>
            </a:r>
            <a:endParaRPr/>
          </a:p>
        </p:txBody>
      </p:sp>
      <p:sp>
        <p:nvSpPr>
          <p:cNvPr id="487" name="Google Shape;487;p47"/>
          <p:cNvSpPr txBox="1"/>
          <p:nvPr/>
        </p:nvSpPr>
        <p:spPr>
          <a:xfrm>
            <a:off x="282607" y="153038"/>
            <a:ext cx="8182520" cy="34621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Successes and Challenges of Implementing the SAFF</a:t>
            </a:r>
            <a:endParaRPr b="0" i="0" sz="1800" u="none" cap="none" strike="noStrike">
              <a:solidFill>
                <a:schemeClr val="lt1"/>
              </a:solidFill>
              <a:latin typeface="Arial"/>
              <a:ea typeface="Arial"/>
              <a:cs typeface="Arial"/>
              <a:sym typeface="Arial"/>
            </a:endParaRPr>
          </a:p>
        </p:txBody>
      </p:sp>
      <p:pic>
        <p:nvPicPr>
          <p:cNvPr id="488" name="Google Shape;488;p4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89" name="Google Shape;489;p47"/>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90" name="Google Shape;490;p47"/>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91" name="Google Shape;491;p47"/>
          <p:cNvGrpSpPr/>
          <p:nvPr/>
        </p:nvGrpSpPr>
        <p:grpSpPr>
          <a:xfrm>
            <a:off x="3046021" y="4951153"/>
            <a:ext cx="3929044" cy="52835"/>
            <a:chOff x="4028111" y="6601537"/>
            <a:chExt cx="5238725" cy="70446"/>
          </a:xfrm>
        </p:grpSpPr>
        <p:cxnSp>
          <p:nvCxnSpPr>
            <p:cNvPr id="492" name="Google Shape;492;p47"/>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493" name="Google Shape;493;p47"/>
            <p:cNvSpPr/>
            <p:nvPr/>
          </p:nvSpPr>
          <p:spPr>
            <a:xfrm>
              <a:off x="9196390" y="6601537"/>
              <a:ext cx="70446" cy="70446"/>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494" name="Google Shape;494;p47"/>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22</a:t>
            </a:r>
            <a:endParaRPr sz="15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8"/>
          <p:cNvSpPr/>
          <p:nvPr/>
        </p:nvSpPr>
        <p:spPr>
          <a:xfrm>
            <a:off x="0" y="0"/>
            <a:ext cx="9144000" cy="51435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0" name="Google Shape;500;p48"/>
          <p:cNvSpPr txBox="1"/>
          <p:nvPr/>
        </p:nvSpPr>
        <p:spPr>
          <a:xfrm>
            <a:off x="460491" y="1317588"/>
            <a:ext cx="36510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500">
                <a:solidFill>
                  <a:srgbClr val="E84B36"/>
                </a:solidFill>
              </a:rPr>
              <a:t>The next steps for the SAFF</a:t>
            </a:r>
            <a:endParaRPr b="1" i="0" sz="1500" u="none" cap="none" strike="noStrike">
              <a:solidFill>
                <a:srgbClr val="E84B36"/>
              </a:solidFill>
              <a:latin typeface="Arial"/>
              <a:ea typeface="Arial"/>
              <a:cs typeface="Arial"/>
              <a:sym typeface="Arial"/>
            </a:endParaRPr>
          </a:p>
        </p:txBody>
      </p:sp>
      <p:sp>
        <p:nvSpPr>
          <p:cNvPr id="501" name="Google Shape;501;p48"/>
          <p:cNvSpPr txBox="1"/>
          <p:nvPr/>
        </p:nvSpPr>
        <p:spPr>
          <a:xfrm>
            <a:off x="360399" y="427789"/>
            <a:ext cx="3456600" cy="377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n" sz="2000">
                <a:solidFill>
                  <a:schemeClr val="lt1"/>
                </a:solidFill>
              </a:rPr>
              <a:t>To </a:t>
            </a:r>
            <a:r>
              <a:rPr b="1" lang="en" sz="2000">
                <a:solidFill>
                  <a:schemeClr val="lt1"/>
                </a:solidFill>
              </a:rPr>
              <a:t>Commercialize</a:t>
            </a:r>
            <a:r>
              <a:rPr b="1" lang="en" sz="2000">
                <a:solidFill>
                  <a:schemeClr val="lt1"/>
                </a:solidFill>
              </a:rPr>
              <a:t> or to Not</a:t>
            </a:r>
            <a:endParaRPr b="0" i="0" sz="2000" u="none" cap="none" strike="noStrike">
              <a:solidFill>
                <a:schemeClr val="lt1"/>
              </a:solidFill>
              <a:latin typeface="Arial"/>
              <a:ea typeface="Arial"/>
              <a:cs typeface="Arial"/>
              <a:sym typeface="Arial"/>
            </a:endParaRPr>
          </a:p>
        </p:txBody>
      </p:sp>
      <p:pic>
        <p:nvPicPr>
          <p:cNvPr id="502" name="Google Shape;502;p4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503" name="Google Shape;503;p48"/>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04" name="Google Shape;504;p4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solidFill>
                <a:schemeClr val="lt1"/>
              </a:solidFill>
            </a:endParaRPr>
          </a:p>
        </p:txBody>
      </p:sp>
      <p:grpSp>
        <p:nvGrpSpPr>
          <p:cNvPr id="505" name="Google Shape;505;p48"/>
          <p:cNvGrpSpPr/>
          <p:nvPr/>
        </p:nvGrpSpPr>
        <p:grpSpPr>
          <a:xfrm>
            <a:off x="3046021" y="4951153"/>
            <a:ext cx="3929044" cy="52835"/>
            <a:chOff x="4028111" y="6601537"/>
            <a:chExt cx="5238725" cy="70446"/>
          </a:xfrm>
        </p:grpSpPr>
        <p:cxnSp>
          <p:nvCxnSpPr>
            <p:cNvPr id="506" name="Google Shape;506;p48"/>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507" name="Google Shape;507;p48"/>
            <p:cNvSpPr/>
            <p:nvPr/>
          </p:nvSpPr>
          <p:spPr>
            <a:xfrm>
              <a:off x="9196390" y="6601537"/>
              <a:ext cx="70446" cy="70446"/>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508" name="Google Shape;508;p48"/>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lt1"/>
                </a:solidFill>
              </a:rPr>
              <a:t>23</a:t>
            </a:r>
            <a:endParaRPr sz="1500">
              <a:solidFill>
                <a:schemeClr val="lt1"/>
              </a:solidFill>
            </a:endParaRPr>
          </a:p>
        </p:txBody>
      </p:sp>
      <p:pic>
        <p:nvPicPr>
          <p:cNvPr id="509" name="Google Shape;509;p48"/>
          <p:cNvPicPr preferRelativeResize="0"/>
          <p:nvPr/>
        </p:nvPicPr>
        <p:blipFill>
          <a:blip r:embed="rId4">
            <a:alphaModFix/>
          </a:blip>
          <a:stretch>
            <a:fillRect/>
          </a:stretch>
        </p:blipFill>
        <p:spPr>
          <a:xfrm>
            <a:off x="4572000" y="1035700"/>
            <a:ext cx="4096124" cy="3072093"/>
          </a:xfrm>
          <a:prstGeom prst="rect">
            <a:avLst/>
          </a:prstGeom>
          <a:solidFill>
            <a:srgbClr val="13294B"/>
          </a:solidFill>
          <a:ln>
            <a:noFill/>
          </a:ln>
        </p:spPr>
      </p:pic>
      <p:sp>
        <p:nvSpPr>
          <p:cNvPr id="510" name="Google Shape;510;p48"/>
          <p:cNvSpPr txBox="1"/>
          <p:nvPr/>
        </p:nvSpPr>
        <p:spPr>
          <a:xfrm>
            <a:off x="5285900" y="4120775"/>
            <a:ext cx="3160200" cy="17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alibri"/>
                <a:ea typeface="Calibri"/>
                <a:cs typeface="Calibri"/>
                <a:sym typeface="Calibri"/>
              </a:rPr>
              <a:t>A Puffer Fish, Arothron hispidus is kissing my camera at Big Island of Hawaii. Brocken Inaglory. CC BY-SA - Mike Jones</a:t>
            </a:r>
            <a:endParaRPr sz="21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4" name="Shape 514"/>
        <p:cNvGrpSpPr/>
        <p:nvPr/>
      </p:nvGrpSpPr>
      <p:grpSpPr>
        <a:xfrm>
          <a:off x="0" y="0"/>
          <a:ext cx="0" cy="0"/>
          <a:chOff x="0" y="0"/>
          <a:chExt cx="0" cy="0"/>
        </a:xfrm>
      </p:grpSpPr>
      <p:sp>
        <p:nvSpPr>
          <p:cNvPr id="515" name="Google Shape;515;p49"/>
          <p:cNvSpPr txBox="1"/>
          <p:nvPr/>
        </p:nvSpPr>
        <p:spPr>
          <a:xfrm>
            <a:off x="564200" y="1056800"/>
            <a:ext cx="4992000" cy="407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Thank you for listening. Any questions?</a:t>
            </a:r>
            <a:endParaRPr b="1" i="0" sz="1400" u="none" cap="none" strike="noStrike">
              <a:solidFill>
                <a:schemeClr val="lt1"/>
              </a:solidFill>
              <a:latin typeface="Arial"/>
              <a:ea typeface="Arial"/>
              <a:cs typeface="Arial"/>
              <a:sym typeface="Arial"/>
            </a:endParaRPr>
          </a:p>
        </p:txBody>
      </p:sp>
      <p:pic>
        <p:nvPicPr>
          <p:cNvPr id="516" name="Google Shape;516;p49"/>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517" name="Google Shape;517;p49"/>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518" name="Google Shape;518;p49"/>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519" name="Google Shape;519;p49"/>
          <p:cNvGrpSpPr/>
          <p:nvPr/>
        </p:nvGrpSpPr>
        <p:grpSpPr>
          <a:xfrm>
            <a:off x="3046021" y="4951153"/>
            <a:ext cx="3929044" cy="52835"/>
            <a:chOff x="4028111" y="6601537"/>
            <a:chExt cx="5238725" cy="70446"/>
          </a:xfrm>
        </p:grpSpPr>
        <p:cxnSp>
          <p:nvCxnSpPr>
            <p:cNvPr id="520" name="Google Shape;520;p49"/>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521" name="Google Shape;521;p49"/>
            <p:cNvSpPr/>
            <p:nvPr/>
          </p:nvSpPr>
          <p:spPr>
            <a:xfrm>
              <a:off x="9196390" y="6601537"/>
              <a:ext cx="70446" cy="70446"/>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522" name="Google Shape;522;p49"/>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lt1"/>
                </a:solidFill>
              </a:rPr>
              <a:t>2</a:t>
            </a:r>
            <a:r>
              <a:rPr lang="en" sz="1500">
                <a:solidFill>
                  <a:schemeClr val="lt1"/>
                </a:solidFill>
              </a:rPr>
              <a:t>4</a:t>
            </a:r>
            <a:endParaRPr sz="1500">
              <a:solidFill>
                <a:schemeClr val="lt1"/>
              </a:solidFill>
            </a:endParaRPr>
          </a:p>
        </p:txBody>
      </p:sp>
      <p:sp>
        <p:nvSpPr>
          <p:cNvPr id="523" name="Google Shape;523;p49"/>
          <p:cNvSpPr txBox="1"/>
          <p:nvPr/>
        </p:nvSpPr>
        <p:spPr>
          <a:xfrm>
            <a:off x="4409575" y="282482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rPr>
              <a:t>Product design showcase</a:t>
            </a:r>
            <a:endParaRPr sz="1500"/>
          </a:p>
        </p:txBody>
      </p:sp>
      <p:pic>
        <p:nvPicPr>
          <p:cNvPr id="524" name="Google Shape;524;p49"/>
          <p:cNvPicPr preferRelativeResize="0"/>
          <p:nvPr/>
        </p:nvPicPr>
        <p:blipFill>
          <a:blip r:embed="rId5">
            <a:alphaModFix/>
          </a:blip>
          <a:stretch>
            <a:fillRect/>
          </a:stretch>
        </p:blipFill>
        <p:spPr>
          <a:xfrm>
            <a:off x="564199" y="1681474"/>
            <a:ext cx="3623721" cy="27178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8" name="Shape 528"/>
        <p:cNvGrpSpPr/>
        <p:nvPr/>
      </p:nvGrpSpPr>
      <p:grpSpPr>
        <a:xfrm>
          <a:off x="0" y="0"/>
          <a:ext cx="0" cy="0"/>
          <a:chOff x="0" y="0"/>
          <a:chExt cx="0" cy="0"/>
        </a:xfrm>
      </p:grpSpPr>
      <p:pic>
        <p:nvPicPr>
          <p:cNvPr id="529" name="Google Shape;529;p50"/>
          <p:cNvPicPr preferRelativeResize="0"/>
          <p:nvPr/>
        </p:nvPicPr>
        <p:blipFill rotWithShape="1">
          <a:blip r:embed="rId4">
            <a:alphaModFix/>
          </a:blip>
          <a:srcRect b="0" l="0" r="0" t="0"/>
          <a:stretch/>
        </p:blipFill>
        <p:spPr>
          <a:xfrm>
            <a:off x="1694512" y="2093631"/>
            <a:ext cx="4060646" cy="956238"/>
          </a:xfrm>
          <a:prstGeom prst="rect">
            <a:avLst/>
          </a:prstGeom>
          <a:noFill/>
          <a:ln>
            <a:noFill/>
          </a:ln>
        </p:spPr>
      </p:pic>
      <p:sp>
        <p:nvSpPr>
          <p:cNvPr id="530" name="Google Shape;530;p5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294B"/>
        </a:solidFill>
      </p:bgPr>
    </p:bg>
    <p:spTree>
      <p:nvGrpSpPr>
        <p:cNvPr id="155" name="Shape 155"/>
        <p:cNvGrpSpPr/>
        <p:nvPr/>
      </p:nvGrpSpPr>
      <p:grpSpPr>
        <a:xfrm>
          <a:off x="0" y="0"/>
          <a:ext cx="0" cy="0"/>
          <a:chOff x="0" y="0"/>
          <a:chExt cx="0" cy="0"/>
        </a:xfrm>
      </p:grpSpPr>
      <p:sp>
        <p:nvSpPr>
          <p:cNvPr id="156" name="Google Shape;156;p26"/>
          <p:cNvSpPr txBox="1"/>
          <p:nvPr/>
        </p:nvSpPr>
        <p:spPr>
          <a:xfrm>
            <a:off x="282600" y="443400"/>
            <a:ext cx="5295000" cy="4256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chemeClr val="lt1"/>
                </a:solidFill>
              </a:rPr>
              <a:t>Our Fish Feeder</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1" lang="en">
                <a:solidFill>
                  <a:schemeClr val="lt1"/>
                </a:solidFill>
              </a:rPr>
              <a:t>Feed from Anywhere at Anytime</a:t>
            </a:r>
            <a:endParaRPr b="1">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W</a:t>
            </a:r>
            <a:r>
              <a:rPr lang="en">
                <a:solidFill>
                  <a:schemeClr val="lt1"/>
                </a:solidFill>
              </a:rPr>
              <a:t>eb app</a:t>
            </a:r>
            <a:endParaRPr>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Manual Feed Button</a:t>
            </a:r>
            <a:endParaRPr>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S</a:t>
            </a:r>
            <a:r>
              <a:rPr lang="en">
                <a:solidFill>
                  <a:schemeClr val="lt1"/>
                </a:solidFill>
              </a:rPr>
              <a:t>chedule up to 4 feeding times</a:t>
            </a:r>
            <a:endParaRPr>
              <a:solidFill>
                <a:schemeClr val="lt1"/>
              </a:solidFill>
            </a:endParaRPr>
          </a:p>
          <a:p>
            <a:pPr indent="0" lvl="0" marL="0" marR="0" rtl="0" algn="l">
              <a:lnSpc>
                <a:spcPct val="150000"/>
              </a:lnSpc>
              <a:spcBef>
                <a:spcPts val="0"/>
              </a:spcBef>
              <a:spcAft>
                <a:spcPts val="0"/>
              </a:spcAft>
              <a:buNone/>
            </a:pPr>
            <a:r>
              <a:rPr b="1" lang="en">
                <a:solidFill>
                  <a:schemeClr val="lt1"/>
                </a:solidFill>
              </a:rPr>
              <a:t>Notifications</a:t>
            </a:r>
            <a:endParaRPr b="1">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Uses a hall effect sensor</a:t>
            </a:r>
            <a:endParaRPr>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When feeding is complete</a:t>
            </a:r>
            <a:endParaRPr>
              <a:solidFill>
                <a:schemeClr val="lt1"/>
              </a:solidFill>
            </a:endParaRPr>
          </a:p>
          <a:p>
            <a:pPr indent="0" lvl="0" marL="0" marR="0" rtl="0" algn="l">
              <a:lnSpc>
                <a:spcPct val="150000"/>
              </a:lnSpc>
              <a:spcBef>
                <a:spcPts val="0"/>
              </a:spcBef>
              <a:spcAft>
                <a:spcPts val="0"/>
              </a:spcAft>
              <a:buNone/>
            </a:pPr>
            <a:r>
              <a:rPr b="1" lang="en">
                <a:solidFill>
                  <a:schemeClr val="lt1"/>
                </a:solidFill>
              </a:rPr>
              <a:t>Camera</a:t>
            </a:r>
            <a:endParaRPr b="1">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Viewed through the web app</a:t>
            </a:r>
            <a:endParaRPr>
              <a:solidFill>
                <a:schemeClr val="lt1"/>
              </a:solidFill>
            </a:endParaRPr>
          </a:p>
          <a:p>
            <a:pPr indent="0" lvl="0" marL="0" marR="0" rtl="0" algn="l">
              <a:lnSpc>
                <a:spcPct val="150000"/>
              </a:lnSpc>
              <a:spcBef>
                <a:spcPts val="0"/>
              </a:spcBef>
              <a:spcAft>
                <a:spcPts val="0"/>
              </a:spcAft>
              <a:buNone/>
            </a:pPr>
            <a:r>
              <a:rPr b="1" lang="en">
                <a:solidFill>
                  <a:schemeClr val="lt1"/>
                </a:solidFill>
              </a:rPr>
              <a:t>Power</a:t>
            </a:r>
            <a:endParaRPr b="1">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Plug into a wall brick using USB-C</a:t>
            </a:r>
            <a:endParaRPr>
              <a:solidFill>
                <a:schemeClr val="lt1"/>
              </a:solidFill>
            </a:endParaRPr>
          </a:p>
          <a:p>
            <a:pPr indent="-317500" lvl="0" marL="457200" marR="0" rtl="0" algn="l">
              <a:lnSpc>
                <a:spcPct val="150000"/>
              </a:lnSpc>
              <a:spcBef>
                <a:spcPts val="0"/>
              </a:spcBef>
              <a:spcAft>
                <a:spcPts val="0"/>
              </a:spcAft>
              <a:buClr>
                <a:schemeClr val="lt1"/>
              </a:buClr>
              <a:buSzPts val="1400"/>
              <a:buChar char="-"/>
            </a:pPr>
            <a:r>
              <a:rPr lang="en">
                <a:solidFill>
                  <a:schemeClr val="lt1"/>
                </a:solidFill>
              </a:rPr>
              <a:t>Backup battery power</a:t>
            </a:r>
            <a:endParaRPr b="1" i="0" sz="1400" u="none" cap="none" strike="noStrike">
              <a:solidFill>
                <a:schemeClr val="lt1"/>
              </a:solidFill>
              <a:latin typeface="Arial"/>
              <a:ea typeface="Arial"/>
              <a:cs typeface="Arial"/>
              <a:sym typeface="Arial"/>
            </a:endParaRPr>
          </a:p>
        </p:txBody>
      </p:sp>
      <p:pic>
        <p:nvPicPr>
          <p:cNvPr id="157" name="Google Shape;157;p2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58" name="Google Shape;158;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59" name="Google Shape;159;p2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60" name="Google Shape;160;p26"/>
          <p:cNvGrpSpPr/>
          <p:nvPr/>
        </p:nvGrpSpPr>
        <p:grpSpPr>
          <a:xfrm>
            <a:off x="3046069" y="4951153"/>
            <a:ext cx="3929036" cy="52875"/>
            <a:chOff x="4028175" y="6601537"/>
            <a:chExt cx="5238715" cy="70500"/>
          </a:xfrm>
        </p:grpSpPr>
        <p:cxnSp>
          <p:nvCxnSpPr>
            <p:cNvPr id="161" name="Google Shape;161;p26"/>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162" name="Google Shape;162;p26"/>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63" name="Google Shape;163;p26"/>
          <p:cNvPicPr preferRelativeResize="0"/>
          <p:nvPr/>
        </p:nvPicPr>
        <p:blipFill>
          <a:blip r:embed="rId4">
            <a:alphaModFix/>
          </a:blip>
          <a:stretch>
            <a:fillRect/>
          </a:stretch>
        </p:blipFill>
        <p:spPr>
          <a:xfrm>
            <a:off x="4722775" y="356625"/>
            <a:ext cx="3662403" cy="2288998"/>
          </a:xfrm>
          <a:prstGeom prst="rect">
            <a:avLst/>
          </a:prstGeom>
          <a:noFill/>
          <a:ln>
            <a:noFill/>
          </a:ln>
        </p:spPr>
      </p:pic>
      <p:pic>
        <p:nvPicPr>
          <p:cNvPr id="164" name="Google Shape;164;p26" title="20250430_215338.jpg"/>
          <p:cNvPicPr preferRelativeResize="0"/>
          <p:nvPr/>
        </p:nvPicPr>
        <p:blipFill rotWithShape="1">
          <a:blip r:embed="rId5">
            <a:alphaModFix/>
          </a:blip>
          <a:srcRect b="4963" l="4779" r="6717" t="3786"/>
          <a:stretch/>
        </p:blipFill>
        <p:spPr>
          <a:xfrm>
            <a:off x="5642064" y="2645625"/>
            <a:ext cx="2743112" cy="2121124"/>
          </a:xfrm>
          <a:prstGeom prst="rect">
            <a:avLst/>
          </a:prstGeom>
          <a:noFill/>
          <a:ln>
            <a:noFill/>
          </a:ln>
        </p:spPr>
      </p:pic>
      <p:sp>
        <p:nvSpPr>
          <p:cNvPr id="165" name="Google Shape;165;p26"/>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lt1"/>
                </a:solidFill>
              </a:rPr>
              <a:t>2</a:t>
            </a:r>
            <a:endParaRPr sz="15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7"/>
          <p:cNvSpPr txBox="1"/>
          <p:nvPr/>
        </p:nvSpPr>
        <p:spPr>
          <a:xfrm>
            <a:off x="1047400" y="862692"/>
            <a:ext cx="7200900" cy="1116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Product Design and  Implementation</a:t>
            </a:r>
            <a:endParaRPr b="0" i="0" sz="1400" u="none" cap="none" strike="noStrike">
              <a:solidFill>
                <a:srgbClr val="15264B"/>
              </a:solidFill>
              <a:latin typeface="Arial"/>
              <a:ea typeface="Arial"/>
              <a:cs typeface="Arial"/>
              <a:sym typeface="Arial"/>
            </a:endParaRPr>
          </a:p>
        </p:txBody>
      </p:sp>
      <p:grpSp>
        <p:nvGrpSpPr>
          <p:cNvPr id="171" name="Google Shape;171;p27"/>
          <p:cNvGrpSpPr/>
          <p:nvPr/>
        </p:nvGrpSpPr>
        <p:grpSpPr>
          <a:xfrm>
            <a:off x="3033693" y="659029"/>
            <a:ext cx="2896305" cy="242134"/>
            <a:chOff x="3943790" y="2676939"/>
            <a:chExt cx="3861740" cy="322845"/>
          </a:xfrm>
        </p:grpSpPr>
        <p:cxnSp>
          <p:nvCxnSpPr>
            <p:cNvPr id="172" name="Google Shape;172;p27"/>
            <p:cNvCxnSpPr/>
            <p:nvPr/>
          </p:nvCxnSpPr>
          <p:spPr>
            <a:xfrm>
              <a:off x="4426226" y="2676939"/>
              <a:ext cx="3379304" cy="0"/>
            </a:xfrm>
            <a:prstGeom prst="straightConnector1">
              <a:avLst/>
            </a:prstGeom>
            <a:noFill/>
            <a:ln cap="flat" cmpd="sng" w="19050">
              <a:solidFill>
                <a:schemeClr val="lt1"/>
              </a:solidFill>
              <a:prstDash val="solid"/>
              <a:round/>
              <a:headEnd len="sm" w="sm" type="none"/>
              <a:tailEnd len="sm" w="sm" type="none"/>
            </a:ln>
          </p:spPr>
        </p:cxnSp>
        <p:cxnSp>
          <p:nvCxnSpPr>
            <p:cNvPr id="173" name="Google Shape;173;p27"/>
            <p:cNvCxnSpPr/>
            <p:nvPr/>
          </p:nvCxnSpPr>
          <p:spPr>
            <a:xfrm flipH="1" rot="10800000">
              <a:off x="3943790" y="2676939"/>
              <a:ext cx="482436" cy="322845"/>
            </a:xfrm>
            <a:prstGeom prst="straightConnector1">
              <a:avLst/>
            </a:prstGeom>
            <a:noFill/>
            <a:ln cap="flat" cmpd="sng" w="19050">
              <a:solidFill>
                <a:schemeClr val="lt1"/>
              </a:solidFill>
              <a:prstDash val="solid"/>
              <a:round/>
              <a:headEnd len="sm" w="sm" type="none"/>
              <a:tailEnd len="sm" w="sm" type="none"/>
            </a:ln>
          </p:spPr>
        </p:cxnSp>
      </p:grpSp>
      <p:pic>
        <p:nvPicPr>
          <p:cNvPr id="174" name="Google Shape;174;p27"/>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75" name="Google Shape;175;p27"/>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76" name="Google Shape;176;p27"/>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77" name="Google Shape;177;p27"/>
          <p:cNvGrpSpPr/>
          <p:nvPr/>
        </p:nvGrpSpPr>
        <p:grpSpPr>
          <a:xfrm>
            <a:off x="3046021" y="4951153"/>
            <a:ext cx="3929044" cy="52835"/>
            <a:chOff x="4028111" y="6601537"/>
            <a:chExt cx="5238725" cy="70446"/>
          </a:xfrm>
        </p:grpSpPr>
        <p:cxnSp>
          <p:nvCxnSpPr>
            <p:cNvPr id="178" name="Google Shape;178;p27"/>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179" name="Google Shape;179;p27"/>
            <p:cNvSpPr/>
            <p:nvPr/>
          </p:nvSpPr>
          <p:spPr>
            <a:xfrm>
              <a:off x="9196390" y="6601537"/>
              <a:ext cx="70446" cy="70446"/>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80" name="Google Shape;180;p27" title="20250430_215424.jpg"/>
          <p:cNvPicPr preferRelativeResize="0"/>
          <p:nvPr/>
        </p:nvPicPr>
        <p:blipFill>
          <a:blip r:embed="rId5">
            <a:alphaModFix/>
          </a:blip>
          <a:stretch>
            <a:fillRect/>
          </a:stretch>
        </p:blipFill>
        <p:spPr>
          <a:xfrm>
            <a:off x="2907989" y="2131093"/>
            <a:ext cx="3479723" cy="2609792"/>
          </a:xfrm>
          <a:prstGeom prst="rect">
            <a:avLst/>
          </a:prstGeom>
          <a:noFill/>
          <a:ln>
            <a:noFill/>
          </a:ln>
        </p:spPr>
      </p:pic>
      <p:sp>
        <p:nvSpPr>
          <p:cNvPr id="181" name="Google Shape;181;p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8"/>
          <p:cNvPicPr preferRelativeResize="0"/>
          <p:nvPr/>
        </p:nvPicPr>
        <p:blipFill>
          <a:blip r:embed="rId3">
            <a:alphaModFix/>
          </a:blip>
          <a:stretch>
            <a:fillRect/>
          </a:stretch>
        </p:blipFill>
        <p:spPr>
          <a:xfrm>
            <a:off x="2540250" y="2753749"/>
            <a:ext cx="4063477" cy="1862851"/>
          </a:xfrm>
          <a:prstGeom prst="rect">
            <a:avLst/>
          </a:prstGeom>
          <a:noFill/>
          <a:ln>
            <a:noFill/>
          </a:ln>
        </p:spPr>
      </p:pic>
      <p:sp>
        <p:nvSpPr>
          <p:cNvPr id="187" name="Google Shape;187;p28"/>
          <p:cNvSpPr txBox="1"/>
          <p:nvPr/>
        </p:nvSpPr>
        <p:spPr>
          <a:xfrm>
            <a:off x="483175" y="1000700"/>
            <a:ext cx="8182500" cy="1862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High Level Requirements</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SzPts val="1400"/>
              <a:buAutoNum type="arabicPeriod"/>
            </a:pPr>
            <a:r>
              <a:rPr lang="en"/>
              <a:t>Feeding via the button on the feeder and in the app works within 3 seconds of being selected or scheduled.</a:t>
            </a:r>
            <a:endParaRPr/>
          </a:p>
          <a:p>
            <a:pPr indent="-317500" lvl="0" marL="457200" marR="0" rtl="0" algn="l">
              <a:lnSpc>
                <a:spcPct val="100000"/>
              </a:lnSpc>
              <a:spcBef>
                <a:spcPts val="0"/>
              </a:spcBef>
              <a:spcAft>
                <a:spcPts val="0"/>
              </a:spcAft>
              <a:buSzPts val="1400"/>
              <a:buAutoNum type="arabicPeriod"/>
            </a:pPr>
            <a:r>
              <a:rPr lang="en"/>
              <a:t>The magnetic sensor detects that the food is actually dispensed into the tank and sends a notification to the app within 3 seconds of being triggered.</a:t>
            </a:r>
            <a:endParaRPr/>
          </a:p>
          <a:p>
            <a:pPr indent="-317500" lvl="0" marL="457200" marR="0" rtl="0" algn="l">
              <a:lnSpc>
                <a:spcPct val="100000"/>
              </a:lnSpc>
              <a:spcBef>
                <a:spcPts val="0"/>
              </a:spcBef>
              <a:spcAft>
                <a:spcPts val="0"/>
              </a:spcAft>
              <a:buSzPts val="1400"/>
              <a:buAutoNum type="arabicPeriod"/>
            </a:pPr>
            <a:r>
              <a:rPr lang="en"/>
              <a:t>When the camera icon is selected on the app, 3.3 V +/- 0.1 V is delivered to the camera and the feed is displayed in the app.</a:t>
            </a:r>
            <a:endParaRPr/>
          </a:p>
          <a:p>
            <a:pPr indent="0" lvl="0" marL="0" marR="0" rtl="0" algn="l">
              <a:lnSpc>
                <a:spcPct val="100000"/>
              </a:lnSpc>
              <a:spcBef>
                <a:spcPts val="0"/>
              </a:spcBef>
              <a:spcAft>
                <a:spcPts val="0"/>
              </a:spcAft>
              <a:buNone/>
            </a:pPr>
            <a:r>
              <a:t/>
            </a:r>
            <a:endParaRPr/>
          </a:p>
        </p:txBody>
      </p:sp>
      <p:sp>
        <p:nvSpPr>
          <p:cNvPr id="188" name="Google Shape;188;p2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89" name="Google Shape;189;p28"/>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Design Overview</a:t>
            </a:r>
            <a:endParaRPr b="0" i="0" sz="1800" u="none" cap="none" strike="noStrike">
              <a:solidFill>
                <a:schemeClr val="lt1"/>
              </a:solidFill>
              <a:latin typeface="Arial"/>
              <a:ea typeface="Arial"/>
              <a:cs typeface="Arial"/>
              <a:sym typeface="Arial"/>
            </a:endParaRPr>
          </a:p>
        </p:txBody>
      </p:sp>
      <p:pic>
        <p:nvPicPr>
          <p:cNvPr id="190" name="Google Shape;190;p2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91" name="Google Shape;191;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92" name="Google Shape;192;p2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93" name="Google Shape;193;p28"/>
          <p:cNvGrpSpPr/>
          <p:nvPr/>
        </p:nvGrpSpPr>
        <p:grpSpPr>
          <a:xfrm>
            <a:off x="3046069" y="4951153"/>
            <a:ext cx="3929036" cy="52875"/>
            <a:chOff x="4028175" y="6601537"/>
            <a:chExt cx="5238715" cy="70500"/>
          </a:xfrm>
        </p:grpSpPr>
        <p:cxnSp>
          <p:nvCxnSpPr>
            <p:cNvPr id="194" name="Google Shape;194;p2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95" name="Google Shape;195;p28"/>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196" name="Google Shape;196;p28"/>
          <p:cNvSpPr txBox="1"/>
          <p:nvPr/>
        </p:nvSpPr>
        <p:spPr>
          <a:xfrm>
            <a:off x="400136" y="4513523"/>
            <a:ext cx="8268000" cy="490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500"/>
              <a:buFont typeface="Helvetica Neue Light"/>
              <a:buNone/>
            </a:pPr>
            <a:r>
              <a:rPr lang="en" sz="1200">
                <a:solidFill>
                  <a:schemeClr val="dk1"/>
                </a:solidFill>
              </a:rPr>
              <a:t>Visual Aid</a:t>
            </a:r>
            <a:endParaRPr b="0" i="0" sz="1200" u="none" cap="none" strike="noStrike">
              <a:solidFill>
                <a:srgbClr val="000000"/>
              </a:solidFill>
              <a:latin typeface="Arial"/>
              <a:ea typeface="Arial"/>
              <a:cs typeface="Arial"/>
              <a:sym typeface="Arial"/>
            </a:endParaRPr>
          </a:p>
        </p:txBody>
      </p:sp>
      <p:sp>
        <p:nvSpPr>
          <p:cNvPr id="197" name="Google Shape;197;p28"/>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3</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nvSpPr>
        <p:spPr>
          <a:xfrm>
            <a:off x="3411313" y="2342919"/>
            <a:ext cx="23214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CHART / GRAPH</a:t>
            </a:r>
            <a:endParaRPr b="0" i="0" sz="1100" u="none" cap="none" strike="noStrike">
              <a:solidFill>
                <a:srgbClr val="000000"/>
              </a:solidFill>
              <a:latin typeface="Arial"/>
              <a:ea typeface="Arial"/>
              <a:cs typeface="Arial"/>
              <a:sym typeface="Arial"/>
            </a:endParaRPr>
          </a:p>
        </p:txBody>
      </p:sp>
      <p:sp>
        <p:nvSpPr>
          <p:cNvPr id="203" name="Google Shape;203;p2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4" name="Google Shape;204;p2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Block Diagram</a:t>
            </a:r>
            <a:endParaRPr b="0" i="0" sz="1800" u="none" cap="none" strike="noStrike">
              <a:solidFill>
                <a:schemeClr val="lt1"/>
              </a:solidFill>
              <a:latin typeface="Arial"/>
              <a:ea typeface="Arial"/>
              <a:cs typeface="Arial"/>
              <a:sym typeface="Arial"/>
            </a:endParaRPr>
          </a:p>
        </p:txBody>
      </p:sp>
      <p:pic>
        <p:nvPicPr>
          <p:cNvPr id="205" name="Google Shape;205;p2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06" name="Google Shape;206;p2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07" name="Google Shape;207;p2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08" name="Google Shape;208;p29"/>
          <p:cNvGrpSpPr/>
          <p:nvPr/>
        </p:nvGrpSpPr>
        <p:grpSpPr>
          <a:xfrm>
            <a:off x="3046069" y="4951153"/>
            <a:ext cx="3929036" cy="52875"/>
            <a:chOff x="4028175" y="6601537"/>
            <a:chExt cx="5238715" cy="70500"/>
          </a:xfrm>
        </p:grpSpPr>
        <p:cxnSp>
          <p:nvCxnSpPr>
            <p:cNvPr id="209" name="Google Shape;209;p2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10" name="Google Shape;210;p2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11" name="Google Shape;211;p29"/>
          <p:cNvPicPr preferRelativeResize="0"/>
          <p:nvPr/>
        </p:nvPicPr>
        <p:blipFill>
          <a:blip r:embed="rId4">
            <a:alphaModFix/>
          </a:blip>
          <a:stretch>
            <a:fillRect/>
          </a:stretch>
        </p:blipFill>
        <p:spPr>
          <a:xfrm>
            <a:off x="1736400" y="811036"/>
            <a:ext cx="5274899" cy="3770454"/>
          </a:xfrm>
          <a:prstGeom prst="rect">
            <a:avLst/>
          </a:prstGeom>
          <a:noFill/>
          <a:ln>
            <a:noFill/>
          </a:ln>
        </p:spPr>
      </p:pic>
      <p:pic>
        <p:nvPicPr>
          <p:cNvPr id="212" name="Google Shape;212;p29"/>
          <p:cNvPicPr preferRelativeResize="0"/>
          <p:nvPr/>
        </p:nvPicPr>
        <p:blipFill>
          <a:blip r:embed="rId5">
            <a:alphaModFix/>
          </a:blip>
          <a:stretch>
            <a:fillRect/>
          </a:stretch>
        </p:blipFill>
        <p:spPr>
          <a:xfrm>
            <a:off x="1317327" y="651175"/>
            <a:ext cx="6148221" cy="4242100"/>
          </a:xfrm>
          <a:prstGeom prst="rect">
            <a:avLst/>
          </a:prstGeom>
          <a:noFill/>
          <a:ln>
            <a:noFill/>
          </a:ln>
        </p:spPr>
      </p:pic>
      <p:sp>
        <p:nvSpPr>
          <p:cNvPr id="213" name="Google Shape;213;p29"/>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4</a:t>
            </a:r>
            <a:endParaRPr sz="15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ESP32</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
              <a:t>We specifically use the ESP32-S3-Wroom-1</a:t>
            </a:r>
            <a:endParaRPr sz="1100"/>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Interactions</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Easily available</a:t>
            </a:r>
            <a:endParaRPr/>
          </a:p>
          <a:p>
            <a:pPr indent="-317500" lvl="0" marL="457200" marR="0" rtl="0" algn="l">
              <a:lnSpc>
                <a:spcPct val="100000"/>
              </a:lnSpc>
              <a:spcBef>
                <a:spcPts val="0"/>
              </a:spcBef>
              <a:spcAft>
                <a:spcPts val="0"/>
              </a:spcAft>
              <a:buSzPts val="1400"/>
              <a:buChar char="-"/>
            </a:pPr>
            <a:r>
              <a:rPr lang="en"/>
              <a:t>34 GPIO Pins</a:t>
            </a:r>
            <a:endParaRPr/>
          </a:p>
          <a:p>
            <a:pPr indent="-317500" lvl="0" marL="457200" marR="0" rtl="0" algn="l">
              <a:lnSpc>
                <a:spcPct val="100000"/>
              </a:lnSpc>
              <a:spcBef>
                <a:spcPts val="0"/>
              </a:spcBef>
              <a:spcAft>
                <a:spcPts val="0"/>
              </a:spcAft>
              <a:buSzPts val="1400"/>
              <a:buChar char="-"/>
            </a:pPr>
            <a:r>
              <a:rPr lang="en"/>
              <a:t>Lots of Documentation</a:t>
            </a:r>
            <a:endParaRPr/>
          </a:p>
        </p:txBody>
      </p:sp>
      <p:sp>
        <p:nvSpPr>
          <p:cNvPr id="219" name="Google Shape;219;p3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20" name="Google Shape;220;p3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Microcontroller</a:t>
            </a:r>
            <a:endParaRPr b="0" i="0" sz="1800" u="none" cap="none" strike="noStrike">
              <a:solidFill>
                <a:schemeClr val="lt1"/>
              </a:solidFill>
              <a:latin typeface="Arial"/>
              <a:ea typeface="Arial"/>
              <a:cs typeface="Arial"/>
              <a:sym typeface="Arial"/>
            </a:endParaRPr>
          </a:p>
        </p:txBody>
      </p:sp>
      <p:pic>
        <p:nvPicPr>
          <p:cNvPr id="221" name="Google Shape;221;p3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22" name="Google Shape;222;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23" name="Google Shape;223;p3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24" name="Google Shape;224;p30"/>
          <p:cNvGrpSpPr/>
          <p:nvPr/>
        </p:nvGrpSpPr>
        <p:grpSpPr>
          <a:xfrm>
            <a:off x="3046069" y="4951153"/>
            <a:ext cx="3929036" cy="52875"/>
            <a:chOff x="4028175" y="6601537"/>
            <a:chExt cx="5238715" cy="70500"/>
          </a:xfrm>
        </p:grpSpPr>
        <p:cxnSp>
          <p:nvCxnSpPr>
            <p:cNvPr id="225" name="Google Shape;225;p3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26" name="Google Shape;226;p3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27" name="Google Shape;227;p30"/>
          <p:cNvPicPr preferRelativeResize="0"/>
          <p:nvPr/>
        </p:nvPicPr>
        <p:blipFill>
          <a:blip r:embed="rId4">
            <a:alphaModFix/>
          </a:blip>
          <a:stretch>
            <a:fillRect/>
          </a:stretch>
        </p:blipFill>
        <p:spPr>
          <a:xfrm>
            <a:off x="1190575" y="856758"/>
            <a:ext cx="1297925" cy="1928025"/>
          </a:xfrm>
          <a:prstGeom prst="rect">
            <a:avLst/>
          </a:prstGeom>
          <a:noFill/>
          <a:ln>
            <a:noFill/>
          </a:ln>
        </p:spPr>
      </p:pic>
      <p:sp>
        <p:nvSpPr>
          <p:cNvPr id="228" name="Google Shape;228;p30"/>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5</a:t>
            </a:r>
            <a:endParaRPr sz="1500">
              <a:solidFill>
                <a:schemeClr val="dk1"/>
              </a:solidFill>
            </a:endParaRPr>
          </a:p>
        </p:txBody>
      </p:sp>
      <p:pic>
        <p:nvPicPr>
          <p:cNvPr id="229" name="Google Shape;229;p30"/>
          <p:cNvPicPr preferRelativeResize="0"/>
          <p:nvPr/>
        </p:nvPicPr>
        <p:blipFill>
          <a:blip r:embed="rId5">
            <a:alphaModFix/>
          </a:blip>
          <a:stretch>
            <a:fillRect/>
          </a:stretch>
        </p:blipFill>
        <p:spPr>
          <a:xfrm>
            <a:off x="1190575" y="2880066"/>
            <a:ext cx="1297926" cy="1736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idx="1" type="body"/>
          </p:nvPr>
        </p:nvSpPr>
        <p:spPr>
          <a:xfrm>
            <a:off x="182240" y="9932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Requirements</a:t>
            </a:r>
            <a:endParaRPr b="1" sz="2000">
              <a:solidFill>
                <a:srgbClr val="E84B36"/>
              </a:solidFill>
              <a:latin typeface="Arial"/>
              <a:ea typeface="Arial"/>
              <a:cs typeface="Arial"/>
              <a:sym typeface="Arial"/>
            </a:endParaRPr>
          </a:p>
          <a:p>
            <a:pPr indent="-349250" lvl="0" marL="457200" rtl="0" algn="l">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The ESP32 microcontroller must be able to communicate over I2C serial protocols with the camera.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ESP32 microcontroller must be able to communicate over Wi-Fi to the app.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ESP32 microcontroller must be able to communicate through analog signals from the manual feed button and hall effect sensor. - Verified</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1900">
              <a:latin typeface="Arial"/>
              <a:ea typeface="Arial"/>
              <a:cs typeface="Arial"/>
              <a:sym typeface="Arial"/>
            </a:endParaRPr>
          </a:p>
          <a:p>
            <a:pPr indent="-349250" lvl="0" marL="457200" rtl="0" algn="l">
              <a:lnSpc>
                <a:spcPct val="100000"/>
              </a:lnSpc>
              <a:spcBef>
                <a:spcPts val="0"/>
              </a:spcBef>
              <a:spcAft>
                <a:spcPts val="0"/>
              </a:spcAft>
              <a:buSzPts val="1900"/>
              <a:buFont typeface="Arial"/>
              <a:buChar char="•"/>
            </a:pPr>
            <a:r>
              <a:rPr lang="en" sz="1900">
                <a:latin typeface="Arial"/>
                <a:ea typeface="Arial"/>
                <a:cs typeface="Arial"/>
                <a:sym typeface="Arial"/>
              </a:rPr>
              <a:t>The ESP32 microcontroller must only send 3.3V +/- 0.1V to the camera when the option is selected on the app. - Verified</a:t>
            </a:r>
            <a:endParaRPr sz="1900">
              <a:latin typeface="Arial"/>
              <a:ea typeface="Arial"/>
              <a:cs typeface="Arial"/>
              <a:sym typeface="Arial"/>
            </a:endParaRPr>
          </a:p>
        </p:txBody>
      </p:sp>
      <p:sp>
        <p:nvSpPr>
          <p:cNvPr id="235" name="Google Shape;235;p3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6" name="Google Shape;236;p3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Microcontroller</a:t>
            </a:r>
            <a:r>
              <a:rPr lang="en" sz="1800">
                <a:solidFill>
                  <a:schemeClr val="lt1"/>
                </a:solidFill>
              </a:rPr>
              <a:t>: Requirements and Verification</a:t>
            </a:r>
            <a:endParaRPr b="0" i="0" sz="1800" u="none" cap="none" strike="noStrike">
              <a:solidFill>
                <a:schemeClr val="lt1"/>
              </a:solidFill>
              <a:latin typeface="Arial"/>
              <a:ea typeface="Arial"/>
              <a:cs typeface="Arial"/>
              <a:sym typeface="Arial"/>
            </a:endParaRPr>
          </a:p>
        </p:txBody>
      </p:sp>
      <p:pic>
        <p:nvPicPr>
          <p:cNvPr id="237" name="Google Shape;237;p3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38" name="Google Shape;238;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39" name="Google Shape;239;p3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40" name="Google Shape;240;p31"/>
          <p:cNvGrpSpPr/>
          <p:nvPr/>
        </p:nvGrpSpPr>
        <p:grpSpPr>
          <a:xfrm>
            <a:off x="3046069" y="4951153"/>
            <a:ext cx="3929036" cy="52875"/>
            <a:chOff x="4028175" y="6601537"/>
            <a:chExt cx="5238715" cy="70500"/>
          </a:xfrm>
        </p:grpSpPr>
        <p:cxnSp>
          <p:nvCxnSpPr>
            <p:cNvPr id="241" name="Google Shape;241;p3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42" name="Google Shape;242;p3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243" name="Google Shape;243;p31"/>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6</a:t>
            </a:r>
            <a:endParaRPr sz="15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2300"/>
              <a:buNone/>
            </a:pPr>
            <a:r>
              <a:rPr b="1" lang="en" sz="2000">
                <a:solidFill>
                  <a:srgbClr val="E84B36"/>
                </a:solidFill>
                <a:latin typeface="Arial"/>
                <a:ea typeface="Arial"/>
                <a:cs typeface="Arial"/>
                <a:sym typeface="Arial"/>
              </a:rPr>
              <a:t>Motor</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SzPts val="150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500"/>
              <a:buNone/>
            </a:pPr>
            <a:r>
              <a:rPr lang="en" sz="1400">
                <a:latin typeface="Arial"/>
                <a:ea typeface="Arial"/>
                <a:cs typeface="Arial"/>
                <a:sym typeface="Arial"/>
              </a:rPr>
              <a:t>3 V micro-metal gear motor with a 1000:1 gear ratio </a:t>
            </a:r>
            <a:r>
              <a:rPr lang="en" sz="1400">
                <a:latin typeface="Arial"/>
                <a:ea typeface="Arial"/>
                <a:cs typeface="Arial"/>
                <a:sym typeface="Arial"/>
              </a:rPr>
              <a:t>drawing</a:t>
            </a:r>
            <a:r>
              <a:rPr lang="en" sz="1400">
                <a:latin typeface="Arial"/>
                <a:ea typeface="Arial"/>
                <a:cs typeface="Arial"/>
                <a:sym typeface="Arial"/>
              </a:rPr>
              <a:t> up to 60 mA. PMOS </a:t>
            </a:r>
            <a:r>
              <a:rPr lang="en" sz="1400">
                <a:latin typeface="Arial"/>
                <a:ea typeface="Arial"/>
                <a:cs typeface="Arial"/>
                <a:sym typeface="Arial"/>
              </a:rPr>
              <a:t>transistor</a:t>
            </a:r>
            <a:r>
              <a:rPr lang="en" sz="1400">
                <a:latin typeface="Arial"/>
                <a:ea typeface="Arial"/>
                <a:cs typeface="Arial"/>
                <a:sym typeface="Arial"/>
              </a:rPr>
              <a:t> used as a “relay”.</a:t>
            </a:r>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SzPts val="1500"/>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2300"/>
              <a:buFont typeface="Arial"/>
              <a:buNone/>
            </a:pPr>
            <a:r>
              <a:rPr b="1" lang="en" sz="2000">
                <a:solidFill>
                  <a:srgbClr val="E84B36"/>
                </a:solidFill>
                <a:latin typeface="Arial"/>
                <a:ea typeface="Arial"/>
                <a:cs typeface="Arial"/>
                <a:sym typeface="Arial"/>
              </a:rPr>
              <a:t>Sensor</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0" lvl="0" marL="0" rtl="0" algn="l">
              <a:lnSpc>
                <a:spcPct val="100000"/>
              </a:lnSpc>
              <a:spcBef>
                <a:spcPts val="0"/>
              </a:spcBef>
              <a:spcAft>
                <a:spcPts val="0"/>
              </a:spcAft>
              <a:buSzPts val="2300"/>
              <a:buNone/>
            </a:pPr>
            <a:r>
              <a:rPr lang="en" sz="1400">
                <a:latin typeface="Arial"/>
                <a:ea typeface="Arial"/>
                <a:cs typeface="Arial"/>
                <a:sym typeface="Arial"/>
              </a:rPr>
              <a:t>49E Hall-effect sensor used to calculate food percentage and rotation indication</a:t>
            </a:r>
            <a:endParaRPr b="1" sz="1400">
              <a:solidFill>
                <a:schemeClr val="dk1"/>
              </a:solidFill>
              <a:latin typeface="Arial"/>
              <a:ea typeface="Arial"/>
              <a:cs typeface="Arial"/>
              <a:sym typeface="Arial"/>
            </a:endParaRPr>
          </a:p>
        </p:txBody>
      </p:sp>
      <p:sp>
        <p:nvSpPr>
          <p:cNvPr id="249" name="Google Shape;249;p3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50" name="Google Shape;250;p3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lt1"/>
                </a:solidFill>
              </a:rPr>
              <a:t>Motor / Sensor</a:t>
            </a:r>
            <a:endParaRPr b="0" i="0" sz="1800" u="none" cap="none" strike="noStrike">
              <a:solidFill>
                <a:schemeClr val="lt1"/>
              </a:solidFill>
              <a:latin typeface="Arial"/>
              <a:ea typeface="Arial"/>
              <a:cs typeface="Arial"/>
              <a:sym typeface="Arial"/>
            </a:endParaRPr>
          </a:p>
        </p:txBody>
      </p:sp>
      <p:pic>
        <p:nvPicPr>
          <p:cNvPr id="251" name="Google Shape;251;p3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52" name="Google Shape;252;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53" name="Google Shape;253;p3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54" name="Google Shape;254;p32"/>
          <p:cNvGrpSpPr/>
          <p:nvPr/>
        </p:nvGrpSpPr>
        <p:grpSpPr>
          <a:xfrm>
            <a:off x="3046069" y="4951153"/>
            <a:ext cx="3929036" cy="52875"/>
            <a:chOff x="4028175" y="6601537"/>
            <a:chExt cx="5238715" cy="70500"/>
          </a:xfrm>
        </p:grpSpPr>
        <p:cxnSp>
          <p:nvCxnSpPr>
            <p:cNvPr id="255" name="Google Shape;255;p3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56" name="Google Shape;256;p3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57" name="Google Shape;257;p32" title="0J3410.600x480.jpg"/>
          <p:cNvPicPr preferRelativeResize="0"/>
          <p:nvPr/>
        </p:nvPicPr>
        <p:blipFill rotWithShape="1">
          <a:blip r:embed="rId4">
            <a:alphaModFix/>
          </a:blip>
          <a:srcRect b="6646" l="0" r="0" t="0"/>
          <a:stretch/>
        </p:blipFill>
        <p:spPr>
          <a:xfrm>
            <a:off x="6241538" y="1000700"/>
            <a:ext cx="1990950" cy="1486907"/>
          </a:xfrm>
          <a:prstGeom prst="rect">
            <a:avLst/>
          </a:prstGeom>
          <a:noFill/>
          <a:ln>
            <a:noFill/>
          </a:ln>
        </p:spPr>
      </p:pic>
      <p:pic>
        <p:nvPicPr>
          <p:cNvPr id="258" name="Google Shape;258;p32"/>
          <p:cNvPicPr preferRelativeResize="0"/>
          <p:nvPr/>
        </p:nvPicPr>
        <p:blipFill>
          <a:blip r:embed="rId5">
            <a:alphaModFix/>
          </a:blip>
          <a:stretch>
            <a:fillRect/>
          </a:stretch>
        </p:blipFill>
        <p:spPr>
          <a:xfrm>
            <a:off x="5700992" y="2706187"/>
            <a:ext cx="3072032" cy="2028787"/>
          </a:xfrm>
          <a:prstGeom prst="rect">
            <a:avLst/>
          </a:prstGeom>
          <a:noFill/>
          <a:ln>
            <a:noFill/>
          </a:ln>
        </p:spPr>
      </p:pic>
      <p:sp>
        <p:nvSpPr>
          <p:cNvPr id="259" name="Google Shape;259;p32"/>
          <p:cNvSpPr txBox="1"/>
          <p:nvPr/>
        </p:nvSpPr>
        <p:spPr>
          <a:xfrm>
            <a:off x="6241550" y="4277900"/>
            <a:ext cx="625800" cy="338700"/>
          </a:xfrm>
          <a:prstGeom prst="rect">
            <a:avLst/>
          </a:prstGeom>
          <a:solidFill>
            <a:srgbClr val="FE717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highlight>
                  <a:srgbClr val="FE7170"/>
                </a:highlight>
                <a:latin typeface="Calibri"/>
                <a:ea typeface="Calibri"/>
                <a:cs typeface="Calibri"/>
                <a:sym typeface="Calibri"/>
              </a:rPr>
              <a:t>ESP-32</a:t>
            </a:r>
            <a:endParaRPr b="1" sz="1000">
              <a:solidFill>
                <a:schemeClr val="dk1"/>
              </a:solidFill>
              <a:highlight>
                <a:srgbClr val="FE7170"/>
              </a:highlight>
              <a:latin typeface="Calibri"/>
              <a:ea typeface="Calibri"/>
              <a:cs typeface="Calibri"/>
              <a:sym typeface="Calibri"/>
            </a:endParaRPr>
          </a:p>
        </p:txBody>
      </p:sp>
      <p:sp>
        <p:nvSpPr>
          <p:cNvPr id="260" name="Google Shape;260;p32"/>
          <p:cNvSpPr txBox="1"/>
          <p:nvPr>
            <p:ph idx="12" type="sldNum"/>
          </p:nvPr>
        </p:nvSpPr>
        <p:spPr>
          <a:xfrm>
            <a:off x="5431300" y="48406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lang="en" sz="1500">
                <a:solidFill>
                  <a:schemeClr val="dk1"/>
                </a:solidFill>
              </a:rPr>
              <a:t>7</a:t>
            </a:r>
            <a:endParaRPr sz="1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