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Ralew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7355B2-0AF7-4C23-B3CD-1747AA9B5009}">
  <a:tblStyle styleId="{DA7355B2-0AF7-4C23-B3CD-1747AA9B50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aleway-italic.fntdata"/><Relationship Id="rId10" Type="http://schemas.openxmlformats.org/officeDocument/2006/relationships/slide" Target="slides/slide3.xml"/><Relationship Id="rId32" Type="http://schemas.openxmlformats.org/officeDocument/2006/relationships/font" Target="fonts/Raleway-bold.fntdata"/><Relationship Id="rId13" Type="http://schemas.openxmlformats.org/officeDocument/2006/relationships/slide" Target="slides/slide6.xml"/><Relationship Id="rId35" Type="http://schemas.openxmlformats.org/officeDocument/2006/relationships/font" Target="fonts/Lato-regular.fntdata"/><Relationship Id="rId12" Type="http://schemas.openxmlformats.org/officeDocument/2006/relationships/slide" Target="slides/slide5.xml"/><Relationship Id="rId34" Type="http://schemas.openxmlformats.org/officeDocument/2006/relationships/font" Target="fonts/Raleway-boldItalic.fntdata"/><Relationship Id="rId15" Type="http://schemas.openxmlformats.org/officeDocument/2006/relationships/slide" Target="slides/slide8.xml"/><Relationship Id="rId37" Type="http://schemas.openxmlformats.org/officeDocument/2006/relationships/font" Target="fonts/Lato-italic.fntdata"/><Relationship Id="rId14" Type="http://schemas.openxmlformats.org/officeDocument/2006/relationships/slide" Target="slides/slide7.xml"/><Relationship Id="rId36" Type="http://schemas.openxmlformats.org/officeDocument/2006/relationships/font" Target="fonts/Lato-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Lat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1cb1044b9_1_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a1cb1044b9_1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a1be09b57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2a1be09b57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1be09b57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Rather than testing the specific piezoelectric sensor for its frequency detection range, we tested the sensor directly on our sample door. It was connected to the development board and set to output the read values to the serial monitor. By doing so, we were able to see what level of vibration the sensor would detect.</a:t>
            </a:r>
            <a:endParaRPr/>
          </a:p>
        </p:txBody>
      </p:sp>
      <p:sp>
        <p:nvSpPr>
          <p:cNvPr id="279" name="Google Shape;279;g2a1be09b57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a1be09b577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a1be09b577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a1be09b577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2a1be09b577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1be09b577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2a1be09b577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a1be09b577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2a1be09b577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a1cb1044b9_1_4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a1cb1044b9_1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a1cb1044b9_1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2a1cb1044b9_1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62ec7638b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Successes: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device requires low power due to being in the idle state for the majority of the 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necessary, the WiFi module is enabled and is able to send messages to the user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-Notifications were able to be sent within 10 seconds of knocking, with idle timer built in to send 1 notification per series of door knocks</a:t>
            </a:r>
            <a:endParaRPr/>
          </a:p>
        </p:txBody>
      </p:sp>
      <p:sp>
        <p:nvSpPr>
          <p:cNvPr id="369" name="Google Shape;369;g262ec7638b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62ec7638bb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Challenges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needed to have found an alternative piezoelectric sensor to use as the model we used from AdaFruit was very flimsy and bad at picking  up vibrations (10/10 wording ik ill fix l8r)</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-Thin wires, low quality piezo (noise at lower ranges)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-Issues with microcontroller programming</a:t>
            </a:r>
            <a:endParaRPr>
              <a:solidFill>
                <a:schemeClr val="dk1"/>
              </a:solidFill>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Potential routes we thought might have been causing the problems</a:t>
            </a:r>
            <a:endParaRPr>
              <a:solidFill>
                <a:srgbClr val="595959"/>
              </a:solidFill>
              <a:latin typeface="Lato"/>
              <a:ea typeface="Lato"/>
              <a:cs typeface="Lato"/>
              <a:sym typeface="Lato"/>
            </a:endParaRPr>
          </a:p>
          <a:p>
            <a:pPr indent="-298450" lvl="2" marL="13716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Driver issues (couldnt use Arduino IDE on our personal computers, used lab machines)</a:t>
            </a:r>
            <a:endParaRPr>
              <a:solidFill>
                <a:srgbClr val="595959"/>
              </a:solidFill>
              <a:latin typeface="Lato"/>
              <a:ea typeface="Lato"/>
              <a:cs typeface="Lato"/>
              <a:sym typeface="Lato"/>
            </a:endParaRPr>
          </a:p>
          <a:p>
            <a:pPr indent="-298450" lvl="2" marL="13716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Data cable defects (Not it, tested multiple cables!)</a:t>
            </a:r>
            <a:endParaRPr>
              <a:solidFill>
                <a:srgbClr val="595959"/>
              </a:solidFill>
              <a:latin typeface="Lato"/>
              <a:ea typeface="Lato"/>
              <a:cs typeface="Lato"/>
              <a:sym typeface="Lato"/>
            </a:endParaRPr>
          </a:p>
          <a:p>
            <a:pPr indent="-298450" lvl="2" marL="13716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PCB design issue</a:t>
            </a:r>
            <a:endParaRPr>
              <a:solidFill>
                <a:srgbClr val="595959"/>
              </a:solidFill>
              <a:latin typeface="Lato"/>
              <a:ea typeface="Lato"/>
              <a:cs typeface="Lato"/>
              <a:sym typeface="Lato"/>
            </a:endParaRPr>
          </a:p>
          <a:p>
            <a:pPr indent="-298450" lvl="3" marL="18288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Boot and Enable</a:t>
            </a:r>
            <a:endParaRPr>
              <a:solidFill>
                <a:srgbClr val="595959"/>
              </a:solidFill>
              <a:latin typeface="Lato"/>
              <a:ea typeface="Lato"/>
              <a:cs typeface="Lato"/>
              <a:sym typeface="Lato"/>
            </a:endParaRPr>
          </a:p>
          <a:p>
            <a:pPr indent="-298450" lvl="3" marL="18288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Put in bootloader mode, etc.</a:t>
            </a:r>
            <a:endParaRPr>
              <a:solidFill>
                <a:srgbClr val="595959"/>
              </a:solidFill>
              <a:latin typeface="Lato"/>
              <a:ea typeface="Lato"/>
              <a:cs typeface="Lato"/>
              <a:sym typeface="Lato"/>
            </a:endParaRPr>
          </a:p>
          <a:p>
            <a:pPr indent="-298450" lvl="2" marL="13716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Serial programmer issue</a:t>
            </a:r>
            <a:endParaRPr>
              <a:solidFill>
                <a:srgbClr val="595959"/>
              </a:solidFill>
              <a:latin typeface="Lato"/>
              <a:ea typeface="Lato"/>
              <a:cs typeface="Lato"/>
              <a:sym typeface="Lato"/>
            </a:endParaRPr>
          </a:p>
          <a:p>
            <a:pPr indent="-298450" lvl="3" marL="18288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Talk abt the model we used, inconsistencies in uploading (rarely without any recreatability it would upload)</a:t>
            </a:r>
            <a:endParaRPr>
              <a:solidFill>
                <a:srgbClr val="595959"/>
              </a:solidFill>
              <a:latin typeface="Lato"/>
              <a:ea typeface="Lato"/>
              <a:cs typeface="Lato"/>
              <a:sym typeface="Lato"/>
            </a:endParaRPr>
          </a:p>
          <a:p>
            <a:pPr indent="0" lvl="0" marL="0" rtl="0" algn="l">
              <a:lnSpc>
                <a:spcPct val="115000"/>
              </a:lnSpc>
              <a:spcBef>
                <a:spcPts val="1200"/>
              </a:spcBef>
              <a:spcAft>
                <a:spcPts val="1200"/>
              </a:spcAft>
              <a:buNone/>
            </a:pPr>
            <a:r>
              <a:t/>
            </a:r>
            <a:endParaRPr>
              <a:solidFill>
                <a:srgbClr val="595959"/>
              </a:solidFill>
              <a:latin typeface="Lato"/>
              <a:ea typeface="Lato"/>
              <a:cs typeface="Lato"/>
              <a:sym typeface="Lato"/>
            </a:endParaRPr>
          </a:p>
        </p:txBody>
      </p:sp>
      <p:sp>
        <p:nvSpPr>
          <p:cNvPr id="382" name="Google Shape;382;g262ec7638bb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a1cb1044b9_1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Problem: Individuals with hearing impairments or deafness face challenges in responding to door knocks, particularly in environments like college campuses where housing lacks dedicated accessibility features such as a Ring system. Our project seeks to address this issue by developing an affordable and easily installable device. This device will notify users through phone alerts when someone is knocking on their door.</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63" name="Google Shape;163;g2a1cb1044b9_1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62ec7638bb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Rather than reading in the value from the voltage created from the sensor, we could have used signal processing (FFT) to better determine which vibrations were caused by knocking as opposed to other miscellaneous noises.</a:t>
            </a:r>
            <a:endParaRPr/>
          </a:p>
          <a:p>
            <a:pPr indent="0" lvl="0" marL="0" rtl="0" algn="l">
              <a:spcBef>
                <a:spcPts val="0"/>
              </a:spcBef>
              <a:spcAft>
                <a:spcPts val="0"/>
              </a:spcAft>
              <a:buClr>
                <a:schemeClr val="dk1"/>
              </a:buClr>
              <a:buSzPts val="1100"/>
              <a:buFont typeface="Arial"/>
              <a:buNone/>
            </a:pPr>
            <a:r>
              <a:rPr lang="en"/>
              <a:t>Using a 9V battery results in a short lifespan and requires constant replacement. A solution to this would be to use a battery pack, which could extend the life of the device up to months.</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95" name="Google Shape;395;g262ec7638bb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62f92394c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262f92394c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a233ee96f4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a233ee96f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a1cb1044b9_1_6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a1cb1044b9_1_6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a1cb1044b9_1_2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a1cb1044b9_1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a1cb1044b9_1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High Level Requirements</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
              <a:t>The device must be able to detect when someone is knocking on the door. This means that the vibration detection threshold of the device must be attuned to the vibration of a knock, but not of other possible causes of vibrations in the door (specifically non-contact methods of vibrating a door), such as stomping in front of the door. It should be able to detect vibrations in the threshold of 0.2 to 1 kHz, within a 5% margin of error.</a:t>
            </a:r>
            <a:endParaRPr/>
          </a:p>
          <a:p>
            <a:pPr indent="-298450" lvl="0" marL="457200" rtl="0" algn="l">
              <a:spcBef>
                <a:spcPts val="0"/>
              </a:spcBef>
              <a:spcAft>
                <a:spcPts val="0"/>
              </a:spcAft>
              <a:buSzPts val="1100"/>
              <a:buChar char="-"/>
            </a:pPr>
            <a:r>
              <a:rPr lang="en"/>
              <a:t>The device must be able to reliably communicate with the user when it detects a door knock. For the LED component, that means that whenever the device detects a door knock, the LED will light up. For the phone notification component, this means that the device is able to send messages to the phone using </a:t>
            </a:r>
            <a:r>
              <a:rPr lang="en"/>
              <a:t>WhatsApp</a:t>
            </a:r>
            <a:r>
              <a:rPr lang="en"/>
              <a:t> when connected to the internet. By necessity, this means that the device must also be able to connect to a WiFi network. Given good and reliable internet, the message will be sent within 15 seconds of detecting an initial knock.</a:t>
            </a:r>
            <a:endParaRPr/>
          </a:p>
          <a:p>
            <a:pPr indent="-298450" lvl="0" marL="457200" rtl="0" algn="l">
              <a:spcBef>
                <a:spcPts val="0"/>
              </a:spcBef>
              <a:spcAft>
                <a:spcPts val="0"/>
              </a:spcAft>
              <a:buSzPts val="1100"/>
              <a:buChar char="-"/>
            </a:pPr>
            <a:r>
              <a:rPr lang="en"/>
              <a:t>The device should be able to last reliably for the duration of 10 hours. This means that the battery, once attached to the device, will consistently and continuously power the device such that it is able to meet the previous requirements. Since the time in which a battery is able to power the device is variable depending on the frequency of use, the 10 hour metric assumes that the device detects a knock on the door once an hour. For the sake of testing, we will state that over an hour’s use, the battery’s current as measured by a voltmeter will decrease by a maximum of 10%.</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87" name="Google Shape;187;g2a1cb1044b9_1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a1cb1044b9_1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a1cb1044b9_1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a1cb1044b9_1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a1cb1044b9_1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a233ee96f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a233ee96f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1cb1044b9_1_4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a1cb1044b9_1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a1cb1044b9_1_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a1cb1044b9_1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7" name="Google Shape;9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1" name="Google Shape;10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 name="Google Shape;10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4" name="Google Shape;114;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6" name="Google Shape;116;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7" name="Google Shape;11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2" name="Google Shape;12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2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8" name="Google Shape;128;p20"/>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9" name="Google Shape;129;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1" name="Google Shape;131;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2" name="Shape 132"/>
        <p:cNvGrpSpPr/>
        <p:nvPr/>
      </p:nvGrpSpPr>
      <p:grpSpPr>
        <a:xfrm>
          <a:off x="0" y="0"/>
          <a:ext cx="0" cy="0"/>
          <a:chOff x="0" y="0"/>
          <a:chExt cx="0" cy="0"/>
        </a:xfrm>
      </p:grpSpPr>
      <p:sp>
        <p:nvSpPr>
          <p:cNvPr id="133" name="Google Shape;133;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21"/>
          <p:cNvSpPr/>
          <p:nvPr>
            <p:ph idx="2" type="pic"/>
          </p:nvPr>
        </p:nvSpPr>
        <p:spPr>
          <a:xfrm>
            <a:off x="3887391" y="740569"/>
            <a:ext cx="4629300" cy="3655200"/>
          </a:xfrm>
          <a:prstGeom prst="rect">
            <a:avLst/>
          </a:prstGeom>
          <a:noFill/>
          <a:ln>
            <a:noFill/>
          </a:ln>
        </p:spPr>
      </p:sp>
      <p:sp>
        <p:nvSpPr>
          <p:cNvPr id="135" name="Google Shape;135;p2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6" name="Google Shape;13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7" name="Google Shape;13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22"/>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2" name="Google Shape;142;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4" name="Google Shape;144;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23"/>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7" name="Google Shape;147;p2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 name="Google Shape;14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0" name="Google Shape;15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6" name="Google Shape;8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7" name="Google Shape;8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drive.google.com/file/d/1R9nx4qjVZiaoNoedjvMvoa5eMK6Mv-B4/view" TargetMode="External"/><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p:nvPr/>
        </p:nvSpPr>
        <p:spPr>
          <a:xfrm flipH="1" rot="10800000">
            <a:off x="-1" y="123"/>
            <a:ext cx="9144000" cy="51495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156" name="Google Shape;156;p24"/>
          <p:cNvPicPr preferRelativeResize="0"/>
          <p:nvPr/>
        </p:nvPicPr>
        <p:blipFill rotWithShape="1">
          <a:blip r:embed="rId3">
            <a:alphaModFix amt="25000"/>
          </a:blip>
          <a:srcRect b="0" l="0" r="0" t="0"/>
          <a:stretch/>
        </p:blipFill>
        <p:spPr>
          <a:xfrm>
            <a:off x="-1" y="6124"/>
            <a:ext cx="9144000" cy="5143500"/>
          </a:xfrm>
          <a:prstGeom prst="rect">
            <a:avLst/>
          </a:prstGeom>
          <a:noFill/>
          <a:ln>
            <a:noFill/>
          </a:ln>
        </p:spPr>
      </p:pic>
      <p:sp>
        <p:nvSpPr>
          <p:cNvPr id="157" name="Google Shape;157;p24"/>
          <p:cNvSpPr txBox="1"/>
          <p:nvPr/>
        </p:nvSpPr>
        <p:spPr>
          <a:xfrm>
            <a:off x="850525" y="1915475"/>
            <a:ext cx="7443000" cy="2591100"/>
          </a:xfrm>
          <a:prstGeom prst="rect">
            <a:avLst/>
          </a:prstGeom>
          <a:noFill/>
          <a:ln>
            <a:noFill/>
          </a:ln>
        </p:spPr>
        <p:txBody>
          <a:bodyPr anchorCtr="0" anchor="t" bIns="34275" lIns="68575" spcFirstLastPara="1" rIns="68575" wrap="square" tIns="34275">
            <a:spAutoFit/>
          </a:bodyPr>
          <a:lstStyle/>
          <a:p>
            <a:pPr indent="0" lvl="0" marL="0" rtl="0" algn="ctr">
              <a:spcBef>
                <a:spcPts val="500"/>
              </a:spcBef>
              <a:spcAft>
                <a:spcPts val="0"/>
              </a:spcAft>
              <a:buClr>
                <a:schemeClr val="dk1"/>
              </a:buClr>
              <a:buSzPts val="1100"/>
              <a:buFont typeface="Arial"/>
              <a:buNone/>
            </a:pPr>
            <a:r>
              <a:rPr b="1" lang="en" sz="3400">
                <a:solidFill>
                  <a:schemeClr val="lt1"/>
                </a:solidFill>
              </a:rPr>
              <a:t>Door Knocking Alarm for the Hearing Impaired</a:t>
            </a:r>
            <a:endParaRPr b="1" sz="3400">
              <a:solidFill>
                <a:schemeClr val="lt1"/>
              </a:solidFill>
            </a:endParaRPr>
          </a:p>
          <a:p>
            <a:pPr indent="0" lvl="0" marL="0" marR="0" rtl="0" algn="ctr">
              <a:lnSpc>
                <a:spcPct val="100000"/>
              </a:lnSpc>
              <a:spcBef>
                <a:spcPts val="500"/>
              </a:spcBef>
              <a:spcAft>
                <a:spcPts val="0"/>
              </a:spcAft>
              <a:buNone/>
            </a:pPr>
            <a:r>
              <a:rPr b="0" i="0" lang="en" sz="1900" u="none" cap="none" strike="noStrike">
                <a:solidFill>
                  <a:schemeClr val="lt1"/>
                </a:solidFill>
                <a:latin typeface="Arial"/>
                <a:ea typeface="Arial"/>
                <a:cs typeface="Arial"/>
                <a:sym typeface="Arial"/>
              </a:rPr>
              <a:t>Electrical &amp; Computer Engineering</a:t>
            </a:r>
            <a:endParaRPr sz="1100"/>
          </a:p>
          <a:p>
            <a:pPr indent="0" lvl="0" marL="0" marR="0" rtl="0" algn="ctr">
              <a:lnSpc>
                <a:spcPct val="100000"/>
              </a:lnSpc>
              <a:spcBef>
                <a:spcPts val="500"/>
              </a:spcBef>
              <a:spcAft>
                <a:spcPts val="0"/>
              </a:spcAft>
              <a:buNone/>
            </a:pPr>
            <a:r>
              <a:t/>
            </a:r>
            <a:endParaRPr>
              <a:solidFill>
                <a:schemeClr val="lt1"/>
              </a:solidFill>
            </a:endParaRPr>
          </a:p>
          <a:p>
            <a:pPr indent="0" lvl="0" marL="0" rtl="0" algn="ctr">
              <a:spcBef>
                <a:spcPts val="500"/>
              </a:spcBef>
              <a:spcAft>
                <a:spcPts val="0"/>
              </a:spcAft>
              <a:buClr>
                <a:schemeClr val="dk1"/>
              </a:buClr>
              <a:buSzPts val="1100"/>
              <a:buFont typeface="Arial"/>
              <a:buNone/>
            </a:pPr>
            <a:r>
              <a:rPr lang="en">
                <a:solidFill>
                  <a:schemeClr val="lt1"/>
                </a:solidFill>
              </a:rPr>
              <a:t>Team 21: Ajay Jayaraman, Pax Kim, Ji Yoon Lee</a:t>
            </a:r>
            <a:endParaRPr>
              <a:solidFill>
                <a:schemeClr val="lt1"/>
              </a:solidFill>
            </a:endParaRPr>
          </a:p>
          <a:p>
            <a:pPr indent="0" lvl="0" marL="0" rtl="0" algn="ctr">
              <a:spcBef>
                <a:spcPts val="500"/>
              </a:spcBef>
              <a:spcAft>
                <a:spcPts val="0"/>
              </a:spcAft>
              <a:buClr>
                <a:schemeClr val="dk1"/>
              </a:buClr>
              <a:buSzPts val="1100"/>
              <a:buFont typeface="Arial"/>
              <a:buNone/>
            </a:pPr>
            <a:r>
              <a:t/>
            </a:r>
            <a:endParaRPr>
              <a:solidFill>
                <a:schemeClr val="lt1"/>
              </a:solidFill>
            </a:endParaRPr>
          </a:p>
          <a:p>
            <a:pPr indent="0" lvl="0" marL="0" marR="0" rtl="0" algn="ctr">
              <a:lnSpc>
                <a:spcPct val="100000"/>
              </a:lnSpc>
              <a:spcBef>
                <a:spcPts val="500"/>
              </a:spcBef>
              <a:spcAft>
                <a:spcPts val="0"/>
              </a:spcAft>
              <a:buNone/>
            </a:pPr>
            <a:r>
              <a:t/>
            </a:r>
            <a:endParaRPr>
              <a:solidFill>
                <a:schemeClr val="lt1"/>
              </a:solidFill>
            </a:endParaRPr>
          </a:p>
        </p:txBody>
      </p:sp>
      <p:pic>
        <p:nvPicPr>
          <p:cNvPr descr="A picture containing drawing&#10;&#10;Description automatically generated" id="158" name="Google Shape;158;p24"/>
          <p:cNvPicPr preferRelativeResize="0"/>
          <p:nvPr/>
        </p:nvPicPr>
        <p:blipFill rotWithShape="1">
          <a:blip r:embed="rId4">
            <a:alphaModFix/>
          </a:blip>
          <a:srcRect b="0" l="0" r="0" t="0"/>
          <a:stretch/>
        </p:blipFill>
        <p:spPr>
          <a:xfrm>
            <a:off x="3480755" y="639724"/>
            <a:ext cx="2182486" cy="565562"/>
          </a:xfrm>
          <a:prstGeom prst="rect">
            <a:avLst/>
          </a:prstGeom>
          <a:noFill/>
          <a:ln>
            <a:noFill/>
          </a:ln>
        </p:spPr>
      </p:pic>
      <p:sp>
        <p:nvSpPr>
          <p:cNvPr id="159" name="Google Shape;159;p24"/>
          <p:cNvSpPr txBox="1"/>
          <p:nvPr/>
        </p:nvSpPr>
        <p:spPr>
          <a:xfrm>
            <a:off x="2941544" y="4060416"/>
            <a:ext cx="3261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rPr>
              <a:t>12/05/2023</a:t>
            </a:r>
            <a:endParaRPr b="0" i="0" sz="1400" u="none" cap="none" strike="noStrike">
              <a:solidFill>
                <a:schemeClr val="lt1"/>
              </a:solidFill>
              <a:latin typeface="Arial"/>
              <a:ea typeface="Arial"/>
              <a:cs typeface="Arial"/>
              <a:sym typeface="Arial"/>
            </a:endParaRPr>
          </a:p>
        </p:txBody>
      </p:sp>
      <p:sp>
        <p:nvSpPr>
          <p:cNvPr id="160" name="Google Shape;160;p24"/>
          <p:cNvSpPr txBox="1"/>
          <p:nvPr>
            <p:ph idx="12" type="sldNum"/>
          </p:nvPr>
        </p:nvSpPr>
        <p:spPr>
          <a:xfrm>
            <a:off x="3543300" y="4767263"/>
            <a:ext cx="2057400" cy="2739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Power Subsystem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9V battery is fastened with velcro and battery clip for ease of replacement</a:t>
            </a:r>
            <a:endParaRPr sz="1400">
              <a:latin typeface="Arial"/>
              <a:ea typeface="Arial"/>
              <a:cs typeface="Arial"/>
              <a:sym typeface="Arial"/>
            </a:endParaRPr>
          </a:p>
        </p:txBody>
      </p:sp>
      <p:sp>
        <p:nvSpPr>
          <p:cNvPr id="268" name="Google Shape;268;p33"/>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69" name="Google Shape;269;p3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70" name="Google Shape;270;p33"/>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71" name="Google Shape;271;p33"/>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72" name="Google Shape;272;p3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Requirements &amp; Verifications</a:t>
            </a:r>
            <a:endParaRPr sz="1800">
              <a:solidFill>
                <a:schemeClr val="lt1"/>
              </a:solidFill>
            </a:endParaRPr>
          </a:p>
        </p:txBody>
      </p:sp>
      <p:sp>
        <p:nvSpPr>
          <p:cNvPr id="273" name="Google Shape;273;p33"/>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74" name="Google Shape;274;p33"/>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275" name="Google Shape;275;p33"/>
          <p:cNvPicPr preferRelativeResize="0"/>
          <p:nvPr/>
        </p:nvPicPr>
        <p:blipFill>
          <a:blip r:embed="rId4">
            <a:alphaModFix/>
          </a:blip>
          <a:stretch>
            <a:fillRect/>
          </a:stretch>
        </p:blipFill>
        <p:spPr>
          <a:xfrm>
            <a:off x="802250" y="1907450"/>
            <a:ext cx="1571075" cy="2793102"/>
          </a:xfrm>
          <a:prstGeom prst="rect">
            <a:avLst/>
          </a:prstGeom>
          <a:noFill/>
          <a:ln>
            <a:noFill/>
          </a:ln>
        </p:spPr>
      </p:pic>
      <p:pic>
        <p:nvPicPr>
          <p:cNvPr id="276" name="Google Shape;276;p33"/>
          <p:cNvPicPr preferRelativeResize="0"/>
          <p:nvPr/>
        </p:nvPicPr>
        <p:blipFill rotWithShape="1">
          <a:blip r:embed="rId5">
            <a:alphaModFix/>
          </a:blip>
          <a:srcRect b="43048" l="0" r="0" t="15338"/>
          <a:stretch/>
        </p:blipFill>
        <p:spPr>
          <a:xfrm rot="-5400000">
            <a:off x="3726938" y="2079461"/>
            <a:ext cx="2649651" cy="2449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idx="1" type="body"/>
          </p:nvPr>
        </p:nvSpPr>
        <p:spPr>
          <a:xfrm>
            <a:off x="282603" y="1000700"/>
            <a:ext cx="40977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Sensing</a:t>
            </a:r>
            <a:r>
              <a:rPr b="1" lang="en" sz="2000">
                <a:solidFill>
                  <a:srgbClr val="E84B36"/>
                </a:solidFill>
                <a:latin typeface="Arial"/>
                <a:ea typeface="Arial"/>
                <a:cs typeface="Arial"/>
                <a:sym typeface="Arial"/>
              </a:rPr>
              <a:t> Subsystem</a:t>
            </a:r>
            <a:endParaRPr b="1" sz="2000">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sz="1400">
              <a:latin typeface="Arial"/>
              <a:ea typeface="Arial"/>
              <a:cs typeface="Arial"/>
              <a:sym typeface="Arial"/>
            </a:endParaRPr>
          </a:p>
          <a:p>
            <a:pPr indent="-317500" lvl="0" marL="457200" marR="0" rtl="0" algn="l">
              <a:lnSpc>
                <a:spcPct val="115000"/>
              </a:lnSpc>
              <a:spcBef>
                <a:spcPts val="0"/>
              </a:spcBef>
              <a:spcAft>
                <a:spcPts val="0"/>
              </a:spcAft>
              <a:buSzPts val="1400"/>
              <a:buFont typeface="Lato"/>
              <a:buChar char="•"/>
            </a:pPr>
            <a:r>
              <a:rPr lang="en" sz="1400">
                <a:latin typeface="Lato"/>
                <a:ea typeface="Lato"/>
                <a:cs typeface="Lato"/>
                <a:sym typeface="Lato"/>
              </a:rPr>
              <a:t>Theoretical frequency range is accounted for by threshold determined through testing</a:t>
            </a:r>
            <a:endParaRPr sz="1400">
              <a:latin typeface="Lato"/>
              <a:ea typeface="Lato"/>
              <a:cs typeface="Lato"/>
              <a:sym typeface="Lato"/>
            </a:endParaRPr>
          </a:p>
          <a:p>
            <a:pPr indent="-317500" lvl="1" marL="914400" marR="0" rtl="0" algn="l">
              <a:lnSpc>
                <a:spcPct val="115000"/>
              </a:lnSpc>
              <a:spcBef>
                <a:spcPts val="0"/>
              </a:spcBef>
              <a:spcAft>
                <a:spcPts val="0"/>
              </a:spcAft>
              <a:buSzPts val="1400"/>
              <a:buFont typeface="Lato"/>
              <a:buChar char="•"/>
            </a:pPr>
            <a:r>
              <a:rPr lang="en" sz="1400">
                <a:latin typeface="Lato"/>
                <a:ea typeface="Lato"/>
                <a:cs typeface="Lato"/>
                <a:sym typeface="Lato"/>
              </a:rPr>
              <a:t>Filtering out noise</a:t>
            </a:r>
            <a:endParaRPr sz="1400">
              <a:latin typeface="Lato"/>
              <a:ea typeface="Lato"/>
              <a:cs typeface="Lato"/>
              <a:sym typeface="Lato"/>
            </a:endParaRPr>
          </a:p>
          <a:p>
            <a:pPr indent="-317500" lvl="0" marL="457200" marR="0" rtl="0" algn="l">
              <a:lnSpc>
                <a:spcPct val="115000"/>
              </a:lnSpc>
              <a:spcBef>
                <a:spcPts val="0"/>
              </a:spcBef>
              <a:spcAft>
                <a:spcPts val="0"/>
              </a:spcAft>
              <a:buSzPts val="1400"/>
              <a:buFont typeface="Lato"/>
              <a:buChar char="•"/>
            </a:pPr>
            <a:r>
              <a:rPr lang="en" sz="1400">
                <a:latin typeface="Lato"/>
                <a:ea typeface="Lato"/>
                <a:cs typeface="Lato"/>
                <a:sym typeface="Lato"/>
              </a:rPr>
              <a:t>Verification accomplished with direct testing with sample door and acquiring sensor output values with development board</a:t>
            </a:r>
            <a:endParaRPr sz="1400">
              <a:latin typeface="Lato"/>
              <a:ea typeface="Lato"/>
              <a:cs typeface="Lato"/>
              <a:sym typeface="Lato"/>
            </a:endParaRPr>
          </a:p>
        </p:txBody>
      </p:sp>
      <p:sp>
        <p:nvSpPr>
          <p:cNvPr id="282" name="Google Shape;282;p34"/>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83" name="Google Shape;283;p3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84" name="Google Shape;284;p34"/>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85" name="Google Shape;285;p34"/>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86" name="Google Shape;286;p34"/>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Requirements &amp; Verifications</a:t>
            </a:r>
            <a:endParaRPr sz="1800">
              <a:solidFill>
                <a:schemeClr val="lt1"/>
              </a:solidFill>
            </a:endParaRPr>
          </a:p>
        </p:txBody>
      </p:sp>
      <p:sp>
        <p:nvSpPr>
          <p:cNvPr id="287" name="Google Shape;287;p34"/>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88" name="Google Shape;288;p34"/>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289" name="Google Shape;289;p34"/>
          <p:cNvPicPr preferRelativeResize="0"/>
          <p:nvPr/>
        </p:nvPicPr>
        <p:blipFill>
          <a:blip r:embed="rId4">
            <a:alphaModFix/>
          </a:blip>
          <a:stretch>
            <a:fillRect/>
          </a:stretch>
        </p:blipFill>
        <p:spPr>
          <a:xfrm>
            <a:off x="4461700" y="1849138"/>
            <a:ext cx="4412375" cy="19190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5"/>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Notification</a:t>
            </a:r>
            <a:r>
              <a:rPr b="1" lang="en" sz="2000">
                <a:solidFill>
                  <a:srgbClr val="E84B36"/>
                </a:solidFill>
                <a:latin typeface="Arial"/>
                <a:ea typeface="Arial"/>
                <a:cs typeface="Arial"/>
                <a:sym typeface="Arial"/>
              </a:rPr>
              <a:t> Subsystem</a:t>
            </a:r>
            <a:endParaRPr sz="1400">
              <a:latin typeface="Arial"/>
              <a:ea typeface="Arial"/>
              <a:cs typeface="Arial"/>
              <a:sym typeface="Arial"/>
            </a:endParaRPr>
          </a:p>
        </p:txBody>
      </p:sp>
      <p:sp>
        <p:nvSpPr>
          <p:cNvPr id="295" name="Google Shape;295;p35"/>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96" name="Google Shape;296;p3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97" name="Google Shape;297;p35"/>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98" name="Google Shape;298;p35"/>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99" name="Google Shape;299;p3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Requirements &amp; Verifications</a:t>
            </a:r>
            <a:endParaRPr sz="1800">
              <a:solidFill>
                <a:schemeClr val="lt1"/>
              </a:solidFill>
            </a:endParaRPr>
          </a:p>
        </p:txBody>
      </p:sp>
      <p:sp>
        <p:nvSpPr>
          <p:cNvPr id="300" name="Google Shape;300;p35"/>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01" name="Google Shape;301;p35"/>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302" name="Google Shape;302;p35"/>
          <p:cNvPicPr preferRelativeResize="0"/>
          <p:nvPr/>
        </p:nvPicPr>
        <p:blipFill>
          <a:blip r:embed="rId4">
            <a:alphaModFix/>
          </a:blip>
          <a:stretch>
            <a:fillRect/>
          </a:stretch>
        </p:blipFill>
        <p:spPr>
          <a:xfrm>
            <a:off x="2963775" y="1382801"/>
            <a:ext cx="3096023" cy="3233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txBox="1"/>
          <p:nvPr>
            <p:ph idx="1" type="body"/>
          </p:nvPr>
        </p:nvSpPr>
        <p:spPr>
          <a:xfrm>
            <a:off x="282600" y="1000700"/>
            <a:ext cx="50823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Notification</a:t>
            </a:r>
            <a:r>
              <a:rPr b="1" lang="en" sz="2000">
                <a:solidFill>
                  <a:srgbClr val="E84B36"/>
                </a:solidFill>
                <a:latin typeface="Arial"/>
                <a:ea typeface="Arial"/>
                <a:cs typeface="Arial"/>
                <a:sym typeface="Arial"/>
              </a:rPr>
              <a:t> Subsystem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WhatsApp notification was sent within 10-15 seconds due to the WiFi module being rebooted each time a knock is detected</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LED remains on for 15 seconds as opposed to 5 as a more realistic notification window and to allow for the LED to stay lit while waiting for the message</a:t>
            </a:r>
            <a:endParaRPr sz="1400">
              <a:latin typeface="Arial"/>
              <a:ea typeface="Arial"/>
              <a:cs typeface="Arial"/>
              <a:sym typeface="Arial"/>
            </a:endParaRPr>
          </a:p>
          <a:p>
            <a:pPr indent="-317500" lvl="1" marL="914400" rtl="0" algn="l">
              <a:lnSpc>
                <a:spcPct val="100000"/>
              </a:lnSpc>
              <a:spcBef>
                <a:spcPts val="0"/>
              </a:spcBef>
              <a:spcAft>
                <a:spcPts val="0"/>
              </a:spcAft>
              <a:buSzPts val="1400"/>
              <a:buChar char="•"/>
            </a:pPr>
            <a:r>
              <a:rPr lang="en" sz="1400">
                <a:latin typeface="Arial"/>
                <a:ea typeface="Arial"/>
                <a:cs typeface="Arial"/>
                <a:sym typeface="Arial"/>
              </a:rPr>
              <a:t>Turns off when message is sent</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Current draw to LED did not exceed 20 mA</a:t>
            </a:r>
            <a:endParaRPr sz="1400">
              <a:latin typeface="Arial"/>
              <a:ea typeface="Arial"/>
              <a:cs typeface="Arial"/>
              <a:sym typeface="Arial"/>
            </a:endParaRPr>
          </a:p>
        </p:txBody>
      </p:sp>
      <p:sp>
        <p:nvSpPr>
          <p:cNvPr id="308" name="Google Shape;308;p36"/>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09" name="Google Shape;309;p3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10" name="Google Shape;310;p36"/>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11" name="Google Shape;311;p36"/>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312" name="Google Shape;312;p3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Requirements &amp; Verifications</a:t>
            </a:r>
            <a:endParaRPr sz="1800">
              <a:solidFill>
                <a:schemeClr val="lt1"/>
              </a:solidFill>
            </a:endParaRPr>
          </a:p>
        </p:txBody>
      </p:sp>
      <p:sp>
        <p:nvSpPr>
          <p:cNvPr id="313" name="Google Shape;313;p36"/>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14" name="Google Shape;314;p36"/>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315" name="Google Shape;315;p36"/>
          <p:cNvPicPr preferRelativeResize="0"/>
          <p:nvPr/>
        </p:nvPicPr>
        <p:blipFill>
          <a:blip r:embed="rId4">
            <a:alphaModFix/>
          </a:blip>
          <a:stretch>
            <a:fillRect/>
          </a:stretch>
        </p:blipFill>
        <p:spPr>
          <a:xfrm>
            <a:off x="6276293" y="844025"/>
            <a:ext cx="1736135" cy="38564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7"/>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Control </a:t>
            </a:r>
            <a:r>
              <a:rPr b="1" lang="en" sz="2000">
                <a:solidFill>
                  <a:srgbClr val="E84B36"/>
                </a:solidFill>
                <a:latin typeface="Arial"/>
                <a:ea typeface="Arial"/>
                <a:cs typeface="Arial"/>
                <a:sym typeface="Arial"/>
              </a:rPr>
              <a:t>Subsystem</a:t>
            </a:r>
            <a:endParaRPr sz="1400">
              <a:latin typeface="Arial"/>
              <a:ea typeface="Arial"/>
              <a:cs typeface="Arial"/>
              <a:sym typeface="Arial"/>
            </a:endParaRPr>
          </a:p>
        </p:txBody>
      </p:sp>
      <p:sp>
        <p:nvSpPr>
          <p:cNvPr id="321" name="Google Shape;321;p37"/>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22" name="Google Shape;322;p3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23" name="Google Shape;323;p37"/>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24" name="Google Shape;324;p37"/>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325" name="Google Shape;325;p3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Requirements &amp; Verifications</a:t>
            </a:r>
            <a:endParaRPr sz="1800">
              <a:solidFill>
                <a:schemeClr val="lt1"/>
              </a:solidFill>
            </a:endParaRPr>
          </a:p>
        </p:txBody>
      </p:sp>
      <p:sp>
        <p:nvSpPr>
          <p:cNvPr id="326" name="Google Shape;326;p37"/>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27" name="Google Shape;327;p37"/>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328" name="Google Shape;328;p37"/>
          <p:cNvPicPr preferRelativeResize="0"/>
          <p:nvPr/>
        </p:nvPicPr>
        <p:blipFill>
          <a:blip r:embed="rId4">
            <a:alphaModFix/>
          </a:blip>
          <a:stretch>
            <a:fillRect/>
          </a:stretch>
        </p:blipFill>
        <p:spPr>
          <a:xfrm>
            <a:off x="2894366" y="1316300"/>
            <a:ext cx="3159660" cy="3300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8"/>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Control</a:t>
            </a:r>
            <a:r>
              <a:rPr b="1" lang="en" sz="2000">
                <a:solidFill>
                  <a:srgbClr val="E84B36"/>
                </a:solidFill>
                <a:latin typeface="Arial"/>
                <a:ea typeface="Arial"/>
                <a:cs typeface="Arial"/>
                <a:sym typeface="Arial"/>
              </a:rPr>
              <a:t> Subsystem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LED lights up the instant a knock is detected (within measured threshold)</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LED turns off when message is confirmed sent (all within 15 seconds)</a:t>
            </a:r>
            <a:endParaRPr sz="1400">
              <a:latin typeface="Arial"/>
              <a:ea typeface="Arial"/>
              <a:cs typeface="Arial"/>
              <a:sym typeface="Arial"/>
            </a:endParaRPr>
          </a:p>
        </p:txBody>
      </p:sp>
      <p:sp>
        <p:nvSpPr>
          <p:cNvPr id="334" name="Google Shape;334;p38"/>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35" name="Google Shape;335;p3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36" name="Google Shape;336;p38"/>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37" name="Google Shape;337;p38"/>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338" name="Google Shape;338;p38"/>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Requirements &amp; Verifications</a:t>
            </a:r>
            <a:endParaRPr sz="1800">
              <a:solidFill>
                <a:schemeClr val="lt1"/>
              </a:solidFill>
            </a:endParaRPr>
          </a:p>
        </p:txBody>
      </p:sp>
      <p:sp>
        <p:nvSpPr>
          <p:cNvPr id="339" name="Google Shape;339;p38"/>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40" name="Google Shape;340;p38"/>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341" name="Google Shape;341;p38"/>
          <p:cNvPicPr preferRelativeResize="0"/>
          <p:nvPr/>
        </p:nvPicPr>
        <p:blipFill>
          <a:blip r:embed="rId4">
            <a:alphaModFix/>
          </a:blip>
          <a:stretch>
            <a:fillRect/>
          </a:stretch>
        </p:blipFill>
        <p:spPr>
          <a:xfrm>
            <a:off x="964413" y="2139175"/>
            <a:ext cx="6818875" cy="2477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9"/>
          <p:cNvSpPr/>
          <p:nvPr/>
        </p:nvSpPr>
        <p:spPr>
          <a:xfrm flipH="1" rot="10800000">
            <a:off x="-1" y="123"/>
            <a:ext cx="9144000" cy="51495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347" name="Google Shape;347;p39"/>
          <p:cNvPicPr preferRelativeResize="0"/>
          <p:nvPr/>
        </p:nvPicPr>
        <p:blipFill rotWithShape="1">
          <a:blip r:embed="rId3">
            <a:alphaModFix amt="25000"/>
          </a:blip>
          <a:srcRect b="0" l="0" r="0" t="0"/>
          <a:stretch/>
        </p:blipFill>
        <p:spPr>
          <a:xfrm>
            <a:off x="-1" y="6124"/>
            <a:ext cx="9144000" cy="5143500"/>
          </a:xfrm>
          <a:prstGeom prst="rect">
            <a:avLst/>
          </a:prstGeom>
          <a:noFill/>
          <a:ln>
            <a:noFill/>
          </a:ln>
        </p:spPr>
      </p:pic>
      <p:pic>
        <p:nvPicPr>
          <p:cNvPr descr="A close up of a logo&#10;&#10;Description automatically generated" id="348" name="Google Shape;348;p39"/>
          <p:cNvPicPr preferRelativeResize="0"/>
          <p:nvPr/>
        </p:nvPicPr>
        <p:blipFill rotWithShape="1">
          <a:blip r:embed="rId4">
            <a:alphaModFix/>
          </a:blip>
          <a:srcRect b="0" l="0" r="0" t="0"/>
          <a:stretch/>
        </p:blipFill>
        <p:spPr>
          <a:xfrm>
            <a:off x="8665657" y="176782"/>
            <a:ext cx="208430" cy="301066"/>
          </a:xfrm>
          <a:prstGeom prst="rect">
            <a:avLst/>
          </a:prstGeom>
          <a:noFill/>
          <a:ln>
            <a:noFill/>
          </a:ln>
        </p:spPr>
      </p:pic>
      <p:sp>
        <p:nvSpPr>
          <p:cNvPr id="349" name="Google Shape;349;p39"/>
          <p:cNvSpPr txBox="1"/>
          <p:nvPr/>
        </p:nvSpPr>
        <p:spPr>
          <a:xfrm>
            <a:off x="971550" y="2211368"/>
            <a:ext cx="7200900" cy="6849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4000">
                <a:solidFill>
                  <a:schemeClr val="lt1"/>
                </a:solidFill>
              </a:rPr>
              <a:t>Conclusions</a:t>
            </a:r>
            <a:endParaRPr b="0" i="0" sz="4000" u="none" cap="none" strike="noStrike">
              <a:solidFill>
                <a:schemeClr val="lt1"/>
              </a:solidFill>
              <a:latin typeface="Arial"/>
              <a:ea typeface="Arial"/>
              <a:cs typeface="Arial"/>
              <a:sym typeface="Arial"/>
            </a:endParaRPr>
          </a:p>
        </p:txBody>
      </p:sp>
      <p:sp>
        <p:nvSpPr>
          <p:cNvPr id="350" name="Google Shape;350;p39"/>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1" name="Google Shape;351;p3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52" name="Google Shape;352;p39"/>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53" name="Google Shape;353;p39"/>
          <p:cNvSpPr txBox="1"/>
          <p:nvPr>
            <p:ph idx="12" type="sldNum"/>
          </p:nvPr>
        </p:nvSpPr>
        <p:spPr>
          <a:xfrm>
            <a:off x="4393950" y="4879025"/>
            <a:ext cx="356100" cy="2055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0"/>
          <p:cNvSpPr txBox="1"/>
          <p:nvPr>
            <p:ph idx="1" type="body"/>
          </p:nvPr>
        </p:nvSpPr>
        <p:spPr>
          <a:xfrm>
            <a:off x="282603" y="1000700"/>
            <a:ext cx="40824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Results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Demoed using ESP32 Dev Board</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Ordered a simple plastic box that houses all of our components</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A wire from the PCB is fed outside the box to the piezoelectric sensor for simple attachment</a:t>
            </a:r>
            <a:endParaRPr sz="1400">
              <a:latin typeface="Arial"/>
              <a:ea typeface="Arial"/>
              <a:cs typeface="Arial"/>
              <a:sym typeface="Arial"/>
            </a:endParaRPr>
          </a:p>
        </p:txBody>
      </p:sp>
      <p:sp>
        <p:nvSpPr>
          <p:cNvPr id="359" name="Google Shape;359;p40"/>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60" name="Google Shape;360;p4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61" name="Google Shape;361;p40"/>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62" name="Google Shape;362;p40"/>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363" name="Google Shape;363;p4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Conclusions</a:t>
            </a:r>
            <a:endParaRPr b="0" i="0" sz="1800" u="none" cap="none" strike="noStrike">
              <a:solidFill>
                <a:schemeClr val="lt1"/>
              </a:solidFill>
              <a:latin typeface="Arial"/>
              <a:ea typeface="Arial"/>
              <a:cs typeface="Arial"/>
              <a:sym typeface="Arial"/>
            </a:endParaRPr>
          </a:p>
        </p:txBody>
      </p:sp>
      <p:sp>
        <p:nvSpPr>
          <p:cNvPr id="364" name="Google Shape;364;p40"/>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65" name="Google Shape;365;p40"/>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366" name="Google Shape;366;p40" title="cropped demo.mp4">
            <a:hlinkClick r:id="rId4"/>
          </p:cNvPr>
          <p:cNvPicPr preferRelativeResize="0"/>
          <p:nvPr/>
        </p:nvPicPr>
        <p:blipFill>
          <a:blip r:embed="rId5">
            <a:alphaModFix/>
          </a:blip>
          <a:stretch>
            <a:fillRect/>
          </a:stretch>
        </p:blipFill>
        <p:spPr>
          <a:xfrm>
            <a:off x="4459775" y="1237538"/>
            <a:ext cx="4005325" cy="300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1"/>
          <p:cNvSpPr txBox="1"/>
          <p:nvPr>
            <p:ph idx="1" type="body"/>
          </p:nvPr>
        </p:nvSpPr>
        <p:spPr>
          <a:xfrm>
            <a:off x="282600" y="1000700"/>
            <a:ext cx="4107000" cy="3340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Successes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SzPts val="1400"/>
              <a:buFont typeface="Lato"/>
              <a:buChar char="•"/>
            </a:pPr>
            <a:r>
              <a:rPr lang="en" sz="1400">
                <a:latin typeface="Lato"/>
                <a:ea typeface="Lato"/>
                <a:cs typeface="Lato"/>
                <a:sym typeface="Lato"/>
              </a:rPr>
              <a:t>Low power consumption</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Long idle times with optimized WiFi module power consumption</a:t>
            </a:r>
            <a:endParaRPr sz="1400">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 sz="1400">
                <a:latin typeface="Lato"/>
                <a:ea typeface="Lato"/>
                <a:cs typeface="Lato"/>
                <a:sym typeface="Lato"/>
              </a:rPr>
              <a:t>Timely notification delivery</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Algorithm for preventing excessive pinging</a:t>
            </a:r>
            <a:endParaRPr sz="1400">
              <a:latin typeface="Lato"/>
              <a:ea typeface="Lato"/>
              <a:cs typeface="Lato"/>
              <a:sym typeface="Lato"/>
            </a:endParaRPr>
          </a:p>
          <a:p>
            <a:pPr indent="0" lvl="0" marL="0" rtl="0" algn="l">
              <a:lnSpc>
                <a:spcPct val="115000"/>
              </a:lnSpc>
              <a:spcBef>
                <a:spcPts val="1200"/>
              </a:spcBef>
              <a:spcAft>
                <a:spcPts val="0"/>
              </a:spcAft>
              <a:buNone/>
            </a:pPr>
            <a:r>
              <a:t/>
            </a:r>
            <a:endParaRPr sz="1100">
              <a:solidFill>
                <a:srgbClr val="595959"/>
              </a:solidFill>
              <a:latin typeface="Lato"/>
              <a:ea typeface="Lato"/>
              <a:cs typeface="Lato"/>
              <a:sym typeface="Lato"/>
            </a:endParaRPr>
          </a:p>
          <a:p>
            <a:pPr indent="0" lvl="0" marL="0" rtl="0" algn="l">
              <a:lnSpc>
                <a:spcPct val="115000"/>
              </a:lnSpc>
              <a:spcBef>
                <a:spcPts val="1200"/>
              </a:spcBef>
              <a:spcAft>
                <a:spcPts val="0"/>
              </a:spcAft>
              <a:buNone/>
            </a:pPr>
            <a:r>
              <a:t/>
            </a:r>
            <a:endParaRPr sz="1100">
              <a:solidFill>
                <a:srgbClr val="595959"/>
              </a:solidFill>
              <a:latin typeface="Lato"/>
              <a:ea typeface="Lato"/>
              <a:cs typeface="Lato"/>
              <a:sym typeface="Lato"/>
            </a:endParaRPr>
          </a:p>
          <a:p>
            <a:pPr indent="0" lvl="0" marL="0" rtl="0" algn="l">
              <a:lnSpc>
                <a:spcPct val="100000"/>
              </a:lnSpc>
              <a:spcBef>
                <a:spcPts val="120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p:txBody>
      </p:sp>
      <p:sp>
        <p:nvSpPr>
          <p:cNvPr id="372" name="Google Shape;372;p41"/>
          <p:cNvSpPr/>
          <p:nvPr/>
        </p:nvSpPr>
        <p:spPr>
          <a:xfrm flipH="1" rot="10800000">
            <a:off x="0" y="4760325"/>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73" name="Google Shape;373;p41"/>
          <p:cNvSpPr txBox="1"/>
          <p:nvPr/>
        </p:nvSpPr>
        <p:spPr>
          <a:xfrm>
            <a:off x="7018873" y="482963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74" name="Google Shape;374;p41"/>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75" name="Google Shape;375;p41"/>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376" name="Google Shape;376;p4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Conclusions</a:t>
            </a:r>
            <a:endParaRPr b="0" i="0" sz="1800" u="none" cap="none" strike="noStrike">
              <a:solidFill>
                <a:schemeClr val="lt1"/>
              </a:solidFill>
              <a:latin typeface="Arial"/>
              <a:ea typeface="Arial"/>
              <a:cs typeface="Arial"/>
              <a:sym typeface="Arial"/>
            </a:endParaRPr>
          </a:p>
        </p:txBody>
      </p:sp>
      <p:sp>
        <p:nvSpPr>
          <p:cNvPr id="377" name="Google Shape;377;p41"/>
          <p:cNvSpPr txBox="1"/>
          <p:nvPr/>
        </p:nvSpPr>
        <p:spPr>
          <a:xfrm>
            <a:off x="282605" y="482963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78" name="Google Shape;378;p41"/>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79" name="Google Shape;379;p41"/>
          <p:cNvGraphicFramePr/>
          <p:nvPr/>
        </p:nvGraphicFramePr>
        <p:xfrm>
          <a:off x="4488750" y="1000700"/>
          <a:ext cx="3000000" cy="3000000"/>
        </p:xfrm>
        <a:graphic>
          <a:graphicData uri="http://schemas.openxmlformats.org/drawingml/2006/table">
            <a:tbl>
              <a:tblPr>
                <a:noFill/>
                <a:tableStyleId>{DA7355B2-0AF7-4C23-B3CD-1747AA9B5009}</a:tableStyleId>
              </a:tblPr>
              <a:tblGrid>
                <a:gridCol w="1325450"/>
                <a:gridCol w="1325450"/>
                <a:gridCol w="1325450"/>
              </a:tblGrid>
              <a:tr h="807800">
                <a:tc>
                  <a:txBody>
                    <a:bodyPr/>
                    <a:lstStyle/>
                    <a:p>
                      <a:pPr indent="0" lvl="0" marL="0" rtl="0" algn="l">
                        <a:spcBef>
                          <a:spcPts val="0"/>
                        </a:spcBef>
                        <a:spcAft>
                          <a:spcPts val="0"/>
                        </a:spcAft>
                        <a:buNone/>
                      </a:pPr>
                      <a:r>
                        <a:rPr lang="en"/>
                        <a:t>WiFi Module On</a:t>
                      </a:r>
                      <a:endParaRPr/>
                    </a:p>
                  </a:txBody>
                  <a:tcPr marT="91425" marB="91425" marR="91425" marL="91425"/>
                </a:tc>
                <a:tc>
                  <a:txBody>
                    <a:bodyPr/>
                    <a:lstStyle/>
                    <a:p>
                      <a:pPr indent="0" lvl="0" marL="0" rtl="0" algn="l">
                        <a:spcBef>
                          <a:spcPts val="0"/>
                        </a:spcBef>
                        <a:spcAft>
                          <a:spcPts val="0"/>
                        </a:spcAft>
                        <a:buNone/>
                      </a:pPr>
                      <a:r>
                        <a:rPr lang="en"/>
                        <a:t>WiFi Module Off</a:t>
                      </a:r>
                      <a:endParaRPr/>
                    </a:p>
                  </a:txBody>
                  <a:tcPr marT="91425" marB="91425" marR="91425" marL="91425"/>
                </a:tc>
                <a:tc>
                  <a:txBody>
                    <a:bodyPr/>
                    <a:lstStyle/>
                    <a:p>
                      <a:pPr indent="0" lvl="0" marL="0" rtl="0" algn="l">
                        <a:spcBef>
                          <a:spcPts val="0"/>
                        </a:spcBef>
                        <a:spcAft>
                          <a:spcPts val="0"/>
                        </a:spcAft>
                        <a:buNone/>
                      </a:pPr>
                      <a:r>
                        <a:rPr lang="en"/>
                        <a:t>Average (6 Knocks a day)</a:t>
                      </a:r>
                      <a:endParaRPr/>
                    </a:p>
                  </a:txBody>
                  <a:tcPr marT="91425" marB="91425" marR="91425" marL="91425"/>
                </a:tc>
              </a:tr>
              <a:tr h="807800">
                <a:tc>
                  <a:txBody>
                    <a:bodyPr/>
                    <a:lstStyle/>
                    <a:p>
                      <a:pPr indent="0" lvl="0" marL="0" rtl="0" algn="l">
                        <a:spcBef>
                          <a:spcPts val="0"/>
                        </a:spcBef>
                        <a:spcAft>
                          <a:spcPts val="0"/>
                        </a:spcAft>
                        <a:buNone/>
                      </a:pPr>
                      <a:r>
                        <a:rPr lang="en"/>
                        <a:t>350  mA</a:t>
                      </a:r>
                      <a:endParaRPr/>
                    </a:p>
                  </a:txBody>
                  <a:tcPr marT="91425" marB="91425" marR="91425" marL="91425"/>
                </a:tc>
                <a:tc>
                  <a:txBody>
                    <a:bodyPr/>
                    <a:lstStyle/>
                    <a:p>
                      <a:pPr indent="0" lvl="0" marL="0" rtl="0" algn="l">
                        <a:spcBef>
                          <a:spcPts val="0"/>
                        </a:spcBef>
                        <a:spcAft>
                          <a:spcPts val="0"/>
                        </a:spcAft>
                        <a:buNone/>
                      </a:pPr>
                      <a:r>
                        <a:rPr lang="en"/>
                        <a:t>36.8 mA</a:t>
                      </a:r>
                      <a:endParaRPr/>
                    </a:p>
                  </a:txBody>
                  <a:tcPr marT="91425" marB="91425" marR="91425" marL="91425"/>
                </a:tc>
                <a:tc>
                  <a:txBody>
                    <a:bodyPr/>
                    <a:lstStyle/>
                    <a:p>
                      <a:pPr indent="0" lvl="0" marL="0" rtl="0" algn="l">
                        <a:spcBef>
                          <a:spcPts val="0"/>
                        </a:spcBef>
                        <a:spcAft>
                          <a:spcPts val="0"/>
                        </a:spcAft>
                        <a:buNone/>
                      </a:pPr>
                      <a:r>
                        <a:rPr lang="en"/>
                        <a:t>~37.0 mA</a:t>
                      </a:r>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2"/>
          <p:cNvSpPr txBox="1"/>
          <p:nvPr>
            <p:ph idx="1" type="body"/>
          </p:nvPr>
        </p:nvSpPr>
        <p:spPr>
          <a:xfrm>
            <a:off x="282600" y="1000700"/>
            <a:ext cx="45663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2300"/>
              <a:buFont typeface="Arial"/>
              <a:buNone/>
            </a:pPr>
            <a:r>
              <a:rPr b="1" lang="en" sz="2000">
                <a:solidFill>
                  <a:srgbClr val="E84B36"/>
                </a:solidFill>
                <a:latin typeface="Arial"/>
                <a:ea typeface="Arial"/>
                <a:cs typeface="Arial"/>
                <a:sym typeface="Arial"/>
              </a:rPr>
              <a:t>Challenges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Lato"/>
              <a:buChar char="•"/>
            </a:pPr>
            <a:r>
              <a:rPr lang="en" sz="1400">
                <a:latin typeface="Lato"/>
                <a:ea typeface="Lato"/>
                <a:cs typeface="Lato"/>
                <a:sym typeface="Lato"/>
              </a:rPr>
              <a:t>Piezoelectric sensor quality</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Created lots of lower range noises</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Lots of threshold variability based on wiring</a:t>
            </a:r>
            <a:endParaRPr sz="1400">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 sz="1400">
                <a:latin typeface="Lato"/>
                <a:ea typeface="Lato"/>
                <a:cs typeface="Lato"/>
                <a:sym typeface="Lato"/>
              </a:rPr>
              <a:t>Code uploading/flashing issues</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No data cable defects </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Driver issues on personal devices</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PCB bootloader design issue </a:t>
            </a:r>
            <a:endParaRPr sz="1400">
              <a:latin typeface="Lato"/>
              <a:ea typeface="Lato"/>
              <a:cs typeface="Lato"/>
              <a:sym typeface="Lato"/>
            </a:endParaRPr>
          </a:p>
          <a:p>
            <a:pPr indent="-317500" lvl="1" marL="914400" rtl="0" algn="l">
              <a:lnSpc>
                <a:spcPct val="115000"/>
              </a:lnSpc>
              <a:spcBef>
                <a:spcPts val="0"/>
              </a:spcBef>
              <a:spcAft>
                <a:spcPts val="0"/>
              </a:spcAft>
              <a:buSzPts val="1400"/>
              <a:buFont typeface="Lato"/>
              <a:buChar char="•"/>
            </a:pPr>
            <a:r>
              <a:rPr lang="en" sz="1400">
                <a:latin typeface="Lato"/>
                <a:ea typeface="Lato"/>
                <a:cs typeface="Lato"/>
                <a:sym typeface="Lato"/>
              </a:rPr>
              <a:t>Programming header (CH340 chip)</a:t>
            </a:r>
            <a:endParaRPr sz="1400">
              <a:latin typeface="Arial"/>
              <a:ea typeface="Arial"/>
              <a:cs typeface="Arial"/>
              <a:sym typeface="Arial"/>
            </a:endParaRPr>
          </a:p>
          <a:p>
            <a:pPr indent="0" lvl="0" marL="0" rtl="0" algn="l">
              <a:lnSpc>
                <a:spcPct val="100000"/>
              </a:lnSpc>
              <a:spcBef>
                <a:spcPts val="120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p:txBody>
      </p:sp>
      <p:sp>
        <p:nvSpPr>
          <p:cNvPr id="385" name="Google Shape;385;p42"/>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86" name="Google Shape;386;p4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87" name="Google Shape;387;p42"/>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88" name="Google Shape;388;p42"/>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389" name="Google Shape;389;p42"/>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Conclusions</a:t>
            </a:r>
            <a:endParaRPr b="0" i="0" sz="1800" u="none" cap="none" strike="noStrike">
              <a:solidFill>
                <a:schemeClr val="lt1"/>
              </a:solidFill>
              <a:latin typeface="Arial"/>
              <a:ea typeface="Arial"/>
              <a:cs typeface="Arial"/>
              <a:sym typeface="Arial"/>
            </a:endParaRPr>
          </a:p>
        </p:txBody>
      </p:sp>
      <p:sp>
        <p:nvSpPr>
          <p:cNvPr id="390" name="Google Shape;390;p42"/>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391" name="Google Shape;391;p42"/>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392" name="Google Shape;392;p42"/>
          <p:cNvPicPr preferRelativeResize="0"/>
          <p:nvPr/>
        </p:nvPicPr>
        <p:blipFill>
          <a:blip r:embed="rId4">
            <a:alphaModFix/>
          </a:blip>
          <a:stretch>
            <a:fillRect/>
          </a:stretch>
        </p:blipFill>
        <p:spPr>
          <a:xfrm>
            <a:off x="5334000" y="863725"/>
            <a:ext cx="2564726" cy="192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Problem</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Accessibility for the deaf and hearing impaired</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Respecting privacy and autonomy</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2300"/>
              <a:buFont typeface="Arial"/>
              <a:buNone/>
            </a:pPr>
            <a:r>
              <a:rPr b="1" lang="en" sz="1500">
                <a:solidFill>
                  <a:srgbClr val="15264B"/>
                </a:solidFill>
                <a:latin typeface="Arial"/>
                <a:ea typeface="Arial"/>
                <a:cs typeface="Arial"/>
                <a:sym typeface="Arial"/>
              </a:rPr>
              <a:t>Existing Solutions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Camera doorbells (Ring)</a:t>
            </a:r>
            <a:endParaRPr sz="1400">
              <a:latin typeface="Arial"/>
              <a:ea typeface="Arial"/>
              <a:cs typeface="Arial"/>
              <a:sym typeface="Arial"/>
            </a:endParaRPr>
          </a:p>
          <a:p>
            <a:pPr indent="-317500" lvl="1" marL="914400" rtl="0" algn="l">
              <a:lnSpc>
                <a:spcPct val="100000"/>
              </a:lnSpc>
              <a:spcBef>
                <a:spcPts val="0"/>
              </a:spcBef>
              <a:spcAft>
                <a:spcPts val="0"/>
              </a:spcAft>
              <a:buSzPts val="1400"/>
              <a:buFont typeface="Arial"/>
              <a:buChar char="•"/>
            </a:pPr>
            <a:r>
              <a:rPr lang="en" sz="1400">
                <a:latin typeface="Arial"/>
                <a:ea typeface="Arial"/>
                <a:cs typeface="Arial"/>
                <a:sym typeface="Arial"/>
              </a:rPr>
              <a:t>Invasive</a:t>
            </a:r>
            <a:endParaRPr sz="1400">
              <a:latin typeface="Arial"/>
              <a:ea typeface="Arial"/>
              <a:cs typeface="Arial"/>
              <a:sym typeface="Arial"/>
            </a:endParaRPr>
          </a:p>
          <a:p>
            <a:pPr indent="-317500" lvl="1" marL="914400" rtl="0" algn="l">
              <a:lnSpc>
                <a:spcPct val="100000"/>
              </a:lnSpc>
              <a:spcBef>
                <a:spcPts val="0"/>
              </a:spcBef>
              <a:spcAft>
                <a:spcPts val="0"/>
              </a:spcAft>
              <a:buSzPts val="1400"/>
              <a:buFont typeface="Arial"/>
              <a:buChar char="•"/>
            </a:pPr>
            <a:r>
              <a:rPr lang="en" sz="1400">
                <a:latin typeface="Arial"/>
                <a:ea typeface="Arial"/>
                <a:cs typeface="Arial"/>
                <a:sym typeface="Arial"/>
              </a:rPr>
              <a:t>Doorbell/front door specific</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No solutions for personal bedrooms, dorm rooms, apartments without doorbell, etc.</a:t>
            </a:r>
            <a:endParaRPr sz="1400">
              <a:latin typeface="Arial"/>
              <a:ea typeface="Arial"/>
              <a:cs typeface="Arial"/>
              <a:sym typeface="Arial"/>
            </a:endParaRPr>
          </a:p>
        </p:txBody>
      </p:sp>
      <p:sp>
        <p:nvSpPr>
          <p:cNvPr id="166" name="Google Shape;166;p25"/>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67" name="Google Shape;167;p2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68" name="Google Shape;168;p25"/>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69" name="Google Shape;169;p25"/>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70" name="Google Shape;170;p2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Introduction</a:t>
            </a:r>
            <a:endParaRPr b="0" i="0" sz="1800" u="none" cap="none" strike="noStrike">
              <a:solidFill>
                <a:schemeClr val="lt1"/>
              </a:solidFill>
              <a:latin typeface="Arial"/>
              <a:ea typeface="Arial"/>
              <a:cs typeface="Arial"/>
              <a:sym typeface="Arial"/>
            </a:endParaRPr>
          </a:p>
        </p:txBody>
      </p:sp>
      <p:sp>
        <p:nvSpPr>
          <p:cNvPr id="171" name="Google Shape;171;p25"/>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172" name="Google Shape;172;p25"/>
          <p:cNvSpPr txBox="1"/>
          <p:nvPr>
            <p:ph idx="12" type="sldNum"/>
          </p:nvPr>
        </p:nvSpPr>
        <p:spPr>
          <a:xfrm>
            <a:off x="4467750" y="4881750"/>
            <a:ext cx="208500" cy="207900"/>
          </a:xfrm>
          <a:prstGeom prst="rect">
            <a:avLst/>
          </a:prstGeom>
        </p:spPr>
        <p:txBody>
          <a:bodyPr anchorCtr="0" anchor="ctr" bIns="34275" lIns="68575" spcFirstLastPara="1" rIns="68575" wrap="square" tIns="34275">
            <a:sp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3"/>
          <p:cNvSpPr txBox="1"/>
          <p:nvPr>
            <p:ph idx="1" type="body"/>
          </p:nvPr>
        </p:nvSpPr>
        <p:spPr>
          <a:xfrm>
            <a:off x="282597" y="1000700"/>
            <a:ext cx="81825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What We Learned</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Many different possible knock detection implementations (pressure sensors, piezoelectric sensors, etc.)</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Accessible designs (easily replaceable battery, no bright flashing lights, etc.)</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p:txBody>
      </p:sp>
      <p:sp>
        <p:nvSpPr>
          <p:cNvPr id="398" name="Google Shape;398;p43"/>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99" name="Google Shape;399;p4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00" name="Google Shape;400;p43"/>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401" name="Google Shape;401;p43"/>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402" name="Google Shape;402;p4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Conclusions</a:t>
            </a:r>
            <a:endParaRPr b="0" i="0" sz="1800" u="none" cap="none" strike="noStrike">
              <a:solidFill>
                <a:schemeClr val="lt1"/>
              </a:solidFill>
              <a:latin typeface="Arial"/>
              <a:ea typeface="Arial"/>
              <a:cs typeface="Arial"/>
              <a:sym typeface="Arial"/>
            </a:endParaRPr>
          </a:p>
        </p:txBody>
      </p:sp>
      <p:sp>
        <p:nvSpPr>
          <p:cNvPr id="403" name="Google Shape;403;p43"/>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404" name="Google Shape;404;p43"/>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4"/>
          <p:cNvSpPr txBox="1"/>
          <p:nvPr>
            <p:ph idx="1" type="body"/>
          </p:nvPr>
        </p:nvSpPr>
        <p:spPr>
          <a:xfrm>
            <a:off x="282600" y="1000700"/>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Recommendations for Future Work</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Working on debugging programming issues</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Testing with higher quality sensors</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Signal processing (Fast Fourier Transform) for frequency threshold detection</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Battery pack to extend lifespan</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App/Website for user setup (phone number+generating API key, backup WiFi connections with MultiWifi)</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p:txBody>
      </p:sp>
      <p:sp>
        <p:nvSpPr>
          <p:cNvPr id="410" name="Google Shape;410;p44"/>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11" name="Google Shape;411;p4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12" name="Google Shape;412;p44"/>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413" name="Google Shape;413;p44"/>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414" name="Google Shape;414;p44"/>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Conclusions</a:t>
            </a:r>
            <a:endParaRPr b="0" i="0" sz="1800" u="none" cap="none" strike="noStrike">
              <a:solidFill>
                <a:schemeClr val="lt1"/>
              </a:solidFill>
              <a:latin typeface="Arial"/>
              <a:ea typeface="Arial"/>
              <a:cs typeface="Arial"/>
              <a:sym typeface="Arial"/>
            </a:endParaRPr>
          </a:p>
        </p:txBody>
      </p:sp>
      <p:sp>
        <p:nvSpPr>
          <p:cNvPr id="415" name="Google Shape;415;p44"/>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416" name="Google Shape;416;p44"/>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5"/>
          <p:cNvSpPr/>
          <p:nvPr/>
        </p:nvSpPr>
        <p:spPr>
          <a:xfrm flipH="1" rot="10800000">
            <a:off x="-1" y="123"/>
            <a:ext cx="9144000" cy="51495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422" name="Google Shape;422;p45"/>
          <p:cNvPicPr preferRelativeResize="0"/>
          <p:nvPr/>
        </p:nvPicPr>
        <p:blipFill rotWithShape="1">
          <a:blip r:embed="rId3">
            <a:alphaModFix amt="25000"/>
          </a:blip>
          <a:srcRect b="0" l="0" r="0" t="0"/>
          <a:stretch/>
        </p:blipFill>
        <p:spPr>
          <a:xfrm>
            <a:off x="-1" y="6124"/>
            <a:ext cx="9144000" cy="5143500"/>
          </a:xfrm>
          <a:prstGeom prst="rect">
            <a:avLst/>
          </a:prstGeom>
          <a:noFill/>
          <a:ln>
            <a:noFill/>
          </a:ln>
        </p:spPr>
      </p:pic>
      <p:pic>
        <p:nvPicPr>
          <p:cNvPr descr="A close up of a logo&#10;&#10;Description automatically generated" id="423" name="Google Shape;423;p45"/>
          <p:cNvPicPr preferRelativeResize="0"/>
          <p:nvPr/>
        </p:nvPicPr>
        <p:blipFill rotWithShape="1">
          <a:blip r:embed="rId4">
            <a:alphaModFix/>
          </a:blip>
          <a:srcRect b="0" l="0" r="0" t="0"/>
          <a:stretch/>
        </p:blipFill>
        <p:spPr>
          <a:xfrm>
            <a:off x="8665657" y="176782"/>
            <a:ext cx="208430" cy="301066"/>
          </a:xfrm>
          <a:prstGeom prst="rect">
            <a:avLst/>
          </a:prstGeom>
          <a:noFill/>
          <a:ln>
            <a:noFill/>
          </a:ln>
        </p:spPr>
      </p:pic>
      <p:sp>
        <p:nvSpPr>
          <p:cNvPr id="424" name="Google Shape;424;p45"/>
          <p:cNvSpPr txBox="1"/>
          <p:nvPr/>
        </p:nvSpPr>
        <p:spPr>
          <a:xfrm>
            <a:off x="971550" y="2211368"/>
            <a:ext cx="7200900" cy="6849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4000">
                <a:solidFill>
                  <a:schemeClr val="lt1"/>
                </a:solidFill>
              </a:rPr>
              <a:t>Questions?</a:t>
            </a:r>
            <a:endParaRPr b="0" i="0" sz="4000" u="none" cap="none" strike="noStrike">
              <a:solidFill>
                <a:schemeClr val="lt1"/>
              </a:solidFill>
              <a:latin typeface="Arial"/>
              <a:ea typeface="Arial"/>
              <a:cs typeface="Arial"/>
              <a:sym typeface="Arial"/>
            </a:endParaRPr>
          </a:p>
        </p:txBody>
      </p:sp>
      <p:sp>
        <p:nvSpPr>
          <p:cNvPr id="425" name="Google Shape;425;p45"/>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6" name="Google Shape;426;p4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27" name="Google Shape;427;p45"/>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428" name="Google Shape;428;p45"/>
          <p:cNvSpPr txBox="1"/>
          <p:nvPr>
            <p:ph idx="12" type="sldNum"/>
          </p:nvPr>
        </p:nvSpPr>
        <p:spPr>
          <a:xfrm>
            <a:off x="4393950" y="4879025"/>
            <a:ext cx="356100" cy="2055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6"/>
          <p:cNvSpPr/>
          <p:nvPr/>
        </p:nvSpPr>
        <p:spPr>
          <a:xfrm flipH="1" rot="10800000">
            <a:off x="-1" y="123"/>
            <a:ext cx="9144000" cy="51495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434" name="Google Shape;434;p46"/>
          <p:cNvPicPr preferRelativeResize="0"/>
          <p:nvPr/>
        </p:nvPicPr>
        <p:blipFill rotWithShape="1">
          <a:blip r:embed="rId3">
            <a:alphaModFix amt="25000"/>
          </a:blip>
          <a:srcRect b="0" l="0" r="0" t="0"/>
          <a:stretch/>
        </p:blipFill>
        <p:spPr>
          <a:xfrm>
            <a:off x="-1" y="6124"/>
            <a:ext cx="9144000" cy="5143500"/>
          </a:xfrm>
          <a:prstGeom prst="rect">
            <a:avLst/>
          </a:prstGeom>
          <a:noFill/>
          <a:ln>
            <a:noFill/>
          </a:ln>
        </p:spPr>
      </p:pic>
      <p:pic>
        <p:nvPicPr>
          <p:cNvPr descr="Graphical user interface, text&#10;&#10;Description automatically generated" id="435" name="Google Shape;435;p46"/>
          <p:cNvPicPr preferRelativeResize="0"/>
          <p:nvPr/>
        </p:nvPicPr>
        <p:blipFill rotWithShape="1">
          <a:blip r:embed="rId4">
            <a:alphaModFix/>
          </a:blip>
          <a:srcRect b="0" l="0" r="0" t="0"/>
          <a:stretch/>
        </p:blipFill>
        <p:spPr>
          <a:xfrm>
            <a:off x="1897516" y="1689739"/>
            <a:ext cx="5348967" cy="17640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p:nvPr/>
        </p:nvSpPr>
        <p:spPr>
          <a:xfrm flipH="1" rot="10800000">
            <a:off x="-1" y="123"/>
            <a:ext cx="9144000" cy="51495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178" name="Google Shape;178;p26"/>
          <p:cNvPicPr preferRelativeResize="0"/>
          <p:nvPr/>
        </p:nvPicPr>
        <p:blipFill rotWithShape="1">
          <a:blip r:embed="rId3">
            <a:alphaModFix amt="25000"/>
          </a:blip>
          <a:srcRect b="0" l="0" r="0" t="0"/>
          <a:stretch/>
        </p:blipFill>
        <p:spPr>
          <a:xfrm>
            <a:off x="-1" y="6124"/>
            <a:ext cx="9144000" cy="5143500"/>
          </a:xfrm>
          <a:prstGeom prst="rect">
            <a:avLst/>
          </a:prstGeom>
          <a:noFill/>
          <a:ln>
            <a:noFill/>
          </a:ln>
        </p:spPr>
      </p:pic>
      <p:pic>
        <p:nvPicPr>
          <p:cNvPr descr="A close up of a logo&#10;&#10;Description automatically generated" id="179" name="Google Shape;179;p26"/>
          <p:cNvPicPr preferRelativeResize="0"/>
          <p:nvPr/>
        </p:nvPicPr>
        <p:blipFill rotWithShape="1">
          <a:blip r:embed="rId4">
            <a:alphaModFix/>
          </a:blip>
          <a:srcRect b="0" l="0" r="0" t="0"/>
          <a:stretch/>
        </p:blipFill>
        <p:spPr>
          <a:xfrm>
            <a:off x="8665657" y="176782"/>
            <a:ext cx="208430" cy="301066"/>
          </a:xfrm>
          <a:prstGeom prst="rect">
            <a:avLst/>
          </a:prstGeom>
          <a:noFill/>
          <a:ln>
            <a:noFill/>
          </a:ln>
        </p:spPr>
      </p:pic>
      <p:sp>
        <p:nvSpPr>
          <p:cNvPr id="180" name="Google Shape;180;p26"/>
          <p:cNvSpPr txBox="1"/>
          <p:nvPr/>
        </p:nvSpPr>
        <p:spPr>
          <a:xfrm>
            <a:off x="971550" y="2211368"/>
            <a:ext cx="7200900" cy="6849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4000">
                <a:solidFill>
                  <a:schemeClr val="lt1"/>
                </a:solidFill>
              </a:rPr>
              <a:t>Design Overview</a:t>
            </a:r>
            <a:endParaRPr b="0" i="0" sz="4000" u="none" cap="none" strike="noStrike">
              <a:solidFill>
                <a:schemeClr val="lt1"/>
              </a:solidFill>
              <a:latin typeface="Arial"/>
              <a:ea typeface="Arial"/>
              <a:cs typeface="Arial"/>
              <a:sym typeface="Arial"/>
            </a:endParaRPr>
          </a:p>
        </p:txBody>
      </p:sp>
      <p:sp>
        <p:nvSpPr>
          <p:cNvPr id="181" name="Google Shape;181;p26"/>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 name="Google Shape;182;p2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83" name="Google Shape;183;p26"/>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184" name="Google Shape;184;p26"/>
          <p:cNvSpPr txBox="1"/>
          <p:nvPr>
            <p:ph idx="12" type="sldNum"/>
          </p:nvPr>
        </p:nvSpPr>
        <p:spPr>
          <a:xfrm>
            <a:off x="4467750" y="4879025"/>
            <a:ext cx="208500" cy="2055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High Level Requirements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The device must be able to detect when someone is knocking on the door</a:t>
            </a:r>
            <a:endParaRPr sz="1400">
              <a:latin typeface="Arial"/>
              <a:ea typeface="Arial"/>
              <a:cs typeface="Arial"/>
              <a:sym typeface="Arial"/>
            </a:endParaRPr>
          </a:p>
          <a:p>
            <a:pPr indent="-317500" lvl="1" marL="914400" rtl="0" algn="l">
              <a:lnSpc>
                <a:spcPct val="100000"/>
              </a:lnSpc>
              <a:spcBef>
                <a:spcPts val="0"/>
              </a:spcBef>
              <a:spcAft>
                <a:spcPts val="0"/>
              </a:spcAft>
              <a:buSzPts val="1400"/>
              <a:buChar char="•"/>
            </a:pPr>
            <a:r>
              <a:rPr lang="en" sz="1400">
                <a:latin typeface="Arial"/>
                <a:ea typeface="Arial"/>
                <a:cs typeface="Arial"/>
                <a:sym typeface="Arial"/>
              </a:rPr>
              <a:t>Establish vibration of threshold through testing</a:t>
            </a:r>
            <a:endParaRPr sz="1400">
              <a:latin typeface="Arial"/>
              <a:ea typeface="Arial"/>
              <a:cs typeface="Arial"/>
              <a:sym typeface="Arial"/>
            </a:endParaRPr>
          </a:p>
          <a:p>
            <a:pPr indent="0" lvl="0" marL="45720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The device must be able to reliably communicate with the user when it detects a door knock</a:t>
            </a:r>
            <a:endParaRPr sz="1400">
              <a:latin typeface="Arial"/>
              <a:ea typeface="Arial"/>
              <a:cs typeface="Arial"/>
              <a:sym typeface="Arial"/>
            </a:endParaRPr>
          </a:p>
          <a:p>
            <a:pPr indent="-317500" lvl="1" marL="914400" rtl="0" algn="l">
              <a:lnSpc>
                <a:spcPct val="100000"/>
              </a:lnSpc>
              <a:spcBef>
                <a:spcPts val="0"/>
              </a:spcBef>
              <a:spcAft>
                <a:spcPts val="0"/>
              </a:spcAft>
              <a:buSzPts val="1400"/>
              <a:buChar char="•"/>
            </a:pPr>
            <a:r>
              <a:rPr lang="en" sz="1400">
                <a:latin typeface="Arial"/>
                <a:ea typeface="Arial"/>
                <a:cs typeface="Arial"/>
                <a:sym typeface="Arial"/>
              </a:rPr>
              <a:t>LED lights up</a:t>
            </a:r>
            <a:endParaRPr sz="1400">
              <a:latin typeface="Arial"/>
              <a:ea typeface="Arial"/>
              <a:cs typeface="Arial"/>
              <a:sym typeface="Arial"/>
            </a:endParaRPr>
          </a:p>
          <a:p>
            <a:pPr indent="-317500" lvl="1" marL="914400" rtl="0" algn="l">
              <a:lnSpc>
                <a:spcPct val="100000"/>
              </a:lnSpc>
              <a:spcBef>
                <a:spcPts val="0"/>
              </a:spcBef>
              <a:spcAft>
                <a:spcPts val="0"/>
              </a:spcAft>
              <a:buSzPts val="1400"/>
              <a:buChar char="•"/>
            </a:pPr>
            <a:r>
              <a:rPr lang="en" sz="1400">
                <a:latin typeface="Arial"/>
                <a:ea typeface="Arial"/>
                <a:cs typeface="Arial"/>
                <a:sym typeface="Arial"/>
              </a:rPr>
              <a:t>Device sends messages to the phone using WhatsApp when connected to the internet</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Char char="•"/>
            </a:pPr>
            <a:r>
              <a:rPr lang="en" sz="1400">
                <a:latin typeface="Arial"/>
                <a:ea typeface="Arial"/>
                <a:cs typeface="Arial"/>
                <a:sym typeface="Arial"/>
              </a:rPr>
              <a:t>The device should be able to last reliably for the duration of 10 hours</a:t>
            </a:r>
            <a:endParaRPr sz="1400">
              <a:latin typeface="Arial"/>
              <a:ea typeface="Arial"/>
              <a:cs typeface="Arial"/>
              <a:sym typeface="Arial"/>
            </a:endParaRPr>
          </a:p>
        </p:txBody>
      </p:sp>
      <p:sp>
        <p:nvSpPr>
          <p:cNvPr id="190" name="Google Shape;190;p27"/>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91" name="Google Shape;191;p2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92" name="Google Shape;192;p27"/>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93" name="Google Shape;193;p27"/>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194" name="Google Shape;194;p2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Design Overview</a:t>
            </a:r>
            <a:endParaRPr b="0" i="0" sz="1800" u="none" cap="none" strike="noStrike">
              <a:solidFill>
                <a:schemeClr val="lt1"/>
              </a:solidFill>
              <a:latin typeface="Arial"/>
              <a:ea typeface="Arial"/>
              <a:cs typeface="Arial"/>
              <a:sym typeface="Arial"/>
            </a:endParaRPr>
          </a:p>
        </p:txBody>
      </p:sp>
      <p:sp>
        <p:nvSpPr>
          <p:cNvPr id="195" name="Google Shape;195;p27"/>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196" name="Google Shape;196;p27"/>
          <p:cNvSpPr txBox="1"/>
          <p:nvPr>
            <p:ph idx="12" type="sldNum"/>
          </p:nvPr>
        </p:nvSpPr>
        <p:spPr>
          <a:xfrm>
            <a:off x="4467750" y="4881750"/>
            <a:ext cx="208500" cy="207900"/>
          </a:xfrm>
          <a:prstGeom prst="rect">
            <a:avLst/>
          </a:prstGeom>
        </p:spPr>
        <p:txBody>
          <a:bodyPr anchorCtr="0" anchor="ctr" bIns="34275" lIns="68575" spcFirstLastPara="1" rIns="68575" wrap="square" tIns="34275">
            <a:sp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02" name="Google Shape;202;p28"/>
          <p:cNvSpPr txBox="1"/>
          <p:nvPr>
            <p:ph idx="1" type="body"/>
          </p:nvPr>
        </p:nvSpPr>
        <p:spPr>
          <a:xfrm>
            <a:off x="282600" y="1000700"/>
            <a:ext cx="36741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Original Design</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Piezoelectric effect</a:t>
            </a:r>
            <a:endParaRPr sz="1400">
              <a:latin typeface="Arial"/>
              <a:ea typeface="Arial"/>
              <a:cs typeface="Arial"/>
              <a:sym typeface="Arial"/>
            </a:endParaRPr>
          </a:p>
          <a:p>
            <a:pPr indent="-317500" lvl="1" marL="914400" rtl="0" algn="l">
              <a:lnSpc>
                <a:spcPct val="100000"/>
              </a:lnSpc>
              <a:spcBef>
                <a:spcPts val="0"/>
              </a:spcBef>
              <a:spcAft>
                <a:spcPts val="0"/>
              </a:spcAft>
              <a:buSzPts val="1400"/>
              <a:buFont typeface="Arial"/>
              <a:buChar char="•"/>
            </a:pPr>
            <a:r>
              <a:rPr lang="en" sz="1400">
                <a:latin typeface="Arial"/>
                <a:ea typeface="Arial"/>
                <a:cs typeface="Arial"/>
                <a:sym typeface="Arial"/>
              </a:rPr>
              <a:t>Measures pressure changes from vibrations to generate current (only works with certain materials)</a:t>
            </a:r>
            <a:endParaRPr sz="1400">
              <a:latin typeface="Arial"/>
              <a:ea typeface="Arial"/>
              <a:cs typeface="Arial"/>
              <a:sym typeface="Arial"/>
            </a:endParaRPr>
          </a:p>
          <a:p>
            <a:pPr indent="-317500" lvl="1" marL="914400" rtl="0" algn="l">
              <a:lnSpc>
                <a:spcPct val="100000"/>
              </a:lnSpc>
              <a:spcBef>
                <a:spcPts val="0"/>
              </a:spcBef>
              <a:spcAft>
                <a:spcPts val="0"/>
              </a:spcAft>
              <a:buSzPts val="1400"/>
              <a:buFont typeface="Arial"/>
              <a:buChar char="•"/>
            </a:pPr>
            <a:r>
              <a:rPr lang="en" sz="1400">
                <a:latin typeface="Arial"/>
                <a:ea typeface="Arial"/>
                <a:cs typeface="Arial"/>
                <a:sym typeface="Arial"/>
              </a:rPr>
              <a:t>Crystalline materials, </a:t>
            </a:r>
            <a:r>
              <a:rPr b="1" lang="en" sz="1400">
                <a:latin typeface="Arial"/>
                <a:ea typeface="Arial"/>
                <a:cs typeface="Arial"/>
                <a:sym typeface="Arial"/>
              </a:rPr>
              <a:t>ceramics</a:t>
            </a:r>
            <a:r>
              <a:rPr lang="en" sz="1400">
                <a:latin typeface="Arial"/>
                <a:ea typeface="Arial"/>
                <a:cs typeface="Arial"/>
                <a:sym typeface="Arial"/>
              </a:rPr>
              <a:t>, polymers</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On-board WiFi module</a:t>
            </a:r>
            <a:endParaRPr sz="1400">
              <a:latin typeface="Arial"/>
              <a:ea typeface="Arial"/>
              <a:cs typeface="Arial"/>
              <a:sym typeface="Arial"/>
            </a:endParaRPr>
          </a:p>
          <a:p>
            <a:pPr indent="-317500" lvl="1" marL="914400" rtl="0" algn="l">
              <a:lnSpc>
                <a:spcPct val="100000"/>
              </a:lnSpc>
              <a:spcBef>
                <a:spcPts val="0"/>
              </a:spcBef>
              <a:spcAft>
                <a:spcPts val="0"/>
              </a:spcAft>
              <a:buSzPts val="1400"/>
              <a:buFont typeface="Arial"/>
              <a:buChar char="•"/>
            </a:pPr>
            <a:r>
              <a:rPr lang="en" sz="1400">
                <a:latin typeface="Arial"/>
                <a:ea typeface="Arial"/>
                <a:cs typeface="Arial"/>
                <a:sym typeface="Arial"/>
              </a:rPr>
              <a:t>Up to 150 Mbps</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CallMeBot API</a:t>
            </a:r>
            <a:endParaRPr sz="1400">
              <a:latin typeface="Arial"/>
              <a:ea typeface="Arial"/>
              <a:cs typeface="Arial"/>
              <a:sym typeface="Arial"/>
            </a:endParaRPr>
          </a:p>
          <a:p>
            <a:pPr indent="-317500" lvl="1" marL="914400" rtl="0" algn="l">
              <a:lnSpc>
                <a:spcPct val="100000"/>
              </a:lnSpc>
              <a:spcBef>
                <a:spcPts val="0"/>
              </a:spcBef>
              <a:spcAft>
                <a:spcPts val="0"/>
              </a:spcAft>
              <a:buSzPts val="1400"/>
              <a:buFont typeface="Arial"/>
              <a:buChar char="•"/>
            </a:pPr>
            <a:r>
              <a:rPr lang="en" sz="1400">
                <a:latin typeface="Arial"/>
                <a:ea typeface="Arial"/>
                <a:cs typeface="Arial"/>
                <a:sym typeface="Arial"/>
              </a:rPr>
              <a:t>Send messages to phones using messaging services (</a:t>
            </a:r>
            <a:r>
              <a:rPr b="1" lang="en" sz="1400">
                <a:latin typeface="Arial"/>
                <a:ea typeface="Arial"/>
                <a:cs typeface="Arial"/>
                <a:sym typeface="Arial"/>
              </a:rPr>
              <a:t>WhatsApp</a:t>
            </a:r>
            <a:r>
              <a:rPr lang="en" sz="1400">
                <a:latin typeface="Arial"/>
                <a:ea typeface="Arial"/>
                <a:cs typeface="Arial"/>
                <a:sym typeface="Arial"/>
              </a:rPr>
              <a:t>, Facebook Messenger, etc.)</a:t>
            </a:r>
            <a:endParaRPr sz="1400">
              <a:latin typeface="Arial"/>
              <a:ea typeface="Arial"/>
              <a:cs typeface="Arial"/>
              <a:sym typeface="Arial"/>
            </a:endParaRPr>
          </a:p>
          <a:p>
            <a:pPr indent="0" lvl="0" marL="0" rtl="0" algn="l">
              <a:lnSpc>
                <a:spcPct val="100000"/>
              </a:lnSpc>
              <a:spcBef>
                <a:spcPts val="0"/>
              </a:spcBef>
              <a:spcAft>
                <a:spcPts val="0"/>
              </a:spcAft>
              <a:buSzPts val="1100"/>
              <a:buNone/>
            </a:pPr>
            <a:r>
              <a:t/>
            </a:r>
            <a:endParaRPr sz="1400">
              <a:latin typeface="Arial"/>
              <a:ea typeface="Arial"/>
              <a:cs typeface="Arial"/>
              <a:sym typeface="Arial"/>
            </a:endParaRPr>
          </a:p>
          <a:p>
            <a:pPr indent="0" lvl="0" marL="0" rtl="0" algn="l">
              <a:lnSpc>
                <a:spcPct val="100000"/>
              </a:lnSpc>
              <a:spcBef>
                <a:spcPts val="0"/>
              </a:spcBef>
              <a:spcAft>
                <a:spcPts val="0"/>
              </a:spcAft>
              <a:buSzPts val="2300"/>
              <a:buNone/>
            </a:pPr>
            <a:r>
              <a:t/>
            </a:r>
            <a:endParaRPr sz="1400">
              <a:latin typeface="Arial"/>
              <a:ea typeface="Arial"/>
              <a:cs typeface="Arial"/>
              <a:sym typeface="Arial"/>
            </a:endParaRPr>
          </a:p>
        </p:txBody>
      </p:sp>
      <p:sp>
        <p:nvSpPr>
          <p:cNvPr id="203" name="Google Shape;203;p2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04" name="Google Shape;204;p28"/>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05" name="Google Shape;205;p28"/>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06" name="Google Shape;206;p28"/>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Design Overview</a:t>
            </a:r>
            <a:endParaRPr b="0" i="0" sz="1800" u="none" cap="none" strike="noStrike">
              <a:solidFill>
                <a:schemeClr val="lt1"/>
              </a:solidFill>
              <a:latin typeface="Arial"/>
              <a:ea typeface="Arial"/>
              <a:cs typeface="Arial"/>
              <a:sym typeface="Arial"/>
            </a:endParaRPr>
          </a:p>
        </p:txBody>
      </p:sp>
      <p:sp>
        <p:nvSpPr>
          <p:cNvPr id="207" name="Google Shape;207;p28"/>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08" name="Google Shape;208;p28"/>
          <p:cNvSpPr txBox="1"/>
          <p:nvPr>
            <p:ph idx="12" type="sldNum"/>
          </p:nvPr>
        </p:nvSpPr>
        <p:spPr>
          <a:xfrm>
            <a:off x="4467750" y="4882950"/>
            <a:ext cx="208500" cy="2055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09" name="Google Shape;209;p28"/>
          <p:cNvPicPr preferRelativeResize="0"/>
          <p:nvPr/>
        </p:nvPicPr>
        <p:blipFill>
          <a:blip r:embed="rId4">
            <a:alphaModFix/>
          </a:blip>
          <a:stretch>
            <a:fillRect/>
          </a:stretch>
        </p:blipFill>
        <p:spPr>
          <a:xfrm>
            <a:off x="4008500" y="704425"/>
            <a:ext cx="3747775" cy="2810826"/>
          </a:xfrm>
          <a:prstGeom prst="rect">
            <a:avLst/>
          </a:prstGeom>
          <a:noFill/>
          <a:ln>
            <a:noFill/>
          </a:ln>
        </p:spPr>
      </p:pic>
      <p:pic>
        <p:nvPicPr>
          <p:cNvPr id="210" name="Google Shape;210;p28"/>
          <p:cNvPicPr preferRelativeResize="0"/>
          <p:nvPr/>
        </p:nvPicPr>
        <p:blipFill rotWithShape="1">
          <a:blip r:embed="rId5">
            <a:alphaModFix/>
          </a:blip>
          <a:srcRect b="21924" l="13109" r="38334" t="18072"/>
          <a:stretch/>
        </p:blipFill>
        <p:spPr>
          <a:xfrm>
            <a:off x="6834975" y="2877275"/>
            <a:ext cx="2039100" cy="1889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16" name="Google Shape;216;p29"/>
          <p:cNvSpPr txBox="1"/>
          <p:nvPr>
            <p:ph idx="1" type="body"/>
          </p:nvPr>
        </p:nvSpPr>
        <p:spPr>
          <a:xfrm>
            <a:off x="282600" y="1000700"/>
            <a:ext cx="3674100" cy="414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Design Changes</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SzPts val="2300"/>
              <a:buNone/>
            </a:pPr>
            <a:r>
              <a:t/>
            </a:r>
            <a:endParaRPr sz="1400">
              <a:latin typeface="Arial"/>
              <a:ea typeface="Arial"/>
              <a:cs typeface="Arial"/>
              <a:sym typeface="Arial"/>
            </a:endParaRPr>
          </a:p>
        </p:txBody>
      </p:sp>
      <p:sp>
        <p:nvSpPr>
          <p:cNvPr id="217" name="Google Shape;217;p2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18" name="Google Shape;218;p29"/>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19" name="Google Shape;219;p29"/>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20" name="Google Shape;220;p2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Design Overview</a:t>
            </a:r>
            <a:endParaRPr b="0" i="0" sz="1800" u="none" cap="none" strike="noStrike">
              <a:solidFill>
                <a:schemeClr val="lt1"/>
              </a:solidFill>
              <a:latin typeface="Arial"/>
              <a:ea typeface="Arial"/>
              <a:cs typeface="Arial"/>
              <a:sym typeface="Arial"/>
            </a:endParaRPr>
          </a:p>
        </p:txBody>
      </p:sp>
      <p:sp>
        <p:nvSpPr>
          <p:cNvPr id="221" name="Google Shape;221;p29"/>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22" name="Google Shape;222;p29"/>
          <p:cNvSpPr txBox="1"/>
          <p:nvPr>
            <p:ph idx="12" type="sldNum"/>
          </p:nvPr>
        </p:nvSpPr>
        <p:spPr>
          <a:xfrm>
            <a:off x="4467750" y="4882950"/>
            <a:ext cx="208500" cy="2055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223" name="Google Shape;223;p29"/>
          <p:cNvPicPr preferRelativeResize="0"/>
          <p:nvPr/>
        </p:nvPicPr>
        <p:blipFill>
          <a:blip r:embed="rId4">
            <a:alphaModFix/>
          </a:blip>
          <a:stretch>
            <a:fillRect/>
          </a:stretch>
        </p:blipFill>
        <p:spPr>
          <a:xfrm>
            <a:off x="729013" y="1488575"/>
            <a:ext cx="3979800" cy="2984850"/>
          </a:xfrm>
          <a:prstGeom prst="rect">
            <a:avLst/>
          </a:prstGeom>
          <a:noFill/>
          <a:ln>
            <a:noFill/>
          </a:ln>
        </p:spPr>
      </p:pic>
      <p:pic>
        <p:nvPicPr>
          <p:cNvPr id="224" name="Google Shape;224;p29"/>
          <p:cNvPicPr preferRelativeResize="0"/>
          <p:nvPr/>
        </p:nvPicPr>
        <p:blipFill rotWithShape="1">
          <a:blip r:embed="rId5">
            <a:alphaModFix/>
          </a:blip>
          <a:srcRect b="0" l="0" r="24288" t="0"/>
          <a:stretch/>
        </p:blipFill>
        <p:spPr>
          <a:xfrm>
            <a:off x="5455513" y="1251488"/>
            <a:ext cx="2959474" cy="3459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0"/>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30" name="Google Shape;230;p30"/>
          <p:cNvSpPr txBox="1"/>
          <p:nvPr>
            <p:ph idx="1" type="body"/>
          </p:nvPr>
        </p:nvSpPr>
        <p:spPr>
          <a:xfrm>
            <a:off x="282600" y="1000700"/>
            <a:ext cx="3674100" cy="414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PCB Design</a:t>
            </a:r>
            <a:endParaRPr sz="1400">
              <a:latin typeface="Arial"/>
              <a:ea typeface="Arial"/>
              <a:cs typeface="Arial"/>
              <a:sym typeface="Arial"/>
            </a:endParaRPr>
          </a:p>
        </p:txBody>
      </p:sp>
      <p:sp>
        <p:nvSpPr>
          <p:cNvPr id="231" name="Google Shape;231;p3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32" name="Google Shape;232;p30"/>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33" name="Google Shape;233;p30"/>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34" name="Google Shape;234;p3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Design Overview</a:t>
            </a:r>
            <a:endParaRPr b="0" i="0" sz="1800" u="none" cap="none" strike="noStrike">
              <a:solidFill>
                <a:schemeClr val="lt1"/>
              </a:solidFill>
              <a:latin typeface="Arial"/>
              <a:ea typeface="Arial"/>
              <a:cs typeface="Arial"/>
              <a:sym typeface="Arial"/>
            </a:endParaRPr>
          </a:p>
        </p:txBody>
      </p:sp>
      <p:sp>
        <p:nvSpPr>
          <p:cNvPr id="235" name="Google Shape;235;p30"/>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36" name="Google Shape;236;p30"/>
          <p:cNvSpPr txBox="1"/>
          <p:nvPr>
            <p:ph idx="12" type="sldNum"/>
          </p:nvPr>
        </p:nvSpPr>
        <p:spPr>
          <a:xfrm>
            <a:off x="4467750" y="4882950"/>
            <a:ext cx="208500" cy="2055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237" name="Google Shape;237;p30"/>
          <p:cNvPicPr preferRelativeResize="0"/>
          <p:nvPr/>
        </p:nvPicPr>
        <p:blipFill>
          <a:blip r:embed="rId4">
            <a:alphaModFix/>
          </a:blip>
          <a:stretch>
            <a:fillRect/>
          </a:stretch>
        </p:blipFill>
        <p:spPr>
          <a:xfrm>
            <a:off x="3070338" y="1231800"/>
            <a:ext cx="3003326" cy="3481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p:nvPr/>
        </p:nvSpPr>
        <p:spPr>
          <a:xfrm flipH="1" rot="10800000">
            <a:off x="-1" y="123"/>
            <a:ext cx="9144000" cy="51495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243" name="Google Shape;243;p31"/>
          <p:cNvPicPr preferRelativeResize="0"/>
          <p:nvPr/>
        </p:nvPicPr>
        <p:blipFill rotWithShape="1">
          <a:blip r:embed="rId3">
            <a:alphaModFix amt="25000"/>
          </a:blip>
          <a:srcRect b="0" l="0" r="0" t="0"/>
          <a:stretch/>
        </p:blipFill>
        <p:spPr>
          <a:xfrm>
            <a:off x="-1" y="6124"/>
            <a:ext cx="9144000" cy="5143500"/>
          </a:xfrm>
          <a:prstGeom prst="rect">
            <a:avLst/>
          </a:prstGeom>
          <a:noFill/>
          <a:ln>
            <a:noFill/>
          </a:ln>
        </p:spPr>
      </p:pic>
      <p:pic>
        <p:nvPicPr>
          <p:cNvPr descr="A close up of a logo&#10;&#10;Description automatically generated" id="244" name="Google Shape;244;p31"/>
          <p:cNvPicPr preferRelativeResize="0"/>
          <p:nvPr/>
        </p:nvPicPr>
        <p:blipFill rotWithShape="1">
          <a:blip r:embed="rId4">
            <a:alphaModFix/>
          </a:blip>
          <a:srcRect b="0" l="0" r="0" t="0"/>
          <a:stretch/>
        </p:blipFill>
        <p:spPr>
          <a:xfrm>
            <a:off x="8665657" y="176782"/>
            <a:ext cx="208430" cy="301066"/>
          </a:xfrm>
          <a:prstGeom prst="rect">
            <a:avLst/>
          </a:prstGeom>
          <a:noFill/>
          <a:ln>
            <a:noFill/>
          </a:ln>
        </p:spPr>
      </p:pic>
      <p:sp>
        <p:nvSpPr>
          <p:cNvPr id="245" name="Google Shape;245;p31"/>
          <p:cNvSpPr txBox="1"/>
          <p:nvPr/>
        </p:nvSpPr>
        <p:spPr>
          <a:xfrm>
            <a:off x="971550" y="2211368"/>
            <a:ext cx="7200900" cy="6849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4000">
                <a:solidFill>
                  <a:schemeClr val="lt1"/>
                </a:solidFill>
              </a:rPr>
              <a:t>Requirements &amp; Verifications</a:t>
            </a:r>
            <a:endParaRPr b="0" i="0" sz="4000" u="none" cap="none" strike="noStrike">
              <a:solidFill>
                <a:schemeClr val="lt1"/>
              </a:solidFill>
              <a:latin typeface="Arial"/>
              <a:ea typeface="Arial"/>
              <a:cs typeface="Arial"/>
              <a:sym typeface="Arial"/>
            </a:endParaRPr>
          </a:p>
        </p:txBody>
      </p:sp>
      <p:sp>
        <p:nvSpPr>
          <p:cNvPr id="246" name="Google Shape;246;p31"/>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7" name="Google Shape;247;p3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48" name="Google Shape;248;p31"/>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49" name="Google Shape;249;p31"/>
          <p:cNvSpPr txBox="1"/>
          <p:nvPr>
            <p:ph idx="12" type="sldNum"/>
          </p:nvPr>
        </p:nvSpPr>
        <p:spPr>
          <a:xfrm>
            <a:off x="4393950" y="4879025"/>
            <a:ext cx="356100" cy="2055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Power Subsystem</a:t>
            </a:r>
            <a:endParaRPr sz="1400">
              <a:latin typeface="Arial"/>
              <a:ea typeface="Arial"/>
              <a:cs typeface="Arial"/>
              <a:sym typeface="Arial"/>
            </a:endParaRPr>
          </a:p>
        </p:txBody>
      </p:sp>
      <p:sp>
        <p:nvSpPr>
          <p:cNvPr id="255" name="Google Shape;255;p32"/>
          <p:cNvSpPr/>
          <p:nvPr/>
        </p:nvSpPr>
        <p:spPr>
          <a:xfrm flipH="1" rot="10800000">
            <a:off x="0" y="4827900"/>
            <a:ext cx="9144000" cy="3156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56" name="Google Shape;256;p3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57" name="Google Shape;257;p32"/>
          <p:cNvSpPr/>
          <p:nvPr/>
        </p:nvSpPr>
        <p:spPr>
          <a:xfrm flipH="1" rot="10800000">
            <a:off x="0" y="165"/>
            <a:ext cx="9144000" cy="6510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58" name="Google Shape;258;p32"/>
          <p:cNvPicPr preferRelativeResize="0"/>
          <p:nvPr/>
        </p:nvPicPr>
        <p:blipFill rotWithShape="1">
          <a:blip r:embed="rId3">
            <a:alphaModFix/>
          </a:blip>
          <a:srcRect b="0" l="0" r="0" t="0"/>
          <a:stretch/>
        </p:blipFill>
        <p:spPr>
          <a:xfrm>
            <a:off x="8665657" y="171010"/>
            <a:ext cx="208430" cy="301066"/>
          </a:xfrm>
          <a:prstGeom prst="rect">
            <a:avLst/>
          </a:prstGeom>
          <a:noFill/>
          <a:ln>
            <a:noFill/>
          </a:ln>
        </p:spPr>
      </p:pic>
      <p:sp>
        <p:nvSpPr>
          <p:cNvPr id="259" name="Google Shape;259;p32"/>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Requirements &amp; Verifications</a:t>
            </a:r>
            <a:endParaRPr sz="1800">
              <a:solidFill>
                <a:schemeClr val="lt1"/>
              </a:solidFill>
            </a:endParaRPr>
          </a:p>
        </p:txBody>
      </p:sp>
      <p:sp>
        <p:nvSpPr>
          <p:cNvPr id="260" name="Google Shape;260;p32"/>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sp>
        <p:nvSpPr>
          <p:cNvPr id="261" name="Google Shape;261;p32"/>
          <p:cNvSpPr txBox="1"/>
          <p:nvPr>
            <p:ph idx="12" type="sldNum"/>
          </p:nvPr>
        </p:nvSpPr>
        <p:spPr>
          <a:xfrm>
            <a:off x="4215150" y="4881750"/>
            <a:ext cx="713700" cy="2079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en"/>
              <a:t>‹#›</a:t>
            </a:fld>
            <a:endParaRPr/>
          </a:p>
        </p:txBody>
      </p:sp>
      <p:pic>
        <p:nvPicPr>
          <p:cNvPr id="262" name="Google Shape;262;p32"/>
          <p:cNvPicPr preferRelativeResize="0"/>
          <p:nvPr/>
        </p:nvPicPr>
        <p:blipFill>
          <a:blip r:embed="rId4">
            <a:alphaModFix/>
          </a:blip>
          <a:stretch>
            <a:fillRect/>
          </a:stretch>
        </p:blipFill>
        <p:spPr>
          <a:xfrm>
            <a:off x="2680100" y="1386750"/>
            <a:ext cx="3783795" cy="3061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