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Average"/>
      <p:regular r:id="rId17"/>
    </p:embeddedFont>
    <p:embeddedFont>
      <p:font typeface="Oswald"/>
      <p:regular r:id="rId18"/>
      <p:bold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Average-regular.fntdata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Oswald-bold.fntdata"/><Relationship Id="rId6" Type="http://schemas.openxmlformats.org/officeDocument/2006/relationships/slide" Target="slides/slide1.xml"/><Relationship Id="rId18" Type="http://schemas.openxmlformats.org/officeDocument/2006/relationships/font" Target="fonts/Oswald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a1e6a66bcc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a1e6a66bcc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David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a15948f3a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a15948f3a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a157288d13_0_3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a157288d13_0_3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Griffin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a1e6a66bcc_1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a1e6a66bcc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Griffin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a1e6a66bcc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a1e6a66bcc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Griffin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a157288d13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a157288d1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Griffin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a157288d13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a157288d13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David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a157288d13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a157288d13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a157288d13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a157288d13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a1e6a66bcc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a1e6a66bcc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David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lat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www.youtube.com/watch?v=dca-ERLE-FQ" TargetMode="External"/><Relationship Id="rId4" Type="http://schemas.openxmlformats.org/officeDocument/2006/relationships/image" Target="../media/image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8.png"/><Relationship Id="rId7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Tesla Coil Guitar Amp</a:t>
            </a:r>
            <a:endParaRPr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33333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Griffin Rzonca and David Mengel</a:t>
            </a:r>
            <a:endParaRPr sz="2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8832300" y="4681800"/>
            <a:ext cx="316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1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Different Kind of </a:t>
            </a:r>
            <a:r>
              <a:rPr lang="en"/>
              <a:t>Pulse-Width Modulation</a:t>
            </a:r>
            <a:endParaRPr/>
          </a:p>
        </p:txBody>
      </p:sp>
      <p:sp>
        <p:nvSpPr>
          <p:cNvPr id="136" name="Google Shape;136;p22"/>
          <p:cNvSpPr txBox="1"/>
          <p:nvPr>
            <p:ph idx="1" type="body"/>
          </p:nvPr>
        </p:nvSpPr>
        <p:spPr>
          <a:xfrm>
            <a:off x="311700" y="1152475"/>
            <a:ext cx="8199000" cy="352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1000"/>
              </a:spcAft>
              <a:buSzPts val="1800"/>
              <a:buChar char="●"/>
            </a:pPr>
            <a:r>
              <a:rPr lang="en"/>
              <a:t>PWM is used to adjust level of Fundamental, not DC bias</a:t>
            </a:r>
            <a:endParaRPr/>
          </a:p>
        </p:txBody>
      </p:sp>
      <p:pic>
        <p:nvPicPr>
          <p:cNvPr id="137" name="Google Shape;13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663" y="1819700"/>
            <a:ext cx="8612674" cy="243657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2"/>
          <p:cNvSpPr txBox="1"/>
          <p:nvPr/>
        </p:nvSpPr>
        <p:spPr>
          <a:xfrm>
            <a:off x="1102425" y="1825425"/>
            <a:ext cx="1588200" cy="2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Average"/>
                <a:ea typeface="Average"/>
                <a:cs typeface="Average"/>
                <a:sym typeface="Average"/>
              </a:rPr>
              <a:t>Pulse Wave</a:t>
            </a:r>
            <a:endParaRPr sz="180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39" name="Google Shape;139;p22"/>
          <p:cNvSpPr txBox="1"/>
          <p:nvPr/>
        </p:nvSpPr>
        <p:spPr>
          <a:xfrm>
            <a:off x="950025" y="3044625"/>
            <a:ext cx="1588200" cy="3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Average"/>
                <a:ea typeface="Average"/>
                <a:cs typeface="Average"/>
                <a:sym typeface="Average"/>
              </a:rPr>
              <a:t>Fundamental</a:t>
            </a:r>
            <a:endParaRPr sz="180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40" name="Google Shape;140;p22"/>
          <p:cNvSpPr txBox="1"/>
          <p:nvPr/>
        </p:nvSpPr>
        <p:spPr>
          <a:xfrm>
            <a:off x="1407225" y="3501825"/>
            <a:ext cx="539100" cy="3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Average"/>
                <a:ea typeface="Average"/>
                <a:cs typeface="Average"/>
                <a:sym typeface="Average"/>
              </a:rPr>
              <a:t>DC</a:t>
            </a:r>
            <a:endParaRPr sz="180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41" name="Google Shape;141;p22"/>
          <p:cNvSpPr txBox="1"/>
          <p:nvPr/>
        </p:nvSpPr>
        <p:spPr>
          <a:xfrm>
            <a:off x="8690050" y="4681800"/>
            <a:ext cx="458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10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147" name="Google Shape;147;p23"/>
          <p:cNvSpPr txBox="1"/>
          <p:nvPr>
            <p:ph idx="1" type="body"/>
          </p:nvPr>
        </p:nvSpPr>
        <p:spPr>
          <a:xfrm>
            <a:off x="180000" y="1081550"/>
            <a:ext cx="3551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Project was a Success!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Design allows for operation at high power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Novel Circuit Topology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Parallel resonant Tank Circuit for low transistor stress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Never done before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Special thanks to Dr. Fliflet, Dr. Banerjee, and Jason</a:t>
            </a:r>
            <a:endParaRPr/>
          </a:p>
        </p:txBody>
      </p:sp>
      <p:pic>
        <p:nvPicPr>
          <p:cNvPr descr="Griffin Rzonca and David Mengel, ECE students at University of Illinois Urbana-Champaign, demonstrate their senior design project. &#10;&#10;Our design uses a guitar to control a tesla coil, creating dazzling sparks that vibrate the air around the coil at audio frequencies, giving us the ability to &quot;play&quot; the sparks! This was the culmination of months of work and countless hours spent in the lab, we hope you enjoy!" id="148" name="Google Shape;148;p23" title="Tesla Coil Guitar Amp!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4000" y="1223050"/>
            <a:ext cx="4795375" cy="269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3"/>
          <p:cNvSpPr txBox="1"/>
          <p:nvPr/>
        </p:nvSpPr>
        <p:spPr>
          <a:xfrm>
            <a:off x="8685600" y="4681800"/>
            <a:ext cx="458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11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2126875" y="2226300"/>
            <a:ext cx="4677600" cy="6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200"/>
              <a:t>Any Fans of Live Music?</a:t>
            </a:r>
            <a:endParaRPr sz="3200"/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b="-2649" l="0" r="8206" t="2649"/>
          <a:stretch/>
        </p:blipFill>
        <p:spPr>
          <a:xfrm>
            <a:off x="5957625" y="2519575"/>
            <a:ext cx="2716400" cy="196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550" y="265625"/>
            <a:ext cx="30480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40448" y="311650"/>
            <a:ext cx="4426028" cy="226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40450" y="2280650"/>
            <a:ext cx="2779750" cy="277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7">
            <a:alphaModFix/>
          </a:blip>
          <a:srcRect b="11645" l="8080" r="7744" t="0"/>
          <a:stretch/>
        </p:blipFill>
        <p:spPr>
          <a:xfrm>
            <a:off x="917373" y="2519575"/>
            <a:ext cx="2323065" cy="2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 txBox="1"/>
          <p:nvPr/>
        </p:nvSpPr>
        <p:spPr>
          <a:xfrm>
            <a:off x="8832300" y="4681800"/>
            <a:ext cx="316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2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4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/>
          <p:nvPr>
            <p:ph idx="1" type="body"/>
          </p:nvPr>
        </p:nvSpPr>
        <p:spPr>
          <a:xfrm>
            <a:off x="353250" y="1839125"/>
            <a:ext cx="7890900" cy="6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Musicians are constantly searching for new forms of expression, so…</a:t>
            </a:r>
            <a:endParaRPr/>
          </a:p>
        </p:txBody>
      </p:sp>
      <p:sp>
        <p:nvSpPr>
          <p:cNvPr id="78" name="Google Shape;78;p15"/>
          <p:cNvSpPr txBox="1"/>
          <p:nvPr>
            <p:ph idx="1" type="body"/>
          </p:nvPr>
        </p:nvSpPr>
        <p:spPr>
          <a:xfrm>
            <a:off x="353250" y="2446550"/>
            <a:ext cx="8437500" cy="6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200"/>
              <a:t>Can we make live performances more exciting?</a:t>
            </a:r>
            <a:endParaRPr sz="3200"/>
          </a:p>
        </p:txBody>
      </p:sp>
      <p:sp>
        <p:nvSpPr>
          <p:cNvPr id="79" name="Google Shape;79;p15"/>
          <p:cNvSpPr txBox="1"/>
          <p:nvPr/>
        </p:nvSpPr>
        <p:spPr>
          <a:xfrm>
            <a:off x="8832300" y="4681800"/>
            <a:ext cx="316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3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85" name="Google Shape;85;p16"/>
          <p:cNvSpPr txBox="1"/>
          <p:nvPr>
            <p:ph idx="1" type="body"/>
          </p:nvPr>
        </p:nvSpPr>
        <p:spPr>
          <a:xfrm>
            <a:off x="311700" y="1315038"/>
            <a:ext cx="4918800" cy="68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Yes!</a:t>
            </a:r>
            <a:endParaRPr/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0493" y="278100"/>
            <a:ext cx="3523856" cy="469847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6"/>
          <p:cNvSpPr txBox="1"/>
          <p:nvPr/>
        </p:nvSpPr>
        <p:spPr>
          <a:xfrm>
            <a:off x="311700" y="2139188"/>
            <a:ext cx="4683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-"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Make a guitar that controls a tesla coil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88" name="Google Shape;88;p16"/>
          <p:cNvSpPr txBox="1"/>
          <p:nvPr/>
        </p:nvSpPr>
        <p:spPr>
          <a:xfrm>
            <a:off x="311700" y="3048163"/>
            <a:ext cx="46839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-"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Allow users to play music and create dazzling effects while doing it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89" name="Google Shape;89;p16"/>
          <p:cNvSpPr txBox="1"/>
          <p:nvPr/>
        </p:nvSpPr>
        <p:spPr>
          <a:xfrm>
            <a:off x="8832300" y="4681800"/>
            <a:ext cx="316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4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</a:t>
            </a:r>
            <a:endParaRPr/>
          </a:p>
        </p:txBody>
      </p:sp>
      <p:sp>
        <p:nvSpPr>
          <p:cNvPr id="95" name="Google Shape;95;p17"/>
          <p:cNvSpPr txBox="1"/>
          <p:nvPr>
            <p:ph idx="1" type="body"/>
          </p:nvPr>
        </p:nvSpPr>
        <p:spPr>
          <a:xfrm>
            <a:off x="311700" y="2468675"/>
            <a:ext cx="4849800" cy="21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 Level Requirements: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Create sparks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Make sparks create different audio tones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Control notes of sparks with guitar</a:t>
            </a:r>
            <a:endParaRPr/>
          </a:p>
        </p:txBody>
      </p:sp>
      <p:pic>
        <p:nvPicPr>
          <p:cNvPr id="96" name="Google Shape;96;p17"/>
          <p:cNvPicPr preferRelativeResize="0"/>
          <p:nvPr/>
        </p:nvPicPr>
        <p:blipFill rotWithShape="1">
          <a:blip r:embed="rId3">
            <a:alphaModFix/>
          </a:blip>
          <a:srcRect b="1719" l="0" r="0" t="0"/>
          <a:stretch/>
        </p:blipFill>
        <p:spPr>
          <a:xfrm>
            <a:off x="5388525" y="791462"/>
            <a:ext cx="3652050" cy="356057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7"/>
          <p:cNvSpPr txBox="1"/>
          <p:nvPr/>
        </p:nvSpPr>
        <p:spPr>
          <a:xfrm>
            <a:off x="8832300" y="4681800"/>
            <a:ext cx="316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5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98" name="Google Shape;98;p17"/>
          <p:cNvSpPr txBox="1"/>
          <p:nvPr/>
        </p:nvSpPr>
        <p:spPr>
          <a:xfrm>
            <a:off x="311700" y="1353050"/>
            <a:ext cx="45543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Use a guitar to control a tesla coil and create sparks that play music!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- Overview</a:t>
            </a:r>
            <a:endParaRPr/>
          </a:p>
        </p:txBody>
      </p:sp>
      <p:pic>
        <p:nvPicPr>
          <p:cNvPr id="104" name="Google Shape;10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4025" y="1080325"/>
            <a:ext cx="6375950" cy="36741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8"/>
          <p:cNvSpPr txBox="1"/>
          <p:nvPr/>
        </p:nvSpPr>
        <p:spPr>
          <a:xfrm>
            <a:off x="8832300" y="4681800"/>
            <a:ext cx="316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6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- Audio Board</a:t>
            </a:r>
            <a:endParaRPr/>
          </a:p>
        </p:txBody>
      </p:sp>
      <p:sp>
        <p:nvSpPr>
          <p:cNvPr id="111" name="Google Shape;111;p19"/>
          <p:cNvSpPr txBox="1"/>
          <p:nvPr>
            <p:ph idx="1" type="body"/>
          </p:nvPr>
        </p:nvSpPr>
        <p:spPr>
          <a:xfrm>
            <a:off x="311700" y="1152475"/>
            <a:ext cx="5668500" cy="352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Objective: Process Guitar Output to Control Switching</a:t>
            </a:r>
            <a:endParaRPr sz="1600"/>
          </a:p>
          <a:p>
            <a:pPr indent="-330200" lvl="0" marL="457200" rtl="0" algn="l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Guitar sine wave amplified and and sent into a comparator</a:t>
            </a:r>
            <a:endParaRPr sz="1600"/>
          </a:p>
          <a:p>
            <a:pPr indent="-330200" lvl="0" marL="4572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Microcontroller</a:t>
            </a:r>
            <a:r>
              <a:rPr lang="en" sz="1600"/>
              <a:t> used to control resonant frequency generator</a:t>
            </a:r>
            <a:endParaRPr sz="1600"/>
          </a:p>
          <a:p>
            <a:pPr indent="-330200" lvl="0" marL="4572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Pulse-Width Modulation to create control signal</a:t>
            </a:r>
            <a:endParaRPr sz="1600"/>
          </a:p>
          <a:p>
            <a:pPr indent="-330200" lvl="0" marL="457200" rtl="0" algn="l">
              <a:lnSpc>
                <a:spcPct val="200000"/>
              </a:lnSpc>
              <a:spcBef>
                <a:spcPts val="1000"/>
              </a:spcBef>
              <a:spcAft>
                <a:spcPts val="1000"/>
              </a:spcAft>
              <a:buSzPts val="1600"/>
              <a:buChar char="●"/>
            </a:pPr>
            <a:r>
              <a:rPr lang="en" sz="1600"/>
              <a:t>Optocoupler</a:t>
            </a:r>
            <a:r>
              <a:rPr lang="en" sz="1600"/>
              <a:t> Isolation for safety</a:t>
            </a:r>
            <a:endParaRPr sz="1600"/>
          </a:p>
        </p:txBody>
      </p:sp>
      <p:pic>
        <p:nvPicPr>
          <p:cNvPr id="112" name="Google Shape;11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2350" y="713625"/>
            <a:ext cx="2969701" cy="3959602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9"/>
          <p:cNvSpPr txBox="1"/>
          <p:nvPr/>
        </p:nvSpPr>
        <p:spPr>
          <a:xfrm>
            <a:off x="8832300" y="4681800"/>
            <a:ext cx="316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7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- Power Board</a:t>
            </a:r>
            <a:endParaRPr/>
          </a:p>
        </p:txBody>
      </p:sp>
      <p:sp>
        <p:nvSpPr>
          <p:cNvPr id="119" name="Google Shape;119;p20"/>
          <p:cNvSpPr txBox="1"/>
          <p:nvPr>
            <p:ph idx="1" type="body"/>
          </p:nvPr>
        </p:nvSpPr>
        <p:spPr>
          <a:xfrm>
            <a:off x="311700" y="1152475"/>
            <a:ext cx="5731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Objective: Convert wall power to usable power for tesla coil</a:t>
            </a:r>
            <a:endParaRPr/>
          </a:p>
          <a:p>
            <a:pPr indent="-334327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Plugged into wall, rectified and filtered -&gt; Steady DC at safe 20V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4327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Power then switched on and off at resonant frequency - this creates gain so the tesla coil can spark!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4327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Developed specialized tank circuit, raises voltage even higher, fed into coil to create sparks!</a:t>
            </a:r>
            <a:endParaRPr/>
          </a:p>
        </p:txBody>
      </p:sp>
      <p:pic>
        <p:nvPicPr>
          <p:cNvPr id="120" name="Google Shape;12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0400" y="285575"/>
            <a:ext cx="2631899" cy="4687027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0"/>
          <p:cNvSpPr txBox="1"/>
          <p:nvPr/>
        </p:nvSpPr>
        <p:spPr>
          <a:xfrm>
            <a:off x="8832300" y="4681800"/>
            <a:ext cx="316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8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Specialized Tank Circuit</a:t>
            </a:r>
            <a:endParaRPr/>
          </a:p>
        </p:txBody>
      </p:sp>
      <p:pic>
        <p:nvPicPr>
          <p:cNvPr id="127" name="Google Shape;12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3850" y="1179775"/>
            <a:ext cx="3078450" cy="307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1"/>
          <p:cNvSpPr/>
          <p:nvPr/>
        </p:nvSpPr>
        <p:spPr>
          <a:xfrm>
            <a:off x="4958925" y="1312875"/>
            <a:ext cx="664200" cy="2521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29" name="Google Shape;12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83500"/>
            <a:ext cx="4522449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1"/>
          <p:cNvSpPr txBox="1"/>
          <p:nvPr/>
        </p:nvSpPr>
        <p:spPr>
          <a:xfrm>
            <a:off x="8832300" y="4681800"/>
            <a:ext cx="316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9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