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7A9176-D0E4-4795-93A7-A677889BBD40}">
  <a:tblStyle styleId="{BF7A9176-D0E4-4795-93A7-A677889BBD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c5bbae0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c5bbae0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Solenoid consumes huge amounts of energy, which will cause a </a:t>
            </a:r>
            <a:r>
              <a:rPr lang="en"/>
              <a:t>voltage</a:t>
            </a:r>
            <a:r>
              <a:rPr lang="en"/>
              <a:t> drop of the battery. So we changed to eight 1.5V AA batteries to </a:t>
            </a:r>
            <a:r>
              <a:rPr lang="en"/>
              <a:t>accommodate</a:t>
            </a:r>
            <a:r>
              <a:rPr lang="en"/>
              <a:t> for the need.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c5bbae0d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3c5bbae0d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 Crystal Display (LCD)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call a “bundle” is (2,3,2) refers 2A, 3B and 2C </a:t>
            </a:r>
            <a:r>
              <a:rPr lang="en"/>
              <a:t>chips</a:t>
            </a:r>
            <a:r>
              <a:rPr lang="en"/>
              <a:t>. Press D once will dispense one bundle.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c5bbae0d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c5bbae0d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look at the front horizontally, Look from above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Laser Module is used for the Chip Counter to display the number of 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remaining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chips.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c5bbae0d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3c5bbae0d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the number of chips by one whenever a chips falls.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to be manually reset.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c5bbae0d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c5bbae0d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bipolar junction transistor (BJT): to control 12V component using 5V signal. To protect the circuit.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3c5bbae0d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3c5bbae0d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c5bbae0d4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c5bbae0d4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3c5bbae0d4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3c5bbae0d4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c5bbae0d4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3c5bbae0d4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cbfcdae22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3cbfcdae22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c5bbae0d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c5bbae0d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cbfcdae22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3cbfcdae22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cbfcdae22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3cbfcdae22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c5bbae0d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c5bbae0d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SideNote: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Only</a:t>
            </a:r>
            <a:r>
              <a:rPr lang="en"/>
              <a:t> part of the PCB works, so we chose to demo the project on breadboard completely to make it easier to test and demo.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the purpose of demo, we only showed one Chip Dispensing Module. For the designed use, which is to </a:t>
            </a:r>
            <a:r>
              <a:rPr lang="en"/>
              <a:t>accommodate</a:t>
            </a:r>
            <a:r>
              <a:rPr lang="en"/>
              <a:t> for 3 types of chips, we can </a:t>
            </a:r>
            <a:r>
              <a:rPr lang="en"/>
              <a:t>easily extend by duplicating the module.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c5bbae0d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c5bbae0d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c5bbae0d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c5bbae0d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(18, 12, 9) tests done for each test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triple Chip Dispensing, if less than 3 chips remaining, just count if we can dispense the </a:t>
            </a:r>
            <a:r>
              <a:rPr lang="en"/>
              <a:t>remaining</a:t>
            </a:r>
            <a:r>
              <a:rPr lang="en"/>
              <a:t> chips.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3c5bbae0d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3c5bbae0d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accuracy set too high (98%), </a:t>
            </a:r>
            <a:r>
              <a:rPr lang="en"/>
              <a:t>probably</a:t>
            </a:r>
            <a:r>
              <a:rPr lang="en"/>
              <a:t> lower the expected accuracy to 90%.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601670" y="281175"/>
            <a:ext cx="794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601670" y="1350110"/>
            <a:ext cx="79407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>
                <a:solidFill>
                  <a:schemeClr val="dk1"/>
                </a:solidFill>
              </a:defRPr>
            </a:lvl1pPr>
            <a:lvl2pPr indent="-4064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55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indent="-355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title"/>
          </p:nvPr>
        </p:nvSpPr>
        <p:spPr>
          <a:xfrm>
            <a:off x="2586835" y="281175"/>
            <a:ext cx="61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>
                <a:solidFill>
                  <a:srgbClr val="0070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2586835" y="1197405"/>
            <a:ext cx="61083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>
                <a:solidFill>
                  <a:schemeClr val="dk1"/>
                </a:solidFill>
              </a:defRPr>
            </a:lvl1pPr>
            <a:lvl2pPr indent="-4064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55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indent="-355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448965" y="281175"/>
            <a:ext cx="8246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536877" y="1641239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536877" y="2113635"/>
            <a:ext cx="4040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indent="-355600" lvl="1" marL="9144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indent="-330200" lvl="3" marL="18288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146" name="Google Shape;146;p15"/>
          <p:cNvSpPr txBox="1"/>
          <p:nvPr>
            <p:ph idx="3" type="body"/>
          </p:nvPr>
        </p:nvSpPr>
        <p:spPr>
          <a:xfrm>
            <a:off x="4572000" y="1641239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15"/>
          <p:cNvSpPr txBox="1"/>
          <p:nvPr>
            <p:ph idx="4" type="body"/>
          </p:nvPr>
        </p:nvSpPr>
        <p:spPr>
          <a:xfrm>
            <a:off x="4572000" y="2113635"/>
            <a:ext cx="40419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indent="-355600" lvl="1" marL="9144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indent="-330200" lvl="3" marL="18288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148" name="Google Shape;148;p1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AK4Rksvw6Clqw0nc26PQem4HCRqIN2-i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 Dispenser</a:t>
            </a:r>
            <a:endParaRPr/>
          </a:p>
        </p:txBody>
      </p:sp>
      <p:sp>
        <p:nvSpPr>
          <p:cNvPr id="156" name="Google Shape;156;p16"/>
          <p:cNvSpPr txBox="1"/>
          <p:nvPr>
            <p:ph idx="1" type="subTitle"/>
          </p:nvPr>
        </p:nvSpPr>
        <p:spPr>
          <a:xfrm>
            <a:off x="4531475" y="3470450"/>
            <a:ext cx="40233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65: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 Chen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Xulun Huang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Tianyang Sha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Qi’s part </a:t>
            </a:r>
            <a:r>
              <a:rPr lang="en" sz="1600"/>
              <a:t>(</a:t>
            </a: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Power System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" sz="16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User Terminal </a:t>
            </a:r>
            <a:r>
              <a:rPr lang="en" sz="1600"/>
              <a:t>)</a:t>
            </a:r>
            <a:endParaRPr sz="1600"/>
          </a:p>
        </p:txBody>
      </p:sp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28216" l="10808" r="8708" t="22454"/>
          <a:stretch/>
        </p:blipFill>
        <p:spPr>
          <a:xfrm>
            <a:off x="735000" y="1754500"/>
            <a:ext cx="3104099" cy="253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4808525" y="1754500"/>
            <a:ext cx="274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Power system: 8 x 1.5V batteries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Changed from one 12V/23A  battery to ensure durability.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0025" y="3157125"/>
            <a:ext cx="1049000" cy="11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/>
          <p:nvPr/>
        </p:nvSpPr>
        <p:spPr>
          <a:xfrm>
            <a:off x="4351063" y="3537713"/>
            <a:ext cx="747000" cy="373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Qi’s part</a:t>
            </a:r>
            <a:r>
              <a:rPr lang="en" sz="1750"/>
              <a:t> (</a:t>
            </a:r>
            <a:r>
              <a:rPr lang="en" sz="175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Power System </a:t>
            </a:r>
            <a:r>
              <a:rPr lang="en" sz="1750"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" sz="175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User Terminal </a:t>
            </a:r>
            <a:r>
              <a:rPr lang="en" sz="1750"/>
              <a:t>)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822975" y="1567550"/>
            <a:ext cx="2785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Terminal: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LCD screen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4x4 Membrane Keypad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‘D’ for dispensing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‘*’  for </a:t>
            </a:r>
            <a:r>
              <a:rPr lang="en"/>
              <a:t>configuring</a:t>
            </a:r>
            <a:r>
              <a:rPr lang="en"/>
              <a:t> </a:t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14234" l="13004" r="17040" t="38236"/>
          <a:stretch/>
        </p:blipFill>
        <p:spPr>
          <a:xfrm>
            <a:off x="3766375" y="918250"/>
            <a:ext cx="4981188" cy="2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825" y="3969149"/>
            <a:ext cx="1961101" cy="88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950" y="3952175"/>
            <a:ext cx="2026971" cy="9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/>
          <p:nvPr/>
        </p:nvSpPr>
        <p:spPr>
          <a:xfrm flipH="1">
            <a:off x="5403625" y="4251286"/>
            <a:ext cx="631500" cy="31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 flipH="1" rot="-5400000">
            <a:off x="6583175" y="3407686"/>
            <a:ext cx="631500" cy="31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Xulun’s part </a:t>
            </a:r>
            <a:r>
              <a:rPr lang="en" sz="1600"/>
              <a:t>(</a:t>
            </a:r>
            <a:r>
              <a:rPr lang="en" sz="1600">
                <a:solidFill>
                  <a:srgbClr val="6FA8DC"/>
                </a:solidFill>
                <a:latin typeface="Lato"/>
                <a:ea typeface="Lato"/>
                <a:cs typeface="Lato"/>
                <a:sym typeface="Lato"/>
              </a:rPr>
              <a:t>Laser module</a:t>
            </a:r>
            <a:r>
              <a:rPr lang="en" sz="1600"/>
              <a:t>)</a:t>
            </a:r>
            <a:endParaRPr sz="1600"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750" y="1011428"/>
            <a:ext cx="2551875" cy="2755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27"/>
          <p:cNvCxnSpPr/>
          <p:nvPr/>
        </p:nvCxnSpPr>
        <p:spPr>
          <a:xfrm flipH="1" rot="10800000">
            <a:off x="1596925" y="2801600"/>
            <a:ext cx="1476300" cy="46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1" name="Google Shape;241;p27"/>
          <p:cNvPicPr preferRelativeResize="0"/>
          <p:nvPr/>
        </p:nvPicPr>
        <p:blipFill rotWithShape="1">
          <a:blip r:embed="rId4">
            <a:alphaModFix/>
          </a:blip>
          <a:srcRect b="0" l="0" r="11441" t="0"/>
          <a:stretch/>
        </p:blipFill>
        <p:spPr>
          <a:xfrm>
            <a:off x="3849450" y="989825"/>
            <a:ext cx="4656699" cy="2756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7"/>
          <p:cNvCxnSpPr/>
          <p:nvPr/>
        </p:nvCxnSpPr>
        <p:spPr>
          <a:xfrm>
            <a:off x="5207900" y="2762300"/>
            <a:ext cx="1939800" cy="85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7"/>
          <p:cNvSpPr txBox="1"/>
          <p:nvPr/>
        </p:nvSpPr>
        <p:spPr>
          <a:xfrm>
            <a:off x="1127750" y="3940700"/>
            <a:ext cx="7378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Laser Module : One laser transmitter and one laser receiver.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Function: When chip falls down, it will block the laser, which will be detected by the microcontroller.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Xulun’s part </a:t>
            </a:r>
            <a:r>
              <a:rPr lang="en" sz="1600"/>
              <a:t>(</a:t>
            </a:r>
            <a:r>
              <a:rPr lang="en" sz="1600">
                <a:solidFill>
                  <a:srgbClr val="6FA8DC"/>
                </a:solidFill>
                <a:latin typeface="Lato"/>
                <a:ea typeface="Lato"/>
                <a:cs typeface="Lato"/>
                <a:sym typeface="Lato"/>
              </a:rPr>
              <a:t>Laser module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1297500" y="1567550"/>
            <a:ext cx="3798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 Counter: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LCD screen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Display the number of remaining chips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974" y="941800"/>
            <a:ext cx="3211427" cy="381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Tianyang</a:t>
            </a:r>
            <a:r>
              <a:rPr lang="en" sz="2650"/>
              <a:t>’s part</a:t>
            </a:r>
            <a:r>
              <a:rPr lang="en"/>
              <a:t> </a:t>
            </a:r>
            <a:r>
              <a:rPr lang="en" sz="1750"/>
              <a:t>(</a:t>
            </a:r>
            <a:r>
              <a:rPr lang="en" sz="175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Solenoid module</a:t>
            </a:r>
            <a:r>
              <a:rPr lang="en" sz="1750">
                <a:latin typeface="Lato"/>
                <a:ea typeface="Lato"/>
                <a:cs typeface="Lato"/>
                <a:sym typeface="Lato"/>
              </a:rPr>
              <a:t>)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4113450" y="1567550"/>
            <a:ext cx="4222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Solenoid module: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solenoid controlled via a BJT circuit.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Push-and-pull corresponds to one dispensing.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152" y="1238250"/>
            <a:ext cx="2690927" cy="33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1297500" y="393750"/>
            <a:ext cx="2967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we met:</a:t>
            </a:r>
            <a:endParaRPr/>
          </a:p>
        </p:txBody>
      </p:sp>
      <p:sp>
        <p:nvSpPr>
          <p:cNvPr id="264" name="Google Shape;264;p30"/>
          <p:cNvSpPr txBox="1"/>
          <p:nvPr>
            <p:ph idx="1" type="body"/>
          </p:nvPr>
        </p:nvSpPr>
        <p:spPr>
          <a:xfrm>
            <a:off x="1109100" y="1277250"/>
            <a:ext cx="3344100" cy="3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Solenoid lack of power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Insufficient power for larger solenoid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Soldering Problems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Laser</a:t>
            </a:r>
            <a:r>
              <a:rPr lang="en" sz="1600"/>
              <a:t>  accuracy issue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Dispensing accuracy issue</a:t>
            </a:r>
            <a:endParaRPr sz="1600"/>
          </a:p>
        </p:txBody>
      </p:sp>
      <p:sp>
        <p:nvSpPr>
          <p:cNvPr id="265" name="Google Shape;265;p30"/>
          <p:cNvSpPr txBox="1"/>
          <p:nvPr>
            <p:ph type="title"/>
          </p:nvPr>
        </p:nvSpPr>
        <p:spPr>
          <a:xfrm>
            <a:off x="5390875" y="393750"/>
            <a:ext cx="2967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/>
              <a:t>solutions</a:t>
            </a:r>
            <a:r>
              <a:rPr lang="en"/>
              <a:t>:</a:t>
            </a:r>
            <a:endParaRPr/>
          </a:p>
        </p:txBody>
      </p:sp>
      <p:sp>
        <p:nvSpPr>
          <p:cNvPr id="266" name="Google Shape;266;p30"/>
          <p:cNvSpPr txBox="1"/>
          <p:nvPr>
            <p:ph idx="1" type="body"/>
          </p:nvPr>
        </p:nvSpPr>
        <p:spPr>
          <a:xfrm>
            <a:off x="5202475" y="1353450"/>
            <a:ext cx="33441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capacitors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Using breadboard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Find better position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platform smooth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we learned</a:t>
            </a:r>
            <a:endParaRPr b="1"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1052550" y="1379175"/>
            <a:ext cx="7038900" cy="38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of Arduino board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Interaction with sensors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PCB board design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Mechanical part in reality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Project team working experience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Further Improvement</a:t>
            </a:r>
            <a:endParaRPr b="1"/>
          </a:p>
        </p:txBody>
      </p:sp>
      <p:sp>
        <p:nvSpPr>
          <p:cNvPr id="278" name="Google Shape;278;p32"/>
          <p:cNvSpPr txBox="1"/>
          <p:nvPr>
            <p:ph idx="1" type="body"/>
          </p:nvPr>
        </p:nvSpPr>
        <p:spPr>
          <a:xfrm>
            <a:off x="1297500" y="1116150"/>
            <a:ext cx="29385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Dispensing Part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Solenoid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Mechanical setup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Sensor part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Blocking area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9" name="Google Shape;279;p32"/>
          <p:cNvSpPr txBox="1"/>
          <p:nvPr>
            <p:ph idx="1" type="body"/>
          </p:nvPr>
        </p:nvSpPr>
        <p:spPr>
          <a:xfrm>
            <a:off x="4572000" y="1254300"/>
            <a:ext cx="29385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Power Supply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slots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Ethical Concerns</a:t>
            </a:r>
            <a:endParaRPr b="1"/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1297500" y="1470300"/>
            <a:ext cx="7038900" cy="3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Power Supply Part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12V Highest </a:t>
            </a:r>
            <a:r>
              <a:rPr lang="en" sz="1600"/>
              <a:t>voltage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Laser Part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Will not cause potential eye damage with protection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Solenoid Part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Safe with protection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Reliability 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"/>
              <a:t>Project Objective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63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b="1" lang="en" sz="1407"/>
              <a:t>Problem Statement</a:t>
            </a:r>
            <a:r>
              <a:rPr lang="en" sz="1407"/>
              <a:t>:</a:t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lang="en" sz="1407"/>
              <a:t>-Sorting chips manually is tedious and inefficient</a:t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lang="en" sz="1407"/>
              <a:t>-Chance of error is relatively high</a:t>
            </a:r>
            <a:endParaRPr sz="1407"/>
          </a:p>
          <a:p>
            <a:pPr indent="-178435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b="1" lang="en" sz="1407"/>
              <a:t>Significance</a:t>
            </a:r>
            <a:r>
              <a:rPr lang="en" sz="1407"/>
              <a:t>:</a:t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lang="en" sz="1407"/>
              <a:t>-Requires user input only</a:t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70"/>
              <a:buChar char="●"/>
            </a:pPr>
            <a:r>
              <a:rPr lang="en" sz="1407"/>
              <a:t>-Add Reliability</a:t>
            </a:r>
            <a:endParaRPr sz="1407"/>
          </a:p>
          <a:p>
            <a:pPr indent="-341630" lvl="0" marL="342900" rtl="0" algn="l">
              <a:lnSpc>
                <a:spcPct val="95000"/>
              </a:lnSpc>
              <a:spcBef>
                <a:spcPts val="518"/>
              </a:spcBef>
              <a:spcAft>
                <a:spcPts val="1200"/>
              </a:spcAft>
              <a:buClr>
                <a:schemeClr val="dk1"/>
              </a:buClr>
              <a:buSzPts val="2570"/>
              <a:buChar char="●"/>
            </a:pPr>
            <a:r>
              <a:rPr lang="en" sz="1407"/>
              <a:t>-Adaptable for other potential uses </a:t>
            </a:r>
            <a:endParaRPr sz="140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00" y="1126525"/>
            <a:ext cx="5232404" cy="3530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18"/>
          <p:cNvGraphicFramePr/>
          <p:nvPr/>
        </p:nvGraphicFramePr>
        <p:xfrm>
          <a:off x="5676125" y="12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{BF7A9176-D0E4-4795-93A7-A677889BBD40}</a:tableStyleId>
              </a:tblPr>
              <a:tblGrid>
                <a:gridCol w="1006050"/>
                <a:gridCol w="2298550"/>
              </a:tblGrid>
              <a:tr h="100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System 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 </a:t>
                      </a:r>
                      <a:r>
                        <a:rPr lang="en">
                          <a:solidFill>
                            <a:srgbClr val="4A86E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User Terminal 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(Control System)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7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Xulun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FA8D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Laser module</a:t>
                      </a:r>
                      <a:r>
                        <a:rPr lang="en">
                          <a:solidFill>
                            <a:srgbClr val="F1C23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(Sensors)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9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Tianyang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1C23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Solenoid module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 (Actuation System)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1C23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601670" y="128470"/>
            <a:ext cx="80934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/>
              <a:t>Original Design and Changes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754375" y="116582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/>
              <a:t>Original</a:t>
            </a:r>
            <a:endParaRPr/>
          </a:p>
        </p:txBody>
      </p:sp>
      <p:sp>
        <p:nvSpPr>
          <p:cNvPr id="176" name="Google Shape;176;p19"/>
          <p:cNvSpPr txBox="1"/>
          <p:nvPr>
            <p:ph idx="3" type="body"/>
          </p:nvPr>
        </p:nvSpPr>
        <p:spPr>
          <a:xfrm>
            <a:off x="4669067" y="118445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/>
              <a:t>Improved</a:t>
            </a:r>
            <a:endParaRPr/>
          </a:p>
        </p:txBody>
      </p:sp>
      <p:pic>
        <p:nvPicPr>
          <p:cNvPr id="177" name="Google Shape;177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3220" l="0" r="-6055" t="7281"/>
          <a:stretch/>
        </p:blipFill>
        <p:spPr>
          <a:xfrm>
            <a:off x="1074003" y="1641239"/>
            <a:ext cx="3192600" cy="33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8231" y="1735375"/>
            <a:ext cx="2443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/>
        </p:nvSpPr>
        <p:spPr>
          <a:xfrm>
            <a:off x="143555" y="1301421"/>
            <a:ext cx="18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01670" y="281175"/>
            <a:ext cx="309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0" y="1197405"/>
            <a:ext cx="93150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High-level requirements</a:t>
            </a: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capacity of the battery needs to sustain the dispensing process at least 20 times with every component of the system working correctly.</a:t>
            </a:r>
            <a:endParaRPr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system should hint to the user about the current state of the system with 98% accuracy (input mode, output mode, or halt). </a:t>
            </a:r>
            <a:endParaRPr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system needs to achieve at least 90% accuracy during 10 consecutive dispensing processes. </a:t>
            </a:r>
            <a:endParaRPr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system should be able to hint to the user about the number of remaining chips for all three types of chips with 90% accuracy.</a:t>
            </a:r>
            <a:endParaRPr>
              <a:solidFill>
                <a:schemeClr val="lt1"/>
              </a:solidFill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4363500" y="1567550"/>
            <a:ext cx="3972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components: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12V battery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Microcontrollers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LCDs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Chip Dispensing Module </a:t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00" y="1211300"/>
            <a:ext cx="3296981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Video</a:t>
            </a:r>
            <a:endParaRPr/>
          </a:p>
        </p:txBody>
      </p:sp>
      <p:pic>
        <p:nvPicPr>
          <p:cNvPr id="198" name="Google Shape;198;p22" title="demo_soun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8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- Chip Dispensing Module</a:t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5275750" y="1567538"/>
            <a:ext cx="3020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Solenoid Test: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the accuracy of dispensing using 3 test size (20, 30, 40 chips in the tube)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 (0.765, 2.618, 8.411)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Optimal number of chips loaded each time: </a:t>
            </a:r>
            <a:r>
              <a:rPr b="1" lang="en" u="sng"/>
              <a:t>30</a:t>
            </a:r>
            <a:r>
              <a:rPr lang="en"/>
              <a:t>. (&gt; 90% accuracy, requirement met)</a:t>
            </a:r>
            <a:endParaRPr/>
          </a:p>
        </p:txBody>
      </p:sp>
      <p:pic>
        <p:nvPicPr>
          <p:cNvPr id="205" name="Google Shape;205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5" y="1448468"/>
            <a:ext cx="4769676" cy="294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- Chip Counter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5275750" y="1567550"/>
            <a:ext cx="3060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</a:t>
            </a:r>
            <a:r>
              <a:rPr lang="en"/>
              <a:t>Test: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the accuracy of laser module using 3 test size (20, 30, 40 chips in the tube)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 (3.64, 6.855, 10.982)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Improvement needed (&lt;90%):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Sensitivity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May include another laser module to detect from two axises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468963"/>
            <a:ext cx="4844226" cy="310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