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qp9wNWnPjFpQSEfrF6oe8AMHI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38E6DB-B387-4DA7-BEC8-2D82A88E00A4}">
  <a:tblStyle styleId="{ED38E6DB-B387-4DA7-BEC8-2D82A88E00A4}"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25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11e5ecf99_0_1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2211e5ecf99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1d9b39fa0e_1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 We’re going to spend a lot of time on this slide walking through this, and we also mention what changed in regards to actuation and opting to not prioritize power and charging.</a:t>
            </a:r>
            <a:endParaRPr/>
          </a:p>
        </p:txBody>
      </p:sp>
      <p:sp>
        <p:nvSpPr>
          <p:cNvPr id="191" name="Google Shape;191;g21d9b39fa0e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211e5ecf99_0_2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 We’re going to spend a lot of time on this slide walking through this, and we also mention what changed in regards to actuation and opting to not prioritize power and charging.</a:t>
            </a:r>
            <a:endParaRPr/>
          </a:p>
        </p:txBody>
      </p:sp>
      <p:sp>
        <p:nvSpPr>
          <p:cNvPr id="202" name="Google Shape;202;g2211e5ecf99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211e5ecf99_0_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a:t>
            </a:r>
            <a:endParaRPr/>
          </a:p>
        </p:txBody>
      </p:sp>
      <p:sp>
        <p:nvSpPr>
          <p:cNvPr id="213" name="Google Shape;213;g2211e5ecf99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211e5ecf99_0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2211e5ecf99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211e5ecf99_0_2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Akshay</a:t>
            </a:r>
            <a:endParaRPr/>
          </a:p>
        </p:txBody>
      </p:sp>
      <p:sp>
        <p:nvSpPr>
          <p:cNvPr id="236" name="Google Shape;236;g2211e5ecf99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11e5ecf99_0_2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Akshay</a:t>
            </a:r>
            <a:endParaRPr/>
          </a:p>
        </p:txBody>
      </p:sp>
      <p:sp>
        <p:nvSpPr>
          <p:cNvPr id="247" name="Google Shape;247;g2211e5ecf99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1d9b39fa0e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Akshay- This should be in results because it’s something we actually tested vs just theoretical</a:t>
            </a:r>
            <a:endParaRPr/>
          </a:p>
        </p:txBody>
      </p:sp>
      <p:sp>
        <p:nvSpPr>
          <p:cNvPr id="258" name="Google Shape;258;g21d9b39fa0e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21385d37c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AkshayThis should be in results because it’s something we actually tested vs just theoretical</a:t>
            </a:r>
            <a:endParaRPr/>
          </a:p>
        </p:txBody>
      </p:sp>
      <p:sp>
        <p:nvSpPr>
          <p:cNvPr id="269" name="Google Shape;269;g221385d37c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21385d37c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Akshay- This should be in results because it’s something we actually tested vs just theoretical</a:t>
            </a:r>
            <a:endParaRPr/>
          </a:p>
        </p:txBody>
      </p:sp>
      <p:sp>
        <p:nvSpPr>
          <p:cNvPr id="280" name="Google Shape;280;g221385d37c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1f1a65484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291" name="Google Shape;291;g21f1a65484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211e5ecf99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Varun</a:t>
            </a:r>
            <a:endParaRPr/>
          </a:p>
        </p:txBody>
      </p:sp>
      <p:sp>
        <p:nvSpPr>
          <p:cNvPr id="302" name="Google Shape;302;g2211e5ecf99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d9b39fa0e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314" name="Google Shape;314;g21d9b39fa0e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1f1a654849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325" name="Google Shape;325;g21f1a65484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1f1a654849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336" name="Google Shape;336;g21f1a65484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1f1a654849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347" name="Google Shape;347;g21f1a654849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1f1a654849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358" name="Google Shape;358;g21f1a654849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1d9b39fa0e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g21d9b39fa0e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1f1a654849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a:t>
            </a:r>
            <a:endParaRPr/>
          </a:p>
        </p:txBody>
      </p:sp>
      <p:sp>
        <p:nvSpPr>
          <p:cNvPr id="380" name="Google Shape;380;g21f1a654849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1f1a654849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a:t>
            </a:r>
            <a:endParaRPr/>
          </a:p>
        </p:txBody>
      </p:sp>
      <p:sp>
        <p:nvSpPr>
          <p:cNvPr id="394" name="Google Shape;394;g21f1a654849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1d9b39fa0e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99" name="Google Shape;99;g21d9b39fa0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211e5ecf99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a:t>
            </a:r>
            <a:endParaRPr/>
          </a:p>
        </p:txBody>
      </p:sp>
      <p:sp>
        <p:nvSpPr>
          <p:cNvPr id="406" name="Google Shape;406;g2211e5ecf99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1d9b39fa0e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Say we haven’t made the charts yet but we want to include charts of accuracy and consistency, as well as what exactly failed</a:t>
            </a:r>
            <a:endParaRPr/>
          </a:p>
        </p:txBody>
      </p:sp>
      <p:sp>
        <p:nvSpPr>
          <p:cNvPr id="417" name="Google Shape;417;g21d9b39fa0e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211e5ecf99_1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a:t>
            </a:r>
            <a:endParaRPr/>
          </a:p>
        </p:txBody>
      </p:sp>
      <p:sp>
        <p:nvSpPr>
          <p:cNvPr id="428" name="Google Shape;428;g2211e5ecf99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1f1a654849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a:t>
            </a:r>
            <a:endParaRPr/>
          </a:p>
        </p:txBody>
      </p:sp>
      <p:sp>
        <p:nvSpPr>
          <p:cNvPr id="439" name="Google Shape;439;g21f1a654849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1f1a654849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Varun</a:t>
            </a:r>
            <a:endParaRPr/>
          </a:p>
        </p:txBody>
      </p:sp>
      <p:sp>
        <p:nvSpPr>
          <p:cNvPr id="450" name="Google Shape;450;g21f1a654849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211e5ecf99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Akshay</a:t>
            </a:r>
            <a:endParaRPr/>
          </a:p>
        </p:txBody>
      </p:sp>
      <p:sp>
        <p:nvSpPr>
          <p:cNvPr id="461" name="Google Shape;461;g2211e5ecf99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211e5ecf99_2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2211e5ecf99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211e5ecf99_2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2211e5ecf99_2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211e5ecf99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Akshay</a:t>
            </a:r>
            <a:endParaRPr/>
          </a:p>
        </p:txBody>
      </p:sp>
      <p:sp>
        <p:nvSpPr>
          <p:cNvPr id="112" name="Google Shape;112;g2211e5ecf99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1d9b39fa0e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g21d9b39fa0e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1d9b39fa0e_0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a:t>
            </a:r>
            <a:endParaRPr/>
          </a:p>
        </p:txBody>
      </p:sp>
      <p:sp>
        <p:nvSpPr>
          <p:cNvPr id="134" name="Google Shape;134;g21d9b39fa0e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1d9b39fa0e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 We’re going to spend a lot of time on this slide walking through this, and we also mention what changed in regards to actuation and opting to not prioritize power and charging.</a:t>
            </a:r>
            <a:endParaRPr/>
          </a:p>
        </p:txBody>
      </p:sp>
      <p:sp>
        <p:nvSpPr>
          <p:cNvPr id="146" name="Google Shape;146;g21d9b39fa0e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1f1a654849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Vibhav. </a:t>
            </a:r>
            <a:endParaRPr/>
          </a:p>
        </p:txBody>
      </p:sp>
      <p:sp>
        <p:nvSpPr>
          <p:cNvPr id="158" name="Google Shape;158;g21f1a654849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211e5ecf99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Varun</a:t>
            </a:r>
            <a:endParaRPr/>
          </a:p>
        </p:txBody>
      </p:sp>
      <p:sp>
        <p:nvSpPr>
          <p:cNvPr id="169" name="Google Shape;169;g2211e5ecf99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ideo" Target="https://www.youtube.com/embed/e9dW9jGpvqg?feature=oembed" TargetMode="External"/><Relationship Id="rId5" Type="http://schemas.openxmlformats.org/officeDocument/2006/relationships/image" Target="../media/image18.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vcv2@illinois.edu"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mailto:aabapat2@illinois.edu" TargetMode="External"/><Relationship Id="rId5" Type="http://schemas.openxmlformats.org/officeDocument/2006/relationships/hyperlink" Target="mailto:vadivi2@illinois.edu" TargetMode="Externa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6"/>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83" name="Google Shape;83;p26" descr="A picture containing building, street&#10;&#10;Description automatically generated"/>
          <p:cNvPicPr preferRelativeResize="0"/>
          <p:nvPr/>
        </p:nvPicPr>
        <p:blipFill rotWithShape="1">
          <a:blip r:embed="rId3">
            <a:alphaModFix amt="25000"/>
          </a:blip>
          <a:srcRect/>
          <a:stretch/>
        </p:blipFill>
        <p:spPr>
          <a:xfrm>
            <a:off x="-2" y="8165"/>
            <a:ext cx="12192000" cy="6858000"/>
          </a:xfrm>
          <a:prstGeom prst="rect">
            <a:avLst/>
          </a:prstGeom>
          <a:noFill/>
          <a:ln>
            <a:noFill/>
          </a:ln>
        </p:spPr>
      </p:pic>
      <p:sp>
        <p:nvSpPr>
          <p:cNvPr id="84" name="Google Shape;84;p26"/>
          <p:cNvSpPr txBox="1"/>
          <p:nvPr/>
        </p:nvSpPr>
        <p:spPr>
          <a:xfrm>
            <a:off x="1134035" y="2553964"/>
            <a:ext cx="9924000" cy="372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600"/>
              </a:spcBef>
              <a:spcAft>
                <a:spcPts val="0"/>
              </a:spcAft>
              <a:buClr>
                <a:srgbClr val="000000"/>
              </a:buClr>
              <a:buSzPts val="4500"/>
              <a:buFont typeface="Arial"/>
              <a:buNone/>
            </a:pPr>
            <a:r>
              <a:rPr lang="en-US" sz="4500" b="1">
                <a:solidFill>
                  <a:schemeClr val="lt1"/>
                </a:solidFill>
                <a:latin typeface="Georgia"/>
                <a:ea typeface="Georgia"/>
                <a:cs typeface="Georgia"/>
                <a:sym typeface="Georgia"/>
              </a:rPr>
              <a:t>Footballytics</a:t>
            </a:r>
            <a:endParaRPr sz="4500" i="0" u="none" strike="noStrike" cap="none">
              <a:solidFill>
                <a:srgbClr val="000000"/>
              </a:solidFill>
              <a:latin typeface="Georgia"/>
              <a:ea typeface="Georgia"/>
              <a:cs typeface="Georgia"/>
              <a:sym typeface="Georgia"/>
            </a:endParaRPr>
          </a:p>
          <a:p>
            <a:pPr marL="0" marR="0" lvl="0" indent="0" algn="ctr" rtl="0">
              <a:lnSpc>
                <a:spcPct val="100000"/>
              </a:lnSpc>
              <a:spcBef>
                <a:spcPts val="600"/>
              </a:spcBef>
              <a:spcAft>
                <a:spcPts val="0"/>
              </a:spcAft>
              <a:buNone/>
            </a:pPr>
            <a:r>
              <a:rPr lang="en-US" sz="2500" i="0" u="none" strike="noStrike" cap="none">
                <a:solidFill>
                  <a:schemeClr val="lt1"/>
                </a:solidFill>
                <a:latin typeface="Georgia"/>
                <a:ea typeface="Georgia"/>
                <a:cs typeface="Georgia"/>
                <a:sym typeface="Georgia"/>
              </a:rPr>
              <a:t>Electrical &amp; Computer Engineering</a:t>
            </a:r>
            <a:endParaRPr>
              <a:latin typeface="Georgia"/>
              <a:ea typeface="Georgia"/>
              <a:cs typeface="Georgia"/>
              <a:sym typeface="Georgia"/>
            </a:endParaRPr>
          </a:p>
          <a:p>
            <a:pPr marL="0" marR="0" lvl="0" indent="0" algn="ctr" rtl="0">
              <a:lnSpc>
                <a:spcPct val="100000"/>
              </a:lnSpc>
              <a:spcBef>
                <a:spcPts val="600"/>
              </a:spcBef>
              <a:spcAft>
                <a:spcPts val="0"/>
              </a:spcAft>
              <a:buNone/>
            </a:pPr>
            <a:endParaRPr sz="1800" i="0" u="none" strike="noStrike" cap="none">
              <a:solidFill>
                <a:schemeClr val="lt1"/>
              </a:solidFill>
              <a:latin typeface="Georgia"/>
              <a:ea typeface="Georgia"/>
              <a:cs typeface="Georgia"/>
              <a:sym typeface="Georgia"/>
            </a:endParaRPr>
          </a:p>
          <a:p>
            <a:pPr marL="0" marR="0" lvl="0" indent="0" algn="ctr" rtl="0">
              <a:lnSpc>
                <a:spcPct val="100000"/>
              </a:lnSpc>
              <a:spcBef>
                <a:spcPts val="600"/>
              </a:spcBef>
              <a:spcAft>
                <a:spcPts val="0"/>
              </a:spcAft>
              <a:buNone/>
            </a:pPr>
            <a:r>
              <a:rPr lang="en-US" sz="1800">
                <a:solidFill>
                  <a:schemeClr val="lt1"/>
                </a:solidFill>
                <a:latin typeface="Georgia"/>
                <a:ea typeface="Georgia"/>
                <a:cs typeface="Georgia"/>
                <a:sym typeface="Georgia"/>
              </a:rPr>
              <a:t>Vibhav Adivi, Akshay Bapat, Varun Venkatapathy</a:t>
            </a:r>
            <a:endParaRPr>
              <a:latin typeface="Georgia"/>
              <a:ea typeface="Georgia"/>
              <a:cs typeface="Georgia"/>
              <a:sym typeface="Georgia"/>
            </a:endParaRPr>
          </a:p>
          <a:p>
            <a:pPr marL="0" marR="0" lvl="0" indent="0" algn="ctr" rtl="0">
              <a:lnSpc>
                <a:spcPct val="100000"/>
              </a:lnSpc>
              <a:spcBef>
                <a:spcPts val="600"/>
              </a:spcBef>
              <a:spcAft>
                <a:spcPts val="0"/>
              </a:spcAft>
              <a:buNone/>
            </a:pPr>
            <a:r>
              <a:rPr lang="en-US" sz="1800">
                <a:solidFill>
                  <a:schemeClr val="lt1"/>
                </a:solidFill>
                <a:latin typeface="Georgia"/>
                <a:ea typeface="Georgia"/>
                <a:cs typeface="Georgia"/>
                <a:sym typeface="Georgia"/>
              </a:rPr>
              <a:t>TA: Xiangyuan Zhang</a:t>
            </a:r>
            <a:endParaRPr sz="1800">
              <a:solidFill>
                <a:schemeClr val="lt1"/>
              </a:solidFill>
              <a:latin typeface="Georgia"/>
              <a:ea typeface="Georgia"/>
              <a:cs typeface="Georgia"/>
              <a:sym typeface="Georgia"/>
            </a:endParaRPr>
          </a:p>
          <a:p>
            <a:pPr marL="0" marR="0" lvl="0" indent="0" algn="ctr" rtl="0">
              <a:lnSpc>
                <a:spcPct val="100000"/>
              </a:lnSpc>
              <a:spcBef>
                <a:spcPts val="600"/>
              </a:spcBef>
              <a:spcAft>
                <a:spcPts val="0"/>
              </a:spcAft>
              <a:buNone/>
            </a:pPr>
            <a:r>
              <a:rPr lang="en-US" sz="1800">
                <a:solidFill>
                  <a:schemeClr val="lt1"/>
                </a:solidFill>
                <a:latin typeface="Georgia"/>
                <a:ea typeface="Georgia"/>
                <a:cs typeface="Georgia"/>
                <a:sym typeface="Georgia"/>
              </a:rPr>
              <a:t>Professor Viktor Gruev</a:t>
            </a:r>
            <a:endParaRPr sz="1800">
              <a:solidFill>
                <a:schemeClr val="lt1"/>
              </a:solidFill>
              <a:latin typeface="Georgia"/>
              <a:ea typeface="Georgia"/>
              <a:cs typeface="Georgia"/>
              <a:sym typeface="Georgia"/>
            </a:endParaRPr>
          </a:p>
          <a:p>
            <a:pPr marL="0" marR="0" lvl="0" indent="0" algn="ctr" rtl="0">
              <a:lnSpc>
                <a:spcPct val="100000"/>
              </a:lnSpc>
              <a:spcBef>
                <a:spcPts val="600"/>
              </a:spcBef>
              <a:spcAft>
                <a:spcPts val="0"/>
              </a:spcAft>
              <a:buNone/>
            </a:pPr>
            <a:r>
              <a:rPr lang="en-US" sz="1800">
                <a:solidFill>
                  <a:schemeClr val="lt1"/>
                </a:solidFill>
                <a:latin typeface="Georgia"/>
                <a:ea typeface="Georgia"/>
                <a:cs typeface="Georgia"/>
                <a:sym typeface="Georgia"/>
              </a:rPr>
              <a:t>Team 16</a:t>
            </a:r>
            <a:endParaRPr sz="1800">
              <a:solidFill>
                <a:schemeClr val="lt1"/>
              </a:solidFill>
              <a:latin typeface="Georgia"/>
              <a:ea typeface="Georgia"/>
              <a:cs typeface="Georgia"/>
              <a:sym typeface="Georgia"/>
            </a:endParaRPr>
          </a:p>
          <a:p>
            <a:pPr marL="0" marR="0" lvl="0" indent="0" algn="ctr" rtl="0">
              <a:lnSpc>
                <a:spcPct val="100000"/>
              </a:lnSpc>
              <a:spcBef>
                <a:spcPts val="600"/>
              </a:spcBef>
              <a:spcAft>
                <a:spcPts val="0"/>
              </a:spcAft>
              <a:buNone/>
            </a:pPr>
            <a:r>
              <a:rPr lang="en-US" sz="1800">
                <a:solidFill>
                  <a:schemeClr val="lt1"/>
                </a:solidFill>
                <a:latin typeface="Georgia"/>
                <a:ea typeface="Georgia"/>
                <a:cs typeface="Georgia"/>
                <a:sym typeface="Georgia"/>
              </a:rPr>
              <a:t>May 2, 2023</a:t>
            </a:r>
            <a:endParaRPr sz="1800">
              <a:solidFill>
                <a:schemeClr val="lt1"/>
              </a:solidFill>
              <a:latin typeface="Georgia"/>
              <a:ea typeface="Georgia"/>
              <a:cs typeface="Georgia"/>
              <a:sym typeface="Georgia"/>
            </a:endParaRPr>
          </a:p>
          <a:p>
            <a:pPr marL="0" marR="0" lvl="0" indent="0" algn="ctr" rtl="0">
              <a:lnSpc>
                <a:spcPct val="100000"/>
              </a:lnSpc>
              <a:spcBef>
                <a:spcPts val="600"/>
              </a:spcBef>
              <a:spcAft>
                <a:spcPts val="0"/>
              </a:spcAft>
              <a:buNone/>
            </a:pPr>
            <a:endParaRPr sz="1800">
              <a:solidFill>
                <a:schemeClr val="lt1"/>
              </a:solidFill>
              <a:latin typeface="Georgia"/>
              <a:ea typeface="Georgia"/>
              <a:cs typeface="Georgia"/>
              <a:sym typeface="Georgia"/>
            </a:endParaRPr>
          </a:p>
        </p:txBody>
      </p:sp>
      <p:pic>
        <p:nvPicPr>
          <p:cNvPr id="85" name="Google Shape;85;p26" descr="A picture containing drawing&#10;&#10;Description automatically generated"/>
          <p:cNvPicPr preferRelativeResize="0"/>
          <p:nvPr/>
        </p:nvPicPr>
        <p:blipFill rotWithShape="1">
          <a:blip r:embed="rId4">
            <a:alphaModFix/>
          </a:blip>
          <a:srcRect/>
          <a:stretch/>
        </p:blipFill>
        <p:spPr>
          <a:xfrm>
            <a:off x="4641007" y="852965"/>
            <a:ext cx="2909982" cy="7540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211e5ecf99_0_182"/>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83" name="Google Shape;183;g2211e5ecf99_0_182"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184" name="Google Shape;184;g2211e5ecf99_0_182"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185" name="Google Shape;185;g2211e5ecf99_0_182"/>
          <p:cNvSpPr txBox="1"/>
          <p:nvPr/>
        </p:nvSpPr>
        <p:spPr>
          <a:xfrm>
            <a:off x="1295400" y="2948490"/>
            <a:ext cx="9601200" cy="1339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a:solidFill>
                  <a:schemeClr val="lt1"/>
                </a:solidFill>
                <a:latin typeface="Georgia"/>
                <a:ea typeface="Georgia"/>
                <a:cs typeface="Georgia"/>
                <a:sym typeface="Georgia"/>
              </a:rPr>
              <a:t>Software</a:t>
            </a:r>
            <a:endParaRPr sz="45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None/>
            </a:pPr>
            <a:endParaRPr sz="1800" i="0" u="none" strike="noStrike" cap="none">
              <a:solidFill>
                <a:schemeClr val="lt1"/>
              </a:solidFill>
              <a:latin typeface="Georgia"/>
              <a:ea typeface="Georgia"/>
              <a:cs typeface="Georgia"/>
              <a:sym typeface="Georgia"/>
            </a:endParaRPr>
          </a:p>
        </p:txBody>
      </p:sp>
      <p:sp>
        <p:nvSpPr>
          <p:cNvPr id="186" name="Google Shape;186;g2211e5ecf99_0_182"/>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g2211e5ecf99_0_18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88" name="Google Shape;188;g2211e5ecf99_0_18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1d9b39fa0e_1_29"/>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94" name="Google Shape;194;g21d9b39fa0e_1_29"/>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95" name="Google Shape;195;g21d9b39fa0e_1_29"/>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96" name="Google Shape;196;g21d9b39fa0e_1_29"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97" name="Google Shape;197;g21d9b39fa0e_1_29"/>
          <p:cNvSpPr txBox="1"/>
          <p:nvPr/>
        </p:nvSpPr>
        <p:spPr>
          <a:xfrm>
            <a:off x="376810" y="203276"/>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Arduino Code Uploaded to ESP32</a:t>
            </a:r>
            <a:endParaRPr sz="2400" i="0" u="none" strike="noStrike" cap="none">
              <a:solidFill>
                <a:schemeClr val="lt1"/>
              </a:solidFill>
              <a:latin typeface="Georgia"/>
              <a:ea typeface="Georgia"/>
              <a:cs typeface="Georgia"/>
              <a:sym typeface="Georgia"/>
            </a:endParaRPr>
          </a:p>
        </p:txBody>
      </p:sp>
      <p:sp>
        <p:nvSpPr>
          <p:cNvPr id="198" name="Google Shape;198;g21d9b39fa0e_1_29"/>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99" name="Google Shape;199;g21d9b39fa0e_1_29"/>
          <p:cNvPicPr preferRelativeResize="0"/>
          <p:nvPr/>
        </p:nvPicPr>
        <p:blipFill rotWithShape="1">
          <a:blip r:embed="rId4">
            <a:alphaModFix/>
          </a:blip>
          <a:srcRect t="3966" b="4214"/>
          <a:stretch/>
        </p:blipFill>
        <p:spPr>
          <a:xfrm>
            <a:off x="3626113" y="931275"/>
            <a:ext cx="4939764" cy="5442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211e5ecf99_0_203"/>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5" name="Google Shape;205;g2211e5ecf99_0_203"/>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06" name="Google Shape;206;g2211e5ecf99_0_203"/>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07" name="Google Shape;207;g2211e5ecf99_0_203"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08" name="Google Shape;208;g2211e5ecf99_0_203"/>
          <p:cNvSpPr txBox="1"/>
          <p:nvPr/>
        </p:nvSpPr>
        <p:spPr>
          <a:xfrm>
            <a:off x="376810" y="203276"/>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Python Program for Actuation</a:t>
            </a:r>
            <a:endParaRPr sz="2400" i="0" u="none" strike="noStrike" cap="none">
              <a:solidFill>
                <a:schemeClr val="lt1"/>
              </a:solidFill>
              <a:latin typeface="Georgia"/>
              <a:ea typeface="Georgia"/>
              <a:cs typeface="Georgia"/>
              <a:sym typeface="Georgia"/>
            </a:endParaRPr>
          </a:p>
        </p:txBody>
      </p:sp>
      <p:sp>
        <p:nvSpPr>
          <p:cNvPr id="209" name="Google Shape;209;g2211e5ecf99_0_203"/>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210" name="Google Shape;210;g2211e5ecf99_0_203"/>
          <p:cNvPicPr preferRelativeResize="0"/>
          <p:nvPr/>
        </p:nvPicPr>
        <p:blipFill rotWithShape="1">
          <a:blip r:embed="rId4">
            <a:alphaModFix/>
          </a:blip>
          <a:srcRect t="4072" b="4819"/>
          <a:stretch/>
        </p:blipFill>
        <p:spPr>
          <a:xfrm>
            <a:off x="463300" y="921562"/>
            <a:ext cx="11265400" cy="54622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211e5ecf99_0_192"/>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16" name="Google Shape;216;g2211e5ecf99_0_19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17" name="Google Shape;217;g2211e5ecf99_0_192"/>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18" name="Google Shape;218;g2211e5ecf99_0_19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19" name="Google Shape;219;g2211e5ecf99_0_192"/>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Trilateration for positioning</a:t>
            </a:r>
            <a:endParaRPr sz="2400" i="0" u="none" strike="noStrike" cap="none">
              <a:solidFill>
                <a:schemeClr val="lt1"/>
              </a:solidFill>
              <a:latin typeface="Georgia"/>
              <a:ea typeface="Georgia"/>
              <a:cs typeface="Georgia"/>
              <a:sym typeface="Georgia"/>
            </a:endParaRPr>
          </a:p>
        </p:txBody>
      </p:sp>
      <p:sp>
        <p:nvSpPr>
          <p:cNvPr id="220" name="Google Shape;220;g2211e5ecf99_0_19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221" name="Google Shape;221;g2211e5ecf99_0_192"/>
          <p:cNvPicPr preferRelativeResize="0"/>
          <p:nvPr/>
        </p:nvPicPr>
        <p:blipFill>
          <a:blip r:embed="rId4">
            <a:alphaModFix/>
          </a:blip>
          <a:stretch>
            <a:fillRect/>
          </a:stretch>
        </p:blipFill>
        <p:spPr>
          <a:xfrm>
            <a:off x="829938" y="1443025"/>
            <a:ext cx="5019675" cy="3971925"/>
          </a:xfrm>
          <a:prstGeom prst="rect">
            <a:avLst/>
          </a:prstGeom>
          <a:noFill/>
          <a:ln w="12700" cap="flat" cmpd="sng">
            <a:solidFill>
              <a:srgbClr val="000000"/>
            </a:solidFill>
            <a:prstDash val="solid"/>
            <a:miter lim="8000"/>
            <a:headEnd type="none" w="sm" len="sm"/>
            <a:tailEnd type="none" w="sm" len="sm"/>
          </a:ln>
        </p:spPr>
      </p:pic>
      <p:sp>
        <p:nvSpPr>
          <p:cNvPr id="222" name="Google Shape;222;g2211e5ecf99_0_192"/>
          <p:cNvSpPr txBox="1"/>
          <p:nvPr/>
        </p:nvSpPr>
        <p:spPr>
          <a:xfrm>
            <a:off x="6024000" y="1835850"/>
            <a:ext cx="5934600" cy="3186300"/>
          </a:xfrm>
          <a:prstGeom prst="rect">
            <a:avLst/>
          </a:prstGeom>
          <a:noFill/>
          <a:ln>
            <a:noFill/>
          </a:ln>
        </p:spPr>
        <p:txBody>
          <a:bodyPr spcFirstLastPara="1" wrap="square" lIns="91425" tIns="91425" rIns="91425" bIns="91425" anchor="t" anchorCtr="0">
            <a:spAutoFit/>
          </a:bodyPr>
          <a:lstStyle/>
          <a:p>
            <a:pPr marL="0" lvl="0" indent="457200" algn="ctr" rtl="0">
              <a:lnSpc>
                <a:spcPct val="200000"/>
              </a:lnSpc>
              <a:spcBef>
                <a:spcPts val="0"/>
              </a:spcBef>
              <a:spcAft>
                <a:spcPts val="0"/>
              </a:spcAft>
              <a:buClr>
                <a:schemeClr val="dk1"/>
              </a:buClr>
              <a:buSzPts val="1100"/>
              <a:buFont typeface="Arial"/>
              <a:buNone/>
            </a:pPr>
            <a:r>
              <a:rPr lang="en-US" sz="3900" i="1">
                <a:solidFill>
                  <a:schemeClr val="dk1"/>
                </a:solidFill>
                <a:latin typeface="Times New Roman"/>
                <a:ea typeface="Times New Roman"/>
                <a:cs typeface="Times New Roman"/>
                <a:sym typeface="Times New Roman"/>
              </a:rPr>
              <a:t>(x</a:t>
            </a:r>
            <a:r>
              <a:rPr lang="en-US" sz="3900" i="1" baseline="-25000">
                <a:solidFill>
                  <a:schemeClr val="dk1"/>
                </a:solidFill>
                <a:latin typeface="Times New Roman"/>
                <a:ea typeface="Times New Roman"/>
                <a:cs typeface="Times New Roman"/>
                <a:sym typeface="Times New Roman"/>
              </a:rPr>
              <a:t>p</a:t>
            </a:r>
            <a:r>
              <a:rPr lang="en-US" sz="3900" i="1">
                <a:solidFill>
                  <a:schemeClr val="dk1"/>
                </a:solidFill>
                <a:latin typeface="Times New Roman"/>
                <a:ea typeface="Times New Roman"/>
                <a:cs typeface="Times New Roman"/>
                <a:sym typeface="Times New Roman"/>
              </a:rPr>
              <a:t> - x</a:t>
            </a:r>
            <a:r>
              <a:rPr lang="en-US" sz="3900" i="1" baseline="-25000">
                <a:solidFill>
                  <a:schemeClr val="dk1"/>
                </a:solidFill>
                <a:latin typeface="Times New Roman"/>
                <a:ea typeface="Times New Roman"/>
                <a:cs typeface="Times New Roman"/>
                <a:sym typeface="Times New Roman"/>
              </a:rPr>
              <a:t>1</a:t>
            </a:r>
            <a:r>
              <a:rPr lang="en-US" sz="3900" i="1">
                <a:solidFill>
                  <a:schemeClr val="dk1"/>
                </a:solidFill>
                <a:latin typeface="Times New Roman"/>
                <a:ea typeface="Times New Roman"/>
                <a:cs typeface="Times New Roman"/>
                <a:sym typeface="Times New Roman"/>
              </a:rPr>
              <a:t>)</a:t>
            </a:r>
            <a:r>
              <a:rPr lang="en-US" sz="3900" i="1" baseline="30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 + (y</a:t>
            </a:r>
            <a:r>
              <a:rPr lang="en-US" sz="3900" i="1" baseline="-25000">
                <a:solidFill>
                  <a:schemeClr val="dk1"/>
                </a:solidFill>
                <a:latin typeface="Times New Roman"/>
                <a:ea typeface="Times New Roman"/>
                <a:cs typeface="Times New Roman"/>
                <a:sym typeface="Times New Roman"/>
              </a:rPr>
              <a:t>p</a:t>
            </a:r>
            <a:r>
              <a:rPr lang="en-US" sz="3900" i="1">
                <a:solidFill>
                  <a:schemeClr val="dk1"/>
                </a:solidFill>
                <a:latin typeface="Times New Roman"/>
                <a:ea typeface="Times New Roman"/>
                <a:cs typeface="Times New Roman"/>
                <a:sym typeface="Times New Roman"/>
              </a:rPr>
              <a:t> - y</a:t>
            </a:r>
            <a:r>
              <a:rPr lang="en-US" sz="3900" i="1" baseline="-25000">
                <a:solidFill>
                  <a:schemeClr val="dk1"/>
                </a:solidFill>
                <a:latin typeface="Times New Roman"/>
                <a:ea typeface="Times New Roman"/>
                <a:cs typeface="Times New Roman"/>
                <a:sym typeface="Times New Roman"/>
              </a:rPr>
              <a:t>1</a:t>
            </a:r>
            <a:r>
              <a:rPr lang="en-US" sz="3900" i="1">
                <a:solidFill>
                  <a:schemeClr val="dk1"/>
                </a:solidFill>
                <a:latin typeface="Times New Roman"/>
                <a:ea typeface="Times New Roman"/>
                <a:cs typeface="Times New Roman"/>
                <a:sym typeface="Times New Roman"/>
              </a:rPr>
              <a:t>)</a:t>
            </a:r>
            <a:r>
              <a:rPr lang="en-US" sz="3900" i="1" baseline="30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 = d</a:t>
            </a:r>
            <a:r>
              <a:rPr lang="en-US" sz="3900" i="1" baseline="-25000">
                <a:solidFill>
                  <a:schemeClr val="dk1"/>
                </a:solidFill>
                <a:latin typeface="Times New Roman"/>
                <a:ea typeface="Times New Roman"/>
                <a:cs typeface="Times New Roman"/>
                <a:sym typeface="Times New Roman"/>
              </a:rPr>
              <a:t>1</a:t>
            </a:r>
            <a:r>
              <a:rPr lang="en-US" sz="3900" i="1" baseline="30000">
                <a:solidFill>
                  <a:schemeClr val="dk1"/>
                </a:solidFill>
                <a:latin typeface="Times New Roman"/>
                <a:ea typeface="Times New Roman"/>
                <a:cs typeface="Times New Roman"/>
                <a:sym typeface="Times New Roman"/>
              </a:rPr>
              <a:t>2</a:t>
            </a:r>
            <a:endParaRPr sz="3900" i="1" baseline="30000">
              <a:solidFill>
                <a:schemeClr val="dk1"/>
              </a:solidFill>
              <a:latin typeface="Times New Roman"/>
              <a:ea typeface="Times New Roman"/>
              <a:cs typeface="Times New Roman"/>
              <a:sym typeface="Times New Roman"/>
            </a:endParaRPr>
          </a:p>
          <a:p>
            <a:pPr marL="0" lvl="0" indent="457200" algn="ctr" rtl="0">
              <a:lnSpc>
                <a:spcPct val="200000"/>
              </a:lnSpc>
              <a:spcBef>
                <a:spcPts val="0"/>
              </a:spcBef>
              <a:spcAft>
                <a:spcPts val="0"/>
              </a:spcAft>
              <a:buClr>
                <a:schemeClr val="dk1"/>
              </a:buClr>
              <a:buSzPts val="1100"/>
              <a:buFont typeface="Arial"/>
              <a:buNone/>
            </a:pPr>
            <a:r>
              <a:rPr lang="en-US" sz="3900" i="1">
                <a:solidFill>
                  <a:schemeClr val="dk1"/>
                </a:solidFill>
                <a:latin typeface="Times New Roman"/>
                <a:ea typeface="Times New Roman"/>
                <a:cs typeface="Times New Roman"/>
                <a:sym typeface="Times New Roman"/>
              </a:rPr>
              <a:t>(x</a:t>
            </a:r>
            <a:r>
              <a:rPr lang="en-US" sz="3900" i="1" baseline="-25000">
                <a:solidFill>
                  <a:schemeClr val="dk1"/>
                </a:solidFill>
                <a:latin typeface="Times New Roman"/>
                <a:ea typeface="Times New Roman"/>
                <a:cs typeface="Times New Roman"/>
                <a:sym typeface="Times New Roman"/>
              </a:rPr>
              <a:t>p</a:t>
            </a:r>
            <a:r>
              <a:rPr lang="en-US" sz="3900" i="1">
                <a:solidFill>
                  <a:schemeClr val="dk1"/>
                </a:solidFill>
                <a:latin typeface="Times New Roman"/>
                <a:ea typeface="Times New Roman"/>
                <a:cs typeface="Times New Roman"/>
                <a:sym typeface="Times New Roman"/>
              </a:rPr>
              <a:t> - x</a:t>
            </a:r>
            <a:r>
              <a:rPr lang="en-US" sz="3900" i="1" baseline="-25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a:t>
            </a:r>
            <a:r>
              <a:rPr lang="en-US" sz="3900" i="1" baseline="30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 + (y</a:t>
            </a:r>
            <a:r>
              <a:rPr lang="en-US" sz="3900" i="1" baseline="-25000">
                <a:solidFill>
                  <a:schemeClr val="dk1"/>
                </a:solidFill>
                <a:latin typeface="Times New Roman"/>
                <a:ea typeface="Times New Roman"/>
                <a:cs typeface="Times New Roman"/>
                <a:sym typeface="Times New Roman"/>
              </a:rPr>
              <a:t>p</a:t>
            </a:r>
            <a:r>
              <a:rPr lang="en-US" sz="3900" i="1">
                <a:solidFill>
                  <a:schemeClr val="dk1"/>
                </a:solidFill>
                <a:latin typeface="Times New Roman"/>
                <a:ea typeface="Times New Roman"/>
                <a:cs typeface="Times New Roman"/>
                <a:sym typeface="Times New Roman"/>
              </a:rPr>
              <a:t> - y</a:t>
            </a:r>
            <a:r>
              <a:rPr lang="en-US" sz="3900" i="1" baseline="-25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a:t>
            </a:r>
            <a:r>
              <a:rPr lang="en-US" sz="3900" i="1" baseline="30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 = d</a:t>
            </a:r>
            <a:r>
              <a:rPr lang="en-US" sz="3900" i="1" baseline="-25000">
                <a:solidFill>
                  <a:schemeClr val="dk1"/>
                </a:solidFill>
                <a:latin typeface="Times New Roman"/>
                <a:ea typeface="Times New Roman"/>
                <a:cs typeface="Times New Roman"/>
                <a:sym typeface="Times New Roman"/>
              </a:rPr>
              <a:t>2</a:t>
            </a:r>
            <a:r>
              <a:rPr lang="en-US" sz="3900" i="1" baseline="30000">
                <a:solidFill>
                  <a:schemeClr val="dk1"/>
                </a:solidFill>
                <a:latin typeface="Times New Roman"/>
                <a:ea typeface="Times New Roman"/>
                <a:cs typeface="Times New Roman"/>
                <a:sym typeface="Times New Roman"/>
              </a:rPr>
              <a:t>2</a:t>
            </a:r>
            <a:endParaRPr sz="3900" i="1" baseline="30000">
              <a:solidFill>
                <a:schemeClr val="dk1"/>
              </a:solidFill>
              <a:latin typeface="Times New Roman"/>
              <a:ea typeface="Times New Roman"/>
              <a:cs typeface="Times New Roman"/>
              <a:sym typeface="Times New Roman"/>
            </a:endParaRPr>
          </a:p>
          <a:p>
            <a:pPr marL="0" lvl="0" indent="457200" algn="ctr" rtl="0">
              <a:lnSpc>
                <a:spcPct val="200000"/>
              </a:lnSpc>
              <a:spcBef>
                <a:spcPts val="0"/>
              </a:spcBef>
              <a:spcAft>
                <a:spcPts val="0"/>
              </a:spcAft>
              <a:buClr>
                <a:schemeClr val="dk1"/>
              </a:buClr>
              <a:buSzPts val="1100"/>
              <a:buFont typeface="Arial"/>
              <a:buNone/>
            </a:pPr>
            <a:r>
              <a:rPr lang="en-US" sz="3900" i="1">
                <a:solidFill>
                  <a:schemeClr val="dk1"/>
                </a:solidFill>
                <a:latin typeface="Times New Roman"/>
                <a:ea typeface="Times New Roman"/>
                <a:cs typeface="Times New Roman"/>
                <a:sym typeface="Times New Roman"/>
              </a:rPr>
              <a:t>(x</a:t>
            </a:r>
            <a:r>
              <a:rPr lang="en-US" sz="3900" i="1" baseline="-25000">
                <a:solidFill>
                  <a:schemeClr val="dk1"/>
                </a:solidFill>
                <a:latin typeface="Times New Roman"/>
                <a:ea typeface="Times New Roman"/>
                <a:cs typeface="Times New Roman"/>
                <a:sym typeface="Times New Roman"/>
              </a:rPr>
              <a:t>p</a:t>
            </a:r>
            <a:r>
              <a:rPr lang="en-US" sz="3900" i="1">
                <a:solidFill>
                  <a:schemeClr val="dk1"/>
                </a:solidFill>
                <a:latin typeface="Times New Roman"/>
                <a:ea typeface="Times New Roman"/>
                <a:cs typeface="Times New Roman"/>
                <a:sym typeface="Times New Roman"/>
              </a:rPr>
              <a:t> - x</a:t>
            </a:r>
            <a:r>
              <a:rPr lang="en-US" sz="3900" i="1" baseline="-25000">
                <a:solidFill>
                  <a:schemeClr val="dk1"/>
                </a:solidFill>
                <a:latin typeface="Times New Roman"/>
                <a:ea typeface="Times New Roman"/>
                <a:cs typeface="Times New Roman"/>
                <a:sym typeface="Times New Roman"/>
              </a:rPr>
              <a:t>3</a:t>
            </a:r>
            <a:r>
              <a:rPr lang="en-US" sz="3900" i="1">
                <a:solidFill>
                  <a:schemeClr val="dk1"/>
                </a:solidFill>
                <a:latin typeface="Times New Roman"/>
                <a:ea typeface="Times New Roman"/>
                <a:cs typeface="Times New Roman"/>
                <a:sym typeface="Times New Roman"/>
              </a:rPr>
              <a:t>)</a:t>
            </a:r>
            <a:r>
              <a:rPr lang="en-US" sz="3900" i="1" baseline="30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 + (y</a:t>
            </a:r>
            <a:r>
              <a:rPr lang="en-US" sz="3900" i="1" baseline="-25000">
                <a:solidFill>
                  <a:schemeClr val="dk1"/>
                </a:solidFill>
                <a:latin typeface="Times New Roman"/>
                <a:ea typeface="Times New Roman"/>
                <a:cs typeface="Times New Roman"/>
                <a:sym typeface="Times New Roman"/>
              </a:rPr>
              <a:t>p</a:t>
            </a:r>
            <a:r>
              <a:rPr lang="en-US" sz="3900" i="1">
                <a:solidFill>
                  <a:schemeClr val="dk1"/>
                </a:solidFill>
                <a:latin typeface="Times New Roman"/>
                <a:ea typeface="Times New Roman"/>
                <a:cs typeface="Times New Roman"/>
                <a:sym typeface="Times New Roman"/>
              </a:rPr>
              <a:t> - y</a:t>
            </a:r>
            <a:r>
              <a:rPr lang="en-US" sz="3900" i="1" baseline="-25000">
                <a:solidFill>
                  <a:schemeClr val="dk1"/>
                </a:solidFill>
                <a:latin typeface="Times New Roman"/>
                <a:ea typeface="Times New Roman"/>
                <a:cs typeface="Times New Roman"/>
                <a:sym typeface="Times New Roman"/>
              </a:rPr>
              <a:t>3</a:t>
            </a:r>
            <a:r>
              <a:rPr lang="en-US" sz="3900" i="1">
                <a:solidFill>
                  <a:schemeClr val="dk1"/>
                </a:solidFill>
                <a:latin typeface="Times New Roman"/>
                <a:ea typeface="Times New Roman"/>
                <a:cs typeface="Times New Roman"/>
                <a:sym typeface="Times New Roman"/>
              </a:rPr>
              <a:t>)</a:t>
            </a:r>
            <a:r>
              <a:rPr lang="en-US" sz="3900" i="1" baseline="30000">
                <a:solidFill>
                  <a:schemeClr val="dk1"/>
                </a:solidFill>
                <a:latin typeface="Times New Roman"/>
                <a:ea typeface="Times New Roman"/>
                <a:cs typeface="Times New Roman"/>
                <a:sym typeface="Times New Roman"/>
              </a:rPr>
              <a:t>2</a:t>
            </a:r>
            <a:r>
              <a:rPr lang="en-US" sz="3900" i="1">
                <a:solidFill>
                  <a:schemeClr val="dk1"/>
                </a:solidFill>
                <a:latin typeface="Times New Roman"/>
                <a:ea typeface="Times New Roman"/>
                <a:cs typeface="Times New Roman"/>
                <a:sym typeface="Times New Roman"/>
              </a:rPr>
              <a:t> = d</a:t>
            </a:r>
            <a:r>
              <a:rPr lang="en-US" sz="3900" i="1" baseline="-25000">
                <a:solidFill>
                  <a:schemeClr val="dk1"/>
                </a:solidFill>
                <a:latin typeface="Times New Roman"/>
                <a:ea typeface="Times New Roman"/>
                <a:cs typeface="Times New Roman"/>
                <a:sym typeface="Times New Roman"/>
              </a:rPr>
              <a:t>3</a:t>
            </a:r>
            <a:r>
              <a:rPr lang="en-US" sz="3900" i="1" baseline="30000">
                <a:solidFill>
                  <a:schemeClr val="dk1"/>
                </a:solidFill>
                <a:latin typeface="Times New Roman"/>
                <a:ea typeface="Times New Roman"/>
                <a:cs typeface="Times New Roman"/>
                <a:sym typeface="Times New Roman"/>
              </a:rPr>
              <a:t>2</a:t>
            </a:r>
            <a:endParaRPr sz="41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211e5ecf99_0_228"/>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8" name="Google Shape;228;g2211e5ecf99_0_228"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229" name="Google Shape;229;g2211e5ecf99_0_228"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230" name="Google Shape;230;g2211e5ecf99_0_228"/>
          <p:cNvSpPr txBox="1"/>
          <p:nvPr/>
        </p:nvSpPr>
        <p:spPr>
          <a:xfrm>
            <a:off x="1295400" y="2948490"/>
            <a:ext cx="9601200" cy="1339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a:solidFill>
                  <a:schemeClr val="lt1"/>
                </a:solidFill>
                <a:latin typeface="Georgia"/>
                <a:ea typeface="Georgia"/>
                <a:cs typeface="Georgia"/>
                <a:sym typeface="Georgia"/>
              </a:rPr>
              <a:t>Requirements and Verification</a:t>
            </a:r>
            <a:endParaRPr sz="45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None/>
            </a:pPr>
            <a:endParaRPr sz="1800" i="0" u="none" strike="noStrike" cap="none">
              <a:solidFill>
                <a:schemeClr val="lt1"/>
              </a:solidFill>
              <a:latin typeface="Georgia"/>
              <a:ea typeface="Georgia"/>
              <a:cs typeface="Georgia"/>
              <a:sym typeface="Georgia"/>
            </a:endParaRPr>
          </a:p>
        </p:txBody>
      </p:sp>
      <p:sp>
        <p:nvSpPr>
          <p:cNvPr id="231" name="Google Shape;231;g2211e5ecf99_0_228"/>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g2211e5ecf99_0_22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33" name="Google Shape;233;g2211e5ecf99_0_22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211e5ecf99_0_258"/>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39" name="Google Shape;239;g2211e5ecf99_0_25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40" name="Google Shape;240;g2211e5ecf99_0_258"/>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41" name="Google Shape;241;g2211e5ecf99_0_258"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42" name="Google Shape;242;g2211e5ecf99_0_258"/>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Requirement 1</a:t>
            </a:r>
            <a:endParaRPr sz="3000" i="0" u="none" strike="noStrike" cap="none">
              <a:solidFill>
                <a:schemeClr val="lt1"/>
              </a:solidFill>
              <a:latin typeface="Georgia"/>
              <a:ea typeface="Georgia"/>
              <a:cs typeface="Georgia"/>
              <a:sym typeface="Georgia"/>
            </a:endParaRPr>
          </a:p>
        </p:txBody>
      </p:sp>
      <p:sp>
        <p:nvSpPr>
          <p:cNvPr id="243" name="Google Shape;243;g2211e5ecf99_0_25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244" name="Google Shape;244;g2211e5ecf99_0_258"/>
          <p:cNvSpPr txBox="1"/>
          <p:nvPr/>
        </p:nvSpPr>
        <p:spPr>
          <a:xfrm>
            <a:off x="721925" y="1240425"/>
            <a:ext cx="11110200" cy="317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The tag is able to communicate with each anchor</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Upload the Arduino programs to each anchor and the tag. Then connect all the anchors to power and the tag to the computer. </a:t>
            </a:r>
            <a:endParaRPr sz="2400">
              <a:latin typeface="Georgia"/>
              <a:ea typeface="Georgia"/>
              <a:cs typeface="Georgia"/>
              <a:sym typeface="Georgia"/>
            </a:endParaRPr>
          </a:p>
          <a:p>
            <a:pPr marL="914400" lvl="1" indent="-381000" algn="l" rtl="0">
              <a:spcBef>
                <a:spcPts val="0"/>
              </a:spcBef>
              <a:spcAft>
                <a:spcPts val="0"/>
              </a:spcAft>
              <a:buSzPts val="2400"/>
              <a:buFont typeface="Georgia"/>
              <a:buChar char="○"/>
            </a:pPr>
            <a:r>
              <a:rPr lang="en-US" sz="2400">
                <a:latin typeface="Georgia"/>
                <a:ea typeface="Georgia"/>
                <a:cs typeface="Georgia"/>
                <a:sym typeface="Georgia"/>
              </a:rPr>
              <a:t>If communication occurs, the tag prints the address of the anchor and the calculated distance to serial. Three addresses should be seen printed.</a:t>
            </a:r>
            <a:endParaRPr sz="24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passed</a:t>
            </a:r>
            <a:endParaRPr sz="2400">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211e5ecf99_0_268"/>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50" name="Google Shape;250;g2211e5ecf99_0_26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51" name="Google Shape;251;g2211e5ecf99_0_268"/>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2" name="Google Shape;252;g2211e5ecf99_0_268"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53" name="Google Shape;253;g2211e5ecf99_0_268"/>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Requirement 2</a:t>
            </a:r>
            <a:endParaRPr sz="3000" i="0" u="none" strike="noStrike" cap="none">
              <a:solidFill>
                <a:schemeClr val="lt1"/>
              </a:solidFill>
              <a:latin typeface="Georgia"/>
              <a:ea typeface="Georgia"/>
              <a:cs typeface="Georgia"/>
              <a:sym typeface="Georgia"/>
            </a:endParaRPr>
          </a:p>
        </p:txBody>
      </p:sp>
      <p:sp>
        <p:nvSpPr>
          <p:cNvPr id="254" name="Google Shape;254;g2211e5ecf99_0_26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255" name="Google Shape;255;g2211e5ecf99_0_268"/>
          <p:cNvSpPr txBox="1"/>
          <p:nvPr/>
        </p:nvSpPr>
        <p:spPr>
          <a:xfrm>
            <a:off x="721925" y="1240425"/>
            <a:ext cx="111102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The distance for each anchor is accurate within 30 cm</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Compare the measured and real distances between the anchor and the tag for different real distances and ensure the difference is less than 30 cm.</a:t>
            </a:r>
            <a:endParaRPr sz="24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passed upto 7.5 m distance</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After 7.5 m distance is passed, the measured distance varies by more than 30 cm</a:t>
            </a:r>
            <a:endParaRPr sz="2400">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1d9b39fa0e_1_15"/>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1" name="Google Shape;261;g21d9b39fa0e_1_15"/>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62" name="Google Shape;262;g21d9b39fa0e_1_15"/>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63" name="Google Shape;263;g21d9b39fa0e_1_15"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64" name="Google Shape;264;g21d9b39fa0e_1_15"/>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graphicFrame>
        <p:nvGraphicFramePr>
          <p:cNvPr id="265" name="Google Shape;265;g21d9b39fa0e_1_15"/>
          <p:cNvGraphicFramePr/>
          <p:nvPr/>
        </p:nvGraphicFramePr>
        <p:xfrm>
          <a:off x="1517200" y="911925"/>
          <a:ext cx="9157600" cy="5568750"/>
        </p:xfrm>
        <a:graphic>
          <a:graphicData uri="http://schemas.openxmlformats.org/drawingml/2006/table">
            <a:tbl>
              <a:tblPr>
                <a:noFill/>
                <a:tableStyleId>{ED38E6DB-B387-4DA7-BEC8-2D82A88E00A4}</a:tableStyleId>
              </a:tblPr>
              <a:tblGrid>
                <a:gridCol w="2289400">
                  <a:extLst>
                    <a:ext uri="{9D8B030D-6E8A-4147-A177-3AD203B41FA5}">
                      <a16:colId xmlns:a16="http://schemas.microsoft.com/office/drawing/2014/main" val="20000"/>
                    </a:ext>
                  </a:extLst>
                </a:gridCol>
                <a:gridCol w="2289400">
                  <a:extLst>
                    <a:ext uri="{9D8B030D-6E8A-4147-A177-3AD203B41FA5}">
                      <a16:colId xmlns:a16="http://schemas.microsoft.com/office/drawing/2014/main" val="20001"/>
                    </a:ext>
                  </a:extLst>
                </a:gridCol>
                <a:gridCol w="2289400">
                  <a:extLst>
                    <a:ext uri="{9D8B030D-6E8A-4147-A177-3AD203B41FA5}">
                      <a16:colId xmlns:a16="http://schemas.microsoft.com/office/drawing/2014/main" val="20002"/>
                    </a:ext>
                  </a:extLst>
                </a:gridCol>
                <a:gridCol w="2289400">
                  <a:extLst>
                    <a:ext uri="{9D8B030D-6E8A-4147-A177-3AD203B41FA5}">
                      <a16:colId xmlns:a16="http://schemas.microsoft.com/office/drawing/2014/main" val="20003"/>
                    </a:ext>
                  </a:extLst>
                </a:gridCol>
              </a:tblGrid>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Real Measured(m)</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#16587 </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#16586</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#16585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extLst>
                  <a:ext uri="{0D108BD9-81ED-4DB2-BD59-A6C34878D82A}">
                    <a16:rowId xmlns:a16="http://schemas.microsoft.com/office/drawing/2014/main" val="10000"/>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0.25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0.3</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0.1</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0.28</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1"/>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0.37</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0.46</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0.46</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2"/>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1.18</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1.11</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1.2</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3"/>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2</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1.82</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2.03</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1.9</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4"/>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3</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2.97</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3.08</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3</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5"/>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4</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3.76</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3.96</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4.04</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6"/>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5.15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5.11</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5.27</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7"/>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6</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5.78</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5.95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5.98</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8"/>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7</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7.09</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7.09</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7.03</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09"/>
                  </a:ext>
                </a:extLst>
              </a:tr>
              <a:tr h="506250">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7.5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8.45</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8.4</a:t>
                      </a:r>
                      <a:endParaRPr sz="2000" b="1">
                        <a:solidFill>
                          <a:srgbClr val="333333"/>
                        </a:solidFill>
                        <a:highlight>
                          <a:srgbClr val="FFFFFF"/>
                        </a:highlight>
                        <a:latin typeface="Times New Roman"/>
                        <a:ea typeface="Times New Roman"/>
                        <a:cs typeface="Times New Roman"/>
                        <a:sym typeface="Times New Roman"/>
                      </a:endParaRPr>
                    </a:p>
                  </a:txBody>
                  <a:tcPr marL="12700" marR="12700" marT="12700" marB="63500" anchor="b"/>
                </a:tc>
                <a:tc>
                  <a:txBody>
                    <a:bodyPr/>
                    <a:lstStyle/>
                    <a:p>
                      <a:pPr marL="0" lvl="0" indent="0" algn="l" rtl="0">
                        <a:spcBef>
                          <a:spcPts val="0"/>
                        </a:spcBef>
                        <a:spcAft>
                          <a:spcPts val="0"/>
                        </a:spcAft>
                        <a:buNone/>
                      </a:pPr>
                      <a:r>
                        <a:rPr lang="en-US" sz="2000" b="1">
                          <a:solidFill>
                            <a:srgbClr val="333333"/>
                          </a:solidFill>
                          <a:highlight>
                            <a:srgbClr val="FFFFFF"/>
                          </a:highlight>
                          <a:latin typeface="Times New Roman"/>
                          <a:ea typeface="Times New Roman"/>
                          <a:cs typeface="Times New Roman"/>
                          <a:sym typeface="Times New Roman"/>
                        </a:rPr>
                        <a:t>7.53</a:t>
                      </a:r>
                      <a:endParaRPr sz="2000" b="1">
                        <a:solidFill>
                          <a:srgbClr val="333333"/>
                        </a:solidFill>
                        <a:highlight>
                          <a:srgbClr val="FFFFFF"/>
                        </a:highlight>
                        <a:latin typeface="Times New Roman"/>
                        <a:ea typeface="Times New Roman"/>
                        <a:cs typeface="Times New Roman"/>
                        <a:sym typeface="Times New Roman"/>
                      </a:endParaRPr>
                    </a:p>
                  </a:txBody>
                  <a:tcPr marL="12700" marR="12700" marT="25400" marB="25400" anchor="b"/>
                </a:tc>
                <a:extLst>
                  <a:ext uri="{0D108BD9-81ED-4DB2-BD59-A6C34878D82A}">
                    <a16:rowId xmlns:a16="http://schemas.microsoft.com/office/drawing/2014/main" val="10010"/>
                  </a:ext>
                </a:extLst>
              </a:tr>
            </a:tbl>
          </a:graphicData>
        </a:graphic>
      </p:graphicFrame>
      <p:sp>
        <p:nvSpPr>
          <p:cNvPr id="266" name="Google Shape;266;g21d9b39fa0e_1_15"/>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Antenna Delay Factor</a:t>
            </a:r>
            <a:endParaRPr sz="2400" i="0" u="none" strike="noStrike" cap="none">
              <a:solidFill>
                <a:schemeClr val="lt1"/>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21385d37cf_0_0"/>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72" name="Google Shape;272;g221385d37cf_0_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73" name="Google Shape;273;g221385d37cf_0_0"/>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74" name="Google Shape;274;g221385d37cf_0_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75" name="Google Shape;275;g221385d37cf_0_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276" name="Google Shape;276;g221385d37cf_0_0"/>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Antenna Delay Factor</a:t>
            </a:r>
            <a:endParaRPr sz="2400" i="0" u="none" strike="noStrike" cap="none">
              <a:solidFill>
                <a:schemeClr val="lt1"/>
              </a:solidFill>
              <a:latin typeface="Georgia"/>
              <a:ea typeface="Georgia"/>
              <a:cs typeface="Georgia"/>
              <a:sym typeface="Georgia"/>
            </a:endParaRPr>
          </a:p>
        </p:txBody>
      </p:sp>
      <p:pic>
        <p:nvPicPr>
          <p:cNvPr id="277" name="Google Shape;277;g221385d37cf_0_0" title="Chart"/>
          <p:cNvPicPr preferRelativeResize="0"/>
          <p:nvPr/>
        </p:nvPicPr>
        <p:blipFill>
          <a:blip r:embed="rId4">
            <a:alphaModFix/>
          </a:blip>
          <a:stretch>
            <a:fillRect/>
          </a:stretch>
        </p:blipFill>
        <p:spPr>
          <a:xfrm>
            <a:off x="2100300" y="986315"/>
            <a:ext cx="7991400" cy="53326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21385d37cf_0_11"/>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83" name="Google Shape;283;g221385d37cf_0_1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84" name="Google Shape;284;g221385d37cf_0_11"/>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85" name="Google Shape;285;g221385d37cf_0_11"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86" name="Google Shape;286;g221385d37cf_0_1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287" name="Google Shape;287;g221385d37cf_0_11"/>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Antenna Delay Factor</a:t>
            </a:r>
            <a:endParaRPr sz="2400" i="0" u="none" strike="noStrike" cap="none">
              <a:solidFill>
                <a:schemeClr val="lt1"/>
              </a:solidFill>
              <a:latin typeface="Georgia"/>
              <a:ea typeface="Georgia"/>
              <a:cs typeface="Georgia"/>
              <a:sym typeface="Georgia"/>
            </a:endParaRPr>
          </a:p>
        </p:txBody>
      </p:sp>
      <p:pic>
        <p:nvPicPr>
          <p:cNvPr id="288" name="Google Shape;288;g221385d37cf_0_11"/>
          <p:cNvPicPr preferRelativeResize="0"/>
          <p:nvPr/>
        </p:nvPicPr>
        <p:blipFill>
          <a:blip r:embed="rId4">
            <a:alphaModFix/>
          </a:blip>
          <a:stretch>
            <a:fillRect/>
          </a:stretch>
        </p:blipFill>
        <p:spPr>
          <a:xfrm>
            <a:off x="1868513" y="911865"/>
            <a:ext cx="8454980" cy="5568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8"/>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91" name="Google Shape;91;p28"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92" name="Google Shape;92;p28"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93" name="Google Shape;93;p28"/>
          <p:cNvSpPr txBox="1"/>
          <p:nvPr/>
        </p:nvSpPr>
        <p:spPr>
          <a:xfrm>
            <a:off x="1295400" y="2948490"/>
            <a:ext cx="9601200" cy="1339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a:solidFill>
                  <a:schemeClr val="lt1"/>
                </a:solidFill>
                <a:latin typeface="Georgia"/>
                <a:ea typeface="Georgia"/>
                <a:cs typeface="Georgia"/>
                <a:sym typeface="Georgia"/>
              </a:rPr>
              <a:t>Objective</a:t>
            </a:r>
            <a:endParaRPr sz="45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4" name="Google Shape;94;p28"/>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28"/>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96" name="Google Shape;96;p28"/>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1f1a654849_0_0"/>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94" name="Google Shape;294;g21f1a654849_0_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95" name="Google Shape;295;g21f1a654849_0_0"/>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96" name="Google Shape;296;g21f1a654849_0_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97" name="Google Shape;297;g21f1a654849_0_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Requirement 3</a:t>
            </a:r>
            <a:endParaRPr sz="3000" i="0" u="none" strike="noStrike" cap="none">
              <a:solidFill>
                <a:schemeClr val="lt1"/>
              </a:solidFill>
              <a:latin typeface="Georgia"/>
              <a:ea typeface="Georgia"/>
              <a:cs typeface="Georgia"/>
              <a:sym typeface="Georgia"/>
            </a:endParaRPr>
          </a:p>
        </p:txBody>
      </p:sp>
      <p:sp>
        <p:nvSpPr>
          <p:cNvPr id="298" name="Google Shape;298;g21f1a654849_0_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299" name="Google Shape;299;g21f1a654849_0_0"/>
          <p:cNvSpPr txBox="1"/>
          <p:nvPr/>
        </p:nvSpPr>
        <p:spPr>
          <a:xfrm>
            <a:off x="721925" y="1240425"/>
            <a:ext cx="111102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The football is correctly located.</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Compare the measured and real coordinates of the tag and ensure the distance between the two is less than 30 cm.</a:t>
            </a:r>
            <a:endParaRPr sz="24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Because of noise and unpredictability of the waves, the measurement jumps around, especially when the tag is moving.</a:t>
            </a:r>
            <a:endParaRPr sz="24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To counteract, we take the average of 7 distances before updating the coordinates, making it more accurate, and this distance stays within 30 cm.</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211e5ecf99_1_25"/>
          <p:cNvSpPr txBox="1">
            <a:spLocks noGrp="1"/>
          </p:cNvSpPr>
          <p:nvPr>
            <p:ph type="body" idx="1"/>
          </p:nvPr>
        </p:nvSpPr>
        <p:spPr>
          <a:xfrm>
            <a:off x="376809" y="1334279"/>
            <a:ext cx="11177400" cy="482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800">
              <a:solidFill>
                <a:srgbClr val="333333"/>
              </a:solidFill>
              <a:highlight>
                <a:srgbClr val="FFFFFF"/>
              </a:highlight>
              <a:latin typeface="Arial"/>
              <a:ea typeface="Arial"/>
              <a:cs typeface="Arial"/>
              <a:sym typeface="Arial"/>
            </a:endParaRPr>
          </a:p>
          <a:p>
            <a:pPr marL="457200" lvl="0" indent="0" algn="l" rtl="0">
              <a:lnSpc>
                <a:spcPct val="100000"/>
              </a:lnSpc>
              <a:spcBef>
                <a:spcPts val="0"/>
              </a:spcBef>
              <a:spcAft>
                <a:spcPts val="0"/>
              </a:spcAft>
              <a:buNone/>
            </a:pPr>
            <a:endParaRPr sz="1800">
              <a:solidFill>
                <a:srgbClr val="333333"/>
              </a:solidFill>
              <a:highlight>
                <a:srgbClr val="FFFFFF"/>
              </a:highlight>
              <a:latin typeface="Arial"/>
              <a:ea typeface="Arial"/>
              <a:cs typeface="Arial"/>
              <a:sym typeface="Arial"/>
            </a:endParaRPr>
          </a:p>
          <a:p>
            <a:pPr marL="457200" lvl="0" indent="0" algn="l" rtl="0">
              <a:lnSpc>
                <a:spcPct val="150000"/>
              </a:lnSpc>
              <a:spcBef>
                <a:spcPts val="0"/>
              </a:spcBef>
              <a:spcAft>
                <a:spcPts val="0"/>
              </a:spcAft>
              <a:buNone/>
            </a:pPr>
            <a:endParaRPr sz="22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3000"/>
              <a:buNone/>
            </a:pPr>
            <a:endParaRPr sz="2600" b="1">
              <a:solidFill>
                <a:srgbClr val="E84B36"/>
              </a:solidFill>
              <a:latin typeface="Arial"/>
              <a:ea typeface="Arial"/>
              <a:cs typeface="Arial"/>
              <a:sym typeface="Arial"/>
            </a:endParaRPr>
          </a:p>
        </p:txBody>
      </p:sp>
      <p:sp>
        <p:nvSpPr>
          <p:cNvPr id="305" name="Google Shape;305;g2211e5ecf99_1_25"/>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06" name="Google Shape;306;g2211e5ecf99_1_25"/>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07" name="Google Shape;307;g2211e5ecf99_1_25"/>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08" name="Google Shape;308;g2211e5ecf99_1_25"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09" name="Google Shape;309;g2211e5ecf99_1_25"/>
          <p:cNvSpPr txBox="1"/>
          <p:nvPr/>
        </p:nvSpPr>
        <p:spPr>
          <a:xfrm>
            <a:off x="510460" y="228026"/>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rPr>
              <a:t>Location Tracking Requirements &amp; Verification: Football Has Correct Location</a:t>
            </a:r>
            <a:endParaRPr sz="2400" b="0" i="0" u="none" strike="noStrike" cap="none">
              <a:solidFill>
                <a:schemeClr val="lt1"/>
              </a:solidFill>
              <a:latin typeface="Arial"/>
              <a:ea typeface="Arial"/>
              <a:cs typeface="Arial"/>
              <a:sym typeface="Arial"/>
            </a:endParaRPr>
          </a:p>
        </p:txBody>
      </p:sp>
      <p:sp>
        <p:nvSpPr>
          <p:cNvPr id="310" name="Google Shape;310;g2211e5ecf99_1_25"/>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311" name="Google Shape;311;g2211e5ecf99_1_25"/>
          <p:cNvPicPr preferRelativeResize="0"/>
          <p:nvPr/>
        </p:nvPicPr>
        <p:blipFill rotWithShape="1">
          <a:blip r:embed="rId4">
            <a:alphaModFix/>
          </a:blip>
          <a:srcRect/>
          <a:stretch/>
        </p:blipFill>
        <p:spPr>
          <a:xfrm rot="5400000">
            <a:off x="3517663" y="307162"/>
            <a:ext cx="5156675" cy="68752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1d9b39fa0e_1_4"/>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17" name="Google Shape;317;g21d9b39fa0e_1_4"/>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18" name="Google Shape;318;g21d9b39fa0e_1_4"/>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19" name="Google Shape;319;g21d9b39fa0e_1_4"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20" name="Google Shape;320;g21d9b39fa0e_1_4"/>
          <p:cNvSpPr txBox="1"/>
          <p:nvPr/>
        </p:nvSpPr>
        <p:spPr>
          <a:xfrm>
            <a:off x="376820" y="204050"/>
            <a:ext cx="10224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Verifying the Coordinates</a:t>
            </a:r>
            <a:endParaRPr sz="2400" i="0" u="none" strike="noStrike" cap="none">
              <a:solidFill>
                <a:schemeClr val="lt1"/>
              </a:solidFill>
              <a:latin typeface="Georgia"/>
              <a:ea typeface="Georgia"/>
              <a:cs typeface="Georgia"/>
              <a:sym typeface="Georgia"/>
            </a:endParaRPr>
          </a:p>
        </p:txBody>
      </p:sp>
      <p:sp>
        <p:nvSpPr>
          <p:cNvPr id="321" name="Google Shape;321;g21d9b39fa0e_1_4"/>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322" name="Google Shape;322;g21d9b39fa0e_1_4"/>
          <p:cNvPicPr preferRelativeResize="0"/>
          <p:nvPr/>
        </p:nvPicPr>
        <p:blipFill>
          <a:blip r:embed="rId4">
            <a:alphaModFix/>
          </a:blip>
          <a:stretch>
            <a:fillRect/>
          </a:stretch>
        </p:blipFill>
        <p:spPr>
          <a:xfrm>
            <a:off x="1964975" y="1020620"/>
            <a:ext cx="6996892" cy="5264078"/>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1f1a654849_0_10"/>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28" name="Google Shape;328;g21f1a654849_0_1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29" name="Google Shape;329;g21f1a654849_0_10"/>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30" name="Google Shape;330;g21f1a654849_0_1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31" name="Google Shape;331;g21f1a654849_0_1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Requirement 4</a:t>
            </a:r>
            <a:endParaRPr sz="3000" i="0" u="none" strike="noStrike" cap="none">
              <a:solidFill>
                <a:schemeClr val="lt1"/>
              </a:solidFill>
              <a:latin typeface="Georgia"/>
              <a:ea typeface="Georgia"/>
              <a:cs typeface="Georgia"/>
              <a:sym typeface="Georgia"/>
            </a:endParaRPr>
          </a:p>
        </p:txBody>
      </p:sp>
      <p:sp>
        <p:nvSpPr>
          <p:cNvPr id="332" name="Google Shape;332;g21f1a654849_0_1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333" name="Google Shape;333;g21f1a654849_0_10"/>
          <p:cNvSpPr txBox="1"/>
          <p:nvPr/>
        </p:nvSpPr>
        <p:spPr>
          <a:xfrm>
            <a:off x="721925" y="1240425"/>
            <a:ext cx="11110200" cy="43088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dirty="0">
                <a:solidFill>
                  <a:srgbClr val="E84B36"/>
                </a:solidFill>
                <a:latin typeface="Georgia"/>
                <a:ea typeface="Georgia"/>
                <a:cs typeface="Georgia"/>
                <a:sym typeface="Georgia"/>
              </a:rPr>
              <a:t>Accelerometer magnitude is accurate to .05 m/s</a:t>
            </a:r>
            <a:r>
              <a:rPr lang="en-US" sz="2600" b="1" baseline="30000" dirty="0">
                <a:solidFill>
                  <a:srgbClr val="E84B36"/>
                </a:solidFill>
                <a:latin typeface="Georgia"/>
                <a:ea typeface="Georgia"/>
                <a:cs typeface="Georgia"/>
                <a:sym typeface="Georgia"/>
              </a:rPr>
              <a:t>2</a:t>
            </a:r>
            <a:r>
              <a:rPr lang="en-US" sz="2600" b="1" dirty="0">
                <a:solidFill>
                  <a:srgbClr val="E84B36"/>
                </a:solidFill>
                <a:latin typeface="Georgia"/>
                <a:ea typeface="Georgia"/>
                <a:cs typeface="Georgia"/>
                <a:sym typeface="Georgia"/>
              </a:rPr>
              <a:t> to account for noise, and reflects correct direction.</a:t>
            </a:r>
            <a:endParaRPr sz="2600" b="1" dirty="0">
              <a:solidFill>
                <a:srgbClr val="E84B36"/>
              </a:solidFill>
              <a:latin typeface="Georgia"/>
              <a:ea typeface="Georgia"/>
              <a:cs typeface="Georgia"/>
              <a:sym typeface="Georgia"/>
            </a:endParaRPr>
          </a:p>
          <a:p>
            <a:pPr marL="0" lvl="0" indent="0" algn="l" rtl="0">
              <a:spcBef>
                <a:spcPts val="0"/>
              </a:spcBef>
              <a:spcAft>
                <a:spcPts val="0"/>
              </a:spcAft>
              <a:buNone/>
            </a:pPr>
            <a:endParaRPr sz="2400" dirty="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dirty="0">
                <a:latin typeface="Georgia"/>
                <a:ea typeface="Georgia"/>
                <a:cs typeface="Georgia"/>
                <a:sym typeface="Georgia"/>
              </a:rPr>
              <a:t>Verification: Move the tag in the x, y, and z direction. After calibrating the sensor, test acceleration by timing the movement of 1 meter.</a:t>
            </a:r>
            <a:endParaRPr sz="2400" dirty="0">
              <a:latin typeface="Georgia"/>
              <a:ea typeface="Georgia"/>
              <a:cs typeface="Georgia"/>
              <a:sym typeface="Georgia"/>
            </a:endParaRPr>
          </a:p>
          <a:p>
            <a:pPr marL="0" lvl="0" indent="0" algn="l" rtl="0">
              <a:spcBef>
                <a:spcPts val="0"/>
              </a:spcBef>
              <a:spcAft>
                <a:spcPts val="0"/>
              </a:spcAft>
              <a:buNone/>
            </a:pPr>
            <a:endParaRPr sz="2400" dirty="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dirty="0">
                <a:latin typeface="Georgia"/>
                <a:ea typeface="Georgia"/>
                <a:cs typeface="Georgia"/>
                <a:sym typeface="Georgia"/>
              </a:rPr>
              <a:t>Verification passed, but the measurements fluctuate constantly within .05 m/s</a:t>
            </a:r>
            <a:r>
              <a:rPr lang="en-US" sz="2400" baseline="30000" dirty="0">
                <a:latin typeface="Georgia"/>
                <a:ea typeface="Georgia"/>
                <a:cs typeface="Georgia"/>
                <a:sym typeface="Georgia"/>
              </a:rPr>
              <a:t>2</a:t>
            </a:r>
            <a:endParaRPr sz="2400" baseline="30000" dirty="0">
              <a:latin typeface="Georgia"/>
              <a:ea typeface="Georgia"/>
              <a:cs typeface="Georgia"/>
              <a:sym typeface="Georgia"/>
            </a:endParaRPr>
          </a:p>
          <a:p>
            <a:pPr marL="0" lvl="0" indent="0" algn="l" rtl="0">
              <a:spcBef>
                <a:spcPts val="0"/>
              </a:spcBef>
              <a:spcAft>
                <a:spcPts val="0"/>
              </a:spcAft>
              <a:buNone/>
            </a:pPr>
            <a:endParaRPr sz="2400" dirty="0">
              <a:latin typeface="Georgia"/>
              <a:ea typeface="Georgia"/>
              <a:cs typeface="Georgia"/>
              <a:sym typeface="Georgia"/>
            </a:endParaRPr>
          </a:p>
          <a:p>
            <a:pPr marL="457200" lvl="0" indent="0" algn="l" rtl="0">
              <a:spcBef>
                <a:spcPts val="0"/>
              </a:spcBef>
              <a:spcAft>
                <a:spcPts val="0"/>
              </a:spcAft>
              <a:buNone/>
            </a:pPr>
            <a:endParaRPr sz="2400" dirty="0">
              <a:latin typeface="Georgia"/>
              <a:ea typeface="Georgia"/>
              <a:cs typeface="Georgia"/>
              <a:sym typeface="Georgia"/>
            </a:endParaRPr>
          </a:p>
          <a:p>
            <a:pPr marL="457200" lvl="0" indent="0" algn="l" rtl="0">
              <a:spcBef>
                <a:spcPts val="0"/>
              </a:spcBef>
              <a:spcAft>
                <a:spcPts val="0"/>
              </a:spcAft>
              <a:buNone/>
            </a:pPr>
            <a:endParaRPr sz="2400" dirty="0">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1f1a654849_0_20"/>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39" name="Google Shape;339;g21f1a654849_0_2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40" name="Google Shape;340;g21f1a654849_0_20"/>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41" name="Google Shape;341;g21f1a654849_0_2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42" name="Google Shape;342;g21f1a654849_0_2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Requirement 5</a:t>
            </a:r>
            <a:endParaRPr sz="3000" i="0" u="none" strike="noStrike" cap="none">
              <a:solidFill>
                <a:schemeClr val="lt1"/>
              </a:solidFill>
              <a:latin typeface="Georgia"/>
              <a:ea typeface="Georgia"/>
              <a:cs typeface="Georgia"/>
              <a:sym typeface="Georgia"/>
            </a:endParaRPr>
          </a:p>
        </p:txBody>
      </p:sp>
      <p:sp>
        <p:nvSpPr>
          <p:cNvPr id="343" name="Google Shape;343;g21f1a654849_0_2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344" name="Google Shape;344;g21f1a654849_0_20"/>
          <p:cNvSpPr txBox="1"/>
          <p:nvPr/>
        </p:nvSpPr>
        <p:spPr>
          <a:xfrm>
            <a:off x="721925" y="1240425"/>
            <a:ext cx="11110200" cy="394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Gyroscopic sensor reflects correct orientation to within 5 degrees per second and reflects correct direction.</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Tilt the tag 90 degrees in one second to ensure measurement is within 5 degrees per second in the correct orientation.</a:t>
            </a:r>
            <a:endParaRPr sz="24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passed with fluctuating measurements</a:t>
            </a:r>
            <a:endParaRPr sz="2400" baseline="300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1f1a654849_0_40"/>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50" name="Google Shape;350;g21f1a654849_0_4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51" name="Google Shape;351;g21f1a654849_0_40"/>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52" name="Google Shape;352;g21f1a654849_0_4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53" name="Google Shape;353;g21f1a654849_0_4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Requirement 6</a:t>
            </a:r>
            <a:endParaRPr sz="3000" i="0" u="none" strike="noStrike" cap="none">
              <a:solidFill>
                <a:schemeClr val="lt1"/>
              </a:solidFill>
              <a:latin typeface="Georgia"/>
              <a:ea typeface="Georgia"/>
              <a:cs typeface="Georgia"/>
              <a:sym typeface="Georgia"/>
            </a:endParaRPr>
          </a:p>
        </p:txBody>
      </p:sp>
      <p:sp>
        <p:nvSpPr>
          <p:cNvPr id="354" name="Google Shape;354;g21f1a654849_0_4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355" name="Google Shape;355;g21f1a654849_0_40"/>
          <p:cNvSpPr txBox="1"/>
          <p:nvPr/>
        </p:nvSpPr>
        <p:spPr>
          <a:xfrm>
            <a:off x="721925" y="1240425"/>
            <a:ext cx="11110200" cy="35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Data is sent back to the computer via Bluetooth.</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Perform the above verifications with the tag communicating with the computer wirelessly, and ensure the results stay the same.</a:t>
            </a:r>
            <a:endParaRPr sz="24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passed.</a:t>
            </a:r>
            <a:endParaRPr sz="2400" baseline="300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1f1a654849_0_50"/>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61" name="Google Shape;361;g21f1a654849_0_5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62" name="Google Shape;362;g21f1a654849_0_50"/>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63" name="Google Shape;363;g21f1a654849_0_5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64" name="Google Shape;364;g21f1a654849_0_5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Requirement 7</a:t>
            </a:r>
            <a:endParaRPr sz="3000" i="0" u="none" strike="noStrike" cap="none">
              <a:solidFill>
                <a:schemeClr val="lt1"/>
              </a:solidFill>
              <a:latin typeface="Georgia"/>
              <a:ea typeface="Georgia"/>
              <a:cs typeface="Georgia"/>
              <a:sym typeface="Georgia"/>
            </a:endParaRPr>
          </a:p>
        </p:txBody>
      </p:sp>
      <p:sp>
        <p:nvSpPr>
          <p:cNvPr id="365" name="Google Shape;365;g21f1a654849_0_5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366" name="Google Shape;366;g21f1a654849_0_50"/>
          <p:cNvSpPr txBox="1"/>
          <p:nvPr/>
        </p:nvSpPr>
        <p:spPr>
          <a:xfrm>
            <a:off x="721925" y="1240425"/>
            <a:ext cx="111102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Data can be processed and visualized on the computer screen</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Ensure that the calculated location, acceleration, and rotation are displayed in Python visualization</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Changed from original design</a:t>
            </a:r>
            <a:endParaRPr sz="24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Verification passed</a:t>
            </a:r>
            <a:endParaRPr sz="2400" baseline="30000">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1d9b39fa0e_0_287"/>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72" name="Google Shape;372;g21d9b39fa0e_0_287"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373" name="Google Shape;373;g21d9b39fa0e_0_287"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374" name="Google Shape;374;g21d9b39fa0e_0_287"/>
          <p:cNvSpPr txBox="1"/>
          <p:nvPr/>
        </p:nvSpPr>
        <p:spPr>
          <a:xfrm>
            <a:off x="1295400" y="2948490"/>
            <a:ext cx="9601200" cy="1339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a:solidFill>
                  <a:schemeClr val="lt1"/>
                </a:solidFill>
                <a:latin typeface="Georgia"/>
                <a:ea typeface="Georgia"/>
                <a:cs typeface="Georgia"/>
                <a:sym typeface="Georgia"/>
              </a:rPr>
              <a:t>Demo &amp; Build</a:t>
            </a:r>
            <a:endParaRPr sz="45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5" name="Google Shape;375;g21d9b39fa0e_0_287"/>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6" name="Google Shape;376;g21d9b39fa0e_0_287"/>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77" name="Google Shape;377;g21d9b39fa0e_0_287"/>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1f1a654849_0_81"/>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83" name="Google Shape;383;g21f1a654849_0_8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84" name="Google Shape;384;g21f1a654849_0_81"/>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85" name="Google Shape;385;g21f1a654849_0_81"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86" name="Google Shape;386;g21f1a654849_0_81"/>
          <p:cNvSpPr txBox="1"/>
          <p:nvPr/>
        </p:nvSpPr>
        <p:spPr>
          <a:xfrm>
            <a:off x="376797" y="204050"/>
            <a:ext cx="1306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Demo</a:t>
            </a:r>
            <a:endParaRPr sz="2400" i="0" u="none" strike="noStrike" cap="none">
              <a:solidFill>
                <a:schemeClr val="lt1"/>
              </a:solidFill>
              <a:latin typeface="Georgia"/>
              <a:ea typeface="Georgia"/>
              <a:cs typeface="Georgia"/>
              <a:sym typeface="Georgia"/>
            </a:endParaRPr>
          </a:p>
        </p:txBody>
      </p:sp>
      <p:sp>
        <p:nvSpPr>
          <p:cNvPr id="387" name="Google Shape;387;g21f1a654849_0_8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388" name="Google Shape;388;g21f1a654849_0_81"/>
          <p:cNvPicPr preferRelativeResize="0"/>
          <p:nvPr/>
        </p:nvPicPr>
        <p:blipFill rotWithShape="1">
          <a:blip r:embed="rId4">
            <a:alphaModFix/>
          </a:blip>
          <a:srcRect l="34039" t="20244" r="22471" b="12343"/>
          <a:stretch/>
        </p:blipFill>
        <p:spPr>
          <a:xfrm>
            <a:off x="532600" y="1112375"/>
            <a:ext cx="3735373" cy="2606476"/>
          </a:xfrm>
          <a:prstGeom prst="rect">
            <a:avLst/>
          </a:prstGeom>
          <a:noFill/>
          <a:ln>
            <a:noFill/>
          </a:ln>
        </p:spPr>
      </p:pic>
      <p:sp>
        <p:nvSpPr>
          <p:cNvPr id="389" name="Google Shape;389;g21f1a654849_0_81"/>
          <p:cNvSpPr txBox="1"/>
          <p:nvPr/>
        </p:nvSpPr>
        <p:spPr>
          <a:xfrm>
            <a:off x="650450" y="3952200"/>
            <a:ext cx="3405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Anchor</a:t>
            </a:r>
            <a:endParaRPr sz="3600">
              <a:latin typeface="Calibri"/>
              <a:ea typeface="Calibri"/>
              <a:cs typeface="Calibri"/>
              <a:sym typeface="Calibri"/>
            </a:endParaRPr>
          </a:p>
        </p:txBody>
      </p:sp>
      <p:pic>
        <p:nvPicPr>
          <p:cNvPr id="390" name="Google Shape;390;g21f1a654849_0_81"/>
          <p:cNvPicPr preferRelativeResize="0"/>
          <p:nvPr/>
        </p:nvPicPr>
        <p:blipFill rotWithShape="1">
          <a:blip r:embed="rId5">
            <a:alphaModFix/>
          </a:blip>
          <a:srcRect t="8932" b="33437"/>
          <a:stretch/>
        </p:blipFill>
        <p:spPr>
          <a:xfrm>
            <a:off x="6018800" y="994525"/>
            <a:ext cx="4515026" cy="4561249"/>
          </a:xfrm>
          <a:prstGeom prst="rect">
            <a:avLst/>
          </a:prstGeom>
          <a:noFill/>
          <a:ln>
            <a:noFill/>
          </a:ln>
        </p:spPr>
      </p:pic>
      <p:sp>
        <p:nvSpPr>
          <p:cNvPr id="391" name="Google Shape;391;g21f1a654849_0_81"/>
          <p:cNvSpPr txBox="1"/>
          <p:nvPr/>
        </p:nvSpPr>
        <p:spPr>
          <a:xfrm>
            <a:off x="6573663" y="5626988"/>
            <a:ext cx="3405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Tag</a:t>
            </a:r>
            <a:endParaRPr sz="36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1f1a654849_0_113"/>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97" name="Google Shape;397;g21f1a654849_0_113"/>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98" name="Google Shape;398;g21f1a654849_0_113"/>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99" name="Google Shape;399;g21f1a654849_0_113"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00" name="Google Shape;400;g21f1a654849_0_113"/>
          <p:cNvSpPr txBox="1"/>
          <p:nvPr/>
        </p:nvSpPr>
        <p:spPr>
          <a:xfrm>
            <a:off x="376797" y="204050"/>
            <a:ext cx="1306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Demo</a:t>
            </a:r>
            <a:endParaRPr sz="2400" i="0" u="none" strike="noStrike" cap="none">
              <a:solidFill>
                <a:schemeClr val="lt1"/>
              </a:solidFill>
              <a:latin typeface="Georgia"/>
              <a:ea typeface="Georgia"/>
              <a:cs typeface="Georgia"/>
              <a:sym typeface="Georgia"/>
            </a:endParaRPr>
          </a:p>
        </p:txBody>
      </p:sp>
      <p:sp>
        <p:nvSpPr>
          <p:cNvPr id="401" name="Google Shape;401;g21f1a654849_0_113"/>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402" name="Google Shape;402;g21f1a654849_0_113"/>
          <p:cNvPicPr preferRelativeResize="0"/>
          <p:nvPr/>
        </p:nvPicPr>
        <p:blipFill rotWithShape="1">
          <a:blip r:embed="rId4">
            <a:alphaModFix/>
          </a:blip>
          <a:srcRect l="11009" r="16029"/>
          <a:stretch/>
        </p:blipFill>
        <p:spPr>
          <a:xfrm>
            <a:off x="2584512" y="1008825"/>
            <a:ext cx="7022976" cy="4333425"/>
          </a:xfrm>
          <a:prstGeom prst="rect">
            <a:avLst/>
          </a:prstGeom>
          <a:noFill/>
          <a:ln>
            <a:noFill/>
          </a:ln>
        </p:spPr>
      </p:pic>
      <p:sp>
        <p:nvSpPr>
          <p:cNvPr id="403" name="Google Shape;403;g21f1a654849_0_113"/>
          <p:cNvSpPr txBox="1"/>
          <p:nvPr/>
        </p:nvSpPr>
        <p:spPr>
          <a:xfrm>
            <a:off x="4393350" y="5520225"/>
            <a:ext cx="3405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Setup</a:t>
            </a:r>
            <a:endParaRPr sz="36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1d9b39fa0e_0_4"/>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2" name="Google Shape;102;g21d9b39fa0e_0_4"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sp>
        <p:nvSpPr>
          <p:cNvPr id="103" name="Google Shape;103;g21d9b39fa0e_0_4"/>
          <p:cNvSpPr txBox="1"/>
          <p:nvPr/>
        </p:nvSpPr>
        <p:spPr>
          <a:xfrm>
            <a:off x="5131837" y="1010620"/>
            <a:ext cx="6422400" cy="48210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chemeClr val="lt1"/>
              </a:buClr>
              <a:buSzPts val="2600"/>
              <a:buFont typeface="Georgia"/>
              <a:buChar char="●"/>
            </a:pPr>
            <a:r>
              <a:rPr lang="en-US" sz="2600" dirty="0">
                <a:solidFill>
                  <a:schemeClr val="lt1"/>
                </a:solidFill>
                <a:latin typeface="Georgia"/>
                <a:ea typeface="Georgia"/>
                <a:cs typeface="Georgia"/>
                <a:sym typeface="Georgia"/>
              </a:rPr>
              <a:t>Sports like soccer and basketball have incorporated technology for accurate calls</a:t>
            </a:r>
            <a:endParaRPr sz="2600" dirty="0">
              <a:solidFill>
                <a:schemeClr val="lt1"/>
              </a:solidFill>
              <a:latin typeface="Georgia"/>
              <a:ea typeface="Georgia"/>
              <a:cs typeface="Georgia"/>
              <a:sym typeface="Georgia"/>
            </a:endParaRPr>
          </a:p>
          <a:p>
            <a:pPr marL="457200" marR="0" lvl="0" indent="0" algn="l" rtl="0">
              <a:lnSpc>
                <a:spcPct val="100000"/>
              </a:lnSpc>
              <a:spcBef>
                <a:spcPts val="0"/>
              </a:spcBef>
              <a:spcAft>
                <a:spcPts val="0"/>
              </a:spcAft>
              <a:buNone/>
            </a:pPr>
            <a:endParaRPr sz="2600" dirty="0">
              <a:solidFill>
                <a:schemeClr val="lt1"/>
              </a:solidFill>
              <a:latin typeface="Georgia"/>
              <a:ea typeface="Georgia"/>
              <a:cs typeface="Georgia"/>
              <a:sym typeface="Georgia"/>
            </a:endParaRPr>
          </a:p>
          <a:p>
            <a:pPr marL="457200" marR="0" lvl="0" indent="-393700" algn="l" rtl="0">
              <a:lnSpc>
                <a:spcPct val="100000"/>
              </a:lnSpc>
              <a:spcBef>
                <a:spcPts val="0"/>
              </a:spcBef>
              <a:spcAft>
                <a:spcPts val="0"/>
              </a:spcAft>
              <a:buClr>
                <a:schemeClr val="lt1"/>
              </a:buClr>
              <a:buSzPts val="2600"/>
              <a:buFont typeface="Georgia"/>
              <a:buChar char="●"/>
            </a:pPr>
            <a:r>
              <a:rPr lang="en-US" sz="2600" dirty="0">
                <a:solidFill>
                  <a:schemeClr val="lt1"/>
                </a:solidFill>
                <a:latin typeface="Georgia"/>
                <a:ea typeface="Georgia"/>
                <a:cs typeface="Georgia"/>
                <a:sym typeface="Georgia"/>
              </a:rPr>
              <a:t>Football scoring is still done by eye</a:t>
            </a:r>
            <a:endParaRPr sz="2600" dirty="0">
              <a:solidFill>
                <a:schemeClr val="lt1"/>
              </a:solidFill>
              <a:latin typeface="Georgia"/>
              <a:ea typeface="Georgia"/>
              <a:cs typeface="Georgia"/>
              <a:sym typeface="Georgia"/>
            </a:endParaRPr>
          </a:p>
          <a:p>
            <a:pPr marL="457200" marR="0" lvl="0" indent="0" algn="l" rtl="0">
              <a:lnSpc>
                <a:spcPct val="100000"/>
              </a:lnSpc>
              <a:spcBef>
                <a:spcPts val="0"/>
              </a:spcBef>
              <a:spcAft>
                <a:spcPts val="0"/>
              </a:spcAft>
              <a:buNone/>
            </a:pPr>
            <a:endParaRPr sz="2600" dirty="0">
              <a:solidFill>
                <a:schemeClr val="lt1"/>
              </a:solidFill>
              <a:latin typeface="Georgia"/>
              <a:ea typeface="Georgia"/>
              <a:cs typeface="Georgia"/>
              <a:sym typeface="Georgia"/>
            </a:endParaRPr>
          </a:p>
          <a:p>
            <a:pPr marL="457200" marR="0" lvl="0" indent="-393700" algn="l" rtl="0">
              <a:lnSpc>
                <a:spcPct val="100000"/>
              </a:lnSpc>
              <a:spcBef>
                <a:spcPts val="0"/>
              </a:spcBef>
              <a:spcAft>
                <a:spcPts val="0"/>
              </a:spcAft>
              <a:buClr>
                <a:schemeClr val="lt1"/>
              </a:buClr>
              <a:buSzPts val="2600"/>
              <a:buFont typeface="Georgia"/>
              <a:buChar char="●"/>
            </a:pPr>
            <a:r>
              <a:rPr lang="en-US" sz="2600" dirty="0">
                <a:solidFill>
                  <a:schemeClr val="lt1"/>
                </a:solidFill>
                <a:latin typeface="Georgia"/>
                <a:ea typeface="Georgia"/>
                <a:cs typeface="Georgia"/>
                <a:sym typeface="Georgia"/>
              </a:rPr>
              <a:t>Goal is to incorporate location tracking and sensors into a football to improve accuracy</a:t>
            </a:r>
            <a:endParaRPr sz="2600" dirty="0">
              <a:solidFill>
                <a:schemeClr val="lt1"/>
              </a:solidFill>
              <a:latin typeface="Georgia"/>
              <a:ea typeface="Georgia"/>
              <a:cs typeface="Georgia"/>
              <a:sym typeface="Georgia"/>
            </a:endParaRPr>
          </a:p>
        </p:txBody>
      </p:sp>
      <p:pic>
        <p:nvPicPr>
          <p:cNvPr id="104" name="Google Shape;104;g21d9b39fa0e_0_4"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105" name="Google Shape;105;g21d9b39fa0e_0_4"/>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06" name="Google Shape;106;g21d9b39fa0e_0_4"/>
          <p:cNvSpPr txBox="1"/>
          <p:nvPr/>
        </p:nvSpPr>
        <p:spPr>
          <a:xfrm>
            <a:off x="1335481" y="3236505"/>
            <a:ext cx="2280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a:t>
            </a:r>
            <a:endParaRPr sz="1400" b="0" i="0" u="none" strike="noStrike" cap="none">
              <a:solidFill>
                <a:srgbClr val="000000"/>
              </a:solidFill>
              <a:latin typeface="Arial"/>
              <a:ea typeface="Arial"/>
              <a:cs typeface="Arial"/>
              <a:sym typeface="Arial"/>
            </a:endParaRPr>
          </a:p>
        </p:txBody>
      </p:sp>
      <p:sp>
        <p:nvSpPr>
          <p:cNvPr id="107" name="Google Shape;107;g21d9b39fa0e_0_4"/>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08" name="Google Shape;108;g21d9b39fa0e_0_4"/>
          <p:cNvPicPr preferRelativeResize="0"/>
          <p:nvPr/>
        </p:nvPicPr>
        <p:blipFill>
          <a:blip r:embed="rId5">
            <a:alphaModFix/>
          </a:blip>
          <a:stretch>
            <a:fillRect/>
          </a:stretch>
        </p:blipFill>
        <p:spPr>
          <a:xfrm>
            <a:off x="570775" y="1111575"/>
            <a:ext cx="3810000" cy="3810000"/>
          </a:xfrm>
          <a:prstGeom prst="rect">
            <a:avLst/>
          </a:prstGeom>
          <a:noFill/>
          <a:ln>
            <a:noFill/>
          </a:ln>
        </p:spPr>
      </p:pic>
      <p:sp>
        <p:nvSpPr>
          <p:cNvPr id="109" name="Google Shape;109;g21d9b39fa0e_0_4"/>
          <p:cNvSpPr txBox="1"/>
          <p:nvPr/>
        </p:nvSpPr>
        <p:spPr>
          <a:xfrm>
            <a:off x="473700" y="5071625"/>
            <a:ext cx="381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chemeClr val="lt1"/>
                </a:solidFill>
                <a:latin typeface="Calibri"/>
                <a:ea typeface="Calibri"/>
                <a:cs typeface="Calibri"/>
                <a:sym typeface="Calibri"/>
              </a:rPr>
              <a:t>https://preview.thenewsmarket.com/Previews/ADID/StillAssets/320x320/618232.jpg</a:t>
            </a:r>
            <a:endParaRPr sz="8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211e5ecf99_2_1"/>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09" name="Google Shape;409;g2211e5ecf99_2_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10" name="Google Shape;410;g2211e5ecf99_2_1"/>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11" name="Google Shape;411;g2211e5ecf99_2_1" descr="A close up of a logo&#10;&#10;Description automatically generated"/>
          <p:cNvPicPr preferRelativeResize="0"/>
          <p:nvPr/>
        </p:nvPicPr>
        <p:blipFill rotWithShape="1">
          <a:blip r:embed="rId4">
            <a:alphaModFix/>
          </a:blip>
          <a:srcRect/>
          <a:stretch/>
        </p:blipFill>
        <p:spPr>
          <a:xfrm>
            <a:off x="11554210" y="228014"/>
            <a:ext cx="277906" cy="401420"/>
          </a:xfrm>
          <a:prstGeom prst="rect">
            <a:avLst/>
          </a:prstGeom>
          <a:noFill/>
          <a:ln>
            <a:noFill/>
          </a:ln>
        </p:spPr>
      </p:pic>
      <p:sp>
        <p:nvSpPr>
          <p:cNvPr id="412" name="Google Shape;412;g2211e5ecf99_2_1"/>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Results Video</a:t>
            </a:r>
            <a:endParaRPr sz="2400" i="0" u="none" strike="noStrike" cap="none">
              <a:solidFill>
                <a:schemeClr val="lt1"/>
              </a:solidFill>
              <a:latin typeface="Georgia"/>
              <a:ea typeface="Georgia"/>
              <a:cs typeface="Georgia"/>
              <a:sym typeface="Georgia"/>
            </a:endParaRPr>
          </a:p>
        </p:txBody>
      </p:sp>
      <p:sp>
        <p:nvSpPr>
          <p:cNvPr id="413" name="Google Shape;413;g2211e5ecf99_2_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2" name="Online Media 1" title="FootballyticsDemo">
            <a:hlinkClick r:id="" action="ppaction://media"/>
            <a:extLst>
              <a:ext uri="{FF2B5EF4-FFF2-40B4-BE49-F238E27FC236}">
                <a16:creationId xmlns:a16="http://schemas.microsoft.com/office/drawing/2014/main" id="{907D15F2-DF75-D1EF-ECF7-C5DF31596A63}"/>
              </a:ext>
            </a:extLst>
          </p:cNvPr>
          <p:cNvPicPr>
            <a:picLocks noRot="1" noChangeAspect="1"/>
          </p:cNvPicPr>
          <p:nvPr>
            <a:videoFile r:link="rId1"/>
          </p:nvPr>
        </p:nvPicPr>
        <p:blipFill>
          <a:blip r:embed="rId5"/>
          <a:stretch>
            <a:fillRect/>
          </a:stretch>
        </p:blipFill>
        <p:spPr>
          <a:xfrm>
            <a:off x="2019993" y="1313841"/>
            <a:ext cx="7620465" cy="4305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1d9b39fa0e_0_308"/>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20" name="Google Shape;420;g21d9b39fa0e_0_308"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421" name="Google Shape;421;g21d9b39fa0e_0_308"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422" name="Google Shape;422;g21d9b39fa0e_0_308"/>
          <p:cNvSpPr txBox="1"/>
          <p:nvPr/>
        </p:nvSpPr>
        <p:spPr>
          <a:xfrm>
            <a:off x="1295400" y="2948490"/>
            <a:ext cx="9601200" cy="10620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4500" b="1">
                <a:solidFill>
                  <a:schemeClr val="lt1"/>
                </a:solidFill>
                <a:latin typeface="Georgia"/>
                <a:ea typeface="Georgia"/>
                <a:cs typeface="Georgia"/>
                <a:sym typeface="Georgia"/>
              </a:rPr>
              <a:t>Conclusions</a:t>
            </a: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3" name="Google Shape;423;g21d9b39fa0e_0_308"/>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g21d9b39fa0e_0_30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25" name="Google Shape;425;g21d9b39fa0e_0_30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211e5ecf99_1_36"/>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31" name="Google Shape;431;g2211e5ecf99_1_36"/>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32" name="Google Shape;432;g2211e5ecf99_1_36"/>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33" name="Google Shape;433;g2211e5ecf99_1_36"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34" name="Google Shape;434;g2211e5ecf99_1_36"/>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Conclusions</a:t>
            </a:r>
            <a:endParaRPr sz="3000" i="0" u="none" strike="noStrike" cap="none">
              <a:solidFill>
                <a:schemeClr val="lt1"/>
              </a:solidFill>
              <a:latin typeface="Georgia"/>
              <a:ea typeface="Georgia"/>
              <a:cs typeface="Georgia"/>
              <a:sym typeface="Georgia"/>
            </a:endParaRPr>
          </a:p>
        </p:txBody>
      </p:sp>
      <p:sp>
        <p:nvSpPr>
          <p:cNvPr id="435" name="Google Shape;435;g2211e5ecf99_1_36"/>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436" name="Google Shape;436;g2211e5ecf99_1_36"/>
          <p:cNvSpPr txBox="1"/>
          <p:nvPr/>
        </p:nvSpPr>
        <p:spPr>
          <a:xfrm>
            <a:off x="721925" y="1240425"/>
            <a:ext cx="11110200" cy="35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Accomplishments</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Location tracking accurate to within 30 cm, or the length of a football</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Accurate IMU for our purposes, showing when the device is moving in any direction and when it is not</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Able to transmit data via Bluetooth, which is important during a game because a football should be completely wireless </a:t>
            </a:r>
            <a:endParaRPr sz="2400">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1f1a654849_0_30"/>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42" name="Google Shape;442;g21f1a654849_0_3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43" name="Google Shape;443;g21f1a654849_0_30"/>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44" name="Google Shape;444;g21f1a654849_0_3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45" name="Google Shape;445;g21f1a654849_0_3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Conclusions</a:t>
            </a:r>
            <a:endParaRPr sz="3000" i="0" u="none" strike="noStrike" cap="none">
              <a:solidFill>
                <a:schemeClr val="lt1"/>
              </a:solidFill>
              <a:latin typeface="Georgia"/>
              <a:ea typeface="Georgia"/>
              <a:cs typeface="Georgia"/>
              <a:sym typeface="Georgia"/>
            </a:endParaRPr>
          </a:p>
        </p:txBody>
      </p:sp>
      <p:sp>
        <p:nvSpPr>
          <p:cNvPr id="446" name="Google Shape;446;g21f1a654849_0_3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447" name="Google Shape;447;g21f1a654849_0_30"/>
          <p:cNvSpPr txBox="1"/>
          <p:nvPr/>
        </p:nvSpPr>
        <p:spPr>
          <a:xfrm>
            <a:off x="721925" y="1240425"/>
            <a:ext cx="111102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Issues</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Location tracking only works within 7.5 m, so device has to be scaled for outdoor accuracy</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Fluctuation in data </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Barometric sensor not implemented</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PCB order delay, so we had to order new development boards to work on breadboard</a:t>
            </a:r>
            <a:endParaRPr sz="2400">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1f1a654849_0_71"/>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53" name="Google Shape;453;g21f1a654849_0_7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54" name="Google Shape;454;g21f1a654849_0_71"/>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55" name="Google Shape;455;g21f1a654849_0_71"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56" name="Google Shape;456;g21f1a654849_0_71"/>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latin typeface="Georgia"/>
                <a:ea typeface="Georgia"/>
                <a:cs typeface="Georgia"/>
                <a:sym typeface="Georgia"/>
              </a:rPr>
              <a:t>Conclusions</a:t>
            </a:r>
            <a:endParaRPr sz="3000" i="0" u="none" strike="noStrike" cap="none">
              <a:solidFill>
                <a:schemeClr val="lt1"/>
              </a:solidFill>
              <a:latin typeface="Georgia"/>
              <a:ea typeface="Georgia"/>
              <a:cs typeface="Georgia"/>
              <a:sym typeface="Georgia"/>
            </a:endParaRPr>
          </a:p>
        </p:txBody>
      </p:sp>
      <p:sp>
        <p:nvSpPr>
          <p:cNvPr id="457" name="Google Shape;457;g21f1a654849_0_7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458" name="Google Shape;458;g21f1a654849_0_71"/>
          <p:cNvSpPr txBox="1"/>
          <p:nvPr/>
        </p:nvSpPr>
        <p:spPr>
          <a:xfrm>
            <a:off x="721925" y="1240425"/>
            <a:ext cx="111102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What We Would Do Differently</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Order parts better suited for breadboarding</a:t>
            </a:r>
            <a:endParaRPr sz="2400">
              <a:latin typeface="Georgia"/>
              <a:ea typeface="Georgia"/>
              <a:cs typeface="Georgia"/>
              <a:sym typeface="Georgia"/>
            </a:endParaRPr>
          </a:p>
          <a:p>
            <a:pPr marL="914400" lvl="1" indent="-381000" algn="l" rtl="0">
              <a:spcBef>
                <a:spcPts val="0"/>
              </a:spcBef>
              <a:spcAft>
                <a:spcPts val="0"/>
              </a:spcAft>
              <a:buSzPts val="2400"/>
              <a:buFont typeface="Georgia"/>
              <a:buChar char="○"/>
            </a:pPr>
            <a:r>
              <a:rPr lang="en-US" sz="2400">
                <a:latin typeface="Georgia"/>
                <a:ea typeface="Georgia"/>
                <a:cs typeface="Georgia"/>
                <a:sym typeface="Georgia"/>
              </a:rPr>
              <a:t>Castellated vias</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Use the accelerometer in conjunction with DW1000 to get more accurate location</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Use a ten-axis IMU</a:t>
            </a:r>
            <a:endParaRPr sz="2400">
              <a:latin typeface="Georgia"/>
              <a:ea typeface="Georgia"/>
              <a:cs typeface="Georgia"/>
              <a:sym typeface="Georgia"/>
            </a:endParaRPr>
          </a:p>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US" sz="2400">
                <a:latin typeface="Georgia"/>
                <a:ea typeface="Georgia"/>
                <a:cs typeface="Georgia"/>
                <a:sym typeface="Georgia"/>
              </a:rPr>
              <a:t>Make sure our PCB comes in on time</a:t>
            </a:r>
            <a:endParaRPr sz="2400">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211e5ecf99_2_12"/>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64" name="Google Shape;464;g2211e5ecf99_2_1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65" name="Google Shape;465;g2211e5ecf99_2_12"/>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66" name="Google Shape;466;g2211e5ecf99_2_1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67" name="Google Shape;467;g2211e5ecf99_2_12"/>
          <p:cNvSpPr txBox="1"/>
          <p:nvPr/>
        </p:nvSpPr>
        <p:spPr>
          <a:xfrm>
            <a:off x="376810" y="204051"/>
            <a:ext cx="109101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600" b="1">
                <a:solidFill>
                  <a:schemeClr val="lt1"/>
                </a:solidFill>
                <a:latin typeface="Georgia"/>
                <a:ea typeface="Georgia"/>
                <a:cs typeface="Georgia"/>
                <a:sym typeface="Georgia"/>
              </a:rPr>
              <a:t>Next Steps</a:t>
            </a:r>
            <a:endParaRPr sz="2600" b="1" i="0" u="none" strike="noStrike" cap="none">
              <a:solidFill>
                <a:schemeClr val="lt1"/>
              </a:solidFill>
              <a:latin typeface="Georgia"/>
              <a:ea typeface="Georgia"/>
              <a:cs typeface="Georgia"/>
              <a:sym typeface="Georgia"/>
            </a:endParaRPr>
          </a:p>
        </p:txBody>
      </p:sp>
      <p:sp>
        <p:nvSpPr>
          <p:cNvPr id="468" name="Google Shape;468;g2211e5ecf99_2_1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469" name="Google Shape;469;g2211e5ecf99_2_12"/>
          <p:cNvSpPr txBox="1"/>
          <p:nvPr/>
        </p:nvSpPr>
        <p:spPr>
          <a:xfrm>
            <a:off x="849525" y="2162425"/>
            <a:ext cx="977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70" name="Google Shape;470;g2211e5ecf99_2_12"/>
          <p:cNvSpPr txBox="1"/>
          <p:nvPr/>
        </p:nvSpPr>
        <p:spPr>
          <a:xfrm>
            <a:off x="849525" y="1297450"/>
            <a:ext cx="100863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E84B36"/>
                </a:solidFill>
                <a:latin typeface="Georgia"/>
                <a:ea typeface="Georgia"/>
                <a:cs typeface="Georgia"/>
                <a:sym typeface="Georgia"/>
              </a:rPr>
              <a:t>Future Works </a:t>
            </a:r>
            <a:endParaRPr sz="2600" b="1">
              <a:solidFill>
                <a:srgbClr val="E84B36"/>
              </a:solidFill>
              <a:latin typeface="Georgia"/>
              <a:ea typeface="Georgia"/>
              <a:cs typeface="Georgia"/>
              <a:sym typeface="Georgia"/>
            </a:endParaRPr>
          </a:p>
          <a:p>
            <a:pPr marL="0" lvl="0" indent="0" algn="l" rtl="0">
              <a:spcBef>
                <a:spcPts val="0"/>
              </a:spcBef>
              <a:spcAft>
                <a:spcPts val="0"/>
              </a:spcAft>
              <a:buNone/>
            </a:pPr>
            <a:endParaRPr sz="2900" b="1">
              <a:solidFill>
                <a:srgbClr val="E84B36"/>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2300" b="1">
                <a:solidFill>
                  <a:schemeClr val="dk1"/>
                </a:solidFill>
                <a:latin typeface="Georgia"/>
                <a:ea typeface="Georgia"/>
                <a:cs typeface="Georgia"/>
                <a:sym typeface="Georgia"/>
              </a:rPr>
              <a:t>Extended Implementations</a:t>
            </a:r>
            <a:endParaRPr sz="2300" b="1">
              <a:solidFill>
                <a:schemeClr val="dk1"/>
              </a:solidFill>
              <a:latin typeface="Georgia"/>
              <a:ea typeface="Georgia"/>
              <a:cs typeface="Georgia"/>
              <a:sym typeface="Georgia"/>
            </a:endParaRPr>
          </a:p>
          <a:p>
            <a:pPr marL="457200" lvl="0" indent="-374650" algn="l" rtl="0">
              <a:spcBef>
                <a:spcPts val="0"/>
              </a:spcBef>
              <a:spcAft>
                <a:spcPts val="0"/>
              </a:spcAft>
              <a:buClr>
                <a:schemeClr val="dk1"/>
              </a:buClr>
              <a:buSzPts val="2300"/>
              <a:buFont typeface="Georgia"/>
              <a:buChar char="●"/>
            </a:pPr>
            <a:r>
              <a:rPr lang="en-US" sz="2300">
                <a:solidFill>
                  <a:schemeClr val="dk1"/>
                </a:solidFill>
                <a:latin typeface="Georgia"/>
                <a:ea typeface="Georgia"/>
                <a:cs typeface="Georgia"/>
                <a:sym typeface="Georgia"/>
              </a:rPr>
              <a:t>Refined PCB design </a:t>
            </a:r>
            <a:endParaRPr sz="2300">
              <a:solidFill>
                <a:schemeClr val="dk1"/>
              </a:solidFill>
              <a:latin typeface="Georgia"/>
              <a:ea typeface="Georgia"/>
              <a:cs typeface="Georgia"/>
              <a:sym typeface="Georgia"/>
            </a:endParaRPr>
          </a:p>
          <a:p>
            <a:pPr marL="457200" lvl="0" indent="-374650" algn="l" rtl="0">
              <a:spcBef>
                <a:spcPts val="0"/>
              </a:spcBef>
              <a:spcAft>
                <a:spcPts val="0"/>
              </a:spcAft>
              <a:buClr>
                <a:schemeClr val="dk1"/>
              </a:buClr>
              <a:buSzPts val="2300"/>
              <a:buFont typeface="Georgia"/>
              <a:buChar char="●"/>
            </a:pPr>
            <a:r>
              <a:rPr lang="en-US" sz="2300">
                <a:solidFill>
                  <a:schemeClr val="dk1"/>
                </a:solidFill>
                <a:latin typeface="Georgia"/>
                <a:ea typeface="Georgia"/>
                <a:cs typeface="Georgia"/>
                <a:sym typeface="Georgia"/>
              </a:rPr>
              <a:t>PCB Enclosure within football </a:t>
            </a:r>
            <a:endParaRPr sz="2300">
              <a:solidFill>
                <a:schemeClr val="dk1"/>
              </a:solidFill>
              <a:latin typeface="Georgia"/>
              <a:ea typeface="Georgia"/>
              <a:cs typeface="Georgia"/>
              <a:sym typeface="Georgia"/>
            </a:endParaRPr>
          </a:p>
          <a:p>
            <a:pPr marL="457200" lvl="0" indent="-374650" algn="l" rtl="0">
              <a:spcBef>
                <a:spcPts val="0"/>
              </a:spcBef>
              <a:spcAft>
                <a:spcPts val="0"/>
              </a:spcAft>
              <a:buClr>
                <a:schemeClr val="dk1"/>
              </a:buClr>
              <a:buSzPts val="2300"/>
              <a:buFont typeface="Georgia"/>
              <a:buChar char="●"/>
            </a:pPr>
            <a:r>
              <a:rPr lang="en-US" sz="2300">
                <a:solidFill>
                  <a:schemeClr val="dk1"/>
                </a:solidFill>
                <a:latin typeface="Georgia"/>
                <a:ea typeface="Georgia"/>
                <a:cs typeface="Georgia"/>
                <a:sym typeface="Georgia"/>
              </a:rPr>
              <a:t>Include Barometer metrics for pressure sensing</a:t>
            </a:r>
            <a:endParaRPr sz="2300">
              <a:solidFill>
                <a:schemeClr val="dk1"/>
              </a:solidFill>
              <a:latin typeface="Georgia"/>
              <a:ea typeface="Georgia"/>
              <a:cs typeface="Georgia"/>
              <a:sym typeface="Georgia"/>
            </a:endParaRPr>
          </a:p>
          <a:p>
            <a:pPr marL="457200" lvl="0" indent="-374650" algn="l" rtl="0">
              <a:spcBef>
                <a:spcPts val="0"/>
              </a:spcBef>
              <a:spcAft>
                <a:spcPts val="0"/>
              </a:spcAft>
              <a:buClr>
                <a:schemeClr val="dk1"/>
              </a:buClr>
              <a:buSzPts val="2300"/>
              <a:buFont typeface="Georgia"/>
              <a:buChar char="●"/>
            </a:pPr>
            <a:r>
              <a:rPr lang="en-US" sz="2300">
                <a:solidFill>
                  <a:schemeClr val="dk1"/>
                </a:solidFill>
                <a:latin typeface="Georgia"/>
                <a:ea typeface="Georgia"/>
                <a:cs typeface="Georgia"/>
                <a:sym typeface="Georgia"/>
              </a:rPr>
              <a:t>Add rechargeable battery to football</a:t>
            </a:r>
            <a:endParaRPr sz="2300">
              <a:solidFill>
                <a:schemeClr val="dk1"/>
              </a:solidFill>
              <a:latin typeface="Georgia"/>
              <a:ea typeface="Georgia"/>
              <a:cs typeface="Georgia"/>
              <a:sym typeface="Georgia"/>
            </a:endParaRPr>
          </a:p>
          <a:p>
            <a:pPr marL="457200" lvl="0" indent="0" algn="l" rtl="0">
              <a:spcBef>
                <a:spcPts val="0"/>
              </a:spcBef>
              <a:spcAft>
                <a:spcPts val="0"/>
              </a:spcAft>
              <a:buNone/>
            </a:pPr>
            <a:endParaRPr sz="2300">
              <a:solidFill>
                <a:schemeClr val="dk1"/>
              </a:solidFill>
              <a:latin typeface="Georgia"/>
              <a:ea typeface="Georgia"/>
              <a:cs typeface="Georgia"/>
              <a:sym typeface="Georgia"/>
            </a:endParaRPr>
          </a:p>
          <a:p>
            <a:pPr marL="0" lvl="0" indent="0" algn="l" rtl="0">
              <a:spcBef>
                <a:spcPts val="0"/>
              </a:spcBef>
              <a:spcAft>
                <a:spcPts val="0"/>
              </a:spcAft>
              <a:buNone/>
            </a:pPr>
            <a:r>
              <a:rPr lang="en-US" sz="2300" b="1">
                <a:solidFill>
                  <a:schemeClr val="dk1"/>
                </a:solidFill>
                <a:latin typeface="Georgia"/>
                <a:ea typeface="Georgia"/>
                <a:cs typeface="Georgia"/>
                <a:sym typeface="Georgia"/>
              </a:rPr>
              <a:t>Memory Storage and Application</a:t>
            </a:r>
            <a:endParaRPr sz="2300" b="1">
              <a:solidFill>
                <a:schemeClr val="dk1"/>
              </a:solidFill>
              <a:latin typeface="Georgia"/>
              <a:ea typeface="Georgia"/>
              <a:cs typeface="Georgia"/>
              <a:sym typeface="Georgia"/>
            </a:endParaRPr>
          </a:p>
          <a:p>
            <a:pPr marL="457200" lvl="0" indent="-374650" algn="l" rtl="0">
              <a:spcBef>
                <a:spcPts val="0"/>
              </a:spcBef>
              <a:spcAft>
                <a:spcPts val="0"/>
              </a:spcAft>
              <a:buClr>
                <a:schemeClr val="dk1"/>
              </a:buClr>
              <a:buSzPts val="2300"/>
              <a:buFont typeface="Georgia"/>
              <a:buChar char="●"/>
            </a:pPr>
            <a:r>
              <a:rPr lang="en-US" sz="2300">
                <a:solidFill>
                  <a:schemeClr val="dk1"/>
                </a:solidFill>
                <a:latin typeface="Georgia"/>
                <a:ea typeface="Georgia"/>
                <a:cs typeface="Georgia"/>
                <a:sym typeface="Georgia"/>
              </a:rPr>
              <a:t>Could include tag based game play and assign metrics with player</a:t>
            </a:r>
            <a:endParaRPr sz="2300">
              <a:solidFill>
                <a:schemeClr val="dk1"/>
              </a:solidFill>
              <a:latin typeface="Georgia"/>
              <a:ea typeface="Georgia"/>
              <a:cs typeface="Georgia"/>
              <a:sym typeface="Georgia"/>
            </a:endParaRPr>
          </a:p>
          <a:p>
            <a:pPr marL="457200" lvl="0" indent="-374650" algn="l" rtl="0">
              <a:spcBef>
                <a:spcPts val="0"/>
              </a:spcBef>
              <a:spcAft>
                <a:spcPts val="0"/>
              </a:spcAft>
              <a:buClr>
                <a:schemeClr val="dk1"/>
              </a:buClr>
              <a:buSzPts val="2300"/>
              <a:buFont typeface="Georgia"/>
              <a:buChar char="●"/>
            </a:pPr>
            <a:r>
              <a:rPr lang="en-US" sz="2300">
                <a:solidFill>
                  <a:schemeClr val="dk1"/>
                </a:solidFill>
                <a:latin typeface="Georgia"/>
                <a:ea typeface="Georgia"/>
                <a:cs typeface="Georgia"/>
                <a:sym typeface="Georgia"/>
              </a:rPr>
              <a:t>Convert PC program into a mobile application to allow for easier access</a:t>
            </a:r>
            <a:endParaRPr sz="2300">
              <a:solidFill>
                <a:schemeClr val="dk1"/>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2211e5ecf99_2_33"/>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76" name="Google Shape;476;g2211e5ecf99_2_33"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477" name="Google Shape;477;g2211e5ecf99_2_33"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478" name="Google Shape;478;g2211e5ecf99_2_33"/>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79" name="Google Shape;479;g2211e5ecf99_2_33"/>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480" name="Google Shape;480;g2211e5ecf99_2_33"/>
          <p:cNvSpPr txBox="1"/>
          <p:nvPr/>
        </p:nvSpPr>
        <p:spPr>
          <a:xfrm>
            <a:off x="4346638" y="3349725"/>
            <a:ext cx="2919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Georgia"/>
                <a:ea typeface="Georgia"/>
                <a:cs typeface="Georgia"/>
                <a:sym typeface="Georgia"/>
              </a:rPr>
              <a:t>Vibhav Adivi</a:t>
            </a:r>
            <a:endParaRPr sz="2000">
              <a:solidFill>
                <a:schemeClr val="lt1"/>
              </a:solidFill>
              <a:latin typeface="Georgia"/>
              <a:ea typeface="Georgia"/>
              <a:cs typeface="Georgia"/>
              <a:sym typeface="Georgia"/>
            </a:endParaRPr>
          </a:p>
          <a:p>
            <a:pPr marL="0" lvl="0" indent="0" algn="l" rtl="0">
              <a:spcBef>
                <a:spcPts val="0"/>
              </a:spcBef>
              <a:spcAft>
                <a:spcPts val="0"/>
              </a:spcAft>
              <a:buClr>
                <a:schemeClr val="dk1"/>
              </a:buClr>
              <a:buFont typeface="Arial"/>
              <a:buNone/>
            </a:pPr>
            <a:r>
              <a:rPr lang="en-US" sz="2000" b="1" u="sng">
                <a:solidFill>
                  <a:schemeClr val="lt1"/>
                </a:solidFill>
                <a:latin typeface="Georgia"/>
                <a:ea typeface="Georgia"/>
                <a:cs typeface="Georgia"/>
                <a:sym typeface="Georgia"/>
                <a:hlinkClick r:id="rId5">
                  <a:extLst>
                    <a:ext uri="{A12FA001-AC4F-418D-AE19-62706E023703}">
                      <ahyp:hlinkClr xmlns:ahyp="http://schemas.microsoft.com/office/drawing/2018/hyperlinkcolor" val="tx"/>
                    </a:ext>
                  </a:extLst>
                </a:hlinkClick>
              </a:rPr>
              <a:t>vadivi2@illinois.edu</a:t>
            </a:r>
            <a:endParaRPr sz="2000" b="1">
              <a:solidFill>
                <a:schemeClr val="lt1"/>
              </a:solidFill>
              <a:latin typeface="Georgia"/>
              <a:ea typeface="Georgia"/>
              <a:cs typeface="Georgia"/>
              <a:sym typeface="Georgia"/>
            </a:endParaRPr>
          </a:p>
          <a:p>
            <a:pPr marL="0" lvl="0" indent="0" algn="l" rtl="0">
              <a:spcBef>
                <a:spcPts val="0"/>
              </a:spcBef>
              <a:spcAft>
                <a:spcPts val="0"/>
              </a:spcAft>
              <a:buNone/>
            </a:pPr>
            <a:r>
              <a:rPr lang="en-US" sz="2000">
                <a:solidFill>
                  <a:schemeClr val="lt1"/>
                </a:solidFill>
                <a:latin typeface="Georgia"/>
                <a:ea typeface="Georgia"/>
                <a:cs typeface="Georgia"/>
                <a:sym typeface="Georgia"/>
              </a:rPr>
              <a:t>309-648-6744</a:t>
            </a:r>
            <a:endParaRPr sz="2000">
              <a:solidFill>
                <a:schemeClr val="lt1"/>
              </a:solidFill>
              <a:latin typeface="Georgia"/>
              <a:ea typeface="Georgia"/>
              <a:cs typeface="Georgia"/>
              <a:sym typeface="Georgia"/>
            </a:endParaRPr>
          </a:p>
        </p:txBody>
      </p:sp>
      <p:sp>
        <p:nvSpPr>
          <p:cNvPr id="481" name="Google Shape;481;g2211e5ecf99_2_33"/>
          <p:cNvSpPr txBox="1"/>
          <p:nvPr/>
        </p:nvSpPr>
        <p:spPr>
          <a:xfrm>
            <a:off x="7265938" y="3349725"/>
            <a:ext cx="3181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Georgia"/>
                <a:ea typeface="Georgia"/>
                <a:cs typeface="Georgia"/>
                <a:sym typeface="Georgia"/>
              </a:rPr>
              <a:t>Akshay Bapat</a:t>
            </a:r>
            <a:endParaRPr sz="2000">
              <a:solidFill>
                <a:schemeClr val="lt1"/>
              </a:solidFill>
              <a:latin typeface="Georgia"/>
              <a:ea typeface="Georgia"/>
              <a:cs typeface="Georgia"/>
              <a:sym typeface="Georgia"/>
            </a:endParaRPr>
          </a:p>
          <a:p>
            <a:pPr marL="0" lvl="0" indent="0" algn="l" rtl="0">
              <a:spcBef>
                <a:spcPts val="0"/>
              </a:spcBef>
              <a:spcAft>
                <a:spcPts val="0"/>
              </a:spcAft>
              <a:buNone/>
            </a:pPr>
            <a:r>
              <a:rPr lang="en-US" sz="2000" b="1" u="sng">
                <a:solidFill>
                  <a:schemeClr val="lt1"/>
                </a:solidFill>
                <a:latin typeface="Georgia"/>
                <a:ea typeface="Georgia"/>
                <a:cs typeface="Georgia"/>
                <a:sym typeface="Georgia"/>
                <a:hlinkClick r:id="rId6">
                  <a:extLst>
                    <a:ext uri="{A12FA001-AC4F-418D-AE19-62706E023703}">
                      <ahyp:hlinkClr xmlns:ahyp="http://schemas.microsoft.com/office/drawing/2018/hyperlinkcolor" val="tx"/>
                    </a:ext>
                  </a:extLst>
                </a:hlinkClick>
              </a:rPr>
              <a:t>aabapat2@illinois.edu</a:t>
            </a:r>
            <a:endParaRPr sz="2000" b="1">
              <a:solidFill>
                <a:schemeClr val="lt1"/>
              </a:solidFill>
              <a:latin typeface="Georgia"/>
              <a:ea typeface="Georgia"/>
              <a:cs typeface="Georgia"/>
              <a:sym typeface="Georgia"/>
            </a:endParaRPr>
          </a:p>
          <a:p>
            <a:pPr marL="0" lvl="0" indent="0" algn="l" rtl="0">
              <a:spcBef>
                <a:spcPts val="0"/>
              </a:spcBef>
              <a:spcAft>
                <a:spcPts val="0"/>
              </a:spcAft>
              <a:buNone/>
            </a:pPr>
            <a:r>
              <a:rPr lang="en-US" sz="2000">
                <a:solidFill>
                  <a:schemeClr val="lt1"/>
                </a:solidFill>
                <a:latin typeface="Georgia"/>
                <a:ea typeface="Georgia"/>
                <a:cs typeface="Georgia"/>
                <a:sym typeface="Georgia"/>
              </a:rPr>
              <a:t>609-964-9695</a:t>
            </a:r>
            <a:endParaRPr sz="2000">
              <a:solidFill>
                <a:schemeClr val="lt1"/>
              </a:solidFill>
              <a:latin typeface="Georgia"/>
              <a:ea typeface="Georgia"/>
              <a:cs typeface="Georgia"/>
              <a:sym typeface="Georgia"/>
            </a:endParaRPr>
          </a:p>
        </p:txBody>
      </p:sp>
      <p:sp>
        <p:nvSpPr>
          <p:cNvPr id="482" name="Google Shape;482;g2211e5ecf99_2_33"/>
          <p:cNvSpPr txBox="1"/>
          <p:nvPr/>
        </p:nvSpPr>
        <p:spPr>
          <a:xfrm>
            <a:off x="1744263" y="3349725"/>
            <a:ext cx="2606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Georgia"/>
                <a:ea typeface="Georgia"/>
                <a:cs typeface="Georgia"/>
                <a:sym typeface="Georgia"/>
              </a:rPr>
              <a:t>Varun Venkatapathy</a:t>
            </a:r>
            <a:endParaRPr sz="2000">
              <a:solidFill>
                <a:schemeClr val="lt1"/>
              </a:solidFill>
              <a:latin typeface="Georgia"/>
              <a:ea typeface="Georgia"/>
              <a:cs typeface="Georgia"/>
              <a:sym typeface="Georgia"/>
            </a:endParaRPr>
          </a:p>
          <a:p>
            <a:pPr marL="0" lvl="0" indent="0" algn="l" rtl="0">
              <a:spcBef>
                <a:spcPts val="0"/>
              </a:spcBef>
              <a:spcAft>
                <a:spcPts val="0"/>
              </a:spcAft>
              <a:buNone/>
            </a:pPr>
            <a:r>
              <a:rPr lang="en-US" sz="2000" b="1" u="sng">
                <a:solidFill>
                  <a:schemeClr val="lt1"/>
                </a:solidFill>
                <a:latin typeface="Georgia"/>
                <a:ea typeface="Georgia"/>
                <a:cs typeface="Georgia"/>
                <a:sym typeface="Georgia"/>
                <a:hlinkClick r:id="rId7">
                  <a:extLst>
                    <a:ext uri="{A12FA001-AC4F-418D-AE19-62706E023703}">
                      <ahyp:hlinkClr xmlns:ahyp="http://schemas.microsoft.com/office/drawing/2018/hyperlinkcolor" val="tx"/>
                    </a:ext>
                  </a:extLst>
                </a:hlinkClick>
              </a:rPr>
              <a:t>vcv2@illinois.edu</a:t>
            </a:r>
            <a:endParaRPr sz="2000" b="1">
              <a:solidFill>
                <a:schemeClr val="lt1"/>
              </a:solidFill>
              <a:latin typeface="Georgia"/>
              <a:ea typeface="Georgia"/>
              <a:cs typeface="Georgia"/>
              <a:sym typeface="Georgia"/>
            </a:endParaRPr>
          </a:p>
          <a:p>
            <a:pPr marL="0" lvl="0" indent="0" algn="l" rtl="0">
              <a:spcBef>
                <a:spcPts val="0"/>
              </a:spcBef>
              <a:spcAft>
                <a:spcPts val="0"/>
              </a:spcAft>
              <a:buNone/>
            </a:pPr>
            <a:r>
              <a:rPr lang="en-US" sz="2000" b="1">
                <a:solidFill>
                  <a:schemeClr val="lt1"/>
                </a:solidFill>
                <a:latin typeface="Georgia"/>
                <a:ea typeface="Georgia"/>
                <a:cs typeface="Georgia"/>
                <a:sym typeface="Georgia"/>
              </a:rPr>
              <a:t>919-998-9630</a:t>
            </a:r>
            <a:endParaRPr sz="2000">
              <a:solidFill>
                <a:schemeClr val="lt1"/>
              </a:solidFill>
              <a:latin typeface="Georgia"/>
              <a:ea typeface="Georgia"/>
              <a:cs typeface="Georgia"/>
              <a:sym typeface="Georgia"/>
            </a:endParaRPr>
          </a:p>
        </p:txBody>
      </p:sp>
      <p:sp>
        <p:nvSpPr>
          <p:cNvPr id="483" name="Google Shape;483;g2211e5ecf99_2_33"/>
          <p:cNvSpPr txBox="1"/>
          <p:nvPr/>
        </p:nvSpPr>
        <p:spPr>
          <a:xfrm>
            <a:off x="1744275" y="1146825"/>
            <a:ext cx="5799600" cy="165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700">
              <a:latin typeface="Georgia"/>
              <a:ea typeface="Georgia"/>
              <a:cs typeface="Georgia"/>
              <a:sym typeface="Georgia"/>
            </a:endParaRPr>
          </a:p>
          <a:p>
            <a:pPr marL="0" lvl="0" indent="0" algn="l" rtl="0">
              <a:spcBef>
                <a:spcPts val="0"/>
              </a:spcBef>
              <a:spcAft>
                <a:spcPts val="0"/>
              </a:spcAft>
              <a:buSzPts val="1100"/>
              <a:buNone/>
            </a:pPr>
            <a:r>
              <a:rPr lang="en-US" sz="3000" b="1">
                <a:solidFill>
                  <a:schemeClr val="lt1"/>
                </a:solidFill>
                <a:latin typeface="Georgia"/>
                <a:ea typeface="Georgia"/>
                <a:cs typeface="Georgia"/>
                <a:sym typeface="Georgia"/>
              </a:rPr>
              <a:t>Thank You</a:t>
            </a:r>
            <a:endParaRPr sz="3300" b="1">
              <a:solidFill>
                <a:schemeClr val="lt1"/>
              </a:solidFill>
              <a:latin typeface="Georgia"/>
              <a:ea typeface="Georgia"/>
              <a:cs typeface="Georgia"/>
              <a:sym typeface="Georgia"/>
            </a:endParaRPr>
          </a:p>
          <a:p>
            <a:pPr marL="0" marR="0" lvl="0" indent="0" algn="l" rtl="0">
              <a:lnSpc>
                <a:spcPct val="100000"/>
              </a:lnSpc>
              <a:spcBef>
                <a:spcPts val="0"/>
              </a:spcBef>
              <a:spcAft>
                <a:spcPts val="0"/>
              </a:spcAft>
              <a:buNone/>
            </a:pPr>
            <a:r>
              <a:rPr lang="en-US" sz="2900" b="1" i="0" u="none" strike="noStrike" cap="none">
                <a:solidFill>
                  <a:schemeClr val="lt1"/>
                </a:solidFill>
                <a:latin typeface="Georgia"/>
                <a:ea typeface="Georgia"/>
                <a:cs typeface="Georgia"/>
                <a:sym typeface="Georgia"/>
              </a:rPr>
              <a:t>Questions?</a:t>
            </a:r>
            <a:endParaRPr sz="1700">
              <a:latin typeface="Georgia"/>
              <a:ea typeface="Georgia"/>
              <a:cs typeface="Georgia"/>
              <a:sym typeface="Georgia"/>
            </a:endParaRPr>
          </a:p>
          <a:p>
            <a:pPr marL="0" marR="0" lvl="0" indent="0" algn="l" rtl="0">
              <a:lnSpc>
                <a:spcPct val="100000"/>
              </a:lnSpc>
              <a:spcBef>
                <a:spcPts val="0"/>
              </a:spcBef>
              <a:spcAft>
                <a:spcPts val="0"/>
              </a:spcAft>
              <a:buNone/>
            </a:pPr>
            <a:r>
              <a:rPr lang="en-US" sz="2900" b="1" i="0" u="none" strike="noStrike" cap="none">
                <a:solidFill>
                  <a:schemeClr val="lt1"/>
                </a:solidFill>
                <a:latin typeface="Georgia"/>
                <a:ea typeface="Georgia"/>
                <a:cs typeface="Georgia"/>
                <a:sym typeface="Georgia"/>
              </a:rPr>
              <a:t>Contact Information:</a:t>
            </a:r>
            <a:endParaRPr sz="2900" b="1"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None/>
            </a:pPr>
            <a:endParaRPr sz="2900" b="1">
              <a:solidFill>
                <a:schemeClr val="lt1"/>
              </a:solidFill>
              <a:latin typeface="Georgia"/>
              <a:ea typeface="Georgia"/>
              <a:cs typeface="Georgia"/>
              <a:sym typeface="Georgia"/>
            </a:endParaRPr>
          </a:p>
          <a:p>
            <a:pPr marL="0" marR="0" lvl="0" indent="0" algn="l" rtl="0">
              <a:lnSpc>
                <a:spcPct val="100000"/>
              </a:lnSpc>
              <a:spcBef>
                <a:spcPts val="0"/>
              </a:spcBef>
              <a:spcAft>
                <a:spcPts val="0"/>
              </a:spcAft>
              <a:buNone/>
            </a:pPr>
            <a:r>
              <a:rPr lang="en-US" sz="2900" b="1">
                <a:solidFill>
                  <a:schemeClr val="lt1"/>
                </a:solidFill>
                <a:latin typeface="Georgia"/>
                <a:ea typeface="Georgia"/>
                <a:cs typeface="Georgia"/>
                <a:sym typeface="Georgia"/>
              </a:rPr>
              <a:t>             </a:t>
            </a:r>
            <a:endParaRPr sz="2900" b="1">
              <a:solidFill>
                <a:schemeClr val="lt1"/>
              </a:solidFill>
              <a:latin typeface="Georgia"/>
              <a:ea typeface="Georgia"/>
              <a:cs typeface="Georgia"/>
              <a:sym typeface="Georgia"/>
            </a:endParaRPr>
          </a:p>
          <a:p>
            <a:pPr marL="0" marR="0" lvl="0" indent="0" algn="l" rtl="0">
              <a:lnSpc>
                <a:spcPct val="100000"/>
              </a:lnSpc>
              <a:spcBef>
                <a:spcPts val="0"/>
              </a:spcBef>
              <a:spcAft>
                <a:spcPts val="0"/>
              </a:spcAft>
              <a:buNone/>
            </a:pPr>
            <a:endParaRPr sz="2100" b="1"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None/>
            </a:pPr>
            <a:endParaRPr sz="2100" b="1"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None/>
            </a:pPr>
            <a:endParaRPr sz="2100" b="1" i="0" u="none" strike="noStrike" cap="none">
              <a:solidFill>
                <a:schemeClr val="lt1"/>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2211e5ecf99_2_114"/>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89" name="Google Shape;489;g2211e5ecf99_2_114"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490" name="Google Shape;490;g2211e5ecf99_2_114" descr="Graphical user interface, text&#10;&#10;Description automatically generated"/>
          <p:cNvPicPr preferRelativeResize="0"/>
          <p:nvPr/>
        </p:nvPicPr>
        <p:blipFill rotWithShape="1">
          <a:blip r:embed="rId4">
            <a:alphaModFix/>
          </a:blip>
          <a:srcRect/>
          <a:stretch/>
        </p:blipFill>
        <p:spPr>
          <a:xfrm>
            <a:off x="2530021" y="2252985"/>
            <a:ext cx="7131956" cy="2352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211e5ecf99_0_79"/>
          <p:cNvSpPr txBox="1">
            <a:spLocks noGrp="1"/>
          </p:cNvSpPr>
          <p:nvPr>
            <p:ph type="body" idx="1"/>
          </p:nvPr>
        </p:nvSpPr>
        <p:spPr>
          <a:xfrm>
            <a:off x="376809" y="1334279"/>
            <a:ext cx="11177400" cy="4821000"/>
          </a:xfrm>
          <a:prstGeom prst="rect">
            <a:avLst/>
          </a:prstGeom>
          <a:noFill/>
          <a:ln>
            <a:noFill/>
          </a:ln>
        </p:spPr>
        <p:txBody>
          <a:bodyPr spcFirstLastPara="1" wrap="square" lIns="91425" tIns="45700" rIns="91425" bIns="45700" anchor="t" anchorCtr="0">
            <a:noAutofit/>
          </a:bodyPr>
          <a:lstStyle/>
          <a:p>
            <a:pPr marL="457200" lvl="0" indent="-387350" algn="l" rtl="0">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Tracking system locating football within a given space within the length of a football (30 cm).</a:t>
            </a:r>
            <a:endParaRPr sz="25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500">
              <a:latin typeface="Times New Roman"/>
              <a:ea typeface="Times New Roman"/>
              <a:cs typeface="Times New Roman"/>
              <a:sym typeface="Times New Roman"/>
            </a:endParaRPr>
          </a:p>
          <a:p>
            <a:pPr marL="457200" lvl="0" indent="-387350" algn="l" rtl="0">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The football is able to retrieve motion data from the 9-axis inertial measurement unit.</a:t>
            </a:r>
            <a:endParaRPr sz="25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500">
              <a:latin typeface="Times New Roman"/>
              <a:ea typeface="Times New Roman"/>
              <a:cs typeface="Times New Roman"/>
              <a:sym typeface="Times New Roman"/>
            </a:endParaRPr>
          </a:p>
          <a:p>
            <a:pPr marL="457200" lvl="0" indent="-387350" algn="l" rtl="0">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The air pressure of the football is measured and reported.</a:t>
            </a:r>
            <a:endParaRPr sz="25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3000"/>
              <a:buNone/>
            </a:pPr>
            <a:endParaRPr sz="2600" b="1">
              <a:solidFill>
                <a:srgbClr val="E84B36"/>
              </a:solidFill>
              <a:latin typeface="Arial"/>
              <a:ea typeface="Arial"/>
              <a:cs typeface="Arial"/>
              <a:sym typeface="Arial"/>
            </a:endParaRPr>
          </a:p>
        </p:txBody>
      </p:sp>
      <p:sp>
        <p:nvSpPr>
          <p:cNvPr id="115" name="Google Shape;115;g2211e5ecf99_0_79"/>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16" name="Google Shape;116;g2211e5ecf99_0_79"/>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17" name="Google Shape;117;g2211e5ecf99_0_79"/>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18" name="Google Shape;118;g2211e5ecf99_0_79"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19" name="Google Shape;119;g2211e5ecf99_0_79"/>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rPr>
              <a:t>Original High-Level Requirements</a:t>
            </a:r>
            <a:endParaRPr sz="2400" b="0" i="0" u="none" strike="noStrike" cap="none">
              <a:solidFill>
                <a:schemeClr val="lt1"/>
              </a:solidFill>
              <a:latin typeface="Arial"/>
              <a:ea typeface="Arial"/>
              <a:cs typeface="Arial"/>
              <a:sym typeface="Arial"/>
            </a:endParaRPr>
          </a:p>
        </p:txBody>
      </p:sp>
      <p:sp>
        <p:nvSpPr>
          <p:cNvPr id="120" name="Google Shape;120;g2211e5ecf99_0_79"/>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1d9b39fa0e_0_87"/>
          <p:cNvSpPr/>
          <p:nvPr/>
        </p:nvSpPr>
        <p:spPr>
          <a:xfrm rot="10800000" flipH="1">
            <a:off x="-1" y="64"/>
            <a:ext cx="12192000" cy="68661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6" name="Google Shape;126;g21d9b39fa0e_0_87" descr="A picture containing building, street&#10;&#10;Description automatically generated"/>
          <p:cNvPicPr preferRelativeResize="0"/>
          <p:nvPr/>
        </p:nvPicPr>
        <p:blipFill rotWithShape="1">
          <a:blip r:embed="rId3">
            <a:alphaModFix amt="25000"/>
          </a:blip>
          <a:srcRect/>
          <a:stretch/>
        </p:blipFill>
        <p:spPr>
          <a:xfrm>
            <a:off x="-1" y="8165"/>
            <a:ext cx="12192000" cy="6858000"/>
          </a:xfrm>
          <a:prstGeom prst="rect">
            <a:avLst/>
          </a:prstGeom>
          <a:noFill/>
          <a:ln>
            <a:noFill/>
          </a:ln>
        </p:spPr>
      </p:pic>
      <p:pic>
        <p:nvPicPr>
          <p:cNvPr id="127" name="Google Shape;127;g21d9b39fa0e_0_87"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128" name="Google Shape;128;g21d9b39fa0e_0_87"/>
          <p:cNvSpPr txBox="1"/>
          <p:nvPr/>
        </p:nvSpPr>
        <p:spPr>
          <a:xfrm>
            <a:off x="1295400" y="2948490"/>
            <a:ext cx="9601200" cy="1339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a:solidFill>
                  <a:schemeClr val="lt1"/>
                </a:solidFill>
                <a:latin typeface="Georgia"/>
                <a:ea typeface="Georgia"/>
                <a:cs typeface="Georgia"/>
                <a:sym typeface="Georgia"/>
              </a:rPr>
              <a:t>Design</a:t>
            </a:r>
            <a:endParaRPr sz="45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Georgia"/>
              <a:ea typeface="Georgia"/>
              <a:cs typeface="Georgia"/>
              <a:sym typeface="Georgia"/>
            </a:endParaRPr>
          </a:p>
          <a:p>
            <a:pPr marL="0" marR="0" lvl="0" indent="0" algn="ctr" rtl="0">
              <a:lnSpc>
                <a:spcPct val="100000"/>
              </a:lnSpc>
              <a:spcBef>
                <a:spcPts val="0"/>
              </a:spcBef>
              <a:spcAft>
                <a:spcPts val="0"/>
              </a:spcAft>
              <a:buNone/>
            </a:pPr>
            <a:endParaRPr sz="1800" i="0" u="none" strike="noStrike" cap="none">
              <a:solidFill>
                <a:schemeClr val="lt1"/>
              </a:solidFill>
              <a:latin typeface="Georgia"/>
              <a:ea typeface="Georgia"/>
              <a:cs typeface="Georgia"/>
              <a:sym typeface="Georgia"/>
            </a:endParaRPr>
          </a:p>
        </p:txBody>
      </p:sp>
      <p:sp>
        <p:nvSpPr>
          <p:cNvPr id="129" name="Google Shape;129;g21d9b39fa0e_0_87"/>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g21d9b39fa0e_0_87"/>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31" name="Google Shape;131;g21d9b39fa0e_0_87"/>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1d9b39fa0e_0_202"/>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7" name="Google Shape;137;g21d9b39fa0e_0_202"/>
          <p:cNvSpPr txBox="1"/>
          <p:nvPr/>
        </p:nvSpPr>
        <p:spPr>
          <a:xfrm>
            <a:off x="2100300" y="5490900"/>
            <a:ext cx="7991400" cy="9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a:t>A PCB enclosed in the football, communicating with three anchors via ultra wideband to find its location, and then have that PCB send the location and sensor information to an external receiver via bluetooth.</a:t>
            </a:r>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138" name="Google Shape;138;g21d9b39fa0e_0_20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39" name="Google Shape;139;g21d9b39fa0e_0_202"/>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40" name="Google Shape;140;g21d9b39fa0e_0_20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41" name="Google Shape;141;g21d9b39fa0e_0_202"/>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Physical Design</a:t>
            </a:r>
            <a:endParaRPr sz="2400" i="0" u="none" strike="noStrike" cap="none">
              <a:solidFill>
                <a:schemeClr val="lt1"/>
              </a:solidFill>
              <a:latin typeface="Georgia"/>
              <a:ea typeface="Georgia"/>
              <a:cs typeface="Georgia"/>
              <a:sym typeface="Georgia"/>
            </a:endParaRPr>
          </a:p>
        </p:txBody>
      </p:sp>
      <p:sp>
        <p:nvSpPr>
          <p:cNvPr id="142" name="Google Shape;142;g21d9b39fa0e_0_20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43" name="Google Shape;143;g21d9b39fa0e_0_202"/>
          <p:cNvPicPr preferRelativeResize="0"/>
          <p:nvPr/>
        </p:nvPicPr>
        <p:blipFill rotWithShape="1">
          <a:blip r:embed="rId4">
            <a:alphaModFix/>
          </a:blip>
          <a:srcRect r="1117"/>
          <a:stretch/>
        </p:blipFill>
        <p:spPr>
          <a:xfrm>
            <a:off x="3279638" y="911865"/>
            <a:ext cx="5104414" cy="453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1d9b39fa0e_0_121"/>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49" name="Google Shape;149;g21d9b39fa0e_0_121"/>
          <p:cNvSpPr txBox="1"/>
          <p:nvPr/>
        </p:nvSpPr>
        <p:spPr>
          <a:xfrm>
            <a:off x="5131837" y="1334279"/>
            <a:ext cx="6422400" cy="482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150" name="Google Shape;150;g21d9b39fa0e_0_12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51" name="Google Shape;151;g21d9b39fa0e_0_121"/>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52" name="Google Shape;152;g21d9b39fa0e_0_121"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53" name="Google Shape;153;g21d9b39fa0e_0_121"/>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Block Diagram</a:t>
            </a:r>
            <a:endParaRPr sz="2400" i="0" u="none" strike="noStrike" cap="none">
              <a:solidFill>
                <a:schemeClr val="lt1"/>
              </a:solidFill>
              <a:latin typeface="Georgia"/>
              <a:ea typeface="Georgia"/>
              <a:cs typeface="Georgia"/>
              <a:sym typeface="Georgia"/>
            </a:endParaRPr>
          </a:p>
        </p:txBody>
      </p:sp>
      <p:sp>
        <p:nvSpPr>
          <p:cNvPr id="154" name="Google Shape;154;g21d9b39fa0e_0_12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55" name="Google Shape;155;g21d9b39fa0e_0_121"/>
          <p:cNvPicPr preferRelativeResize="0"/>
          <p:nvPr/>
        </p:nvPicPr>
        <p:blipFill>
          <a:blip r:embed="rId4">
            <a:alphaModFix/>
          </a:blip>
          <a:stretch>
            <a:fillRect/>
          </a:stretch>
        </p:blipFill>
        <p:spPr>
          <a:xfrm>
            <a:off x="1559813" y="868213"/>
            <a:ext cx="9072371" cy="5568875"/>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1f1a654849_0_128"/>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1" name="Google Shape;161;g21f1a654849_0_12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62" name="Google Shape;162;g21f1a654849_0_128"/>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63" name="Google Shape;163;g21f1a654849_0_128"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64" name="Google Shape;164;g21f1a654849_0_128"/>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latin typeface="Georgia"/>
                <a:ea typeface="Georgia"/>
                <a:cs typeface="Georgia"/>
                <a:sym typeface="Georgia"/>
              </a:rPr>
              <a:t>PCB</a:t>
            </a:r>
            <a:endParaRPr sz="2400" i="0" u="none" strike="noStrike" cap="none">
              <a:solidFill>
                <a:schemeClr val="lt1"/>
              </a:solidFill>
              <a:latin typeface="Georgia"/>
              <a:ea typeface="Georgia"/>
              <a:cs typeface="Georgia"/>
              <a:sym typeface="Georgia"/>
            </a:endParaRPr>
          </a:p>
        </p:txBody>
      </p:sp>
      <p:sp>
        <p:nvSpPr>
          <p:cNvPr id="165" name="Google Shape;165;g21f1a654849_0_12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66" name="Google Shape;166;g21f1a654849_0_128"/>
          <p:cNvPicPr preferRelativeResize="0"/>
          <p:nvPr/>
        </p:nvPicPr>
        <p:blipFill rotWithShape="1">
          <a:blip r:embed="rId4">
            <a:alphaModFix/>
          </a:blip>
          <a:srcRect l="9725" t="21795" r="15114" b="35842"/>
          <a:stretch/>
        </p:blipFill>
        <p:spPr>
          <a:xfrm rot="-5400000">
            <a:off x="3029889" y="199738"/>
            <a:ext cx="5516424" cy="6903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211e5ecf99_0_162"/>
          <p:cNvSpPr txBox="1">
            <a:spLocks noGrp="1"/>
          </p:cNvSpPr>
          <p:nvPr>
            <p:ph type="body" idx="1"/>
          </p:nvPr>
        </p:nvSpPr>
        <p:spPr>
          <a:xfrm>
            <a:off x="376809" y="1334279"/>
            <a:ext cx="11177400" cy="4821000"/>
          </a:xfrm>
          <a:prstGeom prst="rect">
            <a:avLst/>
          </a:prstGeom>
          <a:noFill/>
          <a:ln>
            <a:noFill/>
          </a:ln>
        </p:spPr>
        <p:txBody>
          <a:bodyPr spcFirstLastPara="1" wrap="square" lIns="91425" tIns="45700" rIns="91425" bIns="45700" anchor="t" anchorCtr="0">
            <a:noAutofit/>
          </a:bodyPr>
          <a:lstStyle/>
          <a:p>
            <a:pPr marL="457200" lvl="0" indent="-387350" algn="l" rtl="0">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Combined actuation and external device</a:t>
            </a:r>
            <a:endParaRPr sz="2500">
              <a:latin typeface="Times New Roman"/>
              <a:ea typeface="Times New Roman"/>
              <a:cs typeface="Times New Roman"/>
              <a:sym typeface="Times New Roman"/>
            </a:endParaRPr>
          </a:p>
          <a:p>
            <a:pPr marL="914400" lvl="1" indent="-387350" algn="l" rtl="0">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Improvement to give us more real-time data</a:t>
            </a:r>
            <a:endParaRPr sz="25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500">
              <a:latin typeface="Times New Roman"/>
              <a:ea typeface="Times New Roman"/>
              <a:cs typeface="Times New Roman"/>
              <a:sym typeface="Times New Roman"/>
            </a:endParaRPr>
          </a:p>
          <a:p>
            <a:pPr marL="457200" lvl="0" indent="-387350" algn="l" rtl="0">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Did not implement barometer in the sensor suite</a:t>
            </a:r>
            <a:endParaRPr sz="2500">
              <a:latin typeface="Times New Roman"/>
              <a:ea typeface="Times New Roman"/>
              <a:cs typeface="Times New Roman"/>
              <a:sym typeface="Times New Roman"/>
            </a:endParaRPr>
          </a:p>
          <a:p>
            <a:pPr marL="457200" lvl="0" indent="0" algn="l" rtl="0">
              <a:lnSpc>
                <a:spcPct val="150000"/>
              </a:lnSpc>
              <a:spcBef>
                <a:spcPts val="0"/>
              </a:spcBef>
              <a:spcAft>
                <a:spcPts val="0"/>
              </a:spcAft>
              <a:buNone/>
            </a:pPr>
            <a:endParaRPr sz="2500">
              <a:latin typeface="Times New Roman"/>
              <a:ea typeface="Times New Roman"/>
              <a:cs typeface="Times New Roman"/>
              <a:sym typeface="Times New Roman"/>
            </a:endParaRPr>
          </a:p>
          <a:p>
            <a:pPr marL="457200" lvl="0" indent="-387350" algn="l" rtl="0">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Decided to power the ball and anchors by microUSB power sources instead of making it rechargeable</a:t>
            </a:r>
            <a:endParaRPr sz="25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2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3000"/>
              <a:buNone/>
            </a:pPr>
            <a:endParaRPr sz="2600" b="1">
              <a:solidFill>
                <a:srgbClr val="E84B36"/>
              </a:solidFill>
              <a:latin typeface="Arial"/>
              <a:ea typeface="Arial"/>
              <a:cs typeface="Arial"/>
              <a:sym typeface="Arial"/>
            </a:endParaRPr>
          </a:p>
        </p:txBody>
      </p:sp>
      <p:sp>
        <p:nvSpPr>
          <p:cNvPr id="172" name="Google Shape;172;g2211e5ecf99_0_162"/>
          <p:cNvSpPr/>
          <p:nvPr/>
        </p:nvSpPr>
        <p:spPr>
          <a:xfrm rot="10800000" flipH="1">
            <a:off x="0" y="6437100"/>
            <a:ext cx="12192000" cy="4209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73" name="Google Shape;173;g2211e5ecf99_0_16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74" name="Google Shape;174;g2211e5ecf99_0_162"/>
          <p:cNvSpPr/>
          <p:nvPr/>
        </p:nvSpPr>
        <p:spPr>
          <a:xfrm rot="10800000" flipH="1">
            <a:off x="0" y="20"/>
            <a:ext cx="12192000" cy="86820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75" name="Google Shape;175;g2211e5ecf99_0_16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76" name="Google Shape;176;g2211e5ecf99_0_162"/>
          <p:cNvSpPr txBox="1"/>
          <p:nvPr/>
        </p:nvSpPr>
        <p:spPr>
          <a:xfrm>
            <a:off x="376810" y="204051"/>
            <a:ext cx="109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lt1"/>
                </a:solidFill>
              </a:rPr>
              <a:t>Changes from Original Design</a:t>
            </a:r>
            <a:endParaRPr sz="2400" b="0" i="0" u="none" strike="noStrike" cap="none">
              <a:solidFill>
                <a:schemeClr val="lt1"/>
              </a:solidFill>
              <a:latin typeface="Arial"/>
              <a:ea typeface="Arial"/>
              <a:cs typeface="Arial"/>
              <a:sym typeface="Arial"/>
            </a:endParaRPr>
          </a:p>
        </p:txBody>
      </p:sp>
      <p:sp>
        <p:nvSpPr>
          <p:cNvPr id="177" name="Google Shape;177;g2211e5ecf99_0_16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1361</Words>
  <Application>Microsoft Office PowerPoint</Application>
  <PresentationFormat>Widescreen</PresentationFormat>
  <Paragraphs>312</Paragraphs>
  <Slides>37</Slides>
  <Notes>37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Nielsen, Joshua</dc:creator>
  <cp:lastModifiedBy>Vibhav Adivi</cp:lastModifiedBy>
  <cp:revision>1</cp:revision>
  <dcterms:created xsi:type="dcterms:W3CDTF">2019-01-14T22:06:33Z</dcterms:created>
  <dcterms:modified xsi:type="dcterms:W3CDTF">2023-05-02T18:53:09Z</dcterms:modified>
</cp:coreProperties>
</file>