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A84BF2-6CBB-4183-90F5-805457428771}">
  <a:tblStyle styleId="{FBA84BF2-6CBB-4183-90F5-80545742877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ad3cf45ce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 name="Google Shape;52;g3ad3cf45ce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a41edfff7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Results</a:t>
            </a:r>
            <a:endParaRPr b="1"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Our AAFS Paddle switch returned the correct state with a 100% accuracy after testing state of suction 50 times.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We recorded a stable 3.3 V powering our MCU using our multimeter. Our MCU does not brown out meaning during operation a 3.3 V remains stable.</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motion sensor rail shows it is supplied in 5 V and stable with our multimeter. We see consistent switches in output voltage that remain within MCU 0 V and 3 V.</a:t>
            </a:r>
            <a:endParaRPr/>
          </a:p>
        </p:txBody>
      </p:sp>
      <p:sp>
        <p:nvSpPr>
          <p:cNvPr id="192" name="Google Shape;192;g3a41edfff7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ad3cf45cec_1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06" name="Google Shape;206;g3ad3cf45cec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a43915d57f_2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-&gt; </a:t>
            </a:r>
            <a:r>
              <a:rPr lang="en" sz="1400">
                <a:solidFill>
                  <a:schemeClr val="dk1"/>
                </a:solidFill>
                <a:latin typeface="Calibri"/>
                <a:ea typeface="Calibri"/>
                <a:cs typeface="Calibri"/>
                <a:sym typeface="Calibri"/>
              </a:rPr>
              <a:t>Firmware requires debouncing of motion sensor PIR which affected the UI update speed</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-&gt;</a:t>
            </a:r>
            <a:r>
              <a:rPr lang="en" sz="1400">
                <a:solidFill>
                  <a:schemeClr val="dk1"/>
                </a:solidFill>
                <a:latin typeface="Calibri"/>
                <a:ea typeface="Calibri"/>
                <a:cs typeface="Calibri"/>
                <a:sym typeface="Calibri"/>
              </a:rPr>
              <a:t> Important so that other ORs can continue transmitting data</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-&gt; Alert is clearly displayed on UI, however due to time constraints as well as concern over how noisy it would be caused us to de-prioritize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32" name="Google Shape;232;g3a43915d57f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a5fcd9e6f4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-&gt; </a:t>
            </a:r>
            <a:r>
              <a:rPr lang="en" sz="1400">
                <a:solidFill>
                  <a:schemeClr val="dk1"/>
                </a:solidFill>
                <a:latin typeface="Calibri"/>
                <a:ea typeface="Calibri"/>
                <a:cs typeface="Calibri"/>
                <a:sym typeface="Calibri"/>
              </a:rPr>
              <a:t>Firmware requires debouncing of motion sensor PIR which affected the UI update speed</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-&gt;</a:t>
            </a:r>
            <a:r>
              <a:rPr lang="en" sz="1400">
                <a:solidFill>
                  <a:schemeClr val="dk1"/>
                </a:solidFill>
                <a:latin typeface="Calibri"/>
                <a:ea typeface="Calibri"/>
                <a:cs typeface="Calibri"/>
                <a:sym typeface="Calibri"/>
              </a:rPr>
              <a:t> Important so that other ORs can continue transmitting data</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-&gt; Alert is clearly displayed on UI, however due to time constraints as well as concern over how noisy it would be caused us to de-prioritize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46" name="Google Shape;246;g3a5fcd9e6f4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a5fcd9e6f4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-&gt; </a:t>
            </a:r>
            <a:r>
              <a:rPr lang="en" sz="1400">
                <a:solidFill>
                  <a:schemeClr val="dk1"/>
                </a:solidFill>
                <a:latin typeface="Calibri"/>
                <a:ea typeface="Calibri"/>
                <a:cs typeface="Calibri"/>
                <a:sym typeface="Calibri"/>
              </a:rPr>
              <a:t>Firmware requires debouncing of motion sensor PIR which affected the UI update speed</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-&gt;</a:t>
            </a:r>
            <a:r>
              <a:rPr lang="en" sz="1400">
                <a:solidFill>
                  <a:schemeClr val="dk1"/>
                </a:solidFill>
                <a:latin typeface="Calibri"/>
                <a:ea typeface="Calibri"/>
                <a:cs typeface="Calibri"/>
                <a:sym typeface="Calibri"/>
              </a:rPr>
              <a:t> Important so that other ORs can continue transmitting data</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-&gt; Alert is clearly displayed on UI, however due to time constraints as well as concern over how noisy it would be caused us to de-prioritize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64" name="Google Shape;264;g3a5fcd9e6f4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ad3cf45cec_1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84" name="Google Shape;284;g3ad3cf45cec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a43915d57f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-&gt; </a:t>
            </a:r>
            <a:r>
              <a:rPr lang="en" sz="1400">
                <a:solidFill>
                  <a:schemeClr val="dk1"/>
                </a:solidFill>
                <a:latin typeface="Calibri"/>
                <a:ea typeface="Calibri"/>
                <a:cs typeface="Calibri"/>
                <a:sym typeface="Calibri"/>
              </a:rPr>
              <a:t>Firmware requires debouncing of motion sensor PIR which affected the UI update speed</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-&gt;</a:t>
            </a:r>
            <a:r>
              <a:rPr lang="en" sz="1400">
                <a:solidFill>
                  <a:schemeClr val="dk1"/>
                </a:solidFill>
                <a:latin typeface="Calibri"/>
                <a:ea typeface="Calibri"/>
                <a:cs typeface="Calibri"/>
                <a:sym typeface="Calibri"/>
              </a:rPr>
              <a:t> Important so that other ORs can continue transmitting data</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-&gt; Alert is clearly displayed on UI, however due to time constraints as well as concern over how noisy it would be caused us to de-prioritize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03" name="Google Shape;303;g3a43915d57f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ad3cf45cec_1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17" name="Google Shape;317;g3ad3cf45cec_1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a41edfff7f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Results</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We did data logging for 2-hours and extrapolated it for a 24-hours and verified we missed less than 86 packets of 86,400 total.</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flow rate reading was correct with 100% accuracy on our display in comparison to known suction state.</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Anytime we disconnected our MCU or Raspberry Pi from power it would automatically reconnect and our screen would update</a:t>
            </a:r>
            <a:endParaRPr/>
          </a:p>
        </p:txBody>
      </p:sp>
      <p:sp>
        <p:nvSpPr>
          <p:cNvPr id="332" name="Google Shape;332;g3a41edfff7f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ad3cf45cec_1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Data Collection Layer:</a:t>
            </a:r>
            <a:r>
              <a:rPr lang="en" sz="1400">
                <a:solidFill>
                  <a:schemeClr val="dk1"/>
                </a:solidFill>
                <a:latin typeface="Calibri"/>
                <a:ea typeface="Calibri"/>
                <a:cs typeface="Calibri"/>
                <a:sym typeface="Calibri"/>
              </a:rPr>
              <a:t> ESP32 streams flow and motion sensor data to the Pi over Wi-Fi via an MQTT broker.</a:t>
            </a:r>
            <a:br>
              <a:rPr lang="en"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Local Database:</a:t>
            </a:r>
            <a:r>
              <a:rPr lang="en" sz="1400">
                <a:solidFill>
                  <a:schemeClr val="dk1"/>
                </a:solidFill>
                <a:latin typeface="Calibri"/>
                <a:ea typeface="Calibri"/>
                <a:cs typeface="Calibri"/>
                <a:sym typeface="Calibri"/>
              </a:rPr>
              <a:t> SQLite stores suction telemetry and operating room schedule data (Epic-integrated or manually entered).</a:t>
            </a:r>
            <a:br>
              <a:rPr lang="en"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Crow C++ Web Server:</a:t>
            </a:r>
            <a:r>
              <a:rPr lang="en" sz="1400">
                <a:solidFill>
                  <a:schemeClr val="dk1"/>
                </a:solidFill>
                <a:latin typeface="Calibri"/>
                <a:ea typeface="Calibri"/>
                <a:cs typeface="Calibri"/>
                <a:sym typeface="Calibri"/>
              </a:rPr>
              <a:t> Queries the database and exposes a JSON endpoint, while hosting the touchscreen dashboard application.</a:t>
            </a:r>
            <a:br>
              <a:rPr lang="en" sz="1400">
                <a:solidFill>
                  <a:schemeClr val="dk1"/>
                </a:solidFill>
                <a:latin typeface="Calibri"/>
                <a:ea typeface="Calibri"/>
                <a:cs typeface="Calibri"/>
                <a:sym typeface="Calibri"/>
              </a:rPr>
            </a:b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Real-Time Dashboard:</a:t>
            </a:r>
            <a:r>
              <a:rPr lang="en" sz="1400">
                <a:solidFill>
                  <a:schemeClr val="dk1"/>
                </a:solidFill>
                <a:latin typeface="Calibri"/>
                <a:ea typeface="Calibri"/>
                <a:cs typeface="Calibri"/>
                <a:sym typeface="Calibri"/>
              </a:rPr>
              <a:t> Polls backend every few seconds to update display: green (normal) and yellow (incorrect behavior).</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Raspberry Pi + Touchscreen:</a:t>
            </a:r>
            <a:r>
              <a:rPr lang="en" sz="1400">
                <a:solidFill>
                  <a:schemeClr val="dk1"/>
                </a:solidFill>
                <a:latin typeface="Calibri"/>
                <a:ea typeface="Calibri"/>
                <a:cs typeface="Calibri"/>
                <a:sym typeface="Calibri"/>
              </a:rPr>
              <a:t> Central monitoring hub use by nurses, providing color-coded visual and for OR suction status.</a:t>
            </a:r>
            <a:endParaRPr/>
          </a:p>
        </p:txBody>
      </p:sp>
      <p:sp>
        <p:nvSpPr>
          <p:cNvPr id="346" name="Google Shape;346;g3ad3cf45cec_1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ad3cf45cec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 name="Google Shape;59;g3ad3cf45cec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ad3cf45cec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Calibri"/>
              <a:buChar char="●"/>
            </a:pPr>
            <a:r>
              <a:rPr b="1" lang="en" sz="1400">
                <a:solidFill>
                  <a:schemeClr val="dk1"/>
                </a:solidFill>
                <a:latin typeface="Calibri"/>
                <a:ea typeface="Calibri"/>
                <a:cs typeface="Calibri"/>
                <a:sym typeface="Calibri"/>
              </a:rPr>
              <a:t>-&gt; </a:t>
            </a:r>
            <a:r>
              <a:rPr lang="en" sz="1400">
                <a:solidFill>
                  <a:schemeClr val="dk1"/>
                </a:solidFill>
                <a:latin typeface="Calibri"/>
                <a:ea typeface="Calibri"/>
                <a:cs typeface="Calibri"/>
                <a:sym typeface="Calibri"/>
              </a:rPr>
              <a:t>Firmware requires debouncing of motion sensor PIR which affected the UI update speed</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 </a:t>
            </a:r>
            <a:r>
              <a:rPr b="1" lang="en" sz="1400">
                <a:solidFill>
                  <a:schemeClr val="dk1"/>
                </a:solidFill>
                <a:latin typeface="Calibri"/>
                <a:ea typeface="Calibri"/>
                <a:cs typeface="Calibri"/>
                <a:sym typeface="Calibri"/>
              </a:rPr>
              <a:t>-&gt;</a:t>
            </a:r>
            <a:r>
              <a:rPr lang="en" sz="1400">
                <a:solidFill>
                  <a:schemeClr val="dk1"/>
                </a:solidFill>
                <a:latin typeface="Calibri"/>
                <a:ea typeface="Calibri"/>
                <a:cs typeface="Calibri"/>
                <a:sym typeface="Calibri"/>
              </a:rPr>
              <a:t> Important so that other ORs can continue transmitting data</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-&gt; Alert is clearly displayed on UI, however due to time constraints as well as concern over how noisy it would be caused us to de-prioritize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63" name="Google Shape;363;g3ad3cf45cec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ad3cf45cec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3ad3cf45cec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a43915d57f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a:t>Redundancy -&gt; multiple sensors to verify flow</a:t>
            </a:r>
            <a:endParaRPr/>
          </a:p>
          <a:p>
            <a:pPr indent="0" lvl="0" marL="0" rtl="0" algn="l">
              <a:spcBef>
                <a:spcPts val="0"/>
              </a:spcBef>
              <a:spcAft>
                <a:spcPts val="0"/>
              </a:spcAft>
              <a:buClr>
                <a:schemeClr val="dk1"/>
              </a:buClr>
              <a:buSzPts val="1200"/>
              <a:buFont typeface="Calibri"/>
              <a:buNone/>
            </a:pPr>
            <a:r>
              <a:rPr lang="en"/>
              <a:t>Get rid of mechanical stuff and switch to digital sensor for flow to reduce error. Integrate with Epic to reduce dependency on IR sensor</a:t>
            </a:r>
            <a:endParaRPr/>
          </a:p>
        </p:txBody>
      </p:sp>
      <p:sp>
        <p:nvSpPr>
          <p:cNvPr id="391" name="Google Shape;391;g3a43915d57f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ad3cf45cec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a:t>Redundancy -&gt; multiple sensors to verify flow</a:t>
            </a:r>
            <a:endParaRPr/>
          </a:p>
          <a:p>
            <a:pPr indent="0" lvl="0" marL="0" rtl="0" algn="l">
              <a:spcBef>
                <a:spcPts val="0"/>
              </a:spcBef>
              <a:spcAft>
                <a:spcPts val="0"/>
              </a:spcAft>
              <a:buClr>
                <a:schemeClr val="dk1"/>
              </a:buClr>
              <a:buSzPts val="1200"/>
              <a:buFont typeface="Calibri"/>
              <a:buNone/>
            </a:pPr>
            <a:r>
              <a:rPr lang="en"/>
              <a:t>Get rid of mechanical stuff and switch to digital sensor for flow to reduce error. Integrate with Epic to reduce dependency on IR sensor</a:t>
            </a:r>
            <a:endParaRPr/>
          </a:p>
        </p:txBody>
      </p:sp>
      <p:sp>
        <p:nvSpPr>
          <p:cNvPr id="414" name="Google Shape;414;g3ad3cf45cec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ad3cf45cec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3" name="Google Shape;73;g3ad3cf45cec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ad3cf45cec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g3ad3cf45cec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ad3cf45cec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7" name="Google Shape;107;g3ad3cf45cec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a43915d57f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5" name="Google Shape;125;g3a43915d57f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ad3cf45cec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3ad3cf45cec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ad3cf45cec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60" name="Google Shape;160;g3ad3cf45cec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ad3cf45cec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76" name="Google Shape;176;g3ad3cf45ce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44.jp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33.png"/><Relationship Id="rId7"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1.png"/><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27.png"/><Relationship Id="rId6"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45.jpg"/><Relationship Id="rId10" Type="http://schemas.openxmlformats.org/officeDocument/2006/relationships/image" Target="../media/image35.jpg"/><Relationship Id="rId9" Type="http://schemas.openxmlformats.org/officeDocument/2006/relationships/hyperlink" Target="http://drive.google.com/file/d/1RO0VsF1f5ZazFYB6KpxTaosSIaO2YVAh/view" TargetMode="External"/><Relationship Id="rId5" Type="http://schemas.openxmlformats.org/officeDocument/2006/relationships/image" Target="../media/image46.jpg"/><Relationship Id="rId6" Type="http://schemas.openxmlformats.org/officeDocument/2006/relationships/image" Target="../media/image32.png"/><Relationship Id="rId7" Type="http://schemas.openxmlformats.org/officeDocument/2006/relationships/image" Target="../media/image42.png"/><Relationship Id="rId8"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39.png"/><Relationship Id="rId5"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9.jp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7.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850526" y="1915473"/>
            <a:ext cx="7443000" cy="2221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Group 19 - Suction Sense</a:t>
            </a:r>
            <a:endParaRPr b="1" i="0" sz="3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900"/>
              <a:buFont typeface="Arial"/>
              <a:buNone/>
            </a:pPr>
            <a:r>
              <a:t/>
            </a:r>
            <a:endParaRPr sz="1900">
              <a:solidFill>
                <a:schemeClr val="lt1"/>
              </a:solidFill>
            </a:endParaRPr>
          </a:p>
          <a:p>
            <a:pPr indent="0" lvl="0" marL="0" marR="0" rtl="0" algn="ctr">
              <a:lnSpc>
                <a:spcPct val="100000"/>
              </a:lnSpc>
              <a:spcBef>
                <a:spcPts val="500"/>
              </a:spcBef>
              <a:spcAft>
                <a:spcPts val="0"/>
              </a:spcAft>
              <a:buClr>
                <a:srgbClr val="000000"/>
              </a:buClr>
              <a:buSzPts val="1900"/>
              <a:buFont typeface="Arial"/>
              <a:buNone/>
            </a:pPr>
            <a:r>
              <a:rPr lang="en" sz="1900">
                <a:solidFill>
                  <a:schemeClr val="lt1"/>
                </a:solidFill>
              </a:rPr>
              <a:t>Hugh Palin, Jeremy Lee, and Suleymaan Ahmed</a:t>
            </a:r>
            <a:endParaRPr sz="1900">
              <a:solidFill>
                <a:schemeClr val="lt1"/>
              </a:solidFill>
            </a:endParaRPr>
          </a:p>
          <a:p>
            <a:pPr indent="0" lvl="0" marL="0" marR="0" rtl="0" algn="ctr">
              <a:lnSpc>
                <a:spcPct val="100000"/>
              </a:lnSpc>
              <a:spcBef>
                <a:spcPts val="500"/>
              </a:spcBef>
              <a:spcAft>
                <a:spcPts val="0"/>
              </a:spcAft>
              <a:buClr>
                <a:srgbClr val="000000"/>
              </a:buClr>
              <a:buSzPts val="1900"/>
              <a:buFont typeface="Arial"/>
              <a:buNone/>
            </a:pPr>
            <a:r>
              <a:rPr lang="en" sz="1900">
                <a:solidFill>
                  <a:schemeClr val="lt1"/>
                </a:solidFill>
              </a:rPr>
              <a:t>TA: Lukas </a:t>
            </a:r>
            <a:r>
              <a:rPr lang="en" sz="1900">
                <a:solidFill>
                  <a:schemeClr val="lt1"/>
                </a:solidFill>
              </a:rPr>
              <a:t>Dumasius</a:t>
            </a:r>
            <a:endParaRPr sz="1900">
              <a:solidFill>
                <a:schemeClr val="lt1"/>
              </a:solidFill>
            </a:endParaRPr>
          </a:p>
          <a:p>
            <a:pPr indent="0" lvl="0" marL="0" marR="0" rtl="0" algn="ctr">
              <a:lnSpc>
                <a:spcPct val="100000"/>
              </a:lnSpc>
              <a:spcBef>
                <a:spcPts val="50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3"/>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6" name="Google Shape;56;p13"/>
          <p:cNvPicPr preferRelativeResize="0"/>
          <p:nvPr/>
        </p:nvPicPr>
        <p:blipFill rotWithShape="1">
          <a:blip r:embed="rId4">
            <a:alphaModFix/>
          </a:blip>
          <a:srcRect b="0" l="0" r="0" t="0"/>
          <a:stretch/>
        </p:blipFill>
        <p:spPr>
          <a:xfrm>
            <a:off x="3480755" y="753557"/>
            <a:ext cx="2182483" cy="5659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95" name="Google Shape;195;p2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Sensors Subsystem</a:t>
            </a:r>
            <a:endParaRPr b="0" i="0" sz="1800" u="none" cap="none" strike="noStrike">
              <a:solidFill>
                <a:schemeClr val="lt1"/>
              </a:solidFill>
              <a:latin typeface="Calibri"/>
              <a:ea typeface="Calibri"/>
              <a:cs typeface="Calibri"/>
              <a:sym typeface="Calibri"/>
            </a:endParaRPr>
          </a:p>
        </p:txBody>
      </p:sp>
      <p:pic>
        <p:nvPicPr>
          <p:cNvPr id="196" name="Google Shape;196;p2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97" name="Google Shape;197;p2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198" name="Google Shape;198;p2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199" name="Google Shape;199;p22"/>
          <p:cNvGrpSpPr/>
          <p:nvPr/>
        </p:nvGrpSpPr>
        <p:grpSpPr>
          <a:xfrm>
            <a:off x="3046069" y="4951153"/>
            <a:ext cx="3929036" cy="52875"/>
            <a:chOff x="4028175" y="6601537"/>
            <a:chExt cx="5238715" cy="70500"/>
          </a:xfrm>
        </p:grpSpPr>
        <p:cxnSp>
          <p:nvCxnSpPr>
            <p:cNvPr id="200" name="Google Shape;200;p22"/>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201" name="Google Shape;201;p2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pic>
        <p:nvPicPr>
          <p:cNvPr id="202" name="Google Shape;202;p22"/>
          <p:cNvPicPr preferRelativeResize="0"/>
          <p:nvPr/>
        </p:nvPicPr>
        <p:blipFill>
          <a:blip r:embed="rId4">
            <a:alphaModFix/>
          </a:blip>
          <a:stretch>
            <a:fillRect/>
          </a:stretch>
        </p:blipFill>
        <p:spPr>
          <a:xfrm>
            <a:off x="282600" y="803575"/>
            <a:ext cx="4289399" cy="3961037"/>
          </a:xfrm>
          <a:prstGeom prst="rect">
            <a:avLst/>
          </a:prstGeom>
          <a:noFill/>
          <a:ln>
            <a:noFill/>
          </a:ln>
        </p:spPr>
      </p:pic>
      <p:sp>
        <p:nvSpPr>
          <p:cNvPr id="203" name="Google Shape;203;p22"/>
          <p:cNvSpPr txBox="1"/>
          <p:nvPr/>
        </p:nvSpPr>
        <p:spPr>
          <a:xfrm>
            <a:off x="4798050" y="803575"/>
            <a:ext cx="4156200" cy="4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Results</a:t>
            </a:r>
            <a:endParaRPr b="1">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AAFS paddle switch:</a:t>
            </a:r>
            <a:r>
              <a:rPr lang="en" sz="1800">
                <a:solidFill>
                  <a:schemeClr val="dk1"/>
                </a:solidFill>
                <a:latin typeface="Calibri"/>
                <a:ea typeface="Calibri"/>
                <a:cs typeface="Calibri"/>
                <a:sym typeface="Calibri"/>
              </a:rPr>
              <a:t> Returned the correct suction state with 100% accuracy across 20 tests.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Flow rate GPIO:</a:t>
            </a:r>
            <a:r>
              <a:rPr lang="en" sz="1800">
                <a:solidFill>
                  <a:schemeClr val="dk1"/>
                </a:solidFill>
                <a:latin typeface="Calibri"/>
                <a:ea typeface="Calibri"/>
                <a:cs typeface="Calibri"/>
                <a:sym typeface="Calibri"/>
              </a:rPr>
              <a:t> We verified the internal pull-up was a stable 3.3 V</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Motion sensor: </a:t>
            </a:r>
            <a:r>
              <a:rPr lang="en" sz="1800">
                <a:solidFill>
                  <a:schemeClr val="dk1"/>
                </a:solidFill>
                <a:latin typeface="Calibri"/>
                <a:ea typeface="Calibri"/>
                <a:cs typeface="Calibri"/>
                <a:sym typeface="Calibri"/>
              </a:rPr>
              <a:t>Stable 5V rail and consistent output transitions within the 0-3V MCU input range.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2"/>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09" name="Google Shape;209;p2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Power Subsystem</a:t>
            </a:r>
            <a:endParaRPr sz="1800">
              <a:solidFill>
                <a:schemeClr val="lt1"/>
              </a:solidFill>
              <a:latin typeface="Calibri"/>
              <a:ea typeface="Calibri"/>
              <a:cs typeface="Calibri"/>
              <a:sym typeface="Calibri"/>
            </a:endParaRPr>
          </a:p>
        </p:txBody>
      </p:sp>
      <p:pic>
        <p:nvPicPr>
          <p:cNvPr id="210" name="Google Shape;210;p23"/>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11" name="Google Shape;211;p2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212" name="Google Shape;212;p2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213" name="Google Shape;213;p23"/>
          <p:cNvGrpSpPr/>
          <p:nvPr/>
        </p:nvGrpSpPr>
        <p:grpSpPr>
          <a:xfrm>
            <a:off x="3046069" y="4951153"/>
            <a:ext cx="3929036" cy="52875"/>
            <a:chOff x="4028175" y="6601537"/>
            <a:chExt cx="5238715" cy="70500"/>
          </a:xfrm>
        </p:grpSpPr>
        <p:cxnSp>
          <p:nvCxnSpPr>
            <p:cNvPr id="214" name="Google Shape;214;p23"/>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215" name="Google Shape;215;p2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pic>
        <p:nvPicPr>
          <p:cNvPr id="216" name="Google Shape;216;p23"/>
          <p:cNvPicPr preferRelativeResize="0"/>
          <p:nvPr/>
        </p:nvPicPr>
        <p:blipFill>
          <a:blip r:embed="rId4">
            <a:alphaModFix/>
          </a:blip>
          <a:stretch>
            <a:fillRect/>
          </a:stretch>
        </p:blipFill>
        <p:spPr>
          <a:xfrm>
            <a:off x="3658425" y="1984837"/>
            <a:ext cx="1949474" cy="1049700"/>
          </a:xfrm>
          <a:prstGeom prst="rect">
            <a:avLst/>
          </a:prstGeom>
          <a:noFill/>
          <a:ln>
            <a:noFill/>
          </a:ln>
        </p:spPr>
      </p:pic>
      <p:pic>
        <p:nvPicPr>
          <p:cNvPr id="217" name="Google Shape;217;p23"/>
          <p:cNvPicPr preferRelativeResize="0"/>
          <p:nvPr/>
        </p:nvPicPr>
        <p:blipFill>
          <a:blip r:embed="rId5">
            <a:alphaModFix/>
          </a:blip>
          <a:stretch>
            <a:fillRect/>
          </a:stretch>
        </p:blipFill>
        <p:spPr>
          <a:xfrm>
            <a:off x="330225" y="1752228"/>
            <a:ext cx="2049608" cy="1514925"/>
          </a:xfrm>
          <a:prstGeom prst="rect">
            <a:avLst/>
          </a:prstGeom>
          <a:noFill/>
          <a:ln>
            <a:noFill/>
          </a:ln>
        </p:spPr>
      </p:pic>
      <p:cxnSp>
        <p:nvCxnSpPr>
          <p:cNvPr id="218" name="Google Shape;218;p23"/>
          <p:cNvCxnSpPr>
            <a:stCxn id="217" idx="3"/>
            <a:endCxn id="216" idx="1"/>
          </p:cNvCxnSpPr>
          <p:nvPr/>
        </p:nvCxnSpPr>
        <p:spPr>
          <a:xfrm>
            <a:off x="2379833" y="2509691"/>
            <a:ext cx="1278600" cy="0"/>
          </a:xfrm>
          <a:prstGeom prst="straightConnector1">
            <a:avLst/>
          </a:prstGeom>
          <a:noFill/>
          <a:ln cap="flat" cmpd="sng" w="9525">
            <a:solidFill>
              <a:schemeClr val="dk2"/>
            </a:solidFill>
            <a:prstDash val="solid"/>
            <a:round/>
            <a:headEnd len="med" w="med" type="none"/>
            <a:tailEnd len="med" w="med" type="triangle"/>
          </a:ln>
        </p:spPr>
      </p:cxnSp>
      <p:pic>
        <p:nvPicPr>
          <p:cNvPr id="219" name="Google Shape;219;p23"/>
          <p:cNvPicPr preferRelativeResize="0"/>
          <p:nvPr/>
        </p:nvPicPr>
        <p:blipFill>
          <a:blip r:embed="rId6">
            <a:alphaModFix/>
          </a:blip>
          <a:stretch>
            <a:fillRect/>
          </a:stretch>
        </p:blipFill>
        <p:spPr>
          <a:xfrm>
            <a:off x="797775" y="725224"/>
            <a:ext cx="952975" cy="952975"/>
          </a:xfrm>
          <a:prstGeom prst="rect">
            <a:avLst/>
          </a:prstGeom>
          <a:noFill/>
          <a:ln>
            <a:noFill/>
          </a:ln>
        </p:spPr>
      </p:pic>
      <p:pic>
        <p:nvPicPr>
          <p:cNvPr id="220" name="Google Shape;220;p23"/>
          <p:cNvPicPr preferRelativeResize="0"/>
          <p:nvPr/>
        </p:nvPicPr>
        <p:blipFill>
          <a:blip r:embed="rId7">
            <a:alphaModFix/>
          </a:blip>
          <a:stretch>
            <a:fillRect/>
          </a:stretch>
        </p:blipFill>
        <p:spPr>
          <a:xfrm>
            <a:off x="566313" y="3674201"/>
            <a:ext cx="1577418" cy="1049700"/>
          </a:xfrm>
          <a:prstGeom prst="rect">
            <a:avLst/>
          </a:prstGeom>
          <a:noFill/>
          <a:ln>
            <a:noFill/>
          </a:ln>
        </p:spPr>
      </p:pic>
      <p:sp>
        <p:nvSpPr>
          <p:cNvPr id="221" name="Google Shape;221;p23"/>
          <p:cNvSpPr txBox="1"/>
          <p:nvPr/>
        </p:nvSpPr>
        <p:spPr>
          <a:xfrm>
            <a:off x="6022000" y="2130025"/>
            <a:ext cx="953100" cy="1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3.3v</a:t>
            </a:r>
            <a:endParaRPr sz="1600">
              <a:solidFill>
                <a:schemeClr val="dk2"/>
              </a:solidFill>
            </a:endParaRPr>
          </a:p>
        </p:txBody>
      </p:sp>
      <p:sp>
        <p:nvSpPr>
          <p:cNvPr id="222" name="Google Shape;222;p23"/>
          <p:cNvSpPr/>
          <p:nvPr/>
        </p:nvSpPr>
        <p:spPr>
          <a:xfrm>
            <a:off x="7452750" y="2157025"/>
            <a:ext cx="953100" cy="651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MCU</a:t>
            </a:r>
            <a:endParaRPr/>
          </a:p>
        </p:txBody>
      </p:sp>
      <p:sp>
        <p:nvSpPr>
          <p:cNvPr id="223" name="Google Shape;223;p23"/>
          <p:cNvSpPr txBox="1"/>
          <p:nvPr/>
        </p:nvSpPr>
        <p:spPr>
          <a:xfrm>
            <a:off x="3464700" y="4151350"/>
            <a:ext cx="2143200" cy="79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24" name="Google Shape;224;p23"/>
          <p:cNvSpPr txBox="1"/>
          <p:nvPr/>
        </p:nvSpPr>
        <p:spPr>
          <a:xfrm>
            <a:off x="3800475" y="1368975"/>
            <a:ext cx="1754400" cy="523500"/>
          </a:xfrm>
          <a:prstGeom prst="rect">
            <a:avLst/>
          </a:prstGeom>
          <a:solidFill>
            <a:schemeClr val="dk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Buck Converter</a:t>
            </a:r>
            <a:endParaRPr sz="1600">
              <a:solidFill>
                <a:schemeClr val="lt1"/>
              </a:solidFill>
            </a:endParaRPr>
          </a:p>
        </p:txBody>
      </p:sp>
      <p:cxnSp>
        <p:nvCxnSpPr>
          <p:cNvPr id="225" name="Google Shape;225;p23"/>
          <p:cNvCxnSpPr>
            <a:stCxn id="216" idx="3"/>
            <a:endCxn id="222" idx="1"/>
          </p:cNvCxnSpPr>
          <p:nvPr/>
        </p:nvCxnSpPr>
        <p:spPr>
          <a:xfrm flipH="1" rot="10800000">
            <a:off x="5607899" y="2482387"/>
            <a:ext cx="1845000" cy="27300"/>
          </a:xfrm>
          <a:prstGeom prst="straightConnector1">
            <a:avLst/>
          </a:prstGeom>
          <a:noFill/>
          <a:ln cap="flat" cmpd="sng" w="9525">
            <a:solidFill>
              <a:schemeClr val="dk2"/>
            </a:solidFill>
            <a:prstDash val="solid"/>
            <a:round/>
            <a:headEnd len="med" w="med" type="none"/>
            <a:tailEnd len="med" w="med" type="triangle"/>
          </a:ln>
        </p:spPr>
      </p:cxnSp>
      <p:sp>
        <p:nvSpPr>
          <p:cNvPr id="226" name="Google Shape;226;p23"/>
          <p:cNvSpPr txBox="1"/>
          <p:nvPr/>
        </p:nvSpPr>
        <p:spPr>
          <a:xfrm>
            <a:off x="2581400" y="1368975"/>
            <a:ext cx="5772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5v</a:t>
            </a:r>
            <a:endParaRPr sz="1800">
              <a:solidFill>
                <a:schemeClr val="dk2"/>
              </a:solidFill>
            </a:endParaRPr>
          </a:p>
        </p:txBody>
      </p:sp>
      <p:sp>
        <p:nvSpPr>
          <p:cNvPr id="227" name="Google Shape;227;p23"/>
          <p:cNvSpPr txBox="1"/>
          <p:nvPr/>
        </p:nvSpPr>
        <p:spPr>
          <a:xfrm>
            <a:off x="7138800" y="3726900"/>
            <a:ext cx="1326300" cy="6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Sensors</a:t>
            </a:r>
            <a:endParaRPr sz="1800">
              <a:solidFill>
                <a:schemeClr val="dk2"/>
              </a:solidFill>
            </a:endParaRPr>
          </a:p>
        </p:txBody>
      </p:sp>
      <p:cxnSp>
        <p:nvCxnSpPr>
          <p:cNvPr id="228" name="Google Shape;228;p23"/>
          <p:cNvCxnSpPr/>
          <p:nvPr/>
        </p:nvCxnSpPr>
        <p:spPr>
          <a:xfrm flipH="1">
            <a:off x="3014325" y="2467675"/>
            <a:ext cx="9600" cy="1619400"/>
          </a:xfrm>
          <a:prstGeom prst="straightConnector1">
            <a:avLst/>
          </a:prstGeom>
          <a:noFill/>
          <a:ln cap="flat" cmpd="sng" w="9525">
            <a:solidFill>
              <a:schemeClr val="dk2"/>
            </a:solidFill>
            <a:prstDash val="solid"/>
            <a:round/>
            <a:headEnd len="med" w="med" type="none"/>
            <a:tailEnd len="med" w="med" type="none"/>
          </a:ln>
        </p:spPr>
      </p:cxnSp>
      <p:cxnSp>
        <p:nvCxnSpPr>
          <p:cNvPr id="229" name="Google Shape;229;p23"/>
          <p:cNvCxnSpPr>
            <a:endCxn id="227" idx="1"/>
          </p:cNvCxnSpPr>
          <p:nvPr/>
        </p:nvCxnSpPr>
        <p:spPr>
          <a:xfrm>
            <a:off x="3009900" y="4038600"/>
            <a:ext cx="4128900" cy="13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35" name="Google Shape;235;p2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Power</a:t>
            </a:r>
            <a:r>
              <a:rPr lang="en" sz="1800">
                <a:solidFill>
                  <a:schemeClr val="lt1"/>
                </a:solidFill>
                <a:latin typeface="Calibri"/>
                <a:ea typeface="Calibri"/>
                <a:cs typeface="Calibri"/>
                <a:sym typeface="Calibri"/>
              </a:rPr>
              <a:t> Subsystem cont’d</a:t>
            </a:r>
            <a:endParaRPr sz="1800">
              <a:solidFill>
                <a:schemeClr val="lt1"/>
              </a:solidFill>
              <a:latin typeface="Calibri"/>
              <a:ea typeface="Calibri"/>
              <a:cs typeface="Calibri"/>
              <a:sym typeface="Calibri"/>
            </a:endParaRPr>
          </a:p>
        </p:txBody>
      </p:sp>
      <p:pic>
        <p:nvPicPr>
          <p:cNvPr id="236" name="Google Shape;236;p2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37" name="Google Shape;237;p2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238" name="Google Shape;238;p2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239" name="Google Shape;239;p24"/>
          <p:cNvGrpSpPr/>
          <p:nvPr/>
        </p:nvGrpSpPr>
        <p:grpSpPr>
          <a:xfrm>
            <a:off x="3046069" y="4951153"/>
            <a:ext cx="3929036" cy="52875"/>
            <a:chOff x="4028175" y="6601537"/>
            <a:chExt cx="5238715" cy="70500"/>
          </a:xfrm>
        </p:grpSpPr>
        <p:cxnSp>
          <p:nvCxnSpPr>
            <p:cNvPr id="240" name="Google Shape;240;p24"/>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241" name="Google Shape;241;p2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242" name="Google Shape;242;p24"/>
          <p:cNvSpPr txBox="1"/>
          <p:nvPr/>
        </p:nvSpPr>
        <p:spPr>
          <a:xfrm>
            <a:off x="8668125" y="2571750"/>
            <a:ext cx="126600" cy="13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3" name="Google Shape;243;p24"/>
          <p:cNvPicPr preferRelativeResize="0"/>
          <p:nvPr/>
        </p:nvPicPr>
        <p:blipFill>
          <a:blip r:embed="rId4">
            <a:alphaModFix/>
          </a:blip>
          <a:stretch>
            <a:fillRect/>
          </a:stretch>
        </p:blipFill>
        <p:spPr>
          <a:xfrm>
            <a:off x="1752150" y="803574"/>
            <a:ext cx="5498450" cy="3995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9" name="Google Shape;249;p2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Power Subsystem cont’d</a:t>
            </a:r>
            <a:endParaRPr sz="1800">
              <a:solidFill>
                <a:schemeClr val="lt1"/>
              </a:solidFill>
              <a:latin typeface="Calibri"/>
              <a:ea typeface="Calibri"/>
              <a:cs typeface="Calibri"/>
              <a:sym typeface="Calibri"/>
            </a:endParaRPr>
          </a:p>
        </p:txBody>
      </p:sp>
      <p:pic>
        <p:nvPicPr>
          <p:cNvPr id="250" name="Google Shape;250;p2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51" name="Google Shape;251;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252" name="Google Shape;252;p2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253" name="Google Shape;253;p25"/>
          <p:cNvGrpSpPr/>
          <p:nvPr/>
        </p:nvGrpSpPr>
        <p:grpSpPr>
          <a:xfrm>
            <a:off x="3046069" y="4951153"/>
            <a:ext cx="3929036" cy="52875"/>
            <a:chOff x="4028175" y="6601537"/>
            <a:chExt cx="5238715" cy="70500"/>
          </a:xfrm>
        </p:grpSpPr>
        <p:cxnSp>
          <p:nvCxnSpPr>
            <p:cNvPr id="254" name="Google Shape;254;p25"/>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255" name="Google Shape;255;p2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256" name="Google Shape;256;p25"/>
          <p:cNvSpPr txBox="1"/>
          <p:nvPr/>
        </p:nvSpPr>
        <p:spPr>
          <a:xfrm>
            <a:off x="8668125" y="2571750"/>
            <a:ext cx="126600" cy="13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57" name="Google Shape;257;p25"/>
          <p:cNvPicPr preferRelativeResize="0"/>
          <p:nvPr/>
        </p:nvPicPr>
        <p:blipFill>
          <a:blip r:embed="rId4">
            <a:alphaModFix/>
          </a:blip>
          <a:stretch>
            <a:fillRect/>
          </a:stretch>
        </p:blipFill>
        <p:spPr>
          <a:xfrm>
            <a:off x="767225" y="727613"/>
            <a:ext cx="7380275" cy="3937302"/>
          </a:xfrm>
          <a:prstGeom prst="rect">
            <a:avLst/>
          </a:prstGeom>
          <a:noFill/>
          <a:ln>
            <a:noFill/>
          </a:ln>
        </p:spPr>
      </p:pic>
      <p:sp>
        <p:nvSpPr>
          <p:cNvPr id="258" name="Google Shape;258;p25"/>
          <p:cNvSpPr/>
          <p:nvPr/>
        </p:nvSpPr>
        <p:spPr>
          <a:xfrm>
            <a:off x="3306525" y="2766250"/>
            <a:ext cx="410700" cy="464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25"/>
          <p:cNvSpPr/>
          <p:nvPr/>
        </p:nvSpPr>
        <p:spPr>
          <a:xfrm rot="1346702">
            <a:off x="2744614" y="2648075"/>
            <a:ext cx="605034" cy="248309"/>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25"/>
          <p:cNvSpPr txBox="1"/>
          <p:nvPr/>
        </p:nvSpPr>
        <p:spPr>
          <a:xfrm>
            <a:off x="1847775" y="2150325"/>
            <a:ext cx="872400" cy="615900"/>
          </a:xfrm>
          <a:prstGeom prst="rect">
            <a:avLst/>
          </a:prstGeom>
          <a:solidFill>
            <a:srgbClr val="FF0000"/>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Power turns on</a:t>
            </a:r>
            <a:endParaRPr sz="1300">
              <a:solidFill>
                <a:schemeClr val="dk1"/>
              </a:solidFill>
            </a:endParaRPr>
          </a:p>
        </p:txBody>
      </p:sp>
      <p:sp>
        <p:nvSpPr>
          <p:cNvPr id="261" name="Google Shape;261;p25"/>
          <p:cNvSpPr/>
          <p:nvPr/>
        </p:nvSpPr>
        <p:spPr>
          <a:xfrm>
            <a:off x="3825200" y="2128725"/>
            <a:ext cx="1545300" cy="313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7" name="Google Shape;267;p2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Power Subsystem cont’d</a:t>
            </a:r>
            <a:endParaRPr sz="1800">
              <a:solidFill>
                <a:schemeClr val="lt1"/>
              </a:solidFill>
              <a:latin typeface="Calibri"/>
              <a:ea typeface="Calibri"/>
              <a:cs typeface="Calibri"/>
              <a:sym typeface="Calibri"/>
            </a:endParaRPr>
          </a:p>
        </p:txBody>
      </p:sp>
      <p:pic>
        <p:nvPicPr>
          <p:cNvPr id="268" name="Google Shape;268;p26"/>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69" name="Google Shape;269;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270" name="Google Shape;270;p2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271" name="Google Shape;271;p26"/>
          <p:cNvGrpSpPr/>
          <p:nvPr/>
        </p:nvGrpSpPr>
        <p:grpSpPr>
          <a:xfrm>
            <a:off x="3046069" y="4951153"/>
            <a:ext cx="3929036" cy="52875"/>
            <a:chOff x="4028175" y="6601537"/>
            <a:chExt cx="5238715" cy="70500"/>
          </a:xfrm>
        </p:grpSpPr>
        <p:cxnSp>
          <p:nvCxnSpPr>
            <p:cNvPr id="272" name="Google Shape;272;p26"/>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273" name="Google Shape;273;p2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274" name="Google Shape;274;p26"/>
          <p:cNvSpPr txBox="1"/>
          <p:nvPr/>
        </p:nvSpPr>
        <p:spPr>
          <a:xfrm>
            <a:off x="8668125" y="2571750"/>
            <a:ext cx="126600" cy="13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5" name="Google Shape;275;p26"/>
          <p:cNvPicPr preferRelativeResize="0"/>
          <p:nvPr/>
        </p:nvPicPr>
        <p:blipFill>
          <a:blip r:embed="rId4">
            <a:alphaModFix/>
          </a:blip>
          <a:stretch>
            <a:fillRect/>
          </a:stretch>
        </p:blipFill>
        <p:spPr>
          <a:xfrm>
            <a:off x="152400" y="803565"/>
            <a:ext cx="5249761" cy="3937321"/>
          </a:xfrm>
          <a:prstGeom prst="rect">
            <a:avLst/>
          </a:prstGeom>
          <a:noFill/>
          <a:ln>
            <a:noFill/>
          </a:ln>
        </p:spPr>
      </p:pic>
      <p:sp>
        <p:nvSpPr>
          <p:cNvPr id="276" name="Google Shape;276;p26"/>
          <p:cNvSpPr/>
          <p:nvPr/>
        </p:nvSpPr>
        <p:spPr>
          <a:xfrm>
            <a:off x="4451925" y="3569425"/>
            <a:ext cx="863700" cy="292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 name="Google Shape;277;p26"/>
          <p:cNvSpPr txBox="1"/>
          <p:nvPr/>
        </p:nvSpPr>
        <p:spPr>
          <a:xfrm>
            <a:off x="6276300" y="1080538"/>
            <a:ext cx="2182800" cy="1556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Transient between switch is 2us which is within the acceptable range that we calculated</a:t>
            </a:r>
            <a:endParaRPr sz="1800">
              <a:solidFill>
                <a:schemeClr val="dk2"/>
              </a:solidFill>
            </a:endParaRPr>
          </a:p>
        </p:txBody>
      </p:sp>
      <p:sp>
        <p:nvSpPr>
          <p:cNvPr id="278" name="Google Shape;278;p26"/>
          <p:cNvSpPr/>
          <p:nvPr/>
        </p:nvSpPr>
        <p:spPr>
          <a:xfrm rot="-2562210">
            <a:off x="5092410" y="2755370"/>
            <a:ext cx="1318187" cy="44329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26"/>
          <p:cNvSpPr txBox="1"/>
          <p:nvPr/>
        </p:nvSpPr>
        <p:spPr>
          <a:xfrm>
            <a:off x="5629750" y="3541525"/>
            <a:ext cx="353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pic>
        <p:nvPicPr>
          <p:cNvPr id="280" name="Google Shape;280;p26"/>
          <p:cNvPicPr preferRelativeResize="0"/>
          <p:nvPr/>
        </p:nvPicPr>
        <p:blipFill>
          <a:blip r:embed="rId5">
            <a:alphaModFix/>
          </a:blip>
          <a:stretch>
            <a:fillRect/>
          </a:stretch>
        </p:blipFill>
        <p:spPr>
          <a:xfrm>
            <a:off x="6056000" y="2889450"/>
            <a:ext cx="3009900" cy="1066800"/>
          </a:xfrm>
          <a:prstGeom prst="rect">
            <a:avLst/>
          </a:prstGeom>
          <a:noFill/>
          <a:ln>
            <a:noFill/>
          </a:ln>
        </p:spPr>
      </p:pic>
      <p:sp>
        <p:nvSpPr>
          <p:cNvPr id="281" name="Google Shape;281;p26"/>
          <p:cNvSpPr txBox="1"/>
          <p:nvPr/>
        </p:nvSpPr>
        <p:spPr>
          <a:xfrm>
            <a:off x="5694600" y="4030525"/>
            <a:ext cx="3177000" cy="7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4.5 uA = (100mA*2us)/(440uf*100Ohms)</a:t>
            </a:r>
            <a:endParaRPr sz="16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87" name="Google Shape;287;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BMS(Battery Management System) Subsystem</a:t>
            </a:r>
            <a:endParaRPr sz="1800">
              <a:solidFill>
                <a:schemeClr val="lt1"/>
              </a:solidFill>
              <a:latin typeface="Calibri"/>
              <a:ea typeface="Calibri"/>
              <a:cs typeface="Calibri"/>
              <a:sym typeface="Calibri"/>
            </a:endParaRPr>
          </a:p>
        </p:txBody>
      </p:sp>
      <p:pic>
        <p:nvPicPr>
          <p:cNvPr id="288" name="Google Shape;288;p2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289" name="Google Shape;289;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290" name="Google Shape;290;p2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291" name="Google Shape;291;p27"/>
          <p:cNvGrpSpPr/>
          <p:nvPr/>
        </p:nvGrpSpPr>
        <p:grpSpPr>
          <a:xfrm>
            <a:off x="3046069" y="4951153"/>
            <a:ext cx="3929036" cy="52875"/>
            <a:chOff x="4028175" y="6601537"/>
            <a:chExt cx="5238715" cy="70500"/>
          </a:xfrm>
        </p:grpSpPr>
        <p:cxnSp>
          <p:nvCxnSpPr>
            <p:cNvPr id="292" name="Google Shape;292;p27"/>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293" name="Google Shape;293;p2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pic>
        <p:nvPicPr>
          <p:cNvPr id="294" name="Google Shape;294;p27"/>
          <p:cNvPicPr preferRelativeResize="0"/>
          <p:nvPr/>
        </p:nvPicPr>
        <p:blipFill>
          <a:blip r:embed="rId4">
            <a:alphaModFix/>
          </a:blip>
          <a:stretch>
            <a:fillRect/>
          </a:stretch>
        </p:blipFill>
        <p:spPr>
          <a:xfrm>
            <a:off x="6294699" y="681949"/>
            <a:ext cx="2355721" cy="1750600"/>
          </a:xfrm>
          <a:prstGeom prst="rect">
            <a:avLst/>
          </a:prstGeom>
          <a:noFill/>
          <a:ln>
            <a:noFill/>
          </a:ln>
        </p:spPr>
      </p:pic>
      <p:pic>
        <p:nvPicPr>
          <p:cNvPr id="295" name="Google Shape;295;p27"/>
          <p:cNvPicPr preferRelativeResize="0"/>
          <p:nvPr/>
        </p:nvPicPr>
        <p:blipFill>
          <a:blip r:embed="rId5">
            <a:alphaModFix/>
          </a:blip>
          <a:stretch>
            <a:fillRect/>
          </a:stretch>
        </p:blipFill>
        <p:spPr>
          <a:xfrm>
            <a:off x="4067175" y="754002"/>
            <a:ext cx="1962150" cy="3109475"/>
          </a:xfrm>
          <a:prstGeom prst="rect">
            <a:avLst/>
          </a:prstGeom>
          <a:noFill/>
          <a:ln>
            <a:noFill/>
          </a:ln>
        </p:spPr>
      </p:pic>
      <p:sp>
        <p:nvSpPr>
          <p:cNvPr id="296" name="Google Shape;296;p27"/>
          <p:cNvSpPr txBox="1"/>
          <p:nvPr/>
        </p:nvSpPr>
        <p:spPr>
          <a:xfrm>
            <a:off x="323850" y="4240425"/>
            <a:ext cx="3314700" cy="3462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Circuit</a:t>
            </a:r>
            <a:endParaRPr b="1" sz="1800">
              <a:solidFill>
                <a:schemeClr val="dk2"/>
              </a:solidFill>
            </a:endParaRPr>
          </a:p>
        </p:txBody>
      </p:sp>
      <p:sp>
        <p:nvSpPr>
          <p:cNvPr id="297" name="Google Shape;297;p27"/>
          <p:cNvSpPr txBox="1"/>
          <p:nvPr/>
        </p:nvSpPr>
        <p:spPr>
          <a:xfrm>
            <a:off x="4048125" y="4010025"/>
            <a:ext cx="2067000" cy="8070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2"/>
                </a:solidFill>
              </a:rPr>
              <a:t>Rprog = 80k, vdd = 5v -&gt; Iout ~= 13ma</a:t>
            </a:r>
            <a:endParaRPr b="1" sz="1600">
              <a:solidFill>
                <a:schemeClr val="dk2"/>
              </a:solidFill>
            </a:endParaRPr>
          </a:p>
        </p:txBody>
      </p:sp>
      <p:pic>
        <p:nvPicPr>
          <p:cNvPr id="298" name="Google Shape;298;p27"/>
          <p:cNvPicPr preferRelativeResize="0"/>
          <p:nvPr/>
        </p:nvPicPr>
        <p:blipFill>
          <a:blip r:embed="rId6">
            <a:alphaModFix/>
          </a:blip>
          <a:stretch>
            <a:fillRect/>
          </a:stretch>
        </p:blipFill>
        <p:spPr>
          <a:xfrm>
            <a:off x="6398100" y="2523676"/>
            <a:ext cx="2067000" cy="1659214"/>
          </a:xfrm>
          <a:prstGeom prst="rect">
            <a:avLst/>
          </a:prstGeom>
          <a:noFill/>
          <a:ln>
            <a:noFill/>
          </a:ln>
        </p:spPr>
      </p:pic>
      <p:sp>
        <p:nvSpPr>
          <p:cNvPr id="299" name="Google Shape;299;p27"/>
          <p:cNvSpPr txBox="1"/>
          <p:nvPr/>
        </p:nvSpPr>
        <p:spPr>
          <a:xfrm>
            <a:off x="6788700" y="4336175"/>
            <a:ext cx="1285800" cy="4617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2"/>
                </a:solidFill>
              </a:rPr>
              <a:t>Safety</a:t>
            </a:r>
            <a:endParaRPr b="1" sz="1800">
              <a:solidFill>
                <a:schemeClr val="dk2"/>
              </a:solidFill>
            </a:endParaRPr>
          </a:p>
        </p:txBody>
      </p:sp>
      <p:pic>
        <p:nvPicPr>
          <p:cNvPr id="300" name="Google Shape;300;p27"/>
          <p:cNvPicPr preferRelativeResize="0"/>
          <p:nvPr/>
        </p:nvPicPr>
        <p:blipFill>
          <a:blip r:embed="rId7">
            <a:alphaModFix/>
          </a:blip>
          <a:stretch>
            <a:fillRect/>
          </a:stretch>
        </p:blipFill>
        <p:spPr>
          <a:xfrm>
            <a:off x="78900" y="1130325"/>
            <a:ext cx="3929024" cy="2479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6" name="Google Shape;306;p2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BMS</a:t>
            </a:r>
            <a:r>
              <a:rPr lang="en" sz="1800">
                <a:solidFill>
                  <a:schemeClr val="lt1"/>
                </a:solidFill>
                <a:latin typeface="Calibri"/>
                <a:ea typeface="Calibri"/>
                <a:cs typeface="Calibri"/>
                <a:sym typeface="Calibri"/>
              </a:rPr>
              <a:t> Subsystem cont’d</a:t>
            </a:r>
            <a:endParaRPr sz="1800">
              <a:solidFill>
                <a:schemeClr val="lt1"/>
              </a:solidFill>
              <a:latin typeface="Calibri"/>
              <a:ea typeface="Calibri"/>
              <a:cs typeface="Calibri"/>
              <a:sym typeface="Calibri"/>
            </a:endParaRPr>
          </a:p>
        </p:txBody>
      </p:sp>
      <p:pic>
        <p:nvPicPr>
          <p:cNvPr id="307" name="Google Shape;307;p2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08" name="Google Shape;308;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309" name="Google Shape;309;p2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310" name="Google Shape;310;p28"/>
          <p:cNvGrpSpPr/>
          <p:nvPr/>
        </p:nvGrpSpPr>
        <p:grpSpPr>
          <a:xfrm>
            <a:off x="3046069" y="4951153"/>
            <a:ext cx="3929036" cy="52875"/>
            <a:chOff x="4028175" y="6601537"/>
            <a:chExt cx="5238715" cy="70500"/>
          </a:xfrm>
        </p:grpSpPr>
        <p:cxnSp>
          <p:nvCxnSpPr>
            <p:cNvPr id="311" name="Google Shape;311;p28"/>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312" name="Google Shape;312;p2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313" name="Google Shape;313;p28"/>
          <p:cNvSpPr txBox="1"/>
          <p:nvPr/>
        </p:nvSpPr>
        <p:spPr>
          <a:xfrm>
            <a:off x="4572000" y="1041449"/>
            <a:ext cx="4222800" cy="2914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MCP73831-2-OT has built in Thermistor to control shutdown 60℃</a:t>
            </a:r>
            <a:endParaRPr sz="1800">
              <a:solidFill>
                <a:srgbClr val="FF0000"/>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Charging circuit worked for 3.7 LIR2032 battery that we discharged and operated correctly</a:t>
            </a:r>
            <a:endParaRPr sz="1800">
              <a:solidFill>
                <a:srgbClr val="FF0000"/>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Voltage divider was able to be read by MCU, however was not needed since IC handled readings for us</a:t>
            </a:r>
            <a:endParaRPr sz="1800">
              <a:solidFill>
                <a:schemeClr val="dk1"/>
              </a:solidFill>
              <a:latin typeface="Calibri"/>
              <a:ea typeface="Calibri"/>
              <a:cs typeface="Calibri"/>
              <a:sym typeface="Calibri"/>
            </a:endParaRPr>
          </a:p>
        </p:txBody>
      </p:sp>
      <p:pic>
        <p:nvPicPr>
          <p:cNvPr id="314" name="Google Shape;314;p28"/>
          <p:cNvPicPr preferRelativeResize="0"/>
          <p:nvPr/>
        </p:nvPicPr>
        <p:blipFill>
          <a:blip r:embed="rId4">
            <a:alphaModFix/>
          </a:blip>
          <a:stretch>
            <a:fillRect/>
          </a:stretch>
        </p:blipFill>
        <p:spPr>
          <a:xfrm>
            <a:off x="361949" y="971150"/>
            <a:ext cx="4013999" cy="3201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20" name="Google Shape;320;p2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MCU Subsystem</a:t>
            </a:r>
            <a:endParaRPr sz="1800">
              <a:solidFill>
                <a:schemeClr val="lt1"/>
              </a:solidFill>
              <a:latin typeface="Calibri"/>
              <a:ea typeface="Calibri"/>
              <a:cs typeface="Calibri"/>
              <a:sym typeface="Calibri"/>
            </a:endParaRPr>
          </a:p>
        </p:txBody>
      </p:sp>
      <p:pic>
        <p:nvPicPr>
          <p:cNvPr id="321" name="Google Shape;321;p29"/>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22" name="Google Shape;322;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323" name="Google Shape;323;p2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324" name="Google Shape;324;p29"/>
          <p:cNvGrpSpPr/>
          <p:nvPr/>
        </p:nvGrpSpPr>
        <p:grpSpPr>
          <a:xfrm>
            <a:off x="3046069" y="4951153"/>
            <a:ext cx="3929036" cy="52875"/>
            <a:chOff x="4028175" y="6601537"/>
            <a:chExt cx="5238715" cy="70500"/>
          </a:xfrm>
        </p:grpSpPr>
        <p:cxnSp>
          <p:nvCxnSpPr>
            <p:cNvPr id="325" name="Google Shape;325;p29"/>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326" name="Google Shape;326;p2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327" name="Google Shape;327;p29"/>
          <p:cNvSpPr txBox="1"/>
          <p:nvPr/>
        </p:nvSpPr>
        <p:spPr>
          <a:xfrm>
            <a:off x="194850" y="785075"/>
            <a:ext cx="4156200" cy="4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ESP32-WROOM-32E: </a:t>
            </a:r>
            <a:r>
              <a:rPr lang="en">
                <a:solidFill>
                  <a:schemeClr val="dk1"/>
                </a:solidFill>
                <a:latin typeface="Calibri"/>
                <a:ea typeface="Calibri"/>
                <a:cs typeface="Calibri"/>
                <a:sym typeface="Calibri"/>
              </a:rPr>
              <a:t>The MCU monitors that state of our flow rate switch and the motion sensor to detect instances of unnecessary suction within an operating room.</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
                <a:solidFill>
                  <a:schemeClr val="dk1"/>
                </a:solidFill>
                <a:latin typeface="Calibri"/>
                <a:ea typeface="Calibri"/>
                <a:cs typeface="Calibri"/>
                <a:sym typeface="Calibri"/>
              </a:rPr>
              <a:t>It will then wirelessly communicate any updates in the sensors’ readings to the Raspberry Pi subsystem.</a:t>
            </a:r>
            <a:endParaRPr>
              <a:solidFill>
                <a:schemeClr val="dk1"/>
              </a:solidFill>
              <a:latin typeface="Calibri"/>
              <a:ea typeface="Calibri"/>
              <a:cs typeface="Calibri"/>
              <a:sym typeface="Calibri"/>
            </a:endParaRPr>
          </a:p>
          <a:p>
            <a:pPr indent="0" lvl="0" marL="0" rtl="0" algn="l">
              <a:spcBef>
                <a:spcPts val="0"/>
              </a:spcBef>
              <a:spcAft>
                <a:spcPts val="0"/>
              </a:spcAft>
              <a:buNone/>
            </a:pP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2"/>
              </a:solidFill>
              <a:latin typeface="Calibri"/>
              <a:ea typeface="Calibri"/>
              <a:cs typeface="Calibri"/>
              <a:sym typeface="Calibri"/>
            </a:endParaRPr>
          </a:p>
        </p:txBody>
      </p:sp>
      <p:pic>
        <p:nvPicPr>
          <p:cNvPr id="328" name="Google Shape;328;p29"/>
          <p:cNvPicPr preferRelativeResize="0"/>
          <p:nvPr/>
        </p:nvPicPr>
        <p:blipFill>
          <a:blip r:embed="rId4">
            <a:alphaModFix/>
          </a:blip>
          <a:stretch>
            <a:fillRect/>
          </a:stretch>
        </p:blipFill>
        <p:spPr>
          <a:xfrm>
            <a:off x="1370700" y="2331375"/>
            <a:ext cx="1995475" cy="2619775"/>
          </a:xfrm>
          <a:prstGeom prst="rect">
            <a:avLst/>
          </a:prstGeom>
          <a:noFill/>
          <a:ln>
            <a:noFill/>
          </a:ln>
        </p:spPr>
      </p:pic>
      <p:pic>
        <p:nvPicPr>
          <p:cNvPr id="329" name="Google Shape;329;p29"/>
          <p:cNvPicPr preferRelativeResize="0"/>
          <p:nvPr/>
        </p:nvPicPr>
        <p:blipFill>
          <a:blip r:embed="rId5">
            <a:alphaModFix/>
          </a:blip>
          <a:stretch>
            <a:fillRect/>
          </a:stretch>
        </p:blipFill>
        <p:spPr>
          <a:xfrm>
            <a:off x="5162600" y="838640"/>
            <a:ext cx="2847975" cy="3867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5" name="Google Shape;335;p3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MCU Subsystem</a:t>
            </a:r>
            <a:endParaRPr sz="1800">
              <a:solidFill>
                <a:schemeClr val="lt1"/>
              </a:solidFill>
              <a:latin typeface="Calibri"/>
              <a:ea typeface="Calibri"/>
              <a:cs typeface="Calibri"/>
              <a:sym typeface="Calibri"/>
            </a:endParaRPr>
          </a:p>
        </p:txBody>
      </p:sp>
      <p:pic>
        <p:nvPicPr>
          <p:cNvPr id="336" name="Google Shape;336;p3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37" name="Google Shape;337;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338" name="Google Shape;338;p3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339" name="Google Shape;339;p30"/>
          <p:cNvGrpSpPr/>
          <p:nvPr/>
        </p:nvGrpSpPr>
        <p:grpSpPr>
          <a:xfrm>
            <a:off x="3046069" y="4951153"/>
            <a:ext cx="3929036" cy="52875"/>
            <a:chOff x="4028175" y="6601537"/>
            <a:chExt cx="5238715" cy="70500"/>
          </a:xfrm>
        </p:grpSpPr>
        <p:cxnSp>
          <p:nvCxnSpPr>
            <p:cNvPr id="340" name="Google Shape;340;p30"/>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341" name="Google Shape;341;p3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342" name="Google Shape;342;p30"/>
          <p:cNvSpPr txBox="1"/>
          <p:nvPr/>
        </p:nvSpPr>
        <p:spPr>
          <a:xfrm>
            <a:off x="4841300" y="747063"/>
            <a:ext cx="4173900" cy="4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Results</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WiFi reliability:</a:t>
            </a:r>
            <a:r>
              <a:rPr lang="en" sz="1800">
                <a:solidFill>
                  <a:schemeClr val="dk1"/>
                </a:solidFill>
                <a:latin typeface="Calibri"/>
                <a:ea typeface="Calibri"/>
                <a:cs typeface="Calibri"/>
                <a:sym typeface="Calibri"/>
              </a:rPr>
              <a:t> 2-hour data logging extrapolated to 24 hours shows &lt;86 missed packets out of 86,400.</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Flow rate accuracy: </a:t>
            </a:r>
            <a:r>
              <a:rPr lang="en" sz="1800">
                <a:solidFill>
                  <a:schemeClr val="dk1"/>
                </a:solidFill>
                <a:latin typeface="Calibri"/>
                <a:ea typeface="Calibri"/>
                <a:cs typeface="Calibri"/>
                <a:sym typeface="Calibri"/>
              </a:rPr>
              <a:t>Displayed readings matched the known suction state with 100% accuracy.</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System resiliency:</a:t>
            </a:r>
            <a:r>
              <a:rPr lang="en" sz="1800">
                <a:solidFill>
                  <a:schemeClr val="dk1"/>
                </a:solidFill>
                <a:latin typeface="Calibri"/>
                <a:ea typeface="Calibri"/>
                <a:cs typeface="Calibri"/>
                <a:sym typeface="Calibri"/>
              </a:rPr>
              <a:t> Automatic reconnection occurred successfully whenever the MCU or Raspberry Pi lost power, with the display updating correctly.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pic>
        <p:nvPicPr>
          <p:cNvPr id="343" name="Google Shape;343;p30"/>
          <p:cNvPicPr preferRelativeResize="0"/>
          <p:nvPr/>
        </p:nvPicPr>
        <p:blipFill>
          <a:blip r:embed="rId4">
            <a:alphaModFix/>
          </a:blip>
          <a:stretch>
            <a:fillRect/>
          </a:stretch>
        </p:blipFill>
        <p:spPr>
          <a:xfrm>
            <a:off x="282600" y="1086377"/>
            <a:ext cx="4488150" cy="29707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49" name="Google Shape;349;p3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Raspberry Pi + LCD Display, and Software Subsystem</a:t>
            </a:r>
            <a:endParaRPr sz="1800">
              <a:solidFill>
                <a:schemeClr val="lt1"/>
              </a:solidFill>
              <a:latin typeface="Calibri"/>
              <a:ea typeface="Calibri"/>
              <a:cs typeface="Calibri"/>
              <a:sym typeface="Calibri"/>
            </a:endParaRPr>
          </a:p>
        </p:txBody>
      </p:sp>
      <p:pic>
        <p:nvPicPr>
          <p:cNvPr id="350" name="Google Shape;350;p3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51" name="Google Shape;351;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352" name="Google Shape;352;p3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353" name="Google Shape;353;p31"/>
          <p:cNvGrpSpPr/>
          <p:nvPr/>
        </p:nvGrpSpPr>
        <p:grpSpPr>
          <a:xfrm>
            <a:off x="3046069" y="4951153"/>
            <a:ext cx="3929036" cy="52875"/>
            <a:chOff x="4028175" y="6601537"/>
            <a:chExt cx="5238715" cy="70500"/>
          </a:xfrm>
        </p:grpSpPr>
        <p:cxnSp>
          <p:nvCxnSpPr>
            <p:cNvPr id="354" name="Google Shape;354;p31"/>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355" name="Google Shape;355;p3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356" name="Google Shape;356;p31"/>
          <p:cNvSpPr txBox="1"/>
          <p:nvPr/>
        </p:nvSpPr>
        <p:spPr>
          <a:xfrm>
            <a:off x="4572000" y="4099113"/>
            <a:ext cx="41586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Calibri"/>
                <a:ea typeface="Calibri"/>
                <a:cs typeface="Calibri"/>
                <a:sym typeface="Calibri"/>
              </a:rPr>
              <a:t>Suction Sense Dashboard</a:t>
            </a:r>
            <a:endParaRPr>
              <a:solidFill>
                <a:schemeClr val="dk1"/>
              </a:solidFill>
              <a:latin typeface="Calibri"/>
              <a:ea typeface="Calibri"/>
              <a:cs typeface="Calibri"/>
              <a:sym typeface="Calibri"/>
            </a:endParaRPr>
          </a:p>
        </p:txBody>
      </p:sp>
      <p:pic>
        <p:nvPicPr>
          <p:cNvPr id="357" name="Google Shape;357;p31"/>
          <p:cNvPicPr preferRelativeResize="0"/>
          <p:nvPr/>
        </p:nvPicPr>
        <p:blipFill>
          <a:blip r:embed="rId4">
            <a:alphaModFix/>
          </a:blip>
          <a:stretch>
            <a:fillRect/>
          </a:stretch>
        </p:blipFill>
        <p:spPr>
          <a:xfrm>
            <a:off x="1799625" y="764112"/>
            <a:ext cx="2103900" cy="3864300"/>
          </a:xfrm>
          <a:prstGeom prst="rect">
            <a:avLst/>
          </a:prstGeom>
          <a:noFill/>
          <a:ln>
            <a:noFill/>
          </a:ln>
        </p:spPr>
      </p:pic>
      <p:sp>
        <p:nvSpPr>
          <p:cNvPr id="358" name="Google Shape;358;p31"/>
          <p:cNvSpPr txBox="1"/>
          <p:nvPr/>
        </p:nvSpPr>
        <p:spPr>
          <a:xfrm>
            <a:off x="164050" y="1442113"/>
            <a:ext cx="1465500" cy="25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Calibri"/>
                <a:ea typeface="Calibri"/>
                <a:cs typeface="Calibri"/>
                <a:sym typeface="Calibri"/>
              </a:rPr>
              <a:t>Data Collection </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rPr b="1" lang="en" sz="1200">
                <a:solidFill>
                  <a:schemeClr val="dk1"/>
                </a:solidFill>
                <a:latin typeface="Calibri"/>
                <a:ea typeface="Calibri"/>
                <a:cs typeface="Calibri"/>
                <a:sym typeface="Calibri"/>
              </a:rPr>
              <a:t>Local Database</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rPr b="1" lang="en" sz="1200">
                <a:solidFill>
                  <a:schemeClr val="dk1"/>
                </a:solidFill>
                <a:latin typeface="Calibri"/>
                <a:ea typeface="Calibri"/>
                <a:cs typeface="Calibri"/>
                <a:sym typeface="Calibri"/>
              </a:rPr>
              <a:t>Crow C++ Web Server</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rPr b="1" lang="en" sz="1200">
                <a:solidFill>
                  <a:schemeClr val="dk1"/>
                </a:solidFill>
                <a:latin typeface="Calibri"/>
                <a:ea typeface="Calibri"/>
                <a:cs typeface="Calibri"/>
                <a:sym typeface="Calibri"/>
              </a:rPr>
              <a:t>Raspberry Pi + Touchscreen</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rPr b="1" lang="en" sz="1200">
                <a:solidFill>
                  <a:schemeClr val="dk1"/>
                </a:solidFill>
                <a:latin typeface="Calibri"/>
                <a:ea typeface="Calibri"/>
                <a:cs typeface="Calibri"/>
                <a:sym typeface="Calibri"/>
              </a:rPr>
              <a:t>Real-Time Dashboard</a:t>
            </a:r>
            <a:endParaRPr b="1"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200">
              <a:solidFill>
                <a:schemeClr val="dk1"/>
              </a:solidFill>
              <a:latin typeface="Calibri"/>
              <a:ea typeface="Calibri"/>
              <a:cs typeface="Calibri"/>
              <a:sym typeface="Calibri"/>
            </a:endParaRPr>
          </a:p>
          <a:p>
            <a:pPr indent="0" lvl="0" marL="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359" name="Google Shape;359;p31"/>
          <p:cNvPicPr preferRelativeResize="0"/>
          <p:nvPr/>
        </p:nvPicPr>
        <p:blipFill rotWithShape="1">
          <a:blip r:embed="rId5">
            <a:alphaModFix/>
          </a:blip>
          <a:srcRect b="10511" l="0" r="0" t="10989"/>
          <a:stretch/>
        </p:blipFill>
        <p:spPr>
          <a:xfrm>
            <a:off x="4572000" y="1457900"/>
            <a:ext cx="4158600" cy="2445200"/>
          </a:xfrm>
          <a:prstGeom prst="rect">
            <a:avLst/>
          </a:prstGeom>
          <a:noFill/>
          <a:ln>
            <a:noFill/>
          </a:ln>
        </p:spPr>
      </p:pic>
      <p:pic>
        <p:nvPicPr>
          <p:cNvPr id="360" name="Google Shape;360;p31" title="Screenshot 2025-12-04 at 8.39.27 PM.png"/>
          <p:cNvPicPr preferRelativeResize="0"/>
          <p:nvPr/>
        </p:nvPicPr>
        <p:blipFill>
          <a:blip r:embed="rId6">
            <a:alphaModFix/>
          </a:blip>
          <a:stretch>
            <a:fillRect/>
          </a:stretch>
        </p:blipFill>
        <p:spPr>
          <a:xfrm>
            <a:off x="4725012" y="1709850"/>
            <a:ext cx="3852575" cy="19412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14"/>
          <p:cNvSpPr txBox="1"/>
          <p:nvPr/>
        </p:nvSpPr>
        <p:spPr>
          <a:xfrm>
            <a:off x="971550" y="2211368"/>
            <a:ext cx="7200900" cy="1023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Introduction</a:t>
            </a:r>
            <a:endParaRPr b="1" i="0" sz="3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5264B"/>
              </a:solidFill>
              <a:latin typeface="Arial"/>
              <a:ea typeface="Arial"/>
              <a:cs typeface="Arial"/>
              <a:sym typeface="Arial"/>
            </a:endParaRPr>
          </a:p>
        </p:txBody>
      </p:sp>
      <p:grpSp>
        <p:nvGrpSpPr>
          <p:cNvPr id="62" name="Google Shape;62;p14"/>
          <p:cNvGrpSpPr/>
          <p:nvPr/>
        </p:nvGrpSpPr>
        <p:grpSpPr>
          <a:xfrm>
            <a:off x="2957842" y="2007704"/>
            <a:ext cx="2896227" cy="242134"/>
            <a:chOff x="3943790" y="2676939"/>
            <a:chExt cx="3861636" cy="322845"/>
          </a:xfrm>
        </p:grpSpPr>
        <p:cxnSp>
          <p:nvCxnSpPr>
            <p:cNvPr id="63" name="Google Shape;63;p14"/>
            <p:cNvCxnSpPr/>
            <p:nvPr/>
          </p:nvCxnSpPr>
          <p:spPr>
            <a:xfrm>
              <a:off x="4426226" y="2676939"/>
              <a:ext cx="3379200" cy="0"/>
            </a:xfrm>
            <a:prstGeom prst="straightConnector1">
              <a:avLst/>
            </a:prstGeom>
            <a:noFill/>
            <a:ln cap="flat" cmpd="sng" w="14300">
              <a:solidFill>
                <a:schemeClr val="lt1"/>
              </a:solidFill>
              <a:prstDash val="solid"/>
              <a:round/>
              <a:headEnd len="sm" w="sm" type="none"/>
              <a:tailEnd len="sm" w="sm" type="none"/>
            </a:ln>
          </p:spPr>
        </p:cxnSp>
        <p:cxnSp>
          <p:nvCxnSpPr>
            <p:cNvPr id="64" name="Google Shape;64;p14"/>
            <p:cNvCxnSpPr/>
            <p:nvPr/>
          </p:nvCxnSpPr>
          <p:spPr>
            <a:xfrm flipH="1" rot="10800000">
              <a:off x="3943790" y="2676984"/>
              <a:ext cx="482400" cy="322800"/>
            </a:xfrm>
            <a:prstGeom prst="straightConnector1">
              <a:avLst/>
            </a:prstGeom>
            <a:noFill/>
            <a:ln cap="flat" cmpd="sng" w="14300">
              <a:solidFill>
                <a:schemeClr val="lt1"/>
              </a:solidFill>
              <a:prstDash val="solid"/>
              <a:round/>
              <a:headEnd len="sm" w="sm" type="none"/>
              <a:tailEnd len="sm" w="sm" type="none"/>
            </a:ln>
          </p:spPr>
        </p:cxnSp>
      </p:grpSp>
      <p:pic>
        <p:nvPicPr>
          <p:cNvPr id="65" name="Google Shape;65;p14"/>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66" name="Google Shape;66;p1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67" name="Google Shape;67;p1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grpSp>
        <p:nvGrpSpPr>
          <p:cNvPr id="68" name="Google Shape;68;p14"/>
          <p:cNvGrpSpPr/>
          <p:nvPr/>
        </p:nvGrpSpPr>
        <p:grpSpPr>
          <a:xfrm>
            <a:off x="3046069" y="4951153"/>
            <a:ext cx="3929036" cy="52875"/>
            <a:chOff x="4028175" y="6601537"/>
            <a:chExt cx="5238715" cy="70500"/>
          </a:xfrm>
        </p:grpSpPr>
        <p:cxnSp>
          <p:nvCxnSpPr>
            <p:cNvPr id="69" name="Google Shape;69;p14"/>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70" name="Google Shape;70;p1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66" name="Google Shape;366;p3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Raspberry Pi + LCD Display, and Software Subsystem cont’d</a:t>
            </a:r>
            <a:endParaRPr sz="1800">
              <a:solidFill>
                <a:schemeClr val="lt1"/>
              </a:solidFill>
              <a:latin typeface="Calibri"/>
              <a:ea typeface="Calibri"/>
              <a:cs typeface="Calibri"/>
              <a:sym typeface="Calibri"/>
            </a:endParaRPr>
          </a:p>
        </p:txBody>
      </p:sp>
      <p:pic>
        <p:nvPicPr>
          <p:cNvPr id="367" name="Google Shape;367;p32"/>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68" name="Google Shape;368;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369" name="Google Shape;369;p3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370" name="Google Shape;370;p32"/>
          <p:cNvGrpSpPr/>
          <p:nvPr/>
        </p:nvGrpSpPr>
        <p:grpSpPr>
          <a:xfrm>
            <a:off x="3046069" y="4951153"/>
            <a:ext cx="3929036" cy="52875"/>
            <a:chOff x="4028175" y="6601537"/>
            <a:chExt cx="5238715" cy="70500"/>
          </a:xfrm>
        </p:grpSpPr>
        <p:cxnSp>
          <p:nvCxnSpPr>
            <p:cNvPr id="371" name="Google Shape;371;p32"/>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372" name="Google Shape;372;p32"/>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373" name="Google Shape;373;p32"/>
          <p:cNvSpPr txBox="1"/>
          <p:nvPr/>
        </p:nvSpPr>
        <p:spPr>
          <a:xfrm>
            <a:off x="4572000" y="999900"/>
            <a:ext cx="4222800" cy="3072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Real-time &lt;= 10s requirement:</a:t>
            </a:r>
            <a:r>
              <a:rPr lang="en" sz="1800">
                <a:solidFill>
                  <a:schemeClr val="dk1"/>
                </a:solidFill>
                <a:latin typeface="Calibri"/>
                <a:ea typeface="Calibri"/>
                <a:cs typeface="Calibri"/>
                <a:sym typeface="Calibri"/>
              </a:rPr>
              <a:t> Met, but limited by hardware -&gt; Debouncing of PIR motion sensor</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Modular software design: </a:t>
            </a:r>
            <a:r>
              <a:rPr lang="en" sz="1800">
                <a:solidFill>
                  <a:schemeClr val="dk1"/>
                </a:solidFill>
                <a:latin typeface="Calibri"/>
                <a:ea typeface="Calibri"/>
                <a:cs typeface="Calibri"/>
                <a:sym typeface="Calibri"/>
              </a:rPr>
              <a:t>Ensures UI remains in case of suction module failure -&gt; Allows for scalability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b="1" lang="en" sz="1800">
                <a:solidFill>
                  <a:schemeClr val="dk1"/>
                </a:solidFill>
                <a:latin typeface="Calibri"/>
                <a:ea typeface="Calibri"/>
                <a:cs typeface="Calibri"/>
                <a:sym typeface="Calibri"/>
              </a:rPr>
              <a:t>Audible Alert:</a:t>
            </a:r>
            <a:r>
              <a:rPr lang="en" sz="1800">
                <a:solidFill>
                  <a:schemeClr val="dk1"/>
                </a:solidFill>
                <a:latin typeface="Calibri"/>
                <a:ea typeface="Calibri"/>
                <a:cs typeface="Calibri"/>
                <a:sym typeface="Calibri"/>
              </a:rPr>
              <a:t> not played -&gt; Not prioritized </a:t>
            </a:r>
            <a:endParaRPr sz="1800">
              <a:solidFill>
                <a:schemeClr val="dk1"/>
              </a:solidFill>
              <a:latin typeface="Calibri"/>
              <a:ea typeface="Calibri"/>
              <a:cs typeface="Calibri"/>
              <a:sym typeface="Calibri"/>
            </a:endParaRPr>
          </a:p>
        </p:txBody>
      </p:sp>
      <p:pic>
        <p:nvPicPr>
          <p:cNvPr id="374" name="Google Shape;374;p32" title="Screenshot 2025-12-03 at 4.47.46 PM.png"/>
          <p:cNvPicPr preferRelativeResize="0"/>
          <p:nvPr/>
        </p:nvPicPr>
        <p:blipFill>
          <a:blip r:embed="rId4">
            <a:alphaModFix/>
          </a:blip>
          <a:stretch>
            <a:fillRect/>
          </a:stretch>
        </p:blipFill>
        <p:spPr>
          <a:xfrm>
            <a:off x="178175" y="1115915"/>
            <a:ext cx="4267150" cy="284025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8" name="Shape 378"/>
        <p:cNvGrpSpPr/>
        <p:nvPr/>
      </p:nvGrpSpPr>
      <p:grpSpPr>
        <a:xfrm>
          <a:off x="0" y="0"/>
          <a:ext cx="0" cy="0"/>
          <a:chOff x="0" y="0"/>
          <a:chExt cx="0" cy="0"/>
        </a:xfrm>
      </p:grpSpPr>
      <p:sp>
        <p:nvSpPr>
          <p:cNvPr id="379" name="Google Shape;379;p33"/>
          <p:cNvSpPr txBox="1"/>
          <p:nvPr/>
        </p:nvSpPr>
        <p:spPr>
          <a:xfrm>
            <a:off x="971550" y="2211368"/>
            <a:ext cx="7200900" cy="1023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Conclusion &amp; Results</a:t>
            </a:r>
            <a:endParaRPr b="1" i="0" sz="3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5264B"/>
              </a:solidFill>
              <a:latin typeface="Arial"/>
              <a:ea typeface="Arial"/>
              <a:cs typeface="Arial"/>
              <a:sym typeface="Arial"/>
            </a:endParaRPr>
          </a:p>
        </p:txBody>
      </p:sp>
      <p:grpSp>
        <p:nvGrpSpPr>
          <p:cNvPr id="380" name="Google Shape;380;p33"/>
          <p:cNvGrpSpPr/>
          <p:nvPr/>
        </p:nvGrpSpPr>
        <p:grpSpPr>
          <a:xfrm>
            <a:off x="2957842" y="2007704"/>
            <a:ext cx="2896227" cy="242134"/>
            <a:chOff x="3943790" y="2676939"/>
            <a:chExt cx="3861636" cy="322845"/>
          </a:xfrm>
        </p:grpSpPr>
        <p:cxnSp>
          <p:nvCxnSpPr>
            <p:cNvPr id="381" name="Google Shape;381;p33"/>
            <p:cNvCxnSpPr/>
            <p:nvPr/>
          </p:nvCxnSpPr>
          <p:spPr>
            <a:xfrm>
              <a:off x="4426226" y="2676939"/>
              <a:ext cx="3379200" cy="0"/>
            </a:xfrm>
            <a:prstGeom prst="straightConnector1">
              <a:avLst/>
            </a:prstGeom>
            <a:noFill/>
            <a:ln cap="flat" cmpd="sng" w="14300">
              <a:solidFill>
                <a:schemeClr val="lt1"/>
              </a:solidFill>
              <a:prstDash val="solid"/>
              <a:round/>
              <a:headEnd len="sm" w="sm" type="none"/>
              <a:tailEnd len="sm" w="sm" type="none"/>
            </a:ln>
          </p:spPr>
        </p:cxnSp>
        <p:cxnSp>
          <p:nvCxnSpPr>
            <p:cNvPr id="382" name="Google Shape;382;p33"/>
            <p:cNvCxnSpPr/>
            <p:nvPr/>
          </p:nvCxnSpPr>
          <p:spPr>
            <a:xfrm flipH="1" rot="10800000">
              <a:off x="3943790" y="2676984"/>
              <a:ext cx="482400" cy="322800"/>
            </a:xfrm>
            <a:prstGeom prst="straightConnector1">
              <a:avLst/>
            </a:prstGeom>
            <a:noFill/>
            <a:ln cap="flat" cmpd="sng" w="14300">
              <a:solidFill>
                <a:schemeClr val="lt1"/>
              </a:solidFill>
              <a:prstDash val="solid"/>
              <a:round/>
              <a:headEnd len="sm" w="sm" type="none"/>
              <a:tailEnd len="sm" w="sm" type="none"/>
            </a:ln>
          </p:spPr>
        </p:cxnSp>
      </p:grpSp>
      <p:pic>
        <p:nvPicPr>
          <p:cNvPr id="383" name="Google Shape;383;p33"/>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384" name="Google Shape;384;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85" name="Google Shape;385;p3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grpSp>
        <p:nvGrpSpPr>
          <p:cNvPr id="386" name="Google Shape;386;p33"/>
          <p:cNvGrpSpPr/>
          <p:nvPr/>
        </p:nvGrpSpPr>
        <p:grpSpPr>
          <a:xfrm>
            <a:off x="3046069" y="4951153"/>
            <a:ext cx="3929036" cy="52875"/>
            <a:chOff x="4028175" y="6601537"/>
            <a:chExt cx="5238715" cy="70500"/>
          </a:xfrm>
        </p:grpSpPr>
        <p:cxnSp>
          <p:nvCxnSpPr>
            <p:cNvPr id="387" name="Google Shape;387;p33"/>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388" name="Google Shape;388;p33"/>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94" name="Google Shape;394;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Results</a:t>
            </a:r>
            <a:endParaRPr sz="1800">
              <a:solidFill>
                <a:schemeClr val="lt1"/>
              </a:solidFill>
              <a:latin typeface="Calibri"/>
              <a:ea typeface="Calibri"/>
              <a:cs typeface="Calibri"/>
              <a:sym typeface="Calibri"/>
            </a:endParaRPr>
          </a:p>
        </p:txBody>
      </p:sp>
      <p:pic>
        <p:nvPicPr>
          <p:cNvPr id="395" name="Google Shape;395;p34"/>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396" name="Google Shape;396;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397" name="Google Shape;397;p3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398" name="Google Shape;398;p34"/>
          <p:cNvGrpSpPr/>
          <p:nvPr/>
        </p:nvGrpSpPr>
        <p:grpSpPr>
          <a:xfrm>
            <a:off x="3046069" y="4951153"/>
            <a:ext cx="3929036" cy="52875"/>
            <a:chOff x="4028175" y="6601537"/>
            <a:chExt cx="5238715" cy="70500"/>
          </a:xfrm>
        </p:grpSpPr>
        <p:cxnSp>
          <p:nvCxnSpPr>
            <p:cNvPr id="399" name="Google Shape;399;p34"/>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400" name="Google Shape;400;p34"/>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401" name="Google Shape;401;p34"/>
          <p:cNvSpPr txBox="1"/>
          <p:nvPr/>
        </p:nvSpPr>
        <p:spPr>
          <a:xfrm>
            <a:off x="194850" y="785075"/>
            <a:ext cx="5414400" cy="4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
        <p:nvSpPr>
          <p:cNvPr id="402" name="Google Shape;402;p34"/>
          <p:cNvSpPr txBox="1"/>
          <p:nvPr/>
        </p:nvSpPr>
        <p:spPr>
          <a:xfrm>
            <a:off x="2650650" y="884350"/>
            <a:ext cx="2156100" cy="1063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We produced a test stand that is around the same size as the pipe outside the OR</a:t>
            </a:r>
            <a:endParaRPr sz="1800">
              <a:solidFill>
                <a:schemeClr val="dk2"/>
              </a:solidFill>
            </a:endParaRPr>
          </a:p>
        </p:txBody>
      </p:sp>
      <p:sp>
        <p:nvSpPr>
          <p:cNvPr id="403" name="Google Shape;403;p34"/>
          <p:cNvSpPr txBox="1"/>
          <p:nvPr/>
        </p:nvSpPr>
        <p:spPr>
          <a:xfrm>
            <a:off x="282600" y="2040000"/>
            <a:ext cx="2156100" cy="1331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We produced a housing for our motion sensor and PCB that will mimic an OR</a:t>
            </a:r>
            <a:endParaRPr>
              <a:solidFill>
                <a:schemeClr val="dk1"/>
              </a:solidFill>
              <a:latin typeface="Calibri"/>
              <a:ea typeface="Calibri"/>
              <a:cs typeface="Calibri"/>
              <a:sym typeface="Calibri"/>
            </a:endParaRPr>
          </a:p>
        </p:txBody>
      </p:sp>
      <p:sp>
        <p:nvSpPr>
          <p:cNvPr id="404" name="Google Shape;404;p34"/>
          <p:cNvSpPr txBox="1"/>
          <p:nvPr/>
        </p:nvSpPr>
        <p:spPr>
          <a:xfrm>
            <a:off x="2650650" y="3490225"/>
            <a:ext cx="3000000" cy="895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We accurately displayed our data in real time on our Raspberry Pi</a:t>
            </a:r>
            <a:endParaRPr>
              <a:solidFill>
                <a:schemeClr val="dk1"/>
              </a:solidFill>
              <a:latin typeface="Calibri"/>
              <a:ea typeface="Calibri"/>
              <a:cs typeface="Calibri"/>
              <a:sym typeface="Calibri"/>
            </a:endParaRPr>
          </a:p>
        </p:txBody>
      </p:sp>
      <p:pic>
        <p:nvPicPr>
          <p:cNvPr id="405" name="Google Shape;405;p34"/>
          <p:cNvPicPr preferRelativeResize="0"/>
          <p:nvPr/>
        </p:nvPicPr>
        <p:blipFill rotWithShape="1">
          <a:blip r:embed="rId4">
            <a:alphaModFix/>
          </a:blip>
          <a:srcRect b="16541" l="0" r="11039" t="38556"/>
          <a:stretch/>
        </p:blipFill>
        <p:spPr>
          <a:xfrm>
            <a:off x="271050" y="979388"/>
            <a:ext cx="2579623" cy="732400"/>
          </a:xfrm>
          <a:prstGeom prst="rect">
            <a:avLst/>
          </a:prstGeom>
          <a:noFill/>
          <a:ln>
            <a:noFill/>
          </a:ln>
        </p:spPr>
      </p:pic>
      <p:pic>
        <p:nvPicPr>
          <p:cNvPr id="406" name="Google Shape;406;p34"/>
          <p:cNvPicPr preferRelativeResize="0"/>
          <p:nvPr/>
        </p:nvPicPr>
        <p:blipFill rotWithShape="1">
          <a:blip r:embed="rId5">
            <a:alphaModFix/>
          </a:blip>
          <a:srcRect b="22632" l="15393" r="17792" t="22779"/>
          <a:stretch/>
        </p:blipFill>
        <p:spPr>
          <a:xfrm>
            <a:off x="3426213" y="1914200"/>
            <a:ext cx="1076812" cy="1564114"/>
          </a:xfrm>
          <a:prstGeom prst="rect">
            <a:avLst/>
          </a:prstGeom>
          <a:noFill/>
          <a:ln>
            <a:noFill/>
          </a:ln>
        </p:spPr>
      </p:pic>
      <p:pic>
        <p:nvPicPr>
          <p:cNvPr id="407" name="Google Shape;407;p34"/>
          <p:cNvPicPr preferRelativeResize="0"/>
          <p:nvPr/>
        </p:nvPicPr>
        <p:blipFill rotWithShape="1">
          <a:blip r:embed="rId6">
            <a:alphaModFix/>
          </a:blip>
          <a:srcRect b="42004" l="3043" r="31933" t="6576"/>
          <a:stretch/>
        </p:blipFill>
        <p:spPr>
          <a:xfrm>
            <a:off x="329775" y="3429450"/>
            <a:ext cx="2462175" cy="1405776"/>
          </a:xfrm>
          <a:prstGeom prst="rect">
            <a:avLst/>
          </a:prstGeom>
          <a:noFill/>
          <a:ln>
            <a:noFill/>
          </a:ln>
        </p:spPr>
      </p:pic>
      <p:pic>
        <p:nvPicPr>
          <p:cNvPr id="408" name="Google Shape;408;p34"/>
          <p:cNvPicPr preferRelativeResize="0"/>
          <p:nvPr/>
        </p:nvPicPr>
        <p:blipFill>
          <a:blip r:embed="rId7">
            <a:alphaModFix/>
          </a:blip>
          <a:stretch>
            <a:fillRect/>
          </a:stretch>
        </p:blipFill>
        <p:spPr>
          <a:xfrm>
            <a:off x="523200" y="3641350"/>
            <a:ext cx="2075327" cy="981977"/>
          </a:xfrm>
          <a:prstGeom prst="rect">
            <a:avLst/>
          </a:prstGeom>
          <a:noFill/>
          <a:ln>
            <a:noFill/>
          </a:ln>
        </p:spPr>
      </p:pic>
      <p:pic>
        <p:nvPicPr>
          <p:cNvPr id="409" name="Google Shape;409;p34"/>
          <p:cNvPicPr preferRelativeResize="0"/>
          <p:nvPr/>
        </p:nvPicPr>
        <p:blipFill>
          <a:blip r:embed="rId8">
            <a:alphaModFix/>
          </a:blip>
          <a:stretch>
            <a:fillRect/>
          </a:stretch>
        </p:blipFill>
        <p:spPr>
          <a:xfrm>
            <a:off x="523200" y="3536525"/>
            <a:ext cx="2075325" cy="124250"/>
          </a:xfrm>
          <a:prstGeom prst="rect">
            <a:avLst/>
          </a:prstGeom>
          <a:noFill/>
          <a:ln>
            <a:noFill/>
          </a:ln>
        </p:spPr>
      </p:pic>
      <p:pic>
        <p:nvPicPr>
          <p:cNvPr id="410" name="Google Shape;410;p34"/>
          <p:cNvPicPr preferRelativeResize="0"/>
          <p:nvPr/>
        </p:nvPicPr>
        <p:blipFill>
          <a:blip r:embed="rId8">
            <a:alphaModFix/>
          </a:blip>
          <a:stretch>
            <a:fillRect/>
          </a:stretch>
        </p:blipFill>
        <p:spPr>
          <a:xfrm>
            <a:off x="523200" y="4504650"/>
            <a:ext cx="2075325" cy="177000"/>
          </a:xfrm>
          <a:prstGeom prst="rect">
            <a:avLst/>
          </a:prstGeom>
          <a:noFill/>
          <a:ln>
            <a:noFill/>
          </a:ln>
        </p:spPr>
      </p:pic>
      <p:pic>
        <p:nvPicPr>
          <p:cNvPr id="411" name="Google Shape;411;p34" title="IMG_2187.mp4">
            <a:hlinkClick r:id="rId9"/>
          </p:cNvPr>
          <p:cNvPicPr preferRelativeResize="0"/>
          <p:nvPr/>
        </p:nvPicPr>
        <p:blipFill>
          <a:blip r:embed="rId10">
            <a:alphaModFix/>
          </a:blip>
          <a:stretch>
            <a:fillRect/>
          </a:stretch>
        </p:blipFill>
        <p:spPr>
          <a:xfrm>
            <a:off x="6101900" y="803565"/>
            <a:ext cx="2214743" cy="39373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17" name="Google Shape;417;p3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Conclusion</a:t>
            </a:r>
            <a:endParaRPr sz="1800">
              <a:solidFill>
                <a:schemeClr val="lt1"/>
              </a:solidFill>
              <a:latin typeface="Calibri"/>
              <a:ea typeface="Calibri"/>
              <a:cs typeface="Calibri"/>
              <a:sym typeface="Calibri"/>
            </a:endParaRPr>
          </a:p>
        </p:txBody>
      </p:sp>
      <p:pic>
        <p:nvPicPr>
          <p:cNvPr id="418" name="Google Shape;418;p3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419" name="Google Shape;419;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420" name="Google Shape;420;p3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421" name="Google Shape;421;p35"/>
          <p:cNvGrpSpPr/>
          <p:nvPr/>
        </p:nvGrpSpPr>
        <p:grpSpPr>
          <a:xfrm>
            <a:off x="3046069" y="4951153"/>
            <a:ext cx="3929036" cy="52875"/>
            <a:chOff x="4028175" y="6601537"/>
            <a:chExt cx="5238715" cy="70500"/>
          </a:xfrm>
        </p:grpSpPr>
        <p:cxnSp>
          <p:nvCxnSpPr>
            <p:cNvPr id="422" name="Google Shape;422;p35"/>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423" name="Google Shape;423;p3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424" name="Google Shape;424;p35"/>
          <p:cNvSpPr txBox="1"/>
          <p:nvPr/>
        </p:nvSpPr>
        <p:spPr>
          <a:xfrm>
            <a:off x="194850" y="785075"/>
            <a:ext cx="4156200" cy="4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Redundancy for Flow: </a:t>
            </a:r>
            <a:r>
              <a:rPr lang="en">
                <a:solidFill>
                  <a:schemeClr val="dk1"/>
                </a:solidFill>
                <a:latin typeface="Calibri"/>
                <a:ea typeface="Calibri"/>
                <a:cs typeface="Calibri"/>
                <a:sym typeface="Calibri"/>
              </a:rPr>
              <a:t>To improve reliability, we plan to add multiple flow rate sensors to each OR suction line. This redundancy ensures that if one sensor fails, the system can still determine suction state correctly.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chemeClr val="dk1"/>
                </a:solidFill>
                <a:latin typeface="Calibri"/>
                <a:ea typeface="Calibri"/>
                <a:cs typeface="Calibri"/>
                <a:sym typeface="Calibri"/>
              </a:rPr>
              <a:t>Reduce Mechanic Error:</a:t>
            </a:r>
            <a:r>
              <a:rPr lang="en">
                <a:solidFill>
                  <a:schemeClr val="dk1"/>
                </a:solidFill>
                <a:latin typeface="Calibri"/>
                <a:ea typeface="Calibri"/>
                <a:cs typeface="Calibri"/>
                <a:sym typeface="Calibri"/>
              </a:rPr>
              <a:t> Mechanical flow sensors can introduce variability due to wear, clogging, or general mechanica</a:t>
            </a:r>
            <a:r>
              <a:rPr lang="en">
                <a:solidFill>
                  <a:schemeClr val="dk1"/>
                </a:solidFill>
                <a:latin typeface="Calibri"/>
                <a:ea typeface="Calibri"/>
                <a:cs typeface="Calibri"/>
                <a:sym typeface="Calibri"/>
              </a:rPr>
              <a:t>l limitations</a:t>
            </a:r>
            <a:r>
              <a:rPr lang="en">
                <a:solidFill>
                  <a:schemeClr val="dk1"/>
                </a:solidFill>
                <a:latin typeface="Calibri"/>
                <a:ea typeface="Calibri"/>
                <a:cs typeface="Calibri"/>
                <a:sym typeface="Calibri"/>
              </a:rPr>
              <a:t>. By replacing our mechanical sensor with a high quality digital flow rate sensors, we remove any mechanical variability and increase accuracy.</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chemeClr val="dk1"/>
                </a:solidFill>
                <a:latin typeface="Calibri"/>
                <a:ea typeface="Calibri"/>
                <a:cs typeface="Calibri"/>
                <a:sym typeface="Calibri"/>
              </a:rPr>
              <a:t>Integrate with Epic: </a:t>
            </a:r>
            <a:r>
              <a:rPr lang="en">
                <a:solidFill>
                  <a:schemeClr val="dk1"/>
                </a:solidFill>
                <a:latin typeface="Calibri"/>
                <a:ea typeface="Calibri"/>
                <a:cs typeface="Calibri"/>
                <a:sym typeface="Calibri"/>
              </a:rPr>
              <a:t>Integrating with Epic’s healthcare system would allow us to pull real OR schedules directly, removing the need to rely solely on motion sensors for occupancy detection. This would provide more accurate room occupancy status.</a:t>
            </a:r>
            <a:endParaRPr>
              <a:solidFill>
                <a:schemeClr val="dk1"/>
              </a:solidFill>
              <a:latin typeface="Calibri"/>
              <a:ea typeface="Calibri"/>
              <a:cs typeface="Calibri"/>
              <a:sym typeface="Calibri"/>
            </a:endParaRPr>
          </a:p>
        </p:txBody>
      </p:sp>
      <p:pic>
        <p:nvPicPr>
          <p:cNvPr id="425" name="Google Shape;425;p35"/>
          <p:cNvPicPr preferRelativeResize="0"/>
          <p:nvPr/>
        </p:nvPicPr>
        <p:blipFill>
          <a:blip r:embed="rId4">
            <a:alphaModFix/>
          </a:blip>
          <a:stretch>
            <a:fillRect/>
          </a:stretch>
        </p:blipFill>
        <p:spPr>
          <a:xfrm>
            <a:off x="5722450" y="651175"/>
            <a:ext cx="2430424" cy="2430400"/>
          </a:xfrm>
          <a:prstGeom prst="rect">
            <a:avLst/>
          </a:prstGeom>
          <a:noFill/>
          <a:ln>
            <a:noFill/>
          </a:ln>
        </p:spPr>
      </p:pic>
      <p:pic>
        <p:nvPicPr>
          <p:cNvPr id="426" name="Google Shape;426;p35"/>
          <p:cNvPicPr preferRelativeResize="0"/>
          <p:nvPr/>
        </p:nvPicPr>
        <p:blipFill>
          <a:blip r:embed="rId5">
            <a:alphaModFix/>
          </a:blip>
          <a:stretch>
            <a:fillRect/>
          </a:stretch>
        </p:blipFill>
        <p:spPr>
          <a:xfrm>
            <a:off x="4973150" y="2683198"/>
            <a:ext cx="3929024" cy="2210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76" name="Google Shape;76;p1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The Team </a:t>
            </a:r>
            <a:endParaRPr b="0" i="0" sz="1800" u="none" cap="none" strike="noStrike">
              <a:solidFill>
                <a:schemeClr val="lt1"/>
              </a:solidFill>
              <a:latin typeface="Calibri"/>
              <a:ea typeface="Calibri"/>
              <a:cs typeface="Calibri"/>
              <a:sym typeface="Calibri"/>
            </a:endParaRPr>
          </a:p>
        </p:txBody>
      </p:sp>
      <p:pic>
        <p:nvPicPr>
          <p:cNvPr id="77" name="Google Shape;77;p15"/>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78" name="Google Shape;78;p1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79" name="Google Shape;79;p1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80" name="Google Shape;80;p15"/>
          <p:cNvGrpSpPr/>
          <p:nvPr/>
        </p:nvGrpSpPr>
        <p:grpSpPr>
          <a:xfrm>
            <a:off x="3046069" y="4951153"/>
            <a:ext cx="3929036" cy="52875"/>
            <a:chOff x="4028175" y="6601537"/>
            <a:chExt cx="5238715" cy="70500"/>
          </a:xfrm>
        </p:grpSpPr>
        <p:cxnSp>
          <p:nvCxnSpPr>
            <p:cNvPr id="81" name="Google Shape;81;p15"/>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82" name="Google Shape;82;p15"/>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pic>
        <p:nvPicPr>
          <p:cNvPr id="83" name="Google Shape;83;p15"/>
          <p:cNvPicPr preferRelativeResize="0"/>
          <p:nvPr/>
        </p:nvPicPr>
        <p:blipFill rotWithShape="1">
          <a:blip r:embed="rId4">
            <a:alphaModFix/>
          </a:blip>
          <a:srcRect b="0" l="15384" r="13492" t="0"/>
          <a:stretch/>
        </p:blipFill>
        <p:spPr>
          <a:xfrm>
            <a:off x="1005325" y="2255050"/>
            <a:ext cx="1458957" cy="2051325"/>
          </a:xfrm>
          <a:prstGeom prst="rect">
            <a:avLst/>
          </a:prstGeom>
          <a:noFill/>
          <a:ln>
            <a:noFill/>
          </a:ln>
        </p:spPr>
      </p:pic>
      <p:sp>
        <p:nvSpPr>
          <p:cNvPr id="84" name="Google Shape;84;p15"/>
          <p:cNvSpPr txBox="1"/>
          <p:nvPr/>
        </p:nvSpPr>
        <p:spPr>
          <a:xfrm>
            <a:off x="262553" y="4360325"/>
            <a:ext cx="2944500" cy="4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Jeremy Lee</a:t>
            </a:r>
            <a:endParaRPr sz="1200">
              <a:solidFill>
                <a:schemeClr val="dk1"/>
              </a:solidFill>
              <a:latin typeface="Calibri"/>
              <a:ea typeface="Calibri"/>
              <a:cs typeface="Calibri"/>
              <a:sym typeface="Calibri"/>
            </a:endParaRPr>
          </a:p>
          <a:p>
            <a:pPr indent="0" lvl="0" marL="0" rtl="0" algn="ctr">
              <a:spcBef>
                <a:spcPts val="0"/>
              </a:spcBef>
              <a:spcAft>
                <a:spcPts val="0"/>
              </a:spcAft>
              <a:buNone/>
            </a:pPr>
            <a:r>
              <a:rPr lang="en" sz="1200">
                <a:solidFill>
                  <a:schemeClr val="dk1"/>
                </a:solidFill>
                <a:latin typeface="Calibri"/>
                <a:ea typeface="Calibri"/>
                <a:cs typeface="Calibri"/>
                <a:sym typeface="Calibri"/>
              </a:rPr>
              <a:t>Senior - Computer Engineering</a:t>
            </a:r>
            <a:endParaRPr sz="1200">
              <a:solidFill>
                <a:schemeClr val="dk1"/>
              </a:solidFill>
              <a:latin typeface="Calibri"/>
              <a:ea typeface="Calibri"/>
              <a:cs typeface="Calibri"/>
              <a:sym typeface="Calibri"/>
            </a:endParaRPr>
          </a:p>
        </p:txBody>
      </p:sp>
      <p:pic>
        <p:nvPicPr>
          <p:cNvPr id="85" name="Google Shape;85;p15"/>
          <p:cNvPicPr preferRelativeResize="0"/>
          <p:nvPr/>
        </p:nvPicPr>
        <p:blipFill>
          <a:blip r:embed="rId5">
            <a:alphaModFix/>
          </a:blip>
          <a:stretch>
            <a:fillRect/>
          </a:stretch>
        </p:blipFill>
        <p:spPr>
          <a:xfrm>
            <a:off x="3614138" y="2255038"/>
            <a:ext cx="1855201" cy="2051337"/>
          </a:xfrm>
          <a:prstGeom prst="rect">
            <a:avLst/>
          </a:prstGeom>
          <a:noFill/>
          <a:ln>
            <a:noFill/>
          </a:ln>
        </p:spPr>
      </p:pic>
      <p:sp>
        <p:nvSpPr>
          <p:cNvPr id="86" name="Google Shape;86;p15"/>
          <p:cNvSpPr txBox="1"/>
          <p:nvPr/>
        </p:nvSpPr>
        <p:spPr>
          <a:xfrm>
            <a:off x="3069503" y="4360325"/>
            <a:ext cx="2944500" cy="4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Suleymaan Ahmad</a:t>
            </a:r>
            <a:endParaRPr sz="1200">
              <a:solidFill>
                <a:schemeClr val="dk1"/>
              </a:solidFill>
              <a:latin typeface="Calibri"/>
              <a:ea typeface="Calibri"/>
              <a:cs typeface="Calibri"/>
              <a:sym typeface="Calibri"/>
            </a:endParaRPr>
          </a:p>
          <a:p>
            <a:pPr indent="0" lvl="0" marL="0" rtl="0" algn="ctr">
              <a:spcBef>
                <a:spcPts val="0"/>
              </a:spcBef>
              <a:spcAft>
                <a:spcPts val="0"/>
              </a:spcAft>
              <a:buNone/>
            </a:pPr>
            <a:r>
              <a:rPr lang="en" sz="1200">
                <a:solidFill>
                  <a:schemeClr val="dk1"/>
                </a:solidFill>
                <a:latin typeface="Calibri"/>
                <a:ea typeface="Calibri"/>
                <a:cs typeface="Calibri"/>
                <a:sym typeface="Calibri"/>
              </a:rPr>
              <a:t>Senior - Electrical Engineering</a:t>
            </a:r>
            <a:endParaRPr sz="1200">
              <a:solidFill>
                <a:schemeClr val="dk1"/>
              </a:solidFill>
              <a:latin typeface="Calibri"/>
              <a:ea typeface="Calibri"/>
              <a:cs typeface="Calibri"/>
              <a:sym typeface="Calibri"/>
            </a:endParaRPr>
          </a:p>
        </p:txBody>
      </p:sp>
      <p:pic>
        <p:nvPicPr>
          <p:cNvPr id="87" name="Google Shape;87;p15"/>
          <p:cNvPicPr preferRelativeResize="0"/>
          <p:nvPr/>
        </p:nvPicPr>
        <p:blipFill>
          <a:blip r:embed="rId6">
            <a:alphaModFix/>
          </a:blip>
          <a:stretch>
            <a:fillRect/>
          </a:stretch>
        </p:blipFill>
        <p:spPr>
          <a:xfrm>
            <a:off x="6383525" y="2255050"/>
            <a:ext cx="2051324" cy="2051326"/>
          </a:xfrm>
          <a:prstGeom prst="rect">
            <a:avLst/>
          </a:prstGeom>
          <a:noFill/>
          <a:ln>
            <a:noFill/>
          </a:ln>
        </p:spPr>
      </p:pic>
      <p:sp>
        <p:nvSpPr>
          <p:cNvPr id="88" name="Google Shape;88;p15"/>
          <p:cNvSpPr txBox="1"/>
          <p:nvPr/>
        </p:nvSpPr>
        <p:spPr>
          <a:xfrm>
            <a:off x="5936940" y="4360325"/>
            <a:ext cx="2944500" cy="4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Hugh Palin</a:t>
            </a:r>
            <a:endParaRPr sz="1200">
              <a:solidFill>
                <a:schemeClr val="dk1"/>
              </a:solidFill>
              <a:latin typeface="Calibri"/>
              <a:ea typeface="Calibri"/>
              <a:cs typeface="Calibri"/>
              <a:sym typeface="Calibri"/>
            </a:endParaRPr>
          </a:p>
          <a:p>
            <a:pPr indent="0" lvl="0" marL="0" rtl="0" algn="ctr">
              <a:spcBef>
                <a:spcPts val="0"/>
              </a:spcBef>
              <a:spcAft>
                <a:spcPts val="0"/>
              </a:spcAft>
              <a:buNone/>
            </a:pPr>
            <a:r>
              <a:rPr lang="en" sz="1200">
                <a:solidFill>
                  <a:schemeClr val="dk1"/>
                </a:solidFill>
                <a:latin typeface="Calibri"/>
                <a:ea typeface="Calibri"/>
                <a:cs typeface="Calibri"/>
                <a:sym typeface="Calibri"/>
              </a:rPr>
              <a:t>Senior - Computer Engineering</a:t>
            </a:r>
            <a:endParaRPr sz="1200">
              <a:solidFill>
                <a:schemeClr val="dk1"/>
              </a:solidFill>
              <a:latin typeface="Calibri"/>
              <a:ea typeface="Calibri"/>
              <a:cs typeface="Calibri"/>
              <a:sym typeface="Calibri"/>
            </a:endParaRPr>
          </a:p>
        </p:txBody>
      </p:sp>
      <p:sp>
        <p:nvSpPr>
          <p:cNvPr id="89" name="Google Shape;89;p15"/>
          <p:cNvSpPr txBox="1"/>
          <p:nvPr/>
        </p:nvSpPr>
        <p:spPr>
          <a:xfrm>
            <a:off x="306925" y="677325"/>
            <a:ext cx="14589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 </a:t>
            </a:r>
            <a:r>
              <a:rPr b="1" lang="en" sz="1800">
                <a:solidFill>
                  <a:schemeClr val="dk1"/>
                </a:solidFill>
                <a:latin typeface="Calibri"/>
                <a:ea typeface="Calibri"/>
                <a:cs typeface="Calibri"/>
                <a:sym typeface="Calibri"/>
              </a:rPr>
              <a:t>Group# 19</a:t>
            </a:r>
            <a:endParaRPr b="1" sz="1800">
              <a:solidFill>
                <a:schemeClr val="dk1"/>
              </a:solidFill>
              <a:latin typeface="Calibri"/>
              <a:ea typeface="Calibri"/>
              <a:cs typeface="Calibri"/>
              <a:sym typeface="Calibri"/>
            </a:endParaRPr>
          </a:p>
        </p:txBody>
      </p:sp>
      <p:sp>
        <p:nvSpPr>
          <p:cNvPr id="90" name="Google Shape;90;p15"/>
          <p:cNvSpPr txBox="1"/>
          <p:nvPr/>
        </p:nvSpPr>
        <p:spPr>
          <a:xfrm>
            <a:off x="963075" y="1248825"/>
            <a:ext cx="7471800" cy="8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Calibri"/>
                <a:ea typeface="Calibri"/>
                <a:cs typeface="Calibri"/>
                <a:sym typeface="Calibri"/>
              </a:rPr>
              <a:t>Suction Sense</a:t>
            </a:r>
            <a:r>
              <a:rPr lang="en">
                <a:latin typeface="Calibri"/>
                <a:ea typeface="Calibri"/>
                <a:cs typeface="Calibri"/>
                <a:sym typeface="Calibri"/>
              </a:rPr>
              <a:t> is a </a:t>
            </a:r>
            <a:r>
              <a:rPr lang="en">
                <a:solidFill>
                  <a:schemeClr val="dk1"/>
                </a:solidFill>
                <a:latin typeface="Calibri"/>
                <a:ea typeface="Calibri"/>
                <a:cs typeface="Calibri"/>
                <a:sym typeface="Calibri"/>
              </a:rPr>
              <a:t>smart flow sensor system used for efficient operating room suction management aimed at reducing hospital operating room costs and CO2 emissions.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 name="Shape 94"/>
        <p:cNvGrpSpPr/>
        <p:nvPr/>
      </p:nvGrpSpPr>
      <p:grpSpPr>
        <a:xfrm>
          <a:off x="0" y="0"/>
          <a:ext cx="0" cy="0"/>
          <a:chOff x="0" y="0"/>
          <a:chExt cx="0" cy="0"/>
        </a:xfrm>
      </p:grpSpPr>
      <p:sp>
        <p:nvSpPr>
          <p:cNvPr id="95" name="Google Shape;95;p16"/>
          <p:cNvSpPr txBox="1"/>
          <p:nvPr/>
        </p:nvSpPr>
        <p:spPr>
          <a:xfrm>
            <a:off x="971550" y="2211368"/>
            <a:ext cx="7200900" cy="1023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Goals &amp; Objectives</a:t>
            </a:r>
            <a:endParaRPr b="1" i="0" sz="3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5264B"/>
              </a:solidFill>
              <a:latin typeface="Arial"/>
              <a:ea typeface="Arial"/>
              <a:cs typeface="Arial"/>
              <a:sym typeface="Arial"/>
            </a:endParaRPr>
          </a:p>
        </p:txBody>
      </p:sp>
      <p:grpSp>
        <p:nvGrpSpPr>
          <p:cNvPr id="96" name="Google Shape;96;p16"/>
          <p:cNvGrpSpPr/>
          <p:nvPr/>
        </p:nvGrpSpPr>
        <p:grpSpPr>
          <a:xfrm>
            <a:off x="2957842" y="2007704"/>
            <a:ext cx="2896227" cy="242134"/>
            <a:chOff x="3943790" y="2676939"/>
            <a:chExt cx="3861636" cy="322845"/>
          </a:xfrm>
        </p:grpSpPr>
        <p:cxnSp>
          <p:nvCxnSpPr>
            <p:cNvPr id="97" name="Google Shape;97;p16"/>
            <p:cNvCxnSpPr/>
            <p:nvPr/>
          </p:nvCxnSpPr>
          <p:spPr>
            <a:xfrm>
              <a:off x="4426226" y="2676939"/>
              <a:ext cx="3379200" cy="0"/>
            </a:xfrm>
            <a:prstGeom prst="straightConnector1">
              <a:avLst/>
            </a:prstGeom>
            <a:noFill/>
            <a:ln cap="flat" cmpd="sng" w="14300">
              <a:solidFill>
                <a:schemeClr val="lt1"/>
              </a:solidFill>
              <a:prstDash val="solid"/>
              <a:round/>
              <a:headEnd len="sm" w="sm" type="none"/>
              <a:tailEnd len="sm" w="sm" type="none"/>
            </a:ln>
          </p:spPr>
        </p:cxnSp>
        <p:cxnSp>
          <p:nvCxnSpPr>
            <p:cNvPr id="98" name="Google Shape;98;p16"/>
            <p:cNvCxnSpPr/>
            <p:nvPr/>
          </p:nvCxnSpPr>
          <p:spPr>
            <a:xfrm flipH="1" rot="10800000">
              <a:off x="3943790" y="2676984"/>
              <a:ext cx="482400" cy="322800"/>
            </a:xfrm>
            <a:prstGeom prst="straightConnector1">
              <a:avLst/>
            </a:prstGeom>
            <a:noFill/>
            <a:ln cap="flat" cmpd="sng" w="14300">
              <a:solidFill>
                <a:schemeClr val="lt1"/>
              </a:solidFill>
              <a:prstDash val="solid"/>
              <a:round/>
              <a:headEnd len="sm" w="sm" type="none"/>
              <a:tailEnd len="sm" w="sm" type="none"/>
            </a:ln>
          </p:spPr>
        </p:cxnSp>
      </p:grpSp>
      <p:pic>
        <p:nvPicPr>
          <p:cNvPr id="99" name="Google Shape;99;p16"/>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100" name="Google Shape;100;p1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01" name="Google Shape;101;p1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grpSp>
        <p:nvGrpSpPr>
          <p:cNvPr id="102" name="Google Shape;102;p16"/>
          <p:cNvGrpSpPr/>
          <p:nvPr/>
        </p:nvGrpSpPr>
        <p:grpSpPr>
          <a:xfrm>
            <a:off x="3046069" y="4951153"/>
            <a:ext cx="3929036" cy="52875"/>
            <a:chOff x="4028175" y="6601537"/>
            <a:chExt cx="5238715" cy="70500"/>
          </a:xfrm>
        </p:grpSpPr>
        <p:cxnSp>
          <p:nvCxnSpPr>
            <p:cNvPr id="103" name="Google Shape;103;p16"/>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104" name="Google Shape;104;p16"/>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10" name="Google Shape;110;p1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Problem statement</a:t>
            </a:r>
            <a:endParaRPr b="0" i="0" sz="1800" u="none" cap="none" strike="noStrike">
              <a:solidFill>
                <a:schemeClr val="lt1"/>
              </a:solidFill>
              <a:latin typeface="Calibri"/>
              <a:ea typeface="Calibri"/>
              <a:cs typeface="Calibri"/>
              <a:sym typeface="Calibri"/>
            </a:endParaRPr>
          </a:p>
        </p:txBody>
      </p:sp>
      <p:pic>
        <p:nvPicPr>
          <p:cNvPr id="111" name="Google Shape;111;p17"/>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12" name="Google Shape;112;p1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113" name="Google Shape;113;p1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114" name="Google Shape;114;p17"/>
          <p:cNvGrpSpPr/>
          <p:nvPr/>
        </p:nvGrpSpPr>
        <p:grpSpPr>
          <a:xfrm>
            <a:off x="3046069" y="4951153"/>
            <a:ext cx="3929036" cy="52875"/>
            <a:chOff x="4028175" y="6601537"/>
            <a:chExt cx="5238715" cy="70500"/>
          </a:xfrm>
        </p:grpSpPr>
        <p:cxnSp>
          <p:nvCxnSpPr>
            <p:cNvPr id="115" name="Google Shape;115;p17"/>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116" name="Google Shape;116;p17"/>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117" name="Google Shape;117;p17"/>
          <p:cNvSpPr txBox="1"/>
          <p:nvPr/>
        </p:nvSpPr>
        <p:spPr>
          <a:xfrm>
            <a:off x="209550" y="1428750"/>
            <a:ext cx="4086300" cy="1430100"/>
          </a:xfrm>
          <a:prstGeom prst="rect">
            <a:avLst/>
          </a:prstGeom>
          <a:solidFill>
            <a:srgbClr val="15264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Surgeons frequently make use of suction devices to help clear vital organs of mucus and blood, so that they can make the proper incisions to help save lives.</a:t>
            </a:r>
            <a:endParaRPr sz="1600">
              <a:solidFill>
                <a:schemeClr val="lt1"/>
              </a:solidFill>
            </a:endParaRPr>
          </a:p>
        </p:txBody>
      </p:sp>
      <p:sp>
        <p:nvSpPr>
          <p:cNvPr id="118" name="Google Shape;118;p17"/>
          <p:cNvSpPr txBox="1"/>
          <p:nvPr/>
        </p:nvSpPr>
        <p:spPr>
          <a:xfrm>
            <a:off x="4581825" y="1428776"/>
            <a:ext cx="4086300" cy="1430100"/>
          </a:xfrm>
          <a:prstGeom prst="rect">
            <a:avLst/>
          </a:prstGeom>
          <a:solidFill>
            <a:srgbClr val="FF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These devices are very expensive and draw </a:t>
            </a:r>
            <a:r>
              <a:rPr lang="en" sz="1600">
                <a:solidFill>
                  <a:schemeClr val="lt1"/>
                </a:solidFill>
              </a:rPr>
              <a:t>a lot</a:t>
            </a:r>
            <a:r>
              <a:rPr lang="en" sz="1600">
                <a:solidFill>
                  <a:schemeClr val="lt1"/>
                </a:solidFill>
              </a:rPr>
              <a:t> of power. Leaving them on can </a:t>
            </a:r>
            <a:r>
              <a:rPr lang="en" sz="1600">
                <a:solidFill>
                  <a:schemeClr val="lt1"/>
                </a:solidFill>
              </a:rPr>
              <a:t>deteriorate the lifespan as well as waste hospital energy consumption.</a:t>
            </a:r>
            <a:endParaRPr sz="1600">
              <a:solidFill>
                <a:schemeClr val="lt1"/>
              </a:solidFill>
            </a:endParaRPr>
          </a:p>
        </p:txBody>
      </p:sp>
      <p:sp>
        <p:nvSpPr>
          <p:cNvPr id="119" name="Google Shape;119;p17"/>
          <p:cNvSpPr txBox="1"/>
          <p:nvPr/>
        </p:nvSpPr>
        <p:spPr>
          <a:xfrm>
            <a:off x="2528850" y="837900"/>
            <a:ext cx="4086300" cy="4041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Problem</a:t>
            </a:r>
            <a:endParaRPr b="1" sz="1800">
              <a:solidFill>
                <a:schemeClr val="lt1"/>
              </a:solidFill>
            </a:endParaRPr>
          </a:p>
        </p:txBody>
      </p:sp>
      <p:sp>
        <p:nvSpPr>
          <p:cNvPr id="120" name="Google Shape;120;p17"/>
          <p:cNvSpPr txBox="1"/>
          <p:nvPr/>
        </p:nvSpPr>
        <p:spPr>
          <a:xfrm>
            <a:off x="6019800" y="824725"/>
            <a:ext cx="18096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endParaRPr>
          </a:p>
        </p:txBody>
      </p:sp>
      <p:pic>
        <p:nvPicPr>
          <p:cNvPr id="121" name="Google Shape;121;p17"/>
          <p:cNvPicPr preferRelativeResize="0"/>
          <p:nvPr/>
        </p:nvPicPr>
        <p:blipFill>
          <a:blip r:embed="rId4">
            <a:alphaModFix/>
          </a:blip>
          <a:stretch>
            <a:fillRect/>
          </a:stretch>
        </p:blipFill>
        <p:spPr>
          <a:xfrm>
            <a:off x="5266987" y="2970762"/>
            <a:ext cx="2715964" cy="1810625"/>
          </a:xfrm>
          <a:prstGeom prst="rect">
            <a:avLst/>
          </a:prstGeom>
          <a:noFill/>
          <a:ln>
            <a:noFill/>
          </a:ln>
        </p:spPr>
      </p:pic>
      <p:pic>
        <p:nvPicPr>
          <p:cNvPr id="122" name="Google Shape;122;p17"/>
          <p:cNvPicPr preferRelativeResize="0"/>
          <p:nvPr/>
        </p:nvPicPr>
        <p:blipFill>
          <a:blip r:embed="rId5">
            <a:alphaModFix/>
          </a:blip>
          <a:stretch>
            <a:fillRect/>
          </a:stretch>
        </p:blipFill>
        <p:spPr>
          <a:xfrm>
            <a:off x="809625" y="2970752"/>
            <a:ext cx="2714624" cy="1810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28" name="Google Shape;128;p1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Solution</a:t>
            </a:r>
            <a:r>
              <a:rPr lang="en" sz="1800">
                <a:solidFill>
                  <a:schemeClr val="lt1"/>
                </a:solidFill>
                <a:latin typeface="Calibri"/>
                <a:ea typeface="Calibri"/>
                <a:cs typeface="Calibri"/>
                <a:sym typeface="Calibri"/>
              </a:rPr>
              <a:t> statement</a:t>
            </a:r>
            <a:endParaRPr b="0" i="0" sz="1800" u="none" cap="none" strike="noStrike">
              <a:solidFill>
                <a:schemeClr val="lt1"/>
              </a:solidFill>
              <a:latin typeface="Calibri"/>
              <a:ea typeface="Calibri"/>
              <a:cs typeface="Calibri"/>
              <a:sym typeface="Calibri"/>
            </a:endParaRPr>
          </a:p>
        </p:txBody>
      </p:sp>
      <p:pic>
        <p:nvPicPr>
          <p:cNvPr id="129" name="Google Shape;129;p18"/>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30" name="Google Shape;130;p1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131" name="Google Shape;131;p1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132" name="Google Shape;132;p18"/>
          <p:cNvGrpSpPr/>
          <p:nvPr/>
        </p:nvGrpSpPr>
        <p:grpSpPr>
          <a:xfrm>
            <a:off x="3046069" y="4951153"/>
            <a:ext cx="3929036" cy="52875"/>
            <a:chOff x="4028175" y="6601537"/>
            <a:chExt cx="5238715" cy="70500"/>
          </a:xfrm>
        </p:grpSpPr>
        <p:cxnSp>
          <p:nvCxnSpPr>
            <p:cNvPr id="133" name="Google Shape;133;p18"/>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134" name="Google Shape;134;p18"/>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pic>
        <p:nvPicPr>
          <p:cNvPr id="135" name="Google Shape;135;p18"/>
          <p:cNvPicPr preferRelativeResize="0"/>
          <p:nvPr/>
        </p:nvPicPr>
        <p:blipFill rotWithShape="1">
          <a:blip r:embed="rId4">
            <a:alphaModFix/>
          </a:blip>
          <a:srcRect b="-13122" l="0" r="-13122" t="0"/>
          <a:stretch/>
        </p:blipFill>
        <p:spPr>
          <a:xfrm>
            <a:off x="5908488" y="1361143"/>
            <a:ext cx="2032223" cy="2670249"/>
          </a:xfrm>
          <a:prstGeom prst="rect">
            <a:avLst/>
          </a:prstGeom>
          <a:noFill/>
          <a:ln>
            <a:noFill/>
          </a:ln>
        </p:spPr>
      </p:pic>
      <p:sp>
        <p:nvSpPr>
          <p:cNvPr id="136" name="Google Shape;136;p18"/>
          <p:cNvSpPr txBox="1"/>
          <p:nvPr/>
        </p:nvSpPr>
        <p:spPr>
          <a:xfrm>
            <a:off x="6019800" y="824725"/>
            <a:ext cx="1809600" cy="4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endParaRPr>
          </a:p>
        </p:txBody>
      </p:sp>
      <p:pic>
        <p:nvPicPr>
          <p:cNvPr id="137" name="Google Shape;137;p18"/>
          <p:cNvPicPr preferRelativeResize="0"/>
          <p:nvPr/>
        </p:nvPicPr>
        <p:blipFill rotWithShape="1">
          <a:blip r:embed="rId5">
            <a:alphaModFix/>
          </a:blip>
          <a:srcRect b="0" l="0" r="0" t="0"/>
          <a:stretch/>
        </p:blipFill>
        <p:spPr>
          <a:xfrm>
            <a:off x="141250" y="914163"/>
            <a:ext cx="5177437" cy="2670263"/>
          </a:xfrm>
          <a:prstGeom prst="rect">
            <a:avLst/>
          </a:prstGeom>
          <a:noFill/>
          <a:ln>
            <a:noFill/>
          </a:ln>
        </p:spPr>
      </p:pic>
      <p:pic>
        <p:nvPicPr>
          <p:cNvPr id="138" name="Google Shape;138;p18" title="zone valve box.JPG"/>
          <p:cNvPicPr preferRelativeResize="0"/>
          <p:nvPr/>
        </p:nvPicPr>
        <p:blipFill rotWithShape="1">
          <a:blip r:embed="rId6">
            <a:alphaModFix/>
          </a:blip>
          <a:srcRect b="2151" l="0" r="0" t="8202"/>
          <a:stretch/>
        </p:blipFill>
        <p:spPr>
          <a:xfrm>
            <a:off x="3200378" y="3410103"/>
            <a:ext cx="1196440" cy="1430098"/>
          </a:xfrm>
          <a:prstGeom prst="rect">
            <a:avLst/>
          </a:prstGeom>
          <a:noFill/>
          <a:ln>
            <a:noFill/>
          </a:ln>
        </p:spPr>
      </p:pic>
      <p:cxnSp>
        <p:nvCxnSpPr>
          <p:cNvPr id="139" name="Google Shape;139;p18"/>
          <p:cNvCxnSpPr/>
          <p:nvPr/>
        </p:nvCxnSpPr>
        <p:spPr>
          <a:xfrm>
            <a:off x="1733550" y="2571750"/>
            <a:ext cx="1647900" cy="1183800"/>
          </a:xfrm>
          <a:prstGeom prst="straightConnector1">
            <a:avLst/>
          </a:prstGeom>
          <a:noFill/>
          <a:ln cap="flat" cmpd="sng" w="76200">
            <a:solidFill>
              <a:srgbClr val="FF0000"/>
            </a:solidFill>
            <a:prstDash val="solid"/>
            <a:round/>
            <a:headEnd len="med" w="med" type="none"/>
            <a:tailEnd len="med" w="med" type="triangle"/>
          </a:ln>
        </p:spPr>
      </p:cxnSp>
      <p:sp>
        <p:nvSpPr>
          <p:cNvPr id="140" name="Google Shape;140;p18"/>
          <p:cNvSpPr txBox="1"/>
          <p:nvPr/>
        </p:nvSpPr>
        <p:spPr>
          <a:xfrm>
            <a:off x="4524375" y="3584425"/>
            <a:ext cx="1066800" cy="5811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Our PCB Lives here</a:t>
            </a:r>
            <a:endParaRPr>
              <a:solidFill>
                <a:schemeClr val="lt1"/>
              </a:solidFill>
            </a:endParaRPr>
          </a:p>
        </p:txBody>
      </p:sp>
      <p:cxnSp>
        <p:nvCxnSpPr>
          <p:cNvPr id="141" name="Google Shape;141;p18"/>
          <p:cNvCxnSpPr>
            <a:stCxn id="140" idx="1"/>
          </p:cNvCxnSpPr>
          <p:nvPr/>
        </p:nvCxnSpPr>
        <p:spPr>
          <a:xfrm flipH="1">
            <a:off x="3771975" y="3874975"/>
            <a:ext cx="752400" cy="52500"/>
          </a:xfrm>
          <a:prstGeom prst="straightConnector1">
            <a:avLst/>
          </a:prstGeom>
          <a:noFill/>
          <a:ln cap="flat" cmpd="sng" w="28575">
            <a:solidFill>
              <a:srgbClr val="FF0000"/>
            </a:solidFill>
            <a:prstDash val="solid"/>
            <a:round/>
            <a:headEnd len="med" w="med" type="none"/>
            <a:tailEnd len="med" w="med" type="triangle"/>
          </a:ln>
        </p:spPr>
      </p:cxnSp>
      <p:cxnSp>
        <p:nvCxnSpPr>
          <p:cNvPr id="142" name="Google Shape;142;p18"/>
          <p:cNvCxnSpPr/>
          <p:nvPr/>
        </p:nvCxnSpPr>
        <p:spPr>
          <a:xfrm>
            <a:off x="3895725" y="1619250"/>
            <a:ext cx="2276400" cy="390600"/>
          </a:xfrm>
          <a:prstGeom prst="straightConnector1">
            <a:avLst/>
          </a:prstGeom>
          <a:noFill/>
          <a:ln cap="flat" cmpd="sng" w="28575">
            <a:solidFill>
              <a:srgbClr val="FF0000"/>
            </a:solidFill>
            <a:prstDash val="solid"/>
            <a:round/>
            <a:headEnd len="med" w="med" type="none"/>
            <a:tailEnd len="med" w="med" type="triangle"/>
          </a:ln>
        </p:spPr>
      </p:cxnSp>
      <p:sp>
        <p:nvSpPr>
          <p:cNvPr id="143" name="Google Shape;143;p18"/>
          <p:cNvSpPr txBox="1"/>
          <p:nvPr/>
        </p:nvSpPr>
        <p:spPr>
          <a:xfrm>
            <a:off x="5676900" y="771525"/>
            <a:ext cx="2105100" cy="501300"/>
          </a:xfrm>
          <a:prstGeom prst="rect">
            <a:avLst/>
          </a:prstGeom>
          <a:solidFill>
            <a:schemeClr val="dk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Suction Device</a:t>
            </a:r>
            <a:endParaRPr sz="1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19"/>
          <p:cNvSpPr txBox="1"/>
          <p:nvPr/>
        </p:nvSpPr>
        <p:spPr>
          <a:xfrm>
            <a:off x="971550" y="2211368"/>
            <a:ext cx="7200900" cy="1023600"/>
          </a:xfrm>
          <a:prstGeom prst="rect">
            <a:avLst/>
          </a:prstGeom>
          <a:noFill/>
          <a:ln>
            <a:noFill/>
          </a:ln>
        </p:spPr>
        <p:txBody>
          <a:bodyPr anchorCtr="0" anchor="ctr"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15264B"/>
                </a:solidFill>
              </a:rPr>
              <a:t>Design &amp; Results</a:t>
            </a:r>
            <a:endParaRPr b="1" i="0" sz="3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5264B"/>
              </a:solidFill>
              <a:latin typeface="Arial"/>
              <a:ea typeface="Arial"/>
              <a:cs typeface="Arial"/>
              <a:sym typeface="Arial"/>
            </a:endParaRPr>
          </a:p>
        </p:txBody>
      </p:sp>
      <p:grpSp>
        <p:nvGrpSpPr>
          <p:cNvPr id="149" name="Google Shape;149;p19"/>
          <p:cNvGrpSpPr/>
          <p:nvPr/>
        </p:nvGrpSpPr>
        <p:grpSpPr>
          <a:xfrm>
            <a:off x="2957842" y="2007704"/>
            <a:ext cx="2896227" cy="242134"/>
            <a:chOff x="3943790" y="2676939"/>
            <a:chExt cx="3861636" cy="322845"/>
          </a:xfrm>
        </p:grpSpPr>
        <p:cxnSp>
          <p:nvCxnSpPr>
            <p:cNvPr id="150" name="Google Shape;150;p19"/>
            <p:cNvCxnSpPr/>
            <p:nvPr/>
          </p:nvCxnSpPr>
          <p:spPr>
            <a:xfrm>
              <a:off x="4426226" y="2676939"/>
              <a:ext cx="3379200" cy="0"/>
            </a:xfrm>
            <a:prstGeom prst="straightConnector1">
              <a:avLst/>
            </a:prstGeom>
            <a:noFill/>
            <a:ln cap="flat" cmpd="sng" w="14300">
              <a:solidFill>
                <a:schemeClr val="lt1"/>
              </a:solidFill>
              <a:prstDash val="solid"/>
              <a:round/>
              <a:headEnd len="sm" w="sm" type="none"/>
              <a:tailEnd len="sm" w="sm" type="none"/>
            </a:ln>
          </p:spPr>
        </p:cxnSp>
        <p:cxnSp>
          <p:nvCxnSpPr>
            <p:cNvPr id="151" name="Google Shape;151;p19"/>
            <p:cNvCxnSpPr/>
            <p:nvPr/>
          </p:nvCxnSpPr>
          <p:spPr>
            <a:xfrm flipH="1" rot="10800000">
              <a:off x="3943790" y="2676984"/>
              <a:ext cx="482400" cy="322800"/>
            </a:xfrm>
            <a:prstGeom prst="straightConnector1">
              <a:avLst/>
            </a:prstGeom>
            <a:noFill/>
            <a:ln cap="flat" cmpd="sng" w="14300">
              <a:solidFill>
                <a:schemeClr val="lt1"/>
              </a:solidFill>
              <a:prstDash val="solid"/>
              <a:round/>
              <a:headEnd len="sm" w="sm" type="none"/>
              <a:tailEnd len="sm" w="sm" type="none"/>
            </a:ln>
          </p:spPr>
        </p:cxnSp>
      </p:grpSp>
      <p:pic>
        <p:nvPicPr>
          <p:cNvPr id="152" name="Google Shape;152;p19"/>
          <p:cNvPicPr preferRelativeResize="0"/>
          <p:nvPr/>
        </p:nvPicPr>
        <p:blipFill rotWithShape="1">
          <a:blip r:embed="rId4">
            <a:alphaModFix/>
          </a:blip>
          <a:srcRect b="0" l="0" r="0" t="0"/>
          <a:stretch/>
        </p:blipFill>
        <p:spPr>
          <a:xfrm>
            <a:off x="8668132" y="175364"/>
            <a:ext cx="203481" cy="292358"/>
          </a:xfrm>
          <a:prstGeom prst="rect">
            <a:avLst/>
          </a:prstGeom>
          <a:noFill/>
          <a:ln>
            <a:noFill/>
          </a:ln>
        </p:spPr>
      </p:pic>
      <p:sp>
        <p:nvSpPr>
          <p:cNvPr id="153" name="Google Shape;153;p1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54" name="Google Shape;154;p1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100" u="none" cap="none" strike="noStrike">
              <a:solidFill>
                <a:srgbClr val="000000"/>
              </a:solidFill>
              <a:latin typeface="Arial"/>
              <a:ea typeface="Arial"/>
              <a:cs typeface="Arial"/>
              <a:sym typeface="Arial"/>
            </a:endParaRPr>
          </a:p>
        </p:txBody>
      </p:sp>
      <p:grpSp>
        <p:nvGrpSpPr>
          <p:cNvPr id="155" name="Google Shape;155;p19"/>
          <p:cNvGrpSpPr/>
          <p:nvPr/>
        </p:nvGrpSpPr>
        <p:grpSpPr>
          <a:xfrm>
            <a:off x="3046069" y="4951153"/>
            <a:ext cx="3929036" cy="52875"/>
            <a:chOff x="4028175" y="6601537"/>
            <a:chExt cx="5238715" cy="70500"/>
          </a:xfrm>
        </p:grpSpPr>
        <p:cxnSp>
          <p:nvCxnSpPr>
            <p:cNvPr id="156" name="Google Shape;156;p19"/>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157" name="Google Shape;157;p19"/>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63" name="Google Shape;163;p2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System Overview</a:t>
            </a:r>
            <a:endParaRPr b="0" i="0" sz="1800" u="none" cap="none" strike="noStrike">
              <a:solidFill>
                <a:schemeClr val="lt1"/>
              </a:solidFill>
              <a:latin typeface="Calibri"/>
              <a:ea typeface="Calibri"/>
              <a:cs typeface="Calibri"/>
              <a:sym typeface="Calibri"/>
            </a:endParaRPr>
          </a:p>
        </p:txBody>
      </p:sp>
      <p:pic>
        <p:nvPicPr>
          <p:cNvPr id="164" name="Google Shape;164;p20"/>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65" name="Google Shape;165;p2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166" name="Google Shape;166;p2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167" name="Google Shape;167;p20"/>
          <p:cNvGrpSpPr/>
          <p:nvPr/>
        </p:nvGrpSpPr>
        <p:grpSpPr>
          <a:xfrm>
            <a:off x="3046069" y="4951153"/>
            <a:ext cx="3929036" cy="52875"/>
            <a:chOff x="4028175" y="6601537"/>
            <a:chExt cx="5238715" cy="70500"/>
          </a:xfrm>
        </p:grpSpPr>
        <p:cxnSp>
          <p:nvCxnSpPr>
            <p:cNvPr id="168" name="Google Shape;168;p20"/>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169" name="Google Shape;169;p20"/>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pic>
        <p:nvPicPr>
          <p:cNvPr id="170" name="Google Shape;170;p20"/>
          <p:cNvPicPr preferRelativeResize="0"/>
          <p:nvPr/>
        </p:nvPicPr>
        <p:blipFill>
          <a:blip r:embed="rId4">
            <a:alphaModFix/>
          </a:blip>
          <a:stretch>
            <a:fillRect/>
          </a:stretch>
        </p:blipFill>
        <p:spPr>
          <a:xfrm>
            <a:off x="282588" y="975350"/>
            <a:ext cx="4822581" cy="3593750"/>
          </a:xfrm>
          <a:prstGeom prst="rect">
            <a:avLst/>
          </a:prstGeom>
          <a:noFill/>
          <a:ln>
            <a:noFill/>
          </a:ln>
        </p:spPr>
      </p:pic>
      <p:pic>
        <p:nvPicPr>
          <p:cNvPr id="171" name="Google Shape;171;p20"/>
          <p:cNvPicPr preferRelativeResize="0"/>
          <p:nvPr/>
        </p:nvPicPr>
        <p:blipFill>
          <a:blip r:embed="rId5">
            <a:alphaModFix/>
          </a:blip>
          <a:stretch>
            <a:fillRect/>
          </a:stretch>
        </p:blipFill>
        <p:spPr>
          <a:xfrm>
            <a:off x="5470198" y="1172238"/>
            <a:ext cx="3197925" cy="3048049"/>
          </a:xfrm>
          <a:prstGeom prst="rect">
            <a:avLst/>
          </a:prstGeom>
          <a:noFill/>
          <a:ln>
            <a:noFill/>
          </a:ln>
        </p:spPr>
      </p:pic>
      <p:sp>
        <p:nvSpPr>
          <p:cNvPr id="172" name="Google Shape;172;p20"/>
          <p:cNvSpPr txBox="1"/>
          <p:nvPr/>
        </p:nvSpPr>
        <p:spPr>
          <a:xfrm>
            <a:off x="2119050" y="4436125"/>
            <a:ext cx="23208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Calibri"/>
                <a:ea typeface="Calibri"/>
                <a:cs typeface="Calibri"/>
                <a:sym typeface="Calibri"/>
              </a:rPr>
              <a:t>System Block Diagram</a:t>
            </a:r>
            <a:endParaRPr>
              <a:solidFill>
                <a:schemeClr val="dk1"/>
              </a:solidFill>
              <a:latin typeface="Calibri"/>
              <a:ea typeface="Calibri"/>
              <a:cs typeface="Calibri"/>
              <a:sym typeface="Calibri"/>
            </a:endParaRPr>
          </a:p>
        </p:txBody>
      </p:sp>
      <p:sp>
        <p:nvSpPr>
          <p:cNvPr id="173" name="Google Shape;173;p20"/>
          <p:cNvSpPr txBox="1"/>
          <p:nvPr/>
        </p:nvSpPr>
        <p:spPr>
          <a:xfrm>
            <a:off x="5908750" y="4436125"/>
            <a:ext cx="2320800" cy="3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Calibri"/>
                <a:ea typeface="Calibri"/>
                <a:cs typeface="Calibri"/>
                <a:sym typeface="Calibri"/>
              </a:rPr>
              <a:t>PCB Layout</a:t>
            </a:r>
            <a:endParaRPr>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9" name="Google Shape;179;p2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latin typeface="Calibri"/>
                <a:ea typeface="Calibri"/>
                <a:cs typeface="Calibri"/>
                <a:sym typeface="Calibri"/>
              </a:rPr>
              <a:t>Sensors Subsystem - Hugh</a:t>
            </a:r>
            <a:endParaRPr b="0" i="0" sz="1800" u="none" cap="none" strike="noStrike">
              <a:solidFill>
                <a:schemeClr val="lt1"/>
              </a:solidFill>
              <a:latin typeface="Calibri"/>
              <a:ea typeface="Calibri"/>
              <a:cs typeface="Calibri"/>
              <a:sym typeface="Calibri"/>
            </a:endParaRPr>
          </a:p>
        </p:txBody>
      </p:sp>
      <p:pic>
        <p:nvPicPr>
          <p:cNvPr id="180" name="Google Shape;180;p21"/>
          <p:cNvPicPr preferRelativeResize="0"/>
          <p:nvPr/>
        </p:nvPicPr>
        <p:blipFill rotWithShape="1">
          <a:blip r:embed="rId3">
            <a:alphaModFix/>
          </a:blip>
          <a:srcRect b="0" l="0" r="0" t="0"/>
          <a:stretch/>
        </p:blipFill>
        <p:spPr>
          <a:xfrm>
            <a:off x="8668132" y="175364"/>
            <a:ext cx="203481" cy="292358"/>
          </a:xfrm>
          <a:prstGeom prst="rect">
            <a:avLst/>
          </a:prstGeom>
          <a:noFill/>
          <a:ln>
            <a:noFill/>
          </a:ln>
        </p:spPr>
      </p:pic>
      <p:sp>
        <p:nvSpPr>
          <p:cNvPr id="181" name="Google Shape;181;p2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GRAINGER ENGINEERING</a:t>
            </a:r>
            <a:endParaRPr b="0" i="0" sz="1400" u="none" cap="none" strike="noStrike">
              <a:solidFill>
                <a:schemeClr val="dk1"/>
              </a:solidFill>
              <a:latin typeface="Calibri"/>
              <a:ea typeface="Calibri"/>
              <a:cs typeface="Calibri"/>
              <a:sym typeface="Calibri"/>
            </a:endParaRPr>
          </a:p>
        </p:txBody>
      </p:sp>
      <p:sp>
        <p:nvSpPr>
          <p:cNvPr id="182" name="Google Shape;182;p2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3294B"/>
              </a:buClr>
              <a:buSzPts val="700"/>
              <a:buFont typeface="Arial"/>
              <a:buNone/>
            </a:pPr>
            <a:r>
              <a:rPr b="0" i="0" lang="en" sz="700" u="none" cap="none" strike="noStrike">
                <a:solidFill>
                  <a:srgbClr val="13294B"/>
                </a:solidFill>
                <a:latin typeface="Arial"/>
                <a:ea typeface="Arial"/>
                <a:cs typeface="Arial"/>
                <a:sym typeface="Arial"/>
              </a:rPr>
              <a:t>ELECTRICAL &amp; COMPUTER ENGINEERING</a:t>
            </a:r>
            <a:endParaRPr b="0" i="0" sz="1400" u="none" cap="none" strike="noStrike">
              <a:solidFill>
                <a:schemeClr val="dk1"/>
              </a:solidFill>
              <a:latin typeface="Calibri"/>
              <a:ea typeface="Calibri"/>
              <a:cs typeface="Calibri"/>
              <a:sym typeface="Calibri"/>
            </a:endParaRPr>
          </a:p>
        </p:txBody>
      </p:sp>
      <p:grpSp>
        <p:nvGrpSpPr>
          <p:cNvPr id="183" name="Google Shape;183;p21"/>
          <p:cNvGrpSpPr/>
          <p:nvPr/>
        </p:nvGrpSpPr>
        <p:grpSpPr>
          <a:xfrm>
            <a:off x="3046069" y="4951153"/>
            <a:ext cx="3929036" cy="52875"/>
            <a:chOff x="4028175" y="6601537"/>
            <a:chExt cx="5238715" cy="70500"/>
          </a:xfrm>
        </p:grpSpPr>
        <p:cxnSp>
          <p:nvCxnSpPr>
            <p:cNvPr id="184" name="Google Shape;184;p21"/>
            <p:cNvCxnSpPr/>
            <p:nvPr/>
          </p:nvCxnSpPr>
          <p:spPr>
            <a:xfrm rot="10800000">
              <a:off x="4028175" y="6639606"/>
              <a:ext cx="5169900" cy="0"/>
            </a:xfrm>
            <a:prstGeom prst="straightConnector1">
              <a:avLst/>
            </a:prstGeom>
            <a:noFill/>
            <a:ln cap="flat" cmpd="sng" w="7150">
              <a:solidFill>
                <a:srgbClr val="13294B"/>
              </a:solidFill>
              <a:prstDash val="solid"/>
              <a:round/>
              <a:headEnd len="sm" w="sm" type="none"/>
              <a:tailEnd len="sm" w="sm" type="none"/>
            </a:ln>
          </p:spPr>
        </p:cxnSp>
        <p:sp>
          <p:nvSpPr>
            <p:cNvPr id="185" name="Google Shape;185;p21"/>
            <p:cNvSpPr/>
            <p:nvPr/>
          </p:nvSpPr>
          <p:spPr>
            <a:xfrm>
              <a:off x="9196390" y="6601537"/>
              <a:ext cx="70500" cy="70500"/>
            </a:xfrm>
            <a:prstGeom prst="ellipse">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grpSp>
      <p:sp>
        <p:nvSpPr>
          <p:cNvPr id="186" name="Google Shape;186;p21"/>
          <p:cNvSpPr txBox="1"/>
          <p:nvPr/>
        </p:nvSpPr>
        <p:spPr>
          <a:xfrm>
            <a:off x="194850" y="785075"/>
            <a:ext cx="3297300" cy="4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AAFS Flow Rate Switch: </a:t>
            </a:r>
            <a:r>
              <a:rPr lang="en">
                <a:solidFill>
                  <a:schemeClr val="dk1"/>
                </a:solidFill>
                <a:latin typeface="Calibri"/>
                <a:ea typeface="Calibri"/>
                <a:cs typeface="Calibri"/>
                <a:sym typeface="Calibri"/>
              </a:rPr>
              <a:t>The AAFS air flow paddle switch functions as a simple on/off indicator of air movement within the vacuum line.</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0" lvl="0" marL="0" rtl="0" algn="l">
              <a:spcBef>
                <a:spcPts val="0"/>
              </a:spcBef>
              <a:spcAft>
                <a:spcPts val="0"/>
              </a:spcAft>
              <a:buNone/>
            </a:pPr>
            <a:r>
              <a:rPr b="1" lang="en">
                <a:solidFill>
                  <a:schemeClr val="dk1"/>
                </a:solidFill>
                <a:latin typeface="Calibri"/>
                <a:ea typeface="Calibri"/>
                <a:cs typeface="Calibri"/>
                <a:sym typeface="Calibri"/>
              </a:rPr>
              <a:t>Adafruit PIR Motion Sensor: </a:t>
            </a:r>
            <a:r>
              <a:rPr lang="en">
                <a:solidFill>
                  <a:schemeClr val="dk1"/>
                </a:solidFill>
                <a:latin typeface="Calibri"/>
                <a:ea typeface="Calibri"/>
                <a:cs typeface="Calibri"/>
                <a:sym typeface="Calibri"/>
              </a:rPr>
              <a:t>The PIR motion sensor is an infrared motion sensor that outputs a logic high of 3.3 V when motion is detected. </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This sensor provides real-time OR occupancy status, letting us determine whether the room is currently occupied. It also serves as a backup since we were not able to integrate with EPIC healthcare systems.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2"/>
              </a:solidFill>
              <a:latin typeface="Calibri"/>
              <a:ea typeface="Calibri"/>
              <a:cs typeface="Calibri"/>
              <a:sym typeface="Calibri"/>
            </a:endParaRPr>
          </a:p>
        </p:txBody>
      </p:sp>
      <p:pic>
        <p:nvPicPr>
          <p:cNvPr id="187" name="Google Shape;187;p21"/>
          <p:cNvPicPr preferRelativeResize="0"/>
          <p:nvPr/>
        </p:nvPicPr>
        <p:blipFill rotWithShape="1">
          <a:blip r:embed="rId4">
            <a:alphaModFix/>
          </a:blip>
          <a:srcRect b="0" l="0" r="0" t="-8166"/>
          <a:stretch/>
        </p:blipFill>
        <p:spPr>
          <a:xfrm>
            <a:off x="5738987" y="2756750"/>
            <a:ext cx="2702043" cy="1984136"/>
          </a:xfrm>
          <a:prstGeom prst="rect">
            <a:avLst/>
          </a:prstGeom>
          <a:noFill/>
          <a:ln>
            <a:noFill/>
          </a:ln>
        </p:spPr>
      </p:pic>
      <p:pic>
        <p:nvPicPr>
          <p:cNvPr id="188" name="Google Shape;188;p21"/>
          <p:cNvPicPr preferRelativeResize="0"/>
          <p:nvPr/>
        </p:nvPicPr>
        <p:blipFill rotWithShape="1">
          <a:blip r:embed="rId5">
            <a:alphaModFix/>
          </a:blip>
          <a:srcRect b="14310" l="0" r="0" t="0"/>
          <a:stretch/>
        </p:blipFill>
        <p:spPr>
          <a:xfrm>
            <a:off x="3405350" y="2921612"/>
            <a:ext cx="2123100" cy="1819275"/>
          </a:xfrm>
          <a:prstGeom prst="rect">
            <a:avLst/>
          </a:prstGeom>
          <a:noFill/>
          <a:ln>
            <a:noFill/>
          </a:ln>
        </p:spPr>
      </p:pic>
      <p:graphicFrame>
        <p:nvGraphicFramePr>
          <p:cNvPr id="189" name="Google Shape;189;p21"/>
          <p:cNvGraphicFramePr/>
          <p:nvPr/>
        </p:nvGraphicFramePr>
        <p:xfrm>
          <a:off x="3556625" y="925550"/>
          <a:ext cx="3000000" cy="3000000"/>
        </p:xfrm>
        <a:graphic>
          <a:graphicData uri="http://schemas.openxmlformats.org/drawingml/2006/table">
            <a:tbl>
              <a:tblPr>
                <a:noFill/>
                <a:tableStyleId>{FBA84BF2-6CBB-4183-90F5-805457428771}</a:tableStyleId>
              </a:tblPr>
              <a:tblGrid>
                <a:gridCol w="1829500"/>
                <a:gridCol w="1829500"/>
                <a:gridCol w="1829500"/>
              </a:tblGrid>
              <a:tr h="368725">
                <a:tc>
                  <a:txBody>
                    <a:bodyPr/>
                    <a:lstStyle/>
                    <a:p>
                      <a:pPr indent="0" lvl="0" marL="0" rtl="0" algn="l">
                        <a:spcBef>
                          <a:spcPts val="0"/>
                        </a:spcBef>
                        <a:spcAft>
                          <a:spcPts val="0"/>
                        </a:spcAft>
                        <a:buNone/>
                      </a:pPr>
                      <a:r>
                        <a:rPr lang="en"/>
                        <a:t>Suction State</a:t>
                      </a:r>
                      <a:endParaRPr/>
                    </a:p>
                  </a:txBody>
                  <a:tcPr marT="91425" marB="91425" marR="91425" marL="91425"/>
                </a:tc>
                <a:tc>
                  <a:txBody>
                    <a:bodyPr/>
                    <a:lstStyle/>
                    <a:p>
                      <a:pPr indent="0" lvl="0" marL="0" rtl="0" algn="l">
                        <a:spcBef>
                          <a:spcPts val="0"/>
                        </a:spcBef>
                        <a:spcAft>
                          <a:spcPts val="0"/>
                        </a:spcAft>
                        <a:buNone/>
                      </a:pPr>
                      <a:r>
                        <a:rPr lang="en"/>
                        <a:t>Occupancy</a:t>
                      </a:r>
                      <a:endParaRPr/>
                    </a:p>
                  </a:txBody>
                  <a:tcPr marT="91425" marB="91425" marR="91425" marL="91425"/>
                </a:tc>
                <a:tc>
                  <a:txBody>
                    <a:bodyPr/>
                    <a:lstStyle/>
                    <a:p>
                      <a:pPr indent="0" lvl="0" marL="0" rtl="0" algn="l">
                        <a:spcBef>
                          <a:spcPts val="0"/>
                        </a:spcBef>
                        <a:spcAft>
                          <a:spcPts val="0"/>
                        </a:spcAft>
                        <a:buNone/>
                      </a:pPr>
                      <a:r>
                        <a:rPr lang="en"/>
                        <a:t>Output</a:t>
                      </a:r>
                      <a:endParaRPr/>
                    </a:p>
                  </a:txBody>
                  <a:tcPr marT="91425" marB="91425" marR="91425" marL="91425"/>
                </a:tc>
              </a:tr>
              <a:tr h="368725">
                <a:tc>
                  <a:txBody>
                    <a:bodyPr/>
                    <a:lstStyle/>
                    <a:p>
                      <a:pPr indent="0" lvl="0" marL="0" rtl="0" algn="l">
                        <a:spcBef>
                          <a:spcPts val="0"/>
                        </a:spcBef>
                        <a:spcAft>
                          <a:spcPts val="0"/>
                        </a:spcAft>
                        <a:buNone/>
                      </a:pPr>
                      <a:r>
                        <a:rPr lang="en"/>
                        <a:t>On</a:t>
                      </a:r>
                      <a:endParaRPr/>
                    </a:p>
                  </a:txBody>
                  <a:tcPr marT="91425" marB="91425" marR="91425" marL="91425"/>
                </a:tc>
                <a:tc>
                  <a:txBody>
                    <a:bodyPr/>
                    <a:lstStyle/>
                    <a:p>
                      <a:pPr indent="0" lvl="0" marL="0" rtl="0" algn="l">
                        <a:spcBef>
                          <a:spcPts val="0"/>
                        </a:spcBef>
                        <a:spcAft>
                          <a:spcPts val="0"/>
                        </a:spcAft>
                        <a:buNone/>
                      </a:pPr>
                      <a:r>
                        <a:rPr lang="en"/>
                        <a:t>On</a:t>
                      </a:r>
                      <a:endParaRPr/>
                    </a:p>
                  </a:txBody>
                  <a:tcPr marT="91425" marB="91425" marR="91425" marL="91425"/>
                </a:tc>
                <a:tc>
                  <a:txBody>
                    <a:bodyPr/>
                    <a:lstStyle/>
                    <a:p>
                      <a:pPr indent="0" lvl="0" marL="0" rtl="0" algn="l">
                        <a:spcBef>
                          <a:spcPts val="0"/>
                        </a:spcBef>
                        <a:spcAft>
                          <a:spcPts val="0"/>
                        </a:spcAft>
                        <a:buNone/>
                      </a:pPr>
                      <a:r>
                        <a:rPr lang="en"/>
                        <a:t>No Warning</a:t>
                      </a:r>
                      <a:endParaRPr/>
                    </a:p>
                  </a:txBody>
                  <a:tcPr marT="91425" marB="91425" marR="91425" marL="91425"/>
                </a:tc>
              </a:tr>
              <a:tr h="368725">
                <a:tc>
                  <a:txBody>
                    <a:bodyPr/>
                    <a:lstStyle/>
                    <a:p>
                      <a:pPr indent="0" lvl="0" marL="0" rtl="0" algn="l">
                        <a:spcBef>
                          <a:spcPts val="0"/>
                        </a:spcBef>
                        <a:spcAft>
                          <a:spcPts val="0"/>
                        </a:spcAft>
                        <a:buNone/>
                      </a:pPr>
                      <a:r>
                        <a:rPr lang="en"/>
                        <a:t>Off</a:t>
                      </a:r>
                      <a:endParaRPr/>
                    </a:p>
                  </a:txBody>
                  <a:tcPr marT="91425" marB="91425" marR="91425" marL="91425"/>
                </a:tc>
                <a:tc>
                  <a:txBody>
                    <a:bodyPr/>
                    <a:lstStyle/>
                    <a:p>
                      <a:pPr indent="0" lvl="0" marL="0" rtl="0" algn="l">
                        <a:spcBef>
                          <a:spcPts val="0"/>
                        </a:spcBef>
                        <a:spcAft>
                          <a:spcPts val="0"/>
                        </a:spcAft>
                        <a:buNone/>
                      </a:pPr>
                      <a:r>
                        <a:rPr lang="en"/>
                        <a:t>On</a:t>
                      </a:r>
                      <a:endParaRPr/>
                    </a:p>
                  </a:txBody>
                  <a:tcPr marT="91425" marB="91425" marR="91425" marL="91425"/>
                </a:tc>
                <a:tc>
                  <a:txBody>
                    <a:bodyPr/>
                    <a:lstStyle/>
                    <a:p>
                      <a:pPr indent="0" lvl="0" marL="0" rtl="0" algn="l">
                        <a:spcBef>
                          <a:spcPts val="0"/>
                        </a:spcBef>
                        <a:spcAft>
                          <a:spcPts val="0"/>
                        </a:spcAft>
                        <a:buNone/>
                      </a:pPr>
                      <a:r>
                        <a:rPr lang="en"/>
                        <a:t>Warning</a:t>
                      </a:r>
                      <a:endParaRPr/>
                    </a:p>
                  </a:txBody>
                  <a:tcPr marT="91425" marB="91425" marR="91425" marL="91425"/>
                </a:tc>
              </a:tr>
              <a:tr h="368725">
                <a:tc>
                  <a:txBody>
                    <a:bodyPr/>
                    <a:lstStyle/>
                    <a:p>
                      <a:pPr indent="0" lvl="0" marL="0" rtl="0" algn="l">
                        <a:spcBef>
                          <a:spcPts val="0"/>
                        </a:spcBef>
                        <a:spcAft>
                          <a:spcPts val="0"/>
                        </a:spcAft>
                        <a:buNone/>
                      </a:pPr>
                      <a:r>
                        <a:rPr lang="en"/>
                        <a:t>On</a:t>
                      </a:r>
                      <a:endParaRPr/>
                    </a:p>
                  </a:txBody>
                  <a:tcPr marT="91425" marB="91425" marR="91425" marL="91425"/>
                </a:tc>
                <a:tc>
                  <a:txBody>
                    <a:bodyPr/>
                    <a:lstStyle/>
                    <a:p>
                      <a:pPr indent="0" lvl="0" marL="0" rtl="0" algn="l">
                        <a:spcBef>
                          <a:spcPts val="0"/>
                        </a:spcBef>
                        <a:spcAft>
                          <a:spcPts val="0"/>
                        </a:spcAft>
                        <a:buNone/>
                      </a:pPr>
                      <a:r>
                        <a:rPr lang="en"/>
                        <a:t>Off</a:t>
                      </a:r>
                      <a:endParaRPr/>
                    </a:p>
                  </a:txBody>
                  <a:tcPr marT="91425" marB="91425" marR="91425" marL="91425"/>
                </a:tc>
                <a:tc>
                  <a:txBody>
                    <a:bodyPr/>
                    <a:lstStyle/>
                    <a:p>
                      <a:pPr indent="0" lvl="0" marL="0" rtl="0" algn="l">
                        <a:spcBef>
                          <a:spcPts val="0"/>
                        </a:spcBef>
                        <a:spcAft>
                          <a:spcPts val="0"/>
                        </a:spcAft>
                        <a:buNone/>
                      </a:pPr>
                      <a:r>
                        <a:rPr lang="en"/>
                        <a:t>Warning</a:t>
                      </a:r>
                      <a:endParaRPr/>
                    </a:p>
                  </a:txBody>
                  <a:tcPr marT="91425" marB="91425" marR="91425" marL="91425"/>
                </a:tc>
              </a:tr>
              <a:tr h="368725">
                <a:tc>
                  <a:txBody>
                    <a:bodyPr/>
                    <a:lstStyle/>
                    <a:p>
                      <a:pPr indent="0" lvl="0" marL="0" rtl="0" algn="l">
                        <a:spcBef>
                          <a:spcPts val="0"/>
                        </a:spcBef>
                        <a:spcAft>
                          <a:spcPts val="0"/>
                        </a:spcAft>
                        <a:buNone/>
                      </a:pPr>
                      <a:r>
                        <a:rPr lang="en"/>
                        <a:t>Off</a:t>
                      </a:r>
                      <a:endParaRPr/>
                    </a:p>
                  </a:txBody>
                  <a:tcPr marT="91425" marB="91425" marR="91425" marL="91425"/>
                </a:tc>
                <a:tc>
                  <a:txBody>
                    <a:bodyPr/>
                    <a:lstStyle/>
                    <a:p>
                      <a:pPr indent="0" lvl="0" marL="0" rtl="0" algn="l">
                        <a:spcBef>
                          <a:spcPts val="0"/>
                        </a:spcBef>
                        <a:spcAft>
                          <a:spcPts val="0"/>
                        </a:spcAft>
                        <a:buNone/>
                      </a:pPr>
                      <a:r>
                        <a:rPr lang="en"/>
                        <a:t>Off</a:t>
                      </a:r>
                      <a:endParaRPr/>
                    </a:p>
                  </a:txBody>
                  <a:tcPr marT="91425" marB="91425" marR="91425" marL="91425"/>
                </a:tc>
                <a:tc>
                  <a:txBody>
                    <a:bodyPr/>
                    <a:lstStyle/>
                    <a:p>
                      <a:pPr indent="0" lvl="0" marL="0" rtl="0" algn="l">
                        <a:spcBef>
                          <a:spcPts val="0"/>
                        </a:spcBef>
                        <a:spcAft>
                          <a:spcPts val="0"/>
                        </a:spcAft>
                        <a:buNone/>
                      </a:pPr>
                      <a:r>
                        <a:rPr lang="en"/>
                        <a:t>No Warning</a:t>
                      </a:r>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