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14d2a7a4c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14d2a7a4c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2a14d2a7a4c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a0f287dcec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Victor</a:t>
            </a:r>
            <a:endParaRPr/>
          </a:p>
        </p:txBody>
      </p:sp>
      <p:sp>
        <p:nvSpPr>
          <p:cNvPr id="332" name="Google Shape;332;g2a0f287dcec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a14d2a7a4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a14d2a7a4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2a14d2a7a4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Elisabeth</a:t>
            </a:r>
            <a:endParaRPr/>
          </a:p>
        </p:txBody>
      </p:sp>
      <p:sp>
        <p:nvSpPr>
          <p:cNvPr id="352" name="Google Shape;35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a14d2a7a4c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a14d2a7a4c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2a14d2a7a4c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a12cc6e1f9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a12cc6e1f9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Nour</a:t>
            </a:r>
            <a:endParaRPr/>
          </a:p>
        </p:txBody>
      </p:sp>
      <p:sp>
        <p:nvSpPr>
          <p:cNvPr id="373" name="Google Shape;373;g2a12cc6e1f9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a0f287dcec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a0f287dcec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Nour</a:t>
            </a:r>
            <a:endParaRPr/>
          </a:p>
        </p:txBody>
      </p:sp>
      <p:sp>
        <p:nvSpPr>
          <p:cNvPr id="383" name="Google Shape;383;g2a0f287dcec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a0f287dcec_1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a0f287dcec_1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Nour</a:t>
            </a:r>
            <a:endParaRPr/>
          </a:p>
        </p:txBody>
      </p:sp>
      <p:sp>
        <p:nvSpPr>
          <p:cNvPr id="394" name="Google Shape;394;g2a0f287dcec_1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Victor</a:t>
            </a:r>
            <a:endParaRPr/>
          </a:p>
        </p:txBody>
      </p:sp>
      <p:sp>
        <p:nvSpPr>
          <p:cNvPr id="405" name="Google Shape;40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Victor</a:t>
            </a:r>
            <a:endParaRPr/>
          </a:p>
        </p:txBody>
      </p:sp>
      <p:sp>
        <p:nvSpPr>
          <p:cNvPr id="416" name="Google Shape;41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Victor</a:t>
            </a:r>
            <a:endParaRPr/>
          </a:p>
        </p:txBody>
      </p:sp>
      <p:sp>
        <p:nvSpPr>
          <p:cNvPr id="248" name="Google Shape;24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Elisabeth</a:t>
            </a:r>
            <a:endParaRPr/>
          </a:p>
        </p:txBody>
      </p:sp>
      <p:sp>
        <p:nvSpPr>
          <p:cNvPr id="426" name="Google Shape;42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a24a01946a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a24a01946a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2a24a01946a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Elisabeth</a:t>
            </a:r>
            <a:endParaRPr/>
          </a:p>
        </p:txBody>
      </p:sp>
      <p:sp>
        <p:nvSpPr>
          <p:cNvPr id="451" name="Google Shape;45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Victor</a:t>
            </a:r>
            <a:endParaRPr/>
          </a:p>
        </p:txBody>
      </p:sp>
      <p:sp>
        <p:nvSpPr>
          <p:cNvPr id="462" name="Google Shape;46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Nour</a:t>
            </a:r>
            <a:endParaRPr/>
          </a:p>
        </p:txBody>
      </p:sp>
      <p:sp>
        <p:nvSpPr>
          <p:cNvPr id="470" name="Google Shape;47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Elisabeth</a:t>
            </a:r>
            <a:endParaRPr/>
          </a:p>
        </p:txBody>
      </p:sp>
      <p:sp>
        <p:nvSpPr>
          <p:cNvPr id="267" name="Google Shape;26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62d1d97f3a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62d1d97f3a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262d1d97f3a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Nour</a:t>
            </a:r>
            <a:endParaRPr/>
          </a:p>
        </p:txBody>
      </p:sp>
      <p:sp>
        <p:nvSpPr>
          <p:cNvPr id="286" name="Google Shape;28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a24a01946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a24a01946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2a24a01946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Victor</a:t>
            </a:r>
            <a:endParaRPr/>
          </a:p>
        </p:txBody>
      </p:sp>
      <p:sp>
        <p:nvSpPr>
          <p:cNvPr id="303" name="Google Shape;30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Elisabeth</a:t>
            </a:r>
            <a:endParaRPr/>
          </a:p>
        </p:txBody>
      </p:sp>
      <p:sp>
        <p:nvSpPr>
          <p:cNvPr id="313" name="Google Shape;31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2895872" y="1832610"/>
            <a:ext cx="95250" cy="31927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/>
          <p:nvPr>
            <p:ph type="title"/>
          </p:nvPr>
        </p:nvSpPr>
        <p:spPr>
          <a:xfrm>
            <a:off x="3283131" y="1958297"/>
            <a:ext cx="8569236" cy="1614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3285601" y="3489452"/>
            <a:ext cx="8569235" cy="767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3285601" y="4257421"/>
            <a:ext cx="8569235" cy="767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 Slide 4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/>
          <p:nvPr>
            <p:ph type="title"/>
          </p:nvPr>
        </p:nvSpPr>
        <p:spPr>
          <a:xfrm>
            <a:off x="0" y="2163545"/>
            <a:ext cx="12189530" cy="161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2471" y="3694701"/>
            <a:ext cx="12189530" cy="787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2" type="body"/>
          </p:nvPr>
        </p:nvSpPr>
        <p:spPr>
          <a:xfrm>
            <a:off x="0" y="4500134"/>
            <a:ext cx="12189530" cy="787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1">
  <p:cSld name="Section Divider 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694"/>
            <a:ext cx="12189532" cy="685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/>
          <p:nvPr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 txBox="1"/>
          <p:nvPr>
            <p:ph type="title"/>
          </p:nvPr>
        </p:nvSpPr>
        <p:spPr>
          <a:xfrm>
            <a:off x="1627542" y="1832610"/>
            <a:ext cx="94707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1627542" y="3603292"/>
            <a:ext cx="9470733" cy="14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2">
  <p:cSld name="Section Divider 2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1627542" y="1832610"/>
            <a:ext cx="94707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1627542" y="3603292"/>
            <a:ext cx="9470733" cy="14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3">
  <p:cSld name="Section Divider 3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6" y="694"/>
            <a:ext cx="12189532" cy="685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 txBox="1"/>
          <p:nvPr>
            <p:ph type="title"/>
          </p:nvPr>
        </p:nvSpPr>
        <p:spPr>
          <a:xfrm>
            <a:off x="1627542" y="1832610"/>
            <a:ext cx="94707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" type="body"/>
          </p:nvPr>
        </p:nvSpPr>
        <p:spPr>
          <a:xfrm>
            <a:off x="1627542" y="3603292"/>
            <a:ext cx="9470733" cy="14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4">
  <p:cSld name="Section Divider 4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/>
          <p:nvPr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 txBox="1"/>
          <p:nvPr>
            <p:ph type="title"/>
          </p:nvPr>
        </p:nvSpPr>
        <p:spPr>
          <a:xfrm>
            <a:off x="1627542" y="1832610"/>
            <a:ext cx="94707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1627542" y="3603292"/>
            <a:ext cx="9470733" cy="14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 1">
  <p:cSld name="Transition Slide 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"/>
            <a:ext cx="12192000" cy="685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/>
          <p:nvPr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>
            <p:ph type="title"/>
          </p:nvPr>
        </p:nvSpPr>
        <p:spPr>
          <a:xfrm>
            <a:off x="838200" y="26879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 2">
  <p:cSld name="Transition Slide 2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8275" y="277804"/>
            <a:ext cx="528575" cy="76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/>
          <p:nvPr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 txBox="1"/>
          <p:nvPr>
            <p:ph type="title"/>
          </p:nvPr>
        </p:nvSpPr>
        <p:spPr>
          <a:xfrm>
            <a:off x="838200" y="26879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4">
  <p:cSld name="Content Slide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654228" y="2009998"/>
            <a:ext cx="4876417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2" type="body"/>
          </p:nvPr>
        </p:nvSpPr>
        <p:spPr>
          <a:xfrm>
            <a:off x="651081" y="2774950"/>
            <a:ext cx="4876417" cy="2668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3" type="body"/>
          </p:nvPr>
        </p:nvSpPr>
        <p:spPr>
          <a:xfrm>
            <a:off x="6148002" y="2009998"/>
            <a:ext cx="4876417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4" type="body"/>
          </p:nvPr>
        </p:nvSpPr>
        <p:spPr>
          <a:xfrm>
            <a:off x="6144855" y="2774797"/>
            <a:ext cx="4876417" cy="2668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8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/>
          <p:nvPr>
            <p:ph idx="5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>
            <p:ph type="title"/>
          </p:nvPr>
        </p:nvSpPr>
        <p:spPr>
          <a:xfrm>
            <a:off x="3051180" y="1291652"/>
            <a:ext cx="6189488" cy="807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9"/>
          <p:cNvSpPr txBox="1"/>
          <p:nvPr/>
        </p:nvSpPr>
        <p:spPr>
          <a:xfrm>
            <a:off x="2273810" y="1167968"/>
            <a:ext cx="1184622" cy="1373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9140821" y="1185256"/>
            <a:ext cx="1184622" cy="1373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7127193" y="2116732"/>
            <a:ext cx="2113474" cy="4298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19"/>
          <p:cNvSpPr txBox="1"/>
          <p:nvPr/>
        </p:nvSpPr>
        <p:spPr>
          <a:xfrm>
            <a:off x="2273810" y="3477024"/>
            <a:ext cx="1184622" cy="1373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F05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rgbClr val="FF5F0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9088267" y="3494312"/>
            <a:ext cx="1184622" cy="1373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52" name="Google Shape;152;p19"/>
          <p:cNvSpPr txBox="1"/>
          <p:nvPr>
            <p:ph idx="2" type="body"/>
          </p:nvPr>
        </p:nvSpPr>
        <p:spPr>
          <a:xfrm>
            <a:off x="3060741" y="3501730"/>
            <a:ext cx="6179926" cy="1507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19"/>
          <p:cNvSpPr txBox="1"/>
          <p:nvPr>
            <p:ph idx="3" type="body"/>
          </p:nvPr>
        </p:nvSpPr>
        <p:spPr>
          <a:xfrm>
            <a:off x="7127193" y="5065124"/>
            <a:ext cx="2113474" cy="4298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19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9"/>
          <p:cNvSpPr txBox="1"/>
          <p:nvPr>
            <p:ph idx="4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1">
  <p:cSld name="Image Slide 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0"/>
          <p:cNvSpPr/>
          <p:nvPr>
            <p:ph idx="2" type="pic"/>
          </p:nvPr>
        </p:nvSpPr>
        <p:spPr>
          <a:xfrm>
            <a:off x="554038" y="1786687"/>
            <a:ext cx="4738687" cy="20429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5477348" y="1786687"/>
            <a:ext cx="5547072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20"/>
          <p:cNvSpPr txBox="1"/>
          <p:nvPr>
            <p:ph idx="3" type="body"/>
          </p:nvPr>
        </p:nvSpPr>
        <p:spPr>
          <a:xfrm>
            <a:off x="5475583" y="2561957"/>
            <a:ext cx="5547072" cy="126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20"/>
          <p:cNvSpPr/>
          <p:nvPr>
            <p:ph idx="4" type="pic"/>
          </p:nvPr>
        </p:nvSpPr>
        <p:spPr>
          <a:xfrm>
            <a:off x="552273" y="3924115"/>
            <a:ext cx="4738687" cy="20429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5" name="Google Shape;165;p20"/>
          <p:cNvSpPr txBox="1"/>
          <p:nvPr>
            <p:ph idx="5" type="body"/>
          </p:nvPr>
        </p:nvSpPr>
        <p:spPr>
          <a:xfrm>
            <a:off x="5475583" y="3924115"/>
            <a:ext cx="5547072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20"/>
          <p:cNvSpPr txBox="1"/>
          <p:nvPr>
            <p:ph idx="6" type="body"/>
          </p:nvPr>
        </p:nvSpPr>
        <p:spPr>
          <a:xfrm>
            <a:off x="5473818" y="4699385"/>
            <a:ext cx="5547072" cy="126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20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 txBox="1"/>
          <p:nvPr>
            <p:ph idx="7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2">
  <p:cSld name="Content Slide 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54228" y="1913536"/>
            <a:ext cx="10370191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652463" y="2688805"/>
            <a:ext cx="10370190" cy="96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3" type="body"/>
          </p:nvPr>
        </p:nvSpPr>
        <p:spPr>
          <a:xfrm>
            <a:off x="654228" y="3957788"/>
            <a:ext cx="10370191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4" type="body"/>
          </p:nvPr>
        </p:nvSpPr>
        <p:spPr>
          <a:xfrm>
            <a:off x="652463" y="4733057"/>
            <a:ext cx="10370190" cy="96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>
            <p:ph idx="5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2">
  <p:cSld name="Image Slide 2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654228" y="1786687"/>
            <a:ext cx="5547072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21"/>
          <p:cNvSpPr txBox="1"/>
          <p:nvPr>
            <p:ph idx="2" type="body"/>
          </p:nvPr>
        </p:nvSpPr>
        <p:spPr>
          <a:xfrm>
            <a:off x="652463" y="2561957"/>
            <a:ext cx="5547072" cy="126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21"/>
          <p:cNvSpPr/>
          <p:nvPr>
            <p:ph idx="3" type="pic"/>
          </p:nvPr>
        </p:nvSpPr>
        <p:spPr>
          <a:xfrm>
            <a:off x="6282203" y="1786687"/>
            <a:ext cx="4738687" cy="20429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7" name="Google Shape;177;p21"/>
          <p:cNvSpPr txBox="1"/>
          <p:nvPr>
            <p:ph idx="4" type="body"/>
          </p:nvPr>
        </p:nvSpPr>
        <p:spPr>
          <a:xfrm>
            <a:off x="652463" y="3924115"/>
            <a:ext cx="5547072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21"/>
          <p:cNvSpPr txBox="1"/>
          <p:nvPr>
            <p:ph idx="5" type="body"/>
          </p:nvPr>
        </p:nvSpPr>
        <p:spPr>
          <a:xfrm>
            <a:off x="650698" y="4699385"/>
            <a:ext cx="5547072" cy="126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21"/>
          <p:cNvSpPr/>
          <p:nvPr>
            <p:ph idx="6" type="pic"/>
          </p:nvPr>
        </p:nvSpPr>
        <p:spPr>
          <a:xfrm>
            <a:off x="6280438" y="3924115"/>
            <a:ext cx="4738687" cy="20429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0" name="Google Shape;180;p21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1"/>
          <p:cNvSpPr txBox="1"/>
          <p:nvPr>
            <p:ph idx="7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3">
  <p:cSld name="Image Slide 3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2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2"/>
          <p:cNvSpPr/>
          <p:nvPr>
            <p:ph idx="2" type="pic"/>
          </p:nvPr>
        </p:nvSpPr>
        <p:spPr>
          <a:xfrm>
            <a:off x="554038" y="1786687"/>
            <a:ext cx="4738687" cy="4322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8" name="Google Shape;188;p22"/>
          <p:cNvSpPr txBox="1"/>
          <p:nvPr>
            <p:ph idx="1" type="body"/>
          </p:nvPr>
        </p:nvSpPr>
        <p:spPr>
          <a:xfrm>
            <a:off x="5477348" y="2717104"/>
            <a:ext cx="5547072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22"/>
          <p:cNvSpPr txBox="1"/>
          <p:nvPr>
            <p:ph idx="3" type="body"/>
          </p:nvPr>
        </p:nvSpPr>
        <p:spPr>
          <a:xfrm>
            <a:off x="5475583" y="3492374"/>
            <a:ext cx="5547072" cy="126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22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2"/>
          <p:cNvSpPr txBox="1"/>
          <p:nvPr>
            <p:ph idx="4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4">
  <p:cSld name="Image Slide 4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5372" y="277803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3"/>
          <p:cNvSpPr txBox="1"/>
          <p:nvPr>
            <p:ph idx="1" type="body"/>
          </p:nvPr>
        </p:nvSpPr>
        <p:spPr>
          <a:xfrm>
            <a:off x="652463" y="2717104"/>
            <a:ext cx="5547072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23"/>
          <p:cNvSpPr txBox="1"/>
          <p:nvPr>
            <p:ph idx="2" type="body"/>
          </p:nvPr>
        </p:nvSpPr>
        <p:spPr>
          <a:xfrm>
            <a:off x="650698" y="3492374"/>
            <a:ext cx="5547072" cy="126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23"/>
          <p:cNvSpPr/>
          <p:nvPr>
            <p:ph idx="3" type="pic"/>
          </p:nvPr>
        </p:nvSpPr>
        <p:spPr>
          <a:xfrm>
            <a:off x="6283968" y="1786687"/>
            <a:ext cx="4738687" cy="4322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00" name="Google Shape;200;p23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3"/>
          <p:cNvSpPr txBox="1"/>
          <p:nvPr>
            <p:ph idx="4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6">
  <p:cSld name="Image Slide 6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7679104" y="2391179"/>
            <a:ext cx="4187900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24"/>
          <p:cNvSpPr txBox="1"/>
          <p:nvPr>
            <p:ph idx="2" type="body"/>
          </p:nvPr>
        </p:nvSpPr>
        <p:spPr>
          <a:xfrm>
            <a:off x="7677339" y="3166449"/>
            <a:ext cx="4187900" cy="126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24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4"/>
          <p:cNvSpPr txBox="1"/>
          <p:nvPr>
            <p:ph idx="3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7">
  <p:cSld name="Image Slide 7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 txBox="1"/>
          <p:nvPr>
            <p:ph idx="1" type="body"/>
          </p:nvPr>
        </p:nvSpPr>
        <p:spPr>
          <a:xfrm>
            <a:off x="2248247" y="4070491"/>
            <a:ext cx="7695506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25"/>
          <p:cNvSpPr txBox="1"/>
          <p:nvPr>
            <p:ph idx="2" type="body"/>
          </p:nvPr>
        </p:nvSpPr>
        <p:spPr>
          <a:xfrm>
            <a:off x="2248247" y="4980067"/>
            <a:ext cx="7695506" cy="612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25"/>
          <p:cNvSpPr txBox="1"/>
          <p:nvPr>
            <p:ph idx="3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 Slide 1">
  <p:cSld name="Graph Slide 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6"/>
          <p:cNvSpPr/>
          <p:nvPr>
            <p:ph idx="2" type="chart"/>
          </p:nvPr>
        </p:nvSpPr>
        <p:spPr>
          <a:xfrm>
            <a:off x="1430338" y="1747838"/>
            <a:ext cx="9134475" cy="4360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26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6"/>
          <p:cNvSpPr txBox="1"/>
          <p:nvPr>
            <p:ph idx="1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 2">
  <p:cSld name="Thank You Slide 2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>
            <p:ph type="title"/>
          </p:nvPr>
        </p:nvSpPr>
        <p:spPr>
          <a:xfrm>
            <a:off x="1610698" y="823864"/>
            <a:ext cx="8981220" cy="1107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7"/>
          <p:cNvSpPr/>
          <p:nvPr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8275" y="277804"/>
            <a:ext cx="528575" cy="76479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>
            <p:ph idx="1" type="body"/>
          </p:nvPr>
        </p:nvSpPr>
        <p:spPr>
          <a:xfrm>
            <a:off x="1610697" y="2328261"/>
            <a:ext cx="8981219" cy="2201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27"/>
          <p:cNvSpPr txBox="1"/>
          <p:nvPr>
            <p:ph idx="2" type="body"/>
          </p:nvPr>
        </p:nvSpPr>
        <p:spPr>
          <a:xfrm>
            <a:off x="1610697" y="4952165"/>
            <a:ext cx="8981219" cy="796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27"/>
          <p:cNvSpPr txBox="1"/>
          <p:nvPr>
            <p:ph idx="3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Art 1">
  <p:cSld name="Closing Art 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"/>
            <a:ext cx="12192000" cy="6854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Art 2">
  <p:cSld name="Closing Art 2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Art 4">
  <p:cSld name="Closing Art 4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1">
  <p:cSld name="Content Slide 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652463" y="1795749"/>
            <a:ext cx="10370190" cy="4120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5">
  <p:cSld name="Image Slide 5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>
            <p:ph idx="2" type="pic"/>
          </p:nvPr>
        </p:nvSpPr>
        <p:spPr>
          <a:xfrm>
            <a:off x="650698" y="1578560"/>
            <a:ext cx="10371957" cy="387525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3" name="Google Shape;43;p5"/>
          <p:cNvSpPr txBox="1"/>
          <p:nvPr>
            <p:ph idx="3" type="body"/>
          </p:nvPr>
        </p:nvSpPr>
        <p:spPr>
          <a:xfrm>
            <a:off x="654689" y="5590340"/>
            <a:ext cx="10367965" cy="612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 txBox="1"/>
          <p:nvPr>
            <p:ph idx="4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">
  <p:cSld name="Content Slide 3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654228" y="2009998"/>
            <a:ext cx="4876417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2" type="body"/>
          </p:nvPr>
        </p:nvSpPr>
        <p:spPr>
          <a:xfrm>
            <a:off x="652463" y="2785267"/>
            <a:ext cx="4876417" cy="215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3" type="body"/>
          </p:nvPr>
        </p:nvSpPr>
        <p:spPr>
          <a:xfrm>
            <a:off x="6148002" y="2009998"/>
            <a:ext cx="4876417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4" type="body"/>
          </p:nvPr>
        </p:nvSpPr>
        <p:spPr>
          <a:xfrm>
            <a:off x="6146237" y="2785267"/>
            <a:ext cx="4876417" cy="215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6"/>
          <p:cNvSpPr/>
          <p:nvPr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 txBox="1"/>
          <p:nvPr>
            <p:ph idx="5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 1">
  <p:cSld name="Thank You Slide 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"/>
            <a:ext cx="12192000" cy="685443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/>
          <p:nvPr>
            <p:ph type="title"/>
          </p:nvPr>
        </p:nvSpPr>
        <p:spPr>
          <a:xfrm>
            <a:off x="1610698" y="823864"/>
            <a:ext cx="8981220" cy="1107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/>
          <p:nvPr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/>
          <p:nvPr>
            <p:ph idx="1" type="body"/>
          </p:nvPr>
        </p:nvSpPr>
        <p:spPr>
          <a:xfrm>
            <a:off x="1610697" y="2328261"/>
            <a:ext cx="8981219" cy="2201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2" type="body"/>
          </p:nvPr>
        </p:nvSpPr>
        <p:spPr>
          <a:xfrm>
            <a:off x="1610697" y="4952165"/>
            <a:ext cx="8981219" cy="796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3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Art 3">
  <p:cSld name="Closing Art 3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 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39" y="0"/>
            <a:ext cx="121807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/>
          <p:nvPr/>
        </p:nvSpPr>
        <p:spPr>
          <a:xfrm>
            <a:off x="2895872" y="1832610"/>
            <a:ext cx="95250" cy="31927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3283131" y="1958297"/>
            <a:ext cx="8569236" cy="1614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3285601" y="3489452"/>
            <a:ext cx="8569235" cy="767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3285601" y="4257421"/>
            <a:ext cx="8569235" cy="767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 Slide 3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6" y="694"/>
            <a:ext cx="12189534" cy="685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/>
          <p:nvPr>
            <p:ph type="title"/>
          </p:nvPr>
        </p:nvSpPr>
        <p:spPr>
          <a:xfrm>
            <a:off x="0" y="2163545"/>
            <a:ext cx="12189530" cy="161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2471" y="3694701"/>
            <a:ext cx="12189530" cy="787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2" type="body"/>
          </p:nvPr>
        </p:nvSpPr>
        <p:spPr>
          <a:xfrm>
            <a:off x="0" y="4500134"/>
            <a:ext cx="12189530" cy="787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3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4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rive.google.com/file/d/1yTvWwrpfd4RQQ5zYTvxa2fKuw_7Rz1Ao/view" TargetMode="External"/><Relationship Id="rId4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jpg"/><Relationship Id="rId4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4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4" Type="http://schemas.openxmlformats.org/officeDocument/2006/relationships/image" Target="../media/image4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drive.google.com/file/d/1_0gde9HHaDFswQVJ_y2oGJdqftT7mDgW/view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jpg"/><Relationship Id="rId4" Type="http://schemas.openxmlformats.org/officeDocument/2006/relationships/image" Target="../media/image4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>
            <p:ph type="title"/>
          </p:nvPr>
        </p:nvSpPr>
        <p:spPr>
          <a:xfrm>
            <a:off x="3283131" y="1958297"/>
            <a:ext cx="8569200" cy="16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Cat Laser Tower</a:t>
            </a:r>
            <a:endParaRPr/>
          </a:p>
        </p:txBody>
      </p:sp>
      <p:sp>
        <p:nvSpPr>
          <p:cNvPr id="244" name="Google Shape;244;p31"/>
          <p:cNvSpPr txBox="1"/>
          <p:nvPr>
            <p:ph idx="1" type="body"/>
          </p:nvPr>
        </p:nvSpPr>
        <p:spPr>
          <a:xfrm>
            <a:off x="3283132" y="3147133"/>
            <a:ext cx="8569235" cy="767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Electrical and Computer Engineering</a:t>
            </a:r>
            <a:endParaRPr/>
          </a:p>
        </p:txBody>
      </p:sp>
      <p:sp>
        <p:nvSpPr>
          <p:cNvPr id="245" name="Google Shape;245;p31"/>
          <p:cNvSpPr txBox="1"/>
          <p:nvPr>
            <p:ph idx="2" type="body"/>
          </p:nvPr>
        </p:nvSpPr>
        <p:spPr>
          <a:xfrm>
            <a:off x="3283132" y="3993650"/>
            <a:ext cx="8569235" cy="1242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/>
              <a:t>12/5/2023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/>
              <a:t>Elisabeth Tricou, Nour Sarikaya, Victor Liu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"/>
          <p:cNvSpPr txBox="1"/>
          <p:nvPr>
            <p:ph type="title"/>
          </p:nvPr>
        </p:nvSpPr>
        <p:spPr>
          <a:xfrm>
            <a:off x="652463" y="276575"/>
            <a:ext cx="10370100" cy="11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Dynamixel Connection with Tri-State Buffer</a:t>
            </a:r>
            <a:endParaRPr/>
          </a:p>
        </p:txBody>
      </p:sp>
      <p:sp>
        <p:nvSpPr>
          <p:cNvPr id="326" name="Google Shape;326;p40"/>
          <p:cNvSpPr txBox="1"/>
          <p:nvPr>
            <p:ph idx="2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327" name="Google Shape;327;p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8" name="Google Shape;32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800" y="1791550"/>
            <a:ext cx="4336175" cy="37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4675" y="1770663"/>
            <a:ext cx="6334125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"/>
          <p:cNvSpPr txBox="1"/>
          <p:nvPr>
            <p:ph type="title"/>
          </p:nvPr>
        </p:nvSpPr>
        <p:spPr>
          <a:xfrm>
            <a:off x="652463" y="276575"/>
            <a:ext cx="103701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User Interface: Buttons and Display</a:t>
            </a:r>
            <a:endParaRPr/>
          </a:p>
        </p:txBody>
      </p:sp>
      <p:sp>
        <p:nvSpPr>
          <p:cNvPr id="335" name="Google Shape;335;p41"/>
          <p:cNvSpPr txBox="1"/>
          <p:nvPr>
            <p:ph idx="1" type="body"/>
          </p:nvPr>
        </p:nvSpPr>
        <p:spPr>
          <a:xfrm>
            <a:off x="652476" y="1466375"/>
            <a:ext cx="6786000" cy="4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user set</a:t>
            </a:r>
            <a:r>
              <a:rPr lang="en-US" sz="2400"/>
              <a:t>s</a:t>
            </a:r>
            <a:r>
              <a:rPr lang="en-US" sz="2400"/>
              <a:t> the current time, active timeframe, and the ‘play area’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</a:t>
            </a:r>
            <a:r>
              <a:rPr lang="en-US" sz="2400"/>
              <a:t>even-segment display clock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Displays both time prompts users for calibration information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Problem: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The Seven Segment Display clock needs 12 I/O pins to function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Solution: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Use </a:t>
            </a:r>
            <a:r>
              <a:rPr lang="en-US"/>
              <a:t>a MAX7219 LED Display Driver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Rewire for Annode </a:t>
            </a:r>
            <a:r>
              <a:rPr lang="en-US"/>
              <a:t>style 7-segment display</a:t>
            </a:r>
            <a:endParaRPr/>
          </a:p>
        </p:txBody>
      </p:sp>
      <p:sp>
        <p:nvSpPr>
          <p:cNvPr id="336" name="Google Shape;336;p41"/>
          <p:cNvSpPr txBox="1"/>
          <p:nvPr>
            <p:ph idx="2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337" name="Google Shape;337;p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8" name="Google Shape;33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4450" y="478525"/>
            <a:ext cx="2351550" cy="2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0875" y="3454551"/>
            <a:ext cx="3431696" cy="257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/>
          <p:nvPr>
            <p:ph type="title"/>
          </p:nvPr>
        </p:nvSpPr>
        <p:spPr>
          <a:xfrm>
            <a:off x="652463" y="276575"/>
            <a:ext cx="10370100" cy="11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MAX7219 Driver Chip with Anode 7-Segment Display</a:t>
            </a:r>
            <a:endParaRPr/>
          </a:p>
        </p:txBody>
      </p:sp>
      <p:sp>
        <p:nvSpPr>
          <p:cNvPr id="346" name="Google Shape;346;p42"/>
          <p:cNvSpPr txBox="1"/>
          <p:nvPr>
            <p:ph idx="2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347" name="Google Shape;347;p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8" name="Google Shape;34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475" y="1578425"/>
            <a:ext cx="2743200" cy="4100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8999" y="1984550"/>
            <a:ext cx="6743575" cy="328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3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LiDAR and Laser System</a:t>
            </a:r>
            <a:endParaRPr/>
          </a:p>
        </p:txBody>
      </p:sp>
      <p:sp>
        <p:nvSpPr>
          <p:cNvPr id="355" name="Google Shape;355;p43"/>
          <p:cNvSpPr txBox="1"/>
          <p:nvPr>
            <p:ph idx="1" type="body"/>
          </p:nvPr>
        </p:nvSpPr>
        <p:spPr>
          <a:xfrm>
            <a:off x="652474" y="1795750"/>
            <a:ext cx="5527500" cy="4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UART Connection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Accurate and </a:t>
            </a:r>
            <a:r>
              <a:rPr lang="en-US" sz="2400"/>
              <a:t>consistent</a:t>
            </a:r>
            <a:r>
              <a:rPr lang="en-US" sz="2400"/>
              <a:t>, but started having issues after 3.5 m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Possibly due to the reflection from the floor at more oblique angles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Cat Laser needed to be a Class IIIa safety Laser</a:t>
            </a:r>
            <a:endParaRPr sz="2400"/>
          </a:p>
        </p:txBody>
      </p:sp>
      <p:sp>
        <p:nvSpPr>
          <p:cNvPr id="356" name="Google Shape;356;p43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357" name="Google Shape;357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8" name="Google Shape;35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650" y="276574"/>
            <a:ext cx="3895650" cy="32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4086" y="3650374"/>
            <a:ext cx="3404772" cy="255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/>
          <p:cNvSpPr txBox="1"/>
          <p:nvPr>
            <p:ph type="title"/>
          </p:nvPr>
        </p:nvSpPr>
        <p:spPr>
          <a:xfrm>
            <a:off x="652463" y="276575"/>
            <a:ext cx="10370100" cy="11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Testing and Results</a:t>
            </a:r>
            <a:endParaRPr/>
          </a:p>
        </p:txBody>
      </p:sp>
      <p:sp>
        <p:nvSpPr>
          <p:cNvPr id="366" name="Google Shape;366;p44"/>
          <p:cNvSpPr txBox="1"/>
          <p:nvPr>
            <p:ph idx="2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367" name="Google Shape;367;p4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8" name="Google Shape;36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9525" y="1410625"/>
            <a:ext cx="6715999" cy="40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4"/>
          <p:cNvSpPr txBox="1"/>
          <p:nvPr/>
        </p:nvSpPr>
        <p:spPr>
          <a:xfrm>
            <a:off x="0" y="5447375"/>
            <a:ext cx="12141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distances[12] = {88, 91, 96.5,103, 111.5, 122.5, 136.5, 156.5, 185.5, 225.5, 286.5, 429}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5"/>
          <p:cNvSpPr txBox="1"/>
          <p:nvPr>
            <p:ph type="title"/>
          </p:nvPr>
        </p:nvSpPr>
        <p:spPr>
          <a:xfrm>
            <a:off x="652463" y="276575"/>
            <a:ext cx="10370100" cy="11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Calibration</a:t>
            </a:r>
            <a:endParaRPr/>
          </a:p>
        </p:txBody>
      </p:sp>
      <p:sp>
        <p:nvSpPr>
          <p:cNvPr id="376" name="Google Shape;376;p45"/>
          <p:cNvSpPr txBox="1"/>
          <p:nvPr>
            <p:ph idx="1" type="body"/>
          </p:nvPr>
        </p:nvSpPr>
        <p:spPr>
          <a:xfrm>
            <a:off x="652469" y="1605250"/>
            <a:ext cx="4903800" cy="412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User sets close, far, left and right bounds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Area within bounds traced column by column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>
                <a:solidFill>
                  <a:schemeClr val="dk1"/>
                </a:solidFill>
              </a:rPr>
              <a:t>Calculate expected distance at each </a:t>
            </a:r>
            <a:r>
              <a:rPr lang="en-US">
                <a:solidFill>
                  <a:schemeClr val="dk1"/>
                </a:solidFill>
              </a:rPr>
              <a:t>point</a:t>
            </a:r>
            <a:r>
              <a:rPr lang="en-US">
                <a:solidFill>
                  <a:schemeClr val="dk1"/>
                </a:solidFill>
              </a:rPr>
              <a:t> and compare with LiDAR distance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/>
              <a:t>Ended up all </a:t>
            </a:r>
            <a:r>
              <a:rPr lang="en-US" sz="2000"/>
              <a:t>together</a:t>
            </a:r>
            <a:r>
              <a:rPr lang="en-US" sz="2000"/>
              <a:t> skipping map tracing with LiDAR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77" name="Google Shape;377;p45"/>
          <p:cNvSpPr txBox="1"/>
          <p:nvPr>
            <p:ph idx="2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378" name="Google Shape;378;p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9" name="Google Shape;379;p45" title="WhatsApp Video 2023-12-01 at 11.34.11 A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4075" y="187251"/>
            <a:ext cx="3886874" cy="59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6"/>
          <p:cNvSpPr txBox="1"/>
          <p:nvPr>
            <p:ph type="title"/>
          </p:nvPr>
        </p:nvSpPr>
        <p:spPr>
          <a:xfrm>
            <a:off x="652463" y="276575"/>
            <a:ext cx="10370100" cy="11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Mapping and Kinematics</a:t>
            </a:r>
            <a:endParaRPr/>
          </a:p>
        </p:txBody>
      </p:sp>
      <p:sp>
        <p:nvSpPr>
          <p:cNvPr id="386" name="Google Shape;386;p46"/>
          <p:cNvSpPr txBox="1"/>
          <p:nvPr>
            <p:ph idx="1" type="body"/>
          </p:nvPr>
        </p:nvSpPr>
        <p:spPr>
          <a:xfrm>
            <a:off x="652475" y="1777025"/>
            <a:ext cx="5655300" cy="392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Boolean map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Originally had Cartesian coordinates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Later decided on polar coordinates (ϕ, θ) with 5 degrees between each point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Points are stored in EEPROM </a:t>
            </a:r>
            <a:r>
              <a:rPr lang="en-US" sz="2400"/>
              <a:t>in</a:t>
            </a:r>
            <a:r>
              <a:rPr lang="en-US" sz="2400"/>
              <a:t> a bit array</a:t>
            </a:r>
            <a:endParaRPr sz="2400"/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400"/>
          </a:p>
        </p:txBody>
      </p:sp>
      <p:sp>
        <p:nvSpPr>
          <p:cNvPr id="387" name="Google Shape;387;p46"/>
          <p:cNvSpPr txBox="1"/>
          <p:nvPr>
            <p:ph idx="2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388" name="Google Shape;388;p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9" name="Google Shape;38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525" y="3317675"/>
            <a:ext cx="4252273" cy="26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2876" y="279000"/>
            <a:ext cx="3780950" cy="273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7"/>
          <p:cNvSpPr txBox="1"/>
          <p:nvPr>
            <p:ph type="title"/>
          </p:nvPr>
        </p:nvSpPr>
        <p:spPr>
          <a:xfrm>
            <a:off x="652463" y="276575"/>
            <a:ext cx="10370100" cy="11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Pathing Algorithms</a:t>
            </a:r>
            <a:endParaRPr/>
          </a:p>
        </p:txBody>
      </p:sp>
      <p:sp>
        <p:nvSpPr>
          <p:cNvPr id="397" name="Google Shape;397;p47"/>
          <p:cNvSpPr txBox="1"/>
          <p:nvPr>
            <p:ph idx="1" type="body"/>
          </p:nvPr>
        </p:nvSpPr>
        <p:spPr>
          <a:xfrm>
            <a:off x="457200" y="1627725"/>
            <a:ext cx="5646000" cy="291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Random-Adjacent Pathing</a:t>
            </a:r>
            <a:endParaRPr b="1"/>
          </a:p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Randomly picks an initial point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From adjacent points picks the next point in path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Keeps picking adjacent points until cycle limit is reached</a:t>
            </a:r>
            <a:endParaRPr/>
          </a:p>
        </p:txBody>
      </p:sp>
      <p:sp>
        <p:nvSpPr>
          <p:cNvPr id="398" name="Google Shape;398;p47"/>
          <p:cNvSpPr txBox="1"/>
          <p:nvPr>
            <p:ph idx="2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399" name="Google Shape;399;p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0" name="Google Shape;400;p47"/>
          <p:cNvSpPr txBox="1"/>
          <p:nvPr/>
        </p:nvSpPr>
        <p:spPr>
          <a:xfrm>
            <a:off x="6472375" y="1466375"/>
            <a:ext cx="5574900" cy="29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</a:rPr>
              <a:t>Random-Linear Pathing </a:t>
            </a:r>
            <a:endParaRPr b="1"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Randomly picks an initial point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Chooses a direction and moves in that direction linearly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Keeps picking and moving in the new directions until cycle limit is reached</a:t>
            </a:r>
            <a:endParaRPr/>
          </a:p>
        </p:txBody>
      </p:sp>
      <p:pic>
        <p:nvPicPr>
          <p:cNvPr id="401" name="Google Shape;40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9050" y="4789425"/>
            <a:ext cx="4103526" cy="134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4400" y="4704200"/>
            <a:ext cx="3676300" cy="151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8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Pressure Sensor </a:t>
            </a:r>
            <a:endParaRPr/>
          </a:p>
        </p:txBody>
      </p:sp>
      <p:sp>
        <p:nvSpPr>
          <p:cNvPr id="408" name="Google Shape;408;p48"/>
          <p:cNvSpPr txBox="1"/>
          <p:nvPr>
            <p:ph idx="1" type="body"/>
          </p:nvPr>
        </p:nvSpPr>
        <p:spPr>
          <a:xfrm>
            <a:off x="652476" y="1795750"/>
            <a:ext cx="4438800" cy="4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3 pressure sensors signals are combined using a CD4023 NAND Gate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Pressure Resistors with values ~200 kOhms at rest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Decreases to 2 kOhms at maximum pressure</a:t>
            </a:r>
            <a:endParaRPr/>
          </a:p>
        </p:txBody>
      </p:sp>
      <p:sp>
        <p:nvSpPr>
          <p:cNvPr id="409" name="Google Shape;409;p48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410" name="Google Shape;410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1" name="Google Shape;41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167" y="476250"/>
            <a:ext cx="3519325" cy="344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0174" y="4062161"/>
            <a:ext cx="4045689" cy="215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28388" y="1834770"/>
            <a:ext cx="2391334" cy="3188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9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PIR Motion Sensor</a:t>
            </a:r>
            <a:endParaRPr/>
          </a:p>
        </p:txBody>
      </p:sp>
      <p:sp>
        <p:nvSpPr>
          <p:cNvPr id="419" name="Google Shape;419;p49"/>
          <p:cNvSpPr txBox="1"/>
          <p:nvPr>
            <p:ph idx="1" type="body"/>
          </p:nvPr>
        </p:nvSpPr>
        <p:spPr>
          <a:xfrm>
            <a:off x="652475" y="1795750"/>
            <a:ext cx="5353500" cy="4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T</a:t>
            </a:r>
            <a:r>
              <a:rPr lang="en-US" sz="2400"/>
              <a:t>wo motion sensors capture motion in play area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5 meter range of detection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Returns a low signal when no motion is detected and high when motion is detected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-US" sz="2400"/>
              <a:t>Two signals combined with 7402 2-input NOR gate into a signal motion signal</a:t>
            </a:r>
            <a:endParaRPr sz="2400"/>
          </a:p>
        </p:txBody>
      </p:sp>
      <p:sp>
        <p:nvSpPr>
          <p:cNvPr id="420" name="Google Shape;420;p49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421" name="Google Shape;421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2" name="Google Shape;42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5975" y="1363651"/>
            <a:ext cx="5881226" cy="235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277" y="4011184"/>
            <a:ext cx="2743201" cy="205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251" name="Google Shape;251;p32"/>
          <p:cNvSpPr txBox="1"/>
          <p:nvPr>
            <p:ph idx="1" type="body"/>
          </p:nvPr>
        </p:nvSpPr>
        <p:spPr>
          <a:xfrm>
            <a:off x="652476" y="1466400"/>
            <a:ext cx="6742500" cy="44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4482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2928"/>
              <a:t>Original Design</a:t>
            </a:r>
            <a:endParaRPr sz="2928"/>
          </a:p>
          <a:p>
            <a:pPr indent="-344827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 sz="2928"/>
              <a:t>Safety</a:t>
            </a:r>
            <a:endParaRPr sz="2928"/>
          </a:p>
          <a:p>
            <a:pPr indent="-344827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 sz="2928"/>
              <a:t>Block Diagram</a:t>
            </a:r>
            <a:endParaRPr sz="2928"/>
          </a:p>
          <a:p>
            <a:pPr indent="-344827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US" sz="2928"/>
              <a:t>Power Subsystem</a:t>
            </a:r>
            <a:endParaRPr sz="2928"/>
          </a:p>
          <a:p>
            <a:pPr indent="-344827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 sz="2928"/>
              <a:t>Motor Subsystem</a:t>
            </a:r>
            <a:endParaRPr sz="2928"/>
          </a:p>
          <a:p>
            <a:pPr indent="-344827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 sz="2928"/>
              <a:t>User Interface Subsystem</a:t>
            </a:r>
            <a:endParaRPr sz="2928"/>
          </a:p>
          <a:p>
            <a:pPr indent="-344827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 sz="2928"/>
              <a:t>Sensor Subsystem</a:t>
            </a:r>
            <a:endParaRPr sz="2928"/>
          </a:p>
          <a:p>
            <a:pPr indent="-310809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ct val="77540"/>
              <a:buChar char="○"/>
            </a:pPr>
            <a:r>
              <a:rPr lang="en-US" sz="2671"/>
              <a:t>LiDAR Sensor</a:t>
            </a:r>
            <a:endParaRPr sz="2671"/>
          </a:p>
          <a:p>
            <a:pPr indent="-334622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■"/>
            </a:pPr>
            <a:r>
              <a:rPr lang="en-US" sz="2671"/>
              <a:t>Mapping and Kinematics</a:t>
            </a:r>
            <a:endParaRPr sz="2671"/>
          </a:p>
          <a:p>
            <a:pPr indent="-310809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ct val="77540"/>
              <a:buChar char="○"/>
            </a:pPr>
            <a:r>
              <a:rPr lang="en-US" sz="2671"/>
              <a:t>Pressure Sensors</a:t>
            </a:r>
            <a:endParaRPr sz="2671"/>
          </a:p>
          <a:p>
            <a:pPr indent="-310809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ct val="77540"/>
              <a:buChar char="○"/>
            </a:pPr>
            <a:r>
              <a:rPr lang="en-US" sz="2671"/>
              <a:t>PIR Motions Sensor</a:t>
            </a:r>
            <a:endParaRPr sz="3071"/>
          </a:p>
          <a:p>
            <a:pPr indent="-344827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 sz="2928"/>
              <a:t>Control Subsystem</a:t>
            </a:r>
            <a:endParaRPr sz="2928"/>
          </a:p>
          <a:p>
            <a:pPr indent="-344827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 sz="2928"/>
              <a:t>Software</a:t>
            </a:r>
            <a:endParaRPr sz="2928"/>
          </a:p>
          <a:p>
            <a:pPr indent="-344827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 sz="2928"/>
              <a:t>Retrospective</a:t>
            </a:r>
            <a:endParaRPr sz="2928"/>
          </a:p>
          <a:p>
            <a:pPr indent="0" lvl="0" marL="0" rtl="0" algn="l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242"/>
              <a:t>		</a:t>
            </a:r>
            <a:endParaRPr sz="2242"/>
          </a:p>
        </p:txBody>
      </p:sp>
      <p:sp>
        <p:nvSpPr>
          <p:cNvPr id="252" name="Google Shape;252;p32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253" name="Google Shape;25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0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Original State Diagram</a:t>
            </a:r>
            <a:endParaRPr/>
          </a:p>
        </p:txBody>
      </p:sp>
      <p:sp>
        <p:nvSpPr>
          <p:cNvPr id="429" name="Google Shape;429;p50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430" name="Google Shape;430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1" name="Google Shape;43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9975" y="1466400"/>
            <a:ext cx="7623220" cy="46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1"/>
          <p:cNvSpPr txBox="1"/>
          <p:nvPr>
            <p:ph type="title"/>
          </p:nvPr>
        </p:nvSpPr>
        <p:spPr>
          <a:xfrm>
            <a:off x="652463" y="276575"/>
            <a:ext cx="10370100" cy="11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State Diagram</a:t>
            </a:r>
            <a:endParaRPr/>
          </a:p>
        </p:txBody>
      </p:sp>
      <p:sp>
        <p:nvSpPr>
          <p:cNvPr id="438" name="Google Shape;438;p51"/>
          <p:cNvSpPr txBox="1"/>
          <p:nvPr>
            <p:ph idx="2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439" name="Google Shape;439;p5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0" name="Google Shape;44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525" y="1466375"/>
            <a:ext cx="9204231" cy="45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2"/>
          <p:cNvSpPr txBox="1"/>
          <p:nvPr>
            <p:ph idx="1" type="body"/>
          </p:nvPr>
        </p:nvSpPr>
        <p:spPr>
          <a:xfrm>
            <a:off x="654228" y="277803"/>
            <a:ext cx="10370191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Video of Working Project</a:t>
            </a:r>
            <a:endParaRPr/>
          </a:p>
        </p:txBody>
      </p:sp>
      <p:sp>
        <p:nvSpPr>
          <p:cNvPr id="446" name="Google Shape;446;p52"/>
          <p:cNvSpPr txBox="1"/>
          <p:nvPr>
            <p:ph idx="4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447" name="Google Shape;447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8" name="Google Shape;448;p52" title="video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2525" y="135250"/>
            <a:ext cx="3962600" cy="59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3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Successes and Failures</a:t>
            </a:r>
            <a:endParaRPr/>
          </a:p>
        </p:txBody>
      </p:sp>
      <p:sp>
        <p:nvSpPr>
          <p:cNvPr id="454" name="Google Shape;454;p53"/>
          <p:cNvSpPr txBox="1"/>
          <p:nvPr>
            <p:ph idx="1" type="body"/>
          </p:nvPr>
        </p:nvSpPr>
        <p:spPr>
          <a:xfrm>
            <a:off x="652465" y="1466398"/>
            <a:ext cx="48765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</a:pPr>
            <a:r>
              <a:rPr lang="en-US"/>
              <a:t>What went right</a:t>
            </a:r>
            <a:endParaRPr/>
          </a:p>
        </p:txBody>
      </p:sp>
      <p:sp>
        <p:nvSpPr>
          <p:cNvPr id="455" name="Google Shape;455;p53"/>
          <p:cNvSpPr txBox="1"/>
          <p:nvPr>
            <p:ph idx="2" type="body"/>
          </p:nvPr>
        </p:nvSpPr>
        <p:spPr>
          <a:xfrm>
            <a:off x="652525" y="2231058"/>
            <a:ext cx="4876500" cy="4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The Dynamixel Motors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The 7-segment Display clock and Driver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The Pressure Sensors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The Pathing Algorithms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Storing to EEPROM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The User Interface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Laser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Power Distribution on PCB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53"/>
          <p:cNvSpPr txBox="1"/>
          <p:nvPr>
            <p:ph idx="3" type="body"/>
          </p:nvPr>
        </p:nvSpPr>
        <p:spPr>
          <a:xfrm>
            <a:off x="6146264" y="1466348"/>
            <a:ext cx="48765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What went wrong</a:t>
            </a:r>
            <a:endParaRPr/>
          </a:p>
        </p:txBody>
      </p:sp>
      <p:sp>
        <p:nvSpPr>
          <p:cNvPr id="457" name="Google Shape;457;p53"/>
          <p:cNvSpPr txBox="1"/>
          <p:nvPr>
            <p:ph idx="5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458" name="Google Shape;458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9" name="Google Shape;459;p53"/>
          <p:cNvSpPr txBox="1"/>
          <p:nvPr>
            <p:ph idx="4" type="body"/>
          </p:nvPr>
        </p:nvSpPr>
        <p:spPr>
          <a:xfrm>
            <a:off x="6146275" y="2231100"/>
            <a:ext cx="4876500" cy="4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Power design needed to be changed more than once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LiDAR Module integration into code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Low Power Mode was not implemented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ATMega328P could not sustain UART connection with current set-up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PIR Motion Sensors were too sensitive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4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Major Design Changes in Retrospective</a:t>
            </a:r>
            <a:endParaRPr/>
          </a:p>
        </p:txBody>
      </p:sp>
      <p:sp>
        <p:nvSpPr>
          <p:cNvPr id="465" name="Google Shape;465;p54"/>
          <p:cNvSpPr txBox="1"/>
          <p:nvPr>
            <p:ph idx="1" type="body"/>
          </p:nvPr>
        </p:nvSpPr>
        <p:spPr>
          <a:xfrm>
            <a:off x="652463" y="1795749"/>
            <a:ext cx="6238194" cy="4120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-US" sz="2200"/>
              <a:t>Power delivery switching from dual 3.3 and 5V rails into two 5V sources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Dropped LED indicators from the design to account for available microcontroller pins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Boolean map now represents polar coordinates rather than an X,Y Cartesian map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Dropped low power mode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Physical design changes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User interface is now on the base</a:t>
            </a:r>
            <a:endParaRPr sz="2200"/>
          </a:p>
        </p:txBody>
      </p:sp>
      <p:sp>
        <p:nvSpPr>
          <p:cNvPr id="466" name="Google Shape;466;p54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467" name="Google Shape;467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5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Further Improvements on our Project</a:t>
            </a:r>
            <a:endParaRPr/>
          </a:p>
        </p:txBody>
      </p:sp>
      <p:sp>
        <p:nvSpPr>
          <p:cNvPr id="473" name="Google Shape;473;p55"/>
          <p:cNvSpPr txBox="1"/>
          <p:nvPr>
            <p:ph idx="1" type="body"/>
          </p:nvPr>
        </p:nvSpPr>
        <p:spPr>
          <a:xfrm>
            <a:off x="652476" y="1466400"/>
            <a:ext cx="6749700" cy="4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7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n-US" sz="2050"/>
              <a:t>A general on/off switch</a:t>
            </a:r>
            <a:endParaRPr sz="2050"/>
          </a:p>
          <a:p>
            <a:pPr indent="-358775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050"/>
              <a:buChar char="●"/>
            </a:pPr>
            <a:r>
              <a:rPr lang="en-US" sz="2050"/>
              <a:t>Working LiDAR code to enable obstacle-detection</a:t>
            </a:r>
            <a:endParaRPr sz="2050"/>
          </a:p>
          <a:p>
            <a:pPr indent="-358775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050"/>
              <a:buChar char="●"/>
            </a:pPr>
            <a:r>
              <a:rPr lang="en-US" sz="2050"/>
              <a:t>PCB design changes to include 16 MHz external crystal and additional capacitors to better enable UART usage with an ATMega328P</a:t>
            </a:r>
            <a:endParaRPr sz="2050"/>
          </a:p>
          <a:p>
            <a:pPr indent="-358775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050"/>
              <a:buChar char="●"/>
            </a:pPr>
            <a:r>
              <a:rPr lang="en-US" sz="2050"/>
              <a:t>Limiting the range of detection for the PIR motion sensor</a:t>
            </a:r>
            <a:endParaRPr sz="2050"/>
          </a:p>
          <a:p>
            <a:pPr indent="-358775" lvl="1" marL="9144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050"/>
              <a:buChar char="○"/>
            </a:pPr>
            <a:r>
              <a:rPr lang="en-US" sz="2050"/>
              <a:t>‘Blinders’</a:t>
            </a:r>
            <a:endParaRPr sz="2050"/>
          </a:p>
          <a:p>
            <a:pPr indent="-358775" lvl="1" marL="9144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050"/>
              <a:buChar char="○"/>
            </a:pPr>
            <a:r>
              <a:rPr lang="en-US" sz="2050"/>
              <a:t>Lowering sensitivity</a:t>
            </a:r>
            <a:endParaRPr sz="2050"/>
          </a:p>
          <a:p>
            <a:pPr indent="-358775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050"/>
              <a:buChar char="●"/>
            </a:pPr>
            <a:r>
              <a:rPr lang="en-US" sz="2050"/>
              <a:t>Low power mode</a:t>
            </a:r>
            <a:endParaRPr sz="2050"/>
          </a:p>
          <a:p>
            <a:pPr indent="-358775" lvl="0" marL="457200" rtl="0" algn="l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SzPts val="2050"/>
              <a:buChar char="●"/>
            </a:pPr>
            <a:r>
              <a:rPr lang="en-US" sz="2050"/>
              <a:t>Ability to recalibrate after program start</a:t>
            </a:r>
            <a:endParaRPr sz="2050"/>
          </a:p>
        </p:txBody>
      </p:sp>
      <p:sp>
        <p:nvSpPr>
          <p:cNvPr id="474" name="Google Shape;474;p55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475" name="Google Shape;475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6"/>
          <p:cNvSpPr txBox="1"/>
          <p:nvPr>
            <p:ph type="title"/>
          </p:nvPr>
        </p:nvSpPr>
        <p:spPr>
          <a:xfrm>
            <a:off x="1610698" y="823864"/>
            <a:ext cx="8981220" cy="1107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481" name="Google Shape;481;p56"/>
          <p:cNvSpPr txBox="1"/>
          <p:nvPr>
            <p:ph idx="1" type="body"/>
          </p:nvPr>
        </p:nvSpPr>
        <p:spPr>
          <a:xfrm>
            <a:off x="1610697" y="2328261"/>
            <a:ext cx="8981219" cy="2201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Cat Laser Tower</a:t>
            </a:r>
            <a:endParaRPr/>
          </a:p>
        </p:txBody>
      </p:sp>
      <p:sp>
        <p:nvSpPr>
          <p:cNvPr id="482" name="Google Shape;482;p56"/>
          <p:cNvSpPr txBox="1"/>
          <p:nvPr>
            <p:ph idx="2" type="body"/>
          </p:nvPr>
        </p:nvSpPr>
        <p:spPr>
          <a:xfrm>
            <a:off x="1610697" y="4952165"/>
            <a:ext cx="8981219" cy="796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Elisabeth Tricou, Nour Sarikaya, Victor Liu</a:t>
            </a:r>
            <a:endParaRPr/>
          </a:p>
        </p:txBody>
      </p:sp>
      <p:sp>
        <p:nvSpPr>
          <p:cNvPr id="483" name="Google Shape;483;p56"/>
          <p:cNvSpPr txBox="1"/>
          <p:nvPr>
            <p:ph idx="3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484" name="Google Shape;484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8436" y="2932655"/>
            <a:ext cx="5775128" cy="99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259" name="Google Shape;259;p33"/>
          <p:cNvSpPr txBox="1"/>
          <p:nvPr>
            <p:ph idx="1" type="body"/>
          </p:nvPr>
        </p:nvSpPr>
        <p:spPr>
          <a:xfrm>
            <a:off x="654228" y="1466395"/>
            <a:ext cx="10370191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Problem</a:t>
            </a:r>
            <a:endParaRPr/>
          </a:p>
        </p:txBody>
      </p:sp>
      <p:sp>
        <p:nvSpPr>
          <p:cNvPr id="260" name="Google Shape;260;p33"/>
          <p:cNvSpPr txBox="1"/>
          <p:nvPr>
            <p:ph idx="2" type="body"/>
          </p:nvPr>
        </p:nvSpPr>
        <p:spPr>
          <a:xfrm>
            <a:off x="652463" y="2178177"/>
            <a:ext cx="10370100" cy="9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>
                <a:latin typeface="Arial"/>
                <a:ea typeface="Arial"/>
                <a:cs typeface="Arial"/>
                <a:sym typeface="Arial"/>
              </a:rPr>
              <a:t>Cat owners are sometimes busy or out of the house, and cats need stimulation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>
                <a:latin typeface="Arial"/>
                <a:ea typeface="Arial"/>
                <a:cs typeface="Arial"/>
                <a:sym typeface="Arial"/>
              </a:rPr>
              <a:t>An automatic laser toy that interacts with them and reacts to them would be a useful way to keep them active and mentally stimulated in a safe and healthy way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33"/>
          <p:cNvSpPr txBox="1"/>
          <p:nvPr>
            <p:ph idx="3" type="body"/>
          </p:nvPr>
        </p:nvSpPr>
        <p:spPr>
          <a:xfrm>
            <a:off x="654228" y="3204813"/>
            <a:ext cx="10370191" cy="76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Solution</a:t>
            </a:r>
            <a:endParaRPr/>
          </a:p>
        </p:txBody>
      </p:sp>
      <p:sp>
        <p:nvSpPr>
          <p:cNvPr id="262" name="Google Shape;262;p33"/>
          <p:cNvSpPr txBox="1"/>
          <p:nvPr>
            <p:ph idx="4" type="body"/>
          </p:nvPr>
        </p:nvSpPr>
        <p:spPr>
          <a:xfrm>
            <a:off x="652463" y="3853133"/>
            <a:ext cx="10370190" cy="1756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Create a cat laser toy that can: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se LiDAR to map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out an area, designated by the cat owner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for furniture and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to determine the space in which it can move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llow for the cat to activate the laser themselves, via a pressure sensor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elect different laser paths and speeds when the cat ‘pounces’ on the laser</a:t>
            </a:r>
            <a:r>
              <a:rPr lang="en-US"/>
              <a:t> by using a </a:t>
            </a:r>
            <a:r>
              <a:rPr lang="en-US"/>
              <a:t>motion sensor angled at the detection area</a:t>
            </a:r>
            <a:r>
              <a:rPr lang="en-US"/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3"/>
          <p:cNvSpPr txBox="1"/>
          <p:nvPr>
            <p:ph idx="5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264" name="Google Shape;26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Original Design</a:t>
            </a:r>
            <a:endParaRPr/>
          </a:p>
        </p:txBody>
      </p:sp>
      <p:sp>
        <p:nvSpPr>
          <p:cNvPr id="270" name="Google Shape;270;p34"/>
          <p:cNvSpPr txBox="1"/>
          <p:nvPr>
            <p:ph idx="1" type="body"/>
          </p:nvPr>
        </p:nvSpPr>
        <p:spPr>
          <a:xfrm>
            <a:off x="652463" y="1690699"/>
            <a:ext cx="6238200" cy="4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High Level Requirements: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>
                <a:latin typeface="Arial"/>
                <a:ea typeface="Arial"/>
                <a:cs typeface="Arial"/>
                <a:sym typeface="Arial"/>
              </a:rPr>
              <a:t>The system’s default state should be in low power mode until the pressure sensor triggers or</a:t>
            </a:r>
            <a:br>
              <a:rPr lang="en-US"/>
            </a:br>
            <a:r>
              <a:rPr b="0" i="0" lang="en-US">
                <a:latin typeface="Arial"/>
                <a:ea typeface="Arial"/>
                <a:cs typeface="Arial"/>
                <a:sym typeface="Arial"/>
              </a:rPr>
              <a:t>random intervals during the time frame indicated during user set up; or via buttons on the</a:t>
            </a:r>
            <a:br>
              <a:rPr lang="en-US"/>
            </a:br>
            <a:r>
              <a:rPr b="0" i="0" lang="en-US">
                <a:latin typeface="Arial"/>
                <a:ea typeface="Arial"/>
                <a:cs typeface="Arial"/>
                <a:sym typeface="Arial"/>
              </a:rPr>
              <a:t>user interface.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>
                <a:latin typeface="Arial"/>
                <a:ea typeface="Arial"/>
                <a:cs typeface="Arial"/>
                <a:sym typeface="Arial"/>
              </a:rPr>
              <a:t>The system should be able to create an area map on startup and once the area map is created,</a:t>
            </a:r>
            <a:br>
              <a:rPr lang="en-US"/>
            </a:br>
            <a:r>
              <a:rPr b="0" i="0" lang="en-US">
                <a:latin typeface="Arial"/>
                <a:ea typeface="Arial"/>
                <a:cs typeface="Arial"/>
                <a:sym typeface="Arial"/>
              </a:rPr>
              <a:t>the laser module’s range will be within the created area.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>
                <a:latin typeface="Arial"/>
                <a:ea typeface="Arial"/>
                <a:cs typeface="Arial"/>
                <a:sym typeface="Arial"/>
              </a:rPr>
              <a:t>The system should be able to detect fast motion and once detected, the control module should</a:t>
            </a:r>
            <a:br>
              <a:rPr lang="en-US"/>
            </a:br>
            <a:r>
              <a:rPr b="0" i="0" lang="en-US">
                <a:latin typeface="Arial"/>
                <a:ea typeface="Arial"/>
                <a:cs typeface="Arial"/>
                <a:sym typeface="Arial"/>
              </a:rPr>
              <a:t>respond quickly by changing its pathing algorithm.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4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272" name="Google Shape;27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3" name="Google Shape;27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871485"/>
            <a:ext cx="3211286" cy="4939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/>
          <p:nvPr>
            <p:ph type="title"/>
          </p:nvPr>
        </p:nvSpPr>
        <p:spPr>
          <a:xfrm>
            <a:off x="652463" y="276575"/>
            <a:ext cx="10370100" cy="11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Safety</a:t>
            </a:r>
            <a:endParaRPr/>
          </a:p>
        </p:txBody>
      </p:sp>
      <p:sp>
        <p:nvSpPr>
          <p:cNvPr id="280" name="Google Shape;280;p35"/>
          <p:cNvSpPr txBox="1"/>
          <p:nvPr>
            <p:ph idx="1" type="body"/>
          </p:nvPr>
        </p:nvSpPr>
        <p:spPr>
          <a:xfrm>
            <a:off x="652463" y="1795749"/>
            <a:ext cx="10370100" cy="412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Wires and Lasers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Cats chew on wires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Lasers can damage cat eyes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How to make Laser cat safe?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	-Keep it moving</a:t>
            </a:r>
            <a:endParaRPr sz="3000"/>
          </a:p>
        </p:txBody>
      </p:sp>
      <p:sp>
        <p:nvSpPr>
          <p:cNvPr id="281" name="Google Shape;281;p35"/>
          <p:cNvSpPr txBox="1"/>
          <p:nvPr>
            <p:ph idx="2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282" name="Google Shape;282;p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3" name="Google Shape;28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546" y="1795746"/>
            <a:ext cx="5268250" cy="37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Initial Block Diagram</a:t>
            </a:r>
            <a:endParaRPr/>
          </a:p>
        </p:txBody>
      </p:sp>
      <p:sp>
        <p:nvSpPr>
          <p:cNvPr id="289" name="Google Shape;289;p36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290" name="Google Shape;29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1" name="Google Shape;29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3995" y="1282930"/>
            <a:ext cx="7335611" cy="4887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/>
          <p:nvPr>
            <p:ph type="title"/>
          </p:nvPr>
        </p:nvSpPr>
        <p:spPr>
          <a:xfrm>
            <a:off x="652463" y="276575"/>
            <a:ext cx="10370100" cy="118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Final </a:t>
            </a:r>
            <a:r>
              <a:rPr lang="en-US"/>
              <a:t>Block Diagram</a:t>
            </a:r>
            <a:endParaRPr/>
          </a:p>
        </p:txBody>
      </p:sp>
      <p:sp>
        <p:nvSpPr>
          <p:cNvPr id="298" name="Google Shape;298;p37"/>
          <p:cNvSpPr txBox="1"/>
          <p:nvPr>
            <p:ph idx="2" type="body"/>
          </p:nvPr>
        </p:nvSpPr>
        <p:spPr>
          <a:xfrm>
            <a:off x="457200" y="6356350"/>
            <a:ext cx="8153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299" name="Google Shape;299;p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0" name="Google Shape;3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625" y="1205925"/>
            <a:ext cx="6133076" cy="49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Power Subsystem</a:t>
            </a:r>
            <a:endParaRPr/>
          </a:p>
        </p:txBody>
      </p:sp>
      <p:sp>
        <p:nvSpPr>
          <p:cNvPr id="306" name="Google Shape;306;p38"/>
          <p:cNvSpPr txBox="1"/>
          <p:nvPr>
            <p:ph idx="1" type="body"/>
          </p:nvPr>
        </p:nvSpPr>
        <p:spPr>
          <a:xfrm>
            <a:off x="652474" y="1668750"/>
            <a:ext cx="5463900" cy="4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Originally imagined that our circuit would utilized both 5 V and 3.3 V</a:t>
            </a:r>
            <a:endParaRPr sz="2400"/>
          </a:p>
          <a:p>
            <a:pPr indent="-368300" lvl="1" marL="1028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Ended up only using 5 </a:t>
            </a:r>
            <a:endParaRPr/>
          </a:p>
          <a:p>
            <a:pPr indent="-3683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2 LM1117MP-5.0 </a:t>
            </a:r>
            <a:r>
              <a:rPr lang="en-US" sz="2400"/>
              <a:t>l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inear </a:t>
            </a:r>
            <a:r>
              <a:rPr lang="en-US" sz="2400"/>
              <a:t>v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oltage </a:t>
            </a:r>
            <a:r>
              <a:rPr lang="en-US" sz="2400"/>
              <a:t>r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egulators</a:t>
            </a:r>
            <a:endParaRPr sz="2400"/>
          </a:p>
          <a:p>
            <a:pPr indent="-368300" lvl="1" marL="1028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Capable of 800 mA each</a:t>
            </a:r>
            <a:endParaRPr/>
          </a:p>
          <a:p>
            <a:pPr indent="-3683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Design called for a 12 V battery</a:t>
            </a:r>
            <a:endParaRPr sz="2400"/>
          </a:p>
          <a:p>
            <a:pPr indent="-266700" lvl="1" marL="685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en-US"/>
              <a:t>Obtained two batteries for this, but ended up using 13.1 V wall plug.</a:t>
            </a:r>
            <a:endParaRPr/>
          </a:p>
        </p:txBody>
      </p:sp>
      <p:sp>
        <p:nvSpPr>
          <p:cNvPr id="307" name="Google Shape;307;p38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308" name="Google Shape;308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9" name="Google Shape;3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0791" y="345871"/>
            <a:ext cx="3587573" cy="2690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2826" y="3300156"/>
            <a:ext cx="3723502" cy="2792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 txBox="1"/>
          <p:nvPr>
            <p:ph type="title"/>
          </p:nvPr>
        </p:nvSpPr>
        <p:spPr>
          <a:xfrm>
            <a:off x="652463" y="276575"/>
            <a:ext cx="10370190" cy="1189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/>
              <a:t>Dynamixel Motors</a:t>
            </a:r>
            <a:endParaRPr/>
          </a:p>
        </p:txBody>
      </p:sp>
      <p:sp>
        <p:nvSpPr>
          <p:cNvPr id="316" name="Google Shape;316;p39"/>
          <p:cNvSpPr txBox="1"/>
          <p:nvPr>
            <p:ph idx="1" type="body"/>
          </p:nvPr>
        </p:nvSpPr>
        <p:spPr>
          <a:xfrm>
            <a:off x="652463" y="1795749"/>
            <a:ext cx="6238194" cy="4120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 sz="2100"/>
              <a:t>Motors need to give position feedback data, and move to precise angles</a:t>
            </a:r>
            <a:endParaRPr sz="21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2100">
                <a:solidFill>
                  <a:schemeClr val="dk2"/>
                </a:solidFill>
              </a:rPr>
              <a:t>Dynamixel Motors fit design parameters</a:t>
            </a:r>
            <a:endParaRPr sz="25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Use a UART interface, with a </a:t>
            </a:r>
            <a:r>
              <a:rPr lang="en-US" sz="2100">
                <a:solidFill>
                  <a:srgbClr val="333333"/>
                </a:solidFill>
                <a:highlight>
                  <a:srgbClr val="FFFFFF"/>
                </a:highlight>
              </a:rPr>
              <a:t>TTL Half Duplex Asynchronous Serial Communication connection</a:t>
            </a:r>
            <a:endParaRPr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Needed to use a Tri-State Buffer to communicate with the Microcontroller</a:t>
            </a:r>
            <a:endParaRPr sz="2100"/>
          </a:p>
        </p:txBody>
      </p:sp>
      <p:sp>
        <p:nvSpPr>
          <p:cNvPr id="317" name="Google Shape;317;p39"/>
          <p:cNvSpPr txBox="1"/>
          <p:nvPr>
            <p:ph idx="2" type="body"/>
          </p:nvPr>
        </p:nvSpPr>
        <p:spPr>
          <a:xfrm>
            <a:off x="457200" y="6356350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ECE 445</a:t>
            </a:r>
            <a:endParaRPr/>
          </a:p>
        </p:txBody>
      </p:sp>
      <p:sp>
        <p:nvSpPr>
          <p:cNvPr id="318" name="Google Shape;318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9" name="Google Shape;31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525" y="1812474"/>
            <a:ext cx="4310752" cy="323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SMB PPT ORANGE">
      <a:dk1>
        <a:srgbClr val="000000"/>
      </a:dk1>
      <a:lt1>
        <a:srgbClr val="FFFFFF"/>
      </a:lt1>
      <a:dk2>
        <a:srgbClr val="13294B"/>
      </a:dk2>
      <a:lt2>
        <a:srgbClr val="FF5F05"/>
      </a:lt2>
      <a:accent1>
        <a:srgbClr val="0071CE"/>
      </a:accent1>
      <a:accent2>
        <a:srgbClr val="FCB316"/>
      </a:accent2>
      <a:accent3>
        <a:srgbClr val="007E8E"/>
      </a:accent3>
      <a:accent4>
        <a:srgbClr val="006230"/>
      </a:accent4>
      <a:accent5>
        <a:srgbClr val="5C0E41"/>
      </a:accent5>
      <a:accent6>
        <a:srgbClr val="7D3E13"/>
      </a:accent6>
      <a:hlink>
        <a:srgbClr val="C84113"/>
      </a:hlink>
      <a:folHlink>
        <a:srgbClr val="2159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