
<file path=[Content_Types].xml><?xml version="1.0" encoding="utf-8"?>
<Types xmlns="http://schemas.openxmlformats.org/package/2006/content-types">
  <Default ContentType="image/jpeg" Extension="jpg"/>
  <Default ContentType="application/vnd.openxmlformats-officedocument.spreadsheetml.sheet" Extension="xlsx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drawingml.chart+xml" PartName="/ppt/charts/chart1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12192000"/>
  <p:notesSz cx="6858000" cy="12192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8" roundtripDataSignature="AMtx7mg0mGJybsWsrq038Nx3hQwolZ+g0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853885A-E0C8-45FB-A4C0-6E1F8E79E254}">
  <a:tblStyle styleId="{8853885A-E0C8-45FB-A4C0-6E1F8E79E254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charts/_rels/chart1.xml.rels><?xml version="1.0" encoding="UTF-8" standalone="yes"?>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Latency (ms)</c:v>
                </c:pt>
              </c:strCache>
            </c:strRef>
          </c:tx>
          <c:spPr>
            <a:solidFill>
              <a:srgbClr val="E84A27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A1A1A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Capture</c:v>
                  </c:pt>
                  <c:pt idx="1">
                    <c:v>Detect</c:v>
                  </c:pt>
                  <c:pt idx="2">
                    <c:v>Embed</c:v>
                  </c:pt>
                  <c:pt idx="3">
                    <c:v>Match</c:v>
                  </c:pt>
                  <c:pt idx="4">
                    <c:v>Display</c:v>
                  </c:pt>
                  <c:pt idx="5">
                    <c:v>ACK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1000</c:v>
                </c:pt>
                <c:pt idx="1">
                  <c:v>50</c:v>
                </c:pt>
                <c:pt idx="2">
                  <c:v>400</c:v>
                </c:pt>
                <c:pt idx="3">
                  <c:v>30</c:v>
                </c:pt>
                <c:pt idx="4">
                  <c:v>20</c:v>
                </c:pt>
                <c:pt idx="5">
                  <c:v>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1A1A1A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3294B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5E8EC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8A95A4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8A95A4"/>
                    </a:solidFill>
                    <a:latin typeface="Arial"/>
                  </a:rPr>
                  <a:t>milliseconds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4A5568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FFFFFF"/>
        </a:solidFill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5" name="Google Shape;28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5" name="Google Shape;295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1" name="Google Shape;341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" name="Google Shape;37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dbfb867642_1_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dbfb867642_1_1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g3dbfb867642_1_1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dbfb867642_1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dbfb867642_1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g3dbfb867642_1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" name="Google Shape;151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6" name="Google Shape;216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8" name="Google Shape;258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6.jpg"/><Relationship Id="rId4" Type="http://schemas.openxmlformats.org/officeDocument/2006/relationships/image" Target="../media/image44.jpg"/><Relationship Id="rId5" Type="http://schemas.openxmlformats.org/officeDocument/2006/relationships/image" Target="../media/image5.jpg"/><Relationship Id="rId6" Type="http://schemas.openxmlformats.org/officeDocument/2006/relationships/image" Target="../media/image3.jpg"/><Relationship Id="rId7" Type="http://schemas.openxmlformats.org/officeDocument/2006/relationships/image" Target="../media/image19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3.png"/><Relationship Id="rId4" Type="http://schemas.openxmlformats.org/officeDocument/2006/relationships/image" Target="../media/image12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6.png"/><Relationship Id="rId4" Type="http://schemas.openxmlformats.org/officeDocument/2006/relationships/image" Target="../media/image34.png"/><Relationship Id="rId5" Type="http://schemas.openxmlformats.org/officeDocument/2006/relationships/image" Target="../media/image39.png"/><Relationship Id="rId6" Type="http://schemas.openxmlformats.org/officeDocument/2006/relationships/image" Target="../media/image1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14.png"/><Relationship Id="rId6" Type="http://schemas.openxmlformats.org/officeDocument/2006/relationships/image" Target="../media/image1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9.png"/><Relationship Id="rId5" Type="http://schemas.openxmlformats.org/officeDocument/2006/relationships/image" Target="../media/image11.png"/><Relationship Id="rId6" Type="http://schemas.openxmlformats.org/officeDocument/2006/relationships/image" Target="../media/image1.png"/><Relationship Id="rId7" Type="http://schemas.openxmlformats.org/officeDocument/2006/relationships/image" Target="../media/image6.png"/><Relationship Id="rId8" Type="http://schemas.openxmlformats.org/officeDocument/2006/relationships/image" Target="../media/image1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2.jpg"/><Relationship Id="rId4" Type="http://schemas.openxmlformats.org/officeDocument/2006/relationships/image" Target="../media/image4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5.png"/><Relationship Id="rId4" Type="http://schemas.openxmlformats.org/officeDocument/2006/relationships/image" Target="../media/image1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5.png"/><Relationship Id="rId4" Type="http://schemas.openxmlformats.org/officeDocument/2006/relationships/image" Target="../media/image8.png"/><Relationship Id="rId11" Type="http://schemas.openxmlformats.org/officeDocument/2006/relationships/image" Target="../media/image12.jpg"/><Relationship Id="rId10" Type="http://schemas.openxmlformats.org/officeDocument/2006/relationships/image" Target="../media/image13.png"/><Relationship Id="rId9" Type="http://schemas.openxmlformats.org/officeDocument/2006/relationships/chart" Target="../charts/chart1.xml"/><Relationship Id="rId5" Type="http://schemas.openxmlformats.org/officeDocument/2006/relationships/image" Target="../media/image1.png"/><Relationship Id="rId6" Type="http://schemas.openxmlformats.org/officeDocument/2006/relationships/image" Target="../media/image14.png"/><Relationship Id="rId7" Type="http://schemas.openxmlformats.org/officeDocument/2006/relationships/image" Target="../media/image11.png"/><Relationship Id="rId8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1.png"/><Relationship Id="rId4" Type="http://schemas.openxmlformats.org/officeDocument/2006/relationships/image" Target="../media/image17.png"/><Relationship Id="rId5" Type="http://schemas.openxmlformats.org/officeDocument/2006/relationships/image" Target="../media/image1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3.png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640080" y="868680"/>
            <a:ext cx="109728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4600"/>
              <a:buFont typeface="Georgia"/>
              <a:buNone/>
            </a:pPr>
            <a:r>
              <a:rPr b="1" i="0" lang="en-US" sz="4600" u="none" cap="none" strike="noStrike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Facial Quantum Matching Mirror</a:t>
            </a:r>
            <a:endParaRPr b="0" i="0" sz="4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640080" y="1920240"/>
            <a:ext cx="1280160" cy="73152"/>
          </a:xfrm>
          <a:prstGeom prst="rect">
            <a:avLst/>
          </a:prstGeom>
          <a:solidFill>
            <a:srgbClr val="E84A2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1"/>
          <p:cNvSpPr/>
          <p:nvPr/>
        </p:nvSpPr>
        <p:spPr>
          <a:xfrm>
            <a:off x="640080" y="2103120"/>
            <a:ext cx="10972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2200"/>
              <a:buFont typeface="Calibri"/>
              <a:buNone/>
            </a:pPr>
            <a:r>
              <a:rPr b="0" i="1" lang="en-US" sz="2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An interactive prototype for the Illinois Quantum &amp; Microelectronics Park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640080" y="2697480"/>
            <a:ext cx="109728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13294B"/>
                </a:solidFill>
                <a:latin typeface="Calibri"/>
                <a:ea typeface="Calibri"/>
                <a:cs typeface="Calibri"/>
                <a:sym typeface="Calibri"/>
              </a:rPr>
              <a:t>ECE 445  ·  Senior Design  ·  Spring 2026  ·  Team 8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1478128" y="3337560"/>
            <a:ext cx="2926080" cy="640080"/>
          </a:xfrm>
          <a:prstGeom prst="rect">
            <a:avLst/>
          </a:prstGeom>
          <a:solidFill>
            <a:srgbClr val="F8FAFC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1"/>
          <p:cNvSpPr/>
          <p:nvPr/>
        </p:nvSpPr>
        <p:spPr>
          <a:xfrm>
            <a:off x="1478128" y="3337560"/>
            <a:ext cx="73152" cy="640080"/>
          </a:xfrm>
          <a:prstGeom prst="rect">
            <a:avLst/>
          </a:prstGeom>
          <a:solidFill>
            <a:srgbClr val="E84A2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1"/>
          <p:cNvSpPr/>
          <p:nvPr/>
        </p:nvSpPr>
        <p:spPr>
          <a:xfrm>
            <a:off x="1661008" y="3337560"/>
            <a:ext cx="265176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13294B"/>
                </a:solidFill>
                <a:latin typeface="Calibri"/>
                <a:ea typeface="Calibri"/>
                <a:cs typeface="Calibri"/>
                <a:sym typeface="Calibri"/>
              </a:rPr>
              <a:t>Akhil Morisetty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"/>
          <p:cNvSpPr/>
          <p:nvPr/>
        </p:nvSpPr>
        <p:spPr>
          <a:xfrm>
            <a:off x="4632808" y="3337560"/>
            <a:ext cx="2926080" cy="640080"/>
          </a:xfrm>
          <a:prstGeom prst="rect">
            <a:avLst/>
          </a:prstGeom>
          <a:solidFill>
            <a:srgbClr val="F8FAFC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1"/>
          <p:cNvSpPr/>
          <p:nvPr/>
        </p:nvSpPr>
        <p:spPr>
          <a:xfrm>
            <a:off x="4632808" y="3337560"/>
            <a:ext cx="73152" cy="640080"/>
          </a:xfrm>
          <a:prstGeom prst="rect">
            <a:avLst/>
          </a:prstGeom>
          <a:solidFill>
            <a:srgbClr val="E84A2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1"/>
          <p:cNvSpPr/>
          <p:nvPr/>
        </p:nvSpPr>
        <p:spPr>
          <a:xfrm>
            <a:off x="4815688" y="3337560"/>
            <a:ext cx="265176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13294B"/>
                </a:solidFill>
                <a:latin typeface="Calibri"/>
                <a:ea typeface="Calibri"/>
                <a:cs typeface="Calibri"/>
                <a:sym typeface="Calibri"/>
              </a:rPr>
              <a:t>Alex Cheng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"/>
          <p:cNvSpPr/>
          <p:nvPr/>
        </p:nvSpPr>
        <p:spPr>
          <a:xfrm>
            <a:off x="7787488" y="3337560"/>
            <a:ext cx="2926080" cy="640080"/>
          </a:xfrm>
          <a:prstGeom prst="rect">
            <a:avLst/>
          </a:prstGeom>
          <a:solidFill>
            <a:srgbClr val="F8FAFC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1"/>
          <p:cNvSpPr/>
          <p:nvPr/>
        </p:nvSpPr>
        <p:spPr>
          <a:xfrm>
            <a:off x="7787488" y="3337560"/>
            <a:ext cx="73152" cy="640080"/>
          </a:xfrm>
          <a:prstGeom prst="rect">
            <a:avLst/>
          </a:prstGeom>
          <a:solidFill>
            <a:srgbClr val="E84A2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1"/>
          <p:cNvSpPr/>
          <p:nvPr/>
        </p:nvSpPr>
        <p:spPr>
          <a:xfrm>
            <a:off x="7970368" y="3337560"/>
            <a:ext cx="265176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13294B"/>
                </a:solidFill>
                <a:latin typeface="Calibri"/>
                <a:ea typeface="Calibri"/>
                <a:cs typeface="Calibri"/>
                <a:sym typeface="Calibri"/>
              </a:rPr>
              <a:t>Ethan Zhang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"/>
          <p:cNvSpPr/>
          <p:nvPr/>
        </p:nvSpPr>
        <p:spPr>
          <a:xfrm>
            <a:off x="640080" y="4160520"/>
            <a:ext cx="109728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Teaching Assistant: Wesley Pang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brand/photo1.jpeg" id="30" name="Google Shape;3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754880"/>
            <a:ext cx="3047924" cy="14630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/home/claude/brand/photo2.jpeg" id="31" name="Google Shape;3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047924" y="4754880"/>
            <a:ext cx="3047924" cy="14630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/home/claude/brand/photo3.jpeg" id="32" name="Google Shape;32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095848" y="4754880"/>
            <a:ext cx="3047924" cy="14630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/home/claude/brand/photo4.jpeg" id="33" name="Google Shape;33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143771" y="4754880"/>
            <a:ext cx="3047924" cy="14630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/home/claude/brand/title_footer.jpeg" id="34" name="Google Shape;34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0" y="6217920"/>
            <a:ext cx="12191695" cy="6400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8"/>
          <p:cNvSpPr/>
          <p:nvPr/>
        </p:nvSpPr>
        <p:spPr>
          <a:xfrm>
            <a:off x="548640" y="274320"/>
            <a:ext cx="100584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b="1" lang="en-US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r>
              <a:rPr b="1" i="0" lang="en-US" sz="14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  ·  REQUIREMENTS &amp; VERIFICATION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8"/>
          <p:cNvSpPr/>
          <p:nvPr/>
        </p:nvSpPr>
        <p:spPr>
          <a:xfrm>
            <a:off x="548640" y="640080"/>
            <a:ext cx="1115568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3600"/>
              <a:buFont typeface="Georgia"/>
              <a:buNone/>
            </a:pPr>
            <a:r>
              <a:rPr b="1" i="0" lang="en-US" sz="3600" u="none" cap="none" strike="noStrike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How we know it works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8"/>
          <p:cNvSpPr/>
          <p:nvPr/>
        </p:nvSpPr>
        <p:spPr>
          <a:xfrm>
            <a:off x="548640" y="1554480"/>
            <a:ext cx="1106424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Each subsystem has measurable requirements with a defined verification procedure. Highlights below — full R&amp;V tables in the design document.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91" name="Google Shape;291;p8"/>
          <p:cNvGraphicFramePr/>
          <p:nvPr/>
        </p:nvGraphicFramePr>
        <p:xfrm>
          <a:off x="548640" y="219456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{8853885A-E0C8-45FB-A4C0-6E1F8E79E254}</a:tableStyleId>
              </a:tblPr>
              <a:tblGrid>
                <a:gridCol w="1280150"/>
                <a:gridCol w="3931925"/>
                <a:gridCol w="4023350"/>
                <a:gridCol w="1828800"/>
              </a:tblGrid>
              <a:tr h="4572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300"/>
                        <a:buFont typeface="Calibri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SUBSYSTEM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3294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300"/>
                        <a:buFont typeface="Calibri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REQUIREMENT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3294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300"/>
                        <a:buFont typeface="Calibri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VERIFICATION METHOD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3294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300"/>
                        <a:buFont typeface="Calibri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TARGET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3294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84A27"/>
                        </a:buClr>
                        <a:buSzPts val="1300"/>
                        <a:buFont typeface="Calibri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E84A2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Display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Camera captures user's face after activation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Time activation → first valid frame across repeated trials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3294B"/>
                        </a:buClr>
                        <a:buSzPts val="1300"/>
                        <a:buFont typeface="Consolas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13294B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&lt; 3 s</a:t>
                      </a:r>
                      <a:endParaRPr sz="1300" u="none" cap="none" strike="noStrik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84A27"/>
                        </a:buClr>
                        <a:buSzPts val="1300"/>
                        <a:buFont typeface="Calibri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E84A2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Display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Glass behaves as a mirror in idle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Visual inspection under multiple ambient lighting levels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3294B"/>
                        </a:buClr>
                        <a:buSzPts val="1300"/>
                        <a:buFont typeface="Consolas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13294B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70% R</a:t>
                      </a:r>
                      <a:endParaRPr sz="1300" u="none" cap="none" strike="noStrik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84A27"/>
                        </a:buClr>
                        <a:buSzPts val="1300"/>
                        <a:buFont typeface="Calibri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E84A2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Startup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ESP32 → Pi message delivery without loss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20-trial test logging button-press and Pi-receive timestamps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3294B"/>
                        </a:buClr>
                        <a:buSzPts val="1300"/>
                        <a:buFont typeface="Consolas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13294B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&lt; 100 ms</a:t>
                      </a:r>
                      <a:endParaRPr sz="1300" u="none" cap="none" strike="noStrik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84A27"/>
                        </a:buClr>
                        <a:buSzPts val="1300"/>
                        <a:buFont typeface="Calibri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E84A2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Startup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Continuous operation without reset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2-hour soak test with periodic START signals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3294B"/>
                        </a:buClr>
                        <a:buSzPts val="1300"/>
                        <a:buFont typeface="Consolas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13294B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 resets</a:t>
                      </a:r>
                      <a:endParaRPr sz="1300" u="none" cap="none" strike="noStrik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84A27"/>
                        </a:buClr>
                        <a:buSzPts val="1300"/>
                        <a:buFont typeface="Calibri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E84A2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Power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5V → 3.3V regulator stable across loads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Multimeter at no-load, half-load, full-load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3294B"/>
                        </a:buClr>
                        <a:buSzPts val="1300"/>
                        <a:buFont typeface="Consolas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13294B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3.3 V ± 0.1</a:t>
                      </a:r>
                      <a:endParaRPr sz="1300" u="none" cap="none" strike="noStrik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84A27"/>
                        </a:buClr>
                        <a:buSzPts val="1300"/>
                        <a:buFont typeface="Calibri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E84A2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Backend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Top-1 match accuracy across validation set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Run validation images per category; compare top match to ground truth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8F4E"/>
                        </a:buClr>
                        <a:buSzPts val="1300"/>
                        <a:buFont typeface="Consolas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1F8F4E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≥ 85%</a:t>
                      </a:r>
                      <a:endParaRPr sz="1300" u="none" cap="none" strike="noStrik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84A27"/>
                        </a:buClr>
                        <a:buSzPts val="1300"/>
                        <a:buFont typeface="Calibri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E84A2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Backend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End-to-end pipeline latency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Time 25 captures → matched-result delivery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8F4E"/>
                        </a:buClr>
                        <a:buSzPts val="1300"/>
                        <a:buFont typeface="Consolas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1F8F4E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&lt; 10 s</a:t>
                      </a:r>
                      <a:endParaRPr sz="1300" u="none" cap="none" strike="noStrik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descr="/home/claude/brand/content_footer.jpeg" id="292" name="Google Shape;29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355080"/>
            <a:ext cx="12191695" cy="502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9"/>
          <p:cNvSpPr/>
          <p:nvPr/>
        </p:nvSpPr>
        <p:spPr>
          <a:xfrm>
            <a:off x="548640" y="274320"/>
            <a:ext cx="100584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400"/>
              <a:buFont typeface="Calibri"/>
              <a:buNone/>
            </a:pPr>
            <a:r>
              <a:rPr b="1" lang="en-US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r>
              <a:rPr b="1" i="0" lang="en-US" sz="14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  ·  RESULTS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9"/>
          <p:cNvSpPr/>
          <p:nvPr/>
        </p:nvSpPr>
        <p:spPr>
          <a:xfrm>
            <a:off x="548640" y="640080"/>
            <a:ext cx="1115568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3600"/>
              <a:buFont typeface="Georgia"/>
              <a:buNone/>
            </a:pPr>
            <a:r>
              <a:rPr b="1" i="0" lang="en-US" sz="3600" u="none" cap="none" strike="noStrike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Where we landed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9"/>
          <p:cNvSpPr/>
          <p:nvPr/>
        </p:nvSpPr>
        <p:spPr>
          <a:xfrm>
            <a:off x="548640" y="1691640"/>
            <a:ext cx="3657600" cy="155448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5400000" dist="25400">
              <a:srgbClr val="000000">
                <a:alpha val="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9"/>
          <p:cNvSpPr/>
          <p:nvPr/>
        </p:nvSpPr>
        <p:spPr>
          <a:xfrm>
            <a:off x="548640" y="1691640"/>
            <a:ext cx="91440" cy="1554480"/>
          </a:xfrm>
          <a:prstGeom prst="rect">
            <a:avLst/>
          </a:prstGeom>
          <a:solidFill>
            <a:srgbClr val="E84A2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9"/>
          <p:cNvSpPr/>
          <p:nvPr/>
        </p:nvSpPr>
        <p:spPr>
          <a:xfrm>
            <a:off x="777240" y="1828800"/>
            <a:ext cx="333756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3800"/>
              <a:buFont typeface="Georgia"/>
              <a:buNone/>
            </a:pPr>
            <a:r>
              <a:rPr b="1" i="0" lang="en-US" sz="3800" u="none" cap="none" strike="noStrike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~</a:t>
            </a:r>
            <a:r>
              <a:rPr b="1" lang="en-US" sz="3800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4</a:t>
            </a:r>
            <a:r>
              <a:rPr b="1" i="0" lang="en-US" sz="3800" u="none" cap="none" strike="noStrike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.5 s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9"/>
          <p:cNvSpPr/>
          <p:nvPr/>
        </p:nvSpPr>
        <p:spPr>
          <a:xfrm>
            <a:off x="777240" y="2560320"/>
            <a:ext cx="33375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End-to-end pipeline latency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9"/>
          <p:cNvSpPr/>
          <p:nvPr/>
        </p:nvSpPr>
        <p:spPr>
          <a:xfrm>
            <a:off x="777240" y="2880360"/>
            <a:ext cx="33375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Bench-tested on Pi 4 with MobileFaceNet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9"/>
          <p:cNvSpPr/>
          <p:nvPr/>
        </p:nvSpPr>
        <p:spPr>
          <a:xfrm>
            <a:off x="4370832" y="1691640"/>
            <a:ext cx="3657600" cy="155448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5400000" dist="25400">
              <a:srgbClr val="000000">
                <a:alpha val="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9"/>
          <p:cNvSpPr/>
          <p:nvPr/>
        </p:nvSpPr>
        <p:spPr>
          <a:xfrm>
            <a:off x="4370832" y="1691640"/>
            <a:ext cx="91440" cy="1554480"/>
          </a:xfrm>
          <a:prstGeom prst="rect">
            <a:avLst/>
          </a:prstGeom>
          <a:solidFill>
            <a:srgbClr val="E84A2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9"/>
          <p:cNvSpPr/>
          <p:nvPr/>
        </p:nvSpPr>
        <p:spPr>
          <a:xfrm>
            <a:off x="4599432" y="1828800"/>
            <a:ext cx="333756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3800"/>
              <a:buFont typeface="Georgia"/>
              <a:buNone/>
            </a:pPr>
            <a:r>
              <a:rPr b="1" i="0" lang="en-US" sz="3800" u="none" cap="none" strike="noStrike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3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9"/>
          <p:cNvSpPr/>
          <p:nvPr/>
        </p:nvSpPr>
        <p:spPr>
          <a:xfrm>
            <a:off x="4599432" y="2560320"/>
            <a:ext cx="33375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Categories live in the database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9"/>
          <p:cNvSpPr/>
          <p:nvPr/>
        </p:nvSpPr>
        <p:spPr>
          <a:xfrm>
            <a:off x="4599432" y="2880360"/>
            <a:ext cx="33375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Scientists · Engineers · Entrepreneurs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9"/>
          <p:cNvSpPr/>
          <p:nvPr/>
        </p:nvSpPr>
        <p:spPr>
          <a:xfrm>
            <a:off x="8193024" y="1691640"/>
            <a:ext cx="3657600" cy="155448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5400000" dist="25400">
              <a:srgbClr val="000000">
                <a:alpha val="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9"/>
          <p:cNvSpPr/>
          <p:nvPr/>
        </p:nvSpPr>
        <p:spPr>
          <a:xfrm>
            <a:off x="8193024" y="1691640"/>
            <a:ext cx="91440" cy="1554480"/>
          </a:xfrm>
          <a:prstGeom prst="rect">
            <a:avLst/>
          </a:prstGeom>
          <a:solidFill>
            <a:srgbClr val="E84A2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9"/>
          <p:cNvSpPr/>
          <p:nvPr/>
        </p:nvSpPr>
        <p:spPr>
          <a:xfrm>
            <a:off x="8421624" y="1828800"/>
            <a:ext cx="333756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3800"/>
              <a:buFont typeface="Georgia"/>
              <a:buNone/>
            </a:pPr>
            <a:r>
              <a:rPr b="1" i="0" lang="en-US" sz="3800" u="none" cap="none" strike="noStrike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PCB v3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9"/>
          <p:cNvSpPr/>
          <p:nvPr/>
        </p:nvSpPr>
        <p:spPr>
          <a:xfrm>
            <a:off x="8421624" y="2560320"/>
            <a:ext cx="33375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Final hardware revision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9"/>
          <p:cNvSpPr/>
          <p:nvPr/>
        </p:nvSpPr>
        <p:spPr>
          <a:xfrm>
            <a:off x="8421624" y="2880360"/>
            <a:ext cx="33375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ESP32 + AP62250 regulator + button input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9"/>
          <p:cNvSpPr/>
          <p:nvPr/>
        </p:nvSpPr>
        <p:spPr>
          <a:xfrm>
            <a:off x="548640" y="3520440"/>
            <a:ext cx="56692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8F4E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F8F4E"/>
                </a:solidFill>
                <a:latin typeface="Calibri"/>
                <a:ea typeface="Calibri"/>
                <a:cs typeface="Calibri"/>
                <a:sym typeface="Calibri"/>
              </a:rPr>
              <a:t>WHAT WE BUILT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16" name="Google Shape;316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8640" y="3968496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317" name="Google Shape;317;p9"/>
          <p:cNvSpPr/>
          <p:nvPr/>
        </p:nvSpPr>
        <p:spPr>
          <a:xfrm>
            <a:off x="896112" y="3931920"/>
            <a:ext cx="53035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PCB designed, ordered, and soldered (final revision)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18" name="Google Shape;318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8640" y="4334256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319" name="Google Shape;319;p9"/>
          <p:cNvSpPr/>
          <p:nvPr/>
        </p:nvSpPr>
        <p:spPr>
          <a:xfrm>
            <a:off x="896112" y="4297680"/>
            <a:ext cx="53035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5V → 3.3V regulator verified within ±0.1 V across loads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20" name="Google Shape;320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8640" y="4700016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321" name="Google Shape;321;p9"/>
          <p:cNvSpPr/>
          <p:nvPr/>
        </p:nvSpPr>
        <p:spPr>
          <a:xfrm>
            <a:off x="896112" y="4663440"/>
            <a:ext cx="53035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ESP32 ↔ Pi Bluetooth SPP communication established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22" name="Google Shape;32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8640" y="5065776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323" name="Google Shape;323;p9"/>
          <p:cNvSpPr/>
          <p:nvPr/>
        </p:nvSpPr>
        <p:spPr>
          <a:xfrm>
            <a:off x="896112" y="5029200"/>
            <a:ext cx="53035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Camera → face detection → embedding pipeline running on Pi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24" name="Google Shape;324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8640" y="5431536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325" name="Google Shape;325;p9"/>
          <p:cNvSpPr/>
          <p:nvPr/>
        </p:nvSpPr>
        <p:spPr>
          <a:xfrm>
            <a:off x="896112" y="5394960"/>
            <a:ext cx="53035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Per-category embedding databases precomputed offline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26" name="Google Shape;326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8640" y="5797296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327" name="Google Shape;327;p9"/>
          <p:cNvSpPr/>
          <p:nvPr/>
        </p:nvSpPr>
        <p:spPr>
          <a:xfrm>
            <a:off x="896112" y="5760720"/>
            <a:ext cx="53035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Wooden frame, monitor, and one-way mirror glass mounted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9"/>
          <p:cNvSpPr/>
          <p:nvPr/>
        </p:nvSpPr>
        <p:spPr>
          <a:xfrm>
            <a:off x="6583680" y="3520440"/>
            <a:ext cx="5029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HIGH-LEVEL REQUIREMENTS — STATUS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29" name="Google Shape;329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83680" y="3977640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330" name="Google Shape;330;p9"/>
          <p:cNvSpPr/>
          <p:nvPr/>
        </p:nvSpPr>
        <p:spPr>
          <a:xfrm>
            <a:off x="6949440" y="3931920"/>
            <a:ext cx="46634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3294B"/>
                </a:solidFill>
                <a:latin typeface="Calibri"/>
                <a:ea typeface="Calibri"/>
                <a:cs typeface="Calibri"/>
                <a:sym typeface="Calibri"/>
              </a:rPr>
              <a:t>Full interaction cycle within 20 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9"/>
          <p:cNvSpPr/>
          <p:nvPr/>
        </p:nvSpPr>
        <p:spPr>
          <a:xfrm>
            <a:off x="6949440" y="4206240"/>
            <a:ext cx="4663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Met (~</a:t>
            </a:r>
            <a:r>
              <a:rPr i="1" lang="en-US" sz="120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b="0" i="1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.5 s)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32" name="Google Shape;33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83680" y="4572000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333" name="Google Shape;333;p9"/>
          <p:cNvSpPr/>
          <p:nvPr/>
        </p:nvSpPr>
        <p:spPr>
          <a:xfrm>
            <a:off x="6949440" y="4526280"/>
            <a:ext cx="46634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3294B"/>
                </a:solidFill>
                <a:latin typeface="Calibri"/>
                <a:ea typeface="Calibri"/>
                <a:cs typeface="Calibri"/>
                <a:sym typeface="Calibri"/>
              </a:rPr>
              <a:t>70% reflective glass, 30% transmittance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9"/>
          <p:cNvSpPr/>
          <p:nvPr/>
        </p:nvSpPr>
        <p:spPr>
          <a:xfrm>
            <a:off x="6949440" y="4800600"/>
            <a:ext cx="4663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Met (Samsung S22D304 + tempered glass)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35" name="Google Shape;335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83680" y="5166360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336" name="Google Shape;336;p9"/>
          <p:cNvSpPr/>
          <p:nvPr/>
        </p:nvSpPr>
        <p:spPr>
          <a:xfrm>
            <a:off x="6949440" y="5120640"/>
            <a:ext cx="46634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3294B"/>
                </a:solidFill>
                <a:latin typeface="Calibri"/>
                <a:ea typeface="Calibri"/>
                <a:cs typeface="Calibri"/>
                <a:sym typeface="Calibri"/>
              </a:rPr>
              <a:t>≥ 85% top-match accuracy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9"/>
          <p:cNvSpPr/>
          <p:nvPr/>
        </p:nvSpPr>
        <p:spPr>
          <a:xfrm>
            <a:off x="6949440" y="5394960"/>
            <a:ext cx="4663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Met on validation set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brand/content_footer.jpeg" id="338" name="Google Shape;338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6355080"/>
            <a:ext cx="12191695" cy="502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3294B"/>
        </a:solidFill>
      </p:bgPr>
    </p:bg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10"/>
          <p:cNvSpPr/>
          <p:nvPr/>
        </p:nvSpPr>
        <p:spPr>
          <a:xfrm>
            <a:off x="640080" y="502920"/>
            <a:ext cx="109728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400"/>
              <a:buFont typeface="Calibri"/>
              <a:buNone/>
            </a:pPr>
            <a:r>
              <a:rPr b="1" lang="en-US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b="1" i="0" lang="en-US" sz="14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  ·  CONCLUSION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10"/>
          <p:cNvSpPr/>
          <p:nvPr/>
        </p:nvSpPr>
        <p:spPr>
          <a:xfrm>
            <a:off x="640080" y="868680"/>
            <a:ext cx="1097280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Georgia"/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From prototype to museum installation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10"/>
          <p:cNvSpPr/>
          <p:nvPr/>
        </p:nvSpPr>
        <p:spPr>
          <a:xfrm>
            <a:off x="640080" y="1691640"/>
            <a:ext cx="1097280" cy="54864"/>
          </a:xfrm>
          <a:prstGeom prst="rect">
            <a:avLst/>
          </a:prstGeom>
          <a:solidFill>
            <a:srgbClr val="E84A2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10"/>
          <p:cNvSpPr/>
          <p:nvPr/>
        </p:nvSpPr>
        <p:spPr>
          <a:xfrm>
            <a:off x="640080" y="1874520"/>
            <a:ext cx="1097280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5E8EC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E5E8EC"/>
                </a:solidFill>
                <a:latin typeface="Calibri"/>
                <a:ea typeface="Calibri"/>
                <a:cs typeface="Calibri"/>
                <a:sym typeface="Calibri"/>
              </a:rPr>
              <a:t>We built a working prototype that pairs a one-way mirror with a real-time facial recognition pipeline. The system reliably matches a user with a STEM pioneer in roughly </a:t>
            </a:r>
            <a:r>
              <a:rPr lang="en-US" sz="1600">
                <a:solidFill>
                  <a:srgbClr val="E5E8EC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b="0" i="0" lang="en-US" sz="1600" u="none" cap="none" strike="noStrike">
                <a:solidFill>
                  <a:srgbClr val="E5E8EC"/>
                </a:solidFill>
                <a:latin typeface="Calibri"/>
                <a:ea typeface="Calibri"/>
                <a:cs typeface="Calibri"/>
                <a:sym typeface="Calibri"/>
              </a:rPr>
              <a:t>.5 seconds — a fraction of our 10-second requirement — and the optical analysis confirms a 350 cd/m² monitor is visible through 70% reflective glass under museum lighting.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10"/>
          <p:cNvSpPr/>
          <p:nvPr/>
        </p:nvSpPr>
        <p:spPr>
          <a:xfrm>
            <a:off x="640080" y="3291840"/>
            <a:ext cx="7315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FUTURE WORK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10"/>
          <p:cNvSpPr/>
          <p:nvPr/>
        </p:nvSpPr>
        <p:spPr>
          <a:xfrm>
            <a:off x="640080" y="3657600"/>
            <a:ext cx="3657600" cy="1874520"/>
          </a:xfrm>
          <a:prstGeom prst="rect">
            <a:avLst/>
          </a:prstGeom>
          <a:solidFill>
            <a:srgbClr val="1F3A5F"/>
          </a:solidFill>
          <a:ln cap="flat" cmpd="sng" w="9525">
            <a:solidFill>
              <a:srgbClr val="E84A27">
                <a:alpha val="5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350" name="Google Shape;35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4400" y="3886200"/>
            <a:ext cx="41148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351" name="Google Shape;351;p10"/>
          <p:cNvSpPr/>
          <p:nvPr/>
        </p:nvSpPr>
        <p:spPr>
          <a:xfrm>
            <a:off x="914400" y="4389120"/>
            <a:ext cx="3108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700"/>
              <a:buFont typeface="Georgia"/>
              <a:buNone/>
            </a:pPr>
            <a:r>
              <a:rPr b="1" i="0" lang="en-US" sz="1700" u="none" cap="none" strike="noStrike">
                <a:solidFill>
                  <a:srgbClr val="E84A27"/>
                </a:solidFill>
                <a:latin typeface="Georgia"/>
                <a:ea typeface="Georgia"/>
                <a:cs typeface="Georgia"/>
                <a:sym typeface="Georgia"/>
              </a:rPr>
              <a:t>Quantum context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10"/>
          <p:cNvSpPr/>
          <p:nvPr/>
        </p:nvSpPr>
        <p:spPr>
          <a:xfrm>
            <a:off x="914400" y="4773168"/>
            <a:ext cx="3108960" cy="713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5E8EC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E5E8EC"/>
                </a:solidFill>
                <a:latin typeface="Calibri"/>
                <a:ea typeface="Calibri"/>
                <a:cs typeface="Calibri"/>
                <a:sym typeface="Calibri"/>
              </a:rPr>
              <a:t>Add a short biographical card or animation about each matched figure's contribution to quantum science.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10"/>
          <p:cNvSpPr/>
          <p:nvPr/>
        </p:nvSpPr>
        <p:spPr>
          <a:xfrm>
            <a:off x="4480560" y="3657600"/>
            <a:ext cx="3657600" cy="1874520"/>
          </a:xfrm>
          <a:prstGeom prst="rect">
            <a:avLst/>
          </a:prstGeom>
          <a:solidFill>
            <a:srgbClr val="1F3A5F"/>
          </a:solidFill>
          <a:ln cap="flat" cmpd="sng" w="9525">
            <a:solidFill>
              <a:srgbClr val="E84A27">
                <a:alpha val="5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354" name="Google Shape;354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754880" y="3886200"/>
            <a:ext cx="41148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355" name="Google Shape;355;p10"/>
          <p:cNvSpPr/>
          <p:nvPr/>
        </p:nvSpPr>
        <p:spPr>
          <a:xfrm>
            <a:off x="4754880" y="4389120"/>
            <a:ext cx="3108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700"/>
              <a:buFont typeface="Georgia"/>
              <a:buNone/>
            </a:pPr>
            <a:r>
              <a:rPr b="1" i="0" lang="en-US" sz="1700" u="none" cap="none" strike="noStrike">
                <a:solidFill>
                  <a:srgbClr val="E84A27"/>
                </a:solidFill>
                <a:latin typeface="Georgia"/>
                <a:ea typeface="Georgia"/>
                <a:cs typeface="Georgia"/>
                <a:sym typeface="Georgia"/>
              </a:rPr>
              <a:t>Fine-tuned model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10"/>
          <p:cNvSpPr/>
          <p:nvPr/>
        </p:nvSpPr>
        <p:spPr>
          <a:xfrm>
            <a:off x="4754880" y="4773168"/>
            <a:ext cx="3108960" cy="713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5E8EC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E5E8EC"/>
                </a:solidFill>
                <a:latin typeface="Calibri"/>
                <a:ea typeface="Calibri"/>
                <a:cs typeface="Calibri"/>
                <a:sym typeface="Calibri"/>
              </a:rPr>
              <a:t>Replace MobileFaceNet with a model fine-tuned on our specific database for higher top-1 accuracy.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10"/>
          <p:cNvSpPr/>
          <p:nvPr/>
        </p:nvSpPr>
        <p:spPr>
          <a:xfrm>
            <a:off x="8321040" y="3657600"/>
            <a:ext cx="3657600" cy="1874520"/>
          </a:xfrm>
          <a:prstGeom prst="rect">
            <a:avLst/>
          </a:prstGeom>
          <a:solidFill>
            <a:srgbClr val="1F3A5F"/>
          </a:solidFill>
          <a:ln cap="flat" cmpd="sng" w="9525">
            <a:solidFill>
              <a:srgbClr val="E84A27">
                <a:alpha val="5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358" name="Google Shape;358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595360" y="3886200"/>
            <a:ext cx="41148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10"/>
          <p:cNvSpPr/>
          <p:nvPr/>
        </p:nvSpPr>
        <p:spPr>
          <a:xfrm>
            <a:off x="8595360" y="4389120"/>
            <a:ext cx="3108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700"/>
              <a:buFont typeface="Georgia"/>
              <a:buNone/>
            </a:pPr>
            <a:r>
              <a:rPr b="1" i="0" lang="en-US" sz="1700" u="none" cap="none" strike="noStrike">
                <a:solidFill>
                  <a:srgbClr val="E84A27"/>
                </a:solidFill>
                <a:latin typeface="Georgia"/>
                <a:ea typeface="Georgia"/>
                <a:cs typeface="Georgia"/>
                <a:sym typeface="Georgia"/>
              </a:rPr>
              <a:t>Museum hardening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10"/>
          <p:cNvSpPr/>
          <p:nvPr/>
        </p:nvSpPr>
        <p:spPr>
          <a:xfrm>
            <a:off x="8595360" y="4773168"/>
            <a:ext cx="3108960" cy="713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5E8EC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E5E8EC"/>
                </a:solidFill>
                <a:latin typeface="Calibri"/>
                <a:ea typeface="Calibri"/>
                <a:cs typeface="Calibri"/>
                <a:sym typeface="Calibri"/>
              </a:rPr>
              <a:t>Industrial enclosure, anti-vandalism mounting, and thermal management for 8-hour-a-day public use.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10"/>
          <p:cNvSpPr/>
          <p:nvPr/>
        </p:nvSpPr>
        <p:spPr>
          <a:xfrm>
            <a:off x="640080" y="5715000"/>
            <a:ext cx="109728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1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Thank you  ·  Questions welcome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brand/content_footer.jpeg" id="362" name="Google Shape;362;p1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0" y="6355080"/>
            <a:ext cx="12191695" cy="502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"/>
          <p:cNvSpPr/>
          <p:nvPr/>
        </p:nvSpPr>
        <p:spPr>
          <a:xfrm>
            <a:off x="548640" y="274320"/>
            <a:ext cx="100584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01  ·  INTRODUCTION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2"/>
          <p:cNvSpPr/>
          <p:nvPr/>
        </p:nvSpPr>
        <p:spPr>
          <a:xfrm>
            <a:off x="548640" y="640080"/>
            <a:ext cx="1115568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3600"/>
              <a:buFont typeface="Georgia"/>
              <a:buNone/>
            </a:pPr>
            <a:r>
              <a:rPr b="1" i="0" lang="en-US" sz="3600" u="none" cap="none" strike="noStrike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What we are building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2"/>
          <p:cNvSpPr/>
          <p:nvPr/>
        </p:nvSpPr>
        <p:spPr>
          <a:xfrm>
            <a:off x="548640" y="1691640"/>
            <a:ext cx="612648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900"/>
              <a:buFont typeface="Calibri"/>
              <a:buNone/>
            </a:pPr>
            <a:r>
              <a:rPr b="0" i="0" lang="en-US" sz="19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The Facial Quantum Matching Mirror is an interactive display that uses a one-way mirror and facial recognition to pair the user with a well-known figure they visually resemble.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2"/>
          <p:cNvSpPr/>
          <p:nvPr/>
        </p:nvSpPr>
        <p:spPr>
          <a:xfrm>
            <a:off x="548640" y="3154680"/>
            <a:ext cx="6126480" cy="169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When idle, 70% reflective glass behaves like a normal mirror. When the user selects a category — scientists, engineers, or entrepreneurs — the system illuminates, captures their face, and overlays the matched figure on the monitor behind the glass.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"/>
          <p:cNvSpPr/>
          <p:nvPr/>
        </p:nvSpPr>
        <p:spPr>
          <a:xfrm>
            <a:off x="548640" y="4937760"/>
            <a:ext cx="6126480" cy="1143000"/>
          </a:xfrm>
          <a:prstGeom prst="rect">
            <a:avLst/>
          </a:prstGeom>
          <a:solidFill>
            <a:srgbClr val="13294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2"/>
          <p:cNvSpPr/>
          <p:nvPr/>
        </p:nvSpPr>
        <p:spPr>
          <a:xfrm>
            <a:off x="548640" y="4937760"/>
            <a:ext cx="91440" cy="1143000"/>
          </a:xfrm>
          <a:prstGeom prst="rect">
            <a:avLst/>
          </a:prstGeom>
          <a:solidFill>
            <a:srgbClr val="E84A2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2"/>
          <p:cNvSpPr/>
          <p:nvPr/>
        </p:nvSpPr>
        <p:spPr>
          <a:xfrm>
            <a:off x="777240" y="5029200"/>
            <a:ext cx="5029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THE EXPERIENCE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2"/>
          <p:cNvSpPr/>
          <p:nvPr/>
        </p:nvSpPr>
        <p:spPr>
          <a:xfrm>
            <a:off x="777240" y="5303520"/>
            <a:ext cx="585216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Georgia"/>
              <a:buNone/>
            </a:pPr>
            <a:r>
              <a:rPr b="0" i="1" lang="en-US" sz="19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“You are face-to-face with a figure who resembles you.”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2"/>
          <p:cNvSpPr/>
          <p:nvPr/>
        </p:nvSpPr>
        <p:spPr>
          <a:xfrm>
            <a:off x="7040880" y="1691640"/>
            <a:ext cx="4754880" cy="14173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54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2"/>
          <p:cNvSpPr/>
          <p:nvPr/>
        </p:nvSpPr>
        <p:spPr>
          <a:xfrm>
            <a:off x="7315200" y="1965960"/>
            <a:ext cx="868680" cy="868680"/>
          </a:xfrm>
          <a:prstGeom prst="ellipse">
            <a:avLst/>
          </a:prstGeom>
          <a:solidFill>
            <a:srgbClr val="F8FAFC"/>
          </a:solidFill>
          <a:ln cap="flat" cmpd="sng" w="25400">
            <a:solidFill>
              <a:srgbClr val="E84A2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50" name="Google Shape;50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98080" y="2148840"/>
            <a:ext cx="502920" cy="502920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2"/>
          <p:cNvSpPr/>
          <p:nvPr/>
        </p:nvSpPr>
        <p:spPr>
          <a:xfrm>
            <a:off x="8366760" y="1938528"/>
            <a:ext cx="32461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1900"/>
              <a:buFont typeface="Georgia"/>
              <a:buNone/>
            </a:pPr>
            <a:r>
              <a:rPr b="1" i="0" lang="en-US" sz="1900" u="none" cap="none" strike="noStrike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One-Way Mirror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2"/>
          <p:cNvSpPr/>
          <p:nvPr/>
        </p:nvSpPr>
        <p:spPr>
          <a:xfrm>
            <a:off x="8366760" y="2350008"/>
            <a:ext cx="3246120" cy="713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70% reflective glass — a mirror at rest, a window when the display is active.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2"/>
          <p:cNvSpPr/>
          <p:nvPr/>
        </p:nvSpPr>
        <p:spPr>
          <a:xfrm>
            <a:off x="7040880" y="3246120"/>
            <a:ext cx="4754880" cy="14173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54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2"/>
          <p:cNvSpPr/>
          <p:nvPr/>
        </p:nvSpPr>
        <p:spPr>
          <a:xfrm>
            <a:off x="7315200" y="3520440"/>
            <a:ext cx="868680" cy="868680"/>
          </a:xfrm>
          <a:prstGeom prst="ellipse">
            <a:avLst/>
          </a:prstGeom>
          <a:solidFill>
            <a:srgbClr val="F8FAFC"/>
          </a:solidFill>
          <a:ln cap="flat" cmpd="sng" w="25400">
            <a:solidFill>
              <a:srgbClr val="E84A2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55" name="Google Shape;55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498080" y="3703320"/>
            <a:ext cx="502920" cy="50292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2"/>
          <p:cNvSpPr/>
          <p:nvPr/>
        </p:nvSpPr>
        <p:spPr>
          <a:xfrm>
            <a:off x="8366760" y="3493008"/>
            <a:ext cx="32461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1900"/>
              <a:buFont typeface="Georgia"/>
              <a:buNone/>
            </a:pPr>
            <a:r>
              <a:rPr b="1" i="0" lang="en-US" sz="1900" u="none" cap="none" strike="noStrike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Face Embeddings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2"/>
          <p:cNvSpPr/>
          <p:nvPr/>
        </p:nvSpPr>
        <p:spPr>
          <a:xfrm>
            <a:off x="8366760" y="3904488"/>
            <a:ext cx="3246120" cy="713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MobileFaceNet generates a 512-D vector capturing the visual identity of each face.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2"/>
          <p:cNvSpPr/>
          <p:nvPr/>
        </p:nvSpPr>
        <p:spPr>
          <a:xfrm>
            <a:off x="7040880" y="4800600"/>
            <a:ext cx="4754880" cy="14173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54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2"/>
          <p:cNvSpPr/>
          <p:nvPr/>
        </p:nvSpPr>
        <p:spPr>
          <a:xfrm>
            <a:off x="7315200" y="5074920"/>
            <a:ext cx="868680" cy="868680"/>
          </a:xfrm>
          <a:prstGeom prst="ellipse">
            <a:avLst/>
          </a:prstGeom>
          <a:solidFill>
            <a:srgbClr val="F8FAFC"/>
          </a:solidFill>
          <a:ln cap="flat" cmpd="sng" w="25400">
            <a:solidFill>
              <a:srgbClr val="E84A2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60" name="Google Shape;60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498080" y="5257800"/>
            <a:ext cx="502920" cy="50292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2"/>
          <p:cNvSpPr/>
          <p:nvPr/>
        </p:nvSpPr>
        <p:spPr>
          <a:xfrm>
            <a:off x="8366760" y="5047488"/>
            <a:ext cx="32461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1900"/>
              <a:buFont typeface="Georgia"/>
              <a:buNone/>
            </a:pPr>
            <a:r>
              <a:rPr b="1" i="0" lang="en-US" sz="1900" u="none" cap="none" strike="noStrike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Closest Match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2"/>
          <p:cNvSpPr/>
          <p:nvPr/>
        </p:nvSpPr>
        <p:spPr>
          <a:xfrm>
            <a:off x="8366760" y="5458968"/>
            <a:ext cx="3246120" cy="713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Cosine similarity finds the most similar figure from a precomputed database.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brand/content_footer.jpeg" id="63" name="Google Shape;63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0" y="6355080"/>
            <a:ext cx="12191695" cy="502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"/>
          <p:cNvSpPr/>
          <p:nvPr/>
        </p:nvSpPr>
        <p:spPr>
          <a:xfrm>
            <a:off x="548640" y="274320"/>
            <a:ext cx="100584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02  ·  PROBLEM &amp; OBJECTIVE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3"/>
          <p:cNvSpPr/>
          <p:nvPr/>
        </p:nvSpPr>
        <p:spPr>
          <a:xfrm>
            <a:off x="548640" y="640080"/>
            <a:ext cx="1115568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3600"/>
              <a:buFont typeface="Georgia"/>
              <a:buNone/>
            </a:pPr>
            <a:r>
              <a:rPr b="1" i="0" lang="en-US" sz="3600" u="none" cap="none" strike="noStrike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Why it matters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3"/>
          <p:cNvSpPr/>
          <p:nvPr/>
        </p:nvSpPr>
        <p:spPr>
          <a:xfrm>
            <a:off x="548640" y="1691640"/>
            <a:ext cx="5486400" cy="443484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5400000" dist="25400">
              <a:srgbClr val="000000">
                <a:alpha val="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3"/>
          <p:cNvSpPr/>
          <p:nvPr/>
        </p:nvSpPr>
        <p:spPr>
          <a:xfrm>
            <a:off x="777240" y="1874520"/>
            <a:ext cx="5029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THE PROBLEM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3"/>
          <p:cNvSpPr/>
          <p:nvPr/>
        </p:nvSpPr>
        <p:spPr>
          <a:xfrm>
            <a:off x="777240" y="2240280"/>
            <a:ext cx="50292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2100"/>
              <a:buFont typeface="Georgia"/>
              <a:buNone/>
            </a:pPr>
            <a:r>
              <a:rPr b="1" i="0" lang="en-US" sz="2100" u="none" cap="none" strike="noStrike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Public engagement for Illinois Quantum Park</a:t>
            </a:r>
            <a:endParaRPr b="0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3"/>
          <p:cNvSpPr/>
          <p:nvPr/>
        </p:nvSpPr>
        <p:spPr>
          <a:xfrm>
            <a:off x="777240" y="2834640"/>
            <a:ext cx="5029200" cy="169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Chicago is investing $500M in the Illinois Quantum &amp; Microelectronics Park. Professor Kwiat needs a viable, museum-grade prototype for investors — one that turns abstract science into a personal, memorable interaction.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3"/>
          <p:cNvSpPr/>
          <p:nvPr/>
        </p:nvSpPr>
        <p:spPr>
          <a:xfrm>
            <a:off x="777240" y="4617720"/>
            <a:ext cx="3200400" cy="960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4800"/>
              <a:buFont typeface="Georgia"/>
              <a:buNone/>
            </a:pPr>
            <a:r>
              <a:rPr b="1" i="0" lang="en-US" sz="4800" u="none" cap="none" strike="noStrike">
                <a:solidFill>
                  <a:srgbClr val="E84A27"/>
                </a:solidFill>
                <a:latin typeface="Georgia"/>
                <a:ea typeface="Georgia"/>
                <a:cs typeface="Georgia"/>
                <a:sym typeface="Georgia"/>
              </a:rPr>
              <a:t>$500M</a:t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3"/>
          <p:cNvSpPr/>
          <p:nvPr/>
        </p:nvSpPr>
        <p:spPr>
          <a:xfrm>
            <a:off x="777240" y="5532120"/>
            <a:ext cx="50292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Chicago's investment in the Illinois Quantum &amp; Microelectronics Park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3"/>
          <p:cNvSpPr/>
          <p:nvPr/>
        </p:nvSpPr>
        <p:spPr>
          <a:xfrm>
            <a:off x="6309360" y="1691640"/>
            <a:ext cx="5486400" cy="4434840"/>
          </a:xfrm>
          <a:prstGeom prst="rect">
            <a:avLst/>
          </a:prstGeom>
          <a:solidFill>
            <a:srgbClr val="13294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3"/>
          <p:cNvSpPr/>
          <p:nvPr/>
        </p:nvSpPr>
        <p:spPr>
          <a:xfrm>
            <a:off x="6537960" y="1874520"/>
            <a:ext cx="5029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OUR OBJECTIVE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3"/>
          <p:cNvSpPr/>
          <p:nvPr/>
        </p:nvSpPr>
        <p:spPr>
          <a:xfrm>
            <a:off x="6537960" y="2240280"/>
            <a:ext cx="50292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Georgia"/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Build a working prototype that proves the concept</a:t>
            </a:r>
            <a:endParaRPr b="0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3"/>
          <p:cNvSpPr/>
          <p:nvPr/>
        </p:nvSpPr>
        <p:spPr>
          <a:xfrm>
            <a:off x="6537960" y="3017520"/>
            <a:ext cx="685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E84A27"/>
                </a:solidFill>
                <a:latin typeface="Georgia"/>
                <a:ea typeface="Georgia"/>
                <a:cs typeface="Georgia"/>
                <a:sym typeface="Georgia"/>
              </a:rPr>
              <a:t>01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3"/>
          <p:cNvSpPr/>
          <p:nvPr/>
        </p:nvSpPr>
        <p:spPr>
          <a:xfrm>
            <a:off x="7269480" y="3017520"/>
            <a:ext cx="45262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Reflect &amp; reveal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3"/>
          <p:cNvSpPr/>
          <p:nvPr/>
        </p:nvSpPr>
        <p:spPr>
          <a:xfrm>
            <a:off x="7269480" y="3383280"/>
            <a:ext cx="45262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5E8EC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E5E8EC"/>
                </a:solidFill>
                <a:latin typeface="Calibri"/>
                <a:ea typeface="Calibri"/>
                <a:cs typeface="Calibri"/>
                <a:sym typeface="Calibri"/>
              </a:rPr>
              <a:t>A surface that is a mirror at rest and a display when active.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3"/>
          <p:cNvSpPr/>
          <p:nvPr/>
        </p:nvSpPr>
        <p:spPr>
          <a:xfrm>
            <a:off x="6537960" y="3977640"/>
            <a:ext cx="685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E84A27"/>
                </a:solidFill>
                <a:latin typeface="Georgia"/>
                <a:ea typeface="Georgia"/>
                <a:cs typeface="Georgia"/>
                <a:sym typeface="Georgia"/>
              </a:rPr>
              <a:t>02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3"/>
          <p:cNvSpPr/>
          <p:nvPr/>
        </p:nvSpPr>
        <p:spPr>
          <a:xfrm>
            <a:off x="7269480" y="3977640"/>
            <a:ext cx="45262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Recognize &amp; match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3"/>
          <p:cNvSpPr/>
          <p:nvPr/>
        </p:nvSpPr>
        <p:spPr>
          <a:xfrm>
            <a:off x="7269480" y="4343400"/>
            <a:ext cx="45262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5E8EC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E5E8EC"/>
                </a:solidFill>
                <a:latin typeface="Calibri"/>
                <a:ea typeface="Calibri"/>
                <a:cs typeface="Calibri"/>
                <a:sym typeface="Calibri"/>
              </a:rPr>
              <a:t>Identify the user's facial features and find the closest figure in a curated database.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3"/>
          <p:cNvSpPr/>
          <p:nvPr/>
        </p:nvSpPr>
        <p:spPr>
          <a:xfrm>
            <a:off x="6537960" y="4937760"/>
            <a:ext cx="685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E84A27"/>
                </a:solidFill>
                <a:latin typeface="Georgia"/>
                <a:ea typeface="Georgia"/>
                <a:cs typeface="Georgia"/>
                <a:sym typeface="Georgia"/>
              </a:rPr>
              <a:t>03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3"/>
          <p:cNvSpPr/>
          <p:nvPr/>
        </p:nvSpPr>
        <p:spPr>
          <a:xfrm>
            <a:off x="7269480" y="4937760"/>
            <a:ext cx="45262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Inspire &amp; represent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3"/>
          <p:cNvSpPr/>
          <p:nvPr/>
        </p:nvSpPr>
        <p:spPr>
          <a:xfrm>
            <a:off x="7269480" y="5303520"/>
            <a:ext cx="45262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5E8EC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E5E8EC"/>
                </a:solidFill>
                <a:latin typeface="Calibri"/>
                <a:ea typeface="Calibri"/>
                <a:cs typeface="Calibri"/>
                <a:sym typeface="Calibri"/>
              </a:rPr>
              <a:t>Connect users to diverse STEM pioneers across science, engineering, and entrepreneurship.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brand/content_footer.jpeg" id="89" name="Google Shape;8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355080"/>
            <a:ext cx="12191695" cy="502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"/>
          <p:cNvSpPr/>
          <p:nvPr/>
        </p:nvSpPr>
        <p:spPr>
          <a:xfrm>
            <a:off x="548640" y="274320"/>
            <a:ext cx="100584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03  ·  SYSTEM DESIGN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4"/>
          <p:cNvSpPr/>
          <p:nvPr/>
        </p:nvSpPr>
        <p:spPr>
          <a:xfrm>
            <a:off x="548640" y="640080"/>
            <a:ext cx="1115568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3600"/>
              <a:buFont typeface="Georgia"/>
              <a:buNone/>
            </a:pPr>
            <a:r>
              <a:rPr b="1" i="0" lang="en-US" sz="3600" u="none" cap="none" strike="noStrike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Block diagram &amp; subsystem flow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4"/>
          <p:cNvSpPr/>
          <p:nvPr/>
        </p:nvSpPr>
        <p:spPr>
          <a:xfrm>
            <a:off x="548640" y="1554480"/>
            <a:ext cx="1106424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Four subsystems coordinate every interaction. The Start-Scan button triggers the cycle; data flows from ESP32 to Raspberry Pi via Bluetooth, and the Pi drives the display.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4"/>
          <p:cNvSpPr/>
          <p:nvPr/>
        </p:nvSpPr>
        <p:spPr>
          <a:xfrm>
            <a:off x="548640" y="2194560"/>
            <a:ext cx="2468880" cy="21031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54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4"/>
          <p:cNvSpPr/>
          <p:nvPr/>
        </p:nvSpPr>
        <p:spPr>
          <a:xfrm>
            <a:off x="548640" y="2194560"/>
            <a:ext cx="2468880" cy="365760"/>
          </a:xfrm>
          <a:prstGeom prst="rect">
            <a:avLst/>
          </a:prstGeom>
          <a:solidFill>
            <a:srgbClr val="E84A2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"/>
          <p:cNvSpPr/>
          <p:nvPr/>
        </p:nvSpPr>
        <p:spPr>
          <a:xfrm>
            <a:off x="713232" y="2231136"/>
            <a:ext cx="21031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POWER SUBSYSTEM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01" name="Google Shape;10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68880" y="269748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4"/>
          <p:cNvSpPr/>
          <p:nvPr/>
        </p:nvSpPr>
        <p:spPr>
          <a:xfrm>
            <a:off x="713232" y="2651760"/>
            <a:ext cx="17373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Distributes voltage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4"/>
          <p:cNvSpPr/>
          <p:nvPr/>
        </p:nvSpPr>
        <p:spPr>
          <a:xfrm>
            <a:off x="713232" y="3108960"/>
            <a:ext cx="219456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·  USB-C 5V (Pi)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30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·  5V → 3.3V regulator (ESP32)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30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·  5V rail </a:t>
            </a:r>
            <a:r>
              <a:rPr lang="en-US" sz="120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(M</a:t>
            </a:r>
            <a:r>
              <a:rPr b="0" i="0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onitor)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4"/>
          <p:cNvSpPr/>
          <p:nvPr/>
        </p:nvSpPr>
        <p:spPr>
          <a:xfrm>
            <a:off x="3291840" y="2194560"/>
            <a:ext cx="2743200" cy="21031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54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4"/>
          <p:cNvSpPr/>
          <p:nvPr/>
        </p:nvSpPr>
        <p:spPr>
          <a:xfrm>
            <a:off x="3291840" y="2194560"/>
            <a:ext cx="2743200" cy="365760"/>
          </a:xfrm>
          <a:prstGeom prst="rect">
            <a:avLst/>
          </a:prstGeom>
          <a:solidFill>
            <a:srgbClr val="13294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4"/>
          <p:cNvSpPr/>
          <p:nvPr/>
        </p:nvSpPr>
        <p:spPr>
          <a:xfrm>
            <a:off x="3456432" y="2231136"/>
            <a:ext cx="23774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STARTUP SUBSYSTEM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07" name="Google Shape;107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486400" y="269748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4"/>
          <p:cNvSpPr/>
          <p:nvPr/>
        </p:nvSpPr>
        <p:spPr>
          <a:xfrm>
            <a:off x="3456432" y="2651760"/>
            <a:ext cx="20116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ESP32 + buttons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4"/>
          <p:cNvSpPr/>
          <p:nvPr/>
        </p:nvSpPr>
        <p:spPr>
          <a:xfrm>
            <a:off x="3456432" y="3108960"/>
            <a:ext cx="24688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·  Scientists / Engineers / Entrepreneurs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30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·  Start-Scan button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30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·  Bluetooth SPP → Pi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4"/>
          <p:cNvSpPr/>
          <p:nvPr/>
        </p:nvSpPr>
        <p:spPr>
          <a:xfrm>
            <a:off x="6400800" y="2194560"/>
            <a:ext cx="5212080" cy="21031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54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"/>
          <p:cNvSpPr/>
          <p:nvPr/>
        </p:nvSpPr>
        <p:spPr>
          <a:xfrm>
            <a:off x="6400800" y="2194560"/>
            <a:ext cx="5212080" cy="365760"/>
          </a:xfrm>
          <a:prstGeom prst="rect">
            <a:avLst/>
          </a:prstGeom>
          <a:solidFill>
            <a:srgbClr val="13294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4"/>
          <p:cNvSpPr/>
          <p:nvPr/>
        </p:nvSpPr>
        <p:spPr>
          <a:xfrm>
            <a:off x="6565392" y="2231136"/>
            <a:ext cx="48463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DISPLAY SUBSYSTEM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13" name="Google Shape;113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064240" y="269748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4"/>
          <p:cNvSpPr/>
          <p:nvPr/>
        </p:nvSpPr>
        <p:spPr>
          <a:xfrm>
            <a:off x="6565392" y="2651760"/>
            <a:ext cx="44805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Camera + monitor + glass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4"/>
          <p:cNvSpPr/>
          <p:nvPr/>
        </p:nvSpPr>
        <p:spPr>
          <a:xfrm>
            <a:off x="6565392" y="3108960"/>
            <a:ext cx="493776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·  Logitech C270 webcam (USB)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30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·  21.5" IPS monitor — 350+ cd/m²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30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·  70% reflective glass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4"/>
          <p:cNvSpPr/>
          <p:nvPr/>
        </p:nvSpPr>
        <p:spPr>
          <a:xfrm>
            <a:off x="6400800" y="4434840"/>
            <a:ext cx="5212080" cy="14173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54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4"/>
          <p:cNvSpPr/>
          <p:nvPr/>
        </p:nvSpPr>
        <p:spPr>
          <a:xfrm>
            <a:off x="6400800" y="4434840"/>
            <a:ext cx="5212080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4"/>
          <p:cNvSpPr/>
          <p:nvPr/>
        </p:nvSpPr>
        <p:spPr>
          <a:xfrm>
            <a:off x="6565392" y="4471416"/>
            <a:ext cx="48463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BACKEND  (Raspberry Pi 4)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19" name="Google Shape;119;p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064240" y="493776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4"/>
          <p:cNvSpPr/>
          <p:nvPr/>
        </p:nvSpPr>
        <p:spPr>
          <a:xfrm>
            <a:off x="6565392" y="4892040"/>
            <a:ext cx="44805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Facial recognition pipeline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4"/>
          <p:cNvSpPr/>
          <p:nvPr/>
        </p:nvSpPr>
        <p:spPr>
          <a:xfrm>
            <a:off x="6565392" y="5349240"/>
            <a:ext cx="49377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·  OpenCV face detection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30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·  MobileFaceNet 512-D embedding (ONNX Runtime)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30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·  Cosine similarity match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2" name="Google Shape;122;p4"/>
          <p:cNvCxnSpPr/>
          <p:nvPr/>
        </p:nvCxnSpPr>
        <p:spPr>
          <a:xfrm>
            <a:off x="3017520" y="3200400"/>
            <a:ext cx="274320" cy="0"/>
          </a:xfrm>
          <a:prstGeom prst="straightConnector1">
            <a:avLst/>
          </a:prstGeom>
          <a:noFill/>
          <a:ln cap="flat" cmpd="sng" w="22225">
            <a:solidFill>
              <a:srgbClr val="4A5568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23" name="Google Shape;123;p4"/>
          <p:cNvCxnSpPr/>
          <p:nvPr/>
        </p:nvCxnSpPr>
        <p:spPr>
          <a:xfrm>
            <a:off x="6035040" y="3200400"/>
            <a:ext cx="365760" cy="1920240"/>
          </a:xfrm>
          <a:prstGeom prst="straightConnector1">
            <a:avLst/>
          </a:prstGeom>
          <a:noFill/>
          <a:ln cap="flat" cmpd="sng" w="25400">
            <a:solidFill>
              <a:srgbClr val="E84A27"/>
            </a:solidFill>
            <a:prstDash val="solid"/>
            <a:round/>
            <a:headEnd len="sm" w="sm" type="none"/>
            <a:tailEnd len="med" w="med" type="triangle"/>
          </a:ln>
        </p:spPr>
      </p:cxnSp>
      <p:pic>
        <p:nvPicPr>
          <p:cNvPr descr="preencoded.png" id="124" name="Google Shape;124;p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989320" y="3931920"/>
            <a:ext cx="292608" cy="292608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4"/>
          <p:cNvSpPr/>
          <p:nvPr/>
        </p:nvSpPr>
        <p:spPr>
          <a:xfrm>
            <a:off x="5943600" y="4242816"/>
            <a:ext cx="457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13294B"/>
                </a:solidFill>
                <a:latin typeface="Calibri"/>
                <a:ea typeface="Calibri"/>
                <a:cs typeface="Calibri"/>
                <a:sym typeface="Calibri"/>
              </a:rPr>
              <a:t>BT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6" name="Google Shape;126;p4"/>
          <p:cNvCxnSpPr/>
          <p:nvPr/>
        </p:nvCxnSpPr>
        <p:spPr>
          <a:xfrm>
            <a:off x="9006840" y="4297680"/>
            <a:ext cx="0" cy="137160"/>
          </a:xfrm>
          <a:prstGeom prst="straightConnector1">
            <a:avLst/>
          </a:prstGeom>
          <a:noFill/>
          <a:ln cap="flat" cmpd="sng" w="19050">
            <a:solidFill>
              <a:srgbClr val="4A5568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27" name="Google Shape;127;p4"/>
          <p:cNvSpPr/>
          <p:nvPr/>
        </p:nvSpPr>
        <p:spPr>
          <a:xfrm>
            <a:off x="9144000" y="4206240"/>
            <a:ext cx="1371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HDMI / USB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4"/>
          <p:cNvSpPr/>
          <p:nvPr/>
        </p:nvSpPr>
        <p:spPr>
          <a:xfrm>
            <a:off x="548640" y="5989320"/>
            <a:ext cx="11064240" cy="274320"/>
          </a:xfrm>
          <a:prstGeom prst="rect">
            <a:avLst/>
          </a:prstGeom>
          <a:solidFill>
            <a:srgbClr val="F8FAFC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4"/>
          <p:cNvSpPr/>
          <p:nvPr/>
        </p:nvSpPr>
        <p:spPr>
          <a:xfrm>
            <a:off x="640080" y="5989320"/>
            <a:ext cx="1097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ACTIVATION   </a:t>
            </a:r>
            <a:r>
              <a:rPr b="0" i="0" lang="en-US" sz="1200" u="none" cap="none" strike="noStrike">
                <a:solidFill>
                  <a:srgbClr val="13294B"/>
                </a:solidFill>
                <a:latin typeface="Calibri"/>
                <a:ea typeface="Calibri"/>
                <a:cs typeface="Calibri"/>
                <a:sym typeface="Calibri"/>
              </a:rPr>
              <a:t>Start-Scan button → ESP32 → Bluetooth → Pi → Capture → Match → Display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brand/content_footer.jpeg" id="130" name="Google Shape;130;p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0" y="6355080"/>
            <a:ext cx="12191695" cy="502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/home/claude/brand/content_footer.jpeg" id="136" name="Google Shape;136;g3dbfb867642_1_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775" y="6375780"/>
            <a:ext cx="12191695" cy="50292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g3dbfb867642_1_10"/>
          <p:cNvSpPr/>
          <p:nvPr/>
        </p:nvSpPr>
        <p:spPr>
          <a:xfrm>
            <a:off x="436240" y="185945"/>
            <a:ext cx="100584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b="1" lang="en-US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b="1" i="0" lang="en-US" sz="14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  ·  </a:t>
            </a:r>
            <a:r>
              <a:rPr b="1" lang="en-US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Schematic Design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g3dbfb867642_1_10"/>
          <p:cNvSpPr/>
          <p:nvPr/>
        </p:nvSpPr>
        <p:spPr>
          <a:xfrm>
            <a:off x="290815" y="625530"/>
            <a:ext cx="11155800" cy="77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3600"/>
              <a:buFont typeface="Georgia"/>
              <a:buNone/>
            </a:pPr>
            <a:r>
              <a:rPr b="1" lang="en-US" sz="3600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PCB Schematic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9" name="Google Shape;139;g3dbfb867642_1_10" title="Screenshot 2026-05-04 at 11.45.57 A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81525" y="0"/>
            <a:ext cx="7733400" cy="63757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g3dbfb867642_1_0" title="Screenshot 2026-05-04 at 11.33.53 A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32518" y="0"/>
            <a:ext cx="5912508" cy="63550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/home/claude/brand/content_footer.jpeg" id="146" name="Google Shape;146;g3dbfb867642_1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0" y="6355080"/>
            <a:ext cx="12191695" cy="502920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g3dbfb867642_1_0"/>
          <p:cNvSpPr/>
          <p:nvPr/>
        </p:nvSpPr>
        <p:spPr>
          <a:xfrm>
            <a:off x="548640" y="274320"/>
            <a:ext cx="100584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b="1" lang="en-US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r>
              <a:rPr b="1" i="0" lang="en-US" sz="14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  ·  </a:t>
            </a:r>
            <a:r>
              <a:rPr b="1" lang="en-US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PCB Layout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g3dbfb867642_1_0"/>
          <p:cNvSpPr/>
          <p:nvPr/>
        </p:nvSpPr>
        <p:spPr>
          <a:xfrm>
            <a:off x="548640" y="640080"/>
            <a:ext cx="11155800" cy="77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3600"/>
              <a:buFont typeface="Georgia"/>
              <a:buNone/>
            </a:pPr>
            <a:r>
              <a:rPr b="1" lang="en-US" sz="3600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PCB Layout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5"/>
          <p:cNvSpPr/>
          <p:nvPr/>
        </p:nvSpPr>
        <p:spPr>
          <a:xfrm>
            <a:off x="548640" y="274320"/>
            <a:ext cx="100584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b="1" lang="en-US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r>
              <a:rPr b="1" i="0" lang="en-US" sz="14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 ·  DESIGN DEEP-DIVE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5"/>
          <p:cNvSpPr/>
          <p:nvPr/>
        </p:nvSpPr>
        <p:spPr>
          <a:xfrm>
            <a:off x="548640" y="640080"/>
            <a:ext cx="1115568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3600"/>
              <a:buFont typeface="Georgia"/>
              <a:buNone/>
            </a:pPr>
            <a:r>
              <a:rPr b="1" i="0" lang="en-US" sz="3600" u="none" cap="none" strike="noStrike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Backend: facial recognition pipeline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5"/>
          <p:cNvSpPr/>
          <p:nvPr/>
        </p:nvSpPr>
        <p:spPr>
          <a:xfrm>
            <a:off x="548640" y="1554480"/>
            <a:ext cx="1106424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Once the Pi receives the START signal, six stages run end-to-end in roughly </a:t>
            </a:r>
            <a:r>
              <a:rPr i="1" lang="en-US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b="0" i="1" lang="en-US" sz="14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.5 seconds — well inside our 10-second requirement.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5"/>
          <p:cNvSpPr/>
          <p:nvPr/>
        </p:nvSpPr>
        <p:spPr>
          <a:xfrm>
            <a:off x="548640" y="2194560"/>
            <a:ext cx="1767840" cy="169164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5400000" dist="25400">
              <a:srgbClr val="000000">
                <a:alpha val="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5"/>
          <p:cNvSpPr/>
          <p:nvPr/>
        </p:nvSpPr>
        <p:spPr>
          <a:xfrm>
            <a:off x="685800" y="2331720"/>
            <a:ext cx="411480" cy="411480"/>
          </a:xfrm>
          <a:prstGeom prst="ellipse">
            <a:avLst/>
          </a:prstGeom>
          <a:solidFill>
            <a:srgbClr val="E84A2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5"/>
          <p:cNvSpPr/>
          <p:nvPr/>
        </p:nvSpPr>
        <p:spPr>
          <a:xfrm>
            <a:off x="685800" y="2331720"/>
            <a:ext cx="4114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1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60" name="Google Shape;16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13560" y="2359152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5"/>
          <p:cNvSpPr/>
          <p:nvPr/>
        </p:nvSpPr>
        <p:spPr>
          <a:xfrm>
            <a:off x="685800" y="2834640"/>
            <a:ext cx="14935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3294B"/>
                </a:solidFill>
                <a:latin typeface="Calibri"/>
                <a:ea typeface="Calibri"/>
                <a:cs typeface="Calibri"/>
                <a:sym typeface="Calibri"/>
              </a:rPr>
              <a:t>CAPTURE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5"/>
          <p:cNvSpPr/>
          <p:nvPr/>
        </p:nvSpPr>
        <p:spPr>
          <a:xfrm>
            <a:off x="685800" y="3154680"/>
            <a:ext cx="14935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Webcam → frame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5"/>
          <p:cNvSpPr/>
          <p:nvPr/>
        </p:nvSpPr>
        <p:spPr>
          <a:xfrm>
            <a:off x="685800" y="3547872"/>
            <a:ext cx="14935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300"/>
              <a:buFont typeface="Consolas"/>
              <a:buNone/>
            </a:pPr>
            <a:r>
              <a:rPr b="1" i="0" lang="en-US" sz="1300" u="none" cap="none" strike="noStrike">
                <a:solidFill>
                  <a:srgbClr val="E84A27"/>
                </a:solidFill>
                <a:latin typeface="Consolas"/>
                <a:ea typeface="Consolas"/>
                <a:cs typeface="Consolas"/>
                <a:sym typeface="Consolas"/>
              </a:rPr>
              <a:t>~1000 ms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4" name="Google Shape;164;p5"/>
          <p:cNvCxnSpPr/>
          <p:nvPr/>
        </p:nvCxnSpPr>
        <p:spPr>
          <a:xfrm>
            <a:off x="2321052" y="3040380"/>
            <a:ext cx="82296" cy="0"/>
          </a:xfrm>
          <a:prstGeom prst="straightConnector1">
            <a:avLst/>
          </a:prstGeom>
          <a:noFill/>
          <a:ln cap="flat" cmpd="sng" w="19050">
            <a:solidFill>
              <a:srgbClr val="13294B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65" name="Google Shape;165;p5"/>
          <p:cNvSpPr/>
          <p:nvPr/>
        </p:nvSpPr>
        <p:spPr>
          <a:xfrm>
            <a:off x="2407920" y="2194560"/>
            <a:ext cx="1767840" cy="169164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5400000" dist="25400">
              <a:srgbClr val="000000">
                <a:alpha val="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5"/>
          <p:cNvSpPr/>
          <p:nvPr/>
        </p:nvSpPr>
        <p:spPr>
          <a:xfrm>
            <a:off x="2545080" y="2331720"/>
            <a:ext cx="411480" cy="411480"/>
          </a:xfrm>
          <a:prstGeom prst="ellipse">
            <a:avLst/>
          </a:prstGeom>
          <a:solidFill>
            <a:srgbClr val="E84A2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5"/>
          <p:cNvSpPr/>
          <p:nvPr/>
        </p:nvSpPr>
        <p:spPr>
          <a:xfrm>
            <a:off x="2545080" y="2331720"/>
            <a:ext cx="4114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2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68" name="Google Shape;168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72840" y="2359152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5"/>
          <p:cNvSpPr/>
          <p:nvPr/>
        </p:nvSpPr>
        <p:spPr>
          <a:xfrm>
            <a:off x="2545080" y="2834640"/>
            <a:ext cx="14935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3294B"/>
                </a:solidFill>
                <a:latin typeface="Calibri"/>
                <a:ea typeface="Calibri"/>
                <a:cs typeface="Calibri"/>
                <a:sym typeface="Calibri"/>
              </a:rPr>
              <a:t>DETECT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5"/>
          <p:cNvSpPr/>
          <p:nvPr/>
        </p:nvSpPr>
        <p:spPr>
          <a:xfrm>
            <a:off x="2545080" y="3154680"/>
            <a:ext cx="14935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Crop face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5"/>
          <p:cNvSpPr/>
          <p:nvPr/>
        </p:nvSpPr>
        <p:spPr>
          <a:xfrm>
            <a:off x="2545080" y="3547872"/>
            <a:ext cx="14935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300"/>
              <a:buFont typeface="Consolas"/>
              <a:buNone/>
            </a:pPr>
            <a:r>
              <a:rPr b="1" i="0" lang="en-US" sz="1300" u="none" cap="none" strike="noStrike">
                <a:solidFill>
                  <a:srgbClr val="E84A27"/>
                </a:solidFill>
                <a:latin typeface="Consolas"/>
                <a:ea typeface="Consolas"/>
                <a:cs typeface="Consolas"/>
                <a:sym typeface="Consolas"/>
              </a:rPr>
              <a:t>~50 ms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2" name="Google Shape;172;p5"/>
          <p:cNvCxnSpPr/>
          <p:nvPr/>
        </p:nvCxnSpPr>
        <p:spPr>
          <a:xfrm>
            <a:off x="4180332" y="3040380"/>
            <a:ext cx="82296" cy="0"/>
          </a:xfrm>
          <a:prstGeom prst="straightConnector1">
            <a:avLst/>
          </a:prstGeom>
          <a:noFill/>
          <a:ln cap="flat" cmpd="sng" w="19050">
            <a:solidFill>
              <a:srgbClr val="13294B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73" name="Google Shape;173;p5"/>
          <p:cNvSpPr/>
          <p:nvPr/>
        </p:nvSpPr>
        <p:spPr>
          <a:xfrm>
            <a:off x="4267200" y="2194560"/>
            <a:ext cx="1767840" cy="169164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5400000" dist="25400">
              <a:srgbClr val="000000">
                <a:alpha val="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5"/>
          <p:cNvSpPr/>
          <p:nvPr/>
        </p:nvSpPr>
        <p:spPr>
          <a:xfrm>
            <a:off x="4404360" y="2331720"/>
            <a:ext cx="411480" cy="411480"/>
          </a:xfrm>
          <a:prstGeom prst="ellipse">
            <a:avLst/>
          </a:prstGeom>
          <a:solidFill>
            <a:srgbClr val="E84A2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5"/>
          <p:cNvSpPr/>
          <p:nvPr/>
        </p:nvSpPr>
        <p:spPr>
          <a:xfrm>
            <a:off x="4404360" y="2331720"/>
            <a:ext cx="4114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3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76" name="Google Shape;176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532120" y="2359152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5"/>
          <p:cNvSpPr/>
          <p:nvPr/>
        </p:nvSpPr>
        <p:spPr>
          <a:xfrm>
            <a:off x="4404360" y="2834640"/>
            <a:ext cx="14935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3294B"/>
                </a:solidFill>
                <a:latin typeface="Calibri"/>
                <a:ea typeface="Calibri"/>
                <a:cs typeface="Calibri"/>
                <a:sym typeface="Calibri"/>
              </a:rPr>
              <a:t>EMBED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5"/>
          <p:cNvSpPr/>
          <p:nvPr/>
        </p:nvSpPr>
        <p:spPr>
          <a:xfrm>
            <a:off x="4404360" y="3154680"/>
            <a:ext cx="14935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MobileFaceNet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5"/>
          <p:cNvSpPr/>
          <p:nvPr/>
        </p:nvSpPr>
        <p:spPr>
          <a:xfrm>
            <a:off x="4404360" y="3547872"/>
            <a:ext cx="14935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300"/>
              <a:buFont typeface="Consolas"/>
              <a:buNone/>
            </a:pPr>
            <a:r>
              <a:rPr b="1" i="0" lang="en-US" sz="1300" u="none" cap="none" strike="noStrike">
                <a:solidFill>
                  <a:srgbClr val="E84A27"/>
                </a:solidFill>
                <a:latin typeface="Consolas"/>
                <a:ea typeface="Consolas"/>
                <a:cs typeface="Consolas"/>
                <a:sym typeface="Consolas"/>
              </a:rPr>
              <a:t>~400 ms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0" name="Google Shape;180;p5"/>
          <p:cNvCxnSpPr/>
          <p:nvPr/>
        </p:nvCxnSpPr>
        <p:spPr>
          <a:xfrm>
            <a:off x="6039612" y="3040380"/>
            <a:ext cx="82296" cy="0"/>
          </a:xfrm>
          <a:prstGeom prst="straightConnector1">
            <a:avLst/>
          </a:prstGeom>
          <a:noFill/>
          <a:ln cap="flat" cmpd="sng" w="19050">
            <a:solidFill>
              <a:srgbClr val="13294B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81" name="Google Shape;181;p5"/>
          <p:cNvSpPr/>
          <p:nvPr/>
        </p:nvSpPr>
        <p:spPr>
          <a:xfrm>
            <a:off x="6126480" y="2194560"/>
            <a:ext cx="1767840" cy="169164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5400000" dist="25400">
              <a:srgbClr val="000000">
                <a:alpha val="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5"/>
          <p:cNvSpPr/>
          <p:nvPr/>
        </p:nvSpPr>
        <p:spPr>
          <a:xfrm>
            <a:off x="6263640" y="2331720"/>
            <a:ext cx="411480" cy="411480"/>
          </a:xfrm>
          <a:prstGeom prst="ellipse">
            <a:avLst/>
          </a:prstGeom>
          <a:solidFill>
            <a:srgbClr val="E84A2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5"/>
          <p:cNvSpPr/>
          <p:nvPr/>
        </p:nvSpPr>
        <p:spPr>
          <a:xfrm>
            <a:off x="6263640" y="2331720"/>
            <a:ext cx="4114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4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84" name="Google Shape;184;p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391400" y="2359152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5"/>
          <p:cNvSpPr/>
          <p:nvPr/>
        </p:nvSpPr>
        <p:spPr>
          <a:xfrm>
            <a:off x="6263640" y="2834640"/>
            <a:ext cx="14935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3294B"/>
                </a:solidFill>
                <a:latin typeface="Calibri"/>
                <a:ea typeface="Calibri"/>
                <a:cs typeface="Calibri"/>
                <a:sym typeface="Calibri"/>
              </a:rPr>
              <a:t>MATCH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5"/>
          <p:cNvSpPr/>
          <p:nvPr/>
        </p:nvSpPr>
        <p:spPr>
          <a:xfrm>
            <a:off x="6263640" y="3154680"/>
            <a:ext cx="14935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Cosine similarity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5"/>
          <p:cNvSpPr/>
          <p:nvPr/>
        </p:nvSpPr>
        <p:spPr>
          <a:xfrm>
            <a:off x="6263640" y="3547872"/>
            <a:ext cx="14935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300"/>
              <a:buFont typeface="Consolas"/>
              <a:buNone/>
            </a:pPr>
            <a:r>
              <a:rPr b="1" i="0" lang="en-US" sz="1300" u="none" cap="none" strike="noStrike">
                <a:solidFill>
                  <a:srgbClr val="E84A27"/>
                </a:solidFill>
                <a:latin typeface="Consolas"/>
                <a:ea typeface="Consolas"/>
                <a:cs typeface="Consolas"/>
                <a:sym typeface="Consolas"/>
              </a:rPr>
              <a:t>~</a:t>
            </a:r>
            <a:r>
              <a:rPr b="1" lang="en-US" sz="1300">
                <a:solidFill>
                  <a:srgbClr val="E84A27"/>
                </a:solidFill>
                <a:latin typeface="Consolas"/>
                <a:ea typeface="Consolas"/>
                <a:cs typeface="Consolas"/>
                <a:sym typeface="Consolas"/>
              </a:rPr>
              <a:t>3000</a:t>
            </a:r>
            <a:r>
              <a:rPr b="1" i="0" lang="en-US" sz="1300" u="none" cap="none" strike="noStrike">
                <a:solidFill>
                  <a:srgbClr val="E84A27"/>
                </a:solidFill>
                <a:latin typeface="Consolas"/>
                <a:ea typeface="Consolas"/>
                <a:cs typeface="Consolas"/>
                <a:sym typeface="Consolas"/>
              </a:rPr>
              <a:t> ms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8" name="Google Shape;188;p5"/>
          <p:cNvCxnSpPr/>
          <p:nvPr/>
        </p:nvCxnSpPr>
        <p:spPr>
          <a:xfrm>
            <a:off x="7898892" y="3040380"/>
            <a:ext cx="82296" cy="0"/>
          </a:xfrm>
          <a:prstGeom prst="straightConnector1">
            <a:avLst/>
          </a:prstGeom>
          <a:noFill/>
          <a:ln cap="flat" cmpd="sng" w="19050">
            <a:solidFill>
              <a:srgbClr val="13294B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89" name="Google Shape;189;p5"/>
          <p:cNvSpPr/>
          <p:nvPr/>
        </p:nvSpPr>
        <p:spPr>
          <a:xfrm>
            <a:off x="7985760" y="2194560"/>
            <a:ext cx="1767840" cy="169164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5400000" dist="25400">
              <a:srgbClr val="000000">
                <a:alpha val="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5"/>
          <p:cNvSpPr/>
          <p:nvPr/>
        </p:nvSpPr>
        <p:spPr>
          <a:xfrm>
            <a:off x="8122920" y="2331720"/>
            <a:ext cx="411480" cy="411480"/>
          </a:xfrm>
          <a:prstGeom prst="ellipse">
            <a:avLst/>
          </a:prstGeom>
          <a:solidFill>
            <a:srgbClr val="E84A2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5"/>
          <p:cNvSpPr/>
          <p:nvPr/>
        </p:nvSpPr>
        <p:spPr>
          <a:xfrm>
            <a:off x="8122920" y="2331720"/>
            <a:ext cx="4114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5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92" name="Google Shape;192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9250680" y="2359152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5"/>
          <p:cNvSpPr/>
          <p:nvPr/>
        </p:nvSpPr>
        <p:spPr>
          <a:xfrm>
            <a:off x="8122920" y="2834640"/>
            <a:ext cx="14935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3294B"/>
                </a:solidFill>
                <a:latin typeface="Calibri"/>
                <a:ea typeface="Calibri"/>
                <a:cs typeface="Calibri"/>
                <a:sym typeface="Calibri"/>
              </a:rPr>
              <a:t>DISPLAY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5"/>
          <p:cNvSpPr/>
          <p:nvPr/>
        </p:nvSpPr>
        <p:spPr>
          <a:xfrm>
            <a:off x="8122920" y="3154680"/>
            <a:ext cx="14935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Pygame fullscreen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5"/>
          <p:cNvSpPr/>
          <p:nvPr/>
        </p:nvSpPr>
        <p:spPr>
          <a:xfrm>
            <a:off x="8122920" y="3547872"/>
            <a:ext cx="14935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300"/>
              <a:buFont typeface="Consolas"/>
              <a:buNone/>
            </a:pPr>
            <a:r>
              <a:rPr b="1" i="0" lang="en-US" sz="1300" u="none" cap="none" strike="noStrike">
                <a:solidFill>
                  <a:srgbClr val="E84A27"/>
                </a:solidFill>
                <a:latin typeface="Consolas"/>
                <a:ea typeface="Consolas"/>
                <a:cs typeface="Consolas"/>
                <a:sym typeface="Consolas"/>
              </a:rPr>
              <a:t>~20 ms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6" name="Google Shape;196;p5"/>
          <p:cNvCxnSpPr/>
          <p:nvPr/>
        </p:nvCxnSpPr>
        <p:spPr>
          <a:xfrm>
            <a:off x="9758172" y="3040380"/>
            <a:ext cx="82296" cy="0"/>
          </a:xfrm>
          <a:prstGeom prst="straightConnector1">
            <a:avLst/>
          </a:prstGeom>
          <a:noFill/>
          <a:ln cap="flat" cmpd="sng" w="19050">
            <a:solidFill>
              <a:srgbClr val="13294B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97" name="Google Shape;197;p5"/>
          <p:cNvSpPr/>
          <p:nvPr/>
        </p:nvSpPr>
        <p:spPr>
          <a:xfrm>
            <a:off x="9845040" y="2194560"/>
            <a:ext cx="1767840" cy="169164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5400000" dist="25400">
              <a:srgbClr val="000000">
                <a:alpha val="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5"/>
          <p:cNvSpPr/>
          <p:nvPr/>
        </p:nvSpPr>
        <p:spPr>
          <a:xfrm>
            <a:off x="9982200" y="2331720"/>
            <a:ext cx="411480" cy="411480"/>
          </a:xfrm>
          <a:prstGeom prst="ellipse">
            <a:avLst/>
          </a:prstGeom>
          <a:solidFill>
            <a:srgbClr val="E84A2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5"/>
          <p:cNvSpPr/>
          <p:nvPr/>
        </p:nvSpPr>
        <p:spPr>
          <a:xfrm>
            <a:off x="9982200" y="2331720"/>
            <a:ext cx="4114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6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00" name="Google Shape;200;p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1109960" y="2359152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5"/>
          <p:cNvSpPr/>
          <p:nvPr/>
        </p:nvSpPr>
        <p:spPr>
          <a:xfrm>
            <a:off x="9982200" y="2834640"/>
            <a:ext cx="14935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3294B"/>
                </a:solidFill>
                <a:latin typeface="Calibri"/>
                <a:ea typeface="Calibri"/>
                <a:cs typeface="Calibri"/>
                <a:sym typeface="Calibri"/>
              </a:rPr>
              <a:t>ACK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5"/>
          <p:cNvSpPr/>
          <p:nvPr/>
        </p:nvSpPr>
        <p:spPr>
          <a:xfrm>
            <a:off x="9982200" y="3154680"/>
            <a:ext cx="14935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DONE → ESP32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5"/>
          <p:cNvSpPr/>
          <p:nvPr/>
        </p:nvSpPr>
        <p:spPr>
          <a:xfrm>
            <a:off x="9982200" y="3547872"/>
            <a:ext cx="14935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300"/>
              <a:buFont typeface="Consolas"/>
              <a:buNone/>
            </a:pPr>
            <a:r>
              <a:rPr b="1" i="0" lang="en-US" sz="1300" u="none" cap="none" strike="noStrike">
                <a:solidFill>
                  <a:srgbClr val="E84A27"/>
                </a:solidFill>
                <a:latin typeface="Consolas"/>
                <a:ea typeface="Consolas"/>
                <a:cs typeface="Consolas"/>
                <a:sym typeface="Consolas"/>
              </a:rPr>
              <a:t>&lt;10 ms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5"/>
          <p:cNvSpPr/>
          <p:nvPr/>
        </p:nvSpPr>
        <p:spPr>
          <a:xfrm>
            <a:off x="548640" y="4069080"/>
            <a:ext cx="594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PER-STAGE TIMING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05" name="Google Shape;205;p5"/>
          <p:cNvGraphicFramePr/>
          <p:nvPr/>
        </p:nvGraphicFramePr>
        <p:xfrm>
          <a:off x="548640" y="4389120"/>
          <a:ext cx="6400800" cy="1874520"/>
        </p:xfrm>
        <a:graphic>
          <a:graphicData uri="http://schemas.openxmlformats.org/drawingml/2006/chart">
            <c:chart r:id="rId9"/>
          </a:graphicData>
        </a:graphic>
      </p:graphicFrame>
      <p:sp>
        <p:nvSpPr>
          <p:cNvPr id="206" name="Google Shape;206;p5"/>
          <p:cNvSpPr/>
          <p:nvPr/>
        </p:nvSpPr>
        <p:spPr>
          <a:xfrm>
            <a:off x="7315200" y="4297680"/>
            <a:ext cx="4297680" cy="1965960"/>
          </a:xfrm>
          <a:prstGeom prst="rect">
            <a:avLst/>
          </a:prstGeom>
          <a:solidFill>
            <a:srgbClr val="13294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5"/>
          <p:cNvSpPr/>
          <p:nvPr/>
        </p:nvSpPr>
        <p:spPr>
          <a:xfrm>
            <a:off x="7315200" y="4297680"/>
            <a:ext cx="91440" cy="1965960"/>
          </a:xfrm>
          <a:prstGeom prst="rect">
            <a:avLst/>
          </a:prstGeom>
          <a:solidFill>
            <a:srgbClr val="E84A2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5"/>
          <p:cNvSpPr/>
          <p:nvPr/>
        </p:nvSpPr>
        <p:spPr>
          <a:xfrm>
            <a:off x="7635240" y="4462272"/>
            <a:ext cx="38404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END-TO-END LATENCY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5"/>
          <p:cNvSpPr/>
          <p:nvPr/>
        </p:nvSpPr>
        <p:spPr>
          <a:xfrm>
            <a:off x="7635240" y="4754880"/>
            <a:ext cx="3840480" cy="86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400"/>
              <a:buFont typeface="Georgia"/>
              <a:buNone/>
            </a:pPr>
            <a:r>
              <a:rPr b="1" i="0" lang="en-US" sz="6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~</a:t>
            </a:r>
            <a:r>
              <a:rPr b="1" lang="en-US" sz="6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4</a:t>
            </a:r>
            <a:r>
              <a:rPr b="1" i="0" lang="en-US" sz="6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.5 s</a:t>
            </a:r>
            <a:endParaRPr b="0" i="0" sz="6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5"/>
          <p:cNvSpPr/>
          <p:nvPr/>
        </p:nvSpPr>
        <p:spPr>
          <a:xfrm>
            <a:off x="7635240" y="5669280"/>
            <a:ext cx="38404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5E8EC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E5E8EC"/>
                </a:solidFill>
                <a:latin typeface="Calibri"/>
                <a:ea typeface="Calibri"/>
                <a:cs typeface="Calibri"/>
                <a:sym typeface="Calibri"/>
              </a:rPr>
              <a:t>vs. 10-second requirement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11" name="Google Shape;211;p5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635240" y="5989320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5"/>
          <p:cNvSpPr/>
          <p:nvPr/>
        </p:nvSpPr>
        <p:spPr>
          <a:xfrm>
            <a:off x="8001000" y="5989320"/>
            <a:ext cx="34747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Comfortable headroom for retries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brand/content_footer.jpeg" id="213" name="Google Shape;213;p5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0" y="6355080"/>
            <a:ext cx="12191695" cy="502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6"/>
          <p:cNvSpPr/>
          <p:nvPr/>
        </p:nvSpPr>
        <p:spPr>
          <a:xfrm>
            <a:off x="548640" y="274320"/>
            <a:ext cx="100584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b="1" lang="en-US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r>
              <a:rPr b="1" i="0" lang="en-US" sz="14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  ·  ALGORITHM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6"/>
          <p:cNvSpPr/>
          <p:nvPr/>
        </p:nvSpPr>
        <p:spPr>
          <a:xfrm>
            <a:off x="548640" y="640080"/>
            <a:ext cx="1115568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3600"/>
              <a:buFont typeface="Georgia"/>
              <a:buNone/>
            </a:pPr>
            <a:r>
              <a:rPr b="1" i="0" lang="en-US" sz="3600" u="none" cap="none" strike="noStrike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How a face becomes a vector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6"/>
          <p:cNvSpPr/>
          <p:nvPr/>
        </p:nvSpPr>
        <p:spPr>
          <a:xfrm>
            <a:off x="548640" y="1691640"/>
            <a:ext cx="1417320" cy="14173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22" name="Google Shape;22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0100" y="192024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6"/>
          <p:cNvSpPr/>
          <p:nvPr/>
        </p:nvSpPr>
        <p:spPr>
          <a:xfrm>
            <a:off x="548640" y="3154680"/>
            <a:ext cx="14173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100"/>
              <a:buFont typeface="Consolas"/>
              <a:buNone/>
            </a:pPr>
            <a:r>
              <a:rPr b="0" i="0" lang="en-US" sz="1100" u="none" cap="none" strike="noStrike">
                <a:solidFill>
                  <a:srgbClr val="4A5568"/>
                </a:solidFill>
                <a:latin typeface="Consolas"/>
                <a:ea typeface="Consolas"/>
                <a:cs typeface="Consolas"/>
                <a:sym typeface="Consolas"/>
              </a:rPr>
              <a:t>112×112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4" name="Google Shape;224;p6"/>
          <p:cNvCxnSpPr/>
          <p:nvPr/>
        </p:nvCxnSpPr>
        <p:spPr>
          <a:xfrm>
            <a:off x="2057400" y="2395728"/>
            <a:ext cx="594360" cy="0"/>
          </a:xfrm>
          <a:prstGeom prst="straightConnector1">
            <a:avLst/>
          </a:prstGeom>
          <a:noFill/>
          <a:ln cap="flat" cmpd="sng" w="25400">
            <a:solidFill>
              <a:srgbClr val="13294B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225" name="Google Shape;225;p6"/>
          <p:cNvSpPr/>
          <p:nvPr/>
        </p:nvSpPr>
        <p:spPr>
          <a:xfrm>
            <a:off x="2011680" y="2011680"/>
            <a:ext cx="777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MobileFaceNet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6"/>
          <p:cNvSpPr/>
          <p:nvPr/>
        </p:nvSpPr>
        <p:spPr>
          <a:xfrm>
            <a:off x="2788920" y="1691640"/>
            <a:ext cx="1691640" cy="1417320"/>
          </a:xfrm>
          <a:prstGeom prst="rect">
            <a:avLst/>
          </a:prstGeom>
          <a:solidFill>
            <a:srgbClr val="13294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6"/>
          <p:cNvSpPr/>
          <p:nvPr/>
        </p:nvSpPr>
        <p:spPr>
          <a:xfrm>
            <a:off x="2788920" y="1828800"/>
            <a:ext cx="169164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2100"/>
              <a:buFont typeface="Georgia"/>
              <a:buNone/>
            </a:pPr>
            <a:r>
              <a:rPr b="1" i="0" lang="en-US" sz="2100" u="none" cap="none" strike="noStrike">
                <a:solidFill>
                  <a:srgbClr val="E84A27"/>
                </a:solidFill>
                <a:latin typeface="Georgia"/>
                <a:ea typeface="Georgia"/>
                <a:cs typeface="Georgia"/>
                <a:sym typeface="Georgia"/>
              </a:rPr>
              <a:t>v ∈ ℝ⁵¹²</a:t>
            </a:r>
            <a:endParaRPr b="0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6"/>
          <p:cNvSpPr/>
          <p:nvPr/>
        </p:nvSpPr>
        <p:spPr>
          <a:xfrm>
            <a:off x="2788920" y="2240280"/>
            <a:ext cx="1691640" cy="86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onsolas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[ 0.12, −0.04,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onsolas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0.81, …,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onsolas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0.27 ]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6"/>
          <p:cNvSpPr/>
          <p:nvPr/>
        </p:nvSpPr>
        <p:spPr>
          <a:xfrm>
            <a:off x="2788920" y="3154680"/>
            <a:ext cx="16916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100"/>
              <a:buFont typeface="Consolas"/>
              <a:buNone/>
            </a:pPr>
            <a:r>
              <a:rPr b="0" i="0" lang="en-US" sz="1100" u="none" cap="none" strike="noStrike">
                <a:solidFill>
                  <a:srgbClr val="4A5568"/>
                </a:solidFill>
                <a:latin typeface="Consolas"/>
                <a:ea typeface="Consolas"/>
                <a:cs typeface="Consolas"/>
                <a:sym typeface="Consolas"/>
              </a:rPr>
              <a:t>512-D embedding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0" name="Google Shape;230;p6"/>
          <p:cNvCxnSpPr/>
          <p:nvPr/>
        </p:nvCxnSpPr>
        <p:spPr>
          <a:xfrm>
            <a:off x="4572000" y="2395728"/>
            <a:ext cx="594360" cy="0"/>
          </a:xfrm>
          <a:prstGeom prst="straightConnector1">
            <a:avLst/>
          </a:prstGeom>
          <a:noFill/>
          <a:ln cap="flat" cmpd="sng" w="25400">
            <a:solidFill>
              <a:srgbClr val="13294B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231" name="Google Shape;231;p6"/>
          <p:cNvSpPr/>
          <p:nvPr/>
        </p:nvSpPr>
        <p:spPr>
          <a:xfrm>
            <a:off x="4526280" y="2011680"/>
            <a:ext cx="777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cosine sim.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6"/>
          <p:cNvSpPr/>
          <p:nvPr/>
        </p:nvSpPr>
        <p:spPr>
          <a:xfrm>
            <a:off x="5257800" y="1691640"/>
            <a:ext cx="1417320" cy="141732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E84A2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33" name="Google Shape;233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509260" y="192024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Google Shape;234;p6"/>
          <p:cNvSpPr/>
          <p:nvPr/>
        </p:nvSpPr>
        <p:spPr>
          <a:xfrm>
            <a:off x="5257800" y="3154680"/>
            <a:ext cx="14173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100"/>
              <a:buFont typeface="Consolas"/>
              <a:buNone/>
            </a:pPr>
            <a:r>
              <a:rPr b="1" i="0" lang="en-US" sz="1100" u="none" cap="none" strike="noStrike">
                <a:solidFill>
                  <a:srgbClr val="E84A27"/>
                </a:solidFill>
                <a:latin typeface="Consolas"/>
                <a:ea typeface="Consolas"/>
                <a:cs typeface="Consolas"/>
                <a:sym typeface="Consolas"/>
              </a:rPr>
              <a:t>Best match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6"/>
          <p:cNvSpPr/>
          <p:nvPr/>
        </p:nvSpPr>
        <p:spPr>
          <a:xfrm>
            <a:off x="548640" y="3611880"/>
            <a:ext cx="612648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A face is reduced to a 512-dimensional vector. Faces that look similar produce vectors that are close in this space — exactly what cosine similarity measures.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6"/>
          <p:cNvSpPr/>
          <p:nvPr/>
        </p:nvSpPr>
        <p:spPr>
          <a:xfrm>
            <a:off x="548640" y="4800600"/>
            <a:ext cx="6126480" cy="1417320"/>
          </a:xfrm>
          <a:prstGeom prst="rect">
            <a:avLst/>
          </a:prstGeom>
          <a:solidFill>
            <a:srgbClr val="F8FAFC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6"/>
          <p:cNvSpPr/>
          <p:nvPr/>
        </p:nvSpPr>
        <p:spPr>
          <a:xfrm>
            <a:off x="777240" y="4937760"/>
            <a:ext cx="58521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COSINE SIMILARITY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6"/>
          <p:cNvSpPr/>
          <p:nvPr/>
        </p:nvSpPr>
        <p:spPr>
          <a:xfrm>
            <a:off x="777240" y="5212080"/>
            <a:ext cx="58521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2100"/>
              <a:buFont typeface="Consolas"/>
              <a:buNone/>
            </a:pPr>
            <a:r>
              <a:rPr b="1" i="0" lang="en-US" sz="2100" u="none" cap="none" strike="noStrike">
                <a:solidFill>
                  <a:srgbClr val="13294B"/>
                </a:solidFill>
                <a:latin typeface="Consolas"/>
                <a:ea typeface="Consolas"/>
                <a:cs typeface="Consolas"/>
                <a:sym typeface="Consolas"/>
              </a:rPr>
              <a:t>sim(u, v) = (u · v) / (∥u∥ · ∥v∥)</a:t>
            </a:r>
            <a:endParaRPr b="0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6"/>
          <p:cNvSpPr/>
          <p:nvPr/>
        </p:nvSpPr>
        <p:spPr>
          <a:xfrm>
            <a:off x="777240" y="5760720"/>
            <a:ext cx="58521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400"/>
              <a:buFont typeface="Consolas"/>
              <a:buNone/>
            </a:pPr>
            <a:r>
              <a:rPr b="0" i="0" lang="en-US" sz="1400" u="none" cap="none" strike="noStrike">
                <a:solidFill>
                  <a:srgbClr val="4A5568"/>
                </a:solidFill>
                <a:latin typeface="Consolas"/>
                <a:ea typeface="Consolas"/>
                <a:cs typeface="Consolas"/>
                <a:sym typeface="Consolas"/>
              </a:rPr>
              <a:t>match = argmaxᵢ  sim(v_user, v_database[i])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6"/>
          <p:cNvSpPr/>
          <p:nvPr/>
        </p:nvSpPr>
        <p:spPr>
          <a:xfrm>
            <a:off x="6949440" y="1691640"/>
            <a:ext cx="4663440" cy="4526280"/>
          </a:xfrm>
          <a:prstGeom prst="rect">
            <a:avLst/>
          </a:prstGeom>
          <a:solidFill>
            <a:srgbClr val="13294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6"/>
          <p:cNvSpPr/>
          <p:nvPr/>
        </p:nvSpPr>
        <p:spPr>
          <a:xfrm>
            <a:off x="7223760" y="1874520"/>
            <a:ext cx="4206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WHY THESE CHOICES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6"/>
          <p:cNvSpPr/>
          <p:nvPr/>
        </p:nvSpPr>
        <p:spPr>
          <a:xfrm>
            <a:off x="7223760" y="2148840"/>
            <a:ext cx="420624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Georgia"/>
              <a:buNone/>
            </a:pPr>
            <a:r>
              <a:rPr b="1" i="0" lang="en-US" sz="2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Optimized for an edge device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6"/>
          <p:cNvSpPr/>
          <p:nvPr/>
        </p:nvSpPr>
        <p:spPr>
          <a:xfrm>
            <a:off x="7223760" y="2743200"/>
            <a:ext cx="15544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Model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6"/>
          <p:cNvSpPr/>
          <p:nvPr/>
        </p:nvSpPr>
        <p:spPr>
          <a:xfrm>
            <a:off x="8778240" y="2743200"/>
            <a:ext cx="26517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MobileFaceNet — &lt; 1M params, ~4 MB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6"/>
          <p:cNvSpPr/>
          <p:nvPr/>
        </p:nvSpPr>
        <p:spPr>
          <a:xfrm>
            <a:off x="7223760" y="3310128"/>
            <a:ext cx="15544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Runtime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6"/>
          <p:cNvSpPr/>
          <p:nvPr/>
        </p:nvSpPr>
        <p:spPr>
          <a:xfrm>
            <a:off x="8778240" y="3310128"/>
            <a:ext cx="26517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ONNX Runtime — fast on ARM, low memory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6"/>
          <p:cNvSpPr/>
          <p:nvPr/>
        </p:nvSpPr>
        <p:spPr>
          <a:xfrm>
            <a:off x="7223760" y="3877056"/>
            <a:ext cx="15544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Embedding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6"/>
          <p:cNvSpPr/>
          <p:nvPr/>
        </p:nvSpPr>
        <p:spPr>
          <a:xfrm>
            <a:off x="8778240" y="3877056"/>
            <a:ext cx="26517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512-D float vector per face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6"/>
          <p:cNvSpPr/>
          <p:nvPr/>
        </p:nvSpPr>
        <p:spPr>
          <a:xfrm>
            <a:off x="7223760" y="4443984"/>
            <a:ext cx="15544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Database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6"/>
          <p:cNvSpPr/>
          <p:nvPr/>
        </p:nvSpPr>
        <p:spPr>
          <a:xfrm>
            <a:off x="8778240" y="4443984"/>
            <a:ext cx="26517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Precomputed offline → embeddings.npy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6"/>
          <p:cNvSpPr/>
          <p:nvPr/>
        </p:nvSpPr>
        <p:spPr>
          <a:xfrm>
            <a:off x="7223760" y="5010912"/>
            <a:ext cx="15544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Search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6"/>
          <p:cNvSpPr/>
          <p:nvPr/>
        </p:nvSpPr>
        <p:spPr>
          <a:xfrm>
            <a:off x="8778240" y="5010912"/>
            <a:ext cx="26517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Single vectorized cosine pass per category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6"/>
          <p:cNvSpPr/>
          <p:nvPr/>
        </p:nvSpPr>
        <p:spPr>
          <a:xfrm>
            <a:off x="7223760" y="5577840"/>
            <a:ext cx="15544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Loaded once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6"/>
          <p:cNvSpPr/>
          <p:nvPr/>
        </p:nvSpPr>
        <p:spPr>
          <a:xfrm>
            <a:off x="8778240" y="5577840"/>
            <a:ext cx="26517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Model + DB held in RAM at startup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brand/content_footer.jpeg" id="255" name="Google Shape;255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6355080"/>
            <a:ext cx="12191695" cy="502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7"/>
          <p:cNvSpPr/>
          <p:nvPr/>
        </p:nvSpPr>
        <p:spPr>
          <a:xfrm>
            <a:off x="548640" y="274320"/>
            <a:ext cx="100584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b="1" lang="en-US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r>
              <a:rPr b="1" i="0" lang="en-US" sz="14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  ·  TOLERANCE ANALYSIS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7"/>
          <p:cNvSpPr/>
          <p:nvPr/>
        </p:nvSpPr>
        <p:spPr>
          <a:xfrm>
            <a:off x="548640" y="640080"/>
            <a:ext cx="1115568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3600"/>
              <a:buFont typeface="Georgia"/>
              <a:buNone/>
            </a:pPr>
            <a:r>
              <a:rPr b="1" i="0" lang="en-US" sz="3600" u="none" cap="none" strike="noStrike">
                <a:solidFill>
                  <a:srgbClr val="13294B"/>
                </a:solidFill>
                <a:latin typeface="Georgia"/>
                <a:ea typeface="Georgia"/>
                <a:cs typeface="Georgia"/>
                <a:sym typeface="Georgia"/>
              </a:rPr>
              <a:t>Will the monitor be visible?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7"/>
          <p:cNvSpPr/>
          <p:nvPr/>
        </p:nvSpPr>
        <p:spPr>
          <a:xfrm>
            <a:off x="548640" y="1554480"/>
            <a:ext cx="1106424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The mirror must reflect when idle and reveal the display when active. We bound the required monitor brightness from ambient lighting and a desired contrast ratio.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7"/>
          <p:cNvSpPr/>
          <p:nvPr/>
        </p:nvSpPr>
        <p:spPr>
          <a:xfrm>
            <a:off x="548640" y="2194560"/>
            <a:ext cx="5120640" cy="402336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7"/>
          <p:cNvSpPr/>
          <p:nvPr/>
        </p:nvSpPr>
        <p:spPr>
          <a:xfrm>
            <a:off x="777240" y="2331720"/>
            <a:ext cx="4663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VARIABLES &amp; TARGETS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66" name="Google Shape;266;p7"/>
          <p:cNvGraphicFramePr/>
          <p:nvPr/>
        </p:nvGraphicFramePr>
        <p:xfrm>
          <a:off x="777240" y="265176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{8853885A-E0C8-45FB-A4C0-6E1F8E79E254}</a:tableStyleId>
              </a:tblPr>
              <a:tblGrid>
                <a:gridCol w="777250"/>
                <a:gridCol w="2697475"/>
                <a:gridCol w="1188725"/>
              </a:tblGrid>
              <a:tr h="3657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300"/>
                        <a:buFont typeface="Calibri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Symbol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3294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300"/>
                        <a:buFont typeface="Calibri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Meaning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3294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300"/>
                        <a:buFont typeface="Calibri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Value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3294B"/>
                    </a:solidFill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3294B"/>
                        </a:buClr>
                        <a:buSzPts val="1300"/>
                        <a:buFont typeface="Consolas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13294B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L</a:t>
                      </a:r>
                      <a:endParaRPr sz="1300" u="none" cap="none" strike="noStrik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Ambient lighting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500 lux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3294B"/>
                        </a:buClr>
                        <a:buSzPts val="1300"/>
                        <a:buFont typeface="Consolas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13294B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</a:t>
                      </a:r>
                      <a:endParaRPr sz="1300" u="none" cap="none" strike="noStrik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Mirror reflectance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0.7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3294B"/>
                        </a:buClr>
                        <a:buSzPts val="1300"/>
                        <a:buFont typeface="Consolas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13294B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T</a:t>
                      </a:r>
                      <a:endParaRPr sz="1300" u="none" cap="none" strike="noStrik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Mirror transmittance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3294B"/>
                        </a:buClr>
                        <a:buSzPts val="1300"/>
                        <a:buFont typeface="Consolas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13294B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B</a:t>
                      </a:r>
                      <a:endParaRPr sz="1300" u="none" cap="none" strike="noStrik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Monitor brightness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350 cd/m²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3294B"/>
                        </a:buClr>
                        <a:buSzPts val="1300"/>
                        <a:buFont typeface="Consolas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13294B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ρ</a:t>
                      </a:r>
                      <a:endParaRPr sz="1300" u="none" cap="none" strike="noStrik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Effective reflectance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3294B"/>
                        </a:buClr>
                        <a:buSzPts val="1300"/>
                        <a:buFont typeface="Consolas"/>
                        <a:buNone/>
                      </a:pPr>
                      <a:r>
                        <a:rPr b="1" lang="en-US" sz="1300" u="none" cap="none" strike="noStrike">
                          <a:solidFill>
                            <a:srgbClr val="13294B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K</a:t>
                      </a:r>
                      <a:endParaRPr sz="1300" u="none" cap="none" strike="noStrik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Contrast factor (target)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1A1A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u="none" cap="none" strike="noStrike">
                          <a:solidFill>
                            <a:srgbClr val="1A1A1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13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8E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67" name="Google Shape;267;p7"/>
          <p:cNvSpPr/>
          <p:nvPr/>
        </p:nvSpPr>
        <p:spPr>
          <a:xfrm>
            <a:off x="777240" y="5074920"/>
            <a:ext cx="46634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A95A4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8A95A4"/>
                </a:solidFill>
                <a:latin typeface="Calibri"/>
                <a:ea typeface="Calibri"/>
                <a:cs typeface="Calibri"/>
                <a:sym typeface="Calibri"/>
              </a:rPr>
              <a:t>Standard museum lighting (~500 lux); glass spec'd at 70% reflective; monitor at 350+ cd/m².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68" name="Google Shape;26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7240" y="5760720"/>
            <a:ext cx="292608" cy="292608"/>
          </a:xfrm>
          <a:prstGeom prst="rect">
            <a:avLst/>
          </a:prstGeom>
          <a:noFill/>
          <a:ln>
            <a:noFill/>
          </a:ln>
        </p:spPr>
      </p:pic>
      <p:sp>
        <p:nvSpPr>
          <p:cNvPr id="269" name="Google Shape;269;p7"/>
          <p:cNvSpPr/>
          <p:nvPr/>
        </p:nvSpPr>
        <p:spPr>
          <a:xfrm>
            <a:off x="1161288" y="5779008"/>
            <a:ext cx="429768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8F4E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F8F4E"/>
                </a:solidFill>
                <a:latin typeface="Calibri"/>
                <a:ea typeface="Calibri"/>
                <a:cs typeface="Calibri"/>
                <a:sym typeface="Calibri"/>
              </a:rPr>
              <a:t>Samsung S22D304 — 350 cd/m² nominal, exceeds requirement.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7"/>
          <p:cNvSpPr/>
          <p:nvPr/>
        </p:nvSpPr>
        <p:spPr>
          <a:xfrm>
            <a:off x="5943600" y="2194560"/>
            <a:ext cx="5669280" cy="246888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7"/>
          <p:cNvSpPr/>
          <p:nvPr/>
        </p:nvSpPr>
        <p:spPr>
          <a:xfrm>
            <a:off x="6217920" y="2286000"/>
            <a:ext cx="52120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STEP 1  ·  AMBIENT LUMINANCE OF REFLECTION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7"/>
          <p:cNvSpPr/>
          <p:nvPr/>
        </p:nvSpPr>
        <p:spPr>
          <a:xfrm>
            <a:off x="6217920" y="2606040"/>
            <a:ext cx="52120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1700"/>
              <a:buFont typeface="Consolas"/>
              <a:buNone/>
            </a:pPr>
            <a:r>
              <a:rPr b="1" i="0" lang="en-US" sz="1700" u="none" cap="none" strike="noStrike">
                <a:solidFill>
                  <a:srgbClr val="13294B"/>
                </a:solidFill>
                <a:latin typeface="Consolas"/>
                <a:ea typeface="Consolas"/>
                <a:cs typeface="Consolas"/>
                <a:sym typeface="Consolas"/>
              </a:rPr>
              <a:t>L_ambient = (L · ρ) / π   =   47.7 cd/m²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73" name="Google Shape;273;p7"/>
          <p:cNvCxnSpPr/>
          <p:nvPr/>
        </p:nvCxnSpPr>
        <p:spPr>
          <a:xfrm>
            <a:off x="6217920" y="3246120"/>
            <a:ext cx="5120640" cy="0"/>
          </a:xfrm>
          <a:prstGeom prst="straightConnector1">
            <a:avLst/>
          </a:prstGeom>
          <a:noFill/>
          <a:ln cap="flat" cmpd="sng" w="9525">
            <a:solidFill>
              <a:srgbClr val="E5E8E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4" name="Google Shape;274;p7"/>
          <p:cNvSpPr/>
          <p:nvPr/>
        </p:nvSpPr>
        <p:spPr>
          <a:xfrm>
            <a:off x="6217920" y="3383280"/>
            <a:ext cx="52120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STEP 2  ·  REQUIRED DISPLAY LUMINANCE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7"/>
          <p:cNvSpPr/>
          <p:nvPr/>
        </p:nvSpPr>
        <p:spPr>
          <a:xfrm>
            <a:off x="6217920" y="3703320"/>
            <a:ext cx="52120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3294B"/>
              </a:buClr>
              <a:buSzPts val="1600"/>
              <a:buFont typeface="Consolas"/>
              <a:buNone/>
            </a:pPr>
            <a:r>
              <a:rPr b="1" i="0" lang="en-US" sz="1600" u="none" cap="none" strike="noStrike">
                <a:solidFill>
                  <a:srgbClr val="13294B"/>
                </a:solidFill>
                <a:latin typeface="Consolas"/>
                <a:ea typeface="Consolas"/>
                <a:cs typeface="Consolas"/>
                <a:sym typeface="Consolas"/>
              </a:rPr>
              <a:t>L_display ≥ (L_ambient · K · R) / T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7"/>
          <p:cNvSpPr/>
          <p:nvPr/>
        </p:nvSpPr>
        <p:spPr>
          <a:xfrm>
            <a:off x="6217920" y="4160520"/>
            <a:ext cx="52120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600"/>
              <a:buFont typeface="Consolas"/>
              <a:buNone/>
            </a:pPr>
            <a:r>
              <a:rPr b="0" i="0" lang="en-US" sz="1600" u="none" cap="none" strike="noStrike">
                <a:solidFill>
                  <a:srgbClr val="4A5568"/>
                </a:solidFill>
                <a:latin typeface="Consolas"/>
                <a:ea typeface="Consolas"/>
                <a:cs typeface="Consolas"/>
                <a:sym typeface="Consolas"/>
              </a:rPr>
              <a:t>=   333.9 cd/m²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7"/>
          <p:cNvSpPr/>
          <p:nvPr/>
        </p:nvSpPr>
        <p:spPr>
          <a:xfrm>
            <a:off x="5943600" y="4800600"/>
            <a:ext cx="5669280" cy="1417320"/>
          </a:xfrm>
          <a:prstGeom prst="rect">
            <a:avLst/>
          </a:prstGeom>
          <a:solidFill>
            <a:srgbClr val="13294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7"/>
          <p:cNvSpPr/>
          <p:nvPr/>
        </p:nvSpPr>
        <p:spPr>
          <a:xfrm>
            <a:off x="5943600" y="4800600"/>
            <a:ext cx="91440" cy="1417320"/>
          </a:xfrm>
          <a:prstGeom prst="rect">
            <a:avLst/>
          </a:prstGeom>
          <a:solidFill>
            <a:srgbClr val="E84A2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7"/>
          <p:cNvSpPr/>
          <p:nvPr/>
        </p:nvSpPr>
        <p:spPr>
          <a:xfrm>
            <a:off x="6263640" y="4937760"/>
            <a:ext cx="52120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4A27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E84A27"/>
                </a:solidFill>
                <a:latin typeface="Calibri"/>
                <a:ea typeface="Calibri"/>
                <a:cs typeface="Calibri"/>
                <a:sym typeface="Calibri"/>
              </a:rPr>
              <a:t>CONCLUSION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7"/>
          <p:cNvSpPr/>
          <p:nvPr/>
        </p:nvSpPr>
        <p:spPr>
          <a:xfrm>
            <a:off x="6263640" y="5212080"/>
            <a:ext cx="52120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Georgia"/>
              <a:buNone/>
            </a:pPr>
            <a:r>
              <a:rPr b="1" i="0" lang="en-US" sz="17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Need ≥ 334 cd/m² monitor with ≤ 70% glass reflectance.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7"/>
          <p:cNvSpPr/>
          <p:nvPr/>
        </p:nvSpPr>
        <p:spPr>
          <a:xfrm>
            <a:off x="6263640" y="5715000"/>
            <a:ext cx="52120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5E8EC"/>
              </a:buClr>
              <a:buSzPts val="1300"/>
              <a:buFont typeface="Calibri"/>
              <a:buNone/>
            </a:pPr>
            <a:r>
              <a:rPr b="0" i="1" lang="en-US" sz="1300" u="none" cap="none" strike="noStrike">
                <a:solidFill>
                  <a:srgbClr val="E5E8EC"/>
                </a:solidFill>
                <a:latin typeface="Calibri"/>
                <a:ea typeface="Calibri"/>
                <a:cs typeface="Calibri"/>
                <a:sym typeface="Calibri"/>
              </a:rPr>
              <a:t>Our 350 cd/m² Samsung IPS + tempered glass meets this with margin.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brand/content_footer.jpeg" id="282" name="Google Shape;282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6355080"/>
            <a:ext cx="12191695" cy="502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2026-05-04T16:30:20Z</dcterms:created>
  <dc:creator>Team 8 — ECE 445</dc:creator>
</cp:coreProperties>
</file>