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Lst>
  <p:sldSz cy="6858000" cx="12192000"/>
  <p:notesSz cx="6858000" cy="9144000"/>
  <p:embeddedFontLst>
    <p:embeddedFont>
      <p:font typeface="Roboto"/>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41" roundtripDataSignature="AMtx7mgmIyjzEAWRdw9lwCcGvEX1V3Kvd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751E5A9-463E-4E89-B8DB-A2DA5C12F235}">
  <a:tblStyle styleId="{3751E5A9-463E-4E89-B8DB-A2DA5C12F235}"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boldItalic.fntdata"/><Relationship Id="rId20" Type="http://schemas.openxmlformats.org/officeDocument/2006/relationships/slide" Target="slides/slide14.xml"/><Relationship Id="rId41" Type="http://customschemas.google.com/relationships/presentationmetadata" Target="meta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Roboto-regular.fntdata"/><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font" Target="fonts/Roboto-italic.fntdata"/><Relationship Id="rId16" Type="http://schemas.openxmlformats.org/officeDocument/2006/relationships/slide" Target="slides/slide10.xml"/><Relationship Id="rId38" Type="http://schemas.openxmlformats.org/officeDocument/2006/relationships/font" Target="fonts/Roboto-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 name="Shape 29"/>
        <p:cNvGrpSpPr/>
        <p:nvPr/>
      </p:nvGrpSpPr>
      <p:grpSpPr>
        <a:xfrm>
          <a:off x="0" y="0"/>
          <a:ext cx="0" cy="0"/>
          <a:chOff x="0" y="0"/>
          <a:chExt cx="0" cy="0"/>
        </a:xfrm>
      </p:grpSpPr>
      <p:sp>
        <p:nvSpPr>
          <p:cNvPr id="30" name="Google Shape;3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 name="Google Shape;3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f7f8dcea24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g1f7f8dcea24_0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solidFill>
                  <a:srgbClr val="0D0D0D"/>
                </a:solidFill>
                <a:latin typeface="Arial"/>
                <a:ea typeface="Arial"/>
                <a:cs typeface="Arial"/>
                <a:sym typeface="Arial"/>
              </a:rPr>
              <a:t>First of all, we used the ESP32S3 to establish a server,capture pictures and stream them out. This approach allows us to simulate the visual input that our AI model will process in real scenarios. </a:t>
            </a:r>
            <a:endParaRPr>
              <a:solidFill>
                <a:srgbClr val="0D0D0D"/>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a:solidFill>
                  <a:srgbClr val="0D0D0D"/>
                </a:solidFill>
                <a:latin typeface="Arial"/>
                <a:ea typeface="Arial"/>
                <a:cs typeface="Arial"/>
                <a:sym typeface="Arial"/>
              </a:rPr>
              <a:t>To enhance the robustness of our model across different environments, we collected images from diverse backgrounds, such as black and white tables and we use some pictures with edge cases, that half of the hand is presented. After acquiring the images, we annotated the position of each hand to distinguish it from the background. In total, we captured around 310 images, including approximately 30 images with a blank background."</a:t>
            </a:r>
            <a:endParaRPr>
              <a:solidFill>
                <a:srgbClr val="0D0D0D"/>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108" name="Google Shape;108;g1f7f8dcea24_0_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f7f8dcea24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g1f7f8dcea24_0_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solidFill>
                  <a:srgbClr val="0D0D0D"/>
                </a:solidFill>
                <a:highlight>
                  <a:srgbClr val="FFFFFF"/>
                </a:highlight>
                <a:latin typeface="Roboto"/>
                <a:ea typeface="Roboto"/>
                <a:cs typeface="Roboto"/>
                <a:sym typeface="Roboto"/>
              </a:rPr>
              <a:t>"Here we have the feature clusters generated after our feature extraction process. As you can see, the data points are grouped into several distinct clusters. For example, the cluster on the far left consists of model hands against a white background, while the cluster on the right features model hands in various orientations against a black background. The density of these points indicates the high precision of our feature extraction."</a:t>
            </a:r>
            <a:endParaRPr/>
          </a:p>
        </p:txBody>
      </p:sp>
      <p:sp>
        <p:nvSpPr>
          <p:cNvPr id="120" name="Google Shape;120;g1f7f8dcea24_0_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f7f8dcea24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g1f7f8dcea24_0_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solidFill>
                  <a:srgbClr val="0D0D0D"/>
                </a:solidFill>
                <a:highlight>
                  <a:srgbClr val="FFFFFF"/>
                </a:highlight>
                <a:latin typeface="Roboto"/>
                <a:ea typeface="Roboto"/>
                <a:cs typeface="Roboto"/>
                <a:sym typeface="Roboto"/>
              </a:rPr>
              <a:t>"After several rounds of evaluation, we decided to utilize the FOMO model from EDGE IMPULSE. This model is fully convolutional and is optimized with advanced compression algorithms, allowing it to run efficiently on low-power chips like the ESP32. We allocated approximately 20% of our dataset for testing to better facilitate the training process. After multiple adjustments to the parameters, we achieved the optimal setting with an input resolution of 96x96, a learning rate of 0.001, and a training cycle of 60 epochs. As a result, our model reached an accuracy of 98.8%."</a:t>
            </a:r>
            <a:endParaRPr/>
          </a:p>
        </p:txBody>
      </p:sp>
      <p:sp>
        <p:nvSpPr>
          <p:cNvPr id="134" name="Google Shape;134;g1f7f8dcea24_0_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f7f8dcea24_0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g1f7f8dcea24_0_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solidFill>
                  <a:srgbClr val="0D0D0D"/>
                </a:solidFill>
                <a:highlight>
                  <a:srgbClr val="FFFFFF"/>
                </a:highlight>
                <a:latin typeface="Roboto"/>
                <a:ea typeface="Roboto"/>
                <a:cs typeface="Roboto"/>
                <a:sym typeface="Roboto"/>
              </a:rPr>
              <a:t>"Following the model optimization, we proceeded with deployment. The FOMO model produced an interfacing file compatible with the Arduino Library, which could be compiled and flashed onto the ESP32S3. Additionally, we implemented some enhancements to optimize the model’s performance and decision-making process. For instance, we created an array to compare the results of the most recent three detections. If the coordinates from these detections are close to each other, a signal is output; otherwise, it is discarded, and the system continues to wait. Data transmission to the main controller is done through GPIO2, JinChen will discuss it later."</a:t>
            </a:r>
            <a:endParaRPr>
              <a:solidFill>
                <a:srgbClr val="0D0D0D"/>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a:solidFill>
                <a:srgbClr val="0D0D0D"/>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400"/>
              <a:buNone/>
            </a:pPr>
            <a:r>
              <a:t/>
            </a:r>
            <a:endParaRPr/>
          </a:p>
        </p:txBody>
      </p:sp>
      <p:sp>
        <p:nvSpPr>
          <p:cNvPr id="144" name="Google Shape;144;g1f7f8dcea24_0_4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cfde948d75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cfde948d75_0_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g2cfde948d75_0_1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f7f8dcea24_0_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g1f7f8dcea24_0_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solidFill>
                  <a:srgbClr val="0D0D0D"/>
                </a:solidFill>
                <a:highlight>
                  <a:srgbClr val="FFFFFF"/>
                </a:highlight>
                <a:latin typeface="Roboto"/>
                <a:ea typeface="Roboto"/>
                <a:cs typeface="Roboto"/>
                <a:sym typeface="Roboto"/>
              </a:rPr>
              <a:t>For our gesture recognition task, we have divided the task into three distinct phases. Initially, we focus on capturing and transmitting each frame effectively. Secondly, we design several distinct gestures that our system will need to recognize. Lastly, we consider how to send the processed data to the main controller."</a:t>
            </a:r>
            <a:endParaRPr/>
          </a:p>
        </p:txBody>
      </p:sp>
      <p:sp>
        <p:nvSpPr>
          <p:cNvPr id="166" name="Google Shape;166;g1f7f8dcea24_0_5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1f7f8dcea24_0_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g1f7f8dcea24_0_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solidFill>
                  <a:srgbClr val="0D0D0D"/>
                </a:solidFill>
                <a:highlight>
                  <a:srgbClr val="FFFFFF"/>
                </a:highlight>
                <a:latin typeface="Roboto"/>
                <a:ea typeface="Roboto"/>
                <a:cs typeface="Roboto"/>
                <a:sym typeface="Roboto"/>
              </a:rPr>
              <a:t>For the frame capture phase, we use the XIAO ESP32S3, which supports MicroPython. This allows us to easily and directly invoke and run Python Programs. We transmit data within a local net using UDP sockets, first by obtaining the IP address of the PC and connecting through port 9090. Additionally, we have set an appropriate interval for capturing images. Capturing images too frequently could lead to inaccuracies in recognition or potentially overheat the chip, posing safety risks. Lastly, we use OpenCV to convert the image buffer into a recognizable format."</a:t>
            </a:r>
            <a:endParaRPr>
              <a:solidFill>
                <a:srgbClr val="0D0D0D"/>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a:solidFill>
                <a:srgbClr val="0D0D0D"/>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400"/>
              <a:buNone/>
            </a:pPr>
            <a:r>
              <a:t/>
            </a:r>
            <a:endParaRPr/>
          </a:p>
        </p:txBody>
      </p:sp>
      <p:sp>
        <p:nvSpPr>
          <p:cNvPr id="176" name="Google Shape;176;g1f7f8dcea24_0_6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f7f8dcea24_0_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g1f7f8dcea24_0_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solidFill>
                  <a:srgbClr val="0D0D0D"/>
                </a:solidFill>
                <a:highlight>
                  <a:srgbClr val="FFFFFF"/>
                </a:highlight>
                <a:latin typeface="Roboto"/>
                <a:ea typeface="Roboto"/>
                <a:cs typeface="Roboto"/>
                <a:sym typeface="Roboto"/>
              </a:rPr>
              <a:t>For gesture design, we have used MediaPipe's hand landmark analysis, which identifies and coordinates each joint in the hand. This approach allows us to recognize gestures based on the calculated coordinates between joints, rather than training the AI for each individual gesture. For instance, to determine if a finger is extended, we calculate the distance from the fingertip and  the joint to the wrist. However, the thumb requires special consideration due to its unique mechanics—its length doesn't change significantly between extended and contracted states. Therefore, I devised a method to determine if the thumb is extended by calculating the slope from the fingertip to the joint, from the joint to the wrist, and then the angle between these slopes."</a:t>
            </a:r>
            <a:endParaRPr/>
          </a:p>
        </p:txBody>
      </p:sp>
      <p:sp>
        <p:nvSpPr>
          <p:cNvPr id="185" name="Google Shape;185;g1f7f8dcea24_0_6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1f7f8dcea24_0_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g1f7f8dcea24_0_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solidFill>
                  <a:srgbClr val="0D0D0D"/>
                </a:solidFill>
                <a:highlight>
                  <a:srgbClr val="FFFFFF"/>
                </a:highlight>
                <a:latin typeface="Roboto"/>
                <a:ea typeface="Roboto"/>
                <a:cs typeface="Roboto"/>
                <a:sym typeface="Roboto"/>
              </a:rPr>
              <a:t>In the data transmission phase, we utilized HTTP requests to handle the communication. Our goal was to explore and implement various transmission methods. Initially, the main controller provides IP information accessible within the local network. We then incorporate this IP information into our HTTP requests. Depending on the gesture detected, we adjust the parameters included in the message. For example, for different gestures, we might include parameters such as 'intensity: 80', 'trackingmode: 0', or 'turnleft'."</a:t>
            </a:r>
            <a:endParaRPr>
              <a:solidFill>
                <a:srgbClr val="0D0D0D"/>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a:solidFill>
                <a:srgbClr val="0D0D0D"/>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400"/>
              <a:buNone/>
            </a:pPr>
            <a:r>
              <a:t/>
            </a:r>
            <a:endParaRPr/>
          </a:p>
        </p:txBody>
      </p:sp>
      <p:sp>
        <p:nvSpPr>
          <p:cNvPr id="194" name="Google Shape;194;g1f7f8dcea24_0_7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cfde948d75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2cfde948d75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330200" lvl="0" marL="457200" rtl="0" algn="l">
              <a:lnSpc>
                <a:spcPct val="115000"/>
              </a:lnSpc>
              <a:spcBef>
                <a:spcPts val="0"/>
              </a:spcBef>
              <a:spcAft>
                <a:spcPts val="0"/>
              </a:spcAft>
              <a:buClr>
                <a:srgbClr val="0D0D0D"/>
              </a:buClr>
              <a:buSzPts val="1600"/>
              <a:buFont typeface="Calibri"/>
              <a:buChar char="●"/>
            </a:pPr>
            <a:r>
              <a:rPr lang="en-US" sz="1600">
                <a:solidFill>
                  <a:srgbClr val="0D0D0D"/>
                </a:solidFill>
                <a:highlight>
                  <a:schemeClr val="lt1"/>
                </a:highlight>
              </a:rPr>
              <a:t>Three servo motors offer a dynamic range of motion. But we mainly uses two servo. The base servo allows for rotational movement, the mid-arm servo enables horizontal extension.</a:t>
            </a:r>
            <a:endParaRPr sz="1600">
              <a:solidFill>
                <a:srgbClr val="0D0D0D"/>
              </a:solidFill>
              <a:highlight>
                <a:schemeClr val="lt1"/>
              </a:highlight>
            </a:endParaRPr>
          </a:p>
          <a:p>
            <a:pPr indent="-330200" lvl="0" marL="457200" rtl="0" algn="l">
              <a:lnSpc>
                <a:spcPct val="115000"/>
              </a:lnSpc>
              <a:spcBef>
                <a:spcPts val="1200"/>
              </a:spcBef>
              <a:spcAft>
                <a:spcPts val="0"/>
              </a:spcAft>
              <a:buClr>
                <a:srgbClr val="0D0D0D"/>
              </a:buClr>
              <a:buSzPts val="1600"/>
              <a:buFont typeface="Calibri"/>
              <a:buChar char="●"/>
            </a:pPr>
            <a:r>
              <a:rPr lang="en-US" sz="1600">
                <a:solidFill>
                  <a:srgbClr val="0D0D0D"/>
                </a:solidFill>
                <a:highlight>
                  <a:schemeClr val="lt1"/>
                </a:highlight>
              </a:rPr>
              <a:t>Each servo motor can be individually programmed, allowing for complex movements and patterns to be executed automatically or on demand.</a:t>
            </a:r>
            <a:endParaRPr/>
          </a:p>
        </p:txBody>
      </p:sp>
      <p:sp>
        <p:nvSpPr>
          <p:cNvPr id="203" name="Google Shape;203;g2cfde948d75_1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 name="Shape 35"/>
        <p:cNvGrpSpPr/>
        <p:nvPr/>
      </p:nvGrpSpPr>
      <p:grpSpPr>
        <a:xfrm>
          <a:off x="0" y="0"/>
          <a:ext cx="0" cy="0"/>
          <a:chOff x="0" y="0"/>
          <a:chExt cx="0" cy="0"/>
        </a:xfrm>
      </p:grpSpPr>
      <p:sp>
        <p:nvSpPr>
          <p:cNvPr id="36" name="Google Shape;36;g2cfe7b6e3b6_0_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 name="Google Shape;37;g2cfe7b6e3b6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cfde948d75_1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2cfde948d75_1_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338185" lvl="1" marL="914400" rtl="0" algn="l">
              <a:lnSpc>
                <a:spcPct val="115000"/>
              </a:lnSpc>
              <a:spcBef>
                <a:spcPts val="0"/>
              </a:spcBef>
              <a:spcAft>
                <a:spcPts val="0"/>
              </a:spcAft>
              <a:buClr>
                <a:srgbClr val="0D0D0D"/>
              </a:buClr>
              <a:buSzPts val="1726"/>
              <a:buFont typeface="Calibri"/>
              <a:buChar char="●"/>
            </a:pPr>
            <a:r>
              <a:rPr lang="en-US" sz="1725">
                <a:solidFill>
                  <a:srgbClr val="0D0D0D"/>
                </a:solidFill>
                <a:highlight>
                  <a:schemeClr val="lt1"/>
                </a:highlight>
              </a:rPr>
              <a:t>High-resolution encoding ensures that the base rotates to the exact desired angle.</a:t>
            </a:r>
            <a:endParaRPr sz="1725">
              <a:solidFill>
                <a:srgbClr val="0D0D0D"/>
              </a:solidFill>
              <a:highlight>
                <a:schemeClr val="lt1"/>
              </a:highlight>
            </a:endParaRPr>
          </a:p>
          <a:p>
            <a:pPr indent="-338185" lvl="1" marL="914400" rtl="0" algn="l">
              <a:lnSpc>
                <a:spcPct val="115000"/>
              </a:lnSpc>
              <a:spcBef>
                <a:spcPts val="0"/>
              </a:spcBef>
              <a:spcAft>
                <a:spcPts val="0"/>
              </a:spcAft>
              <a:buClr>
                <a:srgbClr val="0D0D0D"/>
              </a:buClr>
              <a:buSzPts val="1726"/>
              <a:buFont typeface="Roboto"/>
              <a:buChar char="●"/>
            </a:pPr>
            <a:r>
              <a:rPr lang="en-US" sz="1725">
                <a:solidFill>
                  <a:srgbClr val="0D0D0D"/>
                </a:solidFill>
                <a:highlight>
                  <a:schemeClr val="lt1"/>
                </a:highlight>
              </a:rPr>
              <a:t>Smooth and consistent rotational speed avoids jerky movements, ensuring steady light positioning.</a:t>
            </a:r>
            <a:endParaRPr sz="1725">
              <a:solidFill>
                <a:srgbClr val="0D0D0D"/>
              </a:solidFill>
              <a:highlight>
                <a:schemeClr val="lt1"/>
              </a:highlight>
            </a:endParaRPr>
          </a:p>
          <a:p>
            <a:pPr indent="0" lvl="0" marL="0" rtl="0" algn="l">
              <a:spcBef>
                <a:spcPts val="1200"/>
              </a:spcBef>
              <a:spcAft>
                <a:spcPts val="0"/>
              </a:spcAft>
              <a:buNone/>
            </a:pPr>
            <a:r>
              <a:t/>
            </a:r>
            <a:endParaRPr/>
          </a:p>
        </p:txBody>
      </p:sp>
      <p:sp>
        <p:nvSpPr>
          <p:cNvPr id="212" name="Google Shape;212;g2cfde948d75_1_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cfde948d75_1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cfde948d75_1_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g2cfde948d75_1_2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cfde948d75_1_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2cfde948d75_1_5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g2cfde948d75_1_5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cfde948d75_1_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2cfde948d75_1_3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g2cfde948d75_1_3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cfde948d75_1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2cfde948d75_1_4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g2cfde948d75_1_4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6f90a0951a_1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26f90a0951a_1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g26f90a0951a_1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cfde948d75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2cfde948d75_0_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g2cfde948d75_0_2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6f90a0951a_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26f90a0951a_2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g26f90a0951a_2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d00e45a9b7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 name="Google Shape;292;g2d00e45a9b7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2d00e45a9b7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1" name="Google Shape;301;g2d00e45a9b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 name="Google Shape;4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2d06af42420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9" name="Google Shape;309;g2d06af42420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2cfde947e9a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 name="Google Shape;54;g2cfde947e9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6f90a0951a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 name="Google Shape;64;g26f90a0951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cfde948d7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1" name="Google Shape;71;g2cfde948d75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 name="Google Shape;72;g2cfde948d75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cfde947e9a_2_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 name="Google Shape;80;g2cfde947e9a_2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cfde948d75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g2cfde948d75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f7f8dcea24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 name="Google Shape;97;g1f7f8dcea24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solidFill>
                  <a:srgbClr val="0D0D0D"/>
                </a:solidFill>
                <a:latin typeface="Arial"/>
                <a:ea typeface="Arial"/>
                <a:cs typeface="Arial"/>
                <a:sym typeface="Arial"/>
              </a:rPr>
              <a:t>"Next, we will embark on a task centered around object detection. We have divided this task into three key phases. The first phase involves acquiring data and labeling it appropriately. The second phase is dedicated to processing and training our model using the labeled data. Finally, the third phase will focus on deploying the trained model on an ESP32 device."</a:t>
            </a:r>
            <a:endParaRPr>
              <a:solidFill>
                <a:srgbClr val="0D0D0D"/>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98" name="Google Shape;98;g1f7f8dcea24_0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7.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blipFill>
          <a:blip r:embed="rId2">
            <a:alphaModFix/>
          </a:blip>
          <a:stretch>
            <a:fillRect/>
          </a:stretch>
        </a:blipFill>
      </p:bgPr>
    </p:bg>
    <p:spTree>
      <p:nvGrpSpPr>
        <p:cNvPr id="13" name="Shape 13"/>
        <p:cNvGrpSpPr/>
        <p:nvPr/>
      </p:nvGrpSpPr>
      <p:grpSpPr>
        <a:xfrm>
          <a:off x="0" y="0"/>
          <a:ext cx="0" cy="0"/>
          <a:chOff x="0" y="0"/>
          <a:chExt cx="0" cy="0"/>
        </a:xfrm>
      </p:grpSpPr>
      <p:sp>
        <p:nvSpPr>
          <p:cNvPr id="14" name="Google Shape;14;p6"/>
          <p:cNvSpPr txBox="1"/>
          <p:nvPr>
            <p:ph type="ctrTitle"/>
          </p:nvPr>
        </p:nvSpPr>
        <p:spPr>
          <a:xfrm>
            <a:off x="471340" y="1122363"/>
            <a:ext cx="5785769" cy="2387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000"/>
              <a:buFont typeface="Georgia"/>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6"/>
          <p:cNvSpPr txBox="1"/>
          <p:nvPr>
            <p:ph idx="1" type="subTitle"/>
          </p:nvPr>
        </p:nvSpPr>
        <p:spPr>
          <a:xfrm>
            <a:off x="471340" y="3602038"/>
            <a:ext cx="5785769" cy="1655762"/>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000"/>
              <a:buNone/>
              <a:defRPr sz="2000">
                <a:solidFill>
                  <a:schemeClr val="lt1"/>
                </a:solidFill>
              </a:defRPr>
            </a:lvl1pPr>
            <a:lvl2pPr lvl="1" algn="ctr">
              <a:lnSpc>
                <a:spcPct val="90000"/>
              </a:lnSpc>
              <a:spcBef>
                <a:spcPts val="500"/>
              </a:spcBef>
              <a:spcAft>
                <a:spcPts val="0"/>
              </a:spcAft>
              <a:buClr>
                <a:srgbClr val="13294B"/>
              </a:buClr>
              <a:buSzPts val="2000"/>
              <a:buNone/>
              <a:defRPr sz="2000"/>
            </a:lvl2pPr>
            <a:lvl3pPr lvl="2" algn="ctr">
              <a:lnSpc>
                <a:spcPct val="90000"/>
              </a:lnSpc>
              <a:spcBef>
                <a:spcPts val="500"/>
              </a:spcBef>
              <a:spcAft>
                <a:spcPts val="0"/>
              </a:spcAft>
              <a:buClr>
                <a:srgbClr val="13294B"/>
              </a:buClr>
              <a:buSzPts val="1800"/>
              <a:buNone/>
              <a:defRPr sz="1800"/>
            </a:lvl3pPr>
            <a:lvl4pPr lvl="3" algn="ctr">
              <a:lnSpc>
                <a:spcPct val="90000"/>
              </a:lnSpc>
              <a:spcBef>
                <a:spcPts val="500"/>
              </a:spcBef>
              <a:spcAft>
                <a:spcPts val="0"/>
              </a:spcAft>
              <a:buClr>
                <a:srgbClr val="13294B"/>
              </a:buClr>
              <a:buSzPts val="1600"/>
              <a:buNone/>
              <a:defRPr sz="1600"/>
            </a:lvl4pPr>
            <a:lvl5pPr lvl="4" algn="ctr">
              <a:lnSpc>
                <a:spcPct val="90000"/>
              </a:lnSpc>
              <a:spcBef>
                <a:spcPts val="500"/>
              </a:spcBef>
              <a:spcAft>
                <a:spcPts val="0"/>
              </a:spcAft>
              <a:buClr>
                <a:srgbClr val="13294B"/>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6" name="Google Shape;16;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17" name="Google Shape;17;p6"/>
          <p:cNvPicPr preferRelativeResize="0"/>
          <p:nvPr/>
        </p:nvPicPr>
        <p:blipFill rotWithShape="1">
          <a:blip r:embed="rId3">
            <a:alphaModFix/>
          </a:blip>
          <a:srcRect b="0" l="0" r="0" t="0"/>
          <a:stretch/>
        </p:blipFill>
        <p:spPr>
          <a:xfrm>
            <a:off x="4537075" y="5718264"/>
            <a:ext cx="3117851" cy="80794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bg>
      <p:bgPr>
        <a:blipFill>
          <a:blip r:embed="rId2">
            <a:alphaModFix/>
          </a:blip>
          <a:stretch>
            <a:fillRect/>
          </a:stretch>
        </a:blipFill>
      </p:bgPr>
    </p:bg>
    <p:spTree>
      <p:nvGrpSpPr>
        <p:cNvPr id="18" name="Shape 18"/>
        <p:cNvGrpSpPr/>
        <p:nvPr/>
      </p:nvGrpSpPr>
      <p:grpSpPr>
        <a:xfrm>
          <a:off x="0" y="0"/>
          <a:ext cx="0" cy="0"/>
          <a:chOff x="0" y="0"/>
          <a:chExt cx="0" cy="0"/>
        </a:xfrm>
      </p:grpSpPr>
      <p:sp>
        <p:nvSpPr>
          <p:cNvPr id="19" name="Google Shape;19;p7"/>
          <p:cNvSpPr txBox="1"/>
          <p:nvPr>
            <p:ph idx="12" type="sldNum"/>
          </p:nvPr>
        </p:nvSpPr>
        <p:spPr>
          <a:xfrm>
            <a:off x="9117874" y="6095093"/>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 name="Shape 20"/>
        <p:cNvGrpSpPr/>
        <p:nvPr/>
      </p:nvGrpSpPr>
      <p:grpSpPr>
        <a:xfrm>
          <a:off x="0" y="0"/>
          <a:ext cx="0" cy="0"/>
          <a:chOff x="0" y="0"/>
          <a:chExt cx="0" cy="0"/>
        </a:xfrm>
      </p:grpSpPr>
      <p:sp>
        <p:nvSpPr>
          <p:cNvPr id="21" name="Google Shape;21;p8"/>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 name="Google Shape;22;p8"/>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3" name="Google Shape;2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888B94"/>
                </a:solidFill>
                <a:latin typeface="Calibri"/>
                <a:ea typeface="Calibri"/>
                <a:cs typeface="Calibri"/>
                <a:sym typeface="Calibri"/>
              </a:defRPr>
            </a:lvl1pPr>
            <a:lvl2pPr indent="0" lvl="1" marL="0" algn="r">
              <a:spcBef>
                <a:spcPts val="0"/>
              </a:spcBef>
              <a:buNone/>
              <a:defRPr b="0" i="0" sz="1200" u="none" cap="none" strike="noStrike">
                <a:solidFill>
                  <a:srgbClr val="888B94"/>
                </a:solidFill>
                <a:latin typeface="Calibri"/>
                <a:ea typeface="Calibri"/>
                <a:cs typeface="Calibri"/>
                <a:sym typeface="Calibri"/>
              </a:defRPr>
            </a:lvl2pPr>
            <a:lvl3pPr indent="0" lvl="2" marL="0" algn="r">
              <a:spcBef>
                <a:spcPts val="0"/>
              </a:spcBef>
              <a:buNone/>
              <a:defRPr b="0" i="0" sz="1200" u="none" cap="none" strike="noStrike">
                <a:solidFill>
                  <a:srgbClr val="888B94"/>
                </a:solidFill>
                <a:latin typeface="Calibri"/>
                <a:ea typeface="Calibri"/>
                <a:cs typeface="Calibri"/>
                <a:sym typeface="Calibri"/>
              </a:defRPr>
            </a:lvl3pPr>
            <a:lvl4pPr indent="0" lvl="3" marL="0" algn="r">
              <a:spcBef>
                <a:spcPts val="0"/>
              </a:spcBef>
              <a:buNone/>
              <a:defRPr b="0" i="0" sz="1200" u="none" cap="none" strike="noStrike">
                <a:solidFill>
                  <a:srgbClr val="888B94"/>
                </a:solidFill>
                <a:latin typeface="Calibri"/>
                <a:ea typeface="Calibri"/>
                <a:cs typeface="Calibri"/>
                <a:sym typeface="Calibri"/>
              </a:defRPr>
            </a:lvl4pPr>
            <a:lvl5pPr indent="0" lvl="4" marL="0" algn="r">
              <a:spcBef>
                <a:spcPts val="0"/>
              </a:spcBef>
              <a:buNone/>
              <a:defRPr b="0" i="0" sz="1200" u="none" cap="none" strike="noStrike">
                <a:solidFill>
                  <a:srgbClr val="888B94"/>
                </a:solidFill>
                <a:latin typeface="Calibri"/>
                <a:ea typeface="Calibri"/>
                <a:cs typeface="Calibri"/>
                <a:sym typeface="Calibri"/>
              </a:defRPr>
            </a:lvl5pPr>
            <a:lvl6pPr indent="0" lvl="5" marL="0" algn="r">
              <a:spcBef>
                <a:spcPts val="0"/>
              </a:spcBef>
              <a:buNone/>
              <a:defRPr b="0" i="0" sz="1200" u="none" cap="none" strike="noStrike">
                <a:solidFill>
                  <a:srgbClr val="888B94"/>
                </a:solidFill>
                <a:latin typeface="Calibri"/>
                <a:ea typeface="Calibri"/>
                <a:cs typeface="Calibri"/>
                <a:sym typeface="Calibri"/>
              </a:defRPr>
            </a:lvl6pPr>
            <a:lvl7pPr indent="0" lvl="6" marL="0" algn="r">
              <a:spcBef>
                <a:spcPts val="0"/>
              </a:spcBef>
              <a:buNone/>
              <a:defRPr b="0" i="0" sz="1200" u="none" cap="none" strike="noStrike">
                <a:solidFill>
                  <a:srgbClr val="888B94"/>
                </a:solidFill>
                <a:latin typeface="Calibri"/>
                <a:ea typeface="Calibri"/>
                <a:cs typeface="Calibri"/>
                <a:sym typeface="Calibri"/>
              </a:defRPr>
            </a:lvl7pPr>
            <a:lvl8pPr indent="0" lvl="7" marL="0" algn="r">
              <a:spcBef>
                <a:spcPts val="0"/>
              </a:spcBef>
              <a:buNone/>
              <a:defRPr b="0" i="0" sz="1200" u="none" cap="none" strike="noStrike">
                <a:solidFill>
                  <a:srgbClr val="888B94"/>
                </a:solidFill>
                <a:latin typeface="Calibri"/>
                <a:ea typeface="Calibri"/>
                <a:cs typeface="Calibri"/>
                <a:sym typeface="Calibri"/>
              </a:defRPr>
            </a:lvl8pPr>
            <a:lvl9pPr indent="0" lvl="8" marL="0" algn="r">
              <a:spcBef>
                <a:spcPts val="0"/>
              </a:spcBef>
              <a:buNone/>
              <a:defRPr b="0" i="0" sz="1200" u="none" cap="none" strike="noStrike">
                <a:solidFill>
                  <a:srgbClr val="888B94"/>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24" name="Shape 24"/>
        <p:cNvGrpSpPr/>
        <p:nvPr/>
      </p:nvGrpSpPr>
      <p:grpSpPr>
        <a:xfrm>
          <a:off x="0" y="0"/>
          <a:ext cx="0" cy="0"/>
          <a:chOff x="0" y="0"/>
          <a:chExt cx="0" cy="0"/>
        </a:xfrm>
      </p:grpSpPr>
      <p:sp>
        <p:nvSpPr>
          <p:cNvPr id="25" name="Google Shape;25;p9"/>
          <p:cNvSpPr txBox="1"/>
          <p:nvPr>
            <p:ph type="title"/>
          </p:nvPr>
        </p:nvSpPr>
        <p:spPr>
          <a:xfrm>
            <a:off x="378823" y="365125"/>
            <a:ext cx="9614263"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E84A27"/>
              </a:buClr>
              <a:buSzPts val="4400"/>
              <a:buFont typeface="Georgia"/>
              <a:buNone/>
              <a:defRPr b="1" i="0">
                <a:solidFill>
                  <a:srgbClr val="E84A27"/>
                </a:solidFill>
                <a:latin typeface="Georgia"/>
                <a:ea typeface="Georgia"/>
                <a:cs typeface="Georgia"/>
                <a:sym typeface="Georg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9"/>
          <p:cNvSpPr txBox="1"/>
          <p:nvPr>
            <p:ph idx="1" type="body"/>
          </p:nvPr>
        </p:nvSpPr>
        <p:spPr>
          <a:xfrm>
            <a:off x="378823" y="1690688"/>
            <a:ext cx="9614263" cy="3625895"/>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13294B"/>
              </a:buClr>
              <a:buSzPts val="2800"/>
              <a:buChar char="•"/>
              <a:defRPr>
                <a:solidFill>
                  <a:srgbClr val="13294B"/>
                </a:solidFill>
              </a:defRPr>
            </a:lvl1pPr>
            <a:lvl2pPr indent="-381000" lvl="1" marL="914400" algn="l">
              <a:lnSpc>
                <a:spcPct val="90000"/>
              </a:lnSpc>
              <a:spcBef>
                <a:spcPts val="500"/>
              </a:spcBef>
              <a:spcAft>
                <a:spcPts val="0"/>
              </a:spcAft>
              <a:buClr>
                <a:srgbClr val="13294B"/>
              </a:buClr>
              <a:buSzPts val="2400"/>
              <a:buChar char="•"/>
              <a:defRPr>
                <a:solidFill>
                  <a:srgbClr val="13294B"/>
                </a:solidFill>
              </a:defRPr>
            </a:lvl2pPr>
            <a:lvl3pPr indent="-355600" lvl="2" marL="1371600" algn="l">
              <a:lnSpc>
                <a:spcPct val="90000"/>
              </a:lnSpc>
              <a:spcBef>
                <a:spcPts val="500"/>
              </a:spcBef>
              <a:spcAft>
                <a:spcPts val="0"/>
              </a:spcAft>
              <a:buClr>
                <a:srgbClr val="13294B"/>
              </a:buClr>
              <a:buSzPts val="2000"/>
              <a:buChar char="•"/>
              <a:defRPr>
                <a:solidFill>
                  <a:srgbClr val="13294B"/>
                </a:solidFill>
              </a:defRPr>
            </a:lvl3pPr>
            <a:lvl4pPr indent="-342900" lvl="3" marL="1828800" algn="l">
              <a:lnSpc>
                <a:spcPct val="90000"/>
              </a:lnSpc>
              <a:spcBef>
                <a:spcPts val="500"/>
              </a:spcBef>
              <a:spcAft>
                <a:spcPts val="0"/>
              </a:spcAft>
              <a:buClr>
                <a:srgbClr val="13294B"/>
              </a:buClr>
              <a:buSzPts val="1800"/>
              <a:buChar char="•"/>
              <a:defRPr>
                <a:solidFill>
                  <a:srgbClr val="13294B"/>
                </a:solidFill>
              </a:defRPr>
            </a:lvl4pPr>
            <a:lvl5pPr indent="-342900" lvl="4" marL="2286000" algn="l">
              <a:lnSpc>
                <a:spcPct val="90000"/>
              </a:lnSpc>
              <a:spcBef>
                <a:spcPts val="500"/>
              </a:spcBef>
              <a:spcAft>
                <a:spcPts val="0"/>
              </a:spcAft>
              <a:buClr>
                <a:srgbClr val="13294B"/>
              </a:buClr>
              <a:buSzPts val="1800"/>
              <a:buChar char="•"/>
              <a:defRPr>
                <a:solidFill>
                  <a:srgbClr val="13294B"/>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bg>
      <p:bgPr>
        <a:blipFill>
          <a:blip r:embed="rId2">
            <a:alphaModFix/>
          </a:blip>
          <a:stretch>
            <a:fillRect/>
          </a:stretch>
        </a:blipFill>
      </p:bgPr>
    </p:bg>
    <p:spTree>
      <p:nvGrpSpPr>
        <p:cNvPr id="27" name="Shape 27"/>
        <p:cNvGrpSpPr/>
        <p:nvPr/>
      </p:nvGrpSpPr>
      <p:grpSpPr>
        <a:xfrm>
          <a:off x="0" y="0"/>
          <a:ext cx="0" cy="0"/>
          <a:chOff x="0" y="0"/>
          <a:chExt cx="0" cy="0"/>
        </a:xfrm>
      </p:grpSpPr>
      <p:sp>
        <p:nvSpPr>
          <p:cNvPr id="28" name="Google Shape;28;p10"/>
          <p:cNvSpPr txBox="1"/>
          <p:nvPr>
            <p:ph idx="12" type="sldNum"/>
          </p:nvPr>
        </p:nvSpPr>
        <p:spPr>
          <a:xfrm>
            <a:off x="9117874" y="6095093"/>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E84A27"/>
              </a:buClr>
              <a:buSzPts val="4400"/>
              <a:buFont typeface="Georgia"/>
              <a:buNone/>
              <a:defRPr b="1" i="0" sz="4400" u="none" cap="none" strike="noStrike">
                <a:solidFill>
                  <a:srgbClr val="E84A27"/>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13294B"/>
              </a:buClr>
              <a:buSzPts val="2800"/>
              <a:buFont typeface="Arial"/>
              <a:buChar char="•"/>
              <a:defRPr b="0" i="0" sz="2800" u="none" cap="none" strike="noStrike">
                <a:solidFill>
                  <a:srgbClr val="13294B"/>
                </a:solidFill>
                <a:latin typeface="Calibri"/>
                <a:ea typeface="Calibri"/>
                <a:cs typeface="Calibri"/>
                <a:sym typeface="Calibri"/>
              </a:defRPr>
            </a:lvl1pPr>
            <a:lvl2pPr indent="-381000" lvl="1" marL="914400" marR="0" rtl="0" algn="l">
              <a:lnSpc>
                <a:spcPct val="90000"/>
              </a:lnSpc>
              <a:spcBef>
                <a:spcPts val="500"/>
              </a:spcBef>
              <a:spcAft>
                <a:spcPts val="0"/>
              </a:spcAft>
              <a:buClr>
                <a:srgbClr val="13294B"/>
              </a:buClr>
              <a:buSzPts val="2400"/>
              <a:buFont typeface="Arial"/>
              <a:buChar char="•"/>
              <a:defRPr b="0" i="0" sz="2400" u="none" cap="none" strike="noStrike">
                <a:solidFill>
                  <a:srgbClr val="13294B"/>
                </a:solidFill>
                <a:latin typeface="Calibri"/>
                <a:ea typeface="Calibri"/>
                <a:cs typeface="Calibri"/>
                <a:sym typeface="Calibri"/>
              </a:defRPr>
            </a:lvl2pPr>
            <a:lvl3pPr indent="-355600" lvl="2" marL="1371600" marR="0" rtl="0" algn="l">
              <a:lnSpc>
                <a:spcPct val="90000"/>
              </a:lnSpc>
              <a:spcBef>
                <a:spcPts val="500"/>
              </a:spcBef>
              <a:spcAft>
                <a:spcPts val="0"/>
              </a:spcAft>
              <a:buClr>
                <a:srgbClr val="13294B"/>
              </a:buClr>
              <a:buSzPts val="2000"/>
              <a:buFont typeface="Arial"/>
              <a:buChar char="•"/>
              <a:defRPr b="0" i="0" sz="2000" u="none" cap="none" strike="noStrike">
                <a:solidFill>
                  <a:srgbClr val="13294B"/>
                </a:solidFill>
                <a:latin typeface="Calibri"/>
                <a:ea typeface="Calibri"/>
                <a:cs typeface="Calibri"/>
                <a:sym typeface="Calibri"/>
              </a:defRPr>
            </a:lvl3pPr>
            <a:lvl4pPr indent="-342900" lvl="3" marL="1828800" marR="0" rtl="0" algn="l">
              <a:lnSpc>
                <a:spcPct val="90000"/>
              </a:lnSpc>
              <a:spcBef>
                <a:spcPts val="500"/>
              </a:spcBef>
              <a:spcAft>
                <a:spcPts val="0"/>
              </a:spcAft>
              <a:buClr>
                <a:srgbClr val="13294B"/>
              </a:buClr>
              <a:buSzPts val="1800"/>
              <a:buFont typeface="Arial"/>
              <a:buChar char="•"/>
              <a:defRPr b="0" i="0" sz="1800" u="none" cap="none" strike="noStrike">
                <a:solidFill>
                  <a:srgbClr val="13294B"/>
                </a:solidFill>
                <a:latin typeface="Calibri"/>
                <a:ea typeface="Calibri"/>
                <a:cs typeface="Calibri"/>
                <a:sym typeface="Calibri"/>
              </a:defRPr>
            </a:lvl4pPr>
            <a:lvl5pPr indent="-342900" lvl="4" marL="2286000" marR="0" rtl="0" algn="l">
              <a:lnSpc>
                <a:spcPct val="90000"/>
              </a:lnSpc>
              <a:spcBef>
                <a:spcPts val="500"/>
              </a:spcBef>
              <a:spcAft>
                <a:spcPts val="0"/>
              </a:spcAft>
              <a:buClr>
                <a:srgbClr val="13294B"/>
              </a:buClr>
              <a:buSzPts val="1800"/>
              <a:buFont typeface="Arial"/>
              <a:buChar char="•"/>
              <a:defRPr b="0" i="0" sz="1800" u="none" cap="none" strike="noStrike">
                <a:solidFill>
                  <a:srgbClr val="13294B"/>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B94"/>
                </a:solidFill>
                <a:latin typeface="Calibri"/>
                <a:ea typeface="Calibri"/>
                <a:cs typeface="Calibri"/>
                <a:sym typeface="Calibri"/>
              </a:defRPr>
            </a:lvl1pPr>
            <a:lvl2pPr indent="0" lvl="1" marL="0" marR="0" rtl="0" algn="r">
              <a:spcBef>
                <a:spcPts val="0"/>
              </a:spcBef>
              <a:buNone/>
              <a:defRPr b="0" i="0" sz="1200" u="none" cap="none" strike="noStrike">
                <a:solidFill>
                  <a:srgbClr val="888B94"/>
                </a:solidFill>
                <a:latin typeface="Calibri"/>
                <a:ea typeface="Calibri"/>
                <a:cs typeface="Calibri"/>
                <a:sym typeface="Calibri"/>
              </a:defRPr>
            </a:lvl2pPr>
            <a:lvl3pPr indent="0" lvl="2" marL="0" marR="0" rtl="0" algn="r">
              <a:spcBef>
                <a:spcPts val="0"/>
              </a:spcBef>
              <a:buNone/>
              <a:defRPr b="0" i="0" sz="1200" u="none" cap="none" strike="noStrike">
                <a:solidFill>
                  <a:srgbClr val="888B94"/>
                </a:solidFill>
                <a:latin typeface="Calibri"/>
                <a:ea typeface="Calibri"/>
                <a:cs typeface="Calibri"/>
                <a:sym typeface="Calibri"/>
              </a:defRPr>
            </a:lvl3pPr>
            <a:lvl4pPr indent="0" lvl="3" marL="0" marR="0" rtl="0" algn="r">
              <a:spcBef>
                <a:spcPts val="0"/>
              </a:spcBef>
              <a:buNone/>
              <a:defRPr b="0" i="0" sz="1200" u="none" cap="none" strike="noStrike">
                <a:solidFill>
                  <a:srgbClr val="888B94"/>
                </a:solidFill>
                <a:latin typeface="Calibri"/>
                <a:ea typeface="Calibri"/>
                <a:cs typeface="Calibri"/>
                <a:sym typeface="Calibri"/>
              </a:defRPr>
            </a:lvl4pPr>
            <a:lvl5pPr indent="0" lvl="4" marL="0" marR="0" rtl="0" algn="r">
              <a:spcBef>
                <a:spcPts val="0"/>
              </a:spcBef>
              <a:buNone/>
              <a:defRPr b="0" i="0" sz="1200" u="none" cap="none" strike="noStrike">
                <a:solidFill>
                  <a:srgbClr val="888B94"/>
                </a:solidFill>
                <a:latin typeface="Calibri"/>
                <a:ea typeface="Calibri"/>
                <a:cs typeface="Calibri"/>
                <a:sym typeface="Calibri"/>
              </a:defRPr>
            </a:lvl5pPr>
            <a:lvl6pPr indent="0" lvl="5" marL="0" marR="0" rtl="0" algn="r">
              <a:spcBef>
                <a:spcPts val="0"/>
              </a:spcBef>
              <a:buNone/>
              <a:defRPr b="0" i="0" sz="1200" u="none" cap="none" strike="noStrike">
                <a:solidFill>
                  <a:srgbClr val="888B94"/>
                </a:solidFill>
                <a:latin typeface="Calibri"/>
                <a:ea typeface="Calibri"/>
                <a:cs typeface="Calibri"/>
                <a:sym typeface="Calibri"/>
              </a:defRPr>
            </a:lvl6pPr>
            <a:lvl7pPr indent="0" lvl="6" marL="0" marR="0" rtl="0" algn="r">
              <a:spcBef>
                <a:spcPts val="0"/>
              </a:spcBef>
              <a:buNone/>
              <a:defRPr b="0" i="0" sz="1200" u="none" cap="none" strike="noStrike">
                <a:solidFill>
                  <a:srgbClr val="888B94"/>
                </a:solidFill>
                <a:latin typeface="Calibri"/>
                <a:ea typeface="Calibri"/>
                <a:cs typeface="Calibri"/>
                <a:sym typeface="Calibri"/>
              </a:defRPr>
            </a:lvl7pPr>
            <a:lvl8pPr indent="0" lvl="7" marL="0" marR="0" rtl="0" algn="r">
              <a:spcBef>
                <a:spcPts val="0"/>
              </a:spcBef>
              <a:buNone/>
              <a:defRPr b="0" i="0" sz="1200" u="none" cap="none" strike="noStrike">
                <a:solidFill>
                  <a:srgbClr val="888B94"/>
                </a:solidFill>
                <a:latin typeface="Calibri"/>
                <a:ea typeface="Calibri"/>
                <a:cs typeface="Calibri"/>
                <a:sym typeface="Calibri"/>
              </a:defRPr>
            </a:lvl8pPr>
            <a:lvl9pPr indent="0" lvl="8" marL="0" marR="0" rtl="0" algn="r">
              <a:spcBef>
                <a:spcPts val="0"/>
              </a:spcBef>
              <a:buNone/>
              <a:defRPr b="0" i="0" sz="1200" u="none" cap="none" strike="noStrike">
                <a:solidFill>
                  <a:srgbClr val="888B94"/>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jpg"/><Relationship Id="rId4" Type="http://schemas.openxmlformats.org/officeDocument/2006/relationships/image" Target="../media/image5.jpg"/><Relationship Id="rId5" Type="http://schemas.openxmlformats.org/officeDocument/2006/relationships/image" Target="../media/image8.png"/><Relationship Id="rId6"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13.png"/><Relationship Id="rId9" Type="http://schemas.openxmlformats.org/officeDocument/2006/relationships/image" Target="../media/image1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18.png"/><Relationship Id="rId8"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9.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8.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9.jp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0.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drive.google.com/file/d/1CfMlRIcE67l09sBki6JNQEpbGOFusSId/view" TargetMode="External"/><Relationship Id="rId4" Type="http://schemas.openxmlformats.org/officeDocument/2006/relationships/image" Target="../media/image3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4.jp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 name="Shape 32"/>
        <p:cNvGrpSpPr/>
        <p:nvPr/>
      </p:nvGrpSpPr>
      <p:grpSpPr>
        <a:xfrm>
          <a:off x="0" y="0"/>
          <a:ext cx="0" cy="0"/>
          <a:chOff x="0" y="0"/>
          <a:chExt cx="0" cy="0"/>
        </a:xfrm>
      </p:grpSpPr>
      <p:sp>
        <p:nvSpPr>
          <p:cNvPr id="33" name="Google Shape;33;p1"/>
          <p:cNvSpPr txBox="1"/>
          <p:nvPr>
            <p:ph type="ctrTitle"/>
          </p:nvPr>
        </p:nvSpPr>
        <p:spPr>
          <a:xfrm>
            <a:off x="3203116" y="1777999"/>
            <a:ext cx="5785769" cy="2062163"/>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250000"/>
              <a:buFont typeface="Calibri"/>
              <a:buNone/>
            </a:pPr>
            <a:r>
              <a:rPr lang="en-US"/>
              <a:t>An Auto-Hand Chasing Lamp With Hand Gesture Control</a:t>
            </a:r>
            <a:endParaRPr/>
          </a:p>
        </p:txBody>
      </p:sp>
      <p:sp>
        <p:nvSpPr>
          <p:cNvPr id="34" name="Google Shape;34;p1"/>
          <p:cNvSpPr txBox="1"/>
          <p:nvPr>
            <p:ph idx="1" type="subTitle"/>
          </p:nvPr>
        </p:nvSpPr>
        <p:spPr>
          <a:xfrm>
            <a:off x="3253196" y="3932238"/>
            <a:ext cx="5685609"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2000"/>
              <a:buNone/>
            </a:pPr>
            <a:r>
              <a:rPr lang="en-US">
                <a:latin typeface="Georgia"/>
                <a:ea typeface="Georgia"/>
                <a:cs typeface="Georgia"/>
                <a:sym typeface="Georgia"/>
              </a:rPr>
              <a:t>Team 49</a:t>
            </a:r>
            <a:endParaRPr>
              <a:latin typeface="Georgia"/>
              <a:ea typeface="Georgia"/>
              <a:cs typeface="Georgia"/>
              <a:sym typeface="Georgia"/>
            </a:endParaRPr>
          </a:p>
          <a:p>
            <a:pPr indent="0" lvl="0" marL="0" rtl="0" algn="ctr">
              <a:lnSpc>
                <a:spcPct val="90000"/>
              </a:lnSpc>
              <a:spcBef>
                <a:spcPts val="0"/>
              </a:spcBef>
              <a:spcAft>
                <a:spcPts val="0"/>
              </a:spcAft>
              <a:buClr>
                <a:schemeClr val="lt1"/>
              </a:buClr>
              <a:buSzPts val="2000"/>
              <a:buNone/>
            </a:pPr>
            <a:r>
              <a:rPr lang="en-US">
                <a:latin typeface="Georgia"/>
                <a:ea typeface="Georgia"/>
                <a:cs typeface="Georgia"/>
                <a:sym typeface="Georgia"/>
              </a:rPr>
              <a:t>Yiyan Zhang, Jincheng Yu, Feiyang Liu</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g1f7f8dcea24_0_10"/>
          <p:cNvSpPr txBox="1"/>
          <p:nvPr>
            <p:ph idx="4294967295" type="title"/>
          </p:nvPr>
        </p:nvSpPr>
        <p:spPr>
          <a:xfrm>
            <a:off x="709613" y="365125"/>
            <a:ext cx="114825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E84A27"/>
              </a:buClr>
              <a:buSzPts val="4400"/>
              <a:buFont typeface="Georgia"/>
              <a:buNone/>
            </a:pPr>
            <a:r>
              <a:rPr lang="en-US" sz="3200"/>
              <a:t>Obtaining Data</a:t>
            </a:r>
            <a:endParaRPr sz="3200"/>
          </a:p>
        </p:txBody>
      </p:sp>
      <p:sp>
        <p:nvSpPr>
          <p:cNvPr id="111" name="Google Shape;111;g1f7f8dcea24_0_10"/>
          <p:cNvSpPr txBox="1"/>
          <p:nvPr>
            <p:ph idx="4294967295" type="body"/>
          </p:nvPr>
        </p:nvSpPr>
        <p:spPr>
          <a:xfrm>
            <a:off x="709625" y="1690825"/>
            <a:ext cx="5187000" cy="4465500"/>
          </a:xfrm>
          <a:prstGeom prst="rect">
            <a:avLst/>
          </a:prstGeom>
          <a:noFill/>
          <a:ln>
            <a:noFill/>
          </a:ln>
        </p:spPr>
        <p:txBody>
          <a:bodyPr anchorCtr="0" anchor="t" bIns="45700" lIns="91425" spcFirstLastPara="1" rIns="91425" wrap="square" tIns="45700">
            <a:normAutofit lnSpcReduction="20000"/>
          </a:bodyPr>
          <a:lstStyle/>
          <a:p>
            <a:pPr indent="-342900" lvl="0" marL="457200" rtl="0" algn="l">
              <a:lnSpc>
                <a:spcPct val="150000"/>
              </a:lnSpc>
              <a:spcBef>
                <a:spcPts val="1000"/>
              </a:spcBef>
              <a:spcAft>
                <a:spcPts val="0"/>
              </a:spcAft>
              <a:buSzPts val="1800"/>
              <a:buChar char="•"/>
            </a:pPr>
            <a:r>
              <a:rPr lang="en-US" sz="1800"/>
              <a:t>Using the web capability of ESP32 to Streaming out pictures</a:t>
            </a:r>
            <a:endParaRPr/>
          </a:p>
          <a:p>
            <a:pPr indent="-342900" lvl="0" marL="457200" rtl="0" algn="l">
              <a:lnSpc>
                <a:spcPct val="150000"/>
              </a:lnSpc>
              <a:spcBef>
                <a:spcPts val="1000"/>
              </a:spcBef>
              <a:spcAft>
                <a:spcPts val="0"/>
              </a:spcAft>
              <a:buSzPts val="1800"/>
              <a:buChar char="•"/>
            </a:pPr>
            <a:r>
              <a:rPr lang="en-US" sz="1800"/>
              <a:t>Using data from different background and edge cases(E.g. half the hand in corner of the picture)</a:t>
            </a:r>
            <a:endParaRPr/>
          </a:p>
          <a:p>
            <a:pPr indent="-342900" lvl="0" marL="457200" rtl="0" algn="l">
              <a:lnSpc>
                <a:spcPct val="150000"/>
              </a:lnSpc>
              <a:spcBef>
                <a:spcPts val="1000"/>
              </a:spcBef>
              <a:spcAft>
                <a:spcPts val="0"/>
              </a:spcAft>
              <a:buSzPts val="1800"/>
              <a:buChar char="•"/>
            </a:pPr>
            <a:r>
              <a:rPr lang="en-US" sz="1800"/>
              <a:t>Labeling Each hand to contradict with backgrounds</a:t>
            </a:r>
            <a:endParaRPr/>
          </a:p>
          <a:p>
            <a:pPr indent="-342900" lvl="0" marL="457200" rtl="0" algn="l">
              <a:lnSpc>
                <a:spcPct val="150000"/>
              </a:lnSpc>
              <a:spcBef>
                <a:spcPts val="1000"/>
              </a:spcBef>
              <a:spcAft>
                <a:spcPts val="0"/>
              </a:spcAft>
              <a:buSzPts val="1800"/>
              <a:buChar char="•"/>
            </a:pPr>
            <a:r>
              <a:rPr lang="en-US" sz="1800"/>
              <a:t>Total of 310 Pictures (Including 30 backgrounds)</a:t>
            </a:r>
            <a:endParaRPr sz="1800"/>
          </a:p>
          <a:p>
            <a:pPr indent="0" lvl="0" marL="0" rtl="0" algn="l">
              <a:lnSpc>
                <a:spcPct val="150000"/>
              </a:lnSpc>
              <a:spcBef>
                <a:spcPts val="1000"/>
              </a:spcBef>
              <a:spcAft>
                <a:spcPts val="0"/>
              </a:spcAft>
              <a:buSzPts val="2800"/>
              <a:buNone/>
            </a:pPr>
            <a:r>
              <a:t/>
            </a:r>
            <a:endParaRPr sz="1800"/>
          </a:p>
          <a:p>
            <a:pPr indent="0" lvl="0" marL="0" rtl="0" algn="l">
              <a:lnSpc>
                <a:spcPct val="150000"/>
              </a:lnSpc>
              <a:spcBef>
                <a:spcPts val="1000"/>
              </a:spcBef>
              <a:spcAft>
                <a:spcPts val="0"/>
              </a:spcAft>
              <a:buSzPts val="2800"/>
              <a:buNone/>
            </a:pPr>
            <a:r>
              <a:t/>
            </a:r>
            <a:endParaRPr sz="1800"/>
          </a:p>
          <a:p>
            <a:pPr indent="0" lvl="0" marL="0" rtl="0" algn="l">
              <a:lnSpc>
                <a:spcPct val="150000"/>
              </a:lnSpc>
              <a:spcBef>
                <a:spcPts val="1000"/>
              </a:spcBef>
              <a:spcAft>
                <a:spcPts val="0"/>
              </a:spcAft>
              <a:buSzPts val="2800"/>
              <a:buNone/>
            </a:pPr>
            <a:r>
              <a:t/>
            </a:r>
            <a:endParaRPr sz="1800"/>
          </a:p>
        </p:txBody>
      </p:sp>
      <p:sp>
        <p:nvSpPr>
          <p:cNvPr id="112" name="Google Shape;112;g1f7f8dcea24_0_10"/>
          <p:cNvSpPr txBox="1"/>
          <p:nvPr/>
        </p:nvSpPr>
        <p:spPr>
          <a:xfrm>
            <a:off x="709625" y="6192550"/>
            <a:ext cx="30000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ECE445 SP24 Team49</a:t>
            </a:r>
            <a:endParaRPr b="0" i="0" sz="2000" u="none" cap="none" strike="noStrike">
              <a:solidFill>
                <a:srgbClr val="FFFFFF"/>
              </a:solidFill>
              <a:latin typeface="Arial"/>
              <a:ea typeface="Arial"/>
              <a:cs typeface="Arial"/>
              <a:sym typeface="Arial"/>
            </a:endParaRPr>
          </a:p>
        </p:txBody>
      </p:sp>
      <p:pic>
        <p:nvPicPr>
          <p:cNvPr id="113" name="Google Shape;113;g1f7f8dcea24_0_10"/>
          <p:cNvPicPr preferRelativeResize="0"/>
          <p:nvPr/>
        </p:nvPicPr>
        <p:blipFill rotWithShape="1">
          <a:blip r:embed="rId3">
            <a:alphaModFix/>
          </a:blip>
          <a:srcRect b="0" l="0" r="0" t="0"/>
          <a:stretch/>
        </p:blipFill>
        <p:spPr>
          <a:xfrm>
            <a:off x="8939147" y="639814"/>
            <a:ext cx="3042522" cy="2281727"/>
          </a:xfrm>
          <a:prstGeom prst="rect">
            <a:avLst/>
          </a:prstGeom>
          <a:noFill/>
          <a:ln>
            <a:noFill/>
          </a:ln>
        </p:spPr>
      </p:pic>
      <p:pic>
        <p:nvPicPr>
          <p:cNvPr descr="图片包含 桌子, 灯光, 厨房&#10;&#10;描述已自动生成" id="114" name="Google Shape;114;g1f7f8dcea24_0_10"/>
          <p:cNvPicPr preferRelativeResize="0"/>
          <p:nvPr/>
        </p:nvPicPr>
        <p:blipFill rotWithShape="1">
          <a:blip r:embed="rId4">
            <a:alphaModFix/>
          </a:blip>
          <a:srcRect b="0" l="0" r="0" t="0"/>
          <a:stretch/>
        </p:blipFill>
        <p:spPr>
          <a:xfrm>
            <a:off x="5896625" y="639479"/>
            <a:ext cx="3042522" cy="2282063"/>
          </a:xfrm>
          <a:prstGeom prst="rect">
            <a:avLst/>
          </a:prstGeom>
          <a:noFill/>
          <a:ln>
            <a:noFill/>
          </a:ln>
        </p:spPr>
      </p:pic>
      <p:pic>
        <p:nvPicPr>
          <p:cNvPr descr="电脑萤幕截图&#10;&#10;中度可信度描述已自动生成" id="115" name="Google Shape;115;g1f7f8dcea24_0_10"/>
          <p:cNvPicPr preferRelativeResize="0"/>
          <p:nvPr/>
        </p:nvPicPr>
        <p:blipFill rotWithShape="1">
          <a:blip r:embed="rId5">
            <a:alphaModFix/>
          </a:blip>
          <a:srcRect b="0" l="0" r="0" t="0"/>
          <a:stretch/>
        </p:blipFill>
        <p:spPr>
          <a:xfrm>
            <a:off x="8939147" y="2921541"/>
            <a:ext cx="3037344" cy="2461990"/>
          </a:xfrm>
          <a:prstGeom prst="rect">
            <a:avLst/>
          </a:prstGeom>
          <a:noFill/>
          <a:ln>
            <a:noFill/>
          </a:ln>
        </p:spPr>
      </p:pic>
      <p:pic>
        <p:nvPicPr>
          <p:cNvPr descr="墙上的海报&#10;&#10;描述已自动生成" id="116" name="Google Shape;116;g1f7f8dcea24_0_10"/>
          <p:cNvPicPr preferRelativeResize="0"/>
          <p:nvPr/>
        </p:nvPicPr>
        <p:blipFill rotWithShape="1">
          <a:blip r:embed="rId6">
            <a:alphaModFix/>
          </a:blip>
          <a:srcRect b="0" l="0" r="0" t="0"/>
          <a:stretch/>
        </p:blipFill>
        <p:spPr>
          <a:xfrm>
            <a:off x="5896623" y="2921541"/>
            <a:ext cx="3042522" cy="226686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g1f7f8dcea24_0_30"/>
          <p:cNvSpPr txBox="1"/>
          <p:nvPr>
            <p:ph idx="4294967295" type="title"/>
          </p:nvPr>
        </p:nvSpPr>
        <p:spPr>
          <a:xfrm>
            <a:off x="709613" y="365125"/>
            <a:ext cx="114825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E84A27"/>
              </a:buClr>
              <a:buSzPts val="4400"/>
              <a:buFont typeface="Georgia"/>
              <a:buNone/>
            </a:pPr>
            <a:r>
              <a:rPr lang="en-US" sz="3200"/>
              <a:t>Processing </a:t>
            </a:r>
            <a:endParaRPr sz="3200"/>
          </a:p>
        </p:txBody>
      </p:sp>
      <p:sp>
        <p:nvSpPr>
          <p:cNvPr id="123" name="Google Shape;123;g1f7f8dcea24_0_30"/>
          <p:cNvSpPr txBox="1"/>
          <p:nvPr/>
        </p:nvSpPr>
        <p:spPr>
          <a:xfrm>
            <a:off x="709625" y="6192550"/>
            <a:ext cx="30000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ECE445 SP24 Team49</a:t>
            </a:r>
            <a:endParaRPr b="0" i="0" sz="2000" u="none" cap="none" strike="noStrike">
              <a:solidFill>
                <a:srgbClr val="FFFFFF"/>
              </a:solidFill>
              <a:latin typeface="Arial"/>
              <a:ea typeface="Arial"/>
              <a:cs typeface="Arial"/>
              <a:sym typeface="Arial"/>
            </a:endParaRPr>
          </a:p>
        </p:txBody>
      </p:sp>
      <p:pic>
        <p:nvPicPr>
          <p:cNvPr descr="图表, 散点图&#10;&#10;描述已自动生成" id="124" name="Google Shape;124;g1f7f8dcea24_0_30"/>
          <p:cNvPicPr preferRelativeResize="0"/>
          <p:nvPr/>
        </p:nvPicPr>
        <p:blipFill rotWithShape="1">
          <a:blip r:embed="rId3">
            <a:alphaModFix/>
          </a:blip>
          <a:srcRect b="0" l="0" r="0" t="0"/>
          <a:stretch/>
        </p:blipFill>
        <p:spPr>
          <a:xfrm>
            <a:off x="3361219" y="1098636"/>
            <a:ext cx="6179289" cy="4660727"/>
          </a:xfrm>
          <a:prstGeom prst="rect">
            <a:avLst/>
          </a:prstGeom>
          <a:noFill/>
          <a:ln>
            <a:noFill/>
          </a:ln>
        </p:spPr>
      </p:pic>
      <p:pic>
        <p:nvPicPr>
          <p:cNvPr descr="墙上的海报&#10;&#10;描述已自动生成" id="125" name="Google Shape;125;g1f7f8dcea24_0_30"/>
          <p:cNvPicPr preferRelativeResize="0"/>
          <p:nvPr/>
        </p:nvPicPr>
        <p:blipFill rotWithShape="1">
          <a:blip r:embed="rId4">
            <a:alphaModFix/>
          </a:blip>
          <a:srcRect b="0" l="0" r="0" t="0"/>
          <a:stretch/>
        </p:blipFill>
        <p:spPr>
          <a:xfrm>
            <a:off x="2385503" y="3170765"/>
            <a:ext cx="1279469" cy="905285"/>
          </a:xfrm>
          <a:prstGeom prst="rect">
            <a:avLst/>
          </a:prstGeom>
          <a:noFill/>
          <a:ln>
            <a:noFill/>
          </a:ln>
        </p:spPr>
      </p:pic>
      <p:pic>
        <p:nvPicPr>
          <p:cNvPr descr="图片包含 图形用户界面&#10;&#10;描述已自动生成" id="126" name="Google Shape;126;g1f7f8dcea24_0_30"/>
          <p:cNvPicPr preferRelativeResize="0"/>
          <p:nvPr/>
        </p:nvPicPr>
        <p:blipFill rotWithShape="1">
          <a:blip r:embed="rId5">
            <a:alphaModFix/>
          </a:blip>
          <a:srcRect b="0" l="0" r="0" t="0"/>
          <a:stretch/>
        </p:blipFill>
        <p:spPr>
          <a:xfrm>
            <a:off x="5437148" y="2612380"/>
            <a:ext cx="1473200" cy="1016000"/>
          </a:xfrm>
          <a:prstGeom prst="rect">
            <a:avLst/>
          </a:prstGeom>
          <a:noFill/>
          <a:ln>
            <a:noFill/>
          </a:ln>
        </p:spPr>
      </p:pic>
      <p:pic>
        <p:nvPicPr>
          <p:cNvPr descr="图片包含 文本&#10;&#10;描述已自动生成" id="127" name="Google Shape;127;g1f7f8dcea24_0_30"/>
          <p:cNvPicPr preferRelativeResize="0"/>
          <p:nvPr/>
        </p:nvPicPr>
        <p:blipFill rotWithShape="1">
          <a:blip r:embed="rId6">
            <a:alphaModFix/>
          </a:blip>
          <a:srcRect b="0" l="0" r="0" t="0"/>
          <a:stretch/>
        </p:blipFill>
        <p:spPr>
          <a:xfrm>
            <a:off x="5616316" y="4566340"/>
            <a:ext cx="1114864" cy="844594"/>
          </a:xfrm>
          <a:prstGeom prst="rect">
            <a:avLst/>
          </a:prstGeom>
          <a:noFill/>
          <a:ln>
            <a:noFill/>
          </a:ln>
        </p:spPr>
      </p:pic>
      <p:pic>
        <p:nvPicPr>
          <p:cNvPr descr="图片包含 文本&#10;&#10;描述已自动生成" id="128" name="Google Shape;128;g1f7f8dcea24_0_30"/>
          <p:cNvPicPr preferRelativeResize="0"/>
          <p:nvPr/>
        </p:nvPicPr>
        <p:blipFill rotWithShape="1">
          <a:blip r:embed="rId7">
            <a:alphaModFix/>
          </a:blip>
          <a:srcRect b="0" l="0" r="0" t="0"/>
          <a:stretch/>
        </p:blipFill>
        <p:spPr>
          <a:xfrm>
            <a:off x="9066725" y="4566340"/>
            <a:ext cx="1308280" cy="974797"/>
          </a:xfrm>
          <a:prstGeom prst="rect">
            <a:avLst/>
          </a:prstGeom>
          <a:noFill/>
          <a:ln>
            <a:noFill/>
          </a:ln>
        </p:spPr>
      </p:pic>
      <p:pic>
        <p:nvPicPr>
          <p:cNvPr descr="图片包含 网站&#10;&#10;描述已自动生成" id="129" name="Google Shape;129;g1f7f8dcea24_0_30"/>
          <p:cNvPicPr preferRelativeResize="0"/>
          <p:nvPr/>
        </p:nvPicPr>
        <p:blipFill rotWithShape="1">
          <a:blip r:embed="rId8">
            <a:alphaModFix/>
          </a:blip>
          <a:srcRect b="0" l="0" r="0" t="0"/>
          <a:stretch/>
        </p:blipFill>
        <p:spPr>
          <a:xfrm>
            <a:off x="9175231" y="2786800"/>
            <a:ext cx="1091269" cy="767930"/>
          </a:xfrm>
          <a:prstGeom prst="rect">
            <a:avLst/>
          </a:prstGeom>
          <a:noFill/>
          <a:ln>
            <a:noFill/>
          </a:ln>
        </p:spPr>
      </p:pic>
      <p:pic>
        <p:nvPicPr>
          <p:cNvPr descr="图片包含 文本&#10;&#10;描述已自动生成" id="130" name="Google Shape;130;g1f7f8dcea24_0_30"/>
          <p:cNvPicPr preferRelativeResize="0"/>
          <p:nvPr/>
        </p:nvPicPr>
        <p:blipFill rotWithShape="1">
          <a:blip r:embed="rId9">
            <a:alphaModFix/>
          </a:blip>
          <a:srcRect b="0" l="0" r="0" t="0"/>
          <a:stretch/>
        </p:blipFill>
        <p:spPr>
          <a:xfrm>
            <a:off x="8353683" y="1385310"/>
            <a:ext cx="1186824" cy="86314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g1f7f8dcea24_0_21"/>
          <p:cNvSpPr txBox="1"/>
          <p:nvPr>
            <p:ph idx="4294967295" type="title"/>
          </p:nvPr>
        </p:nvSpPr>
        <p:spPr>
          <a:xfrm>
            <a:off x="709613" y="365125"/>
            <a:ext cx="114825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E84A27"/>
              </a:buClr>
              <a:buSzPts val="4400"/>
              <a:buFont typeface="Georgia"/>
              <a:buNone/>
            </a:pPr>
            <a:r>
              <a:rPr lang="en-US" sz="3200"/>
              <a:t>Processing </a:t>
            </a:r>
            <a:endParaRPr sz="3200"/>
          </a:p>
        </p:txBody>
      </p:sp>
      <p:sp>
        <p:nvSpPr>
          <p:cNvPr id="137" name="Google Shape;137;g1f7f8dcea24_0_21"/>
          <p:cNvSpPr txBox="1"/>
          <p:nvPr>
            <p:ph idx="4294967295" type="body"/>
          </p:nvPr>
        </p:nvSpPr>
        <p:spPr>
          <a:xfrm>
            <a:off x="709625" y="1690825"/>
            <a:ext cx="5187000" cy="4465500"/>
          </a:xfrm>
          <a:prstGeom prst="rect">
            <a:avLst/>
          </a:prstGeom>
          <a:noFill/>
          <a:ln>
            <a:noFill/>
          </a:ln>
        </p:spPr>
        <p:txBody>
          <a:bodyPr anchorCtr="0" anchor="t" bIns="45700" lIns="91425" spcFirstLastPara="1" rIns="91425" wrap="square" tIns="45700">
            <a:normAutofit lnSpcReduction="20000"/>
          </a:bodyPr>
          <a:lstStyle/>
          <a:p>
            <a:pPr indent="-342900" lvl="0" marL="457200" rtl="0" algn="l">
              <a:lnSpc>
                <a:spcPct val="150000"/>
              </a:lnSpc>
              <a:spcBef>
                <a:spcPts val="1000"/>
              </a:spcBef>
              <a:spcAft>
                <a:spcPts val="0"/>
              </a:spcAft>
              <a:buSzPts val="1800"/>
              <a:buChar char="•"/>
            </a:pPr>
            <a:r>
              <a:rPr lang="en-US" sz="1800"/>
              <a:t>FOMO model from EGDE IMPULSE(Fully Convolutional)</a:t>
            </a:r>
            <a:endParaRPr/>
          </a:p>
          <a:p>
            <a:pPr indent="-228600" lvl="0" marL="457200" rtl="0" algn="l">
              <a:lnSpc>
                <a:spcPct val="150000"/>
              </a:lnSpc>
              <a:spcBef>
                <a:spcPts val="1000"/>
              </a:spcBef>
              <a:spcAft>
                <a:spcPts val="0"/>
              </a:spcAft>
              <a:buSzPts val="1800"/>
              <a:buNone/>
            </a:pPr>
            <a:r>
              <a:t/>
            </a:r>
            <a:endParaRPr sz="1800"/>
          </a:p>
          <a:p>
            <a:pPr indent="-342900" lvl="0" marL="457200" rtl="0" algn="l">
              <a:lnSpc>
                <a:spcPct val="150000"/>
              </a:lnSpc>
              <a:spcBef>
                <a:spcPts val="1000"/>
              </a:spcBef>
              <a:spcAft>
                <a:spcPts val="0"/>
              </a:spcAft>
              <a:buSzPts val="1800"/>
              <a:buChar char="•"/>
            </a:pPr>
            <a:r>
              <a:rPr lang="en-US" sz="1800"/>
              <a:t>Separating Training and Testing data</a:t>
            </a:r>
            <a:endParaRPr/>
          </a:p>
          <a:p>
            <a:pPr indent="-228600" lvl="0" marL="457200" rtl="0" algn="l">
              <a:lnSpc>
                <a:spcPct val="150000"/>
              </a:lnSpc>
              <a:spcBef>
                <a:spcPts val="1000"/>
              </a:spcBef>
              <a:spcAft>
                <a:spcPts val="0"/>
              </a:spcAft>
              <a:buSzPts val="1800"/>
              <a:buNone/>
            </a:pPr>
            <a:r>
              <a:t/>
            </a:r>
            <a:endParaRPr sz="1800"/>
          </a:p>
          <a:p>
            <a:pPr indent="-342900" lvl="0" marL="457200" rtl="0" algn="l">
              <a:lnSpc>
                <a:spcPct val="150000"/>
              </a:lnSpc>
              <a:spcBef>
                <a:spcPts val="1000"/>
              </a:spcBef>
              <a:spcAft>
                <a:spcPts val="0"/>
              </a:spcAft>
              <a:buSzPts val="1800"/>
              <a:buChar char="•"/>
            </a:pPr>
            <a:r>
              <a:rPr lang="en-US" sz="1800"/>
              <a:t>Setting Training Parameters(input size of 96*96, Learning Rate of 0.001, Learning Cycle of 60)</a:t>
            </a:r>
            <a:endParaRPr sz="1800"/>
          </a:p>
          <a:p>
            <a:pPr indent="0" lvl="0" marL="0" rtl="0" algn="l">
              <a:lnSpc>
                <a:spcPct val="150000"/>
              </a:lnSpc>
              <a:spcBef>
                <a:spcPts val="1000"/>
              </a:spcBef>
              <a:spcAft>
                <a:spcPts val="0"/>
              </a:spcAft>
              <a:buSzPts val="2800"/>
              <a:buNone/>
            </a:pPr>
            <a:r>
              <a:t/>
            </a:r>
            <a:endParaRPr sz="1800"/>
          </a:p>
          <a:p>
            <a:pPr indent="0" lvl="0" marL="0" rtl="0" algn="l">
              <a:lnSpc>
                <a:spcPct val="150000"/>
              </a:lnSpc>
              <a:spcBef>
                <a:spcPts val="1000"/>
              </a:spcBef>
              <a:spcAft>
                <a:spcPts val="0"/>
              </a:spcAft>
              <a:buSzPts val="2800"/>
              <a:buNone/>
            </a:pPr>
            <a:r>
              <a:t/>
            </a:r>
            <a:endParaRPr sz="1800"/>
          </a:p>
          <a:p>
            <a:pPr indent="0" lvl="0" marL="0" rtl="0" algn="l">
              <a:lnSpc>
                <a:spcPct val="150000"/>
              </a:lnSpc>
              <a:spcBef>
                <a:spcPts val="1000"/>
              </a:spcBef>
              <a:spcAft>
                <a:spcPts val="0"/>
              </a:spcAft>
              <a:buSzPts val="2800"/>
              <a:buNone/>
            </a:pPr>
            <a:r>
              <a:t/>
            </a:r>
            <a:endParaRPr sz="1800"/>
          </a:p>
        </p:txBody>
      </p:sp>
      <p:sp>
        <p:nvSpPr>
          <p:cNvPr id="138" name="Google Shape;138;g1f7f8dcea24_0_21"/>
          <p:cNvSpPr txBox="1"/>
          <p:nvPr/>
        </p:nvSpPr>
        <p:spPr>
          <a:xfrm>
            <a:off x="709625" y="6192550"/>
            <a:ext cx="30000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ECE445 SP24 Team49</a:t>
            </a:r>
            <a:endParaRPr b="0" i="0" sz="2000" u="none" cap="none" strike="noStrike">
              <a:solidFill>
                <a:srgbClr val="FFFFFF"/>
              </a:solidFill>
              <a:latin typeface="Arial"/>
              <a:ea typeface="Arial"/>
              <a:cs typeface="Arial"/>
              <a:sym typeface="Arial"/>
            </a:endParaRPr>
          </a:p>
        </p:txBody>
      </p:sp>
      <p:pic>
        <p:nvPicPr>
          <p:cNvPr descr="图片包含 矩形&#10;&#10;描述已自动生成" id="139" name="Google Shape;139;g1f7f8dcea24_0_21"/>
          <p:cNvPicPr preferRelativeResize="0"/>
          <p:nvPr/>
        </p:nvPicPr>
        <p:blipFill rotWithShape="1">
          <a:blip r:embed="rId3">
            <a:alphaModFix/>
          </a:blip>
          <a:srcRect b="0" l="0" r="0" t="0"/>
          <a:stretch/>
        </p:blipFill>
        <p:spPr>
          <a:xfrm>
            <a:off x="7073143" y="1027975"/>
            <a:ext cx="3598240" cy="863577"/>
          </a:xfrm>
          <a:prstGeom prst="rect">
            <a:avLst/>
          </a:prstGeom>
          <a:noFill/>
          <a:ln>
            <a:noFill/>
          </a:ln>
        </p:spPr>
      </p:pic>
      <p:pic>
        <p:nvPicPr>
          <p:cNvPr descr="图片包含 图形用户界面&#10;&#10;描述已自动生成" id="140" name="Google Shape;140;g1f7f8dcea24_0_21"/>
          <p:cNvPicPr preferRelativeResize="0"/>
          <p:nvPr/>
        </p:nvPicPr>
        <p:blipFill rotWithShape="1">
          <a:blip r:embed="rId4">
            <a:alphaModFix/>
          </a:blip>
          <a:srcRect b="0" l="0" r="0" t="0"/>
          <a:stretch/>
        </p:blipFill>
        <p:spPr>
          <a:xfrm>
            <a:off x="6096000" y="2554402"/>
            <a:ext cx="5866523" cy="155290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g1f7f8dcea24_0_43"/>
          <p:cNvSpPr txBox="1"/>
          <p:nvPr>
            <p:ph idx="4294967295" type="title"/>
          </p:nvPr>
        </p:nvSpPr>
        <p:spPr>
          <a:xfrm>
            <a:off x="709613" y="365125"/>
            <a:ext cx="114825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E84A27"/>
              </a:buClr>
              <a:buSzPts val="4400"/>
              <a:buFont typeface="Georgia"/>
              <a:buNone/>
            </a:pPr>
            <a:r>
              <a:rPr lang="en-US" sz="3200"/>
              <a:t>Deployment </a:t>
            </a:r>
            <a:endParaRPr sz="3200"/>
          </a:p>
        </p:txBody>
      </p:sp>
      <p:sp>
        <p:nvSpPr>
          <p:cNvPr id="147" name="Google Shape;147;g1f7f8dcea24_0_43"/>
          <p:cNvSpPr txBox="1"/>
          <p:nvPr>
            <p:ph idx="4294967295" type="body"/>
          </p:nvPr>
        </p:nvSpPr>
        <p:spPr>
          <a:xfrm>
            <a:off x="709613" y="1396535"/>
            <a:ext cx="5187000" cy="4465500"/>
          </a:xfrm>
          <a:prstGeom prst="rect">
            <a:avLst/>
          </a:prstGeom>
          <a:noFill/>
          <a:ln>
            <a:noFill/>
          </a:ln>
        </p:spPr>
        <p:txBody>
          <a:bodyPr anchorCtr="0" anchor="t" bIns="45700" lIns="91425" spcFirstLastPara="1" rIns="91425" wrap="square" tIns="45700">
            <a:normAutofit fontScale="85000" lnSpcReduction="20000"/>
          </a:bodyPr>
          <a:lstStyle/>
          <a:p>
            <a:pPr indent="0" lvl="0" marL="114300" rtl="0" algn="l">
              <a:lnSpc>
                <a:spcPct val="150000"/>
              </a:lnSpc>
              <a:spcBef>
                <a:spcPts val="1000"/>
              </a:spcBef>
              <a:spcAft>
                <a:spcPts val="0"/>
              </a:spcAft>
              <a:buSzPct val="100000"/>
              <a:buNone/>
            </a:pPr>
            <a:r>
              <a:t/>
            </a:r>
            <a:endParaRPr sz="1800"/>
          </a:p>
          <a:p>
            <a:pPr indent="-325755" lvl="0" marL="457200" rtl="0" algn="l">
              <a:lnSpc>
                <a:spcPct val="150000"/>
              </a:lnSpc>
              <a:spcBef>
                <a:spcPts val="1000"/>
              </a:spcBef>
              <a:spcAft>
                <a:spcPts val="0"/>
              </a:spcAft>
              <a:buSzPct val="100000"/>
              <a:buChar char="•"/>
            </a:pPr>
            <a:r>
              <a:rPr lang="en-US" sz="1800"/>
              <a:t>Generates an interfacing file Compatible with Arduino Library</a:t>
            </a:r>
            <a:endParaRPr/>
          </a:p>
          <a:p>
            <a:pPr indent="-228600" lvl="0" marL="457200" rtl="0" algn="l">
              <a:lnSpc>
                <a:spcPct val="150000"/>
              </a:lnSpc>
              <a:spcBef>
                <a:spcPts val="1000"/>
              </a:spcBef>
              <a:spcAft>
                <a:spcPts val="0"/>
              </a:spcAft>
              <a:buSzPct val="100000"/>
              <a:buNone/>
            </a:pPr>
            <a:r>
              <a:t/>
            </a:r>
            <a:endParaRPr sz="1800"/>
          </a:p>
          <a:p>
            <a:pPr indent="-325755" lvl="0" marL="457200" rtl="0" algn="l">
              <a:lnSpc>
                <a:spcPct val="150000"/>
              </a:lnSpc>
              <a:spcBef>
                <a:spcPts val="1000"/>
              </a:spcBef>
              <a:spcAft>
                <a:spcPts val="0"/>
              </a:spcAft>
              <a:buSzPct val="100000"/>
              <a:buChar char="•"/>
            </a:pPr>
            <a:r>
              <a:rPr lang="en-US" sz="1800"/>
              <a:t>Enhancement to optimize the decision-making process </a:t>
            </a:r>
            <a:endParaRPr/>
          </a:p>
          <a:p>
            <a:pPr indent="-228600" lvl="0" marL="457200" rtl="0" algn="l">
              <a:lnSpc>
                <a:spcPct val="150000"/>
              </a:lnSpc>
              <a:spcBef>
                <a:spcPts val="1000"/>
              </a:spcBef>
              <a:spcAft>
                <a:spcPts val="0"/>
              </a:spcAft>
              <a:buSzPct val="100000"/>
              <a:buNone/>
            </a:pPr>
            <a:r>
              <a:t/>
            </a:r>
            <a:endParaRPr sz="1800"/>
          </a:p>
          <a:p>
            <a:pPr indent="-325755" lvl="0" marL="457200" rtl="0" algn="l">
              <a:lnSpc>
                <a:spcPct val="150000"/>
              </a:lnSpc>
              <a:spcBef>
                <a:spcPts val="1000"/>
              </a:spcBef>
              <a:spcAft>
                <a:spcPts val="0"/>
              </a:spcAft>
              <a:buSzPct val="100000"/>
              <a:buChar char="•"/>
            </a:pPr>
            <a:r>
              <a:rPr lang="en-US" sz="1800"/>
              <a:t>Transferring detected coordinate to the main board through GPIO2.</a:t>
            </a:r>
            <a:endParaRPr sz="1800"/>
          </a:p>
          <a:p>
            <a:pPr indent="0" lvl="0" marL="0" rtl="0" algn="l">
              <a:lnSpc>
                <a:spcPct val="150000"/>
              </a:lnSpc>
              <a:spcBef>
                <a:spcPts val="1000"/>
              </a:spcBef>
              <a:spcAft>
                <a:spcPts val="0"/>
              </a:spcAft>
              <a:buSzPct val="155555"/>
              <a:buNone/>
            </a:pPr>
            <a:r>
              <a:t/>
            </a:r>
            <a:endParaRPr sz="1800"/>
          </a:p>
          <a:p>
            <a:pPr indent="0" lvl="0" marL="0" rtl="0" algn="l">
              <a:lnSpc>
                <a:spcPct val="150000"/>
              </a:lnSpc>
              <a:spcBef>
                <a:spcPts val="1000"/>
              </a:spcBef>
              <a:spcAft>
                <a:spcPts val="0"/>
              </a:spcAft>
              <a:buSzPct val="155555"/>
              <a:buNone/>
            </a:pPr>
            <a:r>
              <a:t/>
            </a:r>
            <a:endParaRPr sz="1800"/>
          </a:p>
          <a:p>
            <a:pPr indent="0" lvl="0" marL="0" rtl="0" algn="l">
              <a:lnSpc>
                <a:spcPct val="150000"/>
              </a:lnSpc>
              <a:spcBef>
                <a:spcPts val="1000"/>
              </a:spcBef>
              <a:spcAft>
                <a:spcPts val="0"/>
              </a:spcAft>
              <a:buSzPct val="155555"/>
              <a:buNone/>
            </a:pPr>
            <a:r>
              <a:t/>
            </a:r>
            <a:endParaRPr sz="1800"/>
          </a:p>
        </p:txBody>
      </p:sp>
      <p:sp>
        <p:nvSpPr>
          <p:cNvPr id="148" name="Google Shape;148;g1f7f8dcea24_0_43"/>
          <p:cNvSpPr txBox="1"/>
          <p:nvPr/>
        </p:nvSpPr>
        <p:spPr>
          <a:xfrm>
            <a:off x="709625" y="6192550"/>
            <a:ext cx="30000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ECE445 SP24 Team49</a:t>
            </a:r>
            <a:endParaRPr b="0" i="0" sz="2000" u="none" cap="none" strike="noStrike">
              <a:solidFill>
                <a:srgbClr val="FFFFFF"/>
              </a:solidFill>
              <a:latin typeface="Arial"/>
              <a:ea typeface="Arial"/>
              <a:cs typeface="Arial"/>
              <a:sym typeface="Arial"/>
            </a:endParaRPr>
          </a:p>
        </p:txBody>
      </p:sp>
      <p:pic>
        <p:nvPicPr>
          <p:cNvPr descr="文本&#10;&#10;描述已自动生成" id="149" name="Google Shape;149;g1f7f8dcea24_0_43"/>
          <p:cNvPicPr preferRelativeResize="0"/>
          <p:nvPr/>
        </p:nvPicPr>
        <p:blipFill rotWithShape="1">
          <a:blip r:embed="rId3">
            <a:alphaModFix/>
          </a:blip>
          <a:srcRect b="0" l="0" r="0" t="0"/>
          <a:stretch/>
        </p:blipFill>
        <p:spPr>
          <a:xfrm>
            <a:off x="6541229" y="915139"/>
            <a:ext cx="5299767" cy="962791"/>
          </a:xfrm>
          <a:prstGeom prst="rect">
            <a:avLst/>
          </a:prstGeom>
          <a:noFill/>
          <a:ln>
            <a:noFill/>
          </a:ln>
        </p:spPr>
      </p:pic>
      <p:pic>
        <p:nvPicPr>
          <p:cNvPr descr="文本&#10;&#10;描述已自动生成" id="150" name="Google Shape;150;g1f7f8dcea24_0_43"/>
          <p:cNvPicPr preferRelativeResize="0"/>
          <p:nvPr/>
        </p:nvPicPr>
        <p:blipFill rotWithShape="1">
          <a:blip r:embed="rId4">
            <a:alphaModFix/>
          </a:blip>
          <a:srcRect b="0" l="0" r="0" t="0"/>
          <a:stretch/>
        </p:blipFill>
        <p:spPr>
          <a:xfrm>
            <a:off x="6604599" y="2082295"/>
            <a:ext cx="4282568" cy="325661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g2cfde948d75_0_18"/>
          <p:cNvSpPr txBox="1"/>
          <p:nvPr>
            <p:ph idx="4294967295" type="title"/>
          </p:nvPr>
        </p:nvSpPr>
        <p:spPr>
          <a:xfrm>
            <a:off x="709613" y="107100"/>
            <a:ext cx="114825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E84A27"/>
              </a:buClr>
              <a:buSzPts val="4400"/>
              <a:buFont typeface="Georgia"/>
              <a:buNone/>
            </a:pPr>
            <a:r>
              <a:rPr lang="en-US" sz="3200"/>
              <a:t>Sensor Subsystem R&amp;V</a:t>
            </a:r>
            <a:endParaRPr sz="3200"/>
          </a:p>
        </p:txBody>
      </p:sp>
      <p:graphicFrame>
        <p:nvGraphicFramePr>
          <p:cNvPr id="157" name="Google Shape;157;g2cfde948d75_0_18"/>
          <p:cNvGraphicFramePr/>
          <p:nvPr/>
        </p:nvGraphicFramePr>
        <p:xfrm>
          <a:off x="709625" y="1119725"/>
          <a:ext cx="3000000" cy="3000000"/>
        </p:xfrm>
        <a:graphic>
          <a:graphicData uri="http://schemas.openxmlformats.org/drawingml/2006/table">
            <a:tbl>
              <a:tblPr>
                <a:noFill/>
                <a:tableStyleId>{3751E5A9-463E-4E89-B8DB-A2DA5C12F235}</a:tableStyleId>
              </a:tblPr>
              <a:tblGrid>
                <a:gridCol w="3073500"/>
                <a:gridCol w="4684125"/>
                <a:gridCol w="1462875"/>
              </a:tblGrid>
              <a:tr h="226125">
                <a:tc>
                  <a:txBody>
                    <a:bodyPr/>
                    <a:lstStyle/>
                    <a:p>
                      <a:pPr indent="0" lvl="0" marL="0" rtl="0" algn="l">
                        <a:spcBef>
                          <a:spcPts val="0"/>
                        </a:spcBef>
                        <a:spcAft>
                          <a:spcPts val="0"/>
                        </a:spcAft>
                        <a:buNone/>
                      </a:pPr>
                      <a:r>
                        <a:rPr b="1" lang="en-US" sz="1200">
                          <a:solidFill>
                            <a:schemeClr val="dk2"/>
                          </a:solidFill>
                          <a:latin typeface="Times New Roman"/>
                          <a:ea typeface="Times New Roman"/>
                          <a:cs typeface="Times New Roman"/>
                          <a:sym typeface="Times New Roman"/>
                        </a:rPr>
                        <a:t>Requirement</a:t>
                      </a:r>
                      <a:endParaRPr b="1" sz="1200">
                        <a:solidFill>
                          <a:schemeClr val="dk2"/>
                        </a:solidFill>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b="1" lang="en-US" sz="1200">
                          <a:solidFill>
                            <a:schemeClr val="dk2"/>
                          </a:solidFill>
                          <a:latin typeface="Times New Roman"/>
                          <a:ea typeface="Times New Roman"/>
                          <a:cs typeface="Times New Roman"/>
                          <a:sym typeface="Times New Roman"/>
                        </a:rPr>
                        <a:t>Verification</a:t>
                      </a:r>
                      <a:endParaRPr b="1" sz="1200">
                        <a:solidFill>
                          <a:schemeClr val="dk2"/>
                        </a:solidFill>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b="1" lang="en-US" sz="1200">
                          <a:solidFill>
                            <a:schemeClr val="dk2"/>
                          </a:solidFill>
                          <a:latin typeface="Times New Roman"/>
                          <a:ea typeface="Times New Roman"/>
                          <a:cs typeface="Times New Roman"/>
                          <a:sym typeface="Times New Roman"/>
                        </a:rPr>
                        <a:t>Result</a:t>
                      </a:r>
                      <a:endParaRPr b="1" sz="1200">
                        <a:solidFill>
                          <a:schemeClr val="dk2"/>
                        </a:solidFill>
                        <a:latin typeface="Times New Roman"/>
                        <a:ea typeface="Times New Roman"/>
                        <a:cs typeface="Times New Roman"/>
                        <a:sym typeface="Times New Roman"/>
                      </a:endParaRPr>
                    </a:p>
                  </a:txBody>
                  <a:tcPr marT="63500" marB="63500" marR="63500" marL="63500"/>
                </a:tc>
              </a:tr>
              <a:tr h="1289200">
                <a:tc>
                  <a:txBody>
                    <a:bodyPr/>
                    <a:lstStyle/>
                    <a:p>
                      <a:pPr indent="0" lvl="0" marL="0" rtl="0" algn="l">
                        <a:lnSpc>
                          <a:spcPct val="150000"/>
                        </a:lnSpc>
                        <a:spcBef>
                          <a:spcPts val="100"/>
                        </a:spcBef>
                        <a:spcAft>
                          <a:spcPts val="0"/>
                        </a:spcAft>
                        <a:buNone/>
                      </a:pPr>
                      <a:r>
                        <a:rPr lang="en-US" sz="1200">
                          <a:solidFill>
                            <a:schemeClr val="dk2"/>
                          </a:solidFill>
                          <a:latin typeface="Times New Roman"/>
                          <a:ea typeface="Times New Roman"/>
                          <a:cs typeface="Times New Roman"/>
                          <a:sym typeface="Times New Roman"/>
                        </a:rPr>
                        <a:t>1. Able to capture the image when the sensor is powered on by 5V +/- 5%</a:t>
                      </a:r>
                      <a:endParaRPr sz="1200">
                        <a:solidFill>
                          <a:schemeClr val="dk2"/>
                        </a:solidFill>
                        <a:latin typeface="Times New Roman"/>
                        <a:ea typeface="Times New Roman"/>
                        <a:cs typeface="Times New Roman"/>
                        <a:sym typeface="Times New Roman"/>
                      </a:endParaRPr>
                    </a:p>
                  </a:txBody>
                  <a:tcPr marT="63500" marB="63500" marR="63500" marL="63500"/>
                </a:tc>
                <a:tc>
                  <a:txBody>
                    <a:bodyPr/>
                    <a:lstStyle/>
                    <a:p>
                      <a:pPr indent="-304800" lvl="0" marL="457200" rtl="0" algn="l">
                        <a:spcBef>
                          <a:spcPts val="0"/>
                        </a:spcBef>
                        <a:spcAft>
                          <a:spcPts val="0"/>
                        </a:spcAft>
                        <a:buClr>
                          <a:schemeClr val="dk2"/>
                        </a:buClr>
                        <a:buSzPts val="1200"/>
                        <a:buFont typeface="Times New Roman"/>
                        <a:buChar char="●"/>
                      </a:pPr>
                      <a:r>
                        <a:rPr lang="en-US" sz="1200">
                          <a:solidFill>
                            <a:schemeClr val="dk2"/>
                          </a:solidFill>
                          <a:latin typeface="Times New Roman"/>
                          <a:ea typeface="Times New Roman"/>
                          <a:cs typeface="Times New Roman"/>
                          <a:sym typeface="Times New Roman"/>
                        </a:rPr>
                        <a:t>Set up both camera sensors on Arduino IDE and connect them to a 5V power source</a:t>
                      </a:r>
                      <a:endParaRPr sz="1200">
                        <a:solidFill>
                          <a:schemeClr val="dk2"/>
                        </a:solidFill>
                        <a:latin typeface="Times New Roman"/>
                        <a:ea typeface="Times New Roman"/>
                        <a:cs typeface="Times New Roman"/>
                        <a:sym typeface="Times New Roman"/>
                      </a:endParaRPr>
                    </a:p>
                    <a:p>
                      <a:pPr indent="-304800" lvl="0" marL="457200" rtl="0" algn="l">
                        <a:spcBef>
                          <a:spcPts val="0"/>
                        </a:spcBef>
                        <a:spcAft>
                          <a:spcPts val="0"/>
                        </a:spcAft>
                        <a:buClr>
                          <a:schemeClr val="dk2"/>
                        </a:buClr>
                        <a:buSzPts val="1200"/>
                        <a:buFont typeface="Times New Roman"/>
                        <a:buChar char="●"/>
                      </a:pPr>
                      <a:r>
                        <a:rPr lang="en-US" sz="1200">
                          <a:solidFill>
                            <a:schemeClr val="dk2"/>
                          </a:solidFill>
                          <a:latin typeface="Times New Roman"/>
                          <a:ea typeface="Times New Roman"/>
                          <a:cs typeface="Times New Roman"/>
                          <a:sym typeface="Times New Roman"/>
                        </a:rPr>
                        <a:t>Use an </a:t>
                      </a:r>
                      <a:r>
                        <a:rPr lang="en-US" sz="1200">
                          <a:solidFill>
                            <a:schemeClr val="dk2"/>
                          </a:solidFill>
                          <a:latin typeface="Times New Roman"/>
                          <a:ea typeface="Times New Roman"/>
                          <a:cs typeface="Times New Roman"/>
                          <a:sym typeface="Times New Roman"/>
                        </a:rPr>
                        <a:t>multimeter</a:t>
                      </a:r>
                      <a:r>
                        <a:rPr lang="en-US" sz="1200">
                          <a:solidFill>
                            <a:schemeClr val="dk2"/>
                          </a:solidFill>
                          <a:latin typeface="Times New Roman"/>
                          <a:ea typeface="Times New Roman"/>
                          <a:cs typeface="Times New Roman"/>
                          <a:sym typeface="Times New Roman"/>
                        </a:rPr>
                        <a:t> on the camera power input to verify that the power input is within the range 5V +/- 5%</a:t>
                      </a:r>
                      <a:endParaRPr sz="1200">
                        <a:solidFill>
                          <a:schemeClr val="dk2"/>
                        </a:solidFill>
                        <a:latin typeface="Times New Roman"/>
                        <a:ea typeface="Times New Roman"/>
                        <a:cs typeface="Times New Roman"/>
                        <a:sym typeface="Times New Roman"/>
                      </a:endParaRPr>
                    </a:p>
                    <a:p>
                      <a:pPr indent="-304800" lvl="0" marL="457200" rtl="0" algn="l">
                        <a:spcBef>
                          <a:spcPts val="0"/>
                        </a:spcBef>
                        <a:spcAft>
                          <a:spcPts val="0"/>
                        </a:spcAft>
                        <a:buClr>
                          <a:schemeClr val="dk2"/>
                        </a:buClr>
                        <a:buSzPts val="1200"/>
                        <a:buFont typeface="Times New Roman"/>
                        <a:buChar char="●"/>
                      </a:pPr>
                      <a:r>
                        <a:rPr lang="en-US" sz="1200">
                          <a:solidFill>
                            <a:schemeClr val="dk2"/>
                          </a:solidFill>
                          <a:latin typeface="Times New Roman"/>
                          <a:ea typeface="Times New Roman"/>
                          <a:cs typeface="Times New Roman"/>
                          <a:sym typeface="Times New Roman"/>
                        </a:rPr>
                        <a:t>Check on a personal laptop if Arduino IDE can receive images from the ESP32 sensor</a:t>
                      </a:r>
                      <a:endParaRPr sz="1200">
                        <a:solidFill>
                          <a:schemeClr val="dk2"/>
                        </a:solidFill>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lang="en-US" sz="1200">
                          <a:solidFill>
                            <a:schemeClr val="dk2"/>
                          </a:solidFill>
                          <a:latin typeface="Times New Roman"/>
                          <a:ea typeface="Times New Roman"/>
                          <a:cs typeface="Times New Roman"/>
                          <a:sym typeface="Times New Roman"/>
                        </a:rPr>
                        <a:t>Pass</a:t>
                      </a:r>
                      <a:endParaRPr sz="1200">
                        <a:solidFill>
                          <a:schemeClr val="dk2"/>
                        </a:solidFill>
                        <a:latin typeface="Times New Roman"/>
                        <a:ea typeface="Times New Roman"/>
                        <a:cs typeface="Times New Roman"/>
                        <a:sym typeface="Times New Roman"/>
                      </a:endParaRPr>
                    </a:p>
                  </a:txBody>
                  <a:tcPr marT="63500" marB="63500" marR="63500" marL="63500"/>
                </a:tc>
              </a:tr>
              <a:tr h="708725">
                <a:tc>
                  <a:txBody>
                    <a:bodyPr/>
                    <a:lstStyle/>
                    <a:p>
                      <a:pPr indent="0" lvl="0" marL="0" rtl="0" algn="l">
                        <a:lnSpc>
                          <a:spcPct val="150000"/>
                        </a:lnSpc>
                        <a:spcBef>
                          <a:spcPts val="100"/>
                        </a:spcBef>
                        <a:spcAft>
                          <a:spcPts val="0"/>
                        </a:spcAft>
                        <a:buNone/>
                      </a:pPr>
                      <a:r>
                        <a:rPr lang="en-US" sz="1200">
                          <a:solidFill>
                            <a:schemeClr val="dk2"/>
                          </a:solidFill>
                          <a:latin typeface="Times New Roman"/>
                          <a:ea typeface="Times New Roman"/>
                          <a:cs typeface="Times New Roman"/>
                          <a:sym typeface="Times New Roman"/>
                        </a:rPr>
                        <a:t>2. Able to conduct model training for the tracking object</a:t>
                      </a:r>
                      <a:endParaRPr sz="1200">
                        <a:solidFill>
                          <a:schemeClr val="dk2"/>
                        </a:solidFill>
                        <a:latin typeface="Times New Roman"/>
                        <a:ea typeface="Times New Roman"/>
                        <a:cs typeface="Times New Roman"/>
                        <a:sym typeface="Times New Roman"/>
                      </a:endParaRPr>
                    </a:p>
                  </a:txBody>
                  <a:tcPr marT="63500" marB="63500" marR="63500" marL="63500"/>
                </a:tc>
                <a:tc>
                  <a:txBody>
                    <a:bodyPr/>
                    <a:lstStyle/>
                    <a:p>
                      <a:pPr indent="-304800" lvl="0" marL="457200" rtl="0" algn="l">
                        <a:spcBef>
                          <a:spcPts val="0"/>
                        </a:spcBef>
                        <a:spcAft>
                          <a:spcPts val="0"/>
                        </a:spcAft>
                        <a:buClr>
                          <a:schemeClr val="dk2"/>
                        </a:buClr>
                        <a:buSzPts val="1200"/>
                        <a:buFont typeface="Times New Roman"/>
                        <a:buChar char="●"/>
                      </a:pPr>
                      <a:r>
                        <a:rPr lang="en-US" sz="1200">
                          <a:solidFill>
                            <a:schemeClr val="dk2"/>
                          </a:solidFill>
                          <a:latin typeface="Times New Roman"/>
                          <a:ea typeface="Times New Roman"/>
                          <a:cs typeface="Times New Roman"/>
                          <a:sym typeface="Times New Roman"/>
                        </a:rPr>
                        <a:t>Conduct a model test on ESP32S3, the processing time for each frame should be less than 200ms.</a:t>
                      </a:r>
                      <a:endParaRPr sz="1200">
                        <a:solidFill>
                          <a:schemeClr val="dk2"/>
                        </a:solidFill>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lang="en-US" sz="1200">
                          <a:solidFill>
                            <a:schemeClr val="dk2"/>
                          </a:solidFill>
                          <a:latin typeface="Times New Roman"/>
                          <a:ea typeface="Times New Roman"/>
                          <a:cs typeface="Times New Roman"/>
                          <a:sym typeface="Times New Roman"/>
                        </a:rPr>
                        <a:t>Pass</a:t>
                      </a:r>
                      <a:endParaRPr sz="1200">
                        <a:solidFill>
                          <a:schemeClr val="dk2"/>
                        </a:solidFill>
                        <a:latin typeface="Times New Roman"/>
                        <a:ea typeface="Times New Roman"/>
                        <a:cs typeface="Times New Roman"/>
                        <a:sym typeface="Times New Roman"/>
                      </a:endParaRPr>
                    </a:p>
                  </a:txBody>
                  <a:tcPr marT="63500" marB="63500" marR="63500" marL="63500"/>
                </a:tc>
              </a:tr>
              <a:tr h="1023450">
                <a:tc>
                  <a:txBody>
                    <a:bodyPr/>
                    <a:lstStyle/>
                    <a:p>
                      <a:pPr indent="0" lvl="0" marL="0" rtl="0" algn="l">
                        <a:lnSpc>
                          <a:spcPct val="150000"/>
                        </a:lnSpc>
                        <a:spcBef>
                          <a:spcPts val="100"/>
                        </a:spcBef>
                        <a:spcAft>
                          <a:spcPts val="0"/>
                        </a:spcAft>
                        <a:buNone/>
                      </a:pPr>
                      <a:r>
                        <a:rPr lang="en-US" sz="1200">
                          <a:solidFill>
                            <a:schemeClr val="dk2"/>
                          </a:solidFill>
                          <a:latin typeface="Times New Roman"/>
                          <a:ea typeface="Times New Roman"/>
                          <a:cs typeface="Times New Roman"/>
                          <a:sym typeface="Times New Roman"/>
                        </a:rPr>
                        <a:t>3. Able to accurately count stretched-out fingers within the range of 0-5</a:t>
                      </a:r>
                      <a:endParaRPr sz="1200">
                        <a:solidFill>
                          <a:schemeClr val="dk2"/>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chemeClr val="dk2"/>
                        </a:solidFill>
                        <a:latin typeface="Times New Roman"/>
                        <a:ea typeface="Times New Roman"/>
                        <a:cs typeface="Times New Roman"/>
                        <a:sym typeface="Times New Roman"/>
                      </a:endParaRPr>
                    </a:p>
                  </a:txBody>
                  <a:tcPr marT="63500" marB="63500" marR="63500" marL="63500"/>
                </a:tc>
                <a:tc>
                  <a:txBody>
                    <a:bodyPr/>
                    <a:lstStyle/>
                    <a:p>
                      <a:pPr indent="-304800" lvl="0" marL="457200" rtl="0" algn="l">
                        <a:spcBef>
                          <a:spcPts val="0"/>
                        </a:spcBef>
                        <a:spcAft>
                          <a:spcPts val="0"/>
                        </a:spcAft>
                        <a:buClr>
                          <a:schemeClr val="dk2"/>
                        </a:buClr>
                        <a:buSzPts val="1200"/>
                        <a:buFont typeface="Times New Roman"/>
                        <a:buChar char="●"/>
                      </a:pPr>
                      <a:r>
                        <a:rPr lang="en-US" sz="1200">
                          <a:solidFill>
                            <a:schemeClr val="dk2"/>
                          </a:solidFill>
                          <a:latin typeface="Times New Roman"/>
                          <a:ea typeface="Times New Roman"/>
                          <a:cs typeface="Times New Roman"/>
                          <a:sym typeface="Times New Roman"/>
                        </a:rPr>
                        <a:t>Use the gesture detection camera to take 20 hand images with stretched-out fingers ranging from 0 - 5.</a:t>
                      </a:r>
                      <a:endParaRPr sz="1200">
                        <a:solidFill>
                          <a:schemeClr val="dk2"/>
                        </a:solidFill>
                        <a:latin typeface="Times New Roman"/>
                        <a:ea typeface="Times New Roman"/>
                        <a:cs typeface="Times New Roman"/>
                        <a:sym typeface="Times New Roman"/>
                      </a:endParaRPr>
                    </a:p>
                    <a:p>
                      <a:pPr indent="-304800" lvl="0" marL="457200" rtl="0" algn="l">
                        <a:spcBef>
                          <a:spcPts val="0"/>
                        </a:spcBef>
                        <a:spcAft>
                          <a:spcPts val="0"/>
                        </a:spcAft>
                        <a:buClr>
                          <a:schemeClr val="dk2"/>
                        </a:buClr>
                        <a:buSzPts val="1200"/>
                        <a:buFont typeface="Times New Roman"/>
                        <a:buChar char="●"/>
                      </a:pPr>
                      <a:r>
                        <a:rPr lang="en-US" sz="1200">
                          <a:solidFill>
                            <a:schemeClr val="dk2"/>
                          </a:solidFill>
                          <a:latin typeface="Times New Roman"/>
                          <a:ea typeface="Times New Roman"/>
                          <a:cs typeface="Times New Roman"/>
                          <a:sym typeface="Times New Roman"/>
                        </a:rPr>
                        <a:t>Check all trained images’ properties to verify if the images are correctly tagged with finger numbers within the range of 0 - 5</a:t>
                      </a:r>
                      <a:endParaRPr sz="1200">
                        <a:solidFill>
                          <a:schemeClr val="dk2"/>
                        </a:solidFill>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lang="en-US" sz="1200">
                          <a:solidFill>
                            <a:schemeClr val="dk2"/>
                          </a:solidFill>
                          <a:latin typeface="Times New Roman"/>
                          <a:ea typeface="Times New Roman"/>
                          <a:cs typeface="Times New Roman"/>
                          <a:sym typeface="Times New Roman"/>
                        </a:rPr>
                        <a:t>Pass</a:t>
                      </a:r>
                      <a:endParaRPr sz="1200">
                        <a:solidFill>
                          <a:schemeClr val="dk2"/>
                        </a:solidFill>
                        <a:latin typeface="Times New Roman"/>
                        <a:ea typeface="Times New Roman"/>
                        <a:cs typeface="Times New Roman"/>
                        <a:sym typeface="Times New Roman"/>
                      </a:endParaRPr>
                    </a:p>
                  </a:txBody>
                  <a:tcPr marT="63500" marB="63500" marR="63500" marL="63500"/>
                </a:tc>
              </a:tr>
              <a:tr h="1289200">
                <a:tc>
                  <a:txBody>
                    <a:bodyPr/>
                    <a:lstStyle/>
                    <a:p>
                      <a:pPr indent="0" lvl="0" marL="0" rtl="0" algn="l">
                        <a:lnSpc>
                          <a:spcPct val="150000"/>
                        </a:lnSpc>
                        <a:spcBef>
                          <a:spcPts val="100"/>
                        </a:spcBef>
                        <a:spcAft>
                          <a:spcPts val="0"/>
                        </a:spcAft>
                        <a:buNone/>
                      </a:pPr>
                      <a:r>
                        <a:rPr lang="en-US" sz="1200">
                          <a:solidFill>
                            <a:schemeClr val="dk2"/>
                          </a:solidFill>
                          <a:latin typeface="Times New Roman"/>
                          <a:ea typeface="Times New Roman"/>
                          <a:cs typeface="Times New Roman"/>
                          <a:sym typeface="Times New Roman"/>
                        </a:rPr>
                        <a:t>4. Able to identify hand coordinates to enable hand movement tracking</a:t>
                      </a:r>
                      <a:endParaRPr sz="1200">
                        <a:solidFill>
                          <a:schemeClr val="dk2"/>
                        </a:solidFill>
                        <a:latin typeface="Times New Roman"/>
                        <a:ea typeface="Times New Roman"/>
                        <a:cs typeface="Times New Roman"/>
                        <a:sym typeface="Times New Roman"/>
                      </a:endParaRPr>
                    </a:p>
                  </a:txBody>
                  <a:tcPr marT="63500" marB="63500" marR="63500" marL="63500"/>
                </a:tc>
                <a:tc>
                  <a:txBody>
                    <a:bodyPr/>
                    <a:lstStyle/>
                    <a:p>
                      <a:pPr indent="-304800" lvl="0" marL="457200" rtl="0" algn="l">
                        <a:spcBef>
                          <a:spcPts val="0"/>
                        </a:spcBef>
                        <a:spcAft>
                          <a:spcPts val="0"/>
                        </a:spcAft>
                        <a:buClr>
                          <a:schemeClr val="dk2"/>
                        </a:buClr>
                        <a:buSzPts val="1200"/>
                        <a:buFont typeface="Times New Roman"/>
                        <a:buChar char="●"/>
                      </a:pPr>
                      <a:r>
                        <a:rPr lang="en-US" sz="1200">
                          <a:solidFill>
                            <a:schemeClr val="dk2"/>
                          </a:solidFill>
                          <a:latin typeface="Times New Roman"/>
                          <a:ea typeface="Times New Roman"/>
                          <a:cs typeface="Times New Roman"/>
                          <a:sym typeface="Times New Roman"/>
                        </a:rPr>
                        <a:t>Set up the motion tracking camera to start taking 96 x 96 pixels pictures</a:t>
                      </a:r>
                      <a:endParaRPr sz="1200">
                        <a:solidFill>
                          <a:schemeClr val="dk2"/>
                        </a:solidFill>
                        <a:latin typeface="Times New Roman"/>
                        <a:ea typeface="Times New Roman"/>
                        <a:cs typeface="Times New Roman"/>
                        <a:sym typeface="Times New Roman"/>
                      </a:endParaRPr>
                    </a:p>
                    <a:p>
                      <a:pPr indent="-304800" lvl="0" marL="457200" rtl="0" algn="l">
                        <a:spcBef>
                          <a:spcPts val="0"/>
                        </a:spcBef>
                        <a:spcAft>
                          <a:spcPts val="0"/>
                        </a:spcAft>
                        <a:buClr>
                          <a:schemeClr val="dk2"/>
                        </a:buClr>
                        <a:buSzPts val="1200"/>
                        <a:buFont typeface="Times New Roman"/>
                        <a:buChar char="●"/>
                      </a:pPr>
                      <a:r>
                        <a:rPr lang="en-US" sz="1200">
                          <a:solidFill>
                            <a:schemeClr val="dk2"/>
                          </a:solidFill>
                          <a:latin typeface="Times New Roman"/>
                          <a:ea typeface="Times New Roman"/>
                          <a:cs typeface="Times New Roman"/>
                          <a:sym typeface="Times New Roman"/>
                        </a:rPr>
                        <a:t>Set the center coordinate to 48 x 48 pixels to compute offsets with the new coordinate of hands</a:t>
                      </a:r>
                      <a:endParaRPr sz="1200">
                        <a:solidFill>
                          <a:schemeClr val="dk2"/>
                        </a:solidFill>
                        <a:latin typeface="Times New Roman"/>
                        <a:ea typeface="Times New Roman"/>
                        <a:cs typeface="Times New Roman"/>
                        <a:sym typeface="Times New Roman"/>
                      </a:endParaRPr>
                    </a:p>
                    <a:p>
                      <a:pPr indent="-304800" lvl="0" marL="457200" rtl="0" algn="l">
                        <a:spcBef>
                          <a:spcPts val="0"/>
                        </a:spcBef>
                        <a:spcAft>
                          <a:spcPts val="0"/>
                        </a:spcAft>
                        <a:buClr>
                          <a:schemeClr val="dk2"/>
                        </a:buClr>
                        <a:buSzPts val="1200"/>
                        <a:buFont typeface="Times New Roman"/>
                        <a:buChar char="●"/>
                      </a:pPr>
                      <a:r>
                        <a:rPr lang="en-US" sz="1200">
                          <a:solidFill>
                            <a:schemeClr val="dk2"/>
                          </a:solidFill>
                          <a:latin typeface="Times New Roman"/>
                          <a:ea typeface="Times New Roman"/>
                          <a:cs typeface="Times New Roman"/>
                          <a:sym typeface="Times New Roman"/>
                        </a:rPr>
                        <a:t>Move one’s hand in front of the camera to observe if the camera can move in the same direction as the hand’s movement</a:t>
                      </a:r>
                      <a:endParaRPr sz="1200">
                        <a:solidFill>
                          <a:schemeClr val="dk2"/>
                        </a:solidFill>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lang="en-US" sz="1200">
                          <a:solidFill>
                            <a:srgbClr val="1E3877"/>
                          </a:solidFill>
                          <a:latin typeface="Times New Roman"/>
                          <a:ea typeface="Times New Roman"/>
                          <a:cs typeface="Times New Roman"/>
                          <a:sym typeface="Times New Roman"/>
                        </a:rPr>
                        <a:t>Pass</a:t>
                      </a:r>
                      <a:endParaRPr sz="1200">
                        <a:solidFill>
                          <a:srgbClr val="1E3877"/>
                        </a:solidFill>
                        <a:latin typeface="Times New Roman"/>
                        <a:ea typeface="Times New Roman"/>
                        <a:cs typeface="Times New Roman"/>
                        <a:sym typeface="Times New Roman"/>
                      </a:endParaRPr>
                    </a:p>
                  </a:txBody>
                  <a:tcPr marT="63500" marB="63500" marR="63500" marL="63500"/>
                </a:tc>
              </a:tr>
            </a:tbl>
          </a:graphicData>
        </a:graphic>
      </p:graphicFrame>
      <p:sp>
        <p:nvSpPr>
          <p:cNvPr id="158" name="Google Shape;158;g2cfde948d75_0_18"/>
          <p:cNvSpPr txBox="1"/>
          <p:nvPr/>
        </p:nvSpPr>
        <p:spPr>
          <a:xfrm>
            <a:off x="709625" y="6192550"/>
            <a:ext cx="30000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2000">
                <a:solidFill>
                  <a:srgbClr val="FFFFFF"/>
                </a:solidFill>
              </a:rPr>
              <a:t>ECE445 SP24 Team49</a:t>
            </a:r>
            <a:endParaRPr sz="2000">
              <a:solidFill>
                <a:srgbClr val="FFFFFF"/>
              </a:solidFill>
            </a:endParaRPr>
          </a:p>
        </p:txBody>
      </p:sp>
      <p:pic>
        <p:nvPicPr>
          <p:cNvPr id="159" name="Google Shape;159;g2cfde948d75_0_18"/>
          <p:cNvPicPr preferRelativeResize="0"/>
          <p:nvPr/>
        </p:nvPicPr>
        <p:blipFill>
          <a:blip r:embed="rId3">
            <a:alphaModFix/>
          </a:blip>
          <a:stretch>
            <a:fillRect/>
          </a:stretch>
        </p:blipFill>
        <p:spPr>
          <a:xfrm>
            <a:off x="10177700" y="1432800"/>
            <a:ext cx="317950" cy="317950"/>
          </a:xfrm>
          <a:prstGeom prst="rect">
            <a:avLst/>
          </a:prstGeom>
          <a:noFill/>
          <a:ln>
            <a:noFill/>
          </a:ln>
        </p:spPr>
      </p:pic>
      <p:pic>
        <p:nvPicPr>
          <p:cNvPr id="160" name="Google Shape;160;g2cfde948d75_0_18"/>
          <p:cNvPicPr preferRelativeResize="0"/>
          <p:nvPr/>
        </p:nvPicPr>
        <p:blipFill>
          <a:blip r:embed="rId3">
            <a:alphaModFix/>
          </a:blip>
          <a:stretch>
            <a:fillRect/>
          </a:stretch>
        </p:blipFill>
        <p:spPr>
          <a:xfrm>
            <a:off x="10177700" y="2716900"/>
            <a:ext cx="317950" cy="317950"/>
          </a:xfrm>
          <a:prstGeom prst="rect">
            <a:avLst/>
          </a:prstGeom>
          <a:noFill/>
          <a:ln>
            <a:noFill/>
          </a:ln>
        </p:spPr>
      </p:pic>
      <p:pic>
        <p:nvPicPr>
          <p:cNvPr id="161" name="Google Shape;161;g2cfde948d75_0_18"/>
          <p:cNvPicPr preferRelativeResize="0"/>
          <p:nvPr/>
        </p:nvPicPr>
        <p:blipFill>
          <a:blip r:embed="rId3">
            <a:alphaModFix/>
          </a:blip>
          <a:stretch>
            <a:fillRect/>
          </a:stretch>
        </p:blipFill>
        <p:spPr>
          <a:xfrm>
            <a:off x="10177700" y="3429000"/>
            <a:ext cx="317950" cy="317950"/>
          </a:xfrm>
          <a:prstGeom prst="rect">
            <a:avLst/>
          </a:prstGeom>
          <a:noFill/>
          <a:ln>
            <a:noFill/>
          </a:ln>
        </p:spPr>
      </p:pic>
      <p:pic>
        <p:nvPicPr>
          <p:cNvPr id="162" name="Google Shape;162;g2cfde948d75_0_18"/>
          <p:cNvPicPr preferRelativeResize="0"/>
          <p:nvPr/>
        </p:nvPicPr>
        <p:blipFill>
          <a:blip r:embed="rId3">
            <a:alphaModFix/>
          </a:blip>
          <a:stretch>
            <a:fillRect/>
          </a:stretch>
        </p:blipFill>
        <p:spPr>
          <a:xfrm>
            <a:off x="10177700" y="4449075"/>
            <a:ext cx="317950" cy="3179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1f7f8dcea24_0_52"/>
          <p:cNvSpPr txBox="1"/>
          <p:nvPr>
            <p:ph idx="4294967295" type="title"/>
          </p:nvPr>
        </p:nvSpPr>
        <p:spPr>
          <a:xfrm>
            <a:off x="303419" y="172850"/>
            <a:ext cx="38124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E84A27"/>
              </a:buClr>
              <a:buSzPts val="4400"/>
              <a:buFont typeface="Georgia"/>
              <a:buNone/>
            </a:pPr>
            <a:r>
              <a:rPr lang="en-US" sz="3200"/>
              <a:t>Hand gesture Detection</a:t>
            </a:r>
            <a:endParaRPr sz="3200"/>
          </a:p>
        </p:txBody>
      </p:sp>
      <p:sp>
        <p:nvSpPr>
          <p:cNvPr id="169" name="Google Shape;169;g1f7f8dcea24_0_52"/>
          <p:cNvSpPr txBox="1"/>
          <p:nvPr/>
        </p:nvSpPr>
        <p:spPr>
          <a:xfrm>
            <a:off x="709625" y="6192550"/>
            <a:ext cx="30000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ECE445 SP24 Team49</a:t>
            </a:r>
            <a:endParaRPr b="0" i="0" sz="2000" u="none" cap="none" strike="noStrike">
              <a:solidFill>
                <a:srgbClr val="FFFFFF"/>
              </a:solidFill>
              <a:latin typeface="Arial"/>
              <a:ea typeface="Arial"/>
              <a:cs typeface="Arial"/>
              <a:sym typeface="Arial"/>
            </a:endParaRPr>
          </a:p>
        </p:txBody>
      </p:sp>
      <p:sp>
        <p:nvSpPr>
          <p:cNvPr id="170" name="Google Shape;170;g1f7f8dcea24_0_52"/>
          <p:cNvSpPr txBox="1"/>
          <p:nvPr/>
        </p:nvSpPr>
        <p:spPr>
          <a:xfrm>
            <a:off x="709625" y="2283767"/>
            <a:ext cx="28452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E84A27"/>
              </a:buClr>
              <a:buSzPts val="4400"/>
              <a:buFont typeface="Georgia"/>
              <a:buNone/>
            </a:pPr>
            <a:r>
              <a:rPr b="1" i="0" lang="en-US" sz="2400" u="none" cap="none" strike="noStrike">
                <a:solidFill>
                  <a:srgbClr val="E84A27"/>
                </a:solidFill>
                <a:latin typeface="Georgia"/>
                <a:ea typeface="Georgia"/>
                <a:cs typeface="Georgia"/>
                <a:sym typeface="Georgia"/>
              </a:rPr>
              <a:t>Capture Frame</a:t>
            </a:r>
            <a:endParaRPr/>
          </a:p>
          <a:p>
            <a:pPr indent="0" lvl="0" marL="0" marR="0" rtl="0" algn="l">
              <a:lnSpc>
                <a:spcPct val="90000"/>
              </a:lnSpc>
              <a:spcBef>
                <a:spcPts val="0"/>
              </a:spcBef>
              <a:spcAft>
                <a:spcPts val="0"/>
              </a:spcAft>
              <a:buClr>
                <a:srgbClr val="E84A27"/>
              </a:buClr>
              <a:buSzPts val="4400"/>
              <a:buFont typeface="Georgia"/>
              <a:buNone/>
            </a:pPr>
            <a:r>
              <a:t/>
            </a:r>
            <a:endParaRPr b="1" i="0" sz="2400" u="none" cap="none" strike="noStrike">
              <a:solidFill>
                <a:srgbClr val="E84A27"/>
              </a:solidFill>
              <a:latin typeface="Georgia"/>
              <a:ea typeface="Georgia"/>
              <a:cs typeface="Georgia"/>
              <a:sym typeface="Georgia"/>
            </a:endParaRPr>
          </a:p>
        </p:txBody>
      </p:sp>
      <p:sp>
        <p:nvSpPr>
          <p:cNvPr id="171" name="Google Shape;171;g1f7f8dcea24_0_52"/>
          <p:cNvSpPr txBox="1"/>
          <p:nvPr/>
        </p:nvSpPr>
        <p:spPr>
          <a:xfrm>
            <a:off x="8200085" y="2388870"/>
            <a:ext cx="2845200" cy="7593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E84A27"/>
              </a:buClr>
              <a:buSzPts val="4400"/>
              <a:buFont typeface="Georgia"/>
              <a:buNone/>
            </a:pPr>
            <a:r>
              <a:rPr b="1" i="0" lang="en-US" sz="2400" u="none" cap="none" strike="noStrike">
                <a:solidFill>
                  <a:srgbClr val="E84A27"/>
                </a:solidFill>
                <a:latin typeface="Georgia"/>
                <a:ea typeface="Georgia"/>
                <a:cs typeface="Georgia"/>
                <a:sym typeface="Georgia"/>
              </a:rPr>
              <a:t>Data Transfering</a:t>
            </a:r>
            <a:endParaRPr b="1" i="0" sz="2400" u="none" cap="none" strike="noStrike">
              <a:solidFill>
                <a:srgbClr val="E84A27"/>
              </a:solidFill>
              <a:latin typeface="Georgia"/>
              <a:ea typeface="Georgia"/>
              <a:cs typeface="Georgia"/>
              <a:sym typeface="Georgia"/>
            </a:endParaRPr>
          </a:p>
        </p:txBody>
      </p:sp>
      <p:sp>
        <p:nvSpPr>
          <p:cNvPr id="172" name="Google Shape;172;g1f7f8dcea24_0_52"/>
          <p:cNvSpPr txBox="1"/>
          <p:nvPr/>
        </p:nvSpPr>
        <p:spPr>
          <a:xfrm>
            <a:off x="4454855" y="2237080"/>
            <a:ext cx="2845200" cy="106290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E84A27"/>
              </a:buClr>
              <a:buSzPts val="4400"/>
              <a:buFont typeface="Georgia"/>
              <a:buNone/>
            </a:pPr>
            <a:r>
              <a:rPr b="1" i="0" lang="en-US" sz="2400" u="none" cap="none" strike="noStrike">
                <a:solidFill>
                  <a:srgbClr val="E84A27"/>
                </a:solidFill>
                <a:latin typeface="Georgia"/>
                <a:ea typeface="Georgia"/>
                <a:cs typeface="Georgia"/>
                <a:sym typeface="Georgia"/>
              </a:rPr>
              <a:t>Gesture Design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g1f7f8dcea24_0_61"/>
          <p:cNvSpPr txBox="1"/>
          <p:nvPr>
            <p:ph idx="4294967295" type="title"/>
          </p:nvPr>
        </p:nvSpPr>
        <p:spPr>
          <a:xfrm>
            <a:off x="303419" y="172850"/>
            <a:ext cx="38124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E84A27"/>
              </a:buClr>
              <a:buSzPts val="4400"/>
              <a:buFont typeface="Georgia"/>
              <a:buNone/>
            </a:pPr>
            <a:r>
              <a:rPr lang="en-US" sz="3200"/>
              <a:t>Frame Capture</a:t>
            </a:r>
            <a:endParaRPr sz="3200"/>
          </a:p>
        </p:txBody>
      </p:sp>
      <p:sp>
        <p:nvSpPr>
          <p:cNvPr id="179" name="Google Shape;179;g1f7f8dcea24_0_61"/>
          <p:cNvSpPr txBox="1"/>
          <p:nvPr/>
        </p:nvSpPr>
        <p:spPr>
          <a:xfrm>
            <a:off x="709625" y="6192550"/>
            <a:ext cx="30000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ECE445 SP24 Team49</a:t>
            </a:r>
            <a:endParaRPr b="0" i="0" sz="2000" u="none" cap="none" strike="noStrike">
              <a:solidFill>
                <a:srgbClr val="FFFFFF"/>
              </a:solidFill>
              <a:latin typeface="Arial"/>
              <a:ea typeface="Arial"/>
              <a:cs typeface="Arial"/>
              <a:sym typeface="Arial"/>
            </a:endParaRPr>
          </a:p>
        </p:txBody>
      </p:sp>
      <p:sp>
        <p:nvSpPr>
          <p:cNvPr id="180" name="Google Shape;180;g1f7f8dcea24_0_61"/>
          <p:cNvSpPr txBox="1"/>
          <p:nvPr/>
        </p:nvSpPr>
        <p:spPr>
          <a:xfrm>
            <a:off x="709625" y="1690825"/>
            <a:ext cx="5187000" cy="4465500"/>
          </a:xfrm>
          <a:prstGeom prst="rect">
            <a:avLst/>
          </a:prstGeom>
          <a:noFill/>
          <a:ln>
            <a:noFill/>
          </a:ln>
        </p:spPr>
        <p:txBody>
          <a:bodyPr anchorCtr="0" anchor="t" bIns="45700" lIns="91425" spcFirstLastPara="1" rIns="91425" wrap="square" tIns="45700">
            <a:normAutofit lnSpcReduction="10000"/>
          </a:bodyPr>
          <a:lstStyle/>
          <a:p>
            <a:pPr indent="-342900" lvl="0" marL="457200" marR="0" rtl="0" algn="l">
              <a:lnSpc>
                <a:spcPct val="150000"/>
              </a:lnSpc>
              <a:spcBef>
                <a:spcPts val="1000"/>
              </a:spcBef>
              <a:spcAft>
                <a:spcPts val="0"/>
              </a:spcAft>
              <a:buClr>
                <a:srgbClr val="13294B"/>
              </a:buClr>
              <a:buSzPts val="1800"/>
              <a:buFont typeface="Arial"/>
              <a:buChar char="•"/>
            </a:pPr>
            <a:r>
              <a:rPr b="0" i="0" lang="en-US" sz="1800" u="none" cap="none" strike="noStrike">
                <a:solidFill>
                  <a:srgbClr val="13294B"/>
                </a:solidFill>
                <a:latin typeface="Calibri"/>
                <a:ea typeface="Calibri"/>
                <a:cs typeface="Calibri"/>
                <a:sym typeface="Calibri"/>
              </a:rPr>
              <a:t>Xiao ESP32S3 Compatible with MicroPython (Easier Approach to modify and run programs)</a:t>
            </a:r>
            <a:endParaRPr/>
          </a:p>
          <a:p>
            <a:pPr indent="-342900" lvl="0" marL="457200" marR="0" rtl="0" algn="l">
              <a:lnSpc>
                <a:spcPct val="150000"/>
              </a:lnSpc>
              <a:spcBef>
                <a:spcPts val="1000"/>
              </a:spcBef>
              <a:spcAft>
                <a:spcPts val="0"/>
              </a:spcAft>
              <a:buClr>
                <a:srgbClr val="13294B"/>
              </a:buClr>
              <a:buSzPts val="1800"/>
              <a:buFont typeface="Arial"/>
              <a:buChar char="•"/>
            </a:pPr>
            <a:r>
              <a:rPr b="0" i="0" lang="en-US" sz="1800" u="none" cap="none" strike="noStrike">
                <a:solidFill>
                  <a:srgbClr val="13294B"/>
                </a:solidFill>
                <a:latin typeface="Calibri"/>
                <a:ea typeface="Calibri"/>
                <a:cs typeface="Calibri"/>
                <a:sym typeface="Calibri"/>
              </a:rPr>
              <a:t>Transfer data with UDP socket in local net (IP address get from Computer and port 9090)</a:t>
            </a:r>
            <a:endParaRPr/>
          </a:p>
          <a:p>
            <a:pPr indent="-342900" lvl="0" marL="457200" marR="0" rtl="0" algn="l">
              <a:lnSpc>
                <a:spcPct val="150000"/>
              </a:lnSpc>
              <a:spcBef>
                <a:spcPts val="1000"/>
              </a:spcBef>
              <a:spcAft>
                <a:spcPts val="0"/>
              </a:spcAft>
              <a:buClr>
                <a:srgbClr val="13294B"/>
              </a:buClr>
              <a:buSzPts val="1800"/>
              <a:buFont typeface="Arial"/>
              <a:buChar char="•"/>
            </a:pPr>
            <a:r>
              <a:rPr b="0" i="0" lang="en-US" sz="1800" u="none" cap="none" strike="noStrike">
                <a:solidFill>
                  <a:srgbClr val="13294B"/>
                </a:solidFill>
                <a:latin typeface="Calibri"/>
                <a:ea typeface="Calibri"/>
                <a:cs typeface="Calibri"/>
                <a:sym typeface="Calibri"/>
              </a:rPr>
              <a:t>Setting Correct time parameters to prevent the Chip from overheat</a:t>
            </a:r>
            <a:endParaRPr/>
          </a:p>
          <a:p>
            <a:pPr indent="-342900" lvl="0" marL="457200" marR="0" rtl="0" algn="l">
              <a:lnSpc>
                <a:spcPct val="150000"/>
              </a:lnSpc>
              <a:spcBef>
                <a:spcPts val="1000"/>
              </a:spcBef>
              <a:spcAft>
                <a:spcPts val="0"/>
              </a:spcAft>
              <a:buClr>
                <a:srgbClr val="13294B"/>
              </a:buClr>
              <a:buSzPts val="1800"/>
              <a:buFont typeface="Arial"/>
              <a:buChar char="•"/>
            </a:pPr>
            <a:r>
              <a:rPr b="0" i="0" lang="en-US" sz="1800" u="none" cap="none" strike="noStrike">
                <a:solidFill>
                  <a:srgbClr val="13294B"/>
                </a:solidFill>
                <a:latin typeface="Calibri"/>
                <a:ea typeface="Calibri"/>
                <a:cs typeface="Calibri"/>
                <a:sym typeface="Calibri"/>
              </a:rPr>
              <a:t>Using OpenCV on the computer to Analysis the proper image from image buffer</a:t>
            </a:r>
            <a:endParaRPr/>
          </a:p>
          <a:p>
            <a:pPr indent="0" lvl="0" marL="0" marR="0" rtl="0" algn="l">
              <a:lnSpc>
                <a:spcPct val="150000"/>
              </a:lnSpc>
              <a:spcBef>
                <a:spcPts val="1000"/>
              </a:spcBef>
              <a:spcAft>
                <a:spcPts val="0"/>
              </a:spcAft>
              <a:buClr>
                <a:srgbClr val="13294B"/>
              </a:buClr>
              <a:buSzPts val="2800"/>
              <a:buFont typeface="Arial"/>
              <a:buNone/>
            </a:pPr>
            <a:r>
              <a:t/>
            </a:r>
            <a:endParaRPr b="0" i="0" sz="1800" u="none" cap="none" strike="noStrike">
              <a:solidFill>
                <a:srgbClr val="13294B"/>
              </a:solidFill>
              <a:latin typeface="Calibri"/>
              <a:ea typeface="Calibri"/>
              <a:cs typeface="Calibri"/>
              <a:sym typeface="Calibri"/>
            </a:endParaRPr>
          </a:p>
          <a:p>
            <a:pPr indent="0" lvl="0" marL="0" marR="0" rtl="0" algn="l">
              <a:lnSpc>
                <a:spcPct val="150000"/>
              </a:lnSpc>
              <a:spcBef>
                <a:spcPts val="1000"/>
              </a:spcBef>
              <a:spcAft>
                <a:spcPts val="0"/>
              </a:spcAft>
              <a:buClr>
                <a:srgbClr val="13294B"/>
              </a:buClr>
              <a:buSzPts val="2800"/>
              <a:buFont typeface="Arial"/>
              <a:buNone/>
            </a:pPr>
            <a:r>
              <a:t/>
            </a:r>
            <a:endParaRPr b="0" i="0" sz="1800" u="none" cap="none" strike="noStrike">
              <a:solidFill>
                <a:srgbClr val="13294B"/>
              </a:solidFill>
              <a:latin typeface="Calibri"/>
              <a:ea typeface="Calibri"/>
              <a:cs typeface="Calibri"/>
              <a:sym typeface="Calibri"/>
            </a:endParaRPr>
          </a:p>
        </p:txBody>
      </p:sp>
      <p:pic>
        <p:nvPicPr>
          <p:cNvPr id="181" name="Google Shape;181;g1f7f8dcea24_0_61"/>
          <p:cNvPicPr preferRelativeResize="0"/>
          <p:nvPr/>
        </p:nvPicPr>
        <p:blipFill rotWithShape="1">
          <a:blip r:embed="rId3">
            <a:alphaModFix/>
          </a:blip>
          <a:srcRect b="0" l="0" r="0" t="0"/>
          <a:stretch/>
        </p:blipFill>
        <p:spPr>
          <a:xfrm>
            <a:off x="6758152" y="1796039"/>
            <a:ext cx="3636581" cy="272743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g1f7f8dcea24_0_69"/>
          <p:cNvSpPr txBox="1"/>
          <p:nvPr>
            <p:ph idx="4294967295" type="title"/>
          </p:nvPr>
        </p:nvSpPr>
        <p:spPr>
          <a:xfrm>
            <a:off x="303419" y="172850"/>
            <a:ext cx="38124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E84A27"/>
              </a:buClr>
              <a:buSzPts val="4400"/>
              <a:buFont typeface="Georgia"/>
              <a:buNone/>
            </a:pPr>
            <a:r>
              <a:rPr lang="en-US" sz="3200"/>
              <a:t>Gesture Design</a:t>
            </a:r>
            <a:endParaRPr sz="3200"/>
          </a:p>
        </p:txBody>
      </p:sp>
      <p:sp>
        <p:nvSpPr>
          <p:cNvPr id="188" name="Google Shape;188;g1f7f8dcea24_0_69"/>
          <p:cNvSpPr txBox="1"/>
          <p:nvPr/>
        </p:nvSpPr>
        <p:spPr>
          <a:xfrm>
            <a:off x="709625" y="6192550"/>
            <a:ext cx="30000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ECE445 SP24 Team49</a:t>
            </a:r>
            <a:endParaRPr b="0" i="0" sz="2000" u="none" cap="none" strike="noStrike">
              <a:solidFill>
                <a:srgbClr val="FFFFFF"/>
              </a:solidFill>
              <a:latin typeface="Arial"/>
              <a:ea typeface="Arial"/>
              <a:cs typeface="Arial"/>
              <a:sym typeface="Arial"/>
            </a:endParaRPr>
          </a:p>
        </p:txBody>
      </p:sp>
      <p:sp>
        <p:nvSpPr>
          <p:cNvPr id="189" name="Google Shape;189;g1f7f8dcea24_0_69"/>
          <p:cNvSpPr txBox="1"/>
          <p:nvPr/>
        </p:nvSpPr>
        <p:spPr>
          <a:xfrm>
            <a:off x="709625" y="1690825"/>
            <a:ext cx="5187000" cy="4465500"/>
          </a:xfrm>
          <a:prstGeom prst="rect">
            <a:avLst/>
          </a:prstGeom>
          <a:noFill/>
          <a:ln>
            <a:noFill/>
          </a:ln>
        </p:spPr>
        <p:txBody>
          <a:bodyPr anchorCtr="0" anchor="t" bIns="45700" lIns="91425" spcFirstLastPara="1" rIns="91425" wrap="square" tIns="45700">
            <a:normAutofit lnSpcReduction="20000"/>
          </a:bodyPr>
          <a:lstStyle/>
          <a:p>
            <a:pPr indent="-342900" lvl="0" marL="457200" marR="0" rtl="0" algn="l">
              <a:lnSpc>
                <a:spcPct val="150000"/>
              </a:lnSpc>
              <a:spcBef>
                <a:spcPts val="1000"/>
              </a:spcBef>
              <a:spcAft>
                <a:spcPts val="0"/>
              </a:spcAft>
              <a:buClr>
                <a:srgbClr val="13294B"/>
              </a:buClr>
              <a:buSzPts val="1800"/>
              <a:buFont typeface="Arial"/>
              <a:buChar char="•"/>
            </a:pPr>
            <a:r>
              <a:rPr b="0" i="0" lang="en-US" sz="1800" u="none" cap="none" strike="noStrike">
                <a:solidFill>
                  <a:srgbClr val="13294B"/>
                </a:solidFill>
                <a:latin typeface="Calibri"/>
                <a:ea typeface="Calibri"/>
                <a:cs typeface="Calibri"/>
                <a:sym typeface="Calibri"/>
              </a:rPr>
              <a:t>Hand Landmark analysis from MeidaPipe</a:t>
            </a:r>
            <a:endParaRPr b="0" i="0" sz="1800" u="none" cap="none" strike="noStrike">
              <a:solidFill>
                <a:srgbClr val="13294B"/>
              </a:solidFill>
              <a:latin typeface="Calibri"/>
              <a:ea typeface="Calibri"/>
              <a:cs typeface="Calibri"/>
              <a:sym typeface="Calibri"/>
            </a:endParaRPr>
          </a:p>
          <a:p>
            <a:pPr indent="-342900" lvl="0" marL="457200" marR="0" rtl="0" algn="l">
              <a:lnSpc>
                <a:spcPct val="150000"/>
              </a:lnSpc>
              <a:spcBef>
                <a:spcPts val="1000"/>
              </a:spcBef>
              <a:spcAft>
                <a:spcPts val="0"/>
              </a:spcAft>
              <a:buClr>
                <a:srgbClr val="13294B"/>
              </a:buClr>
              <a:buSzPts val="1800"/>
              <a:buFont typeface="Arial"/>
              <a:buChar char="•"/>
            </a:pPr>
            <a:r>
              <a:rPr b="0" i="0" lang="en-US" sz="1800" u="none" cap="none" strike="noStrike">
                <a:solidFill>
                  <a:srgbClr val="13294B"/>
                </a:solidFill>
                <a:latin typeface="Calibri"/>
                <a:ea typeface="Calibri"/>
                <a:cs typeface="Calibri"/>
                <a:sym typeface="Calibri"/>
              </a:rPr>
              <a:t>Tracking if the figure is active by calculating the distance between fingertip to wrist</a:t>
            </a:r>
            <a:endParaRPr/>
          </a:p>
          <a:p>
            <a:pPr indent="-342900" lvl="0" marL="457200" marR="0" rtl="0" algn="l">
              <a:lnSpc>
                <a:spcPct val="150000"/>
              </a:lnSpc>
              <a:spcBef>
                <a:spcPts val="1000"/>
              </a:spcBef>
              <a:spcAft>
                <a:spcPts val="0"/>
              </a:spcAft>
              <a:buClr>
                <a:srgbClr val="13294B"/>
              </a:buClr>
              <a:buSzPts val="1800"/>
              <a:buFont typeface="Arial"/>
              <a:buChar char="•"/>
            </a:pPr>
            <a:r>
              <a:rPr b="0" i="0" lang="en-US" sz="1800" u="none" cap="none" strike="noStrike">
                <a:solidFill>
                  <a:srgbClr val="13294B"/>
                </a:solidFill>
                <a:latin typeface="Calibri"/>
                <a:ea typeface="Calibri"/>
                <a:cs typeface="Calibri"/>
                <a:sym typeface="Calibri"/>
              </a:rPr>
              <a:t>Specific Modification for Thumb</a:t>
            </a:r>
            <a:endParaRPr/>
          </a:p>
          <a:p>
            <a:pPr indent="-342900" lvl="0" marL="457200" marR="0" rtl="0" algn="l">
              <a:lnSpc>
                <a:spcPct val="150000"/>
              </a:lnSpc>
              <a:spcBef>
                <a:spcPts val="1000"/>
              </a:spcBef>
              <a:spcAft>
                <a:spcPts val="0"/>
              </a:spcAft>
              <a:buClr>
                <a:srgbClr val="13294B"/>
              </a:buClr>
              <a:buSzPts val="1800"/>
              <a:buFont typeface="Arial"/>
              <a:buChar char="•"/>
            </a:pPr>
            <a:r>
              <a:rPr b="0" i="0" lang="en-US" sz="1800" u="none" cap="none" strike="noStrike">
                <a:solidFill>
                  <a:srgbClr val="13294B"/>
                </a:solidFill>
                <a:latin typeface="Calibri"/>
                <a:ea typeface="Calibri"/>
                <a:cs typeface="Calibri"/>
                <a:sym typeface="Calibri"/>
              </a:rPr>
              <a:t>Calculating the direction for the Thumb</a:t>
            </a:r>
            <a:endParaRPr/>
          </a:p>
          <a:p>
            <a:pPr indent="-342900" lvl="0" marL="457200" marR="0" rtl="0" algn="l">
              <a:lnSpc>
                <a:spcPct val="150000"/>
              </a:lnSpc>
              <a:spcBef>
                <a:spcPts val="1000"/>
              </a:spcBef>
              <a:spcAft>
                <a:spcPts val="0"/>
              </a:spcAft>
              <a:buClr>
                <a:srgbClr val="13294B"/>
              </a:buClr>
              <a:buSzPts val="1800"/>
              <a:buFont typeface="Arial"/>
              <a:buChar char="•"/>
            </a:pPr>
            <a:r>
              <a:rPr b="0" i="0" lang="en-US" sz="1800" u="none" cap="none" strike="noStrike">
                <a:solidFill>
                  <a:srgbClr val="13294B"/>
                </a:solidFill>
                <a:latin typeface="Calibri"/>
                <a:ea typeface="Calibri"/>
                <a:cs typeface="Calibri"/>
                <a:sym typeface="Calibri"/>
              </a:rPr>
              <a:t>Hand gestures (Thumb up, down, left, right, palm, fist…)</a:t>
            </a:r>
            <a:endParaRPr/>
          </a:p>
          <a:p>
            <a:pPr indent="-228600" lvl="0" marL="457200" marR="0" rtl="0" algn="l">
              <a:lnSpc>
                <a:spcPct val="150000"/>
              </a:lnSpc>
              <a:spcBef>
                <a:spcPts val="1000"/>
              </a:spcBef>
              <a:spcAft>
                <a:spcPts val="0"/>
              </a:spcAft>
              <a:buClr>
                <a:srgbClr val="13294B"/>
              </a:buClr>
              <a:buSzPts val="1800"/>
              <a:buFont typeface="Arial"/>
              <a:buNone/>
            </a:pPr>
            <a:r>
              <a:t/>
            </a:r>
            <a:endParaRPr b="0" i="0" sz="1800" u="none" cap="none" strike="noStrike">
              <a:solidFill>
                <a:srgbClr val="13294B"/>
              </a:solidFill>
              <a:latin typeface="Calibri"/>
              <a:ea typeface="Calibri"/>
              <a:cs typeface="Calibri"/>
              <a:sym typeface="Calibri"/>
            </a:endParaRPr>
          </a:p>
          <a:p>
            <a:pPr indent="0" lvl="0" marL="0" marR="0" rtl="0" algn="l">
              <a:lnSpc>
                <a:spcPct val="150000"/>
              </a:lnSpc>
              <a:spcBef>
                <a:spcPts val="1000"/>
              </a:spcBef>
              <a:spcAft>
                <a:spcPts val="0"/>
              </a:spcAft>
              <a:buClr>
                <a:srgbClr val="13294B"/>
              </a:buClr>
              <a:buSzPts val="2800"/>
              <a:buFont typeface="Arial"/>
              <a:buNone/>
            </a:pPr>
            <a:r>
              <a:t/>
            </a:r>
            <a:endParaRPr b="0" i="0" sz="1800" u="none" cap="none" strike="noStrike">
              <a:solidFill>
                <a:srgbClr val="13294B"/>
              </a:solidFill>
              <a:latin typeface="Calibri"/>
              <a:ea typeface="Calibri"/>
              <a:cs typeface="Calibri"/>
              <a:sym typeface="Calibri"/>
            </a:endParaRPr>
          </a:p>
          <a:p>
            <a:pPr indent="0" lvl="0" marL="0" marR="0" rtl="0" algn="l">
              <a:lnSpc>
                <a:spcPct val="150000"/>
              </a:lnSpc>
              <a:spcBef>
                <a:spcPts val="1000"/>
              </a:spcBef>
              <a:spcAft>
                <a:spcPts val="0"/>
              </a:spcAft>
              <a:buClr>
                <a:srgbClr val="13294B"/>
              </a:buClr>
              <a:buSzPts val="2800"/>
              <a:buFont typeface="Arial"/>
              <a:buNone/>
            </a:pPr>
            <a:r>
              <a:t/>
            </a:r>
            <a:endParaRPr b="0" i="0" sz="1800" u="none" cap="none" strike="noStrike">
              <a:solidFill>
                <a:srgbClr val="13294B"/>
              </a:solidFill>
              <a:latin typeface="Calibri"/>
              <a:ea typeface="Calibri"/>
              <a:cs typeface="Calibri"/>
              <a:sym typeface="Calibri"/>
            </a:endParaRPr>
          </a:p>
        </p:txBody>
      </p:sp>
      <p:pic>
        <p:nvPicPr>
          <p:cNvPr id="190" name="Google Shape;190;g1f7f8dcea24_0_69"/>
          <p:cNvPicPr preferRelativeResize="0"/>
          <p:nvPr/>
        </p:nvPicPr>
        <p:blipFill rotWithShape="1">
          <a:blip r:embed="rId3">
            <a:alphaModFix/>
          </a:blip>
          <a:srcRect b="0" l="0" r="0" t="0"/>
          <a:stretch/>
        </p:blipFill>
        <p:spPr>
          <a:xfrm>
            <a:off x="6093712" y="1809025"/>
            <a:ext cx="6098288" cy="21145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g1f7f8dcea24_0_77"/>
          <p:cNvSpPr txBox="1"/>
          <p:nvPr>
            <p:ph idx="4294967295" type="title"/>
          </p:nvPr>
        </p:nvSpPr>
        <p:spPr>
          <a:xfrm>
            <a:off x="303419" y="172850"/>
            <a:ext cx="38124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E84A27"/>
              </a:buClr>
              <a:buSzPts val="4400"/>
              <a:buFont typeface="Georgia"/>
              <a:buNone/>
            </a:pPr>
            <a:r>
              <a:rPr lang="en-US" sz="3200"/>
              <a:t>Data Transferring</a:t>
            </a:r>
            <a:endParaRPr sz="3200"/>
          </a:p>
        </p:txBody>
      </p:sp>
      <p:sp>
        <p:nvSpPr>
          <p:cNvPr id="197" name="Google Shape;197;g1f7f8dcea24_0_77"/>
          <p:cNvSpPr txBox="1"/>
          <p:nvPr/>
        </p:nvSpPr>
        <p:spPr>
          <a:xfrm>
            <a:off x="709625" y="6192550"/>
            <a:ext cx="30000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ECE445 SP24 Team49</a:t>
            </a:r>
            <a:endParaRPr b="0" i="0" sz="2000" u="none" cap="none" strike="noStrike">
              <a:solidFill>
                <a:srgbClr val="FFFFFF"/>
              </a:solidFill>
              <a:latin typeface="Arial"/>
              <a:ea typeface="Arial"/>
              <a:cs typeface="Arial"/>
              <a:sym typeface="Arial"/>
            </a:endParaRPr>
          </a:p>
        </p:txBody>
      </p:sp>
      <p:sp>
        <p:nvSpPr>
          <p:cNvPr id="198" name="Google Shape;198;g1f7f8dcea24_0_77"/>
          <p:cNvSpPr txBox="1"/>
          <p:nvPr/>
        </p:nvSpPr>
        <p:spPr>
          <a:xfrm>
            <a:off x="709625" y="1690825"/>
            <a:ext cx="5187000" cy="4465500"/>
          </a:xfrm>
          <a:prstGeom prst="rect">
            <a:avLst/>
          </a:prstGeom>
          <a:noFill/>
          <a:ln>
            <a:noFill/>
          </a:ln>
        </p:spPr>
        <p:txBody>
          <a:bodyPr anchorCtr="0" anchor="t" bIns="45700" lIns="91425" spcFirstLastPara="1" rIns="91425" wrap="square" tIns="45700">
            <a:normAutofit fontScale="77500" lnSpcReduction="20000"/>
          </a:bodyPr>
          <a:lstStyle/>
          <a:p>
            <a:pPr indent="-317182" lvl="0" marL="457200" marR="0" rtl="0" algn="l">
              <a:lnSpc>
                <a:spcPct val="150000"/>
              </a:lnSpc>
              <a:spcBef>
                <a:spcPts val="1000"/>
              </a:spcBef>
              <a:spcAft>
                <a:spcPts val="0"/>
              </a:spcAft>
              <a:buClr>
                <a:srgbClr val="13294B"/>
              </a:buClr>
              <a:buSzPct val="100000"/>
              <a:buFont typeface="Arial"/>
              <a:buChar char="•"/>
            </a:pPr>
            <a:r>
              <a:rPr b="0" i="0" lang="en-US" sz="1800" u="none" cap="none" strike="noStrike">
                <a:solidFill>
                  <a:srgbClr val="13294B"/>
                </a:solidFill>
                <a:latin typeface="Calibri"/>
                <a:ea typeface="Calibri"/>
                <a:cs typeface="Calibri"/>
                <a:sym typeface="Calibri"/>
              </a:rPr>
              <a:t>Try different approaches for data transmission</a:t>
            </a:r>
            <a:endParaRPr/>
          </a:p>
          <a:p>
            <a:pPr indent="-317182" lvl="0" marL="457200" marR="0" rtl="0" algn="l">
              <a:lnSpc>
                <a:spcPct val="150000"/>
              </a:lnSpc>
              <a:spcBef>
                <a:spcPts val="1000"/>
              </a:spcBef>
              <a:spcAft>
                <a:spcPts val="0"/>
              </a:spcAft>
              <a:buClr>
                <a:srgbClr val="13294B"/>
              </a:buClr>
              <a:buSzPct val="100000"/>
              <a:buFont typeface="Arial"/>
              <a:buChar char="•"/>
            </a:pPr>
            <a:r>
              <a:rPr b="0" i="0" lang="en-US" sz="1800" u="none" cap="none" strike="noStrike">
                <a:solidFill>
                  <a:srgbClr val="13294B"/>
                </a:solidFill>
                <a:latin typeface="Calibri"/>
                <a:ea typeface="Calibri"/>
                <a:cs typeface="Calibri"/>
                <a:sym typeface="Calibri"/>
              </a:rPr>
              <a:t>The ESP32 on the mother board functioning as web server.</a:t>
            </a:r>
            <a:endParaRPr/>
          </a:p>
          <a:p>
            <a:pPr indent="-317182" lvl="0" marL="457200" marR="0" rtl="0" algn="l">
              <a:lnSpc>
                <a:spcPct val="150000"/>
              </a:lnSpc>
              <a:spcBef>
                <a:spcPts val="1000"/>
              </a:spcBef>
              <a:spcAft>
                <a:spcPts val="0"/>
              </a:spcAft>
              <a:buClr>
                <a:srgbClr val="13294B"/>
              </a:buClr>
              <a:buSzPct val="100000"/>
              <a:buFont typeface="Arial"/>
              <a:buChar char="•"/>
            </a:pPr>
            <a:r>
              <a:rPr b="0" i="0" lang="en-US" sz="1800" u="none" cap="none" strike="noStrike">
                <a:solidFill>
                  <a:srgbClr val="13294B"/>
                </a:solidFill>
                <a:latin typeface="Calibri"/>
                <a:ea typeface="Calibri"/>
                <a:cs typeface="Calibri"/>
                <a:sym typeface="Calibri"/>
              </a:rPr>
              <a:t>Accept Http request from Analyzing Python Program on PC.</a:t>
            </a:r>
            <a:endParaRPr/>
          </a:p>
          <a:p>
            <a:pPr indent="-317182" lvl="0" marL="457200" marR="0" rtl="0" algn="l">
              <a:lnSpc>
                <a:spcPct val="150000"/>
              </a:lnSpc>
              <a:spcBef>
                <a:spcPts val="1000"/>
              </a:spcBef>
              <a:spcAft>
                <a:spcPts val="0"/>
              </a:spcAft>
              <a:buClr>
                <a:srgbClr val="13294B"/>
              </a:buClr>
              <a:buSzPct val="100000"/>
              <a:buFont typeface="Arial"/>
              <a:buChar char="•"/>
            </a:pPr>
            <a:r>
              <a:rPr b="0" i="0" lang="en-US" sz="1800" u="none" cap="none" strike="noStrike">
                <a:solidFill>
                  <a:srgbClr val="13294B"/>
                </a:solidFill>
                <a:latin typeface="Calibri"/>
                <a:ea typeface="Calibri"/>
                <a:cs typeface="Calibri"/>
                <a:sym typeface="Calibri"/>
              </a:rPr>
              <a:t>Message will be like intensity:80, trackingmode:0, turnleft…</a:t>
            </a:r>
            <a:endParaRPr/>
          </a:p>
          <a:p>
            <a:pPr indent="-228600" lvl="0" marL="457200" marR="0" rtl="0" algn="l">
              <a:lnSpc>
                <a:spcPct val="150000"/>
              </a:lnSpc>
              <a:spcBef>
                <a:spcPts val="1000"/>
              </a:spcBef>
              <a:spcAft>
                <a:spcPts val="0"/>
              </a:spcAft>
              <a:buClr>
                <a:srgbClr val="13294B"/>
              </a:buClr>
              <a:buSzPct val="100000"/>
              <a:buFont typeface="Arial"/>
              <a:buNone/>
            </a:pPr>
            <a:r>
              <a:t/>
            </a:r>
            <a:endParaRPr b="0" i="0" sz="1800" u="none" cap="none" strike="noStrike">
              <a:solidFill>
                <a:srgbClr val="13294B"/>
              </a:solidFill>
              <a:latin typeface="Calibri"/>
              <a:ea typeface="Calibri"/>
              <a:cs typeface="Calibri"/>
              <a:sym typeface="Calibri"/>
            </a:endParaRPr>
          </a:p>
          <a:p>
            <a:pPr indent="-228600" lvl="0" marL="457200" marR="0" rtl="0" algn="l">
              <a:lnSpc>
                <a:spcPct val="150000"/>
              </a:lnSpc>
              <a:spcBef>
                <a:spcPts val="1000"/>
              </a:spcBef>
              <a:spcAft>
                <a:spcPts val="0"/>
              </a:spcAft>
              <a:buClr>
                <a:srgbClr val="13294B"/>
              </a:buClr>
              <a:buSzPct val="100000"/>
              <a:buFont typeface="Arial"/>
              <a:buNone/>
            </a:pPr>
            <a:r>
              <a:t/>
            </a:r>
            <a:endParaRPr b="0" i="0" sz="1800" u="none" cap="none" strike="noStrike">
              <a:solidFill>
                <a:srgbClr val="13294B"/>
              </a:solidFill>
              <a:latin typeface="Calibri"/>
              <a:ea typeface="Calibri"/>
              <a:cs typeface="Calibri"/>
              <a:sym typeface="Calibri"/>
            </a:endParaRPr>
          </a:p>
          <a:p>
            <a:pPr indent="-228600" lvl="0" marL="457200" marR="0" rtl="0" algn="l">
              <a:lnSpc>
                <a:spcPct val="150000"/>
              </a:lnSpc>
              <a:spcBef>
                <a:spcPts val="1000"/>
              </a:spcBef>
              <a:spcAft>
                <a:spcPts val="0"/>
              </a:spcAft>
              <a:buClr>
                <a:srgbClr val="13294B"/>
              </a:buClr>
              <a:buSzPct val="100000"/>
              <a:buFont typeface="Arial"/>
              <a:buNone/>
            </a:pPr>
            <a:r>
              <a:t/>
            </a:r>
            <a:endParaRPr b="0" i="0" sz="1800" u="none" cap="none" strike="noStrike">
              <a:solidFill>
                <a:srgbClr val="13294B"/>
              </a:solidFill>
              <a:latin typeface="Calibri"/>
              <a:ea typeface="Calibri"/>
              <a:cs typeface="Calibri"/>
              <a:sym typeface="Calibri"/>
            </a:endParaRPr>
          </a:p>
          <a:p>
            <a:pPr indent="-228600" lvl="0" marL="457200" marR="0" rtl="0" algn="l">
              <a:lnSpc>
                <a:spcPct val="150000"/>
              </a:lnSpc>
              <a:spcBef>
                <a:spcPts val="1000"/>
              </a:spcBef>
              <a:spcAft>
                <a:spcPts val="0"/>
              </a:spcAft>
              <a:buClr>
                <a:srgbClr val="13294B"/>
              </a:buClr>
              <a:buSzPct val="100000"/>
              <a:buFont typeface="Arial"/>
              <a:buNone/>
            </a:pPr>
            <a:r>
              <a:t/>
            </a:r>
            <a:endParaRPr b="0" i="0" sz="1800" u="none" cap="none" strike="noStrike">
              <a:solidFill>
                <a:srgbClr val="13294B"/>
              </a:solidFill>
              <a:latin typeface="Calibri"/>
              <a:ea typeface="Calibri"/>
              <a:cs typeface="Calibri"/>
              <a:sym typeface="Calibri"/>
            </a:endParaRPr>
          </a:p>
          <a:p>
            <a:pPr indent="0" lvl="0" marL="114300" marR="0" rtl="0" algn="l">
              <a:lnSpc>
                <a:spcPct val="150000"/>
              </a:lnSpc>
              <a:spcBef>
                <a:spcPts val="1000"/>
              </a:spcBef>
              <a:spcAft>
                <a:spcPts val="0"/>
              </a:spcAft>
              <a:buClr>
                <a:srgbClr val="13294B"/>
              </a:buClr>
              <a:buSzPct val="100000"/>
              <a:buFont typeface="Arial"/>
              <a:buNone/>
            </a:pPr>
            <a:r>
              <a:t/>
            </a:r>
            <a:endParaRPr b="0" i="0" sz="1800" u="none" cap="none" strike="noStrike">
              <a:solidFill>
                <a:srgbClr val="13294B"/>
              </a:solidFill>
              <a:latin typeface="Calibri"/>
              <a:ea typeface="Calibri"/>
              <a:cs typeface="Calibri"/>
              <a:sym typeface="Calibri"/>
            </a:endParaRPr>
          </a:p>
          <a:p>
            <a:pPr indent="0" lvl="0" marL="0" marR="0" rtl="0" algn="l">
              <a:lnSpc>
                <a:spcPct val="150000"/>
              </a:lnSpc>
              <a:spcBef>
                <a:spcPts val="1000"/>
              </a:spcBef>
              <a:spcAft>
                <a:spcPts val="0"/>
              </a:spcAft>
              <a:buClr>
                <a:srgbClr val="13294B"/>
              </a:buClr>
              <a:buSzPct val="155555"/>
              <a:buFont typeface="Arial"/>
              <a:buNone/>
            </a:pPr>
            <a:r>
              <a:t/>
            </a:r>
            <a:endParaRPr b="0" i="0" sz="1800" u="none" cap="none" strike="noStrike">
              <a:solidFill>
                <a:srgbClr val="13294B"/>
              </a:solidFill>
              <a:latin typeface="Calibri"/>
              <a:ea typeface="Calibri"/>
              <a:cs typeface="Calibri"/>
              <a:sym typeface="Calibri"/>
            </a:endParaRPr>
          </a:p>
          <a:p>
            <a:pPr indent="0" lvl="0" marL="0" marR="0" rtl="0" algn="l">
              <a:lnSpc>
                <a:spcPct val="150000"/>
              </a:lnSpc>
              <a:spcBef>
                <a:spcPts val="1000"/>
              </a:spcBef>
              <a:spcAft>
                <a:spcPts val="0"/>
              </a:spcAft>
              <a:buClr>
                <a:srgbClr val="13294B"/>
              </a:buClr>
              <a:buSzPct val="155555"/>
              <a:buFont typeface="Arial"/>
              <a:buNone/>
            </a:pPr>
            <a:r>
              <a:t/>
            </a:r>
            <a:endParaRPr b="0" i="0" sz="1800" u="none" cap="none" strike="noStrike">
              <a:solidFill>
                <a:srgbClr val="13294B"/>
              </a:solidFill>
              <a:latin typeface="Calibri"/>
              <a:ea typeface="Calibri"/>
              <a:cs typeface="Calibri"/>
              <a:sym typeface="Calibri"/>
            </a:endParaRPr>
          </a:p>
        </p:txBody>
      </p:sp>
      <p:pic>
        <p:nvPicPr>
          <p:cNvPr id="199" name="Google Shape;199;g1f7f8dcea24_0_77"/>
          <p:cNvPicPr preferRelativeResize="0"/>
          <p:nvPr/>
        </p:nvPicPr>
        <p:blipFill rotWithShape="1">
          <a:blip r:embed="rId3">
            <a:alphaModFix/>
          </a:blip>
          <a:srcRect b="0" l="0" r="0" t="0"/>
          <a:stretch/>
        </p:blipFill>
        <p:spPr>
          <a:xfrm>
            <a:off x="6295374" y="1978349"/>
            <a:ext cx="5641275" cy="8951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2cfde948d75_1_0"/>
          <p:cNvSpPr txBox="1"/>
          <p:nvPr>
            <p:ph idx="4294967295" type="title"/>
          </p:nvPr>
        </p:nvSpPr>
        <p:spPr>
          <a:xfrm>
            <a:off x="378823" y="365125"/>
            <a:ext cx="9614400" cy="1325700"/>
          </a:xfrm>
          <a:prstGeom prst="rect">
            <a:avLst/>
          </a:prstGeom>
        </p:spPr>
        <p:txBody>
          <a:bodyPr anchorCtr="0" anchor="ctr" bIns="45700" lIns="91425" spcFirstLastPara="1" rIns="91425" wrap="square" tIns="45700">
            <a:normAutofit fontScale="90000"/>
          </a:bodyPr>
          <a:lstStyle/>
          <a:p>
            <a:pPr indent="0" lvl="0" marL="0" rtl="0" algn="l">
              <a:lnSpc>
                <a:spcPct val="160000"/>
              </a:lnSpc>
              <a:spcBef>
                <a:spcPts val="1400"/>
              </a:spcBef>
              <a:spcAft>
                <a:spcPts val="0"/>
              </a:spcAft>
              <a:buNone/>
            </a:pPr>
            <a:r>
              <a:rPr lang="en-US" sz="3200"/>
              <a:t>Overview of Mechanical Arm</a:t>
            </a:r>
            <a:endParaRPr sz="1650">
              <a:solidFill>
                <a:srgbClr val="0D0D0D"/>
              </a:solidFill>
              <a:highlight>
                <a:srgbClr val="FFFFFF"/>
              </a:highlight>
              <a:latin typeface="Roboto"/>
              <a:ea typeface="Roboto"/>
              <a:cs typeface="Roboto"/>
              <a:sym typeface="Roboto"/>
            </a:endParaRPr>
          </a:p>
          <a:p>
            <a:pPr indent="0" lvl="0" marL="0" rtl="0" algn="l">
              <a:spcBef>
                <a:spcPts val="400"/>
              </a:spcBef>
              <a:spcAft>
                <a:spcPts val="0"/>
              </a:spcAft>
              <a:buNone/>
            </a:pPr>
            <a:r>
              <a:t/>
            </a:r>
            <a:endParaRPr/>
          </a:p>
        </p:txBody>
      </p:sp>
      <p:sp>
        <p:nvSpPr>
          <p:cNvPr id="206" name="Google Shape;206;g2cfde948d75_1_0"/>
          <p:cNvSpPr txBox="1"/>
          <p:nvPr>
            <p:ph idx="4294967295" type="body"/>
          </p:nvPr>
        </p:nvSpPr>
        <p:spPr>
          <a:xfrm>
            <a:off x="300425" y="1202700"/>
            <a:ext cx="5219700" cy="45957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sz="1200">
              <a:solidFill>
                <a:srgbClr val="0D0D0D"/>
              </a:solidFill>
              <a:highlight>
                <a:srgbClr val="FFFFFF"/>
              </a:highlight>
              <a:latin typeface="Roboto"/>
              <a:ea typeface="Roboto"/>
              <a:cs typeface="Roboto"/>
              <a:sym typeface="Roboto"/>
            </a:endParaRPr>
          </a:p>
          <a:p>
            <a:pPr indent="-349250" lvl="0" marL="457200" rtl="0" algn="l">
              <a:lnSpc>
                <a:spcPct val="115000"/>
              </a:lnSpc>
              <a:spcBef>
                <a:spcPts val="0"/>
              </a:spcBef>
              <a:spcAft>
                <a:spcPts val="0"/>
              </a:spcAft>
              <a:buClr>
                <a:srgbClr val="0D0D0D"/>
              </a:buClr>
              <a:buSzPts val="1900"/>
              <a:buFont typeface="Calibri"/>
              <a:buChar char="●"/>
            </a:pPr>
            <a:r>
              <a:rPr lang="en-US" sz="1900">
                <a:solidFill>
                  <a:srgbClr val="0D0D0D"/>
                </a:solidFill>
                <a:highlight>
                  <a:srgbClr val="FFFFFF"/>
                </a:highlight>
              </a:rPr>
              <a:t>Multi-Axis Movement: </a:t>
            </a:r>
            <a:endParaRPr sz="1900">
              <a:solidFill>
                <a:srgbClr val="0D0D0D"/>
              </a:solidFill>
              <a:highlight>
                <a:srgbClr val="FFFFFF"/>
              </a:highlight>
            </a:endParaRPr>
          </a:p>
          <a:p>
            <a:pPr indent="0" lvl="0" marL="457200" rtl="0" algn="l">
              <a:lnSpc>
                <a:spcPct val="115000"/>
              </a:lnSpc>
              <a:spcBef>
                <a:spcPts val="1200"/>
              </a:spcBef>
              <a:spcAft>
                <a:spcPts val="0"/>
              </a:spcAft>
              <a:buNone/>
            </a:pPr>
            <a:r>
              <a:t/>
            </a:r>
            <a:endParaRPr sz="1900">
              <a:solidFill>
                <a:srgbClr val="0D0D0D"/>
              </a:solidFill>
              <a:highlight>
                <a:srgbClr val="FFFFFF"/>
              </a:highlight>
            </a:endParaRPr>
          </a:p>
          <a:p>
            <a:pPr indent="-349250" lvl="0" marL="457200" rtl="0" algn="l">
              <a:lnSpc>
                <a:spcPct val="115000"/>
              </a:lnSpc>
              <a:spcBef>
                <a:spcPts val="1200"/>
              </a:spcBef>
              <a:spcAft>
                <a:spcPts val="0"/>
              </a:spcAft>
              <a:buClr>
                <a:srgbClr val="0D0D0D"/>
              </a:buClr>
              <a:buSzPts val="1900"/>
              <a:buFont typeface="Calibri"/>
              <a:buChar char="●"/>
            </a:pPr>
            <a:r>
              <a:rPr lang="en-US" sz="1900">
                <a:solidFill>
                  <a:srgbClr val="0D0D0D"/>
                </a:solidFill>
                <a:highlight>
                  <a:srgbClr val="FFFFFF"/>
                </a:highlight>
              </a:rPr>
              <a:t>Programmable Settings</a:t>
            </a:r>
            <a:endParaRPr sz="1900">
              <a:solidFill>
                <a:srgbClr val="0D0D0D"/>
              </a:solidFill>
              <a:highlight>
                <a:srgbClr val="FFFFFF"/>
              </a:highlight>
            </a:endParaRPr>
          </a:p>
          <a:p>
            <a:pPr indent="0" lvl="0" marL="457200" rtl="0" algn="l">
              <a:lnSpc>
                <a:spcPct val="115000"/>
              </a:lnSpc>
              <a:spcBef>
                <a:spcPts val="1200"/>
              </a:spcBef>
              <a:spcAft>
                <a:spcPts val="0"/>
              </a:spcAft>
              <a:buNone/>
            </a:pPr>
            <a:r>
              <a:t/>
            </a:r>
            <a:endParaRPr sz="1900">
              <a:solidFill>
                <a:srgbClr val="0D0D0D"/>
              </a:solidFill>
              <a:highlight>
                <a:srgbClr val="FFFFFF"/>
              </a:highlight>
            </a:endParaRPr>
          </a:p>
          <a:p>
            <a:pPr indent="-349250" lvl="0" marL="457200" rtl="0" algn="l">
              <a:lnSpc>
                <a:spcPct val="115000"/>
              </a:lnSpc>
              <a:spcBef>
                <a:spcPts val="1200"/>
              </a:spcBef>
              <a:spcAft>
                <a:spcPts val="0"/>
              </a:spcAft>
              <a:buClr>
                <a:srgbClr val="0D0D0D"/>
              </a:buClr>
              <a:buSzPts val="1900"/>
              <a:buFont typeface="Calibri"/>
              <a:buChar char="●"/>
            </a:pPr>
            <a:r>
              <a:rPr lang="en-US" sz="1900">
                <a:solidFill>
                  <a:srgbClr val="0D0D0D"/>
                </a:solidFill>
                <a:highlight>
                  <a:srgbClr val="FFFFFF"/>
                </a:highlight>
              </a:rPr>
              <a:t>The servo motors are selected for their torque capabilities and response times, to handle the mechanical demands of the arm's movements.</a:t>
            </a:r>
            <a:endParaRPr sz="1900">
              <a:solidFill>
                <a:srgbClr val="0D0D0D"/>
              </a:solidFill>
              <a:highlight>
                <a:srgbClr val="FFFFFF"/>
              </a:highlight>
            </a:endParaRPr>
          </a:p>
          <a:p>
            <a:pPr indent="0" lvl="0" marL="0" rtl="0" algn="l">
              <a:spcBef>
                <a:spcPts val="1200"/>
              </a:spcBef>
              <a:spcAft>
                <a:spcPts val="0"/>
              </a:spcAft>
              <a:buNone/>
            </a:pPr>
            <a:r>
              <a:t/>
            </a:r>
            <a:endParaRPr sz="1200">
              <a:solidFill>
                <a:srgbClr val="0D0D0D"/>
              </a:solidFill>
              <a:highlight>
                <a:srgbClr val="FFFFFF"/>
              </a:highlight>
              <a:latin typeface="Roboto"/>
              <a:ea typeface="Roboto"/>
              <a:cs typeface="Roboto"/>
              <a:sym typeface="Roboto"/>
            </a:endParaRPr>
          </a:p>
        </p:txBody>
      </p:sp>
      <p:pic>
        <p:nvPicPr>
          <p:cNvPr id="207" name="Google Shape;207;g2cfde948d75_1_0"/>
          <p:cNvPicPr preferRelativeResize="0"/>
          <p:nvPr/>
        </p:nvPicPr>
        <p:blipFill>
          <a:blip r:embed="rId3">
            <a:alphaModFix/>
          </a:blip>
          <a:stretch>
            <a:fillRect/>
          </a:stretch>
        </p:blipFill>
        <p:spPr>
          <a:xfrm>
            <a:off x="6016850" y="1202700"/>
            <a:ext cx="5877300" cy="4595675"/>
          </a:xfrm>
          <a:prstGeom prst="rect">
            <a:avLst/>
          </a:prstGeom>
          <a:noFill/>
          <a:ln>
            <a:noFill/>
          </a:ln>
        </p:spPr>
      </p:pic>
      <p:sp>
        <p:nvSpPr>
          <p:cNvPr id="208" name="Google Shape;208;g2cfde948d75_1_0"/>
          <p:cNvSpPr txBox="1"/>
          <p:nvPr/>
        </p:nvSpPr>
        <p:spPr>
          <a:xfrm>
            <a:off x="709625" y="6192550"/>
            <a:ext cx="30000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ECE445 SP24 Team49</a:t>
            </a:r>
            <a:endParaRPr b="0" i="0" sz="2000" u="none" cap="none" strike="noStrike">
              <a:solidFill>
                <a:srgbClr val="FFFFFF"/>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 name="Shape 38"/>
        <p:cNvGrpSpPr/>
        <p:nvPr/>
      </p:nvGrpSpPr>
      <p:grpSpPr>
        <a:xfrm>
          <a:off x="0" y="0"/>
          <a:ext cx="0" cy="0"/>
          <a:chOff x="0" y="0"/>
          <a:chExt cx="0" cy="0"/>
        </a:xfrm>
      </p:grpSpPr>
      <p:sp>
        <p:nvSpPr>
          <p:cNvPr id="39" name="Google Shape;39;g2cfe7b6e3b6_0_18"/>
          <p:cNvSpPr txBox="1"/>
          <p:nvPr>
            <p:ph idx="4294967295" type="title"/>
          </p:nvPr>
        </p:nvSpPr>
        <p:spPr>
          <a:xfrm>
            <a:off x="709613" y="365125"/>
            <a:ext cx="114825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E84A27"/>
              </a:buClr>
              <a:buSzPts val="4400"/>
              <a:buFont typeface="Georgia"/>
              <a:buNone/>
            </a:pPr>
            <a:r>
              <a:rPr lang="en-US"/>
              <a:t>Agenda</a:t>
            </a:r>
            <a:endParaRPr/>
          </a:p>
        </p:txBody>
      </p:sp>
      <p:sp>
        <p:nvSpPr>
          <p:cNvPr id="40" name="Google Shape;40;g2cfe7b6e3b6_0_18"/>
          <p:cNvSpPr txBox="1"/>
          <p:nvPr/>
        </p:nvSpPr>
        <p:spPr>
          <a:xfrm>
            <a:off x="709625" y="6192550"/>
            <a:ext cx="30000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2000">
                <a:solidFill>
                  <a:srgbClr val="FFFFFF"/>
                </a:solidFill>
              </a:rPr>
              <a:t>ECE445 SP24 Team49</a:t>
            </a:r>
            <a:endParaRPr sz="2000">
              <a:solidFill>
                <a:srgbClr val="FFFFFF"/>
              </a:solidFill>
            </a:endParaRPr>
          </a:p>
        </p:txBody>
      </p:sp>
      <p:sp>
        <p:nvSpPr>
          <p:cNvPr id="41" name="Google Shape;41;g2cfe7b6e3b6_0_18"/>
          <p:cNvSpPr txBox="1"/>
          <p:nvPr>
            <p:ph idx="4294967295" type="body"/>
          </p:nvPr>
        </p:nvSpPr>
        <p:spPr>
          <a:xfrm>
            <a:off x="709623" y="1690813"/>
            <a:ext cx="9614400" cy="3625800"/>
          </a:xfrm>
          <a:prstGeom prst="rect">
            <a:avLst/>
          </a:prstGeom>
        </p:spPr>
        <p:txBody>
          <a:bodyPr anchorCtr="0" anchor="t" bIns="45700" lIns="91425" spcFirstLastPara="1" rIns="91425" wrap="square" tIns="45700">
            <a:normAutofit/>
          </a:bodyPr>
          <a:lstStyle/>
          <a:p>
            <a:pPr indent="-406400" lvl="0" marL="457200" rtl="0" algn="l">
              <a:spcBef>
                <a:spcPts val="1000"/>
              </a:spcBef>
              <a:spcAft>
                <a:spcPts val="0"/>
              </a:spcAft>
              <a:buSzPts val="2800"/>
              <a:buChar char="•"/>
            </a:pPr>
            <a:r>
              <a:rPr lang="en-US"/>
              <a:t>Problem &amp; </a:t>
            </a:r>
            <a:r>
              <a:rPr lang="en-US"/>
              <a:t>Objective</a:t>
            </a:r>
            <a:endParaRPr/>
          </a:p>
          <a:p>
            <a:pPr indent="-406400" lvl="0" marL="457200" rtl="0" algn="l">
              <a:spcBef>
                <a:spcPts val="0"/>
              </a:spcBef>
              <a:spcAft>
                <a:spcPts val="0"/>
              </a:spcAft>
              <a:buSzPts val="2800"/>
              <a:buChar char="•"/>
            </a:pPr>
            <a:r>
              <a:rPr lang="en-US"/>
              <a:t>Overall Design</a:t>
            </a:r>
            <a:endParaRPr/>
          </a:p>
          <a:p>
            <a:pPr indent="-406400" lvl="0" marL="457200" rtl="0" algn="l">
              <a:spcBef>
                <a:spcPts val="0"/>
              </a:spcBef>
              <a:spcAft>
                <a:spcPts val="0"/>
              </a:spcAft>
              <a:buSzPts val="2800"/>
              <a:buChar char="•"/>
            </a:pPr>
            <a:r>
              <a:rPr lang="en-US"/>
              <a:t>Requirements &amp; Verifications</a:t>
            </a:r>
            <a:endParaRPr/>
          </a:p>
          <a:p>
            <a:pPr indent="-406400" lvl="0" marL="457200" rtl="0" algn="l">
              <a:spcBef>
                <a:spcPts val="0"/>
              </a:spcBef>
              <a:spcAft>
                <a:spcPts val="0"/>
              </a:spcAft>
              <a:buSzPts val="2800"/>
              <a:buChar char="•"/>
            </a:pPr>
            <a:r>
              <a:rPr lang="en-US"/>
              <a:t>Success &amp; Challenges</a:t>
            </a:r>
            <a:endParaRPr/>
          </a:p>
          <a:p>
            <a:pPr indent="-406400" lvl="0" marL="457200" rtl="0" algn="l">
              <a:spcBef>
                <a:spcPts val="0"/>
              </a:spcBef>
              <a:spcAft>
                <a:spcPts val="0"/>
              </a:spcAft>
              <a:buSzPts val="2800"/>
              <a:buChar char="•"/>
            </a:pPr>
            <a:r>
              <a:rPr lang="en-US"/>
              <a:t>Conclusion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g2cfde948d75_1_15"/>
          <p:cNvSpPr txBox="1"/>
          <p:nvPr>
            <p:ph idx="4294967295" type="title"/>
          </p:nvPr>
        </p:nvSpPr>
        <p:spPr>
          <a:xfrm>
            <a:off x="378823" y="365125"/>
            <a:ext cx="9614400" cy="1325700"/>
          </a:xfrm>
          <a:prstGeom prst="rect">
            <a:avLst/>
          </a:prstGeom>
        </p:spPr>
        <p:txBody>
          <a:bodyPr anchorCtr="0" anchor="ctr" bIns="45700" lIns="91425" spcFirstLastPara="1" rIns="91425" wrap="square" tIns="45700">
            <a:normAutofit fontScale="90000"/>
          </a:bodyPr>
          <a:lstStyle/>
          <a:p>
            <a:pPr indent="0" lvl="0" marL="0" rtl="0" algn="l">
              <a:lnSpc>
                <a:spcPct val="160000"/>
              </a:lnSpc>
              <a:spcBef>
                <a:spcPts val="1400"/>
              </a:spcBef>
              <a:spcAft>
                <a:spcPts val="0"/>
              </a:spcAft>
              <a:buNone/>
            </a:pPr>
            <a:r>
              <a:rPr lang="en-US" sz="3200"/>
              <a:t>Servo Motors - Core of Motion Control </a:t>
            </a:r>
            <a:endParaRPr sz="1650">
              <a:solidFill>
                <a:srgbClr val="0D0D0D"/>
              </a:solidFill>
              <a:highlight>
                <a:srgbClr val="FFFFFF"/>
              </a:highlight>
              <a:latin typeface="Roboto"/>
              <a:ea typeface="Roboto"/>
              <a:cs typeface="Roboto"/>
              <a:sym typeface="Roboto"/>
            </a:endParaRPr>
          </a:p>
          <a:p>
            <a:pPr indent="0" lvl="0" marL="0" rtl="0" algn="l">
              <a:spcBef>
                <a:spcPts val="400"/>
              </a:spcBef>
              <a:spcAft>
                <a:spcPts val="0"/>
              </a:spcAft>
              <a:buNone/>
            </a:pPr>
            <a:r>
              <a:t/>
            </a:r>
            <a:endParaRPr/>
          </a:p>
        </p:txBody>
      </p:sp>
      <p:sp>
        <p:nvSpPr>
          <p:cNvPr id="215" name="Google Shape;215;g2cfde948d75_1_15"/>
          <p:cNvSpPr txBox="1"/>
          <p:nvPr>
            <p:ph idx="4294967295" type="body"/>
          </p:nvPr>
        </p:nvSpPr>
        <p:spPr>
          <a:xfrm>
            <a:off x="378825" y="934225"/>
            <a:ext cx="5846100" cy="4728600"/>
          </a:xfrm>
          <a:prstGeom prst="rect">
            <a:avLst/>
          </a:prstGeom>
        </p:spPr>
        <p:txBody>
          <a:bodyPr anchorCtr="0" anchor="t" bIns="45700" lIns="91425" spcFirstLastPara="1" rIns="91425" wrap="square" tIns="45700">
            <a:normAutofit/>
          </a:bodyPr>
          <a:lstStyle/>
          <a:p>
            <a:pPr indent="0" lvl="0" marL="0" rtl="0" algn="l">
              <a:lnSpc>
                <a:spcPct val="150000"/>
              </a:lnSpc>
              <a:spcBef>
                <a:spcPts val="1200"/>
              </a:spcBef>
              <a:spcAft>
                <a:spcPts val="0"/>
              </a:spcAft>
              <a:buNone/>
            </a:pPr>
            <a:r>
              <a:rPr b="1" lang="en-US" sz="1925">
                <a:solidFill>
                  <a:srgbClr val="0D0D0D"/>
                </a:solidFill>
                <a:highlight>
                  <a:srgbClr val="FFFFFF"/>
                </a:highlight>
              </a:rPr>
              <a:t>Servo 1 – Base Rotation</a:t>
            </a:r>
            <a:endParaRPr b="1" sz="1925">
              <a:solidFill>
                <a:srgbClr val="0D0D0D"/>
              </a:solidFill>
              <a:highlight>
                <a:srgbClr val="FFFFFF"/>
              </a:highlight>
            </a:endParaRPr>
          </a:p>
          <a:p>
            <a:pPr indent="0" lvl="0" marL="0" rtl="0" algn="l">
              <a:lnSpc>
                <a:spcPct val="115000"/>
              </a:lnSpc>
              <a:spcBef>
                <a:spcPts val="200"/>
              </a:spcBef>
              <a:spcAft>
                <a:spcPts val="0"/>
              </a:spcAft>
              <a:buNone/>
            </a:pPr>
            <a:r>
              <a:t/>
            </a:r>
            <a:endParaRPr sz="1725">
              <a:solidFill>
                <a:srgbClr val="0D0D0D"/>
              </a:solidFill>
              <a:highlight>
                <a:srgbClr val="FFFFFF"/>
              </a:highlight>
            </a:endParaRPr>
          </a:p>
          <a:p>
            <a:pPr indent="-357235" lvl="0" marL="457200" rtl="0" algn="l">
              <a:lnSpc>
                <a:spcPct val="115000"/>
              </a:lnSpc>
              <a:spcBef>
                <a:spcPts val="1200"/>
              </a:spcBef>
              <a:spcAft>
                <a:spcPts val="0"/>
              </a:spcAft>
              <a:buClr>
                <a:srgbClr val="0D0D0D"/>
              </a:buClr>
              <a:buSzPts val="2026"/>
              <a:buFont typeface="Calibri"/>
              <a:buChar char="●"/>
            </a:pPr>
            <a:r>
              <a:rPr lang="en-US" sz="2025">
                <a:solidFill>
                  <a:srgbClr val="0D0D0D"/>
                </a:solidFill>
                <a:highlight>
                  <a:srgbClr val="FFFFFF"/>
                </a:highlight>
              </a:rPr>
              <a:t>Angle Limits:</a:t>
            </a:r>
            <a:endParaRPr sz="2025">
              <a:solidFill>
                <a:srgbClr val="0D0D0D"/>
              </a:solidFill>
              <a:highlight>
                <a:srgbClr val="FFFFFF"/>
              </a:highlight>
            </a:endParaRPr>
          </a:p>
          <a:p>
            <a:pPr indent="-357235" lvl="1" marL="914400" rtl="0" algn="l">
              <a:lnSpc>
                <a:spcPct val="115000"/>
              </a:lnSpc>
              <a:spcBef>
                <a:spcPts val="0"/>
              </a:spcBef>
              <a:spcAft>
                <a:spcPts val="0"/>
              </a:spcAft>
              <a:buClr>
                <a:srgbClr val="0D0D0D"/>
              </a:buClr>
              <a:buSzPts val="2026"/>
              <a:buFont typeface="Calibri"/>
              <a:buChar char="●"/>
            </a:pPr>
            <a:r>
              <a:rPr lang="en-US" sz="2025">
                <a:solidFill>
                  <a:srgbClr val="0D0D0D"/>
                </a:solidFill>
                <a:highlight>
                  <a:srgbClr val="FFFFFF"/>
                </a:highlight>
              </a:rPr>
              <a:t>0 to 240 degrees</a:t>
            </a:r>
            <a:endParaRPr sz="2025">
              <a:solidFill>
                <a:srgbClr val="0D0D0D"/>
              </a:solidFill>
              <a:highlight>
                <a:srgbClr val="FFFFFF"/>
              </a:highlight>
            </a:endParaRPr>
          </a:p>
          <a:p>
            <a:pPr indent="-357235" lvl="0" marL="457200" rtl="0" algn="l">
              <a:lnSpc>
                <a:spcPct val="115000"/>
              </a:lnSpc>
              <a:spcBef>
                <a:spcPts val="0"/>
              </a:spcBef>
              <a:spcAft>
                <a:spcPts val="0"/>
              </a:spcAft>
              <a:buClr>
                <a:srgbClr val="0D0D0D"/>
              </a:buClr>
              <a:buSzPts val="2026"/>
              <a:buFont typeface="Calibri"/>
              <a:buChar char="●"/>
            </a:pPr>
            <a:r>
              <a:rPr lang="en-US" sz="2025">
                <a:solidFill>
                  <a:srgbClr val="0D0D0D"/>
                </a:solidFill>
                <a:highlight>
                  <a:srgbClr val="FFFFFF"/>
                </a:highlight>
              </a:rPr>
              <a:t>Control Precision:</a:t>
            </a:r>
            <a:endParaRPr sz="2025">
              <a:solidFill>
                <a:srgbClr val="0D0D0D"/>
              </a:solidFill>
              <a:highlight>
                <a:srgbClr val="FFFFFF"/>
              </a:highlight>
            </a:endParaRPr>
          </a:p>
          <a:p>
            <a:pPr indent="-357235" lvl="1" marL="914400" rtl="0" algn="l">
              <a:lnSpc>
                <a:spcPct val="115000"/>
              </a:lnSpc>
              <a:spcBef>
                <a:spcPts val="0"/>
              </a:spcBef>
              <a:spcAft>
                <a:spcPts val="0"/>
              </a:spcAft>
              <a:buClr>
                <a:srgbClr val="0D0D0D"/>
              </a:buClr>
              <a:buSzPts val="2026"/>
              <a:buFont typeface="Calibri"/>
              <a:buChar char="●"/>
            </a:pPr>
            <a:r>
              <a:rPr lang="en-US" sz="2025">
                <a:solidFill>
                  <a:srgbClr val="0D0D0D"/>
                </a:solidFill>
                <a:highlight>
                  <a:srgbClr val="FFFFFF"/>
                </a:highlight>
              </a:rPr>
              <a:t>High-resolution: 0.24 degree p</a:t>
            </a:r>
            <a:r>
              <a:rPr lang="en-US" sz="2025">
                <a:solidFill>
                  <a:srgbClr val="0D0D0D"/>
                </a:solidFill>
                <a:highlight>
                  <a:srgbClr val="FFFFFF"/>
                </a:highlight>
              </a:rPr>
              <a:t>recision</a:t>
            </a:r>
            <a:endParaRPr sz="2025">
              <a:solidFill>
                <a:srgbClr val="0D0D0D"/>
              </a:solidFill>
              <a:highlight>
                <a:srgbClr val="FFFFFF"/>
              </a:highlight>
            </a:endParaRPr>
          </a:p>
          <a:p>
            <a:pPr indent="-357235" lvl="1" marL="914400" rtl="0" algn="l">
              <a:lnSpc>
                <a:spcPct val="115000"/>
              </a:lnSpc>
              <a:spcBef>
                <a:spcPts val="0"/>
              </a:spcBef>
              <a:spcAft>
                <a:spcPts val="0"/>
              </a:spcAft>
              <a:buClr>
                <a:srgbClr val="0D0D0D"/>
              </a:buClr>
              <a:buSzPts val="2026"/>
              <a:buFont typeface="Calibri"/>
              <a:buChar char="●"/>
            </a:pPr>
            <a:r>
              <a:rPr lang="en-US" sz="2025">
                <a:solidFill>
                  <a:srgbClr val="0D0D0D"/>
                </a:solidFill>
                <a:highlight>
                  <a:srgbClr val="FFFFFF"/>
                </a:highlight>
              </a:rPr>
              <a:t>Changeable</a:t>
            </a:r>
            <a:r>
              <a:rPr lang="en-US" sz="2025">
                <a:solidFill>
                  <a:srgbClr val="0D0D0D"/>
                </a:solidFill>
                <a:highlight>
                  <a:srgbClr val="FFFFFF"/>
                </a:highlight>
              </a:rPr>
              <a:t> moving speed. </a:t>
            </a:r>
            <a:endParaRPr sz="2025">
              <a:solidFill>
                <a:srgbClr val="0D0D0D"/>
              </a:solidFill>
              <a:highlight>
                <a:srgbClr val="FFFFFF"/>
              </a:highlight>
            </a:endParaRPr>
          </a:p>
          <a:p>
            <a:pPr indent="0" lvl="0" marL="0" rtl="0" algn="l">
              <a:spcBef>
                <a:spcPts val="1200"/>
              </a:spcBef>
              <a:spcAft>
                <a:spcPts val="0"/>
              </a:spcAft>
              <a:buNone/>
            </a:pPr>
            <a:r>
              <a:t/>
            </a:r>
            <a:endParaRPr/>
          </a:p>
        </p:txBody>
      </p:sp>
      <p:pic>
        <p:nvPicPr>
          <p:cNvPr id="216" name="Google Shape;216;g2cfde948d75_1_15"/>
          <p:cNvPicPr preferRelativeResize="0"/>
          <p:nvPr/>
        </p:nvPicPr>
        <p:blipFill rotWithShape="1">
          <a:blip r:embed="rId3">
            <a:alphaModFix/>
          </a:blip>
          <a:srcRect b="49129" l="-127320" r="127320" t="-49129"/>
          <a:stretch/>
        </p:blipFill>
        <p:spPr>
          <a:xfrm>
            <a:off x="286525" y="322275"/>
            <a:ext cx="4143375" cy="3057525"/>
          </a:xfrm>
          <a:prstGeom prst="rect">
            <a:avLst/>
          </a:prstGeom>
          <a:noFill/>
          <a:ln>
            <a:noFill/>
          </a:ln>
        </p:spPr>
      </p:pic>
      <p:pic>
        <p:nvPicPr>
          <p:cNvPr id="217" name="Google Shape;217;g2cfde948d75_1_15"/>
          <p:cNvPicPr preferRelativeResize="0"/>
          <p:nvPr/>
        </p:nvPicPr>
        <p:blipFill>
          <a:blip r:embed="rId3">
            <a:alphaModFix/>
          </a:blip>
          <a:stretch>
            <a:fillRect/>
          </a:stretch>
        </p:blipFill>
        <p:spPr>
          <a:xfrm>
            <a:off x="6368800" y="1497430"/>
            <a:ext cx="5732375" cy="4230075"/>
          </a:xfrm>
          <a:prstGeom prst="rect">
            <a:avLst/>
          </a:prstGeom>
          <a:noFill/>
          <a:ln>
            <a:noFill/>
          </a:ln>
        </p:spPr>
      </p:pic>
      <p:sp>
        <p:nvSpPr>
          <p:cNvPr id="218" name="Google Shape;218;g2cfde948d75_1_15"/>
          <p:cNvSpPr txBox="1"/>
          <p:nvPr/>
        </p:nvSpPr>
        <p:spPr>
          <a:xfrm>
            <a:off x="709625" y="6192550"/>
            <a:ext cx="30000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ECE445 SP24 Team49</a:t>
            </a:r>
            <a:endParaRPr b="0" i="0" sz="2000" u="none" cap="none" strike="noStrike">
              <a:solidFill>
                <a:srgbClr val="FFFFFF"/>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g2cfde948d75_1_28"/>
          <p:cNvSpPr txBox="1"/>
          <p:nvPr>
            <p:ph idx="4294967295" type="title"/>
          </p:nvPr>
        </p:nvSpPr>
        <p:spPr>
          <a:xfrm>
            <a:off x="378823" y="365125"/>
            <a:ext cx="9614400" cy="1325700"/>
          </a:xfrm>
          <a:prstGeom prst="rect">
            <a:avLst/>
          </a:prstGeom>
        </p:spPr>
        <p:txBody>
          <a:bodyPr anchorCtr="0" anchor="ctr" bIns="45700" lIns="91425" spcFirstLastPara="1" rIns="91425" wrap="square" tIns="45700">
            <a:normAutofit fontScale="90000"/>
          </a:bodyPr>
          <a:lstStyle/>
          <a:p>
            <a:pPr indent="0" lvl="0" marL="0" rtl="0" algn="l">
              <a:lnSpc>
                <a:spcPct val="150000"/>
              </a:lnSpc>
              <a:spcBef>
                <a:spcPts val="1200"/>
              </a:spcBef>
              <a:spcAft>
                <a:spcPts val="0"/>
              </a:spcAft>
              <a:buNone/>
            </a:pPr>
            <a:r>
              <a:rPr lang="en-US" sz="3200"/>
              <a:t>Servo 2 – Mid-Arm Movement</a:t>
            </a:r>
            <a:endParaRPr sz="3200"/>
          </a:p>
          <a:p>
            <a:pPr indent="0" lvl="0" marL="0" rtl="0" algn="l">
              <a:lnSpc>
                <a:spcPct val="115000"/>
              </a:lnSpc>
              <a:spcBef>
                <a:spcPts val="200"/>
              </a:spcBef>
              <a:spcAft>
                <a:spcPts val="0"/>
              </a:spcAft>
              <a:buNone/>
            </a:pPr>
            <a:r>
              <a:t/>
            </a:r>
            <a:endParaRPr b="0" sz="1100">
              <a:solidFill>
                <a:srgbClr val="000000"/>
              </a:solidFill>
              <a:latin typeface="Arial"/>
              <a:ea typeface="Arial"/>
              <a:cs typeface="Arial"/>
              <a:sym typeface="Arial"/>
            </a:endParaRPr>
          </a:p>
          <a:p>
            <a:pPr indent="0" lvl="0" marL="457200" rtl="0" algn="l">
              <a:lnSpc>
                <a:spcPct val="115000"/>
              </a:lnSpc>
              <a:spcBef>
                <a:spcPts val="0"/>
              </a:spcBef>
              <a:spcAft>
                <a:spcPts val="1200"/>
              </a:spcAft>
              <a:buNone/>
            </a:pPr>
            <a:r>
              <a:rPr lang="en-US" sz="2200">
                <a:solidFill>
                  <a:srgbClr val="0D0D0D"/>
                </a:solidFill>
                <a:highlight>
                  <a:schemeClr val="lt1"/>
                </a:highlight>
                <a:latin typeface="Calibri"/>
                <a:ea typeface="Calibri"/>
                <a:cs typeface="Calibri"/>
                <a:sym typeface="Calibri"/>
              </a:rPr>
              <a:t>P</a:t>
            </a:r>
            <a:r>
              <a:rPr lang="en-US" sz="2200">
                <a:solidFill>
                  <a:srgbClr val="0D0D0D"/>
                </a:solidFill>
                <a:highlight>
                  <a:schemeClr val="lt1"/>
                </a:highlight>
                <a:latin typeface="Calibri"/>
                <a:ea typeface="Calibri"/>
                <a:cs typeface="Calibri"/>
                <a:sym typeface="Calibri"/>
              </a:rPr>
              <a:t>rimary extension and retraction</a:t>
            </a:r>
            <a:endParaRPr sz="5400">
              <a:latin typeface="Calibri"/>
              <a:ea typeface="Calibri"/>
              <a:cs typeface="Calibri"/>
              <a:sym typeface="Calibri"/>
            </a:endParaRPr>
          </a:p>
        </p:txBody>
      </p:sp>
      <p:sp>
        <p:nvSpPr>
          <p:cNvPr id="225" name="Google Shape;225;g2cfde948d75_1_28"/>
          <p:cNvSpPr txBox="1"/>
          <p:nvPr>
            <p:ph idx="4294967295" type="body"/>
          </p:nvPr>
        </p:nvSpPr>
        <p:spPr>
          <a:xfrm>
            <a:off x="5145825" y="913775"/>
            <a:ext cx="5531400" cy="1181100"/>
          </a:xfrm>
          <a:prstGeom prst="rect">
            <a:avLst/>
          </a:prstGeom>
        </p:spPr>
        <p:txBody>
          <a:bodyPr anchorCtr="0" anchor="t" bIns="45700" lIns="91425" spcFirstLastPara="1" rIns="91425" wrap="square" tIns="45700">
            <a:noAutofit/>
          </a:bodyPr>
          <a:lstStyle/>
          <a:p>
            <a:pPr indent="0" lvl="0" marL="457200" rtl="0" algn="l">
              <a:lnSpc>
                <a:spcPct val="115000"/>
              </a:lnSpc>
              <a:spcBef>
                <a:spcPts val="0"/>
              </a:spcBef>
              <a:spcAft>
                <a:spcPts val="0"/>
              </a:spcAft>
              <a:buNone/>
            </a:pPr>
            <a:r>
              <a:t/>
            </a:r>
            <a:endParaRPr sz="1600">
              <a:solidFill>
                <a:srgbClr val="0D0D0D"/>
              </a:solidFill>
              <a:highlight>
                <a:srgbClr val="FFFFFF"/>
              </a:highlight>
            </a:endParaRPr>
          </a:p>
          <a:p>
            <a:pPr indent="-330200" lvl="0" marL="457200" rtl="0" algn="l">
              <a:lnSpc>
                <a:spcPct val="115000"/>
              </a:lnSpc>
              <a:spcBef>
                <a:spcPts val="1200"/>
              </a:spcBef>
              <a:spcAft>
                <a:spcPts val="0"/>
              </a:spcAft>
              <a:buClr>
                <a:srgbClr val="0D0D0D"/>
              </a:buClr>
              <a:buSzPts val="1600"/>
              <a:buFont typeface="Calibri"/>
              <a:buChar char="●"/>
            </a:pPr>
            <a:r>
              <a:rPr lang="en-US" sz="1600">
                <a:solidFill>
                  <a:srgbClr val="0D0D0D"/>
                </a:solidFill>
                <a:highlight>
                  <a:srgbClr val="FFFFFF"/>
                </a:highlight>
              </a:rPr>
              <a:t>Range of Motion: 400-750 out of 0-1000</a:t>
            </a:r>
            <a:endParaRPr sz="1600">
              <a:solidFill>
                <a:srgbClr val="0D0D0D"/>
              </a:solidFill>
              <a:highlight>
                <a:srgbClr val="FFFFFF"/>
              </a:highlight>
            </a:endParaRPr>
          </a:p>
          <a:p>
            <a:pPr indent="0" lvl="0" marL="0" rtl="0" algn="l">
              <a:lnSpc>
                <a:spcPct val="115000"/>
              </a:lnSpc>
              <a:spcBef>
                <a:spcPts val="1200"/>
              </a:spcBef>
              <a:spcAft>
                <a:spcPts val="0"/>
              </a:spcAft>
              <a:buNone/>
            </a:pPr>
            <a:r>
              <a:t/>
            </a:r>
            <a:endParaRPr sz="1600">
              <a:solidFill>
                <a:srgbClr val="0D0D0D"/>
              </a:solidFill>
              <a:highlight>
                <a:srgbClr val="FFFFFF"/>
              </a:highlight>
            </a:endParaRPr>
          </a:p>
          <a:p>
            <a:pPr indent="0" lvl="0" marL="0" rtl="0" algn="l">
              <a:spcBef>
                <a:spcPts val="1200"/>
              </a:spcBef>
              <a:spcAft>
                <a:spcPts val="0"/>
              </a:spcAft>
              <a:buNone/>
            </a:pPr>
            <a:r>
              <a:t/>
            </a:r>
            <a:endParaRPr sz="3200"/>
          </a:p>
        </p:txBody>
      </p:sp>
      <p:sp>
        <p:nvSpPr>
          <p:cNvPr id="226" name="Google Shape;226;g2cfde948d75_1_28"/>
          <p:cNvSpPr txBox="1"/>
          <p:nvPr/>
        </p:nvSpPr>
        <p:spPr>
          <a:xfrm>
            <a:off x="709625" y="6192550"/>
            <a:ext cx="30000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ECE445 SP24 Team49</a:t>
            </a:r>
            <a:endParaRPr b="0" i="0" sz="2000" u="none" cap="none" strike="noStrike">
              <a:solidFill>
                <a:srgbClr val="FFFFFF"/>
              </a:solidFill>
              <a:latin typeface="Arial"/>
              <a:ea typeface="Arial"/>
              <a:cs typeface="Arial"/>
              <a:sym typeface="Arial"/>
            </a:endParaRPr>
          </a:p>
        </p:txBody>
      </p:sp>
      <p:pic>
        <p:nvPicPr>
          <p:cNvPr id="227" name="Google Shape;227;g2cfde948d75_1_28"/>
          <p:cNvPicPr preferRelativeResize="0"/>
          <p:nvPr/>
        </p:nvPicPr>
        <p:blipFill>
          <a:blip r:embed="rId3">
            <a:alphaModFix/>
          </a:blip>
          <a:stretch>
            <a:fillRect/>
          </a:stretch>
        </p:blipFill>
        <p:spPr>
          <a:xfrm>
            <a:off x="537850" y="2094875"/>
            <a:ext cx="4667250" cy="3495675"/>
          </a:xfrm>
          <a:prstGeom prst="rect">
            <a:avLst/>
          </a:prstGeom>
          <a:noFill/>
          <a:ln>
            <a:noFill/>
          </a:ln>
        </p:spPr>
      </p:pic>
      <p:pic>
        <p:nvPicPr>
          <p:cNvPr id="228" name="Google Shape;228;g2cfde948d75_1_28"/>
          <p:cNvPicPr preferRelativeResize="0"/>
          <p:nvPr/>
        </p:nvPicPr>
        <p:blipFill>
          <a:blip r:embed="rId4">
            <a:alphaModFix/>
          </a:blip>
          <a:stretch>
            <a:fillRect/>
          </a:stretch>
        </p:blipFill>
        <p:spPr>
          <a:xfrm>
            <a:off x="6479700" y="2161550"/>
            <a:ext cx="4486275" cy="33623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g2cfde948d75_1_54"/>
          <p:cNvSpPr txBox="1"/>
          <p:nvPr>
            <p:ph idx="4294967295" type="title"/>
          </p:nvPr>
        </p:nvSpPr>
        <p:spPr>
          <a:xfrm>
            <a:off x="378823" y="365125"/>
            <a:ext cx="9614400" cy="1325700"/>
          </a:xfrm>
          <a:prstGeom prst="rect">
            <a:avLst/>
          </a:prstGeom>
        </p:spPr>
        <p:txBody>
          <a:bodyPr anchorCtr="0" anchor="ctr" bIns="45700" lIns="91425" spcFirstLastPara="1" rIns="91425" wrap="square" tIns="45700">
            <a:normAutofit fontScale="90000"/>
          </a:bodyPr>
          <a:lstStyle/>
          <a:p>
            <a:pPr indent="0" lvl="0" marL="0" rtl="0" algn="l">
              <a:lnSpc>
                <a:spcPct val="160000"/>
              </a:lnSpc>
              <a:spcBef>
                <a:spcPts val="1400"/>
              </a:spcBef>
              <a:spcAft>
                <a:spcPts val="0"/>
              </a:spcAft>
              <a:buNone/>
            </a:pPr>
            <a:r>
              <a:rPr lang="en-US" sz="3200"/>
              <a:t>Mechanism of Mechanical Arm Movement</a:t>
            </a:r>
            <a:endParaRPr sz="3200"/>
          </a:p>
          <a:p>
            <a:pPr indent="0" lvl="0" marL="0" rtl="0" algn="l">
              <a:lnSpc>
                <a:spcPct val="160000"/>
              </a:lnSpc>
              <a:spcBef>
                <a:spcPts val="1400"/>
              </a:spcBef>
              <a:spcAft>
                <a:spcPts val="400"/>
              </a:spcAft>
              <a:buNone/>
            </a:pPr>
            <a:r>
              <a:t/>
            </a:r>
            <a:endParaRPr sz="3200"/>
          </a:p>
        </p:txBody>
      </p:sp>
      <p:sp>
        <p:nvSpPr>
          <p:cNvPr id="235" name="Google Shape;235;g2cfde948d75_1_54"/>
          <p:cNvSpPr txBox="1"/>
          <p:nvPr>
            <p:ph idx="4294967295" type="body"/>
          </p:nvPr>
        </p:nvSpPr>
        <p:spPr>
          <a:xfrm>
            <a:off x="378824" y="1690700"/>
            <a:ext cx="6275400" cy="3625800"/>
          </a:xfrm>
          <a:prstGeom prst="rect">
            <a:avLst/>
          </a:prstGeom>
        </p:spPr>
        <p:txBody>
          <a:bodyPr anchorCtr="0" anchor="t" bIns="45700" lIns="91425" spcFirstLastPara="1" rIns="91425" wrap="square" tIns="45700">
            <a:normAutofit/>
          </a:bodyPr>
          <a:lstStyle/>
          <a:p>
            <a:pPr indent="0" lvl="0" marL="0" rtl="0" algn="l">
              <a:lnSpc>
                <a:spcPct val="150000"/>
              </a:lnSpc>
              <a:spcBef>
                <a:spcPts val="1200"/>
              </a:spcBef>
              <a:spcAft>
                <a:spcPts val="0"/>
              </a:spcAft>
              <a:buNone/>
            </a:pPr>
            <a:r>
              <a:rPr b="1" lang="en-US" sz="1600">
                <a:solidFill>
                  <a:srgbClr val="0D0D0D"/>
                </a:solidFill>
                <a:highlight>
                  <a:srgbClr val="FFFFFF"/>
                </a:highlight>
                <a:latin typeface="Roboto"/>
                <a:ea typeface="Roboto"/>
                <a:cs typeface="Roboto"/>
                <a:sym typeface="Roboto"/>
              </a:rPr>
              <a:t>Coordinate Mapping:</a:t>
            </a:r>
            <a:endParaRPr b="1" sz="1600">
              <a:solidFill>
                <a:srgbClr val="0D0D0D"/>
              </a:solidFill>
              <a:highlight>
                <a:srgbClr val="FFFFFF"/>
              </a:highlight>
              <a:latin typeface="Roboto"/>
              <a:ea typeface="Roboto"/>
              <a:cs typeface="Roboto"/>
              <a:sym typeface="Roboto"/>
            </a:endParaRPr>
          </a:p>
          <a:p>
            <a:pPr indent="-330200" lvl="0" marL="457200" rtl="0" algn="l">
              <a:lnSpc>
                <a:spcPct val="115000"/>
              </a:lnSpc>
              <a:spcBef>
                <a:spcPts val="200"/>
              </a:spcBef>
              <a:spcAft>
                <a:spcPts val="0"/>
              </a:spcAft>
              <a:buClr>
                <a:srgbClr val="0D0D0D"/>
              </a:buClr>
              <a:buSzPts val="1600"/>
              <a:buFont typeface="Roboto"/>
              <a:buChar char="●"/>
            </a:pPr>
            <a:r>
              <a:rPr lang="en-US" sz="1600">
                <a:solidFill>
                  <a:srgbClr val="0D0D0D"/>
                </a:solidFill>
                <a:highlight>
                  <a:srgbClr val="FFFFFF"/>
                </a:highlight>
                <a:latin typeface="Roboto"/>
                <a:ea typeface="Roboto"/>
                <a:cs typeface="Roboto"/>
                <a:sym typeface="Roboto"/>
              </a:rPr>
              <a:t>Polar Coordinate System</a:t>
            </a:r>
            <a:endParaRPr sz="1600">
              <a:solidFill>
                <a:srgbClr val="0D0D0D"/>
              </a:solidFill>
              <a:highlight>
                <a:srgbClr val="FFFFFF"/>
              </a:highlight>
              <a:latin typeface="Roboto"/>
              <a:ea typeface="Roboto"/>
              <a:cs typeface="Roboto"/>
              <a:sym typeface="Roboto"/>
            </a:endParaRPr>
          </a:p>
          <a:p>
            <a:pPr indent="0" lvl="0" marL="0" rtl="0" algn="l">
              <a:lnSpc>
                <a:spcPct val="115000"/>
              </a:lnSpc>
              <a:spcBef>
                <a:spcPts val="1200"/>
              </a:spcBef>
              <a:spcAft>
                <a:spcPts val="0"/>
              </a:spcAft>
              <a:buNone/>
            </a:pPr>
            <a:r>
              <a:t/>
            </a:r>
            <a:endParaRPr b="1" sz="1200">
              <a:solidFill>
                <a:srgbClr val="0D0D0D"/>
              </a:solidFill>
              <a:highlight>
                <a:srgbClr val="FFFFFF"/>
              </a:highlight>
              <a:latin typeface="Roboto"/>
              <a:ea typeface="Roboto"/>
              <a:cs typeface="Roboto"/>
              <a:sym typeface="Roboto"/>
            </a:endParaRPr>
          </a:p>
          <a:p>
            <a:pPr indent="0" lvl="0" marL="457200" rtl="0" algn="l">
              <a:lnSpc>
                <a:spcPct val="115000"/>
              </a:lnSpc>
              <a:spcBef>
                <a:spcPts val="1200"/>
              </a:spcBef>
              <a:spcAft>
                <a:spcPts val="0"/>
              </a:spcAft>
              <a:buNone/>
            </a:pPr>
            <a:r>
              <a:t/>
            </a:r>
            <a:endParaRPr sz="1200">
              <a:solidFill>
                <a:srgbClr val="0D0D0D"/>
              </a:solidFill>
              <a:highlight>
                <a:srgbClr val="FFFFFF"/>
              </a:highlight>
              <a:latin typeface="Roboto"/>
              <a:ea typeface="Roboto"/>
              <a:cs typeface="Roboto"/>
              <a:sym typeface="Roboto"/>
            </a:endParaRPr>
          </a:p>
          <a:p>
            <a:pPr indent="0" lvl="0" marL="0" rtl="0" algn="l">
              <a:spcBef>
                <a:spcPts val="1200"/>
              </a:spcBef>
              <a:spcAft>
                <a:spcPts val="0"/>
              </a:spcAft>
              <a:buNone/>
            </a:pPr>
            <a:r>
              <a:t/>
            </a:r>
            <a:endParaRPr/>
          </a:p>
        </p:txBody>
      </p:sp>
      <p:pic>
        <p:nvPicPr>
          <p:cNvPr id="236" name="Google Shape;236;g2cfde948d75_1_54"/>
          <p:cNvPicPr preferRelativeResize="0"/>
          <p:nvPr/>
        </p:nvPicPr>
        <p:blipFill>
          <a:blip r:embed="rId3">
            <a:alphaModFix/>
          </a:blip>
          <a:stretch>
            <a:fillRect/>
          </a:stretch>
        </p:blipFill>
        <p:spPr>
          <a:xfrm>
            <a:off x="7034850" y="1900225"/>
            <a:ext cx="5033951" cy="3714700"/>
          </a:xfrm>
          <a:prstGeom prst="rect">
            <a:avLst/>
          </a:prstGeom>
          <a:noFill/>
          <a:ln>
            <a:noFill/>
          </a:ln>
        </p:spPr>
      </p:pic>
      <p:sp>
        <p:nvSpPr>
          <p:cNvPr id="237" name="Google Shape;237;g2cfde948d75_1_54"/>
          <p:cNvSpPr txBox="1"/>
          <p:nvPr/>
        </p:nvSpPr>
        <p:spPr>
          <a:xfrm>
            <a:off x="709625" y="6192550"/>
            <a:ext cx="30000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ECE445 SP24 Team49</a:t>
            </a:r>
            <a:endParaRPr b="0" i="0" sz="2000" u="none" cap="none" strike="noStrike">
              <a:solidFill>
                <a:srgbClr val="FFFFFF"/>
              </a:solidFill>
              <a:latin typeface="Arial"/>
              <a:ea typeface="Arial"/>
              <a:cs typeface="Arial"/>
              <a:sym typeface="Arial"/>
            </a:endParaRPr>
          </a:p>
        </p:txBody>
      </p:sp>
      <p:pic>
        <p:nvPicPr>
          <p:cNvPr id="238" name="Google Shape;238;g2cfde948d75_1_54"/>
          <p:cNvPicPr preferRelativeResize="0"/>
          <p:nvPr/>
        </p:nvPicPr>
        <p:blipFill>
          <a:blip r:embed="rId4">
            <a:alphaModFix/>
          </a:blip>
          <a:stretch>
            <a:fillRect/>
          </a:stretch>
        </p:blipFill>
        <p:spPr>
          <a:xfrm>
            <a:off x="436377" y="3370475"/>
            <a:ext cx="5385875" cy="3443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g2cfde948d75_1_37"/>
          <p:cNvSpPr txBox="1"/>
          <p:nvPr>
            <p:ph idx="4294967295" type="title"/>
          </p:nvPr>
        </p:nvSpPr>
        <p:spPr>
          <a:xfrm>
            <a:off x="378823" y="365125"/>
            <a:ext cx="96144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sz="3200"/>
              <a:t>Integrating AI Tracking Capabilities</a:t>
            </a:r>
            <a:endParaRPr sz="1650">
              <a:solidFill>
                <a:srgbClr val="0D0D0D"/>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650">
              <a:solidFill>
                <a:srgbClr val="0D0D0D"/>
              </a:solidFill>
              <a:highlight>
                <a:srgbClr val="FFFFFF"/>
              </a:highlight>
              <a:latin typeface="Roboto"/>
              <a:ea typeface="Roboto"/>
              <a:cs typeface="Roboto"/>
              <a:sym typeface="Roboto"/>
            </a:endParaRPr>
          </a:p>
        </p:txBody>
      </p:sp>
      <p:sp>
        <p:nvSpPr>
          <p:cNvPr id="245" name="Google Shape;245;g2cfde948d75_1_37"/>
          <p:cNvSpPr txBox="1"/>
          <p:nvPr>
            <p:ph idx="4294967295" type="body"/>
          </p:nvPr>
        </p:nvSpPr>
        <p:spPr>
          <a:xfrm>
            <a:off x="378824" y="1690700"/>
            <a:ext cx="5452800" cy="3625800"/>
          </a:xfrm>
          <a:prstGeom prst="rect">
            <a:avLst/>
          </a:prstGeom>
        </p:spPr>
        <p:txBody>
          <a:bodyPr anchorCtr="0" anchor="t" bIns="45700" lIns="91425" spcFirstLastPara="1" rIns="91425" wrap="square" tIns="45700">
            <a:normAutofit/>
          </a:bodyPr>
          <a:lstStyle/>
          <a:p>
            <a:pPr indent="0" lvl="0" marL="0" rtl="0" algn="l">
              <a:lnSpc>
                <a:spcPct val="150000"/>
              </a:lnSpc>
              <a:spcBef>
                <a:spcPts val="1200"/>
              </a:spcBef>
              <a:spcAft>
                <a:spcPts val="0"/>
              </a:spcAft>
              <a:buNone/>
            </a:pPr>
            <a:r>
              <a:rPr b="1" lang="en-US" sz="1700">
                <a:solidFill>
                  <a:srgbClr val="0D0D0D"/>
                </a:solidFill>
                <a:highlight>
                  <a:srgbClr val="FFFFFF"/>
                </a:highlight>
                <a:latin typeface="Roboto"/>
                <a:ea typeface="Roboto"/>
                <a:cs typeface="Roboto"/>
                <a:sym typeface="Roboto"/>
              </a:rPr>
              <a:t>AI Model Integration:</a:t>
            </a:r>
            <a:endParaRPr sz="1700">
              <a:solidFill>
                <a:srgbClr val="0D0D0D"/>
              </a:solidFill>
              <a:highlight>
                <a:srgbClr val="FFFFFF"/>
              </a:highlight>
              <a:latin typeface="Roboto"/>
              <a:ea typeface="Roboto"/>
              <a:cs typeface="Roboto"/>
              <a:sym typeface="Roboto"/>
            </a:endParaRPr>
          </a:p>
          <a:p>
            <a:pPr indent="0" lvl="0" marL="457200" rtl="0" algn="l">
              <a:lnSpc>
                <a:spcPct val="115000"/>
              </a:lnSpc>
              <a:spcBef>
                <a:spcPts val="200"/>
              </a:spcBef>
              <a:spcAft>
                <a:spcPts val="0"/>
              </a:spcAft>
              <a:buNone/>
            </a:pPr>
            <a:r>
              <a:rPr lang="en-US" sz="1700">
                <a:solidFill>
                  <a:srgbClr val="0D0D0D"/>
                </a:solidFill>
                <a:highlight>
                  <a:srgbClr val="FFFFFF"/>
                </a:highlight>
                <a:latin typeface="Roboto"/>
                <a:ea typeface="Roboto"/>
                <a:cs typeface="Roboto"/>
                <a:sym typeface="Roboto"/>
              </a:rPr>
              <a:t>IO2 communication.</a:t>
            </a:r>
            <a:endParaRPr sz="1700">
              <a:solidFill>
                <a:srgbClr val="0D0D0D"/>
              </a:solidFill>
              <a:highlight>
                <a:srgbClr val="FFFFFF"/>
              </a:highlight>
              <a:latin typeface="Roboto"/>
              <a:ea typeface="Roboto"/>
              <a:cs typeface="Roboto"/>
              <a:sym typeface="Roboto"/>
            </a:endParaRPr>
          </a:p>
          <a:p>
            <a:pPr indent="0" lvl="0" marL="0" rtl="0" algn="l">
              <a:spcBef>
                <a:spcPts val="1200"/>
              </a:spcBef>
              <a:spcAft>
                <a:spcPts val="0"/>
              </a:spcAft>
              <a:buNone/>
            </a:pPr>
            <a:r>
              <a:t/>
            </a:r>
            <a:endParaRPr sz="3300"/>
          </a:p>
        </p:txBody>
      </p:sp>
      <p:pic>
        <p:nvPicPr>
          <p:cNvPr id="246" name="Google Shape;246;g2cfde948d75_1_37"/>
          <p:cNvPicPr preferRelativeResize="0"/>
          <p:nvPr/>
        </p:nvPicPr>
        <p:blipFill>
          <a:blip r:embed="rId3">
            <a:alphaModFix/>
          </a:blip>
          <a:stretch>
            <a:fillRect/>
          </a:stretch>
        </p:blipFill>
        <p:spPr>
          <a:xfrm>
            <a:off x="5737073" y="1788275"/>
            <a:ext cx="6397000" cy="4054000"/>
          </a:xfrm>
          <a:prstGeom prst="rect">
            <a:avLst/>
          </a:prstGeom>
          <a:noFill/>
          <a:ln>
            <a:noFill/>
          </a:ln>
        </p:spPr>
      </p:pic>
      <p:sp>
        <p:nvSpPr>
          <p:cNvPr id="247" name="Google Shape;247;g2cfde948d75_1_37"/>
          <p:cNvSpPr txBox="1"/>
          <p:nvPr/>
        </p:nvSpPr>
        <p:spPr>
          <a:xfrm>
            <a:off x="709625" y="6192550"/>
            <a:ext cx="30000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ECE445 SP24 Team49</a:t>
            </a:r>
            <a:endParaRPr b="0" i="0" sz="2000" u="none" cap="none" strike="noStrike">
              <a:solidFill>
                <a:srgbClr val="FFFFFF"/>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g2cfde948d75_1_45"/>
          <p:cNvSpPr txBox="1"/>
          <p:nvPr>
            <p:ph idx="4294967295" type="title"/>
          </p:nvPr>
        </p:nvSpPr>
        <p:spPr>
          <a:xfrm>
            <a:off x="378825" y="365000"/>
            <a:ext cx="9614400" cy="1240500"/>
          </a:xfrm>
          <a:prstGeom prst="rect">
            <a:avLst/>
          </a:prstGeom>
        </p:spPr>
        <p:txBody>
          <a:bodyPr anchorCtr="0" anchor="ctr" bIns="45700" lIns="91425" spcFirstLastPara="1" rIns="91425" wrap="square" tIns="45700">
            <a:normAutofit fontScale="90000"/>
          </a:bodyPr>
          <a:lstStyle/>
          <a:p>
            <a:pPr indent="0" lvl="0" marL="0" rtl="0" algn="l">
              <a:lnSpc>
                <a:spcPct val="160000"/>
              </a:lnSpc>
              <a:spcBef>
                <a:spcPts val="1400"/>
              </a:spcBef>
              <a:spcAft>
                <a:spcPts val="0"/>
              </a:spcAft>
              <a:buNone/>
            </a:pPr>
            <a:r>
              <a:rPr lang="en-US" sz="3200"/>
              <a:t>Design and Implementation of Smart LED Control</a:t>
            </a:r>
            <a:endParaRPr sz="1650">
              <a:solidFill>
                <a:srgbClr val="0D0D0D"/>
              </a:solidFill>
              <a:highlight>
                <a:srgbClr val="FFFFFF"/>
              </a:highlight>
              <a:latin typeface="Roboto"/>
              <a:ea typeface="Roboto"/>
              <a:cs typeface="Roboto"/>
              <a:sym typeface="Roboto"/>
            </a:endParaRPr>
          </a:p>
          <a:p>
            <a:pPr indent="0" lvl="0" marL="0" rtl="0" algn="l">
              <a:spcBef>
                <a:spcPts val="400"/>
              </a:spcBef>
              <a:spcAft>
                <a:spcPts val="0"/>
              </a:spcAft>
              <a:buNone/>
            </a:pPr>
            <a:r>
              <a:t/>
            </a:r>
            <a:endParaRPr/>
          </a:p>
        </p:txBody>
      </p:sp>
      <p:sp>
        <p:nvSpPr>
          <p:cNvPr id="254" name="Google Shape;254;g2cfde948d75_1_45"/>
          <p:cNvSpPr txBox="1"/>
          <p:nvPr>
            <p:ph idx="4294967295" type="body"/>
          </p:nvPr>
        </p:nvSpPr>
        <p:spPr>
          <a:xfrm>
            <a:off x="378825" y="1690700"/>
            <a:ext cx="5483700" cy="3625800"/>
          </a:xfrm>
          <a:prstGeom prst="rect">
            <a:avLst/>
          </a:prstGeom>
        </p:spPr>
        <p:txBody>
          <a:bodyPr anchorCtr="0" anchor="t" bIns="45700" lIns="91425" spcFirstLastPara="1" rIns="91425" wrap="square" tIns="45700">
            <a:normAutofit/>
          </a:bodyPr>
          <a:lstStyle/>
          <a:p>
            <a:pPr indent="0" lvl="0" marL="0" rtl="0" algn="l">
              <a:lnSpc>
                <a:spcPct val="150000"/>
              </a:lnSpc>
              <a:spcBef>
                <a:spcPts val="1200"/>
              </a:spcBef>
              <a:spcAft>
                <a:spcPts val="0"/>
              </a:spcAft>
              <a:buNone/>
            </a:pPr>
            <a:r>
              <a:rPr b="1" lang="en-US" sz="1500">
                <a:solidFill>
                  <a:srgbClr val="0D0D0D"/>
                </a:solidFill>
                <a:highlight>
                  <a:srgbClr val="FFFFFF"/>
                </a:highlight>
                <a:latin typeface="Roboto"/>
                <a:ea typeface="Roboto"/>
                <a:cs typeface="Roboto"/>
                <a:sym typeface="Roboto"/>
              </a:rPr>
              <a:t>Smart LED Selection:</a:t>
            </a:r>
            <a:endParaRPr b="1" sz="1500">
              <a:solidFill>
                <a:srgbClr val="0D0D0D"/>
              </a:solidFill>
              <a:highlight>
                <a:srgbClr val="FFFFFF"/>
              </a:highlight>
              <a:latin typeface="Roboto"/>
              <a:ea typeface="Roboto"/>
              <a:cs typeface="Roboto"/>
              <a:sym typeface="Roboto"/>
            </a:endParaRPr>
          </a:p>
          <a:p>
            <a:pPr indent="-323850" lvl="0" marL="457200" rtl="0" algn="l">
              <a:lnSpc>
                <a:spcPct val="115000"/>
              </a:lnSpc>
              <a:spcBef>
                <a:spcPts val="200"/>
              </a:spcBef>
              <a:spcAft>
                <a:spcPts val="0"/>
              </a:spcAft>
              <a:buClr>
                <a:srgbClr val="0D0D0D"/>
              </a:buClr>
              <a:buSzPts val="1500"/>
              <a:buFont typeface="Roboto"/>
              <a:buChar char="●"/>
            </a:pPr>
            <a:r>
              <a:rPr lang="en-US" sz="1500">
                <a:solidFill>
                  <a:srgbClr val="0D0D0D"/>
                </a:solidFill>
                <a:highlight>
                  <a:srgbClr val="FFFFFF"/>
                </a:highlight>
                <a:latin typeface="Roboto"/>
                <a:ea typeface="Roboto"/>
                <a:cs typeface="Roboto"/>
                <a:sym typeface="Roboto"/>
              </a:rPr>
              <a:t>WS2812B LED strip </a:t>
            </a:r>
            <a:endParaRPr sz="1500">
              <a:solidFill>
                <a:srgbClr val="0D0D0D"/>
              </a:solidFill>
              <a:highlight>
                <a:srgbClr val="FFFFFF"/>
              </a:highlight>
              <a:latin typeface="Roboto"/>
              <a:ea typeface="Roboto"/>
              <a:cs typeface="Roboto"/>
              <a:sym typeface="Roboto"/>
            </a:endParaRPr>
          </a:p>
          <a:p>
            <a:pPr indent="0" lvl="0" marL="0" rtl="0" algn="l">
              <a:lnSpc>
                <a:spcPct val="150000"/>
              </a:lnSpc>
              <a:spcBef>
                <a:spcPts val="1200"/>
              </a:spcBef>
              <a:spcAft>
                <a:spcPts val="0"/>
              </a:spcAft>
              <a:buNone/>
            </a:pPr>
            <a:r>
              <a:rPr b="1" lang="en-US" sz="1500">
                <a:solidFill>
                  <a:srgbClr val="0D0D0D"/>
                </a:solidFill>
                <a:highlight>
                  <a:srgbClr val="FFFFFF"/>
                </a:highlight>
                <a:latin typeface="Roboto"/>
                <a:ea typeface="Roboto"/>
                <a:cs typeface="Roboto"/>
                <a:sym typeface="Roboto"/>
              </a:rPr>
              <a:t>Lighting Control:</a:t>
            </a:r>
            <a:endParaRPr b="1" sz="1500">
              <a:solidFill>
                <a:srgbClr val="0D0D0D"/>
              </a:solidFill>
              <a:highlight>
                <a:srgbClr val="FFFFFF"/>
              </a:highlight>
              <a:latin typeface="Roboto"/>
              <a:ea typeface="Roboto"/>
              <a:cs typeface="Roboto"/>
              <a:sym typeface="Roboto"/>
            </a:endParaRPr>
          </a:p>
          <a:p>
            <a:pPr indent="-323850" lvl="0" marL="457200" rtl="0" algn="l">
              <a:lnSpc>
                <a:spcPct val="115000"/>
              </a:lnSpc>
              <a:spcBef>
                <a:spcPts val="200"/>
              </a:spcBef>
              <a:spcAft>
                <a:spcPts val="0"/>
              </a:spcAft>
              <a:buClr>
                <a:srgbClr val="0D0D0D"/>
              </a:buClr>
              <a:buSzPts val="1500"/>
              <a:buFont typeface="Roboto"/>
              <a:buChar char="●"/>
            </a:pPr>
            <a:r>
              <a:rPr lang="en-US" sz="1500">
                <a:solidFill>
                  <a:srgbClr val="0D0D0D"/>
                </a:solidFill>
                <a:highlight>
                  <a:srgbClr val="FFFFFF"/>
                </a:highlight>
                <a:latin typeface="Roboto"/>
                <a:ea typeface="Roboto"/>
                <a:cs typeface="Roboto"/>
                <a:sym typeface="Roboto"/>
              </a:rPr>
              <a:t>Control Library: Adafruit NeoPixel </a:t>
            </a:r>
            <a:endParaRPr sz="1500">
              <a:solidFill>
                <a:srgbClr val="0D0D0D"/>
              </a:solidFill>
              <a:highlight>
                <a:srgbClr val="FFFFFF"/>
              </a:highlight>
              <a:latin typeface="Roboto"/>
              <a:ea typeface="Roboto"/>
              <a:cs typeface="Roboto"/>
              <a:sym typeface="Roboto"/>
            </a:endParaRPr>
          </a:p>
          <a:p>
            <a:pPr indent="0" lvl="0" marL="0" rtl="0" algn="l">
              <a:lnSpc>
                <a:spcPct val="150000"/>
              </a:lnSpc>
              <a:spcBef>
                <a:spcPts val="1200"/>
              </a:spcBef>
              <a:spcAft>
                <a:spcPts val="0"/>
              </a:spcAft>
              <a:buNone/>
            </a:pPr>
            <a:r>
              <a:rPr b="1" lang="en-US" sz="1500">
                <a:solidFill>
                  <a:srgbClr val="0D0D0D"/>
                </a:solidFill>
                <a:highlight>
                  <a:srgbClr val="FFFFFF"/>
                </a:highlight>
                <a:latin typeface="Roboto"/>
                <a:ea typeface="Roboto"/>
                <a:cs typeface="Roboto"/>
                <a:sym typeface="Roboto"/>
              </a:rPr>
              <a:t>System Integration:</a:t>
            </a:r>
            <a:endParaRPr sz="1500">
              <a:solidFill>
                <a:srgbClr val="0D0D0D"/>
              </a:solidFill>
              <a:highlight>
                <a:srgbClr val="FFFFFF"/>
              </a:highlight>
              <a:latin typeface="Roboto"/>
              <a:ea typeface="Roboto"/>
              <a:cs typeface="Roboto"/>
              <a:sym typeface="Roboto"/>
            </a:endParaRPr>
          </a:p>
          <a:p>
            <a:pPr indent="-323850" lvl="0" marL="457200" rtl="0" algn="l">
              <a:lnSpc>
                <a:spcPct val="115000"/>
              </a:lnSpc>
              <a:spcBef>
                <a:spcPts val="200"/>
              </a:spcBef>
              <a:spcAft>
                <a:spcPts val="0"/>
              </a:spcAft>
              <a:buClr>
                <a:srgbClr val="0D0D0D"/>
              </a:buClr>
              <a:buSzPts val="1500"/>
              <a:buFont typeface="Roboto"/>
              <a:buChar char="●"/>
            </a:pPr>
            <a:r>
              <a:rPr lang="en-US" sz="1500">
                <a:solidFill>
                  <a:srgbClr val="0D0D0D"/>
                </a:solidFill>
                <a:highlight>
                  <a:srgbClr val="FFFFFF"/>
                </a:highlight>
                <a:latin typeface="Roboto"/>
                <a:ea typeface="Roboto"/>
                <a:cs typeface="Roboto"/>
                <a:sym typeface="Roboto"/>
              </a:rPr>
              <a:t>Real-Time Control</a:t>
            </a:r>
            <a:endParaRPr/>
          </a:p>
        </p:txBody>
      </p:sp>
      <p:sp>
        <p:nvSpPr>
          <p:cNvPr id="255" name="Google Shape;255;g2cfde948d75_1_45"/>
          <p:cNvSpPr txBox="1"/>
          <p:nvPr/>
        </p:nvSpPr>
        <p:spPr>
          <a:xfrm>
            <a:off x="709625" y="6192550"/>
            <a:ext cx="30000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ECE445 SP24 Team49</a:t>
            </a:r>
            <a:endParaRPr b="0" i="0" sz="2000" u="none" cap="none" strike="noStrike">
              <a:solidFill>
                <a:srgbClr val="FFFFFF"/>
              </a:solidFill>
              <a:latin typeface="Arial"/>
              <a:ea typeface="Arial"/>
              <a:cs typeface="Arial"/>
              <a:sym typeface="Arial"/>
            </a:endParaRPr>
          </a:p>
        </p:txBody>
      </p:sp>
      <p:pic>
        <p:nvPicPr>
          <p:cNvPr id="256" name="Google Shape;256;g2cfde948d75_1_45"/>
          <p:cNvPicPr preferRelativeResize="0"/>
          <p:nvPr/>
        </p:nvPicPr>
        <p:blipFill>
          <a:blip r:embed="rId3">
            <a:alphaModFix/>
          </a:blip>
          <a:stretch>
            <a:fillRect/>
          </a:stretch>
        </p:blipFill>
        <p:spPr>
          <a:xfrm>
            <a:off x="6470100" y="1989200"/>
            <a:ext cx="5214424" cy="236059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g26f90a0951a_1_1"/>
          <p:cNvSpPr txBox="1"/>
          <p:nvPr>
            <p:ph idx="4294967295" type="title"/>
          </p:nvPr>
        </p:nvSpPr>
        <p:spPr>
          <a:xfrm>
            <a:off x="709613" y="107100"/>
            <a:ext cx="114825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E84A27"/>
              </a:buClr>
              <a:buSzPts val="4400"/>
              <a:buFont typeface="Georgia"/>
              <a:buNone/>
            </a:pPr>
            <a:r>
              <a:rPr lang="en-US" sz="3200"/>
              <a:t>Lamp</a:t>
            </a:r>
            <a:r>
              <a:rPr lang="en-US" sz="3200"/>
              <a:t> Subsystem R&amp;V</a:t>
            </a:r>
            <a:endParaRPr sz="3200"/>
          </a:p>
        </p:txBody>
      </p:sp>
      <p:sp>
        <p:nvSpPr>
          <p:cNvPr id="263" name="Google Shape;263;g26f90a0951a_1_1"/>
          <p:cNvSpPr txBox="1"/>
          <p:nvPr/>
        </p:nvSpPr>
        <p:spPr>
          <a:xfrm>
            <a:off x="709625" y="6192550"/>
            <a:ext cx="30000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2000">
                <a:solidFill>
                  <a:srgbClr val="FFFFFF"/>
                </a:solidFill>
              </a:rPr>
              <a:t>ECE445 SP24 Team49</a:t>
            </a:r>
            <a:endParaRPr sz="2000">
              <a:solidFill>
                <a:srgbClr val="FFFFFF"/>
              </a:solidFill>
            </a:endParaRPr>
          </a:p>
        </p:txBody>
      </p:sp>
      <p:graphicFrame>
        <p:nvGraphicFramePr>
          <p:cNvPr id="264" name="Google Shape;264;g26f90a0951a_1_1"/>
          <p:cNvGraphicFramePr/>
          <p:nvPr/>
        </p:nvGraphicFramePr>
        <p:xfrm>
          <a:off x="709625" y="1168250"/>
          <a:ext cx="3000000" cy="3000000"/>
        </p:xfrm>
        <a:graphic>
          <a:graphicData uri="http://schemas.openxmlformats.org/drawingml/2006/table">
            <a:tbl>
              <a:tblPr>
                <a:noFill/>
                <a:tableStyleId>{3751E5A9-463E-4E89-B8DB-A2DA5C12F235}</a:tableStyleId>
              </a:tblPr>
              <a:tblGrid>
                <a:gridCol w="3617000"/>
                <a:gridCol w="5390750"/>
                <a:gridCol w="1843300"/>
              </a:tblGrid>
              <a:tr h="311825">
                <a:tc>
                  <a:txBody>
                    <a:bodyPr/>
                    <a:lstStyle/>
                    <a:p>
                      <a:pPr indent="0" lvl="0" marL="0" rtl="0" algn="l">
                        <a:spcBef>
                          <a:spcPts val="0"/>
                        </a:spcBef>
                        <a:spcAft>
                          <a:spcPts val="0"/>
                        </a:spcAft>
                        <a:buNone/>
                      </a:pPr>
                      <a:r>
                        <a:rPr b="1" lang="en-US" sz="1200">
                          <a:solidFill>
                            <a:srgbClr val="1E3877"/>
                          </a:solidFill>
                          <a:latin typeface="Times New Roman"/>
                          <a:ea typeface="Times New Roman"/>
                          <a:cs typeface="Times New Roman"/>
                          <a:sym typeface="Times New Roman"/>
                        </a:rPr>
                        <a:t>Requirement</a:t>
                      </a:r>
                      <a:endParaRPr b="1" sz="1200">
                        <a:solidFill>
                          <a:srgbClr val="1E3877"/>
                        </a:solidFill>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b="1" lang="en-US" sz="1200">
                          <a:solidFill>
                            <a:srgbClr val="1E3877"/>
                          </a:solidFill>
                          <a:latin typeface="Times New Roman"/>
                          <a:ea typeface="Times New Roman"/>
                          <a:cs typeface="Times New Roman"/>
                          <a:sym typeface="Times New Roman"/>
                        </a:rPr>
                        <a:t>Verification</a:t>
                      </a:r>
                      <a:endParaRPr b="1" sz="1200">
                        <a:solidFill>
                          <a:srgbClr val="1E3877"/>
                        </a:solidFill>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b="1" lang="en-US" sz="1200">
                          <a:solidFill>
                            <a:srgbClr val="1E3877"/>
                          </a:solidFill>
                          <a:latin typeface="Times New Roman"/>
                          <a:ea typeface="Times New Roman"/>
                          <a:cs typeface="Times New Roman"/>
                          <a:sym typeface="Times New Roman"/>
                        </a:rPr>
                        <a:t>Result</a:t>
                      </a:r>
                      <a:endParaRPr b="1" sz="1200">
                        <a:solidFill>
                          <a:srgbClr val="1E3877"/>
                        </a:solidFill>
                        <a:latin typeface="Times New Roman"/>
                        <a:ea typeface="Times New Roman"/>
                        <a:cs typeface="Times New Roman"/>
                        <a:sym typeface="Times New Roman"/>
                      </a:endParaRPr>
                    </a:p>
                  </a:txBody>
                  <a:tcPr marT="63500" marB="63500" marR="63500" marL="63500"/>
                </a:tc>
              </a:tr>
              <a:tr h="1118025">
                <a:tc>
                  <a:txBody>
                    <a:bodyPr/>
                    <a:lstStyle/>
                    <a:p>
                      <a:pPr indent="0" lvl="0" marL="0" rtl="0" algn="l">
                        <a:lnSpc>
                          <a:spcPct val="150000"/>
                        </a:lnSpc>
                        <a:spcBef>
                          <a:spcPts val="100"/>
                        </a:spcBef>
                        <a:spcAft>
                          <a:spcPts val="0"/>
                        </a:spcAft>
                        <a:buNone/>
                      </a:pPr>
                      <a:r>
                        <a:rPr lang="en-US" sz="1200">
                          <a:solidFill>
                            <a:srgbClr val="1E3877"/>
                          </a:solidFill>
                          <a:latin typeface="Times New Roman"/>
                          <a:ea typeface="Times New Roman"/>
                          <a:cs typeface="Times New Roman"/>
                          <a:sym typeface="Times New Roman"/>
                        </a:rPr>
                        <a:t>1. Servo motors can move the mechanical arm when powered on by 12V +/- 5%</a:t>
                      </a:r>
                      <a:endParaRPr sz="1200">
                        <a:solidFill>
                          <a:srgbClr val="1E3877"/>
                        </a:solidFill>
                        <a:latin typeface="Times New Roman"/>
                        <a:ea typeface="Times New Roman"/>
                        <a:cs typeface="Times New Roman"/>
                        <a:sym typeface="Times New Roman"/>
                      </a:endParaRPr>
                    </a:p>
                  </a:txBody>
                  <a:tcPr marT="63500" marB="63500" marR="63500" marL="63500"/>
                </a:tc>
                <a:tc>
                  <a:txBody>
                    <a:bodyPr/>
                    <a:lstStyle/>
                    <a:p>
                      <a:pPr indent="-304800" lvl="0" marL="457200" rtl="0" algn="l">
                        <a:spcBef>
                          <a:spcPts val="0"/>
                        </a:spcBef>
                        <a:spcAft>
                          <a:spcPts val="0"/>
                        </a:spcAft>
                        <a:buClr>
                          <a:srgbClr val="1E3877"/>
                        </a:buClr>
                        <a:buSzPts val="1200"/>
                        <a:buFont typeface="Times New Roman"/>
                        <a:buChar char="●"/>
                      </a:pPr>
                      <a:r>
                        <a:rPr lang="en-US" sz="1200">
                          <a:solidFill>
                            <a:srgbClr val="1E3877"/>
                          </a:solidFill>
                          <a:latin typeface="Times New Roman"/>
                          <a:ea typeface="Times New Roman"/>
                          <a:cs typeface="Times New Roman"/>
                          <a:sym typeface="Times New Roman"/>
                        </a:rPr>
                        <a:t>Set up servo motors and mechanical arms and connect servo motors to a 3.3V power source</a:t>
                      </a:r>
                      <a:endParaRPr sz="1200">
                        <a:solidFill>
                          <a:srgbClr val="1E3877"/>
                        </a:solidFill>
                        <a:latin typeface="Times New Roman"/>
                        <a:ea typeface="Times New Roman"/>
                        <a:cs typeface="Times New Roman"/>
                        <a:sym typeface="Times New Roman"/>
                      </a:endParaRPr>
                    </a:p>
                    <a:p>
                      <a:pPr indent="-304800" lvl="0" marL="457200" rtl="0" algn="l">
                        <a:spcBef>
                          <a:spcPts val="0"/>
                        </a:spcBef>
                        <a:spcAft>
                          <a:spcPts val="0"/>
                        </a:spcAft>
                        <a:buClr>
                          <a:srgbClr val="1E3877"/>
                        </a:buClr>
                        <a:buSzPts val="1200"/>
                        <a:buFont typeface="Times New Roman"/>
                        <a:buChar char="●"/>
                      </a:pPr>
                      <a:r>
                        <a:rPr lang="en-US" sz="1200">
                          <a:solidFill>
                            <a:srgbClr val="1E3877"/>
                          </a:solidFill>
                          <a:latin typeface="Times New Roman"/>
                          <a:ea typeface="Times New Roman"/>
                          <a:cs typeface="Times New Roman"/>
                          <a:sym typeface="Times New Roman"/>
                        </a:rPr>
                        <a:t>Activate HTS35H motors and observe if mechanical arms can be moved by motors</a:t>
                      </a:r>
                      <a:endParaRPr sz="1200">
                        <a:solidFill>
                          <a:srgbClr val="1E3877"/>
                        </a:solidFill>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lang="en-US" sz="1200">
                          <a:solidFill>
                            <a:srgbClr val="1E3877"/>
                          </a:solidFill>
                          <a:latin typeface="Times New Roman"/>
                          <a:ea typeface="Times New Roman"/>
                          <a:cs typeface="Times New Roman"/>
                          <a:sym typeface="Times New Roman"/>
                        </a:rPr>
                        <a:t>Pass</a:t>
                      </a:r>
                      <a:endParaRPr sz="1200">
                        <a:solidFill>
                          <a:srgbClr val="1E3877"/>
                        </a:solidFill>
                        <a:latin typeface="Times New Roman"/>
                        <a:ea typeface="Times New Roman"/>
                        <a:cs typeface="Times New Roman"/>
                        <a:sym typeface="Times New Roman"/>
                      </a:endParaRPr>
                    </a:p>
                  </a:txBody>
                  <a:tcPr marT="63500" marB="63500" marR="63500" marL="63500"/>
                </a:tc>
              </a:tr>
              <a:tr h="1118025">
                <a:tc>
                  <a:txBody>
                    <a:bodyPr/>
                    <a:lstStyle/>
                    <a:p>
                      <a:pPr indent="0" lvl="0" marL="0" rtl="0" algn="l">
                        <a:lnSpc>
                          <a:spcPct val="150000"/>
                        </a:lnSpc>
                        <a:spcBef>
                          <a:spcPts val="100"/>
                        </a:spcBef>
                        <a:spcAft>
                          <a:spcPts val="0"/>
                        </a:spcAft>
                        <a:buNone/>
                      </a:pPr>
                      <a:r>
                        <a:rPr lang="en-US" sz="1200">
                          <a:solidFill>
                            <a:srgbClr val="1E3877"/>
                          </a:solidFill>
                          <a:latin typeface="Times New Roman"/>
                          <a:ea typeface="Times New Roman"/>
                          <a:cs typeface="Times New Roman"/>
                          <a:sym typeface="Times New Roman"/>
                        </a:rPr>
                        <a:t>2. Mechanical arm can move in x and y directions</a:t>
                      </a:r>
                      <a:endParaRPr sz="1200">
                        <a:solidFill>
                          <a:srgbClr val="1E3877"/>
                        </a:solidFill>
                        <a:latin typeface="Times New Roman"/>
                        <a:ea typeface="Times New Roman"/>
                        <a:cs typeface="Times New Roman"/>
                        <a:sym typeface="Times New Roman"/>
                      </a:endParaRPr>
                    </a:p>
                  </a:txBody>
                  <a:tcPr marT="63500" marB="63500" marR="63500" marL="63500"/>
                </a:tc>
                <a:tc>
                  <a:txBody>
                    <a:bodyPr/>
                    <a:lstStyle/>
                    <a:p>
                      <a:pPr indent="-304800" lvl="0" marL="457200" rtl="0" algn="l">
                        <a:spcBef>
                          <a:spcPts val="0"/>
                        </a:spcBef>
                        <a:spcAft>
                          <a:spcPts val="0"/>
                        </a:spcAft>
                        <a:buClr>
                          <a:srgbClr val="1E3877"/>
                        </a:buClr>
                        <a:buSzPts val="1200"/>
                        <a:buFont typeface="Times New Roman"/>
                        <a:buChar char="●"/>
                      </a:pPr>
                      <a:r>
                        <a:rPr lang="en-US" sz="1200">
                          <a:solidFill>
                            <a:srgbClr val="1E3877"/>
                          </a:solidFill>
                          <a:latin typeface="Times New Roman"/>
                          <a:ea typeface="Times New Roman"/>
                          <a:cs typeface="Times New Roman"/>
                          <a:sym typeface="Times New Roman"/>
                        </a:rPr>
                        <a:t>Set up servo motors and mechanical arms and connect servo motors to a 3.3V power source</a:t>
                      </a:r>
                      <a:endParaRPr sz="1200">
                        <a:solidFill>
                          <a:srgbClr val="1E3877"/>
                        </a:solidFill>
                        <a:latin typeface="Times New Roman"/>
                        <a:ea typeface="Times New Roman"/>
                        <a:cs typeface="Times New Roman"/>
                        <a:sym typeface="Times New Roman"/>
                      </a:endParaRPr>
                    </a:p>
                    <a:p>
                      <a:pPr indent="-304800" lvl="0" marL="457200" rtl="0" algn="l">
                        <a:spcBef>
                          <a:spcPts val="0"/>
                        </a:spcBef>
                        <a:spcAft>
                          <a:spcPts val="0"/>
                        </a:spcAft>
                        <a:buClr>
                          <a:srgbClr val="1E3877"/>
                        </a:buClr>
                        <a:buSzPts val="1200"/>
                        <a:buFont typeface="Times New Roman"/>
                        <a:buChar char="●"/>
                      </a:pPr>
                      <a:r>
                        <a:rPr lang="en-US" sz="1200">
                          <a:solidFill>
                            <a:srgbClr val="1E3877"/>
                          </a:solidFill>
                          <a:latin typeface="Times New Roman"/>
                          <a:ea typeface="Times New Roman"/>
                          <a:cs typeface="Times New Roman"/>
                          <a:sym typeface="Times New Roman"/>
                        </a:rPr>
                        <a:t>Activate the servo motors and observe if the mechanical arm can move in the corresponding x and y directions</a:t>
                      </a:r>
                      <a:endParaRPr sz="1200">
                        <a:solidFill>
                          <a:srgbClr val="1E3877"/>
                        </a:solidFill>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lang="en-US" sz="1200">
                          <a:solidFill>
                            <a:srgbClr val="1E3877"/>
                          </a:solidFill>
                          <a:latin typeface="Times New Roman"/>
                          <a:ea typeface="Times New Roman"/>
                          <a:cs typeface="Times New Roman"/>
                          <a:sym typeface="Times New Roman"/>
                        </a:rPr>
                        <a:t>Pass</a:t>
                      </a:r>
                      <a:endParaRPr sz="1200">
                        <a:solidFill>
                          <a:srgbClr val="1E3877"/>
                        </a:solidFill>
                        <a:latin typeface="Times New Roman"/>
                        <a:ea typeface="Times New Roman"/>
                        <a:cs typeface="Times New Roman"/>
                        <a:sym typeface="Times New Roman"/>
                      </a:endParaRPr>
                    </a:p>
                  </a:txBody>
                  <a:tcPr marT="63500" marB="63500" marR="63500" marL="63500"/>
                </a:tc>
              </a:tr>
              <a:tr h="1952175">
                <a:tc>
                  <a:txBody>
                    <a:bodyPr/>
                    <a:lstStyle/>
                    <a:p>
                      <a:pPr indent="0" lvl="0" marL="0" rtl="0" algn="l">
                        <a:lnSpc>
                          <a:spcPct val="150000"/>
                        </a:lnSpc>
                        <a:spcBef>
                          <a:spcPts val="100"/>
                        </a:spcBef>
                        <a:spcAft>
                          <a:spcPts val="0"/>
                        </a:spcAft>
                        <a:buNone/>
                      </a:pPr>
                      <a:r>
                        <a:rPr lang="en-US" sz="1200">
                          <a:solidFill>
                            <a:srgbClr val="1E3877"/>
                          </a:solidFill>
                          <a:latin typeface="Times New Roman"/>
                          <a:ea typeface="Times New Roman"/>
                          <a:cs typeface="Times New Roman"/>
                          <a:sym typeface="Times New Roman"/>
                        </a:rPr>
                        <a:t>3. RGB Light strip can adjust brightness and temperature when powered on by 5V +/- 5%</a:t>
                      </a:r>
                      <a:endParaRPr sz="1200">
                        <a:solidFill>
                          <a:srgbClr val="1E3877"/>
                        </a:solidFill>
                        <a:latin typeface="Times New Roman"/>
                        <a:ea typeface="Times New Roman"/>
                        <a:cs typeface="Times New Roman"/>
                        <a:sym typeface="Times New Roman"/>
                      </a:endParaRPr>
                    </a:p>
                  </a:txBody>
                  <a:tcPr marT="63500" marB="63500" marR="63500" marL="63500"/>
                </a:tc>
                <a:tc>
                  <a:txBody>
                    <a:bodyPr/>
                    <a:lstStyle/>
                    <a:p>
                      <a:pPr indent="-304800" lvl="0" marL="457200" rtl="0" algn="l">
                        <a:spcBef>
                          <a:spcPts val="0"/>
                        </a:spcBef>
                        <a:spcAft>
                          <a:spcPts val="0"/>
                        </a:spcAft>
                        <a:buClr>
                          <a:srgbClr val="1E3877"/>
                        </a:buClr>
                        <a:buSzPts val="1200"/>
                        <a:buFont typeface="Times New Roman"/>
                        <a:buChar char="●"/>
                      </a:pPr>
                      <a:r>
                        <a:rPr lang="en-US" sz="1200">
                          <a:solidFill>
                            <a:srgbClr val="1E3877"/>
                          </a:solidFill>
                          <a:latin typeface="Times New Roman"/>
                          <a:ea typeface="Times New Roman"/>
                          <a:cs typeface="Times New Roman"/>
                          <a:sym typeface="Times New Roman"/>
                        </a:rPr>
                        <a:t>Assemble the complete power, sensor, central control, and lamp subsystems and connect an RGB light strip to a 5V power source</a:t>
                      </a:r>
                      <a:endParaRPr sz="1200">
                        <a:solidFill>
                          <a:srgbClr val="1E3877"/>
                        </a:solidFill>
                        <a:latin typeface="Times New Roman"/>
                        <a:ea typeface="Times New Roman"/>
                        <a:cs typeface="Times New Roman"/>
                        <a:sym typeface="Times New Roman"/>
                      </a:endParaRPr>
                    </a:p>
                    <a:p>
                      <a:pPr indent="-304800" lvl="0" marL="457200" rtl="0" algn="l">
                        <a:spcBef>
                          <a:spcPts val="0"/>
                        </a:spcBef>
                        <a:spcAft>
                          <a:spcPts val="0"/>
                        </a:spcAft>
                        <a:buClr>
                          <a:srgbClr val="1E3877"/>
                        </a:buClr>
                        <a:buSzPts val="1200"/>
                        <a:buFont typeface="Times New Roman"/>
                        <a:buChar char="●"/>
                      </a:pPr>
                      <a:r>
                        <a:rPr lang="en-US" sz="1200">
                          <a:solidFill>
                            <a:srgbClr val="1E3877"/>
                          </a:solidFill>
                          <a:latin typeface="Times New Roman"/>
                          <a:ea typeface="Times New Roman"/>
                          <a:cs typeface="Times New Roman"/>
                          <a:sym typeface="Times New Roman"/>
                        </a:rPr>
                        <a:t>Stretch out 2-3 fingers in front of ESP32 Cam to verify if the light strip can increase/decrease brightness through dimming</a:t>
                      </a:r>
                      <a:endParaRPr sz="1200">
                        <a:solidFill>
                          <a:srgbClr val="1E3877"/>
                        </a:solidFill>
                        <a:latin typeface="Times New Roman"/>
                        <a:ea typeface="Times New Roman"/>
                        <a:cs typeface="Times New Roman"/>
                        <a:sym typeface="Times New Roman"/>
                      </a:endParaRPr>
                    </a:p>
                    <a:p>
                      <a:pPr indent="-304800" lvl="0" marL="457200" rtl="0" algn="l">
                        <a:spcBef>
                          <a:spcPts val="0"/>
                        </a:spcBef>
                        <a:spcAft>
                          <a:spcPts val="0"/>
                        </a:spcAft>
                        <a:buClr>
                          <a:srgbClr val="1E3877"/>
                        </a:buClr>
                        <a:buSzPts val="1200"/>
                        <a:buFont typeface="Times New Roman"/>
                        <a:buChar char="●"/>
                      </a:pPr>
                      <a:r>
                        <a:rPr lang="en-US" sz="1200">
                          <a:solidFill>
                            <a:srgbClr val="1E3877"/>
                          </a:solidFill>
                          <a:latin typeface="Times New Roman"/>
                          <a:ea typeface="Times New Roman"/>
                          <a:cs typeface="Times New Roman"/>
                          <a:sym typeface="Times New Roman"/>
                        </a:rPr>
                        <a:t>Stretch out 4-5 fingers in front of ESP32 Cam to verify if the light strip can change color temperature</a:t>
                      </a:r>
                      <a:endParaRPr sz="1200">
                        <a:solidFill>
                          <a:srgbClr val="1E3877"/>
                        </a:solidFill>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lang="en-US" sz="1200">
                          <a:solidFill>
                            <a:srgbClr val="1E3877"/>
                          </a:solidFill>
                          <a:latin typeface="Times New Roman"/>
                          <a:ea typeface="Times New Roman"/>
                          <a:cs typeface="Times New Roman"/>
                          <a:sym typeface="Times New Roman"/>
                        </a:rPr>
                        <a:t>Pass</a:t>
                      </a:r>
                      <a:endParaRPr sz="1200">
                        <a:solidFill>
                          <a:srgbClr val="1E3877"/>
                        </a:solidFill>
                        <a:latin typeface="Times New Roman"/>
                        <a:ea typeface="Times New Roman"/>
                        <a:cs typeface="Times New Roman"/>
                        <a:sym typeface="Times New Roman"/>
                      </a:endParaRPr>
                    </a:p>
                  </a:txBody>
                  <a:tcPr marT="63500" marB="63500" marR="63500" marL="63500"/>
                </a:tc>
              </a:tr>
            </a:tbl>
          </a:graphicData>
        </a:graphic>
      </p:graphicFrame>
      <p:pic>
        <p:nvPicPr>
          <p:cNvPr id="265" name="Google Shape;265;g26f90a0951a_1_1"/>
          <p:cNvPicPr preferRelativeResize="0"/>
          <p:nvPr/>
        </p:nvPicPr>
        <p:blipFill>
          <a:blip r:embed="rId3">
            <a:alphaModFix/>
          </a:blip>
          <a:stretch>
            <a:fillRect/>
          </a:stretch>
        </p:blipFill>
        <p:spPr>
          <a:xfrm>
            <a:off x="11657925" y="1480075"/>
            <a:ext cx="317950" cy="317950"/>
          </a:xfrm>
          <a:prstGeom prst="rect">
            <a:avLst/>
          </a:prstGeom>
          <a:noFill/>
          <a:ln>
            <a:noFill/>
          </a:ln>
        </p:spPr>
      </p:pic>
      <p:pic>
        <p:nvPicPr>
          <p:cNvPr id="266" name="Google Shape;266;g26f90a0951a_1_1"/>
          <p:cNvPicPr preferRelativeResize="0"/>
          <p:nvPr/>
        </p:nvPicPr>
        <p:blipFill>
          <a:blip r:embed="rId3">
            <a:alphaModFix/>
          </a:blip>
          <a:stretch>
            <a:fillRect/>
          </a:stretch>
        </p:blipFill>
        <p:spPr>
          <a:xfrm>
            <a:off x="11657925" y="2598100"/>
            <a:ext cx="317950" cy="317950"/>
          </a:xfrm>
          <a:prstGeom prst="rect">
            <a:avLst/>
          </a:prstGeom>
          <a:noFill/>
          <a:ln>
            <a:noFill/>
          </a:ln>
        </p:spPr>
      </p:pic>
      <p:pic>
        <p:nvPicPr>
          <p:cNvPr id="267" name="Google Shape;267;g26f90a0951a_1_1"/>
          <p:cNvPicPr preferRelativeResize="0"/>
          <p:nvPr/>
        </p:nvPicPr>
        <p:blipFill>
          <a:blip r:embed="rId3">
            <a:alphaModFix/>
          </a:blip>
          <a:stretch>
            <a:fillRect/>
          </a:stretch>
        </p:blipFill>
        <p:spPr>
          <a:xfrm>
            <a:off x="11657925" y="3716125"/>
            <a:ext cx="317950" cy="3179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g2cfde948d75_0_28"/>
          <p:cNvSpPr txBox="1"/>
          <p:nvPr>
            <p:ph idx="4294967295" type="title"/>
          </p:nvPr>
        </p:nvSpPr>
        <p:spPr>
          <a:xfrm>
            <a:off x="709613" y="107100"/>
            <a:ext cx="114825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E84A27"/>
              </a:buClr>
              <a:buSzPts val="4400"/>
              <a:buFont typeface="Georgia"/>
              <a:buNone/>
            </a:pPr>
            <a:r>
              <a:rPr lang="en-US" sz="3200"/>
              <a:t>Central Control</a:t>
            </a:r>
            <a:r>
              <a:rPr lang="en-US" sz="3200"/>
              <a:t> Subsystem R&amp;V</a:t>
            </a:r>
            <a:endParaRPr sz="3200"/>
          </a:p>
        </p:txBody>
      </p:sp>
      <p:graphicFrame>
        <p:nvGraphicFramePr>
          <p:cNvPr id="274" name="Google Shape;274;g2cfde948d75_0_28"/>
          <p:cNvGraphicFramePr/>
          <p:nvPr/>
        </p:nvGraphicFramePr>
        <p:xfrm>
          <a:off x="412238" y="1432800"/>
          <a:ext cx="3000000" cy="3000000"/>
        </p:xfrm>
        <a:graphic>
          <a:graphicData uri="http://schemas.openxmlformats.org/drawingml/2006/table">
            <a:tbl>
              <a:tblPr>
                <a:noFill/>
                <a:tableStyleId>{3751E5A9-463E-4E89-B8DB-A2DA5C12F235}</a:tableStyleId>
              </a:tblPr>
              <a:tblGrid>
                <a:gridCol w="3789175"/>
                <a:gridCol w="5538025"/>
                <a:gridCol w="2040325"/>
              </a:tblGrid>
              <a:tr h="254800">
                <a:tc>
                  <a:txBody>
                    <a:bodyPr/>
                    <a:lstStyle/>
                    <a:p>
                      <a:pPr indent="0" lvl="0" marL="0" rtl="0" algn="l">
                        <a:spcBef>
                          <a:spcPts val="0"/>
                        </a:spcBef>
                        <a:spcAft>
                          <a:spcPts val="0"/>
                        </a:spcAft>
                        <a:buNone/>
                      </a:pPr>
                      <a:r>
                        <a:rPr b="1" lang="en-US" sz="1200">
                          <a:solidFill>
                            <a:srgbClr val="1E3877"/>
                          </a:solidFill>
                          <a:latin typeface="Times New Roman"/>
                          <a:ea typeface="Times New Roman"/>
                          <a:cs typeface="Times New Roman"/>
                          <a:sym typeface="Times New Roman"/>
                        </a:rPr>
                        <a:t>Requirement</a:t>
                      </a:r>
                      <a:endParaRPr b="1" sz="1200">
                        <a:solidFill>
                          <a:srgbClr val="1E3877"/>
                        </a:solidFill>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b="1" lang="en-US" sz="1200">
                          <a:solidFill>
                            <a:srgbClr val="1E3877"/>
                          </a:solidFill>
                          <a:latin typeface="Times New Roman"/>
                          <a:ea typeface="Times New Roman"/>
                          <a:cs typeface="Times New Roman"/>
                          <a:sym typeface="Times New Roman"/>
                        </a:rPr>
                        <a:t>Verification</a:t>
                      </a:r>
                      <a:endParaRPr b="1" sz="1200">
                        <a:solidFill>
                          <a:srgbClr val="1E3877"/>
                        </a:solidFill>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b="1" lang="en-US" sz="1200">
                          <a:solidFill>
                            <a:srgbClr val="1E3877"/>
                          </a:solidFill>
                          <a:latin typeface="Times New Roman"/>
                          <a:ea typeface="Times New Roman"/>
                          <a:cs typeface="Times New Roman"/>
                          <a:sym typeface="Times New Roman"/>
                        </a:rPr>
                        <a:t>Result</a:t>
                      </a:r>
                      <a:endParaRPr b="1" sz="1200">
                        <a:solidFill>
                          <a:srgbClr val="1E3877"/>
                        </a:solidFill>
                        <a:latin typeface="Times New Roman"/>
                        <a:ea typeface="Times New Roman"/>
                        <a:cs typeface="Times New Roman"/>
                        <a:sym typeface="Times New Roman"/>
                      </a:endParaRPr>
                    </a:p>
                  </a:txBody>
                  <a:tcPr marT="63500" marB="63500" marR="63500" marL="63500"/>
                </a:tc>
              </a:tr>
              <a:tr h="1153100">
                <a:tc>
                  <a:txBody>
                    <a:bodyPr/>
                    <a:lstStyle/>
                    <a:p>
                      <a:pPr indent="0" lvl="0" marL="0" rtl="0" algn="l">
                        <a:lnSpc>
                          <a:spcPct val="150000"/>
                        </a:lnSpc>
                        <a:spcBef>
                          <a:spcPts val="100"/>
                        </a:spcBef>
                        <a:spcAft>
                          <a:spcPts val="0"/>
                        </a:spcAft>
                        <a:buNone/>
                      </a:pPr>
                      <a:r>
                        <a:rPr lang="en-US" sz="1200">
                          <a:solidFill>
                            <a:srgbClr val="1E3877"/>
                          </a:solidFill>
                          <a:latin typeface="Times New Roman"/>
                          <a:ea typeface="Times New Roman"/>
                          <a:cs typeface="Times New Roman"/>
                          <a:sym typeface="Times New Roman"/>
                        </a:rPr>
                        <a:t>1. Able to communicate data through PWM, and UART protocols</a:t>
                      </a:r>
                      <a:endParaRPr sz="1200">
                        <a:solidFill>
                          <a:srgbClr val="1E3877"/>
                        </a:solidFill>
                        <a:latin typeface="Times New Roman"/>
                        <a:ea typeface="Times New Roman"/>
                        <a:cs typeface="Times New Roman"/>
                        <a:sym typeface="Times New Roman"/>
                      </a:endParaRPr>
                    </a:p>
                  </a:txBody>
                  <a:tcPr marT="63500" marB="63500" marR="63500" marL="63500"/>
                </a:tc>
                <a:tc>
                  <a:txBody>
                    <a:bodyPr/>
                    <a:lstStyle/>
                    <a:p>
                      <a:pPr indent="-304800" lvl="0" marL="457200" rtl="0" algn="l">
                        <a:spcBef>
                          <a:spcPts val="0"/>
                        </a:spcBef>
                        <a:spcAft>
                          <a:spcPts val="0"/>
                        </a:spcAft>
                        <a:buClr>
                          <a:srgbClr val="1E3877"/>
                        </a:buClr>
                        <a:buSzPts val="1200"/>
                        <a:buFont typeface="Times New Roman"/>
                        <a:buChar char="●"/>
                      </a:pPr>
                      <a:r>
                        <a:rPr lang="en-US" sz="1200">
                          <a:solidFill>
                            <a:srgbClr val="1E3877"/>
                          </a:solidFill>
                          <a:latin typeface="Times New Roman"/>
                          <a:ea typeface="Times New Roman"/>
                          <a:cs typeface="Times New Roman"/>
                          <a:sym typeface="Times New Roman"/>
                        </a:rPr>
                        <a:t>Set up and program the ESP-WROOM-32 Microcontroller through Arduino IDE</a:t>
                      </a:r>
                      <a:endParaRPr sz="1200">
                        <a:solidFill>
                          <a:srgbClr val="1E3877"/>
                        </a:solidFill>
                        <a:latin typeface="Times New Roman"/>
                        <a:ea typeface="Times New Roman"/>
                        <a:cs typeface="Times New Roman"/>
                        <a:sym typeface="Times New Roman"/>
                      </a:endParaRPr>
                    </a:p>
                    <a:p>
                      <a:pPr indent="-304800" lvl="0" marL="457200" rtl="0" algn="l">
                        <a:spcBef>
                          <a:spcPts val="0"/>
                        </a:spcBef>
                        <a:spcAft>
                          <a:spcPts val="0"/>
                        </a:spcAft>
                        <a:buClr>
                          <a:srgbClr val="1E3877"/>
                        </a:buClr>
                        <a:buSzPts val="1200"/>
                        <a:buFont typeface="Times New Roman"/>
                        <a:buChar char="●"/>
                      </a:pPr>
                      <a:r>
                        <a:rPr lang="en-US" sz="1200">
                          <a:solidFill>
                            <a:srgbClr val="1E3877"/>
                          </a:solidFill>
                          <a:latin typeface="Times New Roman"/>
                          <a:ea typeface="Times New Roman"/>
                          <a:cs typeface="Times New Roman"/>
                          <a:sym typeface="Times New Roman"/>
                        </a:rPr>
                        <a:t>Connect ADALM2000 between the ports used to transfer PWM and UART data to verify if signals are sent to sensor and lamp subsystems</a:t>
                      </a:r>
                      <a:endParaRPr sz="1200">
                        <a:solidFill>
                          <a:srgbClr val="1E3877"/>
                        </a:solidFill>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lang="en-US" sz="1200">
                          <a:solidFill>
                            <a:srgbClr val="1E3877"/>
                          </a:solidFill>
                          <a:latin typeface="Times New Roman"/>
                          <a:ea typeface="Times New Roman"/>
                          <a:cs typeface="Times New Roman"/>
                          <a:sym typeface="Times New Roman"/>
                        </a:rPr>
                        <a:t>PCB was not programmable, r</a:t>
                      </a:r>
                      <a:r>
                        <a:rPr lang="en-US" sz="1200">
                          <a:solidFill>
                            <a:srgbClr val="1E3877"/>
                          </a:solidFill>
                          <a:latin typeface="Times New Roman"/>
                          <a:ea typeface="Times New Roman"/>
                          <a:cs typeface="Times New Roman"/>
                          <a:sym typeface="Times New Roman"/>
                        </a:rPr>
                        <a:t>eplaced with ESP32 Development Board and passed</a:t>
                      </a:r>
                      <a:endParaRPr sz="1200">
                        <a:solidFill>
                          <a:srgbClr val="1E3877"/>
                        </a:solidFill>
                        <a:latin typeface="Times New Roman"/>
                        <a:ea typeface="Times New Roman"/>
                        <a:cs typeface="Times New Roman"/>
                        <a:sym typeface="Times New Roman"/>
                      </a:endParaRPr>
                    </a:p>
                  </a:txBody>
                  <a:tcPr marT="63500" marB="63500" marR="63500" marL="63500"/>
                </a:tc>
              </a:tr>
              <a:tr h="1452525">
                <a:tc>
                  <a:txBody>
                    <a:bodyPr/>
                    <a:lstStyle/>
                    <a:p>
                      <a:pPr indent="0" lvl="0" marL="0" rtl="0" algn="l">
                        <a:lnSpc>
                          <a:spcPct val="150000"/>
                        </a:lnSpc>
                        <a:spcBef>
                          <a:spcPts val="100"/>
                        </a:spcBef>
                        <a:spcAft>
                          <a:spcPts val="0"/>
                        </a:spcAft>
                        <a:buNone/>
                      </a:pPr>
                      <a:r>
                        <a:rPr lang="en-US" sz="1200">
                          <a:solidFill>
                            <a:srgbClr val="1E3877"/>
                          </a:solidFill>
                          <a:latin typeface="Times New Roman"/>
                          <a:ea typeface="Times New Roman"/>
                          <a:cs typeface="Times New Roman"/>
                          <a:sym typeface="Times New Roman"/>
                        </a:rPr>
                        <a:t>2. Communicate with the mechanical arm to follow human hands with a delay &lt; 0.5s </a:t>
                      </a:r>
                      <a:endParaRPr sz="1200">
                        <a:solidFill>
                          <a:srgbClr val="1E3877"/>
                        </a:solidFill>
                        <a:latin typeface="Times New Roman"/>
                        <a:ea typeface="Times New Roman"/>
                        <a:cs typeface="Times New Roman"/>
                        <a:sym typeface="Times New Roman"/>
                      </a:endParaRPr>
                    </a:p>
                  </a:txBody>
                  <a:tcPr marT="63500" marB="63500" marR="63500" marL="63500"/>
                </a:tc>
                <a:tc>
                  <a:txBody>
                    <a:bodyPr/>
                    <a:lstStyle/>
                    <a:p>
                      <a:pPr indent="-304800" lvl="0" marL="457200" rtl="0" algn="l">
                        <a:spcBef>
                          <a:spcPts val="0"/>
                        </a:spcBef>
                        <a:spcAft>
                          <a:spcPts val="0"/>
                        </a:spcAft>
                        <a:buClr>
                          <a:srgbClr val="1E3877"/>
                        </a:buClr>
                        <a:buSzPts val="1200"/>
                        <a:buFont typeface="Times New Roman"/>
                        <a:buChar char="●"/>
                      </a:pPr>
                      <a:r>
                        <a:rPr lang="en-US" sz="1200">
                          <a:solidFill>
                            <a:srgbClr val="1E3877"/>
                          </a:solidFill>
                          <a:latin typeface="Times New Roman"/>
                          <a:ea typeface="Times New Roman"/>
                          <a:cs typeface="Times New Roman"/>
                          <a:sym typeface="Times New Roman"/>
                        </a:rPr>
                        <a:t>Set up and assemble the complete control, lamp, sensor, and power systems</a:t>
                      </a:r>
                      <a:endParaRPr sz="1200">
                        <a:solidFill>
                          <a:srgbClr val="1E3877"/>
                        </a:solidFill>
                        <a:latin typeface="Times New Roman"/>
                        <a:ea typeface="Times New Roman"/>
                        <a:cs typeface="Times New Roman"/>
                        <a:sym typeface="Times New Roman"/>
                      </a:endParaRPr>
                    </a:p>
                    <a:p>
                      <a:pPr indent="-304800" lvl="0" marL="457200" rtl="0" algn="l">
                        <a:spcBef>
                          <a:spcPts val="0"/>
                        </a:spcBef>
                        <a:spcAft>
                          <a:spcPts val="0"/>
                        </a:spcAft>
                        <a:buClr>
                          <a:srgbClr val="1E3877"/>
                        </a:buClr>
                        <a:buSzPts val="1200"/>
                        <a:buFont typeface="Times New Roman"/>
                        <a:buChar char="●"/>
                      </a:pPr>
                      <a:r>
                        <a:rPr lang="en-US" sz="1200">
                          <a:solidFill>
                            <a:srgbClr val="1E3877"/>
                          </a:solidFill>
                          <a:latin typeface="Times New Roman"/>
                          <a:ea typeface="Times New Roman"/>
                          <a:cs typeface="Times New Roman"/>
                          <a:sym typeface="Times New Roman"/>
                        </a:rPr>
                        <a:t>Initiate hand movement in front of ESP32 Cam</a:t>
                      </a:r>
                      <a:endParaRPr sz="1200">
                        <a:solidFill>
                          <a:srgbClr val="1E3877"/>
                        </a:solidFill>
                        <a:latin typeface="Times New Roman"/>
                        <a:ea typeface="Times New Roman"/>
                        <a:cs typeface="Times New Roman"/>
                        <a:sym typeface="Times New Roman"/>
                      </a:endParaRPr>
                    </a:p>
                    <a:p>
                      <a:pPr indent="-304800" lvl="0" marL="457200" rtl="0" algn="l">
                        <a:spcBef>
                          <a:spcPts val="0"/>
                        </a:spcBef>
                        <a:spcAft>
                          <a:spcPts val="0"/>
                        </a:spcAft>
                        <a:buClr>
                          <a:srgbClr val="1E3877"/>
                        </a:buClr>
                        <a:buSzPts val="1200"/>
                        <a:buFont typeface="Times New Roman"/>
                        <a:buChar char="●"/>
                      </a:pPr>
                      <a:r>
                        <a:rPr lang="en-US" sz="1200">
                          <a:solidFill>
                            <a:srgbClr val="1E3877"/>
                          </a:solidFill>
                          <a:latin typeface="Times New Roman"/>
                          <a:ea typeface="Times New Roman"/>
                          <a:cs typeface="Times New Roman"/>
                          <a:sym typeface="Times New Roman"/>
                        </a:rPr>
                        <a:t>Use the timer app on your mobile phone to ensure the reaction speed delay of mechanical arm tracking is below 0.5s</a:t>
                      </a:r>
                      <a:endParaRPr sz="1200">
                        <a:solidFill>
                          <a:srgbClr val="1E3877"/>
                        </a:solidFill>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lang="en-US" sz="1200">
                          <a:solidFill>
                            <a:srgbClr val="1E3877"/>
                          </a:solidFill>
                          <a:latin typeface="Times New Roman"/>
                          <a:ea typeface="Times New Roman"/>
                          <a:cs typeface="Times New Roman"/>
                          <a:sym typeface="Times New Roman"/>
                        </a:rPr>
                        <a:t>Passed</a:t>
                      </a:r>
                      <a:endParaRPr sz="1200">
                        <a:solidFill>
                          <a:srgbClr val="1E3877"/>
                        </a:solidFill>
                        <a:latin typeface="Times New Roman"/>
                        <a:ea typeface="Times New Roman"/>
                        <a:cs typeface="Times New Roman"/>
                        <a:sym typeface="Times New Roman"/>
                      </a:endParaRPr>
                    </a:p>
                  </a:txBody>
                  <a:tcPr marT="63500" marB="63500" marR="63500" marL="63500"/>
                </a:tc>
              </a:tr>
              <a:tr h="1302800">
                <a:tc>
                  <a:txBody>
                    <a:bodyPr/>
                    <a:lstStyle/>
                    <a:p>
                      <a:pPr indent="0" lvl="0" marL="0" rtl="0" algn="l">
                        <a:lnSpc>
                          <a:spcPct val="150000"/>
                        </a:lnSpc>
                        <a:spcBef>
                          <a:spcPts val="100"/>
                        </a:spcBef>
                        <a:spcAft>
                          <a:spcPts val="0"/>
                        </a:spcAft>
                        <a:buNone/>
                      </a:pPr>
                      <a:r>
                        <a:rPr lang="en-US" sz="1200">
                          <a:solidFill>
                            <a:srgbClr val="1E3877"/>
                          </a:solidFill>
                          <a:latin typeface="Times New Roman"/>
                          <a:ea typeface="Times New Roman"/>
                          <a:cs typeface="Times New Roman"/>
                          <a:sym typeface="Times New Roman"/>
                        </a:rPr>
                        <a:t>3. Communicate with the light controller to switch on/off and adjust brightness with a delay &lt; 0.5s </a:t>
                      </a:r>
                      <a:endParaRPr sz="1200">
                        <a:solidFill>
                          <a:srgbClr val="1E3877"/>
                        </a:solidFill>
                        <a:latin typeface="Times New Roman"/>
                        <a:ea typeface="Times New Roman"/>
                        <a:cs typeface="Times New Roman"/>
                        <a:sym typeface="Times New Roman"/>
                      </a:endParaRPr>
                    </a:p>
                  </a:txBody>
                  <a:tcPr marT="63500" marB="63500" marR="63500" marL="63500"/>
                </a:tc>
                <a:tc>
                  <a:txBody>
                    <a:bodyPr/>
                    <a:lstStyle/>
                    <a:p>
                      <a:pPr indent="-304800" lvl="0" marL="457200" rtl="0" algn="l">
                        <a:spcBef>
                          <a:spcPts val="0"/>
                        </a:spcBef>
                        <a:spcAft>
                          <a:spcPts val="0"/>
                        </a:spcAft>
                        <a:buClr>
                          <a:srgbClr val="1E3877"/>
                        </a:buClr>
                        <a:buSzPts val="1200"/>
                        <a:buFont typeface="Times New Roman"/>
                        <a:buChar char="●"/>
                      </a:pPr>
                      <a:r>
                        <a:rPr lang="en-US" sz="1200">
                          <a:solidFill>
                            <a:srgbClr val="1E3877"/>
                          </a:solidFill>
                          <a:latin typeface="Times New Roman"/>
                          <a:ea typeface="Times New Roman"/>
                          <a:cs typeface="Times New Roman"/>
                          <a:sym typeface="Times New Roman"/>
                        </a:rPr>
                        <a:t>Set up and assemble the complete control, lamp, sensor, and power systems</a:t>
                      </a:r>
                      <a:endParaRPr sz="1200">
                        <a:solidFill>
                          <a:srgbClr val="1E3877"/>
                        </a:solidFill>
                        <a:latin typeface="Times New Roman"/>
                        <a:ea typeface="Times New Roman"/>
                        <a:cs typeface="Times New Roman"/>
                        <a:sym typeface="Times New Roman"/>
                      </a:endParaRPr>
                    </a:p>
                    <a:p>
                      <a:pPr indent="-304800" lvl="0" marL="457200" rtl="0" algn="l">
                        <a:spcBef>
                          <a:spcPts val="0"/>
                        </a:spcBef>
                        <a:spcAft>
                          <a:spcPts val="0"/>
                        </a:spcAft>
                        <a:buClr>
                          <a:srgbClr val="1E3877"/>
                        </a:buClr>
                        <a:buSzPts val="1200"/>
                        <a:buFont typeface="Times New Roman"/>
                        <a:buChar char="●"/>
                      </a:pPr>
                      <a:r>
                        <a:rPr lang="en-US" sz="1200">
                          <a:solidFill>
                            <a:srgbClr val="1E3877"/>
                          </a:solidFill>
                          <a:latin typeface="Times New Roman"/>
                          <a:ea typeface="Times New Roman"/>
                          <a:cs typeface="Times New Roman"/>
                          <a:sym typeface="Times New Roman"/>
                        </a:rPr>
                        <a:t>Stretch out one finger (turn on light gesture) in front of ESP32 Cam</a:t>
                      </a:r>
                      <a:endParaRPr sz="1200">
                        <a:solidFill>
                          <a:srgbClr val="1E3877"/>
                        </a:solidFill>
                        <a:latin typeface="Times New Roman"/>
                        <a:ea typeface="Times New Roman"/>
                        <a:cs typeface="Times New Roman"/>
                        <a:sym typeface="Times New Roman"/>
                      </a:endParaRPr>
                    </a:p>
                    <a:p>
                      <a:pPr indent="-304800" lvl="0" marL="457200" rtl="0" algn="l">
                        <a:spcBef>
                          <a:spcPts val="0"/>
                        </a:spcBef>
                        <a:spcAft>
                          <a:spcPts val="0"/>
                        </a:spcAft>
                        <a:buClr>
                          <a:srgbClr val="1E3877"/>
                        </a:buClr>
                        <a:buSzPts val="1200"/>
                        <a:buFont typeface="Times New Roman"/>
                        <a:buChar char="●"/>
                      </a:pPr>
                      <a:r>
                        <a:rPr lang="en-US" sz="1200">
                          <a:solidFill>
                            <a:srgbClr val="1E3877"/>
                          </a:solidFill>
                          <a:latin typeface="Times New Roman"/>
                          <a:ea typeface="Times New Roman"/>
                          <a:cs typeface="Times New Roman"/>
                          <a:sym typeface="Times New Roman"/>
                        </a:rPr>
                        <a:t>Use the timer app on your mobile phone to ensure the light switching delay is below 0.5s</a:t>
                      </a:r>
                      <a:endParaRPr sz="1200">
                        <a:solidFill>
                          <a:srgbClr val="1E3877"/>
                        </a:solidFill>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lang="en-US" sz="1200">
                          <a:solidFill>
                            <a:srgbClr val="1E3877"/>
                          </a:solidFill>
                          <a:latin typeface="Times New Roman"/>
                          <a:ea typeface="Times New Roman"/>
                          <a:cs typeface="Times New Roman"/>
                          <a:sym typeface="Times New Roman"/>
                        </a:rPr>
                        <a:t>Passed</a:t>
                      </a:r>
                      <a:endParaRPr sz="1200">
                        <a:solidFill>
                          <a:srgbClr val="1E3877"/>
                        </a:solidFill>
                        <a:latin typeface="Times New Roman"/>
                        <a:ea typeface="Times New Roman"/>
                        <a:cs typeface="Times New Roman"/>
                        <a:sym typeface="Times New Roman"/>
                      </a:endParaRPr>
                    </a:p>
                  </a:txBody>
                  <a:tcPr marT="63500" marB="63500" marR="63500" marL="63500"/>
                </a:tc>
              </a:tr>
            </a:tbl>
          </a:graphicData>
        </a:graphic>
      </p:graphicFrame>
      <p:sp>
        <p:nvSpPr>
          <p:cNvPr id="275" name="Google Shape;275;g2cfde948d75_0_28"/>
          <p:cNvSpPr txBox="1"/>
          <p:nvPr/>
        </p:nvSpPr>
        <p:spPr>
          <a:xfrm>
            <a:off x="709625" y="6192550"/>
            <a:ext cx="30000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2000">
                <a:solidFill>
                  <a:srgbClr val="FFFFFF"/>
                </a:solidFill>
              </a:rPr>
              <a:t>ECE445 SP24 Team49</a:t>
            </a:r>
            <a:endParaRPr sz="2000">
              <a:solidFill>
                <a:srgbClr val="FFFFFF"/>
              </a:solidFill>
            </a:endParaRPr>
          </a:p>
        </p:txBody>
      </p:sp>
      <p:pic>
        <p:nvPicPr>
          <p:cNvPr id="276" name="Google Shape;276;g2cfde948d75_0_28"/>
          <p:cNvPicPr preferRelativeResize="0"/>
          <p:nvPr/>
        </p:nvPicPr>
        <p:blipFill>
          <a:blip r:embed="rId3">
            <a:alphaModFix/>
          </a:blip>
          <a:stretch>
            <a:fillRect/>
          </a:stretch>
        </p:blipFill>
        <p:spPr>
          <a:xfrm>
            <a:off x="11874050" y="2893875"/>
            <a:ext cx="317950" cy="317950"/>
          </a:xfrm>
          <a:prstGeom prst="rect">
            <a:avLst/>
          </a:prstGeom>
          <a:noFill/>
          <a:ln>
            <a:noFill/>
          </a:ln>
        </p:spPr>
      </p:pic>
      <p:pic>
        <p:nvPicPr>
          <p:cNvPr id="277" name="Google Shape;277;g2cfde948d75_0_28"/>
          <p:cNvPicPr preferRelativeResize="0"/>
          <p:nvPr/>
        </p:nvPicPr>
        <p:blipFill>
          <a:blip r:embed="rId3">
            <a:alphaModFix/>
          </a:blip>
          <a:stretch>
            <a:fillRect/>
          </a:stretch>
        </p:blipFill>
        <p:spPr>
          <a:xfrm>
            <a:off x="11874050" y="4346400"/>
            <a:ext cx="317950" cy="317950"/>
          </a:xfrm>
          <a:prstGeom prst="rect">
            <a:avLst/>
          </a:prstGeom>
          <a:noFill/>
          <a:ln>
            <a:noFill/>
          </a:ln>
        </p:spPr>
      </p:pic>
      <p:pic>
        <p:nvPicPr>
          <p:cNvPr id="278" name="Google Shape;278;g2cfde948d75_0_28"/>
          <p:cNvPicPr preferRelativeResize="0"/>
          <p:nvPr/>
        </p:nvPicPr>
        <p:blipFill>
          <a:blip r:embed="rId4">
            <a:alphaModFix/>
          </a:blip>
          <a:stretch>
            <a:fillRect/>
          </a:stretch>
        </p:blipFill>
        <p:spPr>
          <a:xfrm>
            <a:off x="11830388" y="1740775"/>
            <a:ext cx="405275" cy="4052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g26f90a0951a_2_0"/>
          <p:cNvSpPr txBox="1"/>
          <p:nvPr>
            <p:ph idx="4294967295" type="title"/>
          </p:nvPr>
        </p:nvSpPr>
        <p:spPr>
          <a:xfrm>
            <a:off x="709613" y="107100"/>
            <a:ext cx="114825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E84A27"/>
              </a:buClr>
              <a:buSzPts val="4400"/>
              <a:buFont typeface="Georgia"/>
              <a:buNone/>
            </a:pPr>
            <a:r>
              <a:rPr lang="en-US" sz="3200"/>
              <a:t>Power</a:t>
            </a:r>
            <a:r>
              <a:rPr lang="en-US" sz="3200"/>
              <a:t> Subsystem R&amp;V</a:t>
            </a:r>
            <a:endParaRPr sz="3200"/>
          </a:p>
        </p:txBody>
      </p:sp>
      <p:sp>
        <p:nvSpPr>
          <p:cNvPr id="285" name="Google Shape;285;g26f90a0951a_2_0"/>
          <p:cNvSpPr txBox="1"/>
          <p:nvPr/>
        </p:nvSpPr>
        <p:spPr>
          <a:xfrm>
            <a:off x="709625" y="6192550"/>
            <a:ext cx="30000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2000">
                <a:solidFill>
                  <a:srgbClr val="FFFFFF"/>
                </a:solidFill>
              </a:rPr>
              <a:t>ECE445 SP24 Team49</a:t>
            </a:r>
            <a:endParaRPr sz="2000">
              <a:solidFill>
                <a:srgbClr val="FFFFFF"/>
              </a:solidFill>
            </a:endParaRPr>
          </a:p>
        </p:txBody>
      </p:sp>
      <p:graphicFrame>
        <p:nvGraphicFramePr>
          <p:cNvPr id="286" name="Google Shape;286;g26f90a0951a_2_0"/>
          <p:cNvGraphicFramePr/>
          <p:nvPr/>
        </p:nvGraphicFramePr>
        <p:xfrm>
          <a:off x="709625" y="1302775"/>
          <a:ext cx="3000000" cy="3000000"/>
        </p:xfrm>
        <a:graphic>
          <a:graphicData uri="http://schemas.openxmlformats.org/drawingml/2006/table">
            <a:tbl>
              <a:tblPr>
                <a:noFill/>
                <a:tableStyleId>{3751E5A9-463E-4E89-B8DB-A2DA5C12F235}</a:tableStyleId>
              </a:tblPr>
              <a:tblGrid>
                <a:gridCol w="3576625"/>
                <a:gridCol w="5210200"/>
                <a:gridCol w="1960275"/>
              </a:tblGrid>
              <a:tr h="403850">
                <a:tc>
                  <a:txBody>
                    <a:bodyPr/>
                    <a:lstStyle/>
                    <a:p>
                      <a:pPr indent="0" lvl="0" marL="0" rtl="0" algn="l">
                        <a:spcBef>
                          <a:spcPts val="0"/>
                        </a:spcBef>
                        <a:spcAft>
                          <a:spcPts val="0"/>
                        </a:spcAft>
                        <a:buNone/>
                      </a:pPr>
                      <a:r>
                        <a:rPr b="1" lang="en-US" sz="1200">
                          <a:solidFill>
                            <a:srgbClr val="1E3877"/>
                          </a:solidFill>
                          <a:latin typeface="Times New Roman"/>
                          <a:ea typeface="Times New Roman"/>
                          <a:cs typeface="Times New Roman"/>
                          <a:sym typeface="Times New Roman"/>
                        </a:rPr>
                        <a:t>Requirement</a:t>
                      </a:r>
                      <a:endParaRPr b="1" sz="1200">
                        <a:solidFill>
                          <a:srgbClr val="1E3877"/>
                        </a:solidFill>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b="1" lang="en-US" sz="1200">
                          <a:solidFill>
                            <a:srgbClr val="1E3877"/>
                          </a:solidFill>
                          <a:latin typeface="Times New Roman"/>
                          <a:ea typeface="Times New Roman"/>
                          <a:cs typeface="Times New Roman"/>
                          <a:sym typeface="Times New Roman"/>
                        </a:rPr>
                        <a:t>Verification</a:t>
                      </a:r>
                      <a:endParaRPr b="1" sz="1200">
                        <a:solidFill>
                          <a:srgbClr val="1E3877"/>
                        </a:solidFill>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b="1" lang="en-US" sz="1200">
                          <a:solidFill>
                            <a:srgbClr val="1E3877"/>
                          </a:solidFill>
                          <a:latin typeface="Times New Roman"/>
                          <a:ea typeface="Times New Roman"/>
                          <a:cs typeface="Times New Roman"/>
                          <a:sym typeface="Times New Roman"/>
                        </a:rPr>
                        <a:t>Result</a:t>
                      </a:r>
                      <a:endParaRPr b="1" sz="1200">
                        <a:solidFill>
                          <a:srgbClr val="1E3877"/>
                        </a:solidFill>
                        <a:latin typeface="Times New Roman"/>
                        <a:ea typeface="Times New Roman"/>
                        <a:cs typeface="Times New Roman"/>
                        <a:sym typeface="Times New Roman"/>
                      </a:endParaRPr>
                    </a:p>
                  </a:txBody>
                  <a:tcPr marT="63500" marB="63500" marR="63500" marL="63500"/>
                </a:tc>
              </a:tr>
              <a:tr h="1353150">
                <a:tc>
                  <a:txBody>
                    <a:bodyPr/>
                    <a:lstStyle/>
                    <a:p>
                      <a:pPr indent="0" lvl="0" marL="0" rtl="0" algn="l">
                        <a:lnSpc>
                          <a:spcPct val="150000"/>
                        </a:lnSpc>
                        <a:spcBef>
                          <a:spcPts val="100"/>
                        </a:spcBef>
                        <a:spcAft>
                          <a:spcPts val="0"/>
                        </a:spcAft>
                        <a:buNone/>
                      </a:pPr>
                      <a:r>
                        <a:rPr lang="en-US" sz="1200">
                          <a:solidFill>
                            <a:srgbClr val="1E3877"/>
                          </a:solidFill>
                          <a:latin typeface="Times New Roman"/>
                          <a:ea typeface="Times New Roman"/>
                          <a:cs typeface="Times New Roman"/>
                          <a:sym typeface="Times New Roman"/>
                        </a:rPr>
                        <a:t>1. Primary voltage regulator enables 12V +/- 5% voltage output</a:t>
                      </a:r>
                      <a:endParaRPr sz="1200">
                        <a:solidFill>
                          <a:srgbClr val="1E3877"/>
                        </a:solidFill>
                        <a:latin typeface="Times New Roman"/>
                        <a:ea typeface="Times New Roman"/>
                        <a:cs typeface="Times New Roman"/>
                        <a:sym typeface="Times New Roman"/>
                      </a:endParaRPr>
                    </a:p>
                  </a:txBody>
                  <a:tcPr marT="63500" marB="63500" marR="63500" marL="63500"/>
                </a:tc>
                <a:tc>
                  <a:txBody>
                    <a:bodyPr/>
                    <a:lstStyle/>
                    <a:p>
                      <a:pPr indent="-304800" lvl="0" marL="457200" rtl="0" algn="l">
                        <a:spcBef>
                          <a:spcPts val="0"/>
                        </a:spcBef>
                        <a:spcAft>
                          <a:spcPts val="0"/>
                        </a:spcAft>
                        <a:buClr>
                          <a:srgbClr val="1E3877"/>
                        </a:buClr>
                        <a:buSzPts val="1200"/>
                        <a:buFont typeface="Times New Roman"/>
                        <a:buChar char="●"/>
                      </a:pPr>
                      <a:r>
                        <a:rPr lang="en-US" sz="1200">
                          <a:solidFill>
                            <a:srgbClr val="1E3877"/>
                          </a:solidFill>
                          <a:latin typeface="Times New Roman"/>
                          <a:ea typeface="Times New Roman"/>
                          <a:cs typeface="Times New Roman"/>
                          <a:sym typeface="Times New Roman"/>
                        </a:rPr>
                        <a:t>Connect a 12V voltage regulator to a wall outlet</a:t>
                      </a:r>
                      <a:endParaRPr sz="1200">
                        <a:solidFill>
                          <a:srgbClr val="1E3877"/>
                        </a:solidFill>
                        <a:latin typeface="Times New Roman"/>
                        <a:ea typeface="Times New Roman"/>
                        <a:cs typeface="Times New Roman"/>
                        <a:sym typeface="Times New Roman"/>
                      </a:endParaRPr>
                    </a:p>
                    <a:p>
                      <a:pPr indent="-304800" lvl="0" marL="457200" rtl="0" algn="l">
                        <a:spcBef>
                          <a:spcPts val="0"/>
                        </a:spcBef>
                        <a:spcAft>
                          <a:spcPts val="0"/>
                        </a:spcAft>
                        <a:buClr>
                          <a:srgbClr val="1E3877"/>
                        </a:buClr>
                        <a:buSzPts val="1200"/>
                        <a:buFont typeface="Times New Roman"/>
                        <a:buChar char="●"/>
                      </a:pPr>
                      <a:r>
                        <a:rPr lang="en-US" sz="1200">
                          <a:solidFill>
                            <a:srgbClr val="1E3877"/>
                          </a:solidFill>
                          <a:latin typeface="Times New Roman"/>
                          <a:ea typeface="Times New Roman"/>
                          <a:cs typeface="Times New Roman"/>
                          <a:sym typeface="Times New Roman"/>
                        </a:rPr>
                        <a:t>Use an </a:t>
                      </a:r>
                      <a:r>
                        <a:rPr lang="en-US" sz="1200">
                          <a:solidFill>
                            <a:srgbClr val="1E3877"/>
                          </a:solidFill>
                          <a:latin typeface="Times New Roman"/>
                          <a:ea typeface="Times New Roman"/>
                          <a:cs typeface="Times New Roman"/>
                          <a:sym typeface="Times New Roman"/>
                        </a:rPr>
                        <a:t>multimeter</a:t>
                      </a:r>
                      <a:r>
                        <a:rPr lang="en-US" sz="1200">
                          <a:solidFill>
                            <a:srgbClr val="1E3877"/>
                          </a:solidFill>
                          <a:latin typeface="Times New Roman"/>
                          <a:ea typeface="Times New Roman"/>
                          <a:cs typeface="Times New Roman"/>
                          <a:sym typeface="Times New Roman"/>
                        </a:rPr>
                        <a:t> on the voltage regulator output to verify if it supports 12V +/- 5% output</a:t>
                      </a:r>
                      <a:endParaRPr sz="1200">
                        <a:solidFill>
                          <a:srgbClr val="1E3877"/>
                        </a:solidFill>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lang="en-US" sz="1200">
                          <a:solidFill>
                            <a:srgbClr val="1E3877"/>
                          </a:solidFill>
                          <a:latin typeface="Times New Roman"/>
                          <a:ea typeface="Times New Roman"/>
                          <a:cs typeface="Times New Roman"/>
                          <a:sym typeface="Times New Roman"/>
                        </a:rPr>
                        <a:t>Failed on first PCB but was replaced with external adapter</a:t>
                      </a:r>
                      <a:endParaRPr sz="1200">
                        <a:solidFill>
                          <a:srgbClr val="1E3877"/>
                        </a:solidFill>
                        <a:latin typeface="Times New Roman"/>
                        <a:ea typeface="Times New Roman"/>
                        <a:cs typeface="Times New Roman"/>
                        <a:sym typeface="Times New Roman"/>
                      </a:endParaRPr>
                    </a:p>
                  </a:txBody>
                  <a:tcPr marT="63500" marB="63500" marR="63500" marL="63500"/>
                </a:tc>
              </a:tr>
              <a:tr h="1353150">
                <a:tc>
                  <a:txBody>
                    <a:bodyPr/>
                    <a:lstStyle/>
                    <a:p>
                      <a:pPr indent="0" lvl="0" marL="0" rtl="0" algn="l">
                        <a:lnSpc>
                          <a:spcPct val="150000"/>
                        </a:lnSpc>
                        <a:spcBef>
                          <a:spcPts val="100"/>
                        </a:spcBef>
                        <a:spcAft>
                          <a:spcPts val="0"/>
                        </a:spcAft>
                        <a:buNone/>
                      </a:pPr>
                      <a:r>
                        <a:rPr lang="en-US" sz="1200">
                          <a:solidFill>
                            <a:srgbClr val="1E3877"/>
                          </a:solidFill>
                          <a:latin typeface="Times New Roman"/>
                          <a:ea typeface="Times New Roman"/>
                          <a:cs typeface="Times New Roman"/>
                          <a:sym typeface="Times New Roman"/>
                        </a:rPr>
                        <a:t>2. Primary voltage regulator enables 5V +/- 5% voltage output</a:t>
                      </a:r>
                      <a:endParaRPr sz="1200">
                        <a:solidFill>
                          <a:srgbClr val="1E3877"/>
                        </a:solidFill>
                        <a:latin typeface="Times New Roman"/>
                        <a:ea typeface="Times New Roman"/>
                        <a:cs typeface="Times New Roman"/>
                        <a:sym typeface="Times New Roman"/>
                      </a:endParaRPr>
                    </a:p>
                  </a:txBody>
                  <a:tcPr marT="63500" marB="63500" marR="63500" marL="63500"/>
                </a:tc>
                <a:tc>
                  <a:txBody>
                    <a:bodyPr/>
                    <a:lstStyle/>
                    <a:p>
                      <a:pPr indent="-304800" lvl="0" marL="457200" rtl="0" algn="l">
                        <a:spcBef>
                          <a:spcPts val="0"/>
                        </a:spcBef>
                        <a:spcAft>
                          <a:spcPts val="0"/>
                        </a:spcAft>
                        <a:buClr>
                          <a:srgbClr val="1E3877"/>
                        </a:buClr>
                        <a:buSzPts val="1200"/>
                        <a:buFont typeface="Times New Roman"/>
                        <a:buChar char="●"/>
                      </a:pPr>
                      <a:r>
                        <a:rPr lang="en-US" sz="1200">
                          <a:solidFill>
                            <a:srgbClr val="1E3877"/>
                          </a:solidFill>
                          <a:latin typeface="Times New Roman"/>
                          <a:ea typeface="Times New Roman"/>
                          <a:cs typeface="Times New Roman"/>
                          <a:sym typeface="Times New Roman"/>
                        </a:rPr>
                        <a:t>Connect a 5V voltage regulator to a wall outlet</a:t>
                      </a:r>
                      <a:endParaRPr sz="1200">
                        <a:solidFill>
                          <a:srgbClr val="1E3877"/>
                        </a:solidFill>
                        <a:latin typeface="Times New Roman"/>
                        <a:ea typeface="Times New Roman"/>
                        <a:cs typeface="Times New Roman"/>
                        <a:sym typeface="Times New Roman"/>
                      </a:endParaRPr>
                    </a:p>
                    <a:p>
                      <a:pPr indent="-304800" lvl="0" marL="457200" rtl="0" algn="l">
                        <a:spcBef>
                          <a:spcPts val="0"/>
                        </a:spcBef>
                        <a:spcAft>
                          <a:spcPts val="0"/>
                        </a:spcAft>
                        <a:buClr>
                          <a:srgbClr val="1E3877"/>
                        </a:buClr>
                        <a:buSzPts val="1200"/>
                        <a:buFont typeface="Times New Roman"/>
                        <a:buChar char="●"/>
                      </a:pPr>
                      <a:r>
                        <a:rPr lang="en-US" sz="1200">
                          <a:solidFill>
                            <a:srgbClr val="1E3877"/>
                          </a:solidFill>
                          <a:latin typeface="Times New Roman"/>
                          <a:ea typeface="Times New Roman"/>
                          <a:cs typeface="Times New Roman"/>
                          <a:sym typeface="Times New Roman"/>
                        </a:rPr>
                        <a:t>Use an </a:t>
                      </a:r>
                      <a:r>
                        <a:rPr lang="en-US" sz="1200">
                          <a:solidFill>
                            <a:srgbClr val="1E3877"/>
                          </a:solidFill>
                          <a:latin typeface="Times New Roman"/>
                          <a:ea typeface="Times New Roman"/>
                          <a:cs typeface="Times New Roman"/>
                          <a:sym typeface="Times New Roman"/>
                        </a:rPr>
                        <a:t>multimeter</a:t>
                      </a:r>
                      <a:r>
                        <a:rPr lang="en-US" sz="1200">
                          <a:solidFill>
                            <a:srgbClr val="1E3877"/>
                          </a:solidFill>
                          <a:latin typeface="Times New Roman"/>
                          <a:ea typeface="Times New Roman"/>
                          <a:cs typeface="Times New Roman"/>
                          <a:sym typeface="Times New Roman"/>
                        </a:rPr>
                        <a:t> on the voltage regulator output to verify if it supports 5V +/- 5% output</a:t>
                      </a:r>
                      <a:endParaRPr sz="1200">
                        <a:solidFill>
                          <a:srgbClr val="1E3877"/>
                        </a:solidFill>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lang="en-US" sz="1200">
                          <a:solidFill>
                            <a:srgbClr val="1E3877"/>
                          </a:solidFill>
                          <a:latin typeface="Times New Roman"/>
                          <a:ea typeface="Times New Roman"/>
                          <a:cs typeface="Times New Roman"/>
                          <a:sym typeface="Times New Roman"/>
                        </a:rPr>
                        <a:t>Pass</a:t>
                      </a:r>
                      <a:endParaRPr sz="1200">
                        <a:solidFill>
                          <a:srgbClr val="1E3877"/>
                        </a:solidFill>
                        <a:latin typeface="Times New Roman"/>
                        <a:ea typeface="Times New Roman"/>
                        <a:cs typeface="Times New Roman"/>
                        <a:sym typeface="Times New Roman"/>
                      </a:endParaRPr>
                    </a:p>
                  </a:txBody>
                  <a:tcPr marT="63500" marB="63500" marR="63500" marL="63500"/>
                </a:tc>
              </a:tr>
              <a:tr h="1353150">
                <a:tc>
                  <a:txBody>
                    <a:bodyPr/>
                    <a:lstStyle/>
                    <a:p>
                      <a:pPr indent="0" lvl="0" marL="0" rtl="0" algn="l">
                        <a:lnSpc>
                          <a:spcPct val="150000"/>
                        </a:lnSpc>
                        <a:spcBef>
                          <a:spcPts val="100"/>
                        </a:spcBef>
                        <a:spcAft>
                          <a:spcPts val="0"/>
                        </a:spcAft>
                        <a:buNone/>
                      </a:pPr>
                      <a:r>
                        <a:rPr lang="en-US" sz="1200">
                          <a:solidFill>
                            <a:srgbClr val="1E3877"/>
                          </a:solidFill>
                          <a:latin typeface="Times New Roman"/>
                          <a:ea typeface="Times New Roman"/>
                          <a:cs typeface="Times New Roman"/>
                          <a:sym typeface="Times New Roman"/>
                        </a:rPr>
                        <a:t>3. Secondary voltage regulator enables 3.3V +/- 5% voltage output</a:t>
                      </a:r>
                      <a:endParaRPr sz="1200">
                        <a:solidFill>
                          <a:srgbClr val="1E3877"/>
                        </a:solidFill>
                        <a:latin typeface="Times New Roman"/>
                        <a:ea typeface="Times New Roman"/>
                        <a:cs typeface="Times New Roman"/>
                        <a:sym typeface="Times New Roman"/>
                      </a:endParaRPr>
                    </a:p>
                  </a:txBody>
                  <a:tcPr marT="63500" marB="63500" marR="63500" marL="63500"/>
                </a:tc>
                <a:tc>
                  <a:txBody>
                    <a:bodyPr/>
                    <a:lstStyle/>
                    <a:p>
                      <a:pPr indent="-304800" lvl="0" marL="457200" rtl="0" algn="l">
                        <a:spcBef>
                          <a:spcPts val="0"/>
                        </a:spcBef>
                        <a:spcAft>
                          <a:spcPts val="0"/>
                        </a:spcAft>
                        <a:buClr>
                          <a:srgbClr val="1E3877"/>
                        </a:buClr>
                        <a:buSzPts val="1200"/>
                        <a:buFont typeface="Times New Roman"/>
                        <a:buChar char="●"/>
                      </a:pPr>
                      <a:r>
                        <a:rPr lang="en-US" sz="1200">
                          <a:solidFill>
                            <a:srgbClr val="1E3877"/>
                          </a:solidFill>
                          <a:latin typeface="Times New Roman"/>
                          <a:ea typeface="Times New Roman"/>
                          <a:cs typeface="Times New Roman"/>
                          <a:sym typeface="Times New Roman"/>
                        </a:rPr>
                        <a:t>Connect a 3.3V voltage regulator to a wall outlet</a:t>
                      </a:r>
                      <a:endParaRPr sz="1200">
                        <a:solidFill>
                          <a:srgbClr val="1E3877"/>
                        </a:solidFill>
                        <a:latin typeface="Times New Roman"/>
                        <a:ea typeface="Times New Roman"/>
                        <a:cs typeface="Times New Roman"/>
                        <a:sym typeface="Times New Roman"/>
                      </a:endParaRPr>
                    </a:p>
                    <a:p>
                      <a:pPr indent="-304800" lvl="0" marL="457200" rtl="0" algn="l">
                        <a:spcBef>
                          <a:spcPts val="0"/>
                        </a:spcBef>
                        <a:spcAft>
                          <a:spcPts val="0"/>
                        </a:spcAft>
                        <a:buClr>
                          <a:srgbClr val="1E3877"/>
                        </a:buClr>
                        <a:buSzPts val="1200"/>
                        <a:buFont typeface="Times New Roman"/>
                        <a:buChar char="●"/>
                      </a:pPr>
                      <a:r>
                        <a:rPr lang="en-US" sz="1200">
                          <a:solidFill>
                            <a:srgbClr val="1E3877"/>
                          </a:solidFill>
                          <a:latin typeface="Times New Roman"/>
                          <a:ea typeface="Times New Roman"/>
                          <a:cs typeface="Times New Roman"/>
                          <a:sym typeface="Times New Roman"/>
                        </a:rPr>
                        <a:t>Use an </a:t>
                      </a:r>
                      <a:r>
                        <a:rPr lang="en-US" sz="1200">
                          <a:solidFill>
                            <a:srgbClr val="1E3877"/>
                          </a:solidFill>
                          <a:latin typeface="Times New Roman"/>
                          <a:ea typeface="Times New Roman"/>
                          <a:cs typeface="Times New Roman"/>
                          <a:sym typeface="Times New Roman"/>
                        </a:rPr>
                        <a:t>multimeter</a:t>
                      </a:r>
                      <a:r>
                        <a:rPr lang="en-US" sz="1200">
                          <a:solidFill>
                            <a:srgbClr val="1E3877"/>
                          </a:solidFill>
                          <a:latin typeface="Times New Roman"/>
                          <a:ea typeface="Times New Roman"/>
                          <a:cs typeface="Times New Roman"/>
                          <a:sym typeface="Times New Roman"/>
                        </a:rPr>
                        <a:t> on the voltage regulator output to verify if it supports 3.3V +/- 5% output</a:t>
                      </a:r>
                      <a:endParaRPr sz="1200">
                        <a:solidFill>
                          <a:srgbClr val="1E3877"/>
                        </a:solidFill>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lang="en-US" sz="1200">
                          <a:solidFill>
                            <a:srgbClr val="1E3877"/>
                          </a:solidFill>
                          <a:latin typeface="Times New Roman"/>
                          <a:ea typeface="Times New Roman"/>
                          <a:cs typeface="Times New Roman"/>
                          <a:sym typeface="Times New Roman"/>
                        </a:rPr>
                        <a:t>Pass</a:t>
                      </a:r>
                      <a:endParaRPr sz="1200">
                        <a:solidFill>
                          <a:srgbClr val="1E3877"/>
                        </a:solidFill>
                        <a:latin typeface="Times New Roman"/>
                        <a:ea typeface="Times New Roman"/>
                        <a:cs typeface="Times New Roman"/>
                        <a:sym typeface="Times New Roman"/>
                      </a:endParaRPr>
                    </a:p>
                  </a:txBody>
                  <a:tcPr marT="63500" marB="63500" marR="63500" marL="63500"/>
                </a:tc>
              </a:tr>
            </a:tbl>
          </a:graphicData>
        </a:graphic>
      </p:graphicFrame>
      <p:pic>
        <p:nvPicPr>
          <p:cNvPr id="287" name="Google Shape;287;g26f90a0951a_2_0"/>
          <p:cNvPicPr preferRelativeResize="0"/>
          <p:nvPr/>
        </p:nvPicPr>
        <p:blipFill>
          <a:blip r:embed="rId3">
            <a:alphaModFix/>
          </a:blip>
          <a:stretch>
            <a:fillRect/>
          </a:stretch>
        </p:blipFill>
        <p:spPr>
          <a:xfrm>
            <a:off x="11630775" y="3059775"/>
            <a:ext cx="317950" cy="317950"/>
          </a:xfrm>
          <a:prstGeom prst="rect">
            <a:avLst/>
          </a:prstGeom>
          <a:noFill/>
          <a:ln>
            <a:noFill/>
          </a:ln>
        </p:spPr>
      </p:pic>
      <p:pic>
        <p:nvPicPr>
          <p:cNvPr id="288" name="Google Shape;288;g26f90a0951a_2_0"/>
          <p:cNvPicPr preferRelativeResize="0"/>
          <p:nvPr/>
        </p:nvPicPr>
        <p:blipFill>
          <a:blip r:embed="rId3">
            <a:alphaModFix/>
          </a:blip>
          <a:stretch>
            <a:fillRect/>
          </a:stretch>
        </p:blipFill>
        <p:spPr>
          <a:xfrm>
            <a:off x="11630775" y="4412925"/>
            <a:ext cx="317950" cy="317950"/>
          </a:xfrm>
          <a:prstGeom prst="rect">
            <a:avLst/>
          </a:prstGeom>
          <a:noFill/>
          <a:ln>
            <a:noFill/>
          </a:ln>
        </p:spPr>
      </p:pic>
      <p:pic>
        <p:nvPicPr>
          <p:cNvPr id="289" name="Google Shape;289;g26f90a0951a_2_0"/>
          <p:cNvPicPr preferRelativeResize="0"/>
          <p:nvPr/>
        </p:nvPicPr>
        <p:blipFill>
          <a:blip r:embed="rId4">
            <a:alphaModFix/>
          </a:blip>
          <a:stretch>
            <a:fillRect/>
          </a:stretch>
        </p:blipFill>
        <p:spPr>
          <a:xfrm>
            <a:off x="11587113" y="1706625"/>
            <a:ext cx="405275" cy="4052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g2d00e45a9b7_0_8"/>
          <p:cNvSpPr txBox="1"/>
          <p:nvPr>
            <p:ph idx="4294967295" type="title"/>
          </p:nvPr>
        </p:nvSpPr>
        <p:spPr>
          <a:xfrm>
            <a:off x="709619" y="365125"/>
            <a:ext cx="57228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E84A27"/>
              </a:buClr>
              <a:buSzPts val="4400"/>
              <a:buFont typeface="Georgia"/>
              <a:buNone/>
            </a:pPr>
            <a:r>
              <a:rPr lang="en-US" sz="3200"/>
              <a:t>Success</a:t>
            </a:r>
            <a:endParaRPr sz="3200"/>
          </a:p>
        </p:txBody>
      </p:sp>
      <p:sp>
        <p:nvSpPr>
          <p:cNvPr id="295" name="Google Shape;295;g2d00e45a9b7_0_8"/>
          <p:cNvSpPr txBox="1"/>
          <p:nvPr/>
        </p:nvSpPr>
        <p:spPr>
          <a:xfrm>
            <a:off x="709625" y="6192550"/>
            <a:ext cx="30000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2000">
                <a:solidFill>
                  <a:srgbClr val="FFFFFF"/>
                </a:solidFill>
              </a:rPr>
              <a:t>ECE445 SP24 Team49</a:t>
            </a:r>
            <a:endParaRPr sz="2000">
              <a:solidFill>
                <a:srgbClr val="FFFFFF"/>
              </a:solidFill>
            </a:endParaRPr>
          </a:p>
        </p:txBody>
      </p:sp>
      <p:sp>
        <p:nvSpPr>
          <p:cNvPr id="296" name="Google Shape;296;g2d00e45a9b7_0_8"/>
          <p:cNvSpPr txBox="1"/>
          <p:nvPr>
            <p:ph idx="4294967295" type="body"/>
          </p:nvPr>
        </p:nvSpPr>
        <p:spPr>
          <a:xfrm>
            <a:off x="709625" y="1690825"/>
            <a:ext cx="5722800" cy="4194900"/>
          </a:xfrm>
          <a:prstGeom prst="rect">
            <a:avLst/>
          </a:prstGeom>
        </p:spPr>
        <p:txBody>
          <a:bodyPr anchorCtr="0" anchor="t" bIns="45700" lIns="91425" spcFirstLastPara="1" rIns="91425" wrap="square" tIns="45700">
            <a:normAutofit/>
          </a:bodyPr>
          <a:lstStyle/>
          <a:p>
            <a:pPr indent="-381000" lvl="0" marL="457200" rtl="0" algn="l">
              <a:spcBef>
                <a:spcPts val="1000"/>
              </a:spcBef>
              <a:spcAft>
                <a:spcPts val="0"/>
              </a:spcAft>
              <a:buSzPts val="2400"/>
              <a:buChar char="•"/>
            </a:pPr>
            <a:r>
              <a:rPr lang="en-US" sz="2400"/>
              <a:t>Accomplished object detection and enabled tracking of hand motion</a:t>
            </a:r>
            <a:endParaRPr sz="2400"/>
          </a:p>
          <a:p>
            <a:pPr indent="-381000" lvl="0" marL="457200" rtl="0" algn="l">
              <a:spcBef>
                <a:spcPts val="0"/>
              </a:spcBef>
              <a:spcAft>
                <a:spcPts val="0"/>
              </a:spcAft>
              <a:buSzPts val="2400"/>
              <a:buChar char="•"/>
            </a:pPr>
            <a:r>
              <a:rPr lang="en-US" sz="2400"/>
              <a:t>Streamlined communication between mechanical arm, RGB light, servo motors, and ESP32</a:t>
            </a:r>
            <a:endParaRPr sz="2400"/>
          </a:p>
          <a:p>
            <a:pPr indent="-381000" lvl="0" marL="457200" rtl="0" algn="l">
              <a:spcBef>
                <a:spcPts val="0"/>
              </a:spcBef>
              <a:spcAft>
                <a:spcPts val="0"/>
              </a:spcAft>
              <a:buSzPts val="2400"/>
              <a:buChar char="•"/>
            </a:pPr>
            <a:r>
              <a:rPr lang="en-US" sz="2400"/>
              <a:t>Achieved gesture recognition to control RGB light and mechanical arm using gestures</a:t>
            </a:r>
            <a:endParaRPr sz="2400"/>
          </a:p>
          <a:p>
            <a:pPr indent="-381000" lvl="0" marL="457200" rtl="0" algn="l">
              <a:spcBef>
                <a:spcPts val="0"/>
              </a:spcBef>
              <a:spcAft>
                <a:spcPts val="0"/>
              </a:spcAft>
              <a:buSzPts val="2400"/>
              <a:buChar char="•"/>
            </a:pPr>
            <a:r>
              <a:rPr lang="en-US" sz="2400"/>
              <a:t>Provided usable lamp product for potential users</a:t>
            </a:r>
            <a:endParaRPr sz="2400"/>
          </a:p>
        </p:txBody>
      </p:sp>
      <p:sp>
        <p:nvSpPr>
          <p:cNvPr id="297" name="Google Shape;297;g2d00e45a9b7_0_8"/>
          <p:cNvSpPr txBox="1"/>
          <p:nvPr>
            <p:ph idx="4294967295" type="title"/>
          </p:nvPr>
        </p:nvSpPr>
        <p:spPr>
          <a:xfrm>
            <a:off x="6432419" y="365125"/>
            <a:ext cx="57228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E84A27"/>
              </a:buClr>
              <a:buSzPts val="4400"/>
              <a:buFont typeface="Georgia"/>
              <a:buNone/>
            </a:pPr>
            <a:r>
              <a:rPr lang="en-US" sz="3200"/>
              <a:t>Challenges</a:t>
            </a:r>
            <a:endParaRPr sz="3200"/>
          </a:p>
        </p:txBody>
      </p:sp>
      <p:sp>
        <p:nvSpPr>
          <p:cNvPr id="298" name="Google Shape;298;g2d00e45a9b7_0_8"/>
          <p:cNvSpPr txBox="1"/>
          <p:nvPr>
            <p:ph idx="4294967295" type="body"/>
          </p:nvPr>
        </p:nvSpPr>
        <p:spPr>
          <a:xfrm>
            <a:off x="6432425" y="1690825"/>
            <a:ext cx="5722800" cy="3111900"/>
          </a:xfrm>
          <a:prstGeom prst="rect">
            <a:avLst/>
          </a:prstGeom>
        </p:spPr>
        <p:txBody>
          <a:bodyPr anchorCtr="0" anchor="t" bIns="45700" lIns="91425" spcFirstLastPara="1" rIns="91425" wrap="square" tIns="45700">
            <a:normAutofit/>
          </a:bodyPr>
          <a:lstStyle/>
          <a:p>
            <a:pPr indent="-381000" lvl="0" marL="457200" rtl="0" algn="l">
              <a:spcBef>
                <a:spcPts val="1000"/>
              </a:spcBef>
              <a:spcAft>
                <a:spcPts val="0"/>
              </a:spcAft>
              <a:buSzPts val="2400"/>
              <a:buChar char="•"/>
            </a:pPr>
            <a:r>
              <a:rPr lang="en-US" sz="2400"/>
              <a:t>PCB design encountered several issues and needed to be replaced by ESP32 Development Board</a:t>
            </a:r>
            <a:endParaRPr sz="2400"/>
          </a:p>
          <a:p>
            <a:pPr indent="-381000" lvl="0" marL="457200" rtl="0" algn="l">
              <a:spcBef>
                <a:spcPts val="0"/>
              </a:spcBef>
              <a:spcAft>
                <a:spcPts val="0"/>
              </a:spcAft>
              <a:buSzPts val="2400"/>
              <a:buChar char="•"/>
            </a:pPr>
            <a:r>
              <a:rPr lang="en-US" sz="2400"/>
              <a:t>Power module testing burned the initial PCB microcontroller</a:t>
            </a:r>
            <a:endParaRPr sz="24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g2d00e45a9b7_0_0"/>
          <p:cNvSpPr txBox="1"/>
          <p:nvPr>
            <p:ph idx="4294967295" type="title"/>
          </p:nvPr>
        </p:nvSpPr>
        <p:spPr>
          <a:xfrm>
            <a:off x="709613" y="365125"/>
            <a:ext cx="114825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E84A27"/>
              </a:buClr>
              <a:buSzPts val="4400"/>
              <a:buFont typeface="Georgia"/>
              <a:buNone/>
            </a:pPr>
            <a:r>
              <a:rPr lang="en-US" sz="3200"/>
              <a:t>Conclusion</a:t>
            </a:r>
            <a:endParaRPr sz="3200"/>
          </a:p>
        </p:txBody>
      </p:sp>
      <p:sp>
        <p:nvSpPr>
          <p:cNvPr id="304" name="Google Shape;304;g2d00e45a9b7_0_0"/>
          <p:cNvSpPr txBox="1"/>
          <p:nvPr/>
        </p:nvSpPr>
        <p:spPr>
          <a:xfrm>
            <a:off x="709625" y="6192550"/>
            <a:ext cx="30000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2000">
                <a:solidFill>
                  <a:srgbClr val="FFFFFF"/>
                </a:solidFill>
              </a:rPr>
              <a:t>ECE445 SP24 Team49</a:t>
            </a:r>
            <a:endParaRPr sz="2000">
              <a:solidFill>
                <a:srgbClr val="FFFFFF"/>
              </a:solidFill>
            </a:endParaRPr>
          </a:p>
        </p:txBody>
      </p:sp>
      <p:sp>
        <p:nvSpPr>
          <p:cNvPr id="305" name="Google Shape;305;g2d00e45a9b7_0_0"/>
          <p:cNvSpPr txBox="1"/>
          <p:nvPr>
            <p:ph idx="4294967295" type="body"/>
          </p:nvPr>
        </p:nvSpPr>
        <p:spPr>
          <a:xfrm>
            <a:off x="709625" y="1507450"/>
            <a:ext cx="5472000" cy="4685100"/>
          </a:xfrm>
          <a:prstGeom prst="rect">
            <a:avLst/>
          </a:prstGeom>
        </p:spPr>
        <p:txBody>
          <a:bodyPr anchorCtr="0" anchor="t" bIns="45700" lIns="91425" spcFirstLastPara="1" rIns="91425" wrap="square" tIns="45700">
            <a:normAutofit/>
          </a:bodyPr>
          <a:lstStyle/>
          <a:p>
            <a:pPr indent="0" lvl="0" marL="0" rtl="0" algn="l">
              <a:lnSpc>
                <a:spcPct val="150000"/>
              </a:lnSpc>
              <a:spcBef>
                <a:spcPts val="1000"/>
              </a:spcBef>
              <a:spcAft>
                <a:spcPts val="0"/>
              </a:spcAft>
              <a:buNone/>
            </a:pPr>
            <a:r>
              <a:rPr b="1" lang="en-US" sz="1800"/>
              <a:t>What we Learned:</a:t>
            </a:r>
            <a:endParaRPr b="1" sz="1800"/>
          </a:p>
          <a:p>
            <a:pPr indent="-342900" lvl="0" marL="457200" rtl="0" algn="l">
              <a:lnSpc>
                <a:spcPct val="150000"/>
              </a:lnSpc>
              <a:spcBef>
                <a:spcPts val="1000"/>
              </a:spcBef>
              <a:spcAft>
                <a:spcPts val="0"/>
              </a:spcAft>
              <a:buSzPts val="1800"/>
              <a:buChar char="•"/>
            </a:pPr>
            <a:r>
              <a:rPr lang="en-US" sz="1800"/>
              <a:t>Designing user friendly products</a:t>
            </a:r>
            <a:endParaRPr sz="1800"/>
          </a:p>
          <a:p>
            <a:pPr indent="-342900" lvl="0" marL="457200" rtl="0" algn="l">
              <a:lnSpc>
                <a:spcPct val="150000"/>
              </a:lnSpc>
              <a:spcBef>
                <a:spcPts val="0"/>
              </a:spcBef>
              <a:spcAft>
                <a:spcPts val="0"/>
              </a:spcAft>
              <a:buSzPts val="1800"/>
              <a:buChar char="•"/>
            </a:pPr>
            <a:r>
              <a:rPr lang="en-US" sz="1800"/>
              <a:t>Implementing object detection and gesture recognition</a:t>
            </a:r>
            <a:endParaRPr sz="1800"/>
          </a:p>
          <a:p>
            <a:pPr indent="-342900" lvl="0" marL="457200" rtl="0" algn="l">
              <a:lnSpc>
                <a:spcPct val="150000"/>
              </a:lnSpc>
              <a:spcBef>
                <a:spcPts val="0"/>
              </a:spcBef>
              <a:spcAft>
                <a:spcPts val="0"/>
              </a:spcAft>
              <a:buSzPts val="1800"/>
              <a:buChar char="•"/>
            </a:pPr>
            <a:r>
              <a:rPr lang="en-US" sz="1800"/>
              <a:t>PCB Testing and Assembly</a:t>
            </a:r>
            <a:endParaRPr sz="1800"/>
          </a:p>
          <a:p>
            <a:pPr indent="-342900" lvl="0" marL="457200" rtl="0" algn="l">
              <a:lnSpc>
                <a:spcPct val="150000"/>
              </a:lnSpc>
              <a:spcBef>
                <a:spcPts val="0"/>
              </a:spcBef>
              <a:spcAft>
                <a:spcPts val="0"/>
              </a:spcAft>
              <a:buSzPts val="1800"/>
              <a:buChar char="•"/>
            </a:pPr>
            <a:r>
              <a:rPr lang="en-US" sz="1800"/>
              <a:t>Communication Skills</a:t>
            </a:r>
            <a:endParaRPr b="1" sz="1800"/>
          </a:p>
        </p:txBody>
      </p:sp>
      <p:sp>
        <p:nvSpPr>
          <p:cNvPr id="306" name="Google Shape;306;g2d00e45a9b7_0_0"/>
          <p:cNvSpPr txBox="1"/>
          <p:nvPr>
            <p:ph idx="4294967295" type="body"/>
          </p:nvPr>
        </p:nvSpPr>
        <p:spPr>
          <a:xfrm>
            <a:off x="6334850" y="1507450"/>
            <a:ext cx="5472000" cy="4685100"/>
          </a:xfrm>
          <a:prstGeom prst="rect">
            <a:avLst/>
          </a:prstGeom>
        </p:spPr>
        <p:txBody>
          <a:bodyPr anchorCtr="0" anchor="t" bIns="45700" lIns="91425" spcFirstLastPara="1" rIns="91425" wrap="square" tIns="45700">
            <a:normAutofit/>
          </a:bodyPr>
          <a:lstStyle/>
          <a:p>
            <a:pPr indent="0" lvl="0" marL="0" rtl="0" algn="l">
              <a:lnSpc>
                <a:spcPct val="150000"/>
              </a:lnSpc>
              <a:spcBef>
                <a:spcPts val="1000"/>
              </a:spcBef>
              <a:spcAft>
                <a:spcPts val="0"/>
              </a:spcAft>
              <a:buNone/>
            </a:pPr>
            <a:r>
              <a:rPr b="1" lang="en-US" sz="1800"/>
              <a:t>How we would redesign</a:t>
            </a:r>
            <a:r>
              <a:rPr b="1" lang="en-US" sz="1800"/>
              <a:t>:</a:t>
            </a:r>
            <a:endParaRPr b="1" sz="1800"/>
          </a:p>
          <a:p>
            <a:pPr indent="-342900" lvl="0" marL="457200" rtl="0" algn="l">
              <a:lnSpc>
                <a:spcPct val="150000"/>
              </a:lnSpc>
              <a:spcBef>
                <a:spcPts val="1000"/>
              </a:spcBef>
              <a:spcAft>
                <a:spcPts val="0"/>
              </a:spcAft>
              <a:buSzPts val="1800"/>
              <a:buChar char="•"/>
            </a:pPr>
            <a:r>
              <a:rPr lang="en-US" sz="1800"/>
              <a:t>Order assembled PCB board to avoid hand soldering issues</a:t>
            </a:r>
            <a:endParaRPr sz="1800"/>
          </a:p>
          <a:p>
            <a:pPr indent="-342900" lvl="0" marL="457200" rtl="0" algn="l">
              <a:lnSpc>
                <a:spcPct val="150000"/>
              </a:lnSpc>
              <a:spcBef>
                <a:spcPts val="0"/>
              </a:spcBef>
              <a:spcAft>
                <a:spcPts val="0"/>
              </a:spcAft>
              <a:buSzPts val="1800"/>
              <a:buChar char="•"/>
            </a:pPr>
            <a:r>
              <a:rPr lang="en-US" sz="1800"/>
              <a:t>Build a separate power module board to avoid possible burning </a:t>
            </a:r>
            <a:endParaRPr sz="1800"/>
          </a:p>
          <a:p>
            <a:pPr indent="0" lvl="0" marL="0" rtl="0" algn="l">
              <a:lnSpc>
                <a:spcPct val="150000"/>
              </a:lnSpc>
              <a:spcBef>
                <a:spcPts val="1000"/>
              </a:spcBef>
              <a:spcAft>
                <a:spcPts val="0"/>
              </a:spcAft>
              <a:buNone/>
            </a:pPr>
            <a:r>
              <a:rPr b="1" lang="en-US" sz="1800"/>
              <a:t>Future Recommendation:</a:t>
            </a:r>
            <a:endParaRPr b="1" sz="1800"/>
          </a:p>
          <a:p>
            <a:pPr indent="-342900" lvl="0" marL="457200" rtl="0" algn="l">
              <a:lnSpc>
                <a:spcPct val="150000"/>
              </a:lnSpc>
              <a:spcBef>
                <a:spcPts val="1000"/>
              </a:spcBef>
              <a:spcAft>
                <a:spcPts val="0"/>
              </a:spcAft>
              <a:buSzPts val="1800"/>
              <a:buChar char="•"/>
            </a:pPr>
            <a:r>
              <a:rPr lang="en-US" sz="1800"/>
              <a:t>Continue refining tracking algorithm for more precise hand motion tracking</a:t>
            </a:r>
            <a:endParaRPr sz="1800"/>
          </a:p>
          <a:p>
            <a:pPr indent="-342900" lvl="0" marL="457200" rtl="0" algn="l">
              <a:lnSpc>
                <a:spcPct val="150000"/>
              </a:lnSpc>
              <a:spcBef>
                <a:spcPts val="0"/>
              </a:spcBef>
              <a:spcAft>
                <a:spcPts val="0"/>
              </a:spcAft>
              <a:buSzPts val="1800"/>
              <a:buChar char="•"/>
            </a:pPr>
            <a:r>
              <a:rPr lang="en-US" sz="1800"/>
              <a:t>Purchase professional camera to increase Field of View of cameras on the lamp </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 name="Shape 45"/>
        <p:cNvGrpSpPr/>
        <p:nvPr/>
      </p:nvGrpSpPr>
      <p:grpSpPr>
        <a:xfrm>
          <a:off x="0" y="0"/>
          <a:ext cx="0" cy="0"/>
          <a:chOff x="0" y="0"/>
          <a:chExt cx="0" cy="0"/>
        </a:xfrm>
      </p:grpSpPr>
      <p:sp>
        <p:nvSpPr>
          <p:cNvPr id="46" name="Google Shape;46;p2"/>
          <p:cNvSpPr txBox="1"/>
          <p:nvPr>
            <p:ph idx="4294967295" type="title"/>
          </p:nvPr>
        </p:nvSpPr>
        <p:spPr>
          <a:xfrm>
            <a:off x="709619" y="365125"/>
            <a:ext cx="57228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E84A27"/>
              </a:buClr>
              <a:buSzPts val="4400"/>
              <a:buFont typeface="Georgia"/>
              <a:buNone/>
            </a:pPr>
            <a:r>
              <a:rPr lang="en-US" sz="3200"/>
              <a:t>Problem</a:t>
            </a:r>
            <a:endParaRPr sz="3200"/>
          </a:p>
        </p:txBody>
      </p:sp>
      <p:sp>
        <p:nvSpPr>
          <p:cNvPr id="47" name="Google Shape;47;p2"/>
          <p:cNvSpPr txBox="1"/>
          <p:nvPr/>
        </p:nvSpPr>
        <p:spPr>
          <a:xfrm>
            <a:off x="709625" y="6192550"/>
            <a:ext cx="30000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2000">
                <a:solidFill>
                  <a:srgbClr val="FFFFFF"/>
                </a:solidFill>
              </a:rPr>
              <a:t>ECE445 SP24 Team49</a:t>
            </a:r>
            <a:endParaRPr sz="2000">
              <a:solidFill>
                <a:srgbClr val="FFFFFF"/>
              </a:solidFill>
            </a:endParaRPr>
          </a:p>
        </p:txBody>
      </p:sp>
      <p:sp>
        <p:nvSpPr>
          <p:cNvPr id="48" name="Google Shape;48;p2"/>
          <p:cNvSpPr txBox="1"/>
          <p:nvPr>
            <p:ph idx="4294967295" type="body"/>
          </p:nvPr>
        </p:nvSpPr>
        <p:spPr>
          <a:xfrm>
            <a:off x="709625" y="1690825"/>
            <a:ext cx="5722800" cy="3111900"/>
          </a:xfrm>
          <a:prstGeom prst="rect">
            <a:avLst/>
          </a:prstGeom>
        </p:spPr>
        <p:txBody>
          <a:bodyPr anchorCtr="0" anchor="t" bIns="45700" lIns="91425" spcFirstLastPara="1" rIns="91425" wrap="square" tIns="45700">
            <a:normAutofit/>
          </a:bodyPr>
          <a:lstStyle/>
          <a:p>
            <a:pPr indent="-406400" lvl="0" marL="457200" rtl="0" algn="l">
              <a:spcBef>
                <a:spcPts val="1000"/>
              </a:spcBef>
              <a:spcAft>
                <a:spcPts val="0"/>
              </a:spcAft>
              <a:buSzPts val="2800"/>
              <a:buChar char="•"/>
            </a:pPr>
            <a:r>
              <a:rPr lang="en-US"/>
              <a:t>Industrial precision work such as hand soldering requires adequate lighting</a:t>
            </a:r>
            <a:endParaRPr/>
          </a:p>
          <a:p>
            <a:pPr indent="-406400" lvl="0" marL="457200" rtl="0" algn="l">
              <a:spcBef>
                <a:spcPts val="0"/>
              </a:spcBef>
              <a:spcAft>
                <a:spcPts val="0"/>
              </a:spcAft>
              <a:buSzPts val="2800"/>
              <a:buChar char="•"/>
            </a:pPr>
            <a:r>
              <a:rPr lang="en-US"/>
              <a:t>Hand movement shadow often causes </a:t>
            </a:r>
            <a:r>
              <a:rPr lang="en-US"/>
              <a:t>inadequate</a:t>
            </a:r>
            <a:r>
              <a:rPr lang="en-US"/>
              <a:t> lighting</a:t>
            </a:r>
            <a:endParaRPr/>
          </a:p>
        </p:txBody>
      </p:sp>
      <p:sp>
        <p:nvSpPr>
          <p:cNvPr id="49" name="Google Shape;49;p2"/>
          <p:cNvSpPr txBox="1"/>
          <p:nvPr>
            <p:ph idx="4294967295" type="title"/>
          </p:nvPr>
        </p:nvSpPr>
        <p:spPr>
          <a:xfrm>
            <a:off x="6432419" y="365125"/>
            <a:ext cx="57228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E84A27"/>
              </a:buClr>
              <a:buSzPts val="4400"/>
              <a:buFont typeface="Georgia"/>
              <a:buNone/>
            </a:pPr>
            <a:r>
              <a:rPr lang="en-US" sz="3200"/>
              <a:t>Solution</a:t>
            </a:r>
            <a:endParaRPr sz="3200"/>
          </a:p>
        </p:txBody>
      </p:sp>
      <p:sp>
        <p:nvSpPr>
          <p:cNvPr id="50" name="Google Shape;50;p2"/>
          <p:cNvSpPr txBox="1"/>
          <p:nvPr>
            <p:ph idx="4294967295" type="body"/>
          </p:nvPr>
        </p:nvSpPr>
        <p:spPr>
          <a:xfrm>
            <a:off x="6432425" y="1690825"/>
            <a:ext cx="5722800" cy="3111900"/>
          </a:xfrm>
          <a:prstGeom prst="rect">
            <a:avLst/>
          </a:prstGeom>
        </p:spPr>
        <p:txBody>
          <a:bodyPr anchorCtr="0" anchor="t" bIns="45700" lIns="91425" spcFirstLastPara="1" rIns="91425" wrap="square" tIns="45700">
            <a:normAutofit/>
          </a:bodyPr>
          <a:lstStyle/>
          <a:p>
            <a:pPr indent="-406400" lvl="0" marL="457200" rtl="0" algn="l">
              <a:spcBef>
                <a:spcPts val="1000"/>
              </a:spcBef>
              <a:spcAft>
                <a:spcPts val="0"/>
              </a:spcAft>
              <a:buSzPts val="2800"/>
              <a:buChar char="•"/>
            </a:pPr>
            <a:r>
              <a:rPr lang="en-US"/>
              <a:t>Design a smart lamp that could follow hand movement and provide hand gesture controls to increase flexibility of desk lamp</a:t>
            </a:r>
            <a:endParaRPr/>
          </a:p>
        </p:txBody>
      </p:sp>
      <p:pic>
        <p:nvPicPr>
          <p:cNvPr id="51" name="Google Shape;51;p2"/>
          <p:cNvPicPr preferRelativeResize="0"/>
          <p:nvPr/>
        </p:nvPicPr>
        <p:blipFill>
          <a:blip r:embed="rId3">
            <a:alphaModFix/>
          </a:blip>
          <a:stretch>
            <a:fillRect/>
          </a:stretch>
        </p:blipFill>
        <p:spPr>
          <a:xfrm>
            <a:off x="877850" y="3733674"/>
            <a:ext cx="2831775" cy="21238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g2d06af42420_0_0"/>
          <p:cNvSpPr txBox="1"/>
          <p:nvPr>
            <p:ph type="ctrTitle"/>
          </p:nvPr>
        </p:nvSpPr>
        <p:spPr>
          <a:xfrm>
            <a:off x="3203116" y="1777999"/>
            <a:ext cx="5785800" cy="20622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10000"/>
              <a:buFont typeface="Calibri"/>
              <a:buNone/>
            </a:pPr>
            <a:r>
              <a:rPr lang="en-US"/>
              <a:t>Thank you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g2cfde947e9a_0_0"/>
          <p:cNvSpPr txBox="1"/>
          <p:nvPr>
            <p:ph idx="4294967295" type="title"/>
          </p:nvPr>
        </p:nvSpPr>
        <p:spPr>
          <a:xfrm>
            <a:off x="709613" y="365125"/>
            <a:ext cx="114825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E84A27"/>
              </a:buClr>
              <a:buSzPts val="4400"/>
              <a:buFont typeface="Georgia"/>
              <a:buNone/>
            </a:pPr>
            <a:r>
              <a:rPr lang="en-US" sz="3200"/>
              <a:t>High Level Requirements</a:t>
            </a:r>
            <a:endParaRPr sz="3200"/>
          </a:p>
        </p:txBody>
      </p:sp>
      <p:sp>
        <p:nvSpPr>
          <p:cNvPr id="57" name="Google Shape;57;g2cfde947e9a_0_0"/>
          <p:cNvSpPr txBox="1"/>
          <p:nvPr/>
        </p:nvSpPr>
        <p:spPr>
          <a:xfrm>
            <a:off x="709625" y="6192550"/>
            <a:ext cx="30000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2000">
                <a:solidFill>
                  <a:srgbClr val="FFFFFF"/>
                </a:solidFill>
              </a:rPr>
              <a:t>ECE445 SP24 Team49</a:t>
            </a:r>
            <a:endParaRPr sz="2000">
              <a:solidFill>
                <a:srgbClr val="FFFFFF"/>
              </a:solidFill>
            </a:endParaRPr>
          </a:p>
        </p:txBody>
      </p:sp>
      <p:sp>
        <p:nvSpPr>
          <p:cNvPr id="58" name="Google Shape;58;g2cfde947e9a_0_0"/>
          <p:cNvSpPr txBox="1"/>
          <p:nvPr>
            <p:ph idx="4294967295" type="body"/>
          </p:nvPr>
        </p:nvSpPr>
        <p:spPr>
          <a:xfrm>
            <a:off x="709625" y="1507450"/>
            <a:ext cx="9614400" cy="4685100"/>
          </a:xfrm>
          <a:prstGeom prst="rect">
            <a:avLst/>
          </a:prstGeom>
        </p:spPr>
        <p:txBody>
          <a:bodyPr anchorCtr="0" anchor="t" bIns="45700" lIns="91425" spcFirstLastPara="1" rIns="91425" wrap="square" tIns="45700">
            <a:normAutofit/>
          </a:bodyPr>
          <a:lstStyle/>
          <a:p>
            <a:pPr indent="-381000" lvl="0" marL="457200" rtl="0" algn="l">
              <a:lnSpc>
                <a:spcPct val="150000"/>
              </a:lnSpc>
              <a:spcBef>
                <a:spcPts val="1000"/>
              </a:spcBef>
              <a:spcAft>
                <a:spcPts val="0"/>
              </a:spcAft>
              <a:buSzPts val="2400"/>
              <a:buAutoNum type="arabicPeriod"/>
            </a:pPr>
            <a:r>
              <a:rPr lang="en-US" sz="2400"/>
              <a:t>Autonomous</a:t>
            </a:r>
            <a:r>
              <a:rPr lang="en-US" sz="2400"/>
              <a:t> Hand Tracking</a:t>
            </a:r>
            <a:endParaRPr sz="2400"/>
          </a:p>
          <a:p>
            <a:pPr indent="-381000" lvl="1" marL="914400" rtl="0" algn="l">
              <a:lnSpc>
                <a:spcPct val="150000"/>
              </a:lnSpc>
              <a:spcBef>
                <a:spcPts val="0"/>
              </a:spcBef>
              <a:spcAft>
                <a:spcPts val="0"/>
              </a:spcAft>
              <a:buSzPts val="2400"/>
              <a:buChar char="•"/>
            </a:pPr>
            <a:r>
              <a:rPr lang="en-US"/>
              <a:t>Accurately follow hand movement </a:t>
            </a:r>
            <a:endParaRPr sz="2400"/>
          </a:p>
          <a:p>
            <a:pPr indent="-381000" lvl="0" marL="457200" rtl="0" algn="l">
              <a:lnSpc>
                <a:spcPct val="150000"/>
              </a:lnSpc>
              <a:spcBef>
                <a:spcPts val="0"/>
              </a:spcBef>
              <a:spcAft>
                <a:spcPts val="0"/>
              </a:spcAft>
              <a:buSzPts val="2400"/>
              <a:buAutoNum type="arabicPeriod"/>
            </a:pPr>
            <a:r>
              <a:rPr lang="en-US" sz="2400"/>
              <a:t>Gesture Recognition</a:t>
            </a:r>
            <a:endParaRPr sz="2400"/>
          </a:p>
          <a:p>
            <a:pPr indent="-381000" lvl="1" marL="914400" rtl="0" algn="l">
              <a:lnSpc>
                <a:spcPct val="150000"/>
              </a:lnSpc>
              <a:spcBef>
                <a:spcPts val="0"/>
              </a:spcBef>
              <a:spcAft>
                <a:spcPts val="0"/>
              </a:spcAft>
              <a:buSzPts val="2400"/>
              <a:buChar char="•"/>
            </a:pPr>
            <a:r>
              <a:rPr lang="en-US"/>
              <a:t>Pointing up or down to change light intensity</a:t>
            </a:r>
            <a:endParaRPr/>
          </a:p>
          <a:p>
            <a:pPr indent="-381000" lvl="1" marL="914400" rtl="0" algn="l">
              <a:lnSpc>
                <a:spcPct val="150000"/>
              </a:lnSpc>
              <a:spcBef>
                <a:spcPts val="0"/>
              </a:spcBef>
              <a:spcAft>
                <a:spcPts val="0"/>
              </a:spcAft>
              <a:buSzPts val="2400"/>
              <a:buChar char="•"/>
            </a:pPr>
            <a:r>
              <a:rPr lang="en-US"/>
              <a:t>Control lamp movement by pointing left or right</a:t>
            </a:r>
            <a:endParaRPr/>
          </a:p>
          <a:p>
            <a:pPr indent="-381000" lvl="1" marL="914400" rtl="0" algn="l">
              <a:lnSpc>
                <a:spcPct val="150000"/>
              </a:lnSpc>
              <a:spcBef>
                <a:spcPts val="0"/>
              </a:spcBef>
              <a:spcAft>
                <a:spcPts val="0"/>
              </a:spcAft>
              <a:buSzPts val="2400"/>
              <a:buChar char="•"/>
            </a:pPr>
            <a:r>
              <a:rPr lang="en-US"/>
              <a:t>Activate tracking mode by showing a fist</a:t>
            </a:r>
            <a:endParaRPr/>
          </a:p>
          <a:p>
            <a:pPr indent="-381000" lvl="0" marL="457200" rtl="0" algn="l">
              <a:lnSpc>
                <a:spcPct val="150000"/>
              </a:lnSpc>
              <a:spcBef>
                <a:spcPts val="0"/>
              </a:spcBef>
              <a:spcAft>
                <a:spcPts val="0"/>
              </a:spcAft>
              <a:buSzPts val="2400"/>
              <a:buAutoNum type="arabicPeriod"/>
            </a:pPr>
            <a:r>
              <a:rPr lang="en-US" sz="2400"/>
              <a:t>Light Adjustment Range</a:t>
            </a:r>
            <a:endParaRPr sz="2400"/>
          </a:p>
          <a:p>
            <a:pPr indent="-381000" lvl="1" marL="914400" rtl="0" algn="l">
              <a:lnSpc>
                <a:spcPct val="150000"/>
              </a:lnSpc>
              <a:spcBef>
                <a:spcPts val="0"/>
              </a:spcBef>
              <a:spcAft>
                <a:spcPts val="0"/>
              </a:spcAft>
              <a:buSzPts val="2400"/>
              <a:buChar char="•"/>
            </a:pPr>
            <a:r>
              <a:rPr lang="en-US"/>
              <a:t>Change between two brightness and two colors</a:t>
            </a:r>
            <a:endParaRPr sz="2400"/>
          </a:p>
        </p:txBody>
      </p:sp>
      <p:pic>
        <p:nvPicPr>
          <p:cNvPr id="59" name="Google Shape;59;g2cfde947e9a_0_0"/>
          <p:cNvPicPr preferRelativeResize="0"/>
          <p:nvPr/>
        </p:nvPicPr>
        <p:blipFill>
          <a:blip r:embed="rId3">
            <a:alphaModFix/>
          </a:blip>
          <a:stretch>
            <a:fillRect/>
          </a:stretch>
        </p:blipFill>
        <p:spPr>
          <a:xfrm>
            <a:off x="4908550" y="1507450"/>
            <a:ext cx="492600" cy="492600"/>
          </a:xfrm>
          <a:prstGeom prst="rect">
            <a:avLst/>
          </a:prstGeom>
          <a:noFill/>
          <a:ln>
            <a:noFill/>
          </a:ln>
        </p:spPr>
      </p:pic>
      <p:pic>
        <p:nvPicPr>
          <p:cNvPr id="60" name="Google Shape;60;g2cfde947e9a_0_0"/>
          <p:cNvPicPr preferRelativeResize="0"/>
          <p:nvPr/>
        </p:nvPicPr>
        <p:blipFill>
          <a:blip r:embed="rId3">
            <a:alphaModFix/>
          </a:blip>
          <a:stretch>
            <a:fillRect/>
          </a:stretch>
        </p:blipFill>
        <p:spPr>
          <a:xfrm>
            <a:off x="3947375" y="2583300"/>
            <a:ext cx="492600" cy="492600"/>
          </a:xfrm>
          <a:prstGeom prst="rect">
            <a:avLst/>
          </a:prstGeom>
          <a:noFill/>
          <a:ln>
            <a:noFill/>
          </a:ln>
        </p:spPr>
      </p:pic>
      <p:pic>
        <p:nvPicPr>
          <p:cNvPr id="61" name="Google Shape;61;g2cfde947e9a_0_0"/>
          <p:cNvPicPr preferRelativeResize="0"/>
          <p:nvPr/>
        </p:nvPicPr>
        <p:blipFill>
          <a:blip r:embed="rId3">
            <a:alphaModFix/>
          </a:blip>
          <a:stretch>
            <a:fillRect/>
          </a:stretch>
        </p:blipFill>
        <p:spPr>
          <a:xfrm>
            <a:off x="4415950" y="4786325"/>
            <a:ext cx="492600" cy="492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g26f90a0951a_0_0"/>
          <p:cNvSpPr txBox="1"/>
          <p:nvPr>
            <p:ph idx="4294967295" type="title"/>
          </p:nvPr>
        </p:nvSpPr>
        <p:spPr>
          <a:xfrm>
            <a:off x="4683722" y="-230875"/>
            <a:ext cx="26073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E84A27"/>
              </a:buClr>
              <a:buSzPts val="4400"/>
              <a:buFont typeface="Georgia"/>
              <a:buNone/>
            </a:pPr>
            <a:r>
              <a:rPr lang="en-US" sz="2800"/>
              <a:t>Video Demo</a:t>
            </a:r>
            <a:endParaRPr sz="2800"/>
          </a:p>
        </p:txBody>
      </p:sp>
      <p:sp>
        <p:nvSpPr>
          <p:cNvPr id="67" name="Google Shape;67;g26f90a0951a_0_0"/>
          <p:cNvSpPr txBox="1"/>
          <p:nvPr/>
        </p:nvSpPr>
        <p:spPr>
          <a:xfrm>
            <a:off x="709625" y="6192550"/>
            <a:ext cx="30000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2000">
                <a:solidFill>
                  <a:srgbClr val="FFFFFF"/>
                </a:solidFill>
              </a:rPr>
              <a:t>ECE445 SP24 Team49</a:t>
            </a:r>
            <a:endParaRPr sz="2000">
              <a:solidFill>
                <a:srgbClr val="FFFFFF"/>
              </a:solidFill>
            </a:endParaRPr>
          </a:p>
        </p:txBody>
      </p:sp>
      <p:pic>
        <p:nvPicPr>
          <p:cNvPr id="68" name="Google Shape;68;g26f90a0951a_0_0" title="Team49_Lamp.mp4">
            <a:hlinkClick r:id="rId3"/>
          </p:cNvPr>
          <p:cNvPicPr preferRelativeResize="0"/>
          <p:nvPr/>
        </p:nvPicPr>
        <p:blipFill>
          <a:blip r:embed="rId4">
            <a:alphaModFix/>
          </a:blip>
          <a:stretch>
            <a:fillRect/>
          </a:stretch>
        </p:blipFill>
        <p:spPr>
          <a:xfrm>
            <a:off x="2854113" y="931850"/>
            <a:ext cx="6266516" cy="469988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
                                        </p:tgtEl>
                                        <p:attrNameLst>
                                          <p:attrName>style.visibility</p:attrName>
                                        </p:attrNameLst>
                                      </p:cBhvr>
                                      <p:to>
                                        <p:strVal val="visible"/>
                                      </p:to>
                                    </p:set>
                                    <p:animEffect filter="fade" transition="in">
                                      <p:cBhvr>
                                        <p:cTn dur="1000"/>
                                        <p:tgtEl>
                                          <p:spTgt spid="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pic>
        <p:nvPicPr>
          <p:cNvPr id="74" name="Google Shape;74;g2cfde948d75_0_0"/>
          <p:cNvPicPr preferRelativeResize="0"/>
          <p:nvPr/>
        </p:nvPicPr>
        <p:blipFill>
          <a:blip r:embed="rId3">
            <a:alphaModFix/>
          </a:blip>
          <a:stretch>
            <a:fillRect/>
          </a:stretch>
        </p:blipFill>
        <p:spPr>
          <a:xfrm>
            <a:off x="5706725" y="548650"/>
            <a:ext cx="6253999" cy="4907574"/>
          </a:xfrm>
          <a:prstGeom prst="rect">
            <a:avLst/>
          </a:prstGeom>
          <a:noFill/>
          <a:ln>
            <a:noFill/>
          </a:ln>
        </p:spPr>
      </p:pic>
      <p:sp>
        <p:nvSpPr>
          <p:cNvPr id="75" name="Google Shape;75;g2cfde948d75_0_0"/>
          <p:cNvSpPr txBox="1"/>
          <p:nvPr>
            <p:ph idx="4294967295" type="title"/>
          </p:nvPr>
        </p:nvSpPr>
        <p:spPr>
          <a:xfrm>
            <a:off x="709613" y="365125"/>
            <a:ext cx="114825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E84A27"/>
              </a:buClr>
              <a:buSzPts val="4400"/>
              <a:buFont typeface="Georgia"/>
              <a:buNone/>
            </a:pPr>
            <a:r>
              <a:rPr lang="en-US" sz="3200"/>
              <a:t>Final Product</a:t>
            </a:r>
            <a:endParaRPr sz="3200"/>
          </a:p>
        </p:txBody>
      </p:sp>
      <p:sp>
        <p:nvSpPr>
          <p:cNvPr id="76" name="Google Shape;76;g2cfde948d75_0_0"/>
          <p:cNvSpPr txBox="1"/>
          <p:nvPr>
            <p:ph idx="4294967295" type="body"/>
          </p:nvPr>
        </p:nvSpPr>
        <p:spPr>
          <a:xfrm>
            <a:off x="709625" y="1507450"/>
            <a:ext cx="5187000" cy="4685100"/>
          </a:xfrm>
          <a:prstGeom prst="rect">
            <a:avLst/>
          </a:prstGeom>
        </p:spPr>
        <p:txBody>
          <a:bodyPr anchorCtr="0" anchor="t" bIns="45700" lIns="91425" spcFirstLastPara="1" rIns="91425" wrap="square" tIns="45700">
            <a:normAutofit/>
          </a:bodyPr>
          <a:lstStyle/>
          <a:p>
            <a:pPr indent="-342900" lvl="0" marL="457200" rtl="0" algn="l">
              <a:lnSpc>
                <a:spcPct val="150000"/>
              </a:lnSpc>
              <a:spcBef>
                <a:spcPts val="1000"/>
              </a:spcBef>
              <a:spcAft>
                <a:spcPts val="0"/>
              </a:spcAft>
              <a:buSzPts val="1800"/>
              <a:buChar char="•"/>
            </a:pPr>
            <a:r>
              <a:rPr lang="en-US" sz="1800"/>
              <a:t>Two ESP32 development boards were programmed to control the motors and process hand gestures</a:t>
            </a:r>
            <a:endParaRPr sz="1800"/>
          </a:p>
          <a:p>
            <a:pPr indent="-342900" lvl="0" marL="457200" rtl="0" algn="l">
              <a:lnSpc>
                <a:spcPct val="150000"/>
              </a:lnSpc>
              <a:spcBef>
                <a:spcPts val="0"/>
              </a:spcBef>
              <a:spcAft>
                <a:spcPts val="0"/>
              </a:spcAft>
              <a:buSzPts val="1800"/>
              <a:buChar char="•"/>
            </a:pPr>
            <a:r>
              <a:rPr lang="en-US" sz="1800"/>
              <a:t>Mechanical Lamp Holder could follow hand movements</a:t>
            </a:r>
            <a:endParaRPr sz="1800"/>
          </a:p>
          <a:p>
            <a:pPr indent="-342900" lvl="0" marL="457200" rtl="0" algn="l">
              <a:lnSpc>
                <a:spcPct val="150000"/>
              </a:lnSpc>
              <a:spcBef>
                <a:spcPts val="0"/>
              </a:spcBef>
              <a:spcAft>
                <a:spcPts val="0"/>
              </a:spcAft>
              <a:buSzPts val="1800"/>
              <a:buChar char="•"/>
            </a:pPr>
            <a:r>
              <a:rPr lang="en-US" sz="1800"/>
              <a:t>Hand Gestures can be used to control the lamp movement and change RGB light’s color and brightness</a:t>
            </a:r>
            <a:endParaRPr sz="1800"/>
          </a:p>
          <a:p>
            <a:pPr indent="0" lvl="0" marL="0" rtl="0" algn="l">
              <a:lnSpc>
                <a:spcPct val="150000"/>
              </a:lnSpc>
              <a:spcBef>
                <a:spcPts val="1000"/>
              </a:spcBef>
              <a:spcAft>
                <a:spcPts val="0"/>
              </a:spcAft>
              <a:buNone/>
            </a:pPr>
            <a:r>
              <a:t/>
            </a:r>
            <a:endParaRPr sz="1800"/>
          </a:p>
        </p:txBody>
      </p:sp>
      <p:sp>
        <p:nvSpPr>
          <p:cNvPr id="77" name="Google Shape;77;g2cfde948d75_0_0"/>
          <p:cNvSpPr txBox="1"/>
          <p:nvPr/>
        </p:nvSpPr>
        <p:spPr>
          <a:xfrm>
            <a:off x="709625" y="6192550"/>
            <a:ext cx="30000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2000">
                <a:solidFill>
                  <a:srgbClr val="FFFFFF"/>
                </a:solidFill>
              </a:rPr>
              <a:t>ECE445 SP24 Team49</a:t>
            </a:r>
            <a:endParaRPr sz="2000">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g2cfde947e9a_2_2"/>
          <p:cNvSpPr txBox="1"/>
          <p:nvPr>
            <p:ph idx="4294967295" type="title"/>
          </p:nvPr>
        </p:nvSpPr>
        <p:spPr>
          <a:xfrm>
            <a:off x="465163" y="0"/>
            <a:ext cx="114825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E84A27"/>
              </a:buClr>
              <a:buSzPts val="4400"/>
              <a:buFont typeface="Georgia"/>
              <a:buNone/>
            </a:pPr>
            <a:r>
              <a:rPr lang="en-US" sz="3800"/>
              <a:t>Initial Block Diagram </a:t>
            </a:r>
            <a:r>
              <a:rPr lang="en-US" sz="3800"/>
              <a:t>Design</a:t>
            </a:r>
            <a:endParaRPr sz="3800"/>
          </a:p>
        </p:txBody>
      </p:sp>
      <p:sp>
        <p:nvSpPr>
          <p:cNvPr id="83" name="Google Shape;83;g2cfde947e9a_2_2"/>
          <p:cNvSpPr txBox="1"/>
          <p:nvPr/>
        </p:nvSpPr>
        <p:spPr>
          <a:xfrm>
            <a:off x="709625" y="6192550"/>
            <a:ext cx="30000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2000">
                <a:solidFill>
                  <a:srgbClr val="FFFFFF"/>
                </a:solidFill>
              </a:rPr>
              <a:t>ECE445 SP24 Team49</a:t>
            </a:r>
            <a:endParaRPr sz="2000">
              <a:solidFill>
                <a:srgbClr val="FFFFFF"/>
              </a:solidFill>
            </a:endParaRPr>
          </a:p>
        </p:txBody>
      </p:sp>
      <p:pic>
        <p:nvPicPr>
          <p:cNvPr id="84" name="Google Shape;84;g2cfde947e9a_2_2"/>
          <p:cNvPicPr preferRelativeResize="0"/>
          <p:nvPr/>
        </p:nvPicPr>
        <p:blipFill>
          <a:blip r:embed="rId3">
            <a:alphaModFix/>
          </a:blip>
          <a:stretch>
            <a:fillRect/>
          </a:stretch>
        </p:blipFill>
        <p:spPr>
          <a:xfrm>
            <a:off x="465175" y="1004950"/>
            <a:ext cx="9591524" cy="4848075"/>
          </a:xfrm>
          <a:prstGeom prst="rect">
            <a:avLst/>
          </a:prstGeom>
          <a:noFill/>
          <a:ln>
            <a:noFill/>
          </a:ln>
        </p:spPr>
      </p:pic>
      <p:sp>
        <p:nvSpPr>
          <p:cNvPr id="85" name="Google Shape;85;g2cfde947e9a_2_2"/>
          <p:cNvSpPr txBox="1"/>
          <p:nvPr>
            <p:ph idx="4294967295" type="body"/>
          </p:nvPr>
        </p:nvSpPr>
        <p:spPr>
          <a:xfrm>
            <a:off x="8191575" y="2884425"/>
            <a:ext cx="4000500" cy="3308100"/>
          </a:xfrm>
          <a:prstGeom prst="rect">
            <a:avLst/>
          </a:prstGeom>
        </p:spPr>
        <p:txBody>
          <a:bodyPr anchorCtr="0" anchor="t" bIns="45700" lIns="91425" spcFirstLastPara="1" rIns="91425" wrap="square" tIns="45700">
            <a:normAutofit/>
          </a:bodyPr>
          <a:lstStyle/>
          <a:p>
            <a:pPr indent="0" lvl="0" marL="0" rtl="0" algn="l">
              <a:lnSpc>
                <a:spcPct val="150000"/>
              </a:lnSpc>
              <a:spcBef>
                <a:spcPts val="1000"/>
              </a:spcBef>
              <a:spcAft>
                <a:spcPts val="0"/>
              </a:spcAft>
              <a:buNone/>
            </a:pPr>
            <a:r>
              <a:rPr lang="en-US" sz="2000"/>
              <a:t>Four Subsystems</a:t>
            </a:r>
            <a:endParaRPr sz="2000"/>
          </a:p>
          <a:p>
            <a:pPr indent="-355600" lvl="0" marL="457200" rtl="0" algn="l">
              <a:lnSpc>
                <a:spcPct val="150000"/>
              </a:lnSpc>
              <a:spcBef>
                <a:spcPts val="1000"/>
              </a:spcBef>
              <a:spcAft>
                <a:spcPts val="0"/>
              </a:spcAft>
              <a:buSzPts val="2000"/>
              <a:buChar char="•"/>
            </a:pPr>
            <a:r>
              <a:rPr lang="en-US" sz="2000"/>
              <a:t>Sensor</a:t>
            </a:r>
            <a:endParaRPr sz="2000"/>
          </a:p>
          <a:p>
            <a:pPr indent="-355600" lvl="0" marL="457200" rtl="0" algn="l">
              <a:lnSpc>
                <a:spcPct val="150000"/>
              </a:lnSpc>
              <a:spcBef>
                <a:spcPts val="0"/>
              </a:spcBef>
              <a:spcAft>
                <a:spcPts val="0"/>
              </a:spcAft>
              <a:buSzPts val="2000"/>
              <a:buChar char="•"/>
            </a:pPr>
            <a:r>
              <a:rPr lang="en-US" sz="2000"/>
              <a:t>Central Control (Dev Board)</a:t>
            </a:r>
            <a:endParaRPr sz="2000"/>
          </a:p>
          <a:p>
            <a:pPr indent="-355600" lvl="0" marL="457200" rtl="0" algn="l">
              <a:lnSpc>
                <a:spcPct val="150000"/>
              </a:lnSpc>
              <a:spcBef>
                <a:spcPts val="0"/>
              </a:spcBef>
              <a:spcAft>
                <a:spcPts val="0"/>
              </a:spcAft>
              <a:buSzPts val="2000"/>
              <a:buChar char="•"/>
            </a:pPr>
            <a:r>
              <a:rPr lang="en-US" sz="2000"/>
              <a:t>Lamp</a:t>
            </a:r>
            <a:endParaRPr sz="2000"/>
          </a:p>
          <a:p>
            <a:pPr indent="-355600" lvl="0" marL="457200" rtl="0" algn="l">
              <a:lnSpc>
                <a:spcPct val="150000"/>
              </a:lnSpc>
              <a:spcBef>
                <a:spcPts val="0"/>
              </a:spcBef>
              <a:spcAft>
                <a:spcPts val="0"/>
              </a:spcAft>
              <a:buSzPts val="2000"/>
              <a:buChar char="•"/>
            </a:pPr>
            <a:r>
              <a:rPr lang="en-US" sz="2000"/>
              <a:t>Power (External Power Adapter)</a:t>
            </a:r>
            <a:endParaRPr sz="2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g2cfde948d75_0_6"/>
          <p:cNvSpPr txBox="1"/>
          <p:nvPr>
            <p:ph idx="4294967295" type="title"/>
          </p:nvPr>
        </p:nvSpPr>
        <p:spPr>
          <a:xfrm>
            <a:off x="709613" y="365125"/>
            <a:ext cx="114825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E84A27"/>
              </a:buClr>
              <a:buSzPts val="4400"/>
              <a:buFont typeface="Georgia"/>
              <a:buNone/>
            </a:pPr>
            <a:r>
              <a:rPr lang="en-US" sz="3200"/>
              <a:t>Design Changes</a:t>
            </a:r>
            <a:endParaRPr sz="3200"/>
          </a:p>
        </p:txBody>
      </p:sp>
      <p:sp>
        <p:nvSpPr>
          <p:cNvPr id="91" name="Google Shape;91;g2cfde948d75_0_6"/>
          <p:cNvSpPr txBox="1"/>
          <p:nvPr/>
        </p:nvSpPr>
        <p:spPr>
          <a:xfrm>
            <a:off x="709625" y="6192550"/>
            <a:ext cx="30000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2000">
                <a:solidFill>
                  <a:srgbClr val="FFFFFF"/>
                </a:solidFill>
              </a:rPr>
              <a:t>ECE445 SP24 Team49</a:t>
            </a:r>
            <a:endParaRPr sz="2000">
              <a:solidFill>
                <a:srgbClr val="FFFFFF"/>
              </a:solidFill>
            </a:endParaRPr>
          </a:p>
        </p:txBody>
      </p:sp>
      <p:sp>
        <p:nvSpPr>
          <p:cNvPr id="92" name="Google Shape;92;g2cfde948d75_0_6"/>
          <p:cNvSpPr txBox="1"/>
          <p:nvPr>
            <p:ph idx="4294967295" type="body"/>
          </p:nvPr>
        </p:nvSpPr>
        <p:spPr>
          <a:xfrm>
            <a:off x="709625" y="1507450"/>
            <a:ext cx="7590600" cy="4685100"/>
          </a:xfrm>
          <a:prstGeom prst="rect">
            <a:avLst/>
          </a:prstGeom>
        </p:spPr>
        <p:txBody>
          <a:bodyPr anchorCtr="0" anchor="t" bIns="45700" lIns="91425" spcFirstLastPara="1" rIns="91425" wrap="square" tIns="45700">
            <a:normAutofit/>
          </a:bodyPr>
          <a:lstStyle/>
          <a:p>
            <a:pPr indent="-381000" lvl="0" marL="457200" rtl="0" algn="l">
              <a:lnSpc>
                <a:spcPct val="150000"/>
              </a:lnSpc>
              <a:spcBef>
                <a:spcPts val="1000"/>
              </a:spcBef>
              <a:spcAft>
                <a:spcPts val="0"/>
              </a:spcAft>
              <a:buSzPts val="2400"/>
              <a:buAutoNum type="arabicPeriod"/>
            </a:pPr>
            <a:r>
              <a:rPr lang="en-US" sz="2400"/>
              <a:t>Prototype PCB was burned while testing power module</a:t>
            </a:r>
            <a:endParaRPr sz="2400"/>
          </a:p>
          <a:p>
            <a:pPr indent="-381000" lvl="1" marL="914400" rtl="0" algn="l">
              <a:lnSpc>
                <a:spcPct val="150000"/>
              </a:lnSpc>
              <a:spcBef>
                <a:spcPts val="0"/>
              </a:spcBef>
              <a:spcAft>
                <a:spcPts val="0"/>
              </a:spcAft>
              <a:buSzPts val="2400"/>
              <a:buAutoNum type="alphaLcPeriod"/>
            </a:pPr>
            <a:r>
              <a:rPr lang="en-US"/>
              <a:t>Replaced Central Control Subsystem with ESP32 Development Board </a:t>
            </a:r>
            <a:r>
              <a:rPr lang="en-US" sz="2400"/>
              <a:t>to program</a:t>
            </a:r>
            <a:endParaRPr sz="2400"/>
          </a:p>
          <a:p>
            <a:pPr indent="-381000" lvl="0" marL="457200" rtl="0" algn="l">
              <a:lnSpc>
                <a:spcPct val="150000"/>
              </a:lnSpc>
              <a:spcBef>
                <a:spcPts val="0"/>
              </a:spcBef>
              <a:spcAft>
                <a:spcPts val="0"/>
              </a:spcAft>
              <a:buSzPts val="2400"/>
              <a:buAutoNum type="arabicPeriod"/>
            </a:pPr>
            <a:r>
              <a:rPr lang="en-US" sz="2400"/>
              <a:t>Added two separate ESP32 Board to control the motors and AI Image Processing </a:t>
            </a:r>
            <a:endParaRPr sz="2400"/>
          </a:p>
          <a:p>
            <a:pPr indent="-381000" lvl="0" marL="457200" rtl="0" algn="l">
              <a:lnSpc>
                <a:spcPct val="150000"/>
              </a:lnSpc>
              <a:spcBef>
                <a:spcPts val="0"/>
              </a:spcBef>
              <a:spcAft>
                <a:spcPts val="0"/>
              </a:spcAft>
              <a:buSzPts val="2400"/>
              <a:buAutoNum type="arabicPeriod"/>
            </a:pPr>
            <a:r>
              <a:rPr lang="en-US" sz="2400"/>
              <a:t>Use external power adapter to provide 12V for motors, 5V for RGB Light, and 3.3V for ESP32 Microcontroller</a:t>
            </a:r>
            <a:endParaRPr sz="2400"/>
          </a:p>
        </p:txBody>
      </p:sp>
      <p:pic>
        <p:nvPicPr>
          <p:cNvPr id="93" name="Google Shape;93;g2cfde948d75_0_6"/>
          <p:cNvPicPr preferRelativeResize="0"/>
          <p:nvPr/>
        </p:nvPicPr>
        <p:blipFill rotWithShape="1">
          <a:blip r:embed="rId3">
            <a:alphaModFix/>
          </a:blip>
          <a:srcRect b="22296" l="0" r="0" t="7611"/>
          <a:stretch/>
        </p:blipFill>
        <p:spPr>
          <a:xfrm>
            <a:off x="8825750" y="2934175"/>
            <a:ext cx="3195450" cy="2986849"/>
          </a:xfrm>
          <a:prstGeom prst="rect">
            <a:avLst/>
          </a:prstGeom>
          <a:noFill/>
          <a:ln>
            <a:noFill/>
          </a:ln>
        </p:spPr>
      </p:pic>
      <p:pic>
        <p:nvPicPr>
          <p:cNvPr id="94" name="Google Shape;94;g2cfde948d75_0_6"/>
          <p:cNvPicPr preferRelativeResize="0"/>
          <p:nvPr/>
        </p:nvPicPr>
        <p:blipFill>
          <a:blip r:embed="rId4">
            <a:alphaModFix/>
          </a:blip>
          <a:stretch>
            <a:fillRect/>
          </a:stretch>
        </p:blipFill>
        <p:spPr>
          <a:xfrm>
            <a:off x="8175550" y="209125"/>
            <a:ext cx="3943350" cy="2725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g1f7f8dcea24_0_1"/>
          <p:cNvSpPr txBox="1"/>
          <p:nvPr>
            <p:ph idx="4294967295" type="title"/>
          </p:nvPr>
        </p:nvSpPr>
        <p:spPr>
          <a:xfrm>
            <a:off x="303419" y="172850"/>
            <a:ext cx="38124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E84A27"/>
              </a:buClr>
              <a:buSzPts val="4400"/>
              <a:buFont typeface="Georgia"/>
              <a:buNone/>
            </a:pPr>
            <a:r>
              <a:rPr lang="en-US" sz="3200"/>
              <a:t>Object Detection</a:t>
            </a:r>
            <a:endParaRPr sz="3200"/>
          </a:p>
        </p:txBody>
      </p:sp>
      <p:sp>
        <p:nvSpPr>
          <p:cNvPr id="101" name="Google Shape;101;g1f7f8dcea24_0_1"/>
          <p:cNvSpPr txBox="1"/>
          <p:nvPr/>
        </p:nvSpPr>
        <p:spPr>
          <a:xfrm>
            <a:off x="709625" y="6192550"/>
            <a:ext cx="30000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000"/>
              <a:buFont typeface="Arial"/>
              <a:buNone/>
            </a:pPr>
            <a:r>
              <a:rPr b="0" i="0" lang="en-US" sz="2000" u="none" cap="none" strike="noStrike">
                <a:solidFill>
                  <a:srgbClr val="FFFFFF"/>
                </a:solidFill>
                <a:latin typeface="Arial"/>
                <a:ea typeface="Arial"/>
                <a:cs typeface="Arial"/>
                <a:sym typeface="Arial"/>
              </a:rPr>
              <a:t>ECE445 SP24 Team49</a:t>
            </a:r>
            <a:endParaRPr b="0" i="0" sz="2000" u="none" cap="none" strike="noStrike">
              <a:solidFill>
                <a:srgbClr val="FFFFFF"/>
              </a:solidFill>
              <a:latin typeface="Arial"/>
              <a:ea typeface="Arial"/>
              <a:cs typeface="Arial"/>
              <a:sym typeface="Arial"/>
            </a:endParaRPr>
          </a:p>
        </p:txBody>
      </p:sp>
      <p:sp>
        <p:nvSpPr>
          <p:cNvPr id="102" name="Google Shape;102;g1f7f8dcea24_0_1"/>
          <p:cNvSpPr txBox="1"/>
          <p:nvPr/>
        </p:nvSpPr>
        <p:spPr>
          <a:xfrm>
            <a:off x="709625" y="2388870"/>
            <a:ext cx="2845200" cy="1325700"/>
          </a:xfrm>
          <a:prstGeom prst="rect">
            <a:avLst/>
          </a:prstGeom>
          <a:noFill/>
          <a:ln>
            <a:noFill/>
          </a:ln>
        </p:spPr>
        <p:txBody>
          <a:bodyPr anchorCtr="0" anchor="ctr" bIns="45700" lIns="91425" spcFirstLastPara="1" rIns="91425" wrap="square" tIns="45700">
            <a:normAutofit lnSpcReduction="10000"/>
          </a:bodyPr>
          <a:lstStyle/>
          <a:p>
            <a:pPr indent="0" lvl="0" marL="0" marR="0" rtl="0" algn="l">
              <a:lnSpc>
                <a:spcPct val="90000"/>
              </a:lnSpc>
              <a:spcBef>
                <a:spcPts val="0"/>
              </a:spcBef>
              <a:spcAft>
                <a:spcPts val="0"/>
              </a:spcAft>
              <a:buClr>
                <a:srgbClr val="E84A27"/>
              </a:buClr>
              <a:buSzPts val="4400"/>
              <a:buFont typeface="Georgia"/>
              <a:buNone/>
            </a:pPr>
            <a:r>
              <a:rPr b="1" i="0" lang="en-US" sz="2400" u="none" cap="none" strike="noStrike">
                <a:solidFill>
                  <a:srgbClr val="E84A27"/>
                </a:solidFill>
                <a:latin typeface="Georgia"/>
                <a:ea typeface="Georgia"/>
                <a:cs typeface="Georgia"/>
                <a:sym typeface="Georgia"/>
              </a:rPr>
              <a:t>Obtaining Data</a:t>
            </a:r>
            <a:endParaRPr/>
          </a:p>
          <a:p>
            <a:pPr indent="0" lvl="0" marL="0" marR="0" rtl="0" algn="ctr">
              <a:lnSpc>
                <a:spcPct val="90000"/>
              </a:lnSpc>
              <a:spcBef>
                <a:spcPts val="0"/>
              </a:spcBef>
              <a:spcAft>
                <a:spcPts val="0"/>
              </a:spcAft>
              <a:buClr>
                <a:srgbClr val="E84A27"/>
              </a:buClr>
              <a:buSzPts val="4400"/>
              <a:buFont typeface="Georgia"/>
              <a:buNone/>
            </a:pPr>
            <a:r>
              <a:rPr b="1" i="0" lang="en-US" sz="2400" u="none" cap="none" strike="noStrike">
                <a:solidFill>
                  <a:srgbClr val="E84A27"/>
                </a:solidFill>
                <a:latin typeface="Georgia"/>
                <a:ea typeface="Georgia"/>
                <a:cs typeface="Georgia"/>
                <a:sym typeface="Georgia"/>
              </a:rPr>
              <a:t>&amp;&amp;</a:t>
            </a:r>
            <a:endParaRPr/>
          </a:p>
          <a:p>
            <a:pPr indent="0" lvl="0" marL="0" marR="0" rtl="0" algn="ctr">
              <a:lnSpc>
                <a:spcPct val="90000"/>
              </a:lnSpc>
              <a:spcBef>
                <a:spcPts val="0"/>
              </a:spcBef>
              <a:spcAft>
                <a:spcPts val="0"/>
              </a:spcAft>
              <a:buClr>
                <a:srgbClr val="E84A27"/>
              </a:buClr>
              <a:buSzPts val="4400"/>
              <a:buFont typeface="Georgia"/>
              <a:buNone/>
            </a:pPr>
            <a:r>
              <a:rPr b="1" i="0" lang="en-US" sz="2400" u="none" cap="none" strike="noStrike">
                <a:solidFill>
                  <a:srgbClr val="E84A27"/>
                </a:solidFill>
                <a:latin typeface="Georgia"/>
                <a:ea typeface="Georgia"/>
                <a:cs typeface="Georgia"/>
                <a:sym typeface="Georgia"/>
              </a:rPr>
              <a:t>Labeling</a:t>
            </a:r>
            <a:endParaRPr/>
          </a:p>
          <a:p>
            <a:pPr indent="0" lvl="0" marL="0" marR="0" rtl="0" algn="l">
              <a:lnSpc>
                <a:spcPct val="90000"/>
              </a:lnSpc>
              <a:spcBef>
                <a:spcPts val="0"/>
              </a:spcBef>
              <a:spcAft>
                <a:spcPts val="0"/>
              </a:spcAft>
              <a:buClr>
                <a:srgbClr val="E84A27"/>
              </a:buClr>
              <a:buSzPts val="4400"/>
              <a:buFont typeface="Georgia"/>
              <a:buNone/>
            </a:pPr>
            <a:r>
              <a:t/>
            </a:r>
            <a:endParaRPr b="1" i="0" sz="2400" u="none" cap="none" strike="noStrike">
              <a:solidFill>
                <a:srgbClr val="E84A27"/>
              </a:solidFill>
              <a:latin typeface="Georgia"/>
              <a:ea typeface="Georgia"/>
              <a:cs typeface="Georgia"/>
              <a:sym typeface="Georgia"/>
            </a:endParaRPr>
          </a:p>
        </p:txBody>
      </p:sp>
      <p:sp>
        <p:nvSpPr>
          <p:cNvPr id="103" name="Google Shape;103;g1f7f8dcea24_0_1"/>
          <p:cNvSpPr txBox="1"/>
          <p:nvPr/>
        </p:nvSpPr>
        <p:spPr>
          <a:xfrm>
            <a:off x="8200085" y="2388870"/>
            <a:ext cx="2845200" cy="7593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E84A27"/>
              </a:buClr>
              <a:buSzPts val="4400"/>
              <a:buFont typeface="Georgia"/>
              <a:buNone/>
            </a:pPr>
            <a:r>
              <a:rPr b="1" i="0" lang="en-US" sz="2400" u="none" cap="none" strike="noStrike">
                <a:solidFill>
                  <a:srgbClr val="E84A27"/>
                </a:solidFill>
                <a:latin typeface="Georgia"/>
                <a:ea typeface="Georgia"/>
                <a:cs typeface="Georgia"/>
                <a:sym typeface="Georgia"/>
              </a:rPr>
              <a:t>Deployment</a:t>
            </a:r>
            <a:endParaRPr/>
          </a:p>
        </p:txBody>
      </p:sp>
      <p:sp>
        <p:nvSpPr>
          <p:cNvPr id="104" name="Google Shape;104;g1f7f8dcea24_0_1"/>
          <p:cNvSpPr txBox="1"/>
          <p:nvPr/>
        </p:nvSpPr>
        <p:spPr>
          <a:xfrm>
            <a:off x="4454855" y="2366010"/>
            <a:ext cx="2845200" cy="1062900"/>
          </a:xfrm>
          <a:prstGeom prst="rect">
            <a:avLst/>
          </a:prstGeom>
          <a:noFill/>
          <a:ln>
            <a:noFill/>
          </a:ln>
        </p:spPr>
        <p:txBody>
          <a:bodyPr anchorCtr="0" anchor="ctr" bIns="45700" lIns="91425" spcFirstLastPara="1" rIns="91425" wrap="square" tIns="45700">
            <a:normAutofit lnSpcReduction="10000"/>
          </a:bodyPr>
          <a:lstStyle/>
          <a:p>
            <a:pPr indent="0" lvl="0" marL="0" marR="0" rtl="0" algn="ctr">
              <a:lnSpc>
                <a:spcPct val="90000"/>
              </a:lnSpc>
              <a:spcBef>
                <a:spcPts val="0"/>
              </a:spcBef>
              <a:spcAft>
                <a:spcPts val="0"/>
              </a:spcAft>
              <a:buClr>
                <a:srgbClr val="E84A27"/>
              </a:buClr>
              <a:buSzPts val="4400"/>
              <a:buFont typeface="Georgia"/>
              <a:buNone/>
            </a:pPr>
            <a:r>
              <a:rPr b="1" i="0" lang="en-US" sz="2400" u="none" cap="none" strike="noStrike">
                <a:solidFill>
                  <a:srgbClr val="E84A27"/>
                </a:solidFill>
                <a:latin typeface="Georgia"/>
                <a:ea typeface="Georgia"/>
                <a:cs typeface="Georgia"/>
                <a:sym typeface="Georgia"/>
              </a:rPr>
              <a:t>Processing </a:t>
            </a:r>
            <a:endParaRPr/>
          </a:p>
          <a:p>
            <a:pPr indent="0" lvl="0" marL="0" marR="0" rtl="0" algn="ctr">
              <a:lnSpc>
                <a:spcPct val="90000"/>
              </a:lnSpc>
              <a:spcBef>
                <a:spcPts val="0"/>
              </a:spcBef>
              <a:spcAft>
                <a:spcPts val="0"/>
              </a:spcAft>
              <a:buClr>
                <a:srgbClr val="E84A27"/>
              </a:buClr>
              <a:buSzPts val="4400"/>
              <a:buFont typeface="Georgia"/>
              <a:buNone/>
            </a:pPr>
            <a:r>
              <a:rPr b="1" i="0" lang="en-US" sz="2400" u="none" cap="none" strike="noStrike">
                <a:solidFill>
                  <a:srgbClr val="E84A27"/>
                </a:solidFill>
                <a:latin typeface="Georgia"/>
                <a:ea typeface="Georgia"/>
                <a:cs typeface="Georgia"/>
                <a:sym typeface="Georgia"/>
              </a:rPr>
              <a:t>&amp;&amp; </a:t>
            </a:r>
            <a:endParaRPr/>
          </a:p>
          <a:p>
            <a:pPr indent="0" lvl="0" marL="0" marR="0" rtl="0" algn="ctr">
              <a:lnSpc>
                <a:spcPct val="90000"/>
              </a:lnSpc>
              <a:spcBef>
                <a:spcPts val="0"/>
              </a:spcBef>
              <a:spcAft>
                <a:spcPts val="0"/>
              </a:spcAft>
              <a:buClr>
                <a:srgbClr val="E84A27"/>
              </a:buClr>
              <a:buSzPts val="4400"/>
              <a:buFont typeface="Georgia"/>
              <a:buNone/>
            </a:pPr>
            <a:r>
              <a:rPr b="1" i="0" lang="en-US" sz="2400" u="none" cap="none" strike="noStrike">
                <a:solidFill>
                  <a:srgbClr val="E84A27"/>
                </a:solidFill>
                <a:latin typeface="Georgia"/>
                <a:ea typeface="Georgia"/>
                <a:cs typeface="Georgia"/>
                <a:sym typeface="Georgia"/>
              </a:rPr>
              <a:t>Training</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Design">
  <a:themeElements>
    <a:clrScheme name="University of Illinois">
      <a:dk1>
        <a:srgbClr val="13284B"/>
      </a:dk1>
      <a:lt1>
        <a:srgbClr val="FFFFFF"/>
      </a:lt1>
      <a:dk2>
        <a:srgbClr val="1E3877"/>
      </a:dk2>
      <a:lt2>
        <a:srgbClr val="F8FAFC"/>
      </a:lt2>
      <a:accent1>
        <a:srgbClr val="FF542E"/>
      </a:accent1>
      <a:accent2>
        <a:srgbClr val="1D58A7"/>
      </a:accent2>
      <a:accent3>
        <a:srgbClr val="F5821E"/>
      </a:accent3>
      <a:accent4>
        <a:srgbClr val="009FD3"/>
      </a:accent4>
      <a:accent5>
        <a:srgbClr val="DD3403"/>
      </a:accent5>
      <a:accent6>
        <a:srgbClr val="D2D2D2"/>
      </a:accent6>
      <a:hlink>
        <a:srgbClr val="1D58A7"/>
      </a:hlink>
      <a:folHlink>
        <a:srgbClr val="DD340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2021-06-30T16:23:50Z</dcterms:created>
  <dc:creator>Oliver, Nancy J</dc:creator>
</cp:coreProperties>
</file>