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Spectral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Spectral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pectralMedium-italic.fntdata"/><Relationship Id="rId30" Type="http://schemas.openxmlformats.org/officeDocument/2006/relationships/font" Target="fonts/SpectralMedium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SpectralMedium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ac84c7050_7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23ac84c7050_7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3cd4af2b69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23cd4af2b69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3ac84c7050_7_2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23ac84c7050_7_2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ac84c7050_7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23ac84c7050_7_2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3acb2b66cc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23acb2b66cc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3acb2b66cc_2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23acb2b66cc_2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3acb2b66cc_2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23acb2b66cc_2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3ac84c7050_7_2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23ac84c7050_7_2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3ac84c7050_7_2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23ac84c7050_7_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3ac84c7050_7_2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23ac84c7050_7_2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3ac84c7050_7_3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g23ac84c7050_7_3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acb2b66cc_2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23acb2b66cc_2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3acb2b66cc_2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g23acb2b66cc_2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3ac84c7050_7_3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g23ac84c7050_7_3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3ac84c7050_7_3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g23ac84c7050_7_3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ac84c7050_7_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23ac84c7050_7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ac84c7050_7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23ac84c7050_7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ac84c7050_7_1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23ac84c7050_7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ac84c7050_7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23ac84c7050_7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3ac84c7050_7_1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23ac84c7050_7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3ac84c7050_7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23ac84c7050_7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ac84c7050_7_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23ac84c7050_7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://www.cdc.gov/injury/wisqars" TargetMode="External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124" name="Google Shape;124;p2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850526" y="1915473"/>
            <a:ext cx="74430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>
                <a:solidFill>
                  <a:schemeClr val="lt1"/>
                </a:solidFill>
              </a:rPr>
              <a:t>CSAS:</a:t>
            </a:r>
            <a:endParaRPr sz="3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Cyclist Sensing Awareness System</a:t>
            </a:r>
            <a:endParaRPr sz="2400">
              <a:solidFill>
                <a:schemeClr val="lt1"/>
              </a:solidFill>
            </a:endParaRPr>
          </a:p>
          <a:p>
            <a:pPr indent="45720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>
                <a:solidFill>
                  <a:schemeClr val="lt1"/>
                </a:solidFill>
              </a:rPr>
              <a:t>Team #11	</a:t>
            </a:r>
            <a:endParaRPr sz="1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>
                <a:solidFill>
                  <a:schemeClr val="lt1"/>
                </a:solidFill>
              </a:rPr>
              <a:t>Jeremy Arroyo and Hann Diao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126" name="Google Shape;12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0755" y="639724"/>
            <a:ext cx="2182486" cy="56556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 txBox="1"/>
          <p:nvPr/>
        </p:nvSpPr>
        <p:spPr>
          <a:xfrm>
            <a:off x="2941544" y="4060416"/>
            <a:ext cx="326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05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">
                <a:solidFill>
                  <a:schemeClr val="lt1"/>
                </a:solidFill>
              </a:rPr>
              <a:t>02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/202</a:t>
            </a:r>
            <a:r>
              <a:rPr lang="en">
                <a:solidFill>
                  <a:schemeClr val="lt1"/>
                </a:solidFill>
              </a:rPr>
              <a:t>3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3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36" name="Google Shape;2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PCB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50" y="866162"/>
            <a:ext cx="3800624" cy="374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8175" y="1010350"/>
            <a:ext cx="5028675" cy="345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282601" y="1000700"/>
            <a:ext cx="37287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Microcontroller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/>
              <a:t>STM32F4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 txBox="1"/>
          <p:nvPr/>
        </p:nvSpPr>
        <p:spPr>
          <a:xfrm>
            <a:off x="7001698" y="4893286"/>
            <a:ext cx="1855125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4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50" name="Google Shape;25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4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PCB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5430626" y="832964"/>
            <a:ext cx="1257300" cy="22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4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0725" y="1055300"/>
            <a:ext cx="4289000" cy="33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5"/>
          <p:cNvSpPr txBox="1"/>
          <p:nvPr/>
        </p:nvSpPr>
        <p:spPr>
          <a:xfrm>
            <a:off x="282606" y="1000709"/>
            <a:ext cx="4816800" cy="361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MISC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/>
              <a:t>Pinout connections for the STM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5"/>
          <p:cNvSpPr txBox="1"/>
          <p:nvPr/>
        </p:nvSpPr>
        <p:spPr>
          <a:xfrm>
            <a:off x="7001698" y="4893286"/>
            <a:ext cx="1855125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5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64" name="Google Shape;2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PCB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5430626" y="832964"/>
            <a:ext cx="1257300" cy="22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5"/>
          <p:cNvSpPr txBox="1"/>
          <p:nvPr/>
        </p:nvSpPr>
        <p:spPr>
          <a:xfrm>
            <a:off x="5780751" y="1084086"/>
            <a:ext cx="1547550" cy="1678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5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0" name="Google Shape;27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2063" y="828025"/>
            <a:ext cx="3248025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6"/>
          <p:cNvSpPr txBox="1"/>
          <p:nvPr/>
        </p:nvSpPr>
        <p:spPr>
          <a:xfrm>
            <a:off x="282606" y="995984"/>
            <a:ext cx="48168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MISC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/>
              <a:t>MOSFETs to run data to the LED strips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79" name="Google Shape;27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6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PCB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6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5430626" y="832964"/>
            <a:ext cx="1257300" cy="22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4" name="Google Shape;28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113" y="2594038"/>
            <a:ext cx="7229475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282601" y="1000700"/>
            <a:ext cx="38613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/>
              <a:t>12V Power supply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down </a:t>
            </a:r>
            <a:r>
              <a:rPr lang="en"/>
              <a:t>12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to 5V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5V then step down to 3.3V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7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93" name="Google Shape;29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7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PCB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7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425" y="1105351"/>
            <a:ext cx="4449050" cy="31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242726" y="931625"/>
            <a:ext cx="37974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rgbClr val="E84B36"/>
                </a:solidFill>
              </a:rPr>
              <a:t>Induction Loop</a:t>
            </a:r>
            <a:endParaRPr b="1" sz="2000">
              <a:solidFill>
                <a:srgbClr val="E84B3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E84B36"/>
              </a:solidFill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/>
              <a:t>Measure voltage and/or frequency changes in the presence of a magnetic object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/>
              <a:t>Measured Inducta</a:t>
            </a:r>
            <a:r>
              <a:rPr lang="en">
                <a:solidFill>
                  <a:schemeClr val="dk1"/>
                </a:solidFill>
              </a:rPr>
              <a:t>nce approx. 150</a:t>
            </a:r>
            <a:r>
              <a:rPr lang="en" sz="1500">
                <a:solidFill>
                  <a:schemeClr val="dk1"/>
                </a:solidFill>
              </a:rPr>
              <a:t>µH</a:t>
            </a:r>
            <a:endParaRPr sz="1500">
              <a:solidFill>
                <a:schemeClr val="dk1"/>
              </a:solidFill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Measured Frequency approx 150 kHz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8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06" name="Google Shape;30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8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PCB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5589276" y="872839"/>
            <a:ext cx="1257300" cy="22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1" name="Google Shape;31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0025" y="931550"/>
            <a:ext cx="4816799" cy="361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/>
          <p:nvPr/>
        </p:nvSpPr>
        <p:spPr>
          <a:xfrm flipH="1" rot="10800000">
            <a:off x="-1" y="48"/>
            <a:ext cx="9144000" cy="51495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317" name="Google Shape;317;p39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18" name="Google Shape;31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9"/>
          <p:cNvSpPr txBox="1"/>
          <p:nvPr/>
        </p:nvSpPr>
        <p:spPr>
          <a:xfrm>
            <a:off x="971550" y="2211368"/>
            <a:ext cx="72009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9"/>
          <p:cNvSpPr/>
          <p:nvPr/>
        </p:nvSpPr>
        <p:spPr>
          <a:xfrm>
            <a:off x="4140173" y="1278207"/>
            <a:ext cx="863550" cy="83925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9"/>
          <p:cNvSpPr txBox="1"/>
          <p:nvPr/>
        </p:nvSpPr>
        <p:spPr>
          <a:xfrm>
            <a:off x="7001698" y="4893286"/>
            <a:ext cx="1855125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9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9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/>
          <p:nvPr/>
        </p:nvSpPr>
        <p:spPr>
          <a:xfrm flipH="1" rot="10800000">
            <a:off x="0" y="4827760"/>
            <a:ext cx="9144000" cy="31574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0"/>
          <p:cNvSpPr txBox="1"/>
          <p:nvPr/>
        </p:nvSpPr>
        <p:spPr>
          <a:xfrm>
            <a:off x="7001698" y="4893286"/>
            <a:ext cx="1855061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"/>
          <p:cNvSpPr/>
          <p:nvPr/>
        </p:nvSpPr>
        <p:spPr>
          <a:xfrm flipH="1" rot="10800000">
            <a:off x="0" y="0"/>
            <a:ext cx="9144000" cy="65116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31" name="Google Shape;33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0"/>
          <p:cNvSpPr txBox="1"/>
          <p:nvPr/>
        </p:nvSpPr>
        <p:spPr>
          <a:xfrm>
            <a:off x="282607" y="153038"/>
            <a:ext cx="8182520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0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0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5" name="Google Shape;335;p40"/>
          <p:cNvPicPr preferRelativeResize="0"/>
          <p:nvPr/>
        </p:nvPicPr>
        <p:blipFill rotWithShape="1">
          <a:blip r:embed="rId4">
            <a:alphaModFix/>
          </a:blip>
          <a:srcRect b="14078" l="0" r="0" t="11037"/>
          <a:stretch/>
        </p:blipFill>
        <p:spPr>
          <a:xfrm>
            <a:off x="2688088" y="858426"/>
            <a:ext cx="3767812" cy="376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7001698" y="4893286"/>
            <a:ext cx="1855125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1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43" name="Google Shape;34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1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1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1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7" name="Google Shape;347;p41"/>
          <p:cNvSpPr txBox="1"/>
          <p:nvPr/>
        </p:nvSpPr>
        <p:spPr>
          <a:xfrm>
            <a:off x="282602" y="855625"/>
            <a:ext cx="3169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rgbClr val="E84B36"/>
                </a:solidFill>
              </a:rPr>
              <a:t>Successes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/>
              <a:t>IR Sensor and LED implementation</a:t>
            </a:r>
            <a:endParaRPr/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Most High Level Requirements Fulfilled</a:t>
            </a:r>
            <a:endParaRPr/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Project is a novel solution to a longstanding problem</a:t>
            </a:r>
            <a:endParaRPr/>
          </a:p>
        </p:txBody>
      </p:sp>
      <p:sp>
        <p:nvSpPr>
          <p:cNvPr id="348" name="Google Shape;348;p41"/>
          <p:cNvSpPr txBox="1"/>
          <p:nvPr/>
        </p:nvSpPr>
        <p:spPr>
          <a:xfrm>
            <a:off x="5014052" y="964275"/>
            <a:ext cx="3169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rgbClr val="E84B36"/>
                </a:solidFill>
              </a:rPr>
              <a:t>Challenges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/>
              <a:t>Induction Sensor not fully functional</a:t>
            </a:r>
            <a:endParaRPr/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PCB not fully functional</a:t>
            </a:r>
            <a:endParaRPr/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Final Implementation could be better designed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2"/>
          <p:cNvSpPr txBox="1"/>
          <p:nvPr/>
        </p:nvSpPr>
        <p:spPr>
          <a:xfrm>
            <a:off x="282606" y="1000709"/>
            <a:ext cx="4816800" cy="361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Next Steps?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/>
              <a:t>Re-work PCB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Make it modular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Have all </a:t>
            </a:r>
            <a:r>
              <a:rPr lang="en"/>
              <a:t>components</a:t>
            </a:r>
            <a:r>
              <a:rPr lang="en"/>
              <a:t> on PCB work as expected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Re-work Induction Loop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Re-work the system to output expected results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Re-visit Addressable LEDs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Lower Cost of Module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Lower cost per module to ~$20-25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Easier to mass-produce</a:t>
            </a:r>
            <a:endParaRPr/>
          </a:p>
        </p:txBody>
      </p:sp>
      <p:sp>
        <p:nvSpPr>
          <p:cNvPr id="355" name="Google Shape;355;p42"/>
          <p:cNvSpPr txBox="1"/>
          <p:nvPr/>
        </p:nvSpPr>
        <p:spPr>
          <a:xfrm>
            <a:off x="7001698" y="4893286"/>
            <a:ext cx="1855125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2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57" name="Google Shape;35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2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2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2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134" name="Google Shape;134;p25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35" name="Google Shape;13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971550" y="2211368"/>
            <a:ext cx="72009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Introduction &amp; Overview</a:t>
            </a:r>
            <a:endParaRPr b="1" sz="3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sz="3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5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6457950" y="46760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3"/>
          <p:cNvSpPr txBox="1"/>
          <p:nvPr/>
        </p:nvSpPr>
        <p:spPr>
          <a:xfrm>
            <a:off x="282606" y="931597"/>
            <a:ext cx="48168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rgbClr val="E84B36"/>
                </a:solidFill>
              </a:rPr>
              <a:t>Takeaways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Proactivity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Time Management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PCB Design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Integration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Creation of a Well Balanced Team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Both members had very similar skill sets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3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69" name="Google Shape;36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3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3"/>
          <p:cNvSpPr txBox="1"/>
          <p:nvPr/>
        </p:nvSpPr>
        <p:spPr>
          <a:xfrm>
            <a:off x="4832356" y="1290358"/>
            <a:ext cx="1555200" cy="17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4"/>
          <p:cNvSpPr/>
          <p:nvPr/>
        </p:nvSpPr>
        <p:spPr>
          <a:xfrm flipH="1" rot="10800000">
            <a:off x="-1" y="48"/>
            <a:ext cx="9144000" cy="51495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379" name="Google Shape;379;p4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80" name="Google Shape;38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4"/>
          <p:cNvSpPr txBox="1"/>
          <p:nvPr/>
        </p:nvSpPr>
        <p:spPr>
          <a:xfrm>
            <a:off x="971550" y="2211368"/>
            <a:ext cx="7200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4"/>
          <p:cNvSpPr/>
          <p:nvPr/>
        </p:nvSpPr>
        <p:spPr>
          <a:xfrm>
            <a:off x="4140173" y="1278207"/>
            <a:ext cx="863550" cy="83925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4"/>
          <p:cNvSpPr txBox="1"/>
          <p:nvPr/>
        </p:nvSpPr>
        <p:spPr>
          <a:xfrm>
            <a:off x="7001698" y="4893286"/>
            <a:ext cx="1855125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4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4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5"/>
          <p:cNvSpPr/>
          <p:nvPr/>
        </p:nvSpPr>
        <p:spPr>
          <a:xfrm flipH="1" rot="10800000">
            <a:off x="-1" y="0"/>
            <a:ext cx="9144000" cy="514962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391" name="Google Shape;391;p45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392" name="Google Shape;39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7516" y="1689739"/>
            <a:ext cx="5348968" cy="1764022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5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/>
          <p:nvPr/>
        </p:nvSpPr>
        <p:spPr>
          <a:xfrm flipH="1" rot="10800000">
            <a:off x="0" y="4827760"/>
            <a:ext cx="9144000" cy="31574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6"/>
          <p:cNvSpPr/>
          <p:nvPr/>
        </p:nvSpPr>
        <p:spPr>
          <a:xfrm flipH="1" rot="10800000">
            <a:off x="0" y="0"/>
            <a:ext cx="9144000" cy="65116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282600" y="1000698"/>
            <a:ext cx="8084400" cy="20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rgbClr val="E84B36"/>
                </a:solidFill>
              </a:rPr>
              <a:t>Introduction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In the United States alone, nearly 1,000 bicyclists die, and over 130,000 are injured in crashes that occur on roads in the United States every year. [1]</a:t>
            </a:r>
            <a:endParaRPr>
              <a:solidFill>
                <a:schemeClr val="dk1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These accidents occur despite current biking infrastructure expanding.</a:t>
            </a:r>
            <a:endParaRPr>
              <a:solidFill>
                <a:schemeClr val="dk1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-"/>
            </a:pPr>
            <a:r>
              <a:rPr lang="en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These collisions include, bike to vehicle collisions as well as bike to pedestrian </a:t>
            </a:r>
            <a:r>
              <a:rPr lang="en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collisions,</a:t>
            </a:r>
            <a:endParaRPr>
              <a:solidFill>
                <a:schemeClr val="dk1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-"/>
            </a:pPr>
            <a:r>
              <a:rPr lang="en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Our goal: Develop a new technology to keep cyclists, drivers and pedestrians  safe.</a:t>
            </a:r>
            <a:endParaRPr>
              <a:solidFill>
                <a:schemeClr val="dk1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7001698" y="4893286"/>
            <a:ext cx="1855061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49" name="Google Shape;1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/>
        </p:nvSpPr>
        <p:spPr>
          <a:xfrm>
            <a:off x="282607" y="153038"/>
            <a:ext cx="8182520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Introduction &amp; </a:t>
            </a: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282605" y="4893286"/>
            <a:ext cx="5993503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282650" y="4590275"/>
            <a:ext cx="89235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dk1"/>
                </a:solidFill>
              </a:rPr>
              <a:t>[1] Centers for Disease Control and Prevention. Web-based Injury Statistics </a:t>
            </a:r>
            <a:endParaRPr sz="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</a:rPr>
              <a:t>Query and Reporting System (WISQARS). Atlanta, GA: Centers for Disease Control and Prevention, National Center for Injury Prevention and Control. Available at </a:t>
            </a:r>
            <a:r>
              <a:rPr lang="en" sz="700" u="sng">
                <a:solidFill>
                  <a:srgbClr val="07529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cdc.gov/injury/wisqars</a:t>
            </a:r>
            <a:r>
              <a:rPr lang="en" sz="700">
                <a:solidFill>
                  <a:schemeClr val="dk1"/>
                </a:solidFill>
              </a:rPr>
              <a:t>.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7950" y="2804125"/>
            <a:ext cx="2381533" cy="17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591750" y="914513"/>
            <a:ext cx="8073900" cy="29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-"/>
            </a:pPr>
            <a:r>
              <a:rPr lang="en">
                <a:solidFill>
                  <a:schemeClr val="lt1"/>
                </a:solidFill>
              </a:rPr>
              <a:t>Illuminated Bike Lanes that both detect and displays the presence of a cyclist to pedestrians and drivers.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lt1"/>
                </a:solidFill>
              </a:rPr>
              <a:t>High Level Requirements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-"/>
            </a:pPr>
            <a:r>
              <a:rPr lang="en">
                <a:solidFill>
                  <a:schemeClr val="lt1"/>
                </a:solidFill>
              </a:rPr>
              <a:t>The system should be able to output approximately 3000 lumens during the day and 2000 lumens during the night.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-"/>
            </a:pPr>
            <a:r>
              <a:rPr lang="en">
                <a:solidFill>
                  <a:schemeClr val="lt1"/>
                </a:solidFill>
              </a:rPr>
              <a:t>Determine the speed of a cyclist +/- meters per second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-"/>
            </a:pPr>
            <a:r>
              <a:rPr lang="en">
                <a:solidFill>
                  <a:schemeClr val="lt1"/>
                </a:solidFill>
              </a:rPr>
              <a:t>Illuminate and match LEDs to the motion of a detected cyclist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A close up of a logo&#10;&#10;Description automatically generated" id="161" name="Google Shape;1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7001698" y="4893286"/>
            <a:ext cx="1855125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7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 flipH="1" rot="10800000">
            <a:off x="-1" y="0"/>
            <a:ext cx="9144000" cy="514962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170" name="Google Shape;170;p28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71" name="Google Shape;17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971550" y="2211368"/>
            <a:ext cx="72009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4140173" y="1278207"/>
            <a:ext cx="863655" cy="83987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7001698" y="4893286"/>
            <a:ext cx="1855061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282606" y="1000709"/>
            <a:ext cx="4816800" cy="361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Block Diagram and Requirements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Power: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12V input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2 Linear Voltage Regulators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5V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3.3V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Sensing: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Induction Loop Sensor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IR Sensor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Display: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LED Strips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Control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STM32F4</a:t>
            </a:r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7001698" y="4893286"/>
            <a:ext cx="1855125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9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85" name="Google Shape;18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9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175" y="1318211"/>
            <a:ext cx="4474475" cy="344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/>
          <p:nvPr/>
        </p:nvSpPr>
        <p:spPr>
          <a:xfrm flipH="1" rot="10800000">
            <a:off x="0" y="4827760"/>
            <a:ext cx="9144000" cy="31574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282596" y="964275"/>
            <a:ext cx="83829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Original Design</a:t>
            </a:r>
            <a:endParaRPr b="1" sz="2000">
              <a:solidFill>
                <a:srgbClr val="E84B3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>
              <a:solidFill>
                <a:srgbClr val="E84B3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Faced: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Low threshold </a:t>
            </a:r>
            <a:r>
              <a:rPr lang="en"/>
              <a:t>voltage</a:t>
            </a:r>
            <a:r>
              <a:rPr lang="en"/>
              <a:t> for IR sensors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High noise output from IR sensors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PCB design issues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Footprint issues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Challenges programing MCU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Induction Loop Sensor Issues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Transistors reaching saturation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Physical Issues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Protecting Sensors from vehicles</a:t>
            </a:r>
            <a:endParaRPr/>
          </a:p>
        </p:txBody>
      </p:sp>
      <p:sp>
        <p:nvSpPr>
          <p:cNvPr id="196" name="Google Shape;196;p30"/>
          <p:cNvSpPr txBox="1"/>
          <p:nvPr/>
        </p:nvSpPr>
        <p:spPr>
          <a:xfrm>
            <a:off x="7001698" y="4893286"/>
            <a:ext cx="1855061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0"/>
          <p:cNvSpPr/>
          <p:nvPr/>
        </p:nvSpPr>
        <p:spPr>
          <a:xfrm flipH="1" rot="10800000">
            <a:off x="0" y="0"/>
            <a:ext cx="9144000" cy="65116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2" name="Google Shape;2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088" y="784225"/>
            <a:ext cx="3609537" cy="21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2937" y="2836950"/>
            <a:ext cx="3121851" cy="193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282600" y="1000700"/>
            <a:ext cx="44301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Revisions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/>
              <a:t>Utilized an STM32F4-NUCLEO board</a:t>
            </a:r>
            <a:endParaRPr/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Redesigned physical implementation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Moved IR Sensors</a:t>
            </a:r>
            <a:endParaRPr/>
          </a:p>
          <a:p>
            <a: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Sensor Safety</a:t>
            </a:r>
            <a:endParaRPr/>
          </a:p>
          <a:p>
            <a: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Speed Calculations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Induction Loop changed to measure changes in frequency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Added Low-Pass Filter to diminish IR Sensor Noise</a:t>
            </a:r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7001698" y="4893286"/>
            <a:ext cx="1855125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1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12" name="Google Shape;2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1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6" name="Google Shape;21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132985"/>
            <a:ext cx="4429969" cy="3221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/>
          <p:nvPr/>
        </p:nvSpPr>
        <p:spPr>
          <a:xfrm flipH="1" rot="10800000">
            <a:off x="-1" y="48"/>
            <a:ext cx="9144000" cy="51495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222" name="Google Shape;222;p32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23" name="Google Shape;22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/>
          <p:nvPr/>
        </p:nvSpPr>
        <p:spPr>
          <a:xfrm>
            <a:off x="971550" y="2211368"/>
            <a:ext cx="72009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PCB Design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4140173" y="1278207"/>
            <a:ext cx="863550" cy="83925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7001698" y="4893286"/>
            <a:ext cx="1855125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2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