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Average"/>
      <p:regular r:id="rId24"/>
    </p:embeddedFont>
    <p:embeddedFont>
      <p:font typeface="Oswald"/>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Average-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Oswald-bold.fntdata"/><Relationship Id="rId25" Type="http://schemas.openxmlformats.org/officeDocument/2006/relationships/font" Target="fonts/Oswald-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534338f595_1_1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Aidan</a:t>
            </a:r>
            <a:endParaRPr/>
          </a:p>
        </p:txBody>
      </p:sp>
      <p:sp>
        <p:nvSpPr>
          <p:cNvPr id="126" name="Google Shape;126;g3534338f595_1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534338f595_1_4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Conan</a:t>
            </a:r>
            <a:endParaRPr/>
          </a:p>
        </p:txBody>
      </p:sp>
      <p:sp>
        <p:nvSpPr>
          <p:cNvPr id="257" name="Google Shape;257;g3534338f595_1_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534338f595_1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Ethan</a:t>
            </a:r>
            <a:endParaRPr/>
          </a:p>
        </p:txBody>
      </p:sp>
      <p:sp>
        <p:nvSpPr>
          <p:cNvPr id="272" name="Google Shape;272;g3534338f595_1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534338f595_2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Conan</a:t>
            </a:r>
            <a:endParaRPr/>
          </a:p>
        </p:txBody>
      </p:sp>
      <p:sp>
        <p:nvSpPr>
          <p:cNvPr id="287" name="Google Shape;287;g3534338f595_2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534338f595_2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t>Aidan</a:t>
            </a:r>
            <a:endParaRPr/>
          </a:p>
          <a:p>
            <a:pPr indent="0" lvl="0" marL="0" rtl="0" algn="l">
              <a:lnSpc>
                <a:spcPct val="100000"/>
              </a:lnSpc>
              <a:spcBef>
                <a:spcPts val="0"/>
              </a:spcBef>
              <a:spcAft>
                <a:spcPts val="0"/>
              </a:spcAft>
              <a:buNone/>
            </a:pPr>
            <a:r>
              <a:rPr lang="en"/>
              <a:t>Our high level requirements were to establish a low latency and secure wifi connection between microcontroller and web application, to ensure the web application provides complete analysis and feedback, and to utilize the screen to display all necessary information. When we reflect on the lessons we learned we also wanted to evaluate how we were able to complete the first two high level requirements but were unable to complete the last involving the screen. As a result we assessed that we </a:t>
            </a:r>
            <a:r>
              <a:rPr lang="en"/>
              <a:t>should</a:t>
            </a:r>
            <a:r>
              <a:rPr lang="en"/>
              <a:t>:</a:t>
            </a:r>
            <a:endParaRPr/>
          </a:p>
          <a:p>
            <a:pPr indent="0" lvl="0" marL="457200" rtl="0" algn="l">
              <a:lnSpc>
                <a:spcPct val="100000"/>
              </a:lnSpc>
              <a:spcBef>
                <a:spcPts val="0"/>
              </a:spcBef>
              <a:spcAft>
                <a:spcPts val="0"/>
              </a:spcAft>
              <a:buNone/>
            </a:pPr>
            <a:r>
              <a:t/>
            </a:r>
            <a:endParaRPr/>
          </a:p>
          <a:p>
            <a:pPr indent="-298450" lvl="0" marL="457200" rtl="0" algn="l">
              <a:lnSpc>
                <a:spcPct val="100000"/>
              </a:lnSpc>
              <a:spcBef>
                <a:spcPts val="0"/>
              </a:spcBef>
              <a:spcAft>
                <a:spcPts val="0"/>
              </a:spcAft>
              <a:buSzPts val="1100"/>
              <a:buAutoNum type="arabicPeriod"/>
            </a:pPr>
            <a:r>
              <a:rPr lang="en"/>
              <a:t>Spend more time crafting a useful R&amp;V so as to properly test and verify the PCB and device</a:t>
            </a:r>
            <a:endParaRPr/>
          </a:p>
          <a:p>
            <a:pPr indent="-298450" lvl="0" marL="457200" rtl="0" algn="l">
              <a:lnSpc>
                <a:spcPct val="100000"/>
              </a:lnSpc>
              <a:spcBef>
                <a:spcPts val="0"/>
              </a:spcBef>
              <a:spcAft>
                <a:spcPts val="0"/>
              </a:spcAft>
              <a:buSzPts val="1100"/>
              <a:buAutoNum type="arabicPeriod"/>
            </a:pPr>
            <a:r>
              <a:rPr lang="en"/>
              <a:t>More time planning the build of the device and PCB so as to avoid submitting new orders which takes up time</a:t>
            </a:r>
            <a:endParaRPr/>
          </a:p>
          <a:p>
            <a:pPr indent="-298450" lvl="0" marL="457200" rtl="0" algn="l">
              <a:lnSpc>
                <a:spcPct val="100000"/>
              </a:lnSpc>
              <a:spcBef>
                <a:spcPts val="0"/>
              </a:spcBef>
              <a:spcAft>
                <a:spcPts val="0"/>
              </a:spcAft>
              <a:buSzPts val="1100"/>
              <a:buAutoNum type="arabicPeriod"/>
            </a:pPr>
            <a:r>
              <a:rPr lang="en"/>
              <a:t>More time researching the components being used would help us avoid simple mistakes that require large amounts of time to recover from </a:t>
            </a:r>
            <a:endParaRPr/>
          </a:p>
        </p:txBody>
      </p:sp>
      <p:sp>
        <p:nvSpPr>
          <p:cNvPr id="302" name="Google Shape;302;g3534338f595_2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534338f595_2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lang="en" sz="1000">
                <a:solidFill>
                  <a:schemeClr val="dk1"/>
                </a:solidFill>
              </a:rPr>
              <a:t>Aidan</a:t>
            </a:r>
            <a:endParaRPr sz="1000">
              <a:solidFill>
                <a:schemeClr val="dk1"/>
              </a:solidFill>
            </a:endParaRPr>
          </a:p>
          <a:p>
            <a:pPr indent="0" lvl="0" marL="0" rtl="0" algn="l">
              <a:lnSpc>
                <a:spcPct val="150000"/>
              </a:lnSpc>
              <a:spcBef>
                <a:spcPts val="0"/>
              </a:spcBef>
              <a:spcAft>
                <a:spcPts val="0"/>
              </a:spcAft>
              <a:buNone/>
            </a:pPr>
            <a:r>
              <a:rPr lang="en" sz="1000">
                <a:solidFill>
                  <a:schemeClr val="dk1"/>
                </a:solidFill>
              </a:rPr>
              <a:t>After addressing the lessons learned the future work becomes very clear.</a:t>
            </a:r>
            <a:endParaRPr sz="1000">
              <a:solidFill>
                <a:schemeClr val="dk1"/>
              </a:solidFill>
            </a:endParaRPr>
          </a:p>
          <a:p>
            <a:pPr indent="0" lvl="0" marL="0" rtl="0" algn="l">
              <a:lnSpc>
                <a:spcPct val="150000"/>
              </a:lnSpc>
              <a:spcBef>
                <a:spcPts val="0"/>
              </a:spcBef>
              <a:spcAft>
                <a:spcPts val="0"/>
              </a:spcAft>
              <a:buNone/>
            </a:pPr>
            <a:r>
              <a:rPr lang="en" sz="1000">
                <a:solidFill>
                  <a:schemeClr val="dk1"/>
                </a:solidFill>
              </a:rPr>
              <a:t>The USB-C component must be at the very edge of the board</a:t>
            </a:r>
            <a:endParaRPr sz="1000">
              <a:solidFill>
                <a:schemeClr val="dk1"/>
              </a:solidFill>
            </a:endParaRPr>
          </a:p>
          <a:p>
            <a:pPr indent="0" lvl="0" marL="0" rtl="0" algn="l">
              <a:lnSpc>
                <a:spcPct val="150000"/>
              </a:lnSpc>
              <a:spcBef>
                <a:spcPts val="0"/>
              </a:spcBef>
              <a:spcAft>
                <a:spcPts val="0"/>
              </a:spcAft>
              <a:buNone/>
            </a:pPr>
            <a:r>
              <a:rPr lang="en" sz="1000">
                <a:solidFill>
                  <a:schemeClr val="dk1"/>
                </a:solidFill>
              </a:rPr>
              <a:t>Add an active reset external circuit for the LCD display</a:t>
            </a:r>
            <a:endParaRPr sz="1000">
              <a:solidFill>
                <a:schemeClr val="dk1"/>
              </a:solidFill>
            </a:endParaRPr>
          </a:p>
          <a:p>
            <a:pPr indent="0" lvl="0" marL="0" rtl="0" algn="l">
              <a:lnSpc>
                <a:spcPct val="150000"/>
              </a:lnSpc>
              <a:spcBef>
                <a:spcPts val="0"/>
              </a:spcBef>
              <a:spcAft>
                <a:spcPts val="0"/>
              </a:spcAft>
              <a:buNone/>
            </a:pPr>
            <a:r>
              <a:rPr lang="en" sz="1000">
                <a:solidFill>
                  <a:schemeClr val="dk1"/>
                </a:solidFill>
              </a:rPr>
              <a:t>Change the port connections for the LCD display to ensure that MISO is connected to SOD and MOSI is connected to SID</a:t>
            </a:r>
            <a:endParaRPr sz="1000">
              <a:solidFill>
                <a:schemeClr val="dk1"/>
              </a:solidFill>
            </a:endParaRPr>
          </a:p>
          <a:p>
            <a:pPr indent="0" lvl="0" marL="0" rtl="0" algn="l">
              <a:lnSpc>
                <a:spcPct val="150000"/>
              </a:lnSpc>
              <a:spcBef>
                <a:spcPts val="0"/>
              </a:spcBef>
              <a:spcAft>
                <a:spcPts val="0"/>
              </a:spcAft>
              <a:buNone/>
            </a:pPr>
            <a:r>
              <a:rPr lang="en" sz="1000">
                <a:solidFill>
                  <a:schemeClr val="dk1"/>
                </a:solidFill>
              </a:rPr>
              <a:t>After fixing and completing our design, further modifications we hope to add would be to add audio feedback on the device</a:t>
            </a:r>
            <a:endParaRPr sz="1000">
              <a:solidFill>
                <a:schemeClr val="dk1"/>
              </a:solidFill>
            </a:endParaRPr>
          </a:p>
        </p:txBody>
      </p:sp>
      <p:sp>
        <p:nvSpPr>
          <p:cNvPr id="315" name="Google Shape;315;g3534338f595_2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534338f595_2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Ethan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Here are just some ethical considerations that we took to account while we were working on designing the device. We wanted to ensure that this system wouldn’t violate ferpa as well as being </a:t>
            </a:r>
            <a:r>
              <a:rPr lang="en"/>
              <a:t>easy</a:t>
            </a:r>
            <a:r>
              <a:rPr lang="en"/>
              <a:t> straightforward inclusive and safe to use and develop.</a:t>
            </a:r>
            <a:endParaRPr/>
          </a:p>
        </p:txBody>
      </p:sp>
      <p:sp>
        <p:nvSpPr>
          <p:cNvPr id="328" name="Google Shape;328;g3534338f595_2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534338f595_2_4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
        <p:nvSpPr>
          <p:cNvPr id="341" name="Google Shape;341;g3534338f595_2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534338f595_2_3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3534338f595_2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534338f595_2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lang="en" sz="1000">
                <a:solidFill>
                  <a:schemeClr val="dk1"/>
                </a:solidFill>
              </a:rPr>
              <a:t>Aidan</a:t>
            </a:r>
            <a:endParaRPr sz="1000">
              <a:solidFill>
                <a:schemeClr val="dk1"/>
              </a:solidFill>
            </a:endParaRPr>
          </a:p>
          <a:p>
            <a:pPr indent="0" lvl="0" marL="0" rtl="0" algn="l">
              <a:lnSpc>
                <a:spcPct val="150000"/>
              </a:lnSpc>
              <a:spcBef>
                <a:spcPts val="0"/>
              </a:spcBef>
              <a:spcAft>
                <a:spcPts val="0"/>
              </a:spcAft>
              <a:buNone/>
            </a:pPr>
            <a:r>
              <a:rPr lang="en" sz="1000">
                <a:solidFill>
                  <a:schemeClr val="dk1"/>
                </a:solidFill>
              </a:rPr>
              <a:t>The Desk Aid Learning Device was inspired by assessing the growing relationship between education and technology. Through our teams research and zoom meetings with elementary school </a:t>
            </a:r>
            <a:r>
              <a:rPr lang="en" sz="1000">
                <a:solidFill>
                  <a:schemeClr val="dk1"/>
                </a:solidFill>
              </a:rPr>
              <a:t>teachers we were able to develop a better understanding of what our device should be designed to do. As a result, we decided to create a customized PCB-based desk learning aid. This device is equipped with buttons and a scrollbar to enable students to better engage in the classroom. The device also communicates in real time with a web application for instant feedback on student progress and engagement.</a:t>
            </a:r>
            <a:endParaRPr sz="1000">
              <a:solidFill>
                <a:schemeClr val="dk1"/>
              </a:solidFill>
            </a:endParaRPr>
          </a:p>
          <a:p>
            <a:pPr indent="0" lvl="0" marL="0" rtl="0" algn="l">
              <a:lnSpc>
                <a:spcPct val="150000"/>
              </a:lnSpc>
              <a:spcBef>
                <a:spcPts val="0"/>
              </a:spcBef>
              <a:spcAft>
                <a:spcPts val="0"/>
              </a:spcAft>
              <a:buNone/>
            </a:pPr>
            <a:r>
              <a:t/>
            </a:r>
            <a:endParaRPr sz="10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rPr>
              <a:t>Ethan:</a:t>
            </a:r>
            <a:endParaRPr sz="1000">
              <a:solidFill>
                <a:schemeClr val="dk1"/>
              </a:solidFill>
            </a:endParaRPr>
          </a:p>
          <a:p>
            <a:pPr indent="0" lvl="0" marL="0" rtl="0" algn="l">
              <a:lnSpc>
                <a:spcPct val="100000"/>
              </a:lnSpc>
              <a:spcBef>
                <a:spcPts val="0"/>
              </a:spcBef>
              <a:spcAft>
                <a:spcPts val="0"/>
              </a:spcAft>
              <a:buSzPts val="1400"/>
              <a:buNone/>
            </a:pPr>
            <a:r>
              <a:rPr lang="en"/>
              <a:t>The slide shows what the device actually looks like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Essentially, the electronics are contained within a box to be mounted onto the desk, with the potentiometer and buttons mounted on the surface of the box</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device communicates students’ button presses with the web application, where the data is logged for teacher use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32" name="Google Shape;132;g3534338f595_2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534338f595_2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Conan</a:t>
            </a:r>
            <a:endParaRPr/>
          </a:p>
        </p:txBody>
      </p:sp>
      <p:sp>
        <p:nvSpPr>
          <p:cNvPr id="146" name="Google Shape;146;g3534338f595_2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534338f595_2_2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Aidan</a:t>
            </a:r>
            <a:endParaRPr/>
          </a:p>
          <a:p>
            <a:pPr indent="0" lvl="0" marL="0" rtl="0" algn="l">
              <a:lnSpc>
                <a:spcPct val="100000"/>
              </a:lnSpc>
              <a:spcBef>
                <a:spcPts val="0"/>
              </a:spcBef>
              <a:spcAft>
                <a:spcPts val="0"/>
              </a:spcAft>
              <a:buSzPts val="1400"/>
              <a:buNone/>
            </a:pPr>
            <a:r>
              <a:rPr lang="en"/>
              <a:t>The following video will clearly demonstrate the </a:t>
            </a:r>
            <a:r>
              <a:rPr lang="en"/>
              <a:t>functionality</a:t>
            </a:r>
            <a:r>
              <a:rPr lang="en"/>
              <a:t> of our device and simulate how it could be used in a classroom setting.</a:t>
            </a:r>
            <a:endParaRPr/>
          </a:p>
        </p:txBody>
      </p:sp>
      <p:sp>
        <p:nvSpPr>
          <p:cNvPr id="159" name="Google Shape;159;g3534338f595_2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534338f595_1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Ethan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block diagram shows how all the modules and subsystems work together. The 3 </a:t>
            </a:r>
            <a:r>
              <a:rPr lang="en"/>
              <a:t>modules</a:t>
            </a:r>
            <a:r>
              <a:rPr lang="en"/>
              <a:t> that are communicating with each other are the keycard, the desk device, and the web application.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First, the card module, a simple MIFARE enabled keycard, communicates with the card reader subsystem’s PN512 chip through RFID.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desk module is the most complex and handles most of the functionality. It contains the card reader system as mentioned before in order to sign students into the system. The peripheral subsystems communicate with the ESP32 controller, which processes all the data. It takes input from both the card reader and the input subsystem, which is composed of buttons as well as a potentiometer to log student input. The ESP32 module then can transmit that data via wifi to the web application as well as the interface system to display student answers and such. The final system on the desk </a:t>
            </a:r>
            <a:r>
              <a:rPr lang="en"/>
              <a:t>module</a:t>
            </a:r>
            <a:r>
              <a:rPr lang="en"/>
              <a:t> is the power system, which handles powering the device as well as recharging the battery.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app subsystem is meant for teacher use and displays all data collected from the device as well as analyze it to help the teacher understand student comprehension of material.</a:t>
            </a:r>
            <a:endParaRPr/>
          </a:p>
          <a:p>
            <a:pPr indent="0" lvl="0" marL="0" rtl="0" algn="l">
              <a:lnSpc>
                <a:spcPct val="100000"/>
              </a:lnSpc>
              <a:spcBef>
                <a:spcPts val="0"/>
              </a:spcBef>
              <a:spcAft>
                <a:spcPts val="0"/>
              </a:spcAft>
              <a:buSzPts val="1400"/>
              <a:buNone/>
            </a:pPr>
            <a:r>
              <a:t/>
            </a:r>
            <a:endParaRPr/>
          </a:p>
        </p:txBody>
      </p:sp>
      <p:sp>
        <p:nvSpPr>
          <p:cNvPr id="172" name="Google Shape;172;g3534338f595_1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55166a502f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Aidan</a:t>
            </a:r>
            <a:endParaRPr/>
          </a:p>
          <a:p>
            <a:pPr indent="0" lvl="0" marL="0" rtl="0" algn="l">
              <a:lnSpc>
                <a:spcPct val="100000"/>
              </a:lnSpc>
              <a:spcBef>
                <a:spcPts val="0"/>
              </a:spcBef>
              <a:spcAft>
                <a:spcPts val="0"/>
              </a:spcAft>
              <a:buSzPts val="1400"/>
              <a:buNone/>
            </a:pPr>
            <a:r>
              <a:rPr lang="en"/>
              <a:t>Our PCB schematic demonstrates how we translated the block diagram Ethan just described into specific electronic subsystems. In particular it highlights how we were able to construct each subsystem and furthermore begin connecting them via pin assignments.</a:t>
            </a:r>
            <a:endParaRPr/>
          </a:p>
        </p:txBody>
      </p:sp>
      <p:sp>
        <p:nvSpPr>
          <p:cNvPr id="187" name="Google Shape;187;g355166a502f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534338f595_2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Aidan</a:t>
            </a:r>
            <a:endParaRPr/>
          </a:p>
          <a:p>
            <a:pPr indent="0" lvl="0" marL="0" rtl="0" algn="l">
              <a:lnSpc>
                <a:spcPct val="100000"/>
              </a:lnSpc>
              <a:spcBef>
                <a:spcPts val="0"/>
              </a:spcBef>
              <a:spcAft>
                <a:spcPts val="0"/>
              </a:spcAft>
              <a:buSzPts val="1400"/>
              <a:buNone/>
            </a:pPr>
            <a:r>
              <a:rPr lang="en"/>
              <a:t>The PCB design on the right demonstrates how we took the PCB schematic and connected it all together.</a:t>
            </a:r>
            <a:endParaRPr/>
          </a:p>
          <a:p>
            <a:pPr indent="0" lvl="0" marL="0" rtl="0" algn="l">
              <a:lnSpc>
                <a:spcPct val="100000"/>
              </a:lnSpc>
              <a:spcBef>
                <a:spcPts val="0"/>
              </a:spcBef>
              <a:spcAft>
                <a:spcPts val="0"/>
              </a:spcAft>
              <a:buSzPts val="1400"/>
              <a:buNone/>
            </a:pPr>
            <a:r>
              <a:rPr lang="en"/>
              <a:t>The finalized PCB on the left shows how we fabricated the design </a:t>
            </a:r>
            <a:r>
              <a:rPr lang="en"/>
              <a:t>through</a:t>
            </a:r>
            <a:r>
              <a:rPr lang="en"/>
              <a:t> soldering tools.</a:t>
            </a:r>
            <a:endParaRPr/>
          </a:p>
        </p:txBody>
      </p:sp>
      <p:sp>
        <p:nvSpPr>
          <p:cNvPr id="211" name="Google Shape;211;g3534338f595_2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534338f595_1_3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Conan</a:t>
            </a:r>
            <a:endParaRPr/>
          </a:p>
        </p:txBody>
      </p:sp>
      <p:sp>
        <p:nvSpPr>
          <p:cNvPr id="225" name="Google Shape;225;g3534338f595_1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534338f595_1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Conan</a:t>
            </a:r>
            <a:endParaRPr/>
          </a:p>
        </p:txBody>
      </p:sp>
      <p:sp>
        <p:nvSpPr>
          <p:cNvPr id="240" name="Google Shape;240;g3534338f595_1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 name="Google Shape;63;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 name="Shape 65"/>
        <p:cNvGrpSpPr/>
        <p:nvPr/>
      </p:nvGrpSpPr>
      <p:grpSpPr>
        <a:xfrm>
          <a:off x="0" y="0"/>
          <a:ext cx="0" cy="0"/>
          <a:chOff x="0" y="0"/>
          <a:chExt cx="0" cy="0"/>
        </a:xfrm>
      </p:grpSpPr>
      <p:sp>
        <p:nvSpPr>
          <p:cNvPr id="66" name="Google Shape;66;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 name="Google Shape;68;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p1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4" name="Google Shape;74;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7" name="Shape 77"/>
        <p:cNvGrpSpPr/>
        <p:nvPr/>
      </p:nvGrpSpPr>
      <p:grpSpPr>
        <a:xfrm>
          <a:off x="0" y="0"/>
          <a:ext cx="0" cy="0"/>
          <a:chOff x="0" y="0"/>
          <a:chExt cx="0" cy="0"/>
        </a:xfrm>
      </p:grpSpPr>
      <p:sp>
        <p:nvSpPr>
          <p:cNvPr id="78" name="Google Shape;78;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 name="Google Shape;80;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4" name="Shape 84"/>
        <p:cNvGrpSpPr/>
        <p:nvPr/>
      </p:nvGrpSpPr>
      <p:grpSpPr>
        <a:xfrm>
          <a:off x="0" y="0"/>
          <a:ext cx="0" cy="0"/>
          <a:chOff x="0" y="0"/>
          <a:chExt cx="0" cy="0"/>
        </a:xfrm>
      </p:grpSpPr>
      <p:sp>
        <p:nvSpPr>
          <p:cNvPr id="85" name="Google Shape;85;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1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7" name="Google Shape;87;p18"/>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9" name="Google Shape;89;p18"/>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3" name="Shape 93"/>
        <p:cNvGrpSpPr/>
        <p:nvPr/>
      </p:nvGrpSpPr>
      <p:grpSpPr>
        <a:xfrm>
          <a:off x="0" y="0"/>
          <a:ext cx="0" cy="0"/>
          <a:chOff x="0" y="0"/>
          <a:chExt cx="0" cy="0"/>
        </a:xfrm>
      </p:grpSpPr>
      <p:sp>
        <p:nvSpPr>
          <p:cNvPr id="94" name="Google Shape;94;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8" name="Shape 98"/>
        <p:cNvGrpSpPr/>
        <p:nvPr/>
      </p:nvGrpSpPr>
      <p:grpSpPr>
        <a:xfrm>
          <a:off x="0" y="0"/>
          <a:ext cx="0" cy="0"/>
          <a:chOff x="0" y="0"/>
          <a:chExt cx="0" cy="0"/>
        </a:xfrm>
      </p:grpSpPr>
      <p:sp>
        <p:nvSpPr>
          <p:cNvPr id="99" name="Google Shape;99;p2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20"/>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1" name="Google Shape;101;p20"/>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2" name="Google Shape;102;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5" name="Shape 105"/>
        <p:cNvGrpSpPr/>
        <p:nvPr/>
      </p:nvGrpSpPr>
      <p:grpSpPr>
        <a:xfrm>
          <a:off x="0" y="0"/>
          <a:ext cx="0" cy="0"/>
          <a:chOff x="0" y="0"/>
          <a:chExt cx="0" cy="0"/>
        </a:xfrm>
      </p:grpSpPr>
      <p:sp>
        <p:nvSpPr>
          <p:cNvPr id="106" name="Google Shape;106;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 name="Google Shape;107;p21"/>
          <p:cNvSpPr/>
          <p:nvPr>
            <p:ph idx="2" type="pic"/>
          </p:nvPr>
        </p:nvSpPr>
        <p:spPr>
          <a:xfrm>
            <a:off x="3887391" y="740569"/>
            <a:ext cx="4629300" cy="3655200"/>
          </a:xfrm>
          <a:prstGeom prst="rect">
            <a:avLst/>
          </a:prstGeom>
          <a:noFill/>
          <a:ln>
            <a:noFill/>
          </a:ln>
        </p:spPr>
      </p:sp>
      <p:sp>
        <p:nvSpPr>
          <p:cNvPr id="108" name="Google Shape;108;p21"/>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9" name="Google Shape;109;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2" name="Shape 112"/>
        <p:cNvGrpSpPr/>
        <p:nvPr/>
      </p:nvGrpSpPr>
      <p:grpSpPr>
        <a:xfrm>
          <a:off x="0" y="0"/>
          <a:ext cx="0" cy="0"/>
          <a:chOff x="0" y="0"/>
          <a:chExt cx="0" cy="0"/>
        </a:xfrm>
      </p:grpSpPr>
      <p:sp>
        <p:nvSpPr>
          <p:cNvPr id="113" name="Google Shape;113;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 name="Google Shape;114;p22"/>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 name="Google Shape;116;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8" name="Shape 118"/>
        <p:cNvGrpSpPr/>
        <p:nvPr/>
      </p:nvGrpSpPr>
      <p:grpSpPr>
        <a:xfrm>
          <a:off x="0" y="0"/>
          <a:ext cx="0" cy="0"/>
          <a:chOff x="0" y="0"/>
          <a:chExt cx="0" cy="0"/>
        </a:xfrm>
      </p:grpSpPr>
      <p:sp>
        <p:nvSpPr>
          <p:cNvPr id="119" name="Google Shape;119;p23"/>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 name="Google Shape;120;p23"/>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1" name="Google Shape;121;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3.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 name="Shape 55"/>
        <p:cNvGrpSpPr/>
        <p:nvPr/>
      </p:nvGrpSpPr>
      <p:grpSpPr>
        <a:xfrm>
          <a:off x="0" y="0"/>
          <a:ext cx="0" cy="0"/>
          <a:chOff x="0" y="0"/>
          <a:chExt cx="0" cy="0"/>
        </a:xfrm>
      </p:grpSpPr>
      <p:sp>
        <p:nvSpPr>
          <p:cNvPr id="56" name="Google Shape;56;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8" name="Google Shape;58;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9" name="Google Shape;59;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0" name="Google Shape;60;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6.jp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drive.google.com/file/d/13fJDIUi9QKVj2l2KASiBSuiVs_a9EkWj/view"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24"/>
          <p:cNvSpPr txBox="1"/>
          <p:nvPr/>
        </p:nvSpPr>
        <p:spPr>
          <a:xfrm>
            <a:off x="850525" y="1915475"/>
            <a:ext cx="7443000" cy="163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dk1"/>
                </a:solidFill>
              </a:rPr>
              <a:t>Desk Aid Learning Device</a:t>
            </a:r>
            <a:endParaRPr b="1" sz="3400">
              <a:solidFill>
                <a:schemeClr val="dk1"/>
              </a:solidFill>
            </a:endParaRPr>
          </a:p>
          <a:p>
            <a:pPr indent="0" lvl="0" marL="0" marR="0" rtl="0" algn="ctr">
              <a:lnSpc>
                <a:spcPct val="100000"/>
              </a:lnSpc>
              <a:spcBef>
                <a:spcPts val="500"/>
              </a:spcBef>
              <a:spcAft>
                <a:spcPts val="0"/>
              </a:spcAft>
              <a:buClr>
                <a:srgbClr val="000000"/>
              </a:buClr>
              <a:buSzPts val="3400"/>
              <a:buFont typeface="Arial"/>
              <a:buNone/>
            </a:pPr>
            <a:r>
              <a:rPr b="1" lang="en" sz="2200">
                <a:solidFill>
                  <a:schemeClr val="dk1"/>
                </a:solidFill>
              </a:rPr>
              <a:t>Team 27</a:t>
            </a:r>
            <a:endParaRPr b="1" sz="2200">
              <a:solidFill>
                <a:schemeClr val="dk1"/>
              </a:solidFill>
            </a:endParaRPr>
          </a:p>
          <a:p>
            <a:pPr indent="0" lvl="0" marL="0" marR="0" rtl="0" algn="ctr">
              <a:lnSpc>
                <a:spcPct val="100000"/>
              </a:lnSpc>
              <a:spcBef>
                <a:spcPts val="500"/>
              </a:spcBef>
              <a:spcAft>
                <a:spcPts val="0"/>
              </a:spcAft>
              <a:buNone/>
            </a:pPr>
            <a:r>
              <a:rPr lang="en" sz="1900">
                <a:solidFill>
                  <a:schemeClr val="dk1"/>
                </a:solidFill>
              </a:rPr>
              <a:t>Aidan Johnston, Conan Pan, Ethan Ge</a:t>
            </a:r>
            <a:endParaRPr sz="1100">
              <a:solidFill>
                <a:schemeClr val="dk1"/>
              </a:solidFill>
            </a:endParaRPr>
          </a:p>
          <a:p>
            <a:pPr indent="0" lvl="0" marL="0" marR="0" rtl="0" algn="ctr">
              <a:lnSpc>
                <a:spcPct val="100000"/>
              </a:lnSpc>
              <a:spcBef>
                <a:spcPts val="50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29" name="Google Shape;129;p24"/>
          <p:cNvPicPr preferRelativeResize="0"/>
          <p:nvPr/>
        </p:nvPicPr>
        <p:blipFill rotWithShape="1">
          <a:blip r:embed="rId4">
            <a:alphaModFix/>
          </a:blip>
          <a:srcRect b="0" l="0" r="0" t="0"/>
          <a:stretch/>
        </p:blipFill>
        <p:spPr>
          <a:xfrm>
            <a:off x="3480755" y="753557"/>
            <a:ext cx="2182483" cy="5659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3"/>
          <p:cNvSpPr txBox="1"/>
          <p:nvPr>
            <p:ph idx="1" type="body"/>
          </p:nvPr>
        </p:nvSpPr>
        <p:spPr>
          <a:xfrm>
            <a:off x="284851" y="872550"/>
            <a:ext cx="8574300" cy="3615900"/>
          </a:xfrm>
          <a:prstGeom prst="rect">
            <a:avLst/>
          </a:prstGeom>
          <a:noFill/>
          <a:ln>
            <a:noFill/>
          </a:ln>
        </p:spPr>
        <p:txBody>
          <a:bodyPr anchorCtr="0" anchor="t" bIns="34275" lIns="68575" spcFirstLastPara="1" rIns="68575" wrap="square" tIns="34275">
            <a:noAutofit/>
          </a:bodyPr>
          <a:lstStyle/>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The system authenticates users correctly before allowing access to student data, thus ensuring only authorized teachers can view responses</a:t>
            </a:r>
            <a:endParaRPr sz="1700">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Updates front end within 500ms</a:t>
            </a:r>
            <a:endParaRPr sz="1700">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Refreshes at least once per second</a:t>
            </a:r>
            <a:endParaRPr sz="1700">
              <a:latin typeface="Arial"/>
              <a:ea typeface="Arial"/>
              <a:cs typeface="Arial"/>
              <a:sym typeface="Arial"/>
            </a:endParaRPr>
          </a:p>
          <a:p>
            <a:pPr indent="0" lvl="0" marL="457200" rtl="0" algn="l">
              <a:lnSpc>
                <a:spcPct val="150000"/>
              </a:lnSpc>
              <a:spcBef>
                <a:spcPts val="0"/>
              </a:spcBef>
              <a:spcAft>
                <a:spcPts val="0"/>
              </a:spcAft>
              <a:buNone/>
            </a:pPr>
            <a:r>
              <a:t/>
            </a:r>
            <a:endParaRPr sz="1700">
              <a:latin typeface="Arial"/>
              <a:ea typeface="Arial"/>
              <a:cs typeface="Arial"/>
              <a:sym typeface="Arial"/>
            </a:endParaRPr>
          </a:p>
        </p:txBody>
      </p:sp>
      <p:sp>
        <p:nvSpPr>
          <p:cNvPr id="260" name="Google Shape;260;p3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61" name="Google Shape;261;p33"/>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R&amp;V - Web Application Subsystem</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pic>
        <p:nvPicPr>
          <p:cNvPr id="262" name="Google Shape;262;p3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63" name="Google Shape;263;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64" name="Google Shape;264;p3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65" name="Google Shape;265;p33"/>
          <p:cNvGrpSpPr/>
          <p:nvPr/>
        </p:nvGrpSpPr>
        <p:grpSpPr>
          <a:xfrm>
            <a:off x="3046069" y="4951153"/>
            <a:ext cx="3929036" cy="52875"/>
            <a:chOff x="4028175" y="6601537"/>
            <a:chExt cx="5238715" cy="70500"/>
          </a:xfrm>
        </p:grpSpPr>
        <p:cxnSp>
          <p:nvCxnSpPr>
            <p:cNvPr id="266" name="Google Shape;266;p3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67" name="Google Shape;267;p3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68" name="Google Shape;268;p33" title="Screenshot 2025-05-01 at 4.06.28 PM.png"/>
          <p:cNvPicPr preferRelativeResize="0"/>
          <p:nvPr/>
        </p:nvPicPr>
        <p:blipFill>
          <a:blip r:embed="rId4">
            <a:alphaModFix/>
          </a:blip>
          <a:stretch>
            <a:fillRect/>
          </a:stretch>
        </p:blipFill>
        <p:spPr>
          <a:xfrm>
            <a:off x="2155712" y="2776675"/>
            <a:ext cx="4832573" cy="2116599"/>
          </a:xfrm>
          <a:prstGeom prst="rect">
            <a:avLst/>
          </a:prstGeom>
          <a:noFill/>
          <a:ln>
            <a:noFill/>
          </a:ln>
        </p:spPr>
      </p:pic>
      <p:sp>
        <p:nvSpPr>
          <p:cNvPr id="269" name="Google Shape;269;p33"/>
          <p:cNvSpPr/>
          <p:nvPr/>
        </p:nvSpPr>
        <p:spPr>
          <a:xfrm>
            <a:off x="2508225" y="4133250"/>
            <a:ext cx="1663800" cy="355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4"/>
          <p:cNvSpPr txBox="1"/>
          <p:nvPr>
            <p:ph idx="1" type="body"/>
          </p:nvPr>
        </p:nvSpPr>
        <p:spPr>
          <a:xfrm>
            <a:off x="284851" y="872550"/>
            <a:ext cx="8574300" cy="3615900"/>
          </a:xfrm>
          <a:prstGeom prst="rect">
            <a:avLst/>
          </a:prstGeom>
          <a:noFill/>
          <a:ln>
            <a:noFill/>
          </a:ln>
        </p:spPr>
        <p:txBody>
          <a:bodyPr anchorCtr="0" anchor="t" bIns="34275" lIns="68575" spcFirstLastPara="1" rIns="68575" wrap="square" tIns="34275">
            <a:noAutofit/>
          </a:bodyPr>
          <a:lstStyle/>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The voltage regulator system maintains the input voltage between 3.0V and 3.6V at exactly 3.277V to supply voltage to the microcontroller</a:t>
            </a:r>
            <a:endParaRPr sz="1700">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The battery continually provides at least a 3V output over the duration of the school day (8 hours)</a:t>
            </a:r>
            <a:endParaRPr sz="1700">
              <a:latin typeface="Arial"/>
              <a:ea typeface="Arial"/>
              <a:cs typeface="Arial"/>
              <a:sym typeface="Arial"/>
            </a:endParaRPr>
          </a:p>
          <a:p>
            <a:pPr indent="0" lvl="0" marL="457200" rtl="0" algn="l">
              <a:lnSpc>
                <a:spcPct val="150000"/>
              </a:lnSpc>
              <a:spcBef>
                <a:spcPts val="0"/>
              </a:spcBef>
              <a:spcAft>
                <a:spcPts val="0"/>
              </a:spcAft>
              <a:buNone/>
            </a:pPr>
            <a:r>
              <a:t/>
            </a:r>
            <a:endParaRPr sz="1700">
              <a:latin typeface="Arial"/>
              <a:ea typeface="Arial"/>
              <a:cs typeface="Arial"/>
              <a:sym typeface="Arial"/>
            </a:endParaRPr>
          </a:p>
        </p:txBody>
      </p:sp>
      <p:sp>
        <p:nvSpPr>
          <p:cNvPr id="275" name="Google Shape;275;p3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76" name="Google Shape;276;p34"/>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 &amp; V - Power Subsystem  </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pic>
        <p:nvPicPr>
          <p:cNvPr id="277" name="Google Shape;277;p3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78" name="Google Shape;278;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79" name="Google Shape;279;p3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80" name="Google Shape;280;p34"/>
          <p:cNvGrpSpPr/>
          <p:nvPr/>
        </p:nvGrpSpPr>
        <p:grpSpPr>
          <a:xfrm>
            <a:off x="3046069" y="4951153"/>
            <a:ext cx="3929036" cy="52875"/>
            <a:chOff x="4028175" y="6601537"/>
            <a:chExt cx="5238715" cy="70500"/>
          </a:xfrm>
        </p:grpSpPr>
        <p:cxnSp>
          <p:nvCxnSpPr>
            <p:cNvPr id="281" name="Google Shape;281;p3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82" name="Google Shape;282;p3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83" name="Google Shape;283;p34" title="Screenshot 2025-05-02 at 1.27.01 PM.png"/>
          <p:cNvPicPr preferRelativeResize="0"/>
          <p:nvPr/>
        </p:nvPicPr>
        <p:blipFill>
          <a:blip r:embed="rId4">
            <a:alphaModFix/>
          </a:blip>
          <a:stretch>
            <a:fillRect/>
          </a:stretch>
        </p:blipFill>
        <p:spPr>
          <a:xfrm>
            <a:off x="811050" y="2525276"/>
            <a:ext cx="3505399" cy="2151182"/>
          </a:xfrm>
          <a:prstGeom prst="rect">
            <a:avLst/>
          </a:prstGeom>
          <a:noFill/>
          <a:ln>
            <a:noFill/>
          </a:ln>
        </p:spPr>
      </p:pic>
      <p:pic>
        <p:nvPicPr>
          <p:cNvPr id="284" name="Google Shape;284;p34" title="Screenshot 2025-05-02 at 1.26.30 PM.png"/>
          <p:cNvPicPr preferRelativeResize="0"/>
          <p:nvPr/>
        </p:nvPicPr>
        <p:blipFill>
          <a:blip r:embed="rId5">
            <a:alphaModFix/>
          </a:blip>
          <a:stretch>
            <a:fillRect/>
          </a:stretch>
        </p:blipFill>
        <p:spPr>
          <a:xfrm>
            <a:off x="4972200" y="2525275"/>
            <a:ext cx="3590608" cy="21511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90" name="Google Shape;290;p3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Quantitative Results </a:t>
            </a:r>
            <a:endParaRPr b="0" i="0" sz="1800" u="none" cap="none" strike="noStrike">
              <a:solidFill>
                <a:schemeClr val="lt1"/>
              </a:solidFill>
              <a:latin typeface="Arial"/>
              <a:ea typeface="Arial"/>
              <a:cs typeface="Arial"/>
              <a:sym typeface="Arial"/>
            </a:endParaRPr>
          </a:p>
        </p:txBody>
      </p:sp>
      <p:pic>
        <p:nvPicPr>
          <p:cNvPr id="291" name="Google Shape;291;p3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92" name="Google Shape;292;p3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93" name="Google Shape;293;p3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94" name="Google Shape;294;p35"/>
          <p:cNvGrpSpPr/>
          <p:nvPr/>
        </p:nvGrpSpPr>
        <p:grpSpPr>
          <a:xfrm>
            <a:off x="3046069" y="4951153"/>
            <a:ext cx="3929036" cy="52875"/>
            <a:chOff x="4028175" y="6601537"/>
            <a:chExt cx="5238715" cy="70500"/>
          </a:xfrm>
        </p:grpSpPr>
        <p:cxnSp>
          <p:nvCxnSpPr>
            <p:cNvPr id="295" name="Google Shape;295;p3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96" name="Google Shape;296;p3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97" name="Google Shape;297;p35" title="Screenshot 2025-05-01 at 3.58.56 PM.png"/>
          <p:cNvPicPr preferRelativeResize="0"/>
          <p:nvPr/>
        </p:nvPicPr>
        <p:blipFill rotWithShape="1">
          <a:blip r:embed="rId4">
            <a:alphaModFix/>
          </a:blip>
          <a:srcRect b="-45014" l="-33505" r="-33522" t="-22014"/>
          <a:stretch/>
        </p:blipFill>
        <p:spPr>
          <a:xfrm>
            <a:off x="-649500" y="930775"/>
            <a:ext cx="5058525" cy="4159700"/>
          </a:xfrm>
          <a:prstGeom prst="rect">
            <a:avLst/>
          </a:prstGeom>
          <a:noFill/>
          <a:ln>
            <a:noFill/>
          </a:ln>
        </p:spPr>
      </p:pic>
      <p:pic>
        <p:nvPicPr>
          <p:cNvPr id="298" name="Google Shape;298;p35" title="Screenshot 2025-05-01 at 3.59.00 PM.png"/>
          <p:cNvPicPr preferRelativeResize="0"/>
          <p:nvPr/>
        </p:nvPicPr>
        <p:blipFill rotWithShape="1">
          <a:blip r:embed="rId5">
            <a:alphaModFix/>
          </a:blip>
          <a:srcRect b="-46065" l="-8312" r="-55971" t="-18219"/>
          <a:stretch/>
        </p:blipFill>
        <p:spPr>
          <a:xfrm>
            <a:off x="3436722" y="576750"/>
            <a:ext cx="3776457" cy="5143500"/>
          </a:xfrm>
          <a:prstGeom prst="rect">
            <a:avLst/>
          </a:prstGeom>
          <a:noFill/>
          <a:ln>
            <a:noFill/>
          </a:ln>
        </p:spPr>
      </p:pic>
      <p:pic>
        <p:nvPicPr>
          <p:cNvPr id="299" name="Google Shape;299;p35" title="Screenshot 2025-05-01 at 4.01.00 PM.png"/>
          <p:cNvPicPr preferRelativeResize="0"/>
          <p:nvPr/>
        </p:nvPicPr>
        <p:blipFill>
          <a:blip r:embed="rId6">
            <a:alphaModFix/>
          </a:blip>
          <a:stretch>
            <a:fillRect/>
          </a:stretch>
        </p:blipFill>
        <p:spPr>
          <a:xfrm>
            <a:off x="6116075" y="1017725"/>
            <a:ext cx="2716217" cy="341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6"/>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50000"/>
              </a:lnSpc>
              <a:spcBef>
                <a:spcPts val="0"/>
              </a:spcBef>
              <a:spcAft>
                <a:spcPts val="0"/>
              </a:spcAft>
              <a:buNone/>
            </a:pPr>
            <a:r>
              <a:rPr lang="en" sz="1900">
                <a:latin typeface="Arial"/>
                <a:ea typeface="Arial"/>
                <a:cs typeface="Arial"/>
                <a:sym typeface="Arial"/>
              </a:rPr>
              <a:t>High Level Requirements</a:t>
            </a:r>
            <a:endParaRPr sz="1900">
              <a:latin typeface="Arial"/>
              <a:ea typeface="Arial"/>
              <a:cs typeface="Arial"/>
              <a:sym typeface="Arial"/>
            </a:endParaRPr>
          </a:p>
          <a:p>
            <a:pPr indent="0" lvl="0" marL="0" rtl="0" algn="l">
              <a:lnSpc>
                <a:spcPct val="150000"/>
              </a:lnSpc>
              <a:spcBef>
                <a:spcPts val="0"/>
              </a:spcBef>
              <a:spcAft>
                <a:spcPts val="0"/>
              </a:spcAft>
              <a:buNone/>
            </a:pPr>
            <a:r>
              <a:t/>
            </a:r>
            <a:endParaRPr sz="1900">
              <a:latin typeface="Arial"/>
              <a:ea typeface="Arial"/>
              <a:cs typeface="Arial"/>
              <a:sym typeface="Arial"/>
            </a:endParaRPr>
          </a:p>
          <a:p>
            <a:pPr indent="-349250" lvl="0" marL="457200" rtl="0" algn="l">
              <a:lnSpc>
                <a:spcPct val="150000"/>
              </a:lnSpc>
              <a:spcBef>
                <a:spcPts val="0"/>
              </a:spcBef>
              <a:spcAft>
                <a:spcPts val="0"/>
              </a:spcAft>
              <a:buSzPts val="1900"/>
              <a:buAutoNum type="arabicPeriod"/>
            </a:pPr>
            <a:r>
              <a:rPr lang="en" sz="1900">
                <a:latin typeface="Arial"/>
                <a:ea typeface="Arial"/>
                <a:cs typeface="Arial"/>
                <a:sym typeface="Arial"/>
              </a:rPr>
              <a:t>Research - electrical components and equipment being used</a:t>
            </a:r>
            <a:endParaRPr sz="1900">
              <a:latin typeface="Arial"/>
              <a:ea typeface="Arial"/>
              <a:cs typeface="Arial"/>
              <a:sym typeface="Arial"/>
            </a:endParaRPr>
          </a:p>
          <a:p>
            <a:pPr indent="0" lvl="0" marL="457200" rtl="0" algn="l">
              <a:lnSpc>
                <a:spcPct val="150000"/>
              </a:lnSpc>
              <a:spcBef>
                <a:spcPts val="0"/>
              </a:spcBef>
              <a:spcAft>
                <a:spcPts val="0"/>
              </a:spcAft>
              <a:buNone/>
            </a:pPr>
            <a:r>
              <a:t/>
            </a:r>
            <a:endParaRPr sz="1900">
              <a:latin typeface="Arial"/>
              <a:ea typeface="Arial"/>
              <a:cs typeface="Arial"/>
              <a:sym typeface="Arial"/>
            </a:endParaRPr>
          </a:p>
          <a:p>
            <a:pPr indent="-349250" lvl="0" marL="457200" rtl="0" algn="l">
              <a:lnSpc>
                <a:spcPct val="150000"/>
              </a:lnSpc>
              <a:spcBef>
                <a:spcPts val="0"/>
              </a:spcBef>
              <a:spcAft>
                <a:spcPts val="0"/>
              </a:spcAft>
              <a:buSzPts val="1900"/>
              <a:buAutoNum type="arabicPeriod"/>
            </a:pPr>
            <a:r>
              <a:rPr lang="en" sz="1900">
                <a:latin typeface="Arial"/>
                <a:ea typeface="Arial"/>
                <a:cs typeface="Arial"/>
                <a:sym typeface="Arial"/>
              </a:rPr>
              <a:t>Approach - maintain a methodical rather than trial and error approach</a:t>
            </a:r>
            <a:endParaRPr sz="1900">
              <a:latin typeface="Arial"/>
              <a:ea typeface="Arial"/>
              <a:cs typeface="Arial"/>
              <a:sym typeface="Arial"/>
            </a:endParaRPr>
          </a:p>
          <a:p>
            <a:pPr indent="0" lvl="0" marL="0" rtl="0" algn="l">
              <a:lnSpc>
                <a:spcPct val="150000"/>
              </a:lnSpc>
              <a:spcBef>
                <a:spcPts val="0"/>
              </a:spcBef>
              <a:spcAft>
                <a:spcPts val="0"/>
              </a:spcAft>
              <a:buNone/>
            </a:pPr>
            <a:r>
              <a:t/>
            </a:r>
            <a:endParaRPr sz="1900">
              <a:latin typeface="Arial"/>
              <a:ea typeface="Arial"/>
              <a:cs typeface="Arial"/>
              <a:sym typeface="Arial"/>
            </a:endParaRPr>
          </a:p>
          <a:p>
            <a:pPr indent="-349250" lvl="0" marL="457200" rtl="0" algn="l">
              <a:lnSpc>
                <a:spcPct val="150000"/>
              </a:lnSpc>
              <a:spcBef>
                <a:spcPts val="0"/>
              </a:spcBef>
              <a:spcAft>
                <a:spcPts val="0"/>
              </a:spcAft>
              <a:buSzPts val="1900"/>
              <a:buAutoNum type="arabicPeriod"/>
            </a:pPr>
            <a:r>
              <a:rPr lang="en" sz="1900">
                <a:latin typeface="Arial"/>
                <a:ea typeface="Arial"/>
                <a:cs typeface="Arial"/>
                <a:sym typeface="Arial"/>
              </a:rPr>
              <a:t>P</a:t>
            </a:r>
            <a:r>
              <a:rPr lang="en" sz="1900">
                <a:latin typeface="Arial"/>
                <a:ea typeface="Arial"/>
                <a:cs typeface="Arial"/>
                <a:sym typeface="Arial"/>
              </a:rPr>
              <a:t>lanning - specifically for the mechanical build of the device</a:t>
            </a:r>
            <a:endParaRPr sz="1900">
              <a:latin typeface="Arial"/>
              <a:ea typeface="Arial"/>
              <a:cs typeface="Arial"/>
              <a:sym typeface="Arial"/>
            </a:endParaRPr>
          </a:p>
          <a:p>
            <a:pPr indent="0" lvl="0" marL="0" rtl="0" algn="l">
              <a:lnSpc>
                <a:spcPct val="150000"/>
              </a:lnSpc>
              <a:spcBef>
                <a:spcPts val="0"/>
              </a:spcBef>
              <a:spcAft>
                <a:spcPts val="0"/>
              </a:spcAft>
              <a:buNone/>
            </a:pPr>
            <a:r>
              <a:t/>
            </a:r>
            <a:endParaRPr sz="1900">
              <a:latin typeface="Arial"/>
              <a:ea typeface="Arial"/>
              <a:cs typeface="Arial"/>
              <a:sym typeface="Arial"/>
            </a:endParaRPr>
          </a:p>
          <a:p>
            <a:pPr indent="0" lvl="0" marL="0" rtl="0" algn="l">
              <a:lnSpc>
                <a:spcPct val="150000"/>
              </a:lnSpc>
              <a:spcBef>
                <a:spcPts val="0"/>
              </a:spcBef>
              <a:spcAft>
                <a:spcPts val="0"/>
              </a:spcAft>
              <a:buNone/>
            </a:pPr>
            <a:r>
              <a:t/>
            </a:r>
            <a:endParaRPr sz="1900">
              <a:latin typeface="Arial"/>
              <a:ea typeface="Arial"/>
              <a:cs typeface="Arial"/>
              <a:sym typeface="Arial"/>
            </a:endParaRPr>
          </a:p>
          <a:p>
            <a:pPr indent="0" lvl="0" marL="0" rtl="0" algn="l">
              <a:lnSpc>
                <a:spcPct val="150000"/>
              </a:lnSpc>
              <a:spcBef>
                <a:spcPts val="0"/>
              </a:spcBef>
              <a:spcAft>
                <a:spcPts val="0"/>
              </a:spcAft>
              <a:buNone/>
            </a:pPr>
            <a:r>
              <a:t/>
            </a:r>
            <a:endParaRPr sz="1900">
              <a:latin typeface="Arial"/>
              <a:ea typeface="Arial"/>
              <a:cs typeface="Arial"/>
              <a:sym typeface="Arial"/>
            </a:endParaRPr>
          </a:p>
          <a:p>
            <a:pPr indent="0" lvl="0" marL="0" rtl="0" algn="l">
              <a:lnSpc>
                <a:spcPct val="150000"/>
              </a:lnSpc>
              <a:spcBef>
                <a:spcPts val="0"/>
              </a:spcBef>
              <a:spcAft>
                <a:spcPts val="0"/>
              </a:spcAft>
              <a:buNone/>
            </a:pPr>
            <a:r>
              <a:t/>
            </a:r>
            <a:endParaRPr sz="1900">
              <a:latin typeface="Arial"/>
              <a:ea typeface="Arial"/>
              <a:cs typeface="Arial"/>
              <a:sym typeface="Arial"/>
            </a:endParaRPr>
          </a:p>
          <a:p>
            <a:pPr indent="0" lvl="0" marL="457200" rtl="0" algn="l">
              <a:lnSpc>
                <a:spcPct val="150000"/>
              </a:lnSpc>
              <a:spcBef>
                <a:spcPts val="0"/>
              </a:spcBef>
              <a:spcAft>
                <a:spcPts val="0"/>
              </a:spcAft>
              <a:buNone/>
            </a:pPr>
            <a:r>
              <a:t/>
            </a:r>
            <a:endParaRPr sz="1900">
              <a:latin typeface="Arial"/>
              <a:ea typeface="Arial"/>
              <a:cs typeface="Arial"/>
              <a:sym typeface="Arial"/>
            </a:endParaRPr>
          </a:p>
          <a:p>
            <a:pPr indent="0" lvl="0" marL="0" rtl="0" algn="l">
              <a:lnSpc>
                <a:spcPct val="150000"/>
              </a:lnSpc>
              <a:spcBef>
                <a:spcPts val="0"/>
              </a:spcBef>
              <a:spcAft>
                <a:spcPts val="0"/>
              </a:spcAft>
              <a:buNone/>
            </a:pPr>
            <a:r>
              <a:t/>
            </a:r>
            <a:endParaRPr sz="1900">
              <a:latin typeface="Arial"/>
              <a:ea typeface="Arial"/>
              <a:cs typeface="Arial"/>
              <a:sym typeface="Arial"/>
            </a:endParaRPr>
          </a:p>
        </p:txBody>
      </p:sp>
      <p:sp>
        <p:nvSpPr>
          <p:cNvPr id="305" name="Google Shape;305;p3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06" name="Google Shape;306;p3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Lessons Learned</a:t>
            </a:r>
            <a:endParaRPr b="0" i="0" sz="1800" u="none" cap="none" strike="noStrike">
              <a:solidFill>
                <a:schemeClr val="lt1"/>
              </a:solidFill>
              <a:latin typeface="Arial"/>
              <a:ea typeface="Arial"/>
              <a:cs typeface="Arial"/>
              <a:sym typeface="Arial"/>
            </a:endParaRPr>
          </a:p>
        </p:txBody>
      </p:sp>
      <p:pic>
        <p:nvPicPr>
          <p:cNvPr id="307" name="Google Shape;307;p3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08" name="Google Shape;308;p3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09" name="Google Shape;309;p3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10" name="Google Shape;310;p36"/>
          <p:cNvGrpSpPr/>
          <p:nvPr/>
        </p:nvGrpSpPr>
        <p:grpSpPr>
          <a:xfrm>
            <a:off x="3046069" y="4951153"/>
            <a:ext cx="3929036" cy="52875"/>
            <a:chOff x="4028175" y="6601537"/>
            <a:chExt cx="5238715" cy="70500"/>
          </a:xfrm>
        </p:grpSpPr>
        <p:cxnSp>
          <p:nvCxnSpPr>
            <p:cNvPr id="311" name="Google Shape;311;p3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12" name="Google Shape;312;p3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7"/>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61950" lvl="0" marL="457200" rtl="0" algn="l">
              <a:lnSpc>
                <a:spcPct val="150000"/>
              </a:lnSpc>
              <a:spcBef>
                <a:spcPts val="0"/>
              </a:spcBef>
              <a:spcAft>
                <a:spcPts val="0"/>
              </a:spcAft>
              <a:buSzPts val="2100"/>
              <a:buFont typeface="Arial"/>
              <a:buChar char="•"/>
            </a:pPr>
            <a:r>
              <a:rPr lang="en">
                <a:latin typeface="Arial"/>
                <a:ea typeface="Arial"/>
                <a:cs typeface="Arial"/>
                <a:sym typeface="Arial"/>
              </a:rPr>
              <a:t>Obtain crystal oscillator to complete the RFID subsystem</a:t>
            </a:r>
            <a:endParaRPr>
              <a:latin typeface="Arial"/>
              <a:ea typeface="Arial"/>
              <a:cs typeface="Arial"/>
              <a:sym typeface="Arial"/>
            </a:endParaRPr>
          </a:p>
          <a:p>
            <a:pPr indent="-361950" lvl="0" marL="457200" rtl="0" algn="l">
              <a:lnSpc>
                <a:spcPct val="150000"/>
              </a:lnSpc>
              <a:spcBef>
                <a:spcPts val="0"/>
              </a:spcBef>
              <a:spcAft>
                <a:spcPts val="0"/>
              </a:spcAft>
              <a:buSzPts val="2100"/>
              <a:buFont typeface="Arial"/>
              <a:buChar char="•"/>
            </a:pPr>
            <a:r>
              <a:rPr lang="en">
                <a:latin typeface="Arial"/>
                <a:ea typeface="Arial"/>
                <a:cs typeface="Arial"/>
                <a:sym typeface="Arial"/>
              </a:rPr>
              <a:t>Update PCB desi</a:t>
            </a:r>
            <a:r>
              <a:rPr lang="en">
                <a:latin typeface="Arial"/>
                <a:ea typeface="Arial"/>
                <a:cs typeface="Arial"/>
                <a:sym typeface="Arial"/>
              </a:rPr>
              <a:t>g</a:t>
            </a:r>
            <a:r>
              <a:rPr lang="en">
                <a:latin typeface="Arial"/>
                <a:ea typeface="Arial"/>
                <a:cs typeface="Arial"/>
                <a:sym typeface="Arial"/>
              </a:rPr>
              <a:t>n to complete the charging and screen subsystems</a:t>
            </a:r>
            <a:endParaRPr>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Add customizable haptic or audio feedback on the device to reinforce positive responses and boost student engagement</a:t>
            </a:r>
            <a:endParaRPr>
              <a:latin typeface="Arial"/>
              <a:ea typeface="Arial"/>
              <a:cs typeface="Arial"/>
              <a:sym typeface="Arial"/>
            </a:endParaRPr>
          </a:p>
          <a:p>
            <a:pPr indent="0" lvl="0" marL="0" rtl="0" algn="l">
              <a:lnSpc>
                <a:spcPct val="150000"/>
              </a:lnSpc>
              <a:spcBef>
                <a:spcPts val="0"/>
              </a:spcBef>
              <a:spcAft>
                <a:spcPts val="0"/>
              </a:spcAft>
              <a:buNone/>
            </a:pPr>
            <a:r>
              <a:t/>
            </a:r>
            <a:endParaRPr sz="1700">
              <a:latin typeface="Arial"/>
              <a:ea typeface="Arial"/>
              <a:cs typeface="Arial"/>
              <a:sym typeface="Arial"/>
            </a:endParaRPr>
          </a:p>
          <a:p>
            <a:pPr indent="0" lvl="0" marL="457200" rtl="0" algn="l">
              <a:lnSpc>
                <a:spcPct val="150000"/>
              </a:lnSpc>
              <a:spcBef>
                <a:spcPts val="0"/>
              </a:spcBef>
              <a:spcAft>
                <a:spcPts val="0"/>
              </a:spcAft>
              <a:buNone/>
            </a:pPr>
            <a:r>
              <a:t/>
            </a:r>
            <a:endParaRPr sz="1700">
              <a:latin typeface="Arial"/>
              <a:ea typeface="Arial"/>
              <a:cs typeface="Arial"/>
              <a:sym typeface="Arial"/>
            </a:endParaRPr>
          </a:p>
        </p:txBody>
      </p:sp>
      <p:sp>
        <p:nvSpPr>
          <p:cNvPr id="318" name="Google Shape;318;p3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19" name="Google Shape;319;p3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Future Work</a:t>
            </a:r>
            <a:endParaRPr b="0" i="0" sz="1800" u="none" cap="none" strike="noStrike">
              <a:solidFill>
                <a:schemeClr val="lt1"/>
              </a:solidFill>
              <a:latin typeface="Arial"/>
              <a:ea typeface="Arial"/>
              <a:cs typeface="Arial"/>
              <a:sym typeface="Arial"/>
            </a:endParaRPr>
          </a:p>
        </p:txBody>
      </p:sp>
      <p:pic>
        <p:nvPicPr>
          <p:cNvPr id="320" name="Google Shape;320;p3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21" name="Google Shape;321;p3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22" name="Google Shape;322;p3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23" name="Google Shape;323;p37"/>
          <p:cNvGrpSpPr/>
          <p:nvPr/>
        </p:nvGrpSpPr>
        <p:grpSpPr>
          <a:xfrm>
            <a:off x="3046069" y="4951153"/>
            <a:ext cx="3929036" cy="52875"/>
            <a:chOff x="4028175" y="6601537"/>
            <a:chExt cx="5238715" cy="70500"/>
          </a:xfrm>
        </p:grpSpPr>
        <p:cxnSp>
          <p:nvCxnSpPr>
            <p:cNvPr id="324" name="Google Shape;324;p3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25" name="Google Shape;325;p3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8"/>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11150" lvl="0" marL="457200" rtl="0" algn="l">
              <a:lnSpc>
                <a:spcPct val="150000"/>
              </a:lnSpc>
              <a:spcBef>
                <a:spcPts val="0"/>
              </a:spcBef>
              <a:spcAft>
                <a:spcPts val="0"/>
              </a:spcAft>
              <a:buSzPts val="1300"/>
              <a:buFont typeface="Arial"/>
              <a:buChar char="•"/>
            </a:pPr>
            <a:r>
              <a:rPr b="1" lang="en" sz="1300">
                <a:latin typeface="Arial"/>
                <a:ea typeface="Arial"/>
                <a:cs typeface="Arial"/>
                <a:sym typeface="Arial"/>
              </a:rPr>
              <a:t>Data Privacy &amp; Security:</a:t>
            </a:r>
            <a:r>
              <a:rPr lang="en" sz="1300">
                <a:latin typeface="Arial"/>
                <a:ea typeface="Arial"/>
                <a:cs typeface="Arial"/>
                <a:sym typeface="Arial"/>
              </a:rPr>
              <a:t> Enforce end-to-end encryption and strict access controls so only authorized teachers/parents can view student data.</a:t>
            </a:r>
            <a:endParaRPr sz="1300">
              <a:latin typeface="Arial"/>
              <a:ea typeface="Arial"/>
              <a:cs typeface="Arial"/>
              <a:sym typeface="Arial"/>
            </a:endParaRPr>
          </a:p>
          <a:p>
            <a:pPr indent="-311150" lvl="0" marL="457200" rtl="0" algn="l">
              <a:lnSpc>
                <a:spcPct val="150000"/>
              </a:lnSpc>
              <a:spcBef>
                <a:spcPts val="0"/>
              </a:spcBef>
              <a:spcAft>
                <a:spcPts val="0"/>
              </a:spcAft>
              <a:buSzPts val="1300"/>
              <a:buFont typeface="Arial"/>
              <a:buChar char="•"/>
            </a:pPr>
            <a:r>
              <a:rPr b="1" lang="en" sz="1300">
                <a:latin typeface="Arial"/>
                <a:ea typeface="Arial"/>
                <a:cs typeface="Arial"/>
                <a:sym typeface="Arial"/>
              </a:rPr>
              <a:t>Transparency &amp; Consent: </a:t>
            </a:r>
            <a:r>
              <a:rPr lang="en" sz="1300">
                <a:latin typeface="Arial"/>
                <a:ea typeface="Arial"/>
                <a:cs typeface="Arial"/>
                <a:sym typeface="Arial"/>
              </a:rPr>
              <a:t>Clearly communicate what data is collected and how it’s used via the web app’s dashboards and opt-in agreements.</a:t>
            </a:r>
            <a:endParaRPr sz="1300">
              <a:latin typeface="Arial"/>
              <a:ea typeface="Arial"/>
              <a:cs typeface="Arial"/>
              <a:sym typeface="Arial"/>
            </a:endParaRPr>
          </a:p>
          <a:p>
            <a:pPr indent="-311150" lvl="0" marL="457200" rtl="0" algn="l">
              <a:lnSpc>
                <a:spcPct val="150000"/>
              </a:lnSpc>
              <a:spcBef>
                <a:spcPts val="0"/>
              </a:spcBef>
              <a:spcAft>
                <a:spcPts val="0"/>
              </a:spcAft>
              <a:buSzPts val="1300"/>
              <a:buFont typeface="Arial"/>
              <a:buChar char="•"/>
            </a:pPr>
            <a:r>
              <a:rPr b="1" lang="en" sz="1300">
                <a:latin typeface="Arial"/>
                <a:ea typeface="Arial"/>
                <a:cs typeface="Arial"/>
                <a:sym typeface="Arial"/>
              </a:rPr>
              <a:t>Bias Mitigation:</a:t>
            </a:r>
            <a:r>
              <a:rPr lang="en" sz="1300">
                <a:latin typeface="Arial"/>
                <a:ea typeface="Arial"/>
                <a:cs typeface="Arial"/>
                <a:sym typeface="Arial"/>
              </a:rPr>
              <a:t> Regularly audit any analytics or ML models for fairness; present data with clear visualizations to avoid misinterpretation.</a:t>
            </a:r>
            <a:endParaRPr sz="1300">
              <a:latin typeface="Arial"/>
              <a:ea typeface="Arial"/>
              <a:cs typeface="Arial"/>
              <a:sym typeface="Arial"/>
            </a:endParaRPr>
          </a:p>
          <a:p>
            <a:pPr indent="-311150" lvl="0" marL="457200" rtl="0" algn="l">
              <a:lnSpc>
                <a:spcPct val="150000"/>
              </a:lnSpc>
              <a:spcBef>
                <a:spcPts val="0"/>
              </a:spcBef>
              <a:spcAft>
                <a:spcPts val="0"/>
              </a:spcAft>
              <a:buSzPts val="1300"/>
              <a:buFont typeface="Arial"/>
              <a:buChar char="•"/>
            </a:pPr>
            <a:r>
              <a:rPr b="1" lang="en" sz="1300">
                <a:latin typeface="Arial"/>
                <a:ea typeface="Arial"/>
                <a:cs typeface="Arial"/>
                <a:sym typeface="Arial"/>
              </a:rPr>
              <a:t>Accessibility &amp; Inclusivity: </a:t>
            </a:r>
            <a:r>
              <a:rPr lang="en" sz="1300">
                <a:latin typeface="Arial"/>
                <a:ea typeface="Arial"/>
                <a:cs typeface="Arial"/>
                <a:sym typeface="Arial"/>
              </a:rPr>
              <a:t>Comply with ADA standards; use simple buttons and scrollers so all students—including those with disabilities—can participate.</a:t>
            </a:r>
            <a:endParaRPr sz="1300">
              <a:latin typeface="Arial"/>
              <a:ea typeface="Arial"/>
              <a:cs typeface="Arial"/>
              <a:sym typeface="Arial"/>
            </a:endParaRPr>
          </a:p>
          <a:p>
            <a:pPr indent="-311150" lvl="0" marL="457200" rtl="0" algn="l">
              <a:lnSpc>
                <a:spcPct val="150000"/>
              </a:lnSpc>
              <a:spcBef>
                <a:spcPts val="0"/>
              </a:spcBef>
              <a:spcAft>
                <a:spcPts val="0"/>
              </a:spcAft>
              <a:buSzPts val="1300"/>
              <a:buFont typeface="Arial"/>
              <a:buChar char="•"/>
            </a:pPr>
            <a:r>
              <a:rPr b="1" lang="en" sz="1300">
                <a:latin typeface="Arial"/>
                <a:ea typeface="Arial"/>
                <a:cs typeface="Arial"/>
                <a:sym typeface="Arial"/>
              </a:rPr>
              <a:t>Hardware &amp; Battery Safety:</a:t>
            </a:r>
            <a:r>
              <a:rPr lang="en" sz="1300">
                <a:latin typeface="Arial"/>
                <a:ea typeface="Arial"/>
                <a:cs typeface="Arial"/>
                <a:sym typeface="Arial"/>
              </a:rPr>
              <a:t> Design to FCC Part 15, UL 60950-1, ISO 14971, and IEEE 1725 specs; durable casing and anti-tamper enclosure protect young users.</a:t>
            </a:r>
            <a:endParaRPr sz="1300">
              <a:latin typeface="Arial"/>
              <a:ea typeface="Arial"/>
              <a:cs typeface="Arial"/>
              <a:sym typeface="Arial"/>
            </a:endParaRPr>
          </a:p>
          <a:p>
            <a:pPr indent="-311150" lvl="0" marL="457200" rtl="0" algn="l">
              <a:lnSpc>
                <a:spcPct val="150000"/>
              </a:lnSpc>
              <a:spcBef>
                <a:spcPts val="0"/>
              </a:spcBef>
              <a:spcAft>
                <a:spcPts val="0"/>
              </a:spcAft>
              <a:buSzPts val="1300"/>
              <a:buFont typeface="Arial"/>
              <a:buChar char="•"/>
            </a:pPr>
            <a:r>
              <a:rPr b="1" lang="en" sz="1300">
                <a:latin typeface="Arial"/>
                <a:ea typeface="Arial"/>
                <a:cs typeface="Arial"/>
                <a:sym typeface="Arial"/>
              </a:rPr>
              <a:t>Lab &amp; Development Protocols: </a:t>
            </a:r>
            <a:r>
              <a:rPr lang="en" sz="1300">
                <a:latin typeface="Arial"/>
                <a:ea typeface="Arial"/>
                <a:cs typeface="Arial"/>
                <a:sym typeface="Arial"/>
              </a:rPr>
              <a:t>Follow UIUC lab safety guidelines—ESD protection, insulated tools, and safe PCB/battery handling during prototyping.</a:t>
            </a:r>
            <a:endParaRPr sz="1300">
              <a:latin typeface="Arial"/>
              <a:ea typeface="Arial"/>
              <a:cs typeface="Arial"/>
              <a:sym typeface="Arial"/>
            </a:endParaRPr>
          </a:p>
        </p:txBody>
      </p:sp>
      <p:sp>
        <p:nvSpPr>
          <p:cNvPr id="331" name="Google Shape;331;p3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32" name="Google Shape;332;p3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Ethical Considerations</a:t>
            </a:r>
            <a:endParaRPr b="0" i="0" sz="1800" u="none" cap="none" strike="noStrike">
              <a:solidFill>
                <a:schemeClr val="lt1"/>
              </a:solidFill>
              <a:latin typeface="Arial"/>
              <a:ea typeface="Arial"/>
              <a:cs typeface="Arial"/>
              <a:sym typeface="Arial"/>
            </a:endParaRPr>
          </a:p>
        </p:txBody>
      </p:sp>
      <p:pic>
        <p:nvPicPr>
          <p:cNvPr id="333" name="Google Shape;333;p3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34" name="Google Shape;334;p3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335" name="Google Shape;335;p3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36" name="Google Shape;336;p38"/>
          <p:cNvGrpSpPr/>
          <p:nvPr/>
        </p:nvGrpSpPr>
        <p:grpSpPr>
          <a:xfrm>
            <a:off x="3046069" y="4951153"/>
            <a:ext cx="3929036" cy="52875"/>
            <a:chOff x="4028175" y="6601537"/>
            <a:chExt cx="5238715" cy="70500"/>
          </a:xfrm>
        </p:grpSpPr>
        <p:cxnSp>
          <p:nvCxnSpPr>
            <p:cNvPr id="337" name="Google Shape;337;p3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38" name="Google Shape;338;p3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2" name="Shape 342"/>
        <p:cNvGrpSpPr/>
        <p:nvPr/>
      </p:nvGrpSpPr>
      <p:grpSpPr>
        <a:xfrm>
          <a:off x="0" y="0"/>
          <a:ext cx="0" cy="0"/>
          <a:chOff x="0" y="0"/>
          <a:chExt cx="0" cy="0"/>
        </a:xfrm>
      </p:grpSpPr>
      <p:sp>
        <p:nvSpPr>
          <p:cNvPr id="343" name="Google Shape;343;p39"/>
          <p:cNvSpPr txBox="1"/>
          <p:nvPr/>
        </p:nvSpPr>
        <p:spPr>
          <a:xfrm>
            <a:off x="1706636" y="1333605"/>
            <a:ext cx="5730900" cy="3250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sz="1100"/>
          </a:p>
          <a:p>
            <a:pPr indent="0" lvl="0" marL="0" marR="0" rtl="0" algn="l">
              <a:lnSpc>
                <a:spcPct val="100000"/>
              </a:lnSpc>
              <a:spcBef>
                <a:spcPts val="0"/>
              </a:spcBef>
              <a:spcAft>
                <a:spcPts val="0"/>
              </a:spcAft>
              <a:buNone/>
            </a:pPr>
            <a:r>
              <a:rPr b="1" i="0" lang="en" sz="2000" u="none" cap="none" strike="noStrike">
                <a:solidFill>
                  <a:schemeClr val="lt1"/>
                </a:solidFill>
                <a:latin typeface="Arial"/>
                <a:ea typeface="Arial"/>
                <a:cs typeface="Arial"/>
                <a:sym typeface="Arial"/>
              </a:rPr>
              <a:t>Questions?</a:t>
            </a:r>
            <a:endParaRPr b="1" i="0" sz="1400" u="none" cap="none" strike="noStrike">
              <a:solidFill>
                <a:schemeClr val="lt1"/>
              </a:solidFill>
              <a:latin typeface="Arial"/>
              <a:ea typeface="Arial"/>
              <a:cs typeface="Arial"/>
              <a:sym typeface="Arial"/>
            </a:endParaRPr>
          </a:p>
        </p:txBody>
      </p:sp>
      <p:pic>
        <p:nvPicPr>
          <p:cNvPr id="344" name="Google Shape;344;p39"/>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345" name="Google Shape;345;p3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46" name="Google Shape;346;p3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347" name="Google Shape;347;p39"/>
          <p:cNvGrpSpPr/>
          <p:nvPr/>
        </p:nvGrpSpPr>
        <p:grpSpPr>
          <a:xfrm>
            <a:off x="3046069" y="4951153"/>
            <a:ext cx="3929036" cy="52875"/>
            <a:chOff x="4028175" y="6601537"/>
            <a:chExt cx="5238715" cy="70500"/>
          </a:xfrm>
        </p:grpSpPr>
        <p:cxnSp>
          <p:nvCxnSpPr>
            <p:cNvPr id="348" name="Google Shape;348;p39"/>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349" name="Google Shape;349;p39"/>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pic>
        <p:nvPicPr>
          <p:cNvPr id="354" name="Google Shape;354;p40"/>
          <p:cNvPicPr preferRelativeResize="0"/>
          <p:nvPr/>
        </p:nvPicPr>
        <p:blipFill rotWithShape="1">
          <a:blip r:embed="rId4">
            <a:alphaModFix/>
          </a:blip>
          <a:srcRect b="0" l="0" r="0" t="0"/>
          <a:stretch/>
        </p:blipFill>
        <p:spPr>
          <a:xfrm>
            <a:off x="1694512" y="2093631"/>
            <a:ext cx="4060646" cy="9562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35" name="Google Shape;135;p2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What is the Project?</a:t>
            </a:r>
            <a:endParaRPr b="0" i="0" sz="1800" u="none" cap="none" strike="noStrike">
              <a:solidFill>
                <a:schemeClr val="lt1"/>
              </a:solidFill>
              <a:latin typeface="Arial"/>
              <a:ea typeface="Arial"/>
              <a:cs typeface="Arial"/>
              <a:sym typeface="Arial"/>
            </a:endParaRPr>
          </a:p>
        </p:txBody>
      </p:sp>
      <p:pic>
        <p:nvPicPr>
          <p:cNvPr id="136" name="Google Shape;136;p2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37" name="Google Shape;137;p2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38" name="Google Shape;138;p2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39" name="Google Shape;139;p25"/>
          <p:cNvGrpSpPr/>
          <p:nvPr/>
        </p:nvGrpSpPr>
        <p:grpSpPr>
          <a:xfrm>
            <a:off x="3046069" y="4951153"/>
            <a:ext cx="3929036" cy="52875"/>
            <a:chOff x="4028175" y="6601537"/>
            <a:chExt cx="5238715" cy="70500"/>
          </a:xfrm>
        </p:grpSpPr>
        <p:cxnSp>
          <p:nvCxnSpPr>
            <p:cNvPr id="140" name="Google Shape;140;p2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41" name="Google Shape;141;p2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42" name="Google Shape;142;p25"/>
          <p:cNvPicPr preferRelativeResize="0"/>
          <p:nvPr/>
        </p:nvPicPr>
        <p:blipFill>
          <a:blip r:embed="rId4">
            <a:alphaModFix/>
          </a:blip>
          <a:stretch>
            <a:fillRect/>
          </a:stretch>
        </p:blipFill>
        <p:spPr>
          <a:xfrm rot="-5400000">
            <a:off x="6153172" y="1127100"/>
            <a:ext cx="2330098" cy="3106797"/>
          </a:xfrm>
          <a:prstGeom prst="rect">
            <a:avLst/>
          </a:prstGeom>
          <a:noFill/>
          <a:ln>
            <a:noFill/>
          </a:ln>
        </p:spPr>
      </p:pic>
      <p:pic>
        <p:nvPicPr>
          <p:cNvPr id="143" name="Google Shape;143;p25" title="Visual Aid (3).png"/>
          <p:cNvPicPr preferRelativeResize="0"/>
          <p:nvPr/>
        </p:nvPicPr>
        <p:blipFill rotWithShape="1">
          <a:blip r:embed="rId5">
            <a:alphaModFix/>
          </a:blip>
          <a:srcRect b="11292" l="0" r="0" t="0"/>
          <a:stretch/>
        </p:blipFill>
        <p:spPr>
          <a:xfrm>
            <a:off x="222675" y="1084624"/>
            <a:ext cx="5460024" cy="3233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6"/>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Our desk learning aid aims to restore in-person engagement and support healthy, focused learning environments</a:t>
            </a:r>
            <a:endParaRPr sz="1700">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Provides per-student response histories so teachers can identify patterns and adjust instruction individually</a:t>
            </a:r>
            <a:endParaRPr sz="1700">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Allows students to self-assess and communicate their confidence, fostering metacognitive reflection and self‑regulated learning.</a:t>
            </a:r>
            <a:endParaRPr sz="1700">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Offers a low-cost, easy-to-deploy solution at each desk—no software setup or question authoring required</a:t>
            </a:r>
            <a:endParaRPr sz="1700">
              <a:latin typeface="Arial"/>
              <a:ea typeface="Arial"/>
              <a:cs typeface="Arial"/>
              <a:sym typeface="Arial"/>
            </a:endParaRPr>
          </a:p>
          <a:p>
            <a:pPr indent="0" lvl="0" marL="457200" rtl="0" algn="l">
              <a:lnSpc>
                <a:spcPct val="150000"/>
              </a:lnSpc>
              <a:spcBef>
                <a:spcPts val="0"/>
              </a:spcBef>
              <a:spcAft>
                <a:spcPts val="0"/>
              </a:spcAft>
              <a:buNone/>
            </a:pPr>
            <a:r>
              <a:t/>
            </a:r>
            <a:endParaRPr sz="1700">
              <a:latin typeface="Arial"/>
              <a:ea typeface="Arial"/>
              <a:cs typeface="Arial"/>
              <a:sym typeface="Arial"/>
            </a:endParaRPr>
          </a:p>
        </p:txBody>
      </p:sp>
      <p:sp>
        <p:nvSpPr>
          <p:cNvPr id="149" name="Google Shape;149;p2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50" name="Google Shape;150;p2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What does this solve?</a:t>
            </a:r>
            <a:endParaRPr b="0" i="0" sz="1800" u="none" cap="none" strike="noStrike">
              <a:solidFill>
                <a:schemeClr val="lt1"/>
              </a:solidFill>
              <a:latin typeface="Arial"/>
              <a:ea typeface="Arial"/>
              <a:cs typeface="Arial"/>
              <a:sym typeface="Arial"/>
            </a:endParaRPr>
          </a:p>
        </p:txBody>
      </p:sp>
      <p:pic>
        <p:nvPicPr>
          <p:cNvPr id="151" name="Google Shape;151;p2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52" name="Google Shape;152;p2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53" name="Google Shape;153;p2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54" name="Google Shape;154;p26"/>
          <p:cNvGrpSpPr/>
          <p:nvPr/>
        </p:nvGrpSpPr>
        <p:grpSpPr>
          <a:xfrm>
            <a:off x="3046069" y="4951153"/>
            <a:ext cx="3929036" cy="52875"/>
            <a:chOff x="4028175" y="6601537"/>
            <a:chExt cx="5238715" cy="70500"/>
          </a:xfrm>
        </p:grpSpPr>
        <p:cxnSp>
          <p:nvCxnSpPr>
            <p:cNvPr id="155" name="Google Shape;155;p2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56" name="Google Shape;156;p2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62" name="Google Shape;162;p2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Video Demonstration</a:t>
            </a:r>
            <a:endParaRPr b="0" i="0" sz="1800" u="none" cap="none" strike="noStrike">
              <a:solidFill>
                <a:schemeClr val="lt1"/>
              </a:solidFill>
              <a:latin typeface="Arial"/>
              <a:ea typeface="Arial"/>
              <a:cs typeface="Arial"/>
              <a:sym typeface="Arial"/>
            </a:endParaRPr>
          </a:p>
        </p:txBody>
      </p:sp>
      <p:pic>
        <p:nvPicPr>
          <p:cNvPr id="163" name="Google Shape;163;p2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64" name="Google Shape;164;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65" name="Google Shape;165;p2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66" name="Google Shape;166;p27"/>
          <p:cNvGrpSpPr/>
          <p:nvPr/>
        </p:nvGrpSpPr>
        <p:grpSpPr>
          <a:xfrm>
            <a:off x="3046069" y="4951153"/>
            <a:ext cx="3929036" cy="52875"/>
            <a:chOff x="4028175" y="6601537"/>
            <a:chExt cx="5238715" cy="70500"/>
          </a:xfrm>
        </p:grpSpPr>
        <p:cxnSp>
          <p:nvCxnSpPr>
            <p:cNvPr id="167" name="Google Shape;167;p2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68" name="Google Shape;168;p2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69" name="Google Shape;169;p27" title="IMG_7521.mov">
            <a:hlinkClick r:id="rId4"/>
          </p:cNvPr>
          <p:cNvPicPr preferRelativeResize="0"/>
          <p:nvPr/>
        </p:nvPicPr>
        <p:blipFill>
          <a:blip r:embed="rId5">
            <a:alphaModFix/>
          </a:blip>
          <a:stretch>
            <a:fillRect/>
          </a:stretch>
        </p:blipFill>
        <p:spPr>
          <a:xfrm>
            <a:off x="2286000" y="1146175"/>
            <a:ext cx="4572000" cy="3429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175" name="Google Shape;175;p28"/>
          <p:cNvSpPr txBox="1"/>
          <p:nvPr/>
        </p:nvSpPr>
        <p:spPr>
          <a:xfrm>
            <a:off x="438035" y="4579785"/>
            <a:ext cx="8268000" cy="490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lang="en" sz="1200">
                <a:solidFill>
                  <a:schemeClr val="dk1"/>
                </a:solidFill>
              </a:rPr>
              <a:t>Desk Aid Learning Device Block Diagram</a:t>
            </a:r>
            <a:endParaRPr b="0" i="0" sz="1200" u="none" cap="none" strike="noStrike">
              <a:solidFill>
                <a:srgbClr val="000000"/>
              </a:solidFill>
              <a:latin typeface="Arial"/>
              <a:ea typeface="Arial"/>
              <a:cs typeface="Arial"/>
              <a:sym typeface="Arial"/>
            </a:endParaRPr>
          </a:p>
        </p:txBody>
      </p:sp>
      <p:sp>
        <p:nvSpPr>
          <p:cNvPr id="176" name="Google Shape;176;p2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77" name="Google Shape;177;p28"/>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Project Design - Block Diagram</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pic>
        <p:nvPicPr>
          <p:cNvPr id="178" name="Google Shape;178;p2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79" name="Google Shape;179;p2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80" name="Google Shape;180;p2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81" name="Google Shape;181;p28"/>
          <p:cNvGrpSpPr/>
          <p:nvPr/>
        </p:nvGrpSpPr>
        <p:grpSpPr>
          <a:xfrm>
            <a:off x="3046069" y="4951153"/>
            <a:ext cx="3929036" cy="52875"/>
            <a:chOff x="4028175" y="6601537"/>
            <a:chExt cx="5238715" cy="70500"/>
          </a:xfrm>
        </p:grpSpPr>
        <p:cxnSp>
          <p:nvCxnSpPr>
            <p:cNvPr id="182" name="Google Shape;182;p2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83" name="Google Shape;183;p2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84" name="Google Shape;184;p28"/>
          <p:cNvPicPr preferRelativeResize="0"/>
          <p:nvPr/>
        </p:nvPicPr>
        <p:blipFill>
          <a:blip r:embed="rId4">
            <a:alphaModFix/>
          </a:blip>
          <a:stretch>
            <a:fillRect/>
          </a:stretch>
        </p:blipFill>
        <p:spPr>
          <a:xfrm>
            <a:off x="1613075" y="776450"/>
            <a:ext cx="5815510" cy="38033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90" name="Google Shape;190;p2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Project Design - PCB Schematic</a:t>
            </a:r>
            <a:endParaRPr b="0" i="0" sz="1800" u="none" cap="none" strike="noStrike">
              <a:solidFill>
                <a:schemeClr val="lt1"/>
              </a:solidFill>
              <a:latin typeface="Arial"/>
              <a:ea typeface="Arial"/>
              <a:cs typeface="Arial"/>
              <a:sym typeface="Arial"/>
            </a:endParaRPr>
          </a:p>
        </p:txBody>
      </p:sp>
      <p:pic>
        <p:nvPicPr>
          <p:cNvPr id="191" name="Google Shape;191;p2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92" name="Google Shape;192;p2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193" name="Google Shape;193;p2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94" name="Google Shape;194;p29"/>
          <p:cNvGrpSpPr/>
          <p:nvPr/>
        </p:nvGrpSpPr>
        <p:grpSpPr>
          <a:xfrm>
            <a:off x="3046069" y="4951153"/>
            <a:ext cx="3929036" cy="52875"/>
            <a:chOff x="4028175" y="6601537"/>
            <a:chExt cx="5238715" cy="70500"/>
          </a:xfrm>
        </p:grpSpPr>
        <p:cxnSp>
          <p:nvCxnSpPr>
            <p:cNvPr id="195" name="Google Shape;195;p2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96" name="Google Shape;196;p2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197" name="Google Shape;197;p29" title="Screenshot 2025-05-05 at 2.24.18 PM.png"/>
          <p:cNvPicPr preferRelativeResize="0"/>
          <p:nvPr/>
        </p:nvPicPr>
        <p:blipFill>
          <a:blip r:embed="rId4">
            <a:alphaModFix/>
          </a:blip>
          <a:stretch>
            <a:fillRect/>
          </a:stretch>
        </p:blipFill>
        <p:spPr>
          <a:xfrm>
            <a:off x="4942600" y="3168814"/>
            <a:ext cx="3929025" cy="1655174"/>
          </a:xfrm>
          <a:prstGeom prst="rect">
            <a:avLst/>
          </a:prstGeom>
          <a:noFill/>
          <a:ln>
            <a:noFill/>
          </a:ln>
        </p:spPr>
      </p:pic>
      <p:pic>
        <p:nvPicPr>
          <p:cNvPr id="198" name="Google Shape;198;p29" title="Screenshot 2025-05-05 at 2.24.12 PM.png"/>
          <p:cNvPicPr preferRelativeResize="0"/>
          <p:nvPr/>
        </p:nvPicPr>
        <p:blipFill>
          <a:blip r:embed="rId5">
            <a:alphaModFix/>
          </a:blip>
          <a:stretch>
            <a:fillRect/>
          </a:stretch>
        </p:blipFill>
        <p:spPr>
          <a:xfrm>
            <a:off x="152400" y="795848"/>
            <a:ext cx="2988050" cy="1962300"/>
          </a:xfrm>
          <a:prstGeom prst="rect">
            <a:avLst/>
          </a:prstGeom>
          <a:noFill/>
          <a:ln>
            <a:noFill/>
          </a:ln>
        </p:spPr>
      </p:pic>
      <p:pic>
        <p:nvPicPr>
          <p:cNvPr id="199" name="Google Shape;199;p29" title="Screenshot 2025-05-05 at 2.24.02 PM.png"/>
          <p:cNvPicPr preferRelativeResize="0"/>
          <p:nvPr/>
        </p:nvPicPr>
        <p:blipFill>
          <a:blip r:embed="rId6">
            <a:alphaModFix/>
          </a:blip>
          <a:stretch>
            <a:fillRect/>
          </a:stretch>
        </p:blipFill>
        <p:spPr>
          <a:xfrm>
            <a:off x="6388063" y="740830"/>
            <a:ext cx="2483575" cy="2300824"/>
          </a:xfrm>
          <a:prstGeom prst="rect">
            <a:avLst/>
          </a:prstGeom>
          <a:noFill/>
          <a:ln>
            <a:noFill/>
          </a:ln>
        </p:spPr>
      </p:pic>
      <p:pic>
        <p:nvPicPr>
          <p:cNvPr id="200" name="Google Shape;200;p29" title="Screenshot 2025-05-05 at 2.23.56 PM.png"/>
          <p:cNvPicPr preferRelativeResize="0"/>
          <p:nvPr/>
        </p:nvPicPr>
        <p:blipFill>
          <a:blip r:embed="rId7">
            <a:alphaModFix/>
          </a:blip>
          <a:stretch>
            <a:fillRect/>
          </a:stretch>
        </p:blipFill>
        <p:spPr>
          <a:xfrm>
            <a:off x="3305000" y="826786"/>
            <a:ext cx="2747209" cy="1962301"/>
          </a:xfrm>
          <a:prstGeom prst="rect">
            <a:avLst/>
          </a:prstGeom>
          <a:noFill/>
          <a:ln>
            <a:noFill/>
          </a:ln>
        </p:spPr>
      </p:pic>
      <p:pic>
        <p:nvPicPr>
          <p:cNvPr id="201" name="Google Shape;201;p29" title="Screenshot 2025-05-05 at 2.23.39 PM.png"/>
          <p:cNvPicPr preferRelativeResize="0"/>
          <p:nvPr/>
        </p:nvPicPr>
        <p:blipFill>
          <a:blip r:embed="rId8">
            <a:alphaModFix/>
          </a:blip>
          <a:stretch>
            <a:fillRect/>
          </a:stretch>
        </p:blipFill>
        <p:spPr>
          <a:xfrm>
            <a:off x="152400" y="2807775"/>
            <a:ext cx="2038965" cy="2031374"/>
          </a:xfrm>
          <a:prstGeom prst="rect">
            <a:avLst/>
          </a:prstGeom>
          <a:noFill/>
          <a:ln>
            <a:noFill/>
          </a:ln>
        </p:spPr>
      </p:pic>
      <p:pic>
        <p:nvPicPr>
          <p:cNvPr id="202" name="Google Shape;202;p29" title="Screenshot 2025-05-05 at 2.23.47 PM.png"/>
          <p:cNvPicPr preferRelativeResize="0"/>
          <p:nvPr/>
        </p:nvPicPr>
        <p:blipFill>
          <a:blip r:embed="rId9">
            <a:alphaModFix/>
          </a:blip>
          <a:stretch>
            <a:fillRect/>
          </a:stretch>
        </p:blipFill>
        <p:spPr>
          <a:xfrm>
            <a:off x="2568475" y="3116637"/>
            <a:ext cx="1855200" cy="1641138"/>
          </a:xfrm>
          <a:prstGeom prst="rect">
            <a:avLst/>
          </a:prstGeom>
          <a:noFill/>
          <a:ln>
            <a:noFill/>
          </a:ln>
        </p:spPr>
      </p:pic>
      <p:sp>
        <p:nvSpPr>
          <p:cNvPr id="203" name="Google Shape;203;p29"/>
          <p:cNvSpPr txBox="1"/>
          <p:nvPr/>
        </p:nvSpPr>
        <p:spPr>
          <a:xfrm>
            <a:off x="1602050" y="1009675"/>
            <a:ext cx="1538400" cy="5940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Microcontroller Subsystem</a:t>
            </a:r>
            <a:endParaRPr sz="1500">
              <a:solidFill>
                <a:schemeClr val="lt1"/>
              </a:solidFill>
              <a:latin typeface="Calibri"/>
              <a:ea typeface="Calibri"/>
              <a:cs typeface="Calibri"/>
              <a:sym typeface="Calibri"/>
            </a:endParaRPr>
          </a:p>
        </p:txBody>
      </p:sp>
      <p:sp>
        <p:nvSpPr>
          <p:cNvPr id="204" name="Google Shape;204;p29"/>
          <p:cNvSpPr txBox="1"/>
          <p:nvPr/>
        </p:nvSpPr>
        <p:spPr>
          <a:xfrm>
            <a:off x="152400" y="2686875"/>
            <a:ext cx="1538400" cy="5940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Microcontroller Subsystem</a:t>
            </a:r>
            <a:endParaRPr sz="1500">
              <a:solidFill>
                <a:schemeClr val="lt1"/>
              </a:solidFill>
              <a:latin typeface="Calibri"/>
              <a:ea typeface="Calibri"/>
              <a:cs typeface="Calibri"/>
              <a:sym typeface="Calibri"/>
            </a:endParaRPr>
          </a:p>
        </p:txBody>
      </p:sp>
      <p:sp>
        <p:nvSpPr>
          <p:cNvPr id="205" name="Google Shape;205;p29"/>
          <p:cNvSpPr txBox="1"/>
          <p:nvPr/>
        </p:nvSpPr>
        <p:spPr>
          <a:xfrm>
            <a:off x="4082988" y="795850"/>
            <a:ext cx="1855200" cy="4158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Input</a:t>
            </a:r>
            <a:r>
              <a:rPr lang="en" sz="1500">
                <a:solidFill>
                  <a:schemeClr val="lt1"/>
                </a:solidFill>
                <a:latin typeface="Calibri"/>
                <a:ea typeface="Calibri"/>
                <a:cs typeface="Calibri"/>
                <a:sym typeface="Calibri"/>
              </a:rPr>
              <a:t> Subsystem</a:t>
            </a:r>
            <a:endParaRPr sz="1500">
              <a:solidFill>
                <a:schemeClr val="lt1"/>
              </a:solidFill>
              <a:latin typeface="Calibri"/>
              <a:ea typeface="Calibri"/>
              <a:cs typeface="Calibri"/>
              <a:sym typeface="Calibri"/>
            </a:endParaRPr>
          </a:p>
        </p:txBody>
      </p:sp>
      <p:sp>
        <p:nvSpPr>
          <p:cNvPr id="206" name="Google Shape;206;p29"/>
          <p:cNvSpPr txBox="1"/>
          <p:nvPr/>
        </p:nvSpPr>
        <p:spPr>
          <a:xfrm>
            <a:off x="7879775" y="1009675"/>
            <a:ext cx="1053000" cy="5346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RFID</a:t>
            </a:r>
            <a:r>
              <a:rPr lang="en" sz="1500">
                <a:solidFill>
                  <a:schemeClr val="lt1"/>
                </a:solidFill>
                <a:latin typeface="Calibri"/>
                <a:ea typeface="Calibri"/>
                <a:cs typeface="Calibri"/>
                <a:sym typeface="Calibri"/>
              </a:rPr>
              <a:t> Subsystem</a:t>
            </a:r>
            <a:endParaRPr sz="1500">
              <a:solidFill>
                <a:schemeClr val="lt1"/>
              </a:solidFill>
              <a:latin typeface="Calibri"/>
              <a:ea typeface="Calibri"/>
              <a:cs typeface="Calibri"/>
              <a:sym typeface="Calibri"/>
            </a:endParaRPr>
          </a:p>
        </p:txBody>
      </p:sp>
      <p:sp>
        <p:nvSpPr>
          <p:cNvPr id="207" name="Google Shape;207;p29"/>
          <p:cNvSpPr txBox="1"/>
          <p:nvPr/>
        </p:nvSpPr>
        <p:spPr>
          <a:xfrm>
            <a:off x="2833788" y="2981175"/>
            <a:ext cx="1466400" cy="5346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Interface</a:t>
            </a:r>
            <a:r>
              <a:rPr lang="en" sz="1500">
                <a:solidFill>
                  <a:schemeClr val="lt1"/>
                </a:solidFill>
                <a:latin typeface="Calibri"/>
                <a:ea typeface="Calibri"/>
                <a:cs typeface="Calibri"/>
                <a:sym typeface="Calibri"/>
              </a:rPr>
              <a:t> Subsystem</a:t>
            </a:r>
            <a:endParaRPr sz="1500">
              <a:solidFill>
                <a:schemeClr val="lt1"/>
              </a:solidFill>
              <a:latin typeface="Calibri"/>
              <a:ea typeface="Calibri"/>
              <a:cs typeface="Calibri"/>
              <a:sym typeface="Calibri"/>
            </a:endParaRPr>
          </a:p>
        </p:txBody>
      </p:sp>
      <p:sp>
        <p:nvSpPr>
          <p:cNvPr id="208" name="Google Shape;208;p29"/>
          <p:cNvSpPr txBox="1"/>
          <p:nvPr/>
        </p:nvSpPr>
        <p:spPr>
          <a:xfrm>
            <a:off x="7162900" y="3131300"/>
            <a:ext cx="1694100" cy="4158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Power</a:t>
            </a:r>
            <a:r>
              <a:rPr lang="en" sz="1500">
                <a:solidFill>
                  <a:schemeClr val="lt1"/>
                </a:solidFill>
                <a:latin typeface="Calibri"/>
                <a:ea typeface="Calibri"/>
                <a:cs typeface="Calibri"/>
                <a:sym typeface="Calibri"/>
              </a:rPr>
              <a:t> Subsystem</a:t>
            </a:r>
            <a:endParaRPr sz="15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0"/>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14" name="Google Shape;214;p3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800"/>
              <a:buFont typeface="Arial"/>
              <a:buNone/>
            </a:pPr>
            <a:r>
              <a:rPr lang="en" sz="1800">
                <a:solidFill>
                  <a:schemeClr val="lt1"/>
                </a:solidFill>
              </a:rPr>
              <a:t>Project Design - Finalized PCB</a:t>
            </a:r>
            <a:endParaRPr b="0" i="0" sz="1800" u="none" cap="none" strike="noStrike">
              <a:solidFill>
                <a:schemeClr val="lt1"/>
              </a:solidFill>
              <a:latin typeface="Arial"/>
              <a:ea typeface="Arial"/>
              <a:cs typeface="Arial"/>
              <a:sym typeface="Arial"/>
            </a:endParaRPr>
          </a:p>
        </p:txBody>
      </p:sp>
      <p:pic>
        <p:nvPicPr>
          <p:cNvPr id="215" name="Google Shape;215;p3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16" name="Google Shape;216;p3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17" name="Google Shape;217;p3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18" name="Google Shape;218;p30"/>
          <p:cNvGrpSpPr/>
          <p:nvPr/>
        </p:nvGrpSpPr>
        <p:grpSpPr>
          <a:xfrm>
            <a:off x="3046069" y="4951153"/>
            <a:ext cx="3929036" cy="52875"/>
            <a:chOff x="4028175" y="6601537"/>
            <a:chExt cx="5238715" cy="70500"/>
          </a:xfrm>
        </p:grpSpPr>
        <p:cxnSp>
          <p:nvCxnSpPr>
            <p:cNvPr id="219" name="Google Shape;219;p3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20" name="Google Shape;220;p3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21" name="Google Shape;221;p30" title="Screenshot 2025-05-01 at 3.58.32 PM.png"/>
          <p:cNvPicPr preferRelativeResize="0"/>
          <p:nvPr/>
        </p:nvPicPr>
        <p:blipFill>
          <a:blip r:embed="rId4">
            <a:alphaModFix/>
          </a:blip>
          <a:stretch>
            <a:fillRect/>
          </a:stretch>
        </p:blipFill>
        <p:spPr>
          <a:xfrm>
            <a:off x="392513" y="1017725"/>
            <a:ext cx="4179486" cy="3820975"/>
          </a:xfrm>
          <a:prstGeom prst="rect">
            <a:avLst/>
          </a:prstGeom>
          <a:noFill/>
          <a:ln>
            <a:noFill/>
          </a:ln>
        </p:spPr>
      </p:pic>
      <p:pic>
        <p:nvPicPr>
          <p:cNvPr id="222" name="Google Shape;222;p30" title="Screenshot 2025-05-01 at 4.44.39 PM.png"/>
          <p:cNvPicPr preferRelativeResize="0"/>
          <p:nvPr/>
        </p:nvPicPr>
        <p:blipFill>
          <a:blip r:embed="rId5">
            <a:alphaModFix/>
          </a:blip>
          <a:stretch>
            <a:fillRect/>
          </a:stretch>
        </p:blipFill>
        <p:spPr>
          <a:xfrm>
            <a:off x="4919648" y="1017725"/>
            <a:ext cx="3748470" cy="3820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txBox="1"/>
          <p:nvPr>
            <p:ph idx="1" type="body"/>
          </p:nvPr>
        </p:nvSpPr>
        <p:spPr>
          <a:xfrm>
            <a:off x="284851" y="763800"/>
            <a:ext cx="8574300" cy="3615900"/>
          </a:xfrm>
          <a:prstGeom prst="rect">
            <a:avLst/>
          </a:prstGeom>
          <a:noFill/>
          <a:ln>
            <a:noFill/>
          </a:ln>
        </p:spPr>
        <p:txBody>
          <a:bodyPr anchorCtr="0" anchor="t" bIns="34275" lIns="68575" spcFirstLastPara="1" rIns="68575" wrap="square" tIns="34275">
            <a:noAutofit/>
          </a:bodyPr>
          <a:lstStyle/>
          <a:p>
            <a:pPr indent="0" lvl="0" marL="0" rtl="0" algn="l">
              <a:lnSpc>
                <a:spcPct val="150000"/>
              </a:lnSpc>
              <a:spcBef>
                <a:spcPts val="0"/>
              </a:spcBef>
              <a:spcAft>
                <a:spcPts val="0"/>
              </a:spcAft>
              <a:buNone/>
            </a:pPr>
            <a:r>
              <a:t/>
            </a:r>
            <a:endParaRPr sz="1700">
              <a:solidFill>
                <a:schemeClr val="dk1"/>
              </a:solidFill>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The button and scroller data is transmitted with less than 100 ms latency and the subsystem effectively debounces and filters out noisy input</a:t>
            </a:r>
            <a:endParaRPr sz="1700">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Supports repeated button presses and debouncing</a:t>
            </a:r>
            <a:endParaRPr sz="1700">
              <a:latin typeface="Arial"/>
              <a:ea typeface="Arial"/>
              <a:cs typeface="Arial"/>
              <a:sym typeface="Arial"/>
            </a:endParaRPr>
          </a:p>
          <a:p>
            <a:pPr indent="0" lvl="0" marL="0" rtl="0" algn="l">
              <a:lnSpc>
                <a:spcPct val="150000"/>
              </a:lnSpc>
              <a:spcBef>
                <a:spcPts val="0"/>
              </a:spcBef>
              <a:spcAft>
                <a:spcPts val="0"/>
              </a:spcAft>
              <a:buSzPts val="1500"/>
              <a:buNone/>
            </a:pPr>
            <a:r>
              <a:t/>
            </a:r>
            <a:endParaRPr sz="1700">
              <a:latin typeface="Arial"/>
              <a:ea typeface="Arial"/>
              <a:cs typeface="Arial"/>
              <a:sym typeface="Arial"/>
            </a:endParaRPr>
          </a:p>
          <a:p>
            <a:pPr indent="0" lvl="0" marL="0" rtl="0" algn="l">
              <a:lnSpc>
                <a:spcPct val="150000"/>
              </a:lnSpc>
              <a:spcBef>
                <a:spcPts val="0"/>
              </a:spcBef>
              <a:spcAft>
                <a:spcPts val="0"/>
              </a:spcAft>
              <a:buSzPts val="2300"/>
              <a:buNone/>
            </a:pPr>
            <a:r>
              <a:t/>
            </a:r>
            <a:endParaRPr b="1" sz="1700">
              <a:solidFill>
                <a:schemeClr val="dk1"/>
              </a:solidFill>
              <a:latin typeface="Arial"/>
              <a:ea typeface="Arial"/>
              <a:cs typeface="Arial"/>
              <a:sym typeface="Arial"/>
            </a:endParaRPr>
          </a:p>
        </p:txBody>
      </p:sp>
      <p:sp>
        <p:nvSpPr>
          <p:cNvPr id="228" name="Google Shape;228;p3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29" name="Google Shape;229;p31"/>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R&amp;V - Input Subsystem </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pic>
        <p:nvPicPr>
          <p:cNvPr id="230" name="Google Shape;230;p3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31" name="Google Shape;231;p3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32" name="Google Shape;232;p3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33" name="Google Shape;233;p31"/>
          <p:cNvGrpSpPr/>
          <p:nvPr/>
        </p:nvGrpSpPr>
        <p:grpSpPr>
          <a:xfrm>
            <a:off x="3046069" y="4951153"/>
            <a:ext cx="3929036" cy="52875"/>
            <a:chOff x="4028175" y="6601537"/>
            <a:chExt cx="5238715" cy="70500"/>
          </a:xfrm>
        </p:grpSpPr>
        <p:cxnSp>
          <p:nvCxnSpPr>
            <p:cNvPr id="234" name="Google Shape;234;p3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35" name="Google Shape;235;p3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36" name="Google Shape;236;p31" title="Screenshot 2025-05-01 at 4.23.56 PM.png"/>
          <p:cNvPicPr preferRelativeResize="0"/>
          <p:nvPr/>
        </p:nvPicPr>
        <p:blipFill>
          <a:blip r:embed="rId4">
            <a:alphaModFix/>
          </a:blip>
          <a:stretch>
            <a:fillRect/>
          </a:stretch>
        </p:blipFill>
        <p:spPr>
          <a:xfrm>
            <a:off x="766913" y="3076402"/>
            <a:ext cx="7610174" cy="1325925"/>
          </a:xfrm>
          <a:prstGeom prst="rect">
            <a:avLst/>
          </a:prstGeom>
          <a:noFill/>
          <a:ln>
            <a:noFill/>
          </a:ln>
        </p:spPr>
      </p:pic>
      <p:sp>
        <p:nvSpPr>
          <p:cNvPr id="237" name="Google Shape;237;p31"/>
          <p:cNvSpPr/>
          <p:nvPr/>
        </p:nvSpPr>
        <p:spPr>
          <a:xfrm>
            <a:off x="5724825" y="3299375"/>
            <a:ext cx="2405700" cy="572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txBox="1"/>
          <p:nvPr>
            <p:ph idx="1" type="body"/>
          </p:nvPr>
        </p:nvSpPr>
        <p:spPr>
          <a:xfrm>
            <a:off x="284851" y="872550"/>
            <a:ext cx="8574300" cy="3615900"/>
          </a:xfrm>
          <a:prstGeom prst="rect">
            <a:avLst/>
          </a:prstGeom>
          <a:noFill/>
          <a:ln>
            <a:noFill/>
          </a:ln>
        </p:spPr>
        <p:txBody>
          <a:bodyPr anchorCtr="0" anchor="t" bIns="34275" lIns="68575" spcFirstLastPara="1" rIns="68575" wrap="square" tIns="34275">
            <a:noAutofit/>
          </a:bodyPr>
          <a:lstStyle/>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The microcontroller must process all button and scroller inputs and transmit data to the Web Application within 1500ms.</a:t>
            </a:r>
            <a:endParaRPr sz="1700">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 sz="1700">
                <a:latin typeface="Arial"/>
                <a:ea typeface="Arial"/>
                <a:cs typeface="Arial"/>
                <a:sym typeface="Arial"/>
              </a:rPr>
              <a:t>Operates for full 8 hour school day</a:t>
            </a:r>
            <a:endParaRPr sz="1700">
              <a:latin typeface="Arial"/>
              <a:ea typeface="Arial"/>
              <a:cs typeface="Arial"/>
              <a:sym typeface="Arial"/>
            </a:endParaRPr>
          </a:p>
          <a:p>
            <a:pPr indent="0" lvl="0" marL="0" rtl="0" algn="l">
              <a:lnSpc>
                <a:spcPct val="150000"/>
              </a:lnSpc>
              <a:spcBef>
                <a:spcPts val="0"/>
              </a:spcBef>
              <a:spcAft>
                <a:spcPts val="0"/>
              </a:spcAft>
              <a:buNone/>
            </a:pPr>
            <a:r>
              <a:t/>
            </a:r>
            <a:endParaRPr sz="1700">
              <a:latin typeface="Arial"/>
              <a:ea typeface="Arial"/>
              <a:cs typeface="Arial"/>
              <a:sym typeface="Arial"/>
            </a:endParaRPr>
          </a:p>
        </p:txBody>
      </p:sp>
      <p:sp>
        <p:nvSpPr>
          <p:cNvPr id="243" name="Google Shape;243;p3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44" name="Google Shape;244;p32"/>
          <p:cNvSpPr txBox="1"/>
          <p:nvPr/>
        </p:nvSpPr>
        <p:spPr>
          <a:xfrm>
            <a:off x="282607" y="153038"/>
            <a:ext cx="81825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R&amp;V - Microcontroller Subsystem</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pic>
        <p:nvPicPr>
          <p:cNvPr id="245" name="Google Shape;245;p3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46" name="Google Shape;246;p3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GRAINGER ENGINEERING</a:t>
            </a:r>
            <a:endParaRPr sz="1100"/>
          </a:p>
        </p:txBody>
      </p:sp>
      <p:sp>
        <p:nvSpPr>
          <p:cNvPr id="247" name="Google Shape;247;p3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48" name="Google Shape;248;p32"/>
          <p:cNvGrpSpPr/>
          <p:nvPr/>
        </p:nvGrpSpPr>
        <p:grpSpPr>
          <a:xfrm>
            <a:off x="3046069" y="4951153"/>
            <a:ext cx="3929036" cy="52875"/>
            <a:chOff x="4028175" y="6601537"/>
            <a:chExt cx="5238715" cy="70500"/>
          </a:xfrm>
        </p:grpSpPr>
        <p:cxnSp>
          <p:nvCxnSpPr>
            <p:cNvPr id="249" name="Google Shape;249;p3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50" name="Google Shape;250;p3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251" name="Google Shape;251;p32" title="Screenshot 2025-05-01 at 4.31.22 PM.png"/>
          <p:cNvPicPr preferRelativeResize="0"/>
          <p:nvPr/>
        </p:nvPicPr>
        <p:blipFill>
          <a:blip r:embed="rId4">
            <a:alphaModFix/>
          </a:blip>
          <a:stretch>
            <a:fillRect/>
          </a:stretch>
        </p:blipFill>
        <p:spPr>
          <a:xfrm>
            <a:off x="1659813" y="2099075"/>
            <a:ext cx="5824378" cy="2548700"/>
          </a:xfrm>
          <a:prstGeom prst="rect">
            <a:avLst/>
          </a:prstGeom>
          <a:noFill/>
          <a:ln>
            <a:noFill/>
          </a:ln>
        </p:spPr>
      </p:pic>
      <p:sp>
        <p:nvSpPr>
          <p:cNvPr id="252" name="Google Shape;252;p32"/>
          <p:cNvSpPr/>
          <p:nvPr/>
        </p:nvSpPr>
        <p:spPr>
          <a:xfrm>
            <a:off x="5571950" y="2770750"/>
            <a:ext cx="1663800" cy="355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
        <p:nvSpPr>
          <p:cNvPr id="253" name="Google Shape;253;p32"/>
          <p:cNvSpPr/>
          <p:nvPr/>
        </p:nvSpPr>
        <p:spPr>
          <a:xfrm>
            <a:off x="5660325" y="3473025"/>
            <a:ext cx="1663800" cy="355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
        <p:nvSpPr>
          <p:cNvPr id="254" name="Google Shape;254;p32"/>
          <p:cNvSpPr/>
          <p:nvPr/>
        </p:nvSpPr>
        <p:spPr>
          <a:xfrm>
            <a:off x="5660325" y="4183150"/>
            <a:ext cx="1663800" cy="355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