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6"/>
  </p:notesMasterIdLst>
  <p:sldIdLst>
    <p:sldId id="283" r:id="rId2"/>
    <p:sldId id="282" r:id="rId3"/>
    <p:sldId id="301" r:id="rId4"/>
    <p:sldId id="305" r:id="rId5"/>
    <p:sldId id="304" r:id="rId6"/>
    <p:sldId id="302" r:id="rId7"/>
    <p:sldId id="308" r:id="rId8"/>
    <p:sldId id="303" r:id="rId9"/>
    <p:sldId id="306" r:id="rId10"/>
    <p:sldId id="293" r:id="rId11"/>
    <p:sldId id="307" r:id="rId12"/>
    <p:sldId id="309" r:id="rId13"/>
    <p:sldId id="290" r:id="rId14"/>
    <p:sldId id="285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35" roundtripDataSignature="AMtx7mhSaRiTD9uDhGJ3nUfwohnl+c0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05"/>
    <a:srgbClr val="13294B"/>
    <a:srgbClr val="15264B"/>
    <a:srgbClr val="E84B36"/>
    <a:srgbClr val="1B4284"/>
    <a:srgbClr val="FA5738"/>
    <a:srgbClr val="FF552E"/>
    <a:srgbClr val="0E2248"/>
    <a:srgbClr val="0E2E5A"/>
    <a:srgbClr val="0B1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37D63-A34D-F27D-A676-6545FCC29F84}" v="1510" dt="2026-04-28T23:12:12.157"/>
    <p1510:client id="{5908D1CE-BC62-9D45-9C5E-8D8F4A8FDF18}" v="721" dt="2026-04-28T23:03:45.723"/>
    <p1510:client id="{B7124D81-9B05-D784-D4A4-F722AAEB658C}" v="6" dt="2026-04-30T16:33:08.686"/>
    <p1510:client id="{C95D5C77-A640-0872-6C7B-E14BA3426E3D}" v="233" dt="2026-04-28T23:16:14.924"/>
    <p1510:client id="{D86DEEF7-8BD2-1B41-1DCC-DD286EB48607}" v="1387" dt="2026-04-30T03:20:42.506"/>
    <p1510:client id="{DE8A6861-0804-80DA-0359-DB7426E54839}" v="38" dt="2026-04-30T06:23:14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1B5E2E3A-28F3-130B-213C-D3D7C027A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919005A5-FB10-3A96-104B-B45D5A31BC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68CA97DE-7ADD-5708-76C2-D65CEAE1D1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41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2DD7CC5D-F497-A36A-755E-DC55AAF14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33C5D88C-C2F0-ABEF-6FDC-9D275A1C9E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A1F5F438-EE82-AAC2-0EEF-CD95CDA304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13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9359DC17-6178-ED2A-67A9-2CC70039A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C0AE7689-37B0-D6BA-78E0-1CF2BEC44B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DF58A1E3-453C-0473-4438-527713BB28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31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9710B714-8951-1D0F-8314-FFE027A50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CBA2657B-AEDB-BD93-ED34-EAD923613C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2CEE253D-AC8F-1BC3-9627-ACAFA429C3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56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DEC5917F-7160-C809-CE7F-AA9AB55EE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1E06BB82-3099-6BFB-FB30-C2424987EC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447686F1-1D17-D8CC-14A7-6233C3258B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048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B3AD7397-4CA5-A904-ABAB-16488488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61B1E5B4-7005-D3E5-AB96-7F733BF623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2B5D0FD5-C609-470D-C00E-0ABCEF9E35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8399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E9697101-AD9A-D0A5-D6FD-2EBD71D6B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E3F74F73-6C2F-A1B5-56EC-2A3A4B8D27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30539BE7-A79B-695D-B1C3-13F134A4D0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287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6EE6B1E5-9B9E-FD48-9F48-627803FDB7F5}"/>
              </a:ext>
            </a:extLst>
          </p:cNvPr>
          <p:cNvSpPr txBox="1"/>
          <p:nvPr/>
        </p:nvSpPr>
        <p:spPr>
          <a:xfrm>
            <a:off x="1134035" y="2002730"/>
            <a:ext cx="9923929" cy="333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500" b="1" i="0" u="none" strike="noStrike" cap="none" err="1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EduGrid</a:t>
            </a:r>
            <a:r>
              <a:rPr lang="en-US" sz="4500" b="1" i="0" u="none" strike="noStrike" cap="none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500" b="1" i="0" u="none" strike="noStrike" cap="none" err="1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MicroGrid</a:t>
            </a:r>
            <a:r>
              <a:rPr lang="en-US" sz="4500" b="1" i="0" u="none" strike="noStrike" cap="none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 Demonstrator</a:t>
            </a:r>
            <a:endParaRPr sz="4500">
              <a:latin typeface="+mn-lt"/>
            </a:endParaRPr>
          </a:p>
          <a:p>
            <a:pPr algn="ctr">
              <a:spcBef>
                <a:spcPts val="600"/>
              </a:spcBef>
            </a:pPr>
            <a:r>
              <a:rPr lang="en-US" sz="1800">
                <a:solidFill>
                  <a:schemeClr val="lt1"/>
                </a:solidFill>
                <a:latin typeface="+mn-lt"/>
                <a:ea typeface="Helvetica Neue"/>
                <a:cs typeface="Helvetica Neue"/>
              </a:rPr>
              <a:t>ECE 445: Group 70</a:t>
            </a:r>
          </a:p>
          <a:p>
            <a:pPr algn="ctr">
              <a:spcBef>
                <a:spcPts val="600"/>
              </a:spcBef>
            </a:pPr>
            <a:endParaRPr lang="en-US" sz="1800">
              <a:solidFill>
                <a:schemeClr val="lt1"/>
              </a:solidFill>
              <a:latin typeface="+mn-lt"/>
              <a:ea typeface="Helvetica Neue"/>
              <a:cs typeface="Helvetica Neue"/>
            </a:endParaRPr>
          </a:p>
          <a:p>
            <a:pPr algn="ctr">
              <a:spcBef>
                <a:spcPts val="600"/>
              </a:spcBef>
            </a:pPr>
            <a:r>
              <a:rPr lang="en-US" sz="1800">
                <a:solidFill>
                  <a:schemeClr val="lt1"/>
                </a:solidFill>
                <a:latin typeface="+mn-lt"/>
                <a:ea typeface="Helvetica Neue"/>
                <a:cs typeface="Helvetica Neue"/>
              </a:rPr>
              <a:t>Ahmet Colak</a:t>
            </a:r>
          </a:p>
          <a:p>
            <a:pPr algn="ctr">
              <a:spcBef>
                <a:spcPts val="600"/>
              </a:spcBef>
            </a:pPr>
            <a:r>
              <a:rPr lang="en-US" sz="1800">
                <a:solidFill>
                  <a:schemeClr val="lt1"/>
                </a:solidFill>
                <a:latin typeface="+mn-lt"/>
                <a:ea typeface="Helvetica Neue"/>
                <a:cs typeface="Helvetica Neue"/>
              </a:rPr>
              <a:t>Jason Hart</a:t>
            </a:r>
          </a:p>
          <a:p>
            <a:pPr algn="ctr">
              <a:spcBef>
                <a:spcPts val="600"/>
              </a:spcBef>
            </a:pPr>
            <a:r>
              <a:rPr lang="en-US" sz="1800">
                <a:solidFill>
                  <a:schemeClr val="lt1"/>
                </a:solidFill>
                <a:latin typeface="+mn-lt"/>
                <a:ea typeface="Helvetica Neue"/>
                <a:cs typeface="Helvetica Neue"/>
              </a:rPr>
              <a:t>Srijan Kunta</a:t>
            </a:r>
          </a:p>
          <a:p>
            <a:pPr algn="ctr">
              <a:spcBef>
                <a:spcPts val="600"/>
              </a:spcBef>
            </a:pPr>
            <a:endParaRPr lang="en-US" sz="1800">
              <a:solidFill>
                <a:schemeClr val="lt1"/>
              </a:solidFill>
              <a:latin typeface="+mn-lt"/>
              <a:ea typeface="Helvetica Neue"/>
              <a:cs typeface="Helvetica Neue"/>
            </a:endParaRPr>
          </a:p>
          <a:p>
            <a:pPr algn="ctr">
              <a:spcBef>
                <a:spcPts val="600"/>
              </a:spcBef>
            </a:pPr>
            <a:r>
              <a:rPr lang="en-US" sz="1800">
                <a:solidFill>
                  <a:schemeClr val="lt1"/>
                </a:solidFill>
                <a:latin typeface="+mn-lt"/>
                <a:ea typeface="Helvetica Neue"/>
                <a:cs typeface="Helvetica Neue"/>
              </a:rPr>
              <a:t>TA: Abdullah </a:t>
            </a:r>
            <a:r>
              <a:rPr lang="en-US" sz="1800" err="1">
                <a:solidFill>
                  <a:schemeClr val="lt1"/>
                </a:solidFill>
                <a:latin typeface="+mn-lt"/>
                <a:ea typeface="Helvetica Neue"/>
                <a:cs typeface="Helvetica Neue"/>
              </a:rPr>
              <a:t>Alawad</a:t>
            </a:r>
            <a:endParaRPr lang="en-US" sz="1800">
              <a:solidFill>
                <a:schemeClr val="lt1"/>
              </a:solidFill>
              <a:latin typeface="+mn-lt"/>
              <a:ea typeface="Helvetica Neue"/>
              <a:cs typeface="Helvetica Neue"/>
            </a:endParaRPr>
          </a:p>
        </p:txBody>
      </p:sp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5C6D8374-322F-A84C-B20A-504C6528FDDA}"/>
              </a:ext>
            </a:extLst>
          </p:cNvPr>
          <p:cNvSpPr txBox="1"/>
          <p:nvPr/>
        </p:nvSpPr>
        <p:spPr>
          <a:xfrm>
            <a:off x="3922059" y="5932697"/>
            <a:ext cx="434788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300">
                <a:solidFill>
                  <a:schemeClr val="bg1"/>
                </a:solidFill>
                <a:latin typeface="+mn-lt"/>
                <a:ea typeface="Helvetica Neue Light"/>
                <a:sym typeface="Helvetica Neue Light"/>
              </a:rPr>
              <a:t>25 April 2026</a:t>
            </a:r>
            <a:endParaRPr sz="1800" spc="3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B6560-0D29-8109-3DBD-CA9E7189A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07" y="761551"/>
            <a:ext cx="2909982" cy="7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1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75FA8318-9B15-7F47-850F-EEEFE73BE161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0;p1">
            <a:extLst>
              <a:ext uri="{FF2B5EF4-FFF2-40B4-BE49-F238E27FC236}">
                <a16:creationId xmlns:a16="http://schemas.microsoft.com/office/drawing/2014/main" id="{226FBA8E-8ED2-0F48-B1E6-A03B9736B136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</a:rPr>
              <a:t>Results and Analysis</a:t>
            </a:r>
            <a:endParaRPr lang="en-US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7BFAD2-5CD4-835F-9E85-C59CD234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0425F5BD-FFA0-F9BC-F56C-AA317A61D13E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25481B09-56BF-5171-DA86-C3BA473B26E3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D39239-E544-C062-7BD7-1D2F9F2E454C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BE3D8A-13E8-EC44-8C13-12CD163F4D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6551CB7-2E46-4EC0-244A-D6F0C7D1F4D4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13A4A4F-24DA-C267-A436-744F62E23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55620"/>
              </p:ext>
            </p:extLst>
          </p:nvPr>
        </p:nvGraphicFramePr>
        <p:xfrm>
          <a:off x="1363578" y="1975184"/>
          <a:ext cx="9049206" cy="219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402">
                  <a:extLst>
                    <a:ext uri="{9D8B030D-6E8A-4147-A177-3AD203B41FA5}">
                      <a16:colId xmlns:a16="http://schemas.microsoft.com/office/drawing/2014/main" val="2188390528"/>
                    </a:ext>
                  </a:extLst>
                </a:gridCol>
                <a:gridCol w="3016402">
                  <a:extLst>
                    <a:ext uri="{9D8B030D-6E8A-4147-A177-3AD203B41FA5}">
                      <a16:colId xmlns:a16="http://schemas.microsoft.com/office/drawing/2014/main" val="39924123"/>
                    </a:ext>
                  </a:extLst>
                </a:gridCol>
                <a:gridCol w="3016402">
                  <a:extLst>
                    <a:ext uri="{9D8B030D-6E8A-4147-A177-3AD203B41FA5}">
                      <a16:colId xmlns:a16="http://schemas.microsoft.com/office/drawing/2014/main" val="956772575"/>
                    </a:ext>
                  </a:extLst>
                </a:gridCol>
              </a:tblGrid>
              <a:tr h="5475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Real capacitance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Measured Capacitance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349397"/>
                  </a:ext>
                </a:extLst>
              </a:tr>
              <a:tr h="547597">
                <a:tc>
                  <a:txBody>
                    <a:bodyPr/>
                    <a:lstStyle/>
                    <a:p>
                      <a:r>
                        <a:rPr lang="en-US"/>
                        <a:t>10 </a:t>
                      </a:r>
                      <a:r>
                        <a:rPr lang="en-US" sz="1400" b="0" i="0" u="none" strike="noStrike" noProof="0">
                          <a:latin typeface="Arial"/>
                          <a:cs typeface="Arial"/>
                        </a:rPr>
                        <a:t>µ</a:t>
                      </a:r>
                      <a:r>
                        <a:rPr lang="en-US"/>
                        <a:t>F</a:t>
                      </a:r>
                      <a:endParaRPr lang="en-US" sz="1400" b="0" i="0" u="none" strike="noStrike" noProof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9.24 </a:t>
                      </a:r>
                      <a:r>
                        <a:rPr lang="en-US" sz="1400" b="0" i="0" u="none" strike="noStrike" noProof="0">
                          <a:latin typeface="Arial"/>
                          <a:cs typeface="Arial"/>
                        </a:rPr>
                        <a:t>µ</a:t>
                      </a:r>
                      <a:r>
                        <a:rPr lang="en-US"/>
                        <a:t>F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084481"/>
                  </a:ext>
                </a:extLst>
              </a:tr>
              <a:tr h="547597">
                <a:tc>
                  <a:txBody>
                    <a:bodyPr/>
                    <a:lstStyle/>
                    <a:p>
                      <a:r>
                        <a:rPr lang="en-US"/>
                        <a:t>33 </a:t>
                      </a:r>
                      <a:r>
                        <a:rPr lang="en-US" sz="1400" b="0" i="0" u="none" strike="noStrike" noProof="0">
                          <a:latin typeface="Arial"/>
                          <a:cs typeface="Arial"/>
                        </a:rPr>
                        <a:t>µ</a:t>
                      </a:r>
                      <a:r>
                        <a:rPr lang="en-US"/>
                        <a:t>F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31.64 </a:t>
                      </a:r>
                      <a:r>
                        <a:rPr lang="en-US" sz="1400" b="0" i="0" u="none" strike="noStrike" noProof="0">
                          <a:latin typeface="Arial"/>
                          <a:cs typeface="Arial"/>
                        </a:rPr>
                        <a:t>µ</a:t>
                      </a:r>
                      <a:r>
                        <a:rPr lang="en-US"/>
                        <a:t>F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4.1%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976892"/>
                  </a:ext>
                </a:extLst>
              </a:tr>
              <a:tr h="547597">
                <a:tc>
                  <a:txBody>
                    <a:bodyPr/>
                    <a:lstStyle/>
                    <a:p>
                      <a:r>
                        <a:rPr lang="en-US"/>
                        <a:t>47 </a:t>
                      </a:r>
                      <a:r>
                        <a:rPr lang="en-US" sz="1400" b="0" i="0" u="none" strike="noStrike" noProof="0">
                          <a:latin typeface="Arial"/>
                          <a:cs typeface="Arial"/>
                        </a:rPr>
                        <a:t>µ</a:t>
                      </a:r>
                      <a:r>
                        <a:rPr lang="en-US"/>
                        <a:t>F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45.88 </a:t>
                      </a:r>
                      <a:r>
                        <a:rPr lang="en-US" sz="1400" b="0" i="0" u="none" strike="noStrike" noProof="0">
                          <a:latin typeface="Arial"/>
                          <a:cs typeface="Arial"/>
                        </a:rPr>
                        <a:t>µ</a:t>
                      </a:r>
                      <a:r>
                        <a:rPr lang="en-US"/>
                        <a:t>F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37869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F72ADBB-0E64-2130-97E8-4406F966DA61}"/>
              </a:ext>
            </a:extLst>
          </p:cNvPr>
          <p:cNvSpPr txBox="1"/>
          <p:nvPr/>
        </p:nvSpPr>
        <p:spPr>
          <a:xfrm>
            <a:off x="882093" y="4291972"/>
            <a:ext cx="9903439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Reasons for error include: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  - Voltage divider for the tau threshold is slightly lower than 63.2% of </a:t>
            </a:r>
            <a:r>
              <a:rPr lang="en-US" sz="1600" err="1"/>
              <a:t>V_in</a:t>
            </a:r>
            <a:endParaRPr lang="en-US" sz="1600"/>
          </a:p>
          <a:p>
            <a:pPr algn="ctr"/>
            <a:endParaRPr lang="en-US" sz="1600"/>
          </a:p>
          <a:p>
            <a:pPr algn="ctr"/>
            <a:r>
              <a:rPr lang="en-US" sz="1600"/>
              <a:t>  - Small leakage current charging capacitors before the user presses the button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  - 555 timer frequency deviation from 10kHz changes the pulse width for calculations </a:t>
            </a:r>
          </a:p>
          <a:p>
            <a:pPr algn="ctr"/>
            <a:endParaRPr lang="en-US"/>
          </a:p>
          <a:p>
            <a:pPr algn="ctr"/>
            <a:r>
              <a:rPr lang="en-US" sz="1600"/>
              <a:t> </a:t>
            </a:r>
          </a:p>
          <a:p>
            <a:pPr algn="ctr"/>
            <a:r>
              <a:rPr lang="en-US" sz="1600"/>
              <a:t>​  </a:t>
            </a:r>
          </a:p>
        </p:txBody>
      </p:sp>
    </p:spTree>
    <p:extLst>
      <p:ext uri="{BB962C8B-B14F-4D97-AF65-F5344CB8AC3E}">
        <p14:creationId xmlns:p14="http://schemas.microsoft.com/office/powerpoint/2010/main" val="418452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5582D-3C87-7C8F-352D-B81D0BBFC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line on a black background&#10;&#10;AI-generated content may be incorrect.">
            <a:extLst>
              <a:ext uri="{FF2B5EF4-FFF2-40B4-BE49-F238E27FC236}">
                <a16:creationId xmlns:a16="http://schemas.microsoft.com/office/drawing/2014/main" id="{85EFD7B0-C46C-894D-F304-E11CB6B2B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55" y="966610"/>
            <a:ext cx="10160065" cy="4917723"/>
          </a:xfrm>
          <a:prstGeom prst="rect">
            <a:avLst/>
          </a:prstGeom>
        </p:spPr>
      </p:pic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55EC66FC-FE3A-B3FE-4342-18A019194B8A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0;p1">
            <a:extLst>
              <a:ext uri="{FF2B5EF4-FFF2-40B4-BE49-F238E27FC236}">
                <a16:creationId xmlns:a16="http://schemas.microsoft.com/office/drawing/2014/main" id="{0779F34F-4A95-04A8-6927-5896125E33ED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RC Capacitor Voltage Charging Cycle</a:t>
            </a:r>
            <a:endParaRPr lang="en-US" sz="240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965E2-9A1C-86E9-005F-89952EB6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FF922C7D-9260-9464-145D-12CD34E8898A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0E61FB75-0311-70ED-4C87-514E4D24FE6E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FE6232-55B3-7F37-6656-5042E62DC453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4ABFB9-6375-FE49-BDAC-5E8B6D24B1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2F2EA51-B13F-9426-9EEE-8FB94B693994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1BEABFE-F0CC-EE8C-22B1-05112EE44C2D}"/>
              </a:ext>
            </a:extLst>
          </p:cNvPr>
          <p:cNvSpPr txBox="1"/>
          <p:nvPr/>
        </p:nvSpPr>
        <p:spPr>
          <a:xfrm>
            <a:off x="445006" y="963729"/>
            <a:ext cx="304892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39B48-A925-E498-7226-547DF9D277A7}"/>
              </a:ext>
            </a:extLst>
          </p:cNvPr>
          <p:cNvSpPr txBox="1"/>
          <p:nvPr/>
        </p:nvSpPr>
        <p:spPr>
          <a:xfrm>
            <a:off x="10676346" y="5982959"/>
            <a:ext cx="24397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5AC710-77A6-5FEB-A20D-E28EDDE0651E}"/>
              </a:ext>
            </a:extLst>
          </p:cNvPr>
          <p:cNvCxnSpPr/>
          <p:nvPr/>
        </p:nvCxnSpPr>
        <p:spPr>
          <a:xfrm flipH="1" flipV="1">
            <a:off x="530931" y="1243540"/>
            <a:ext cx="47625" cy="4910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C3DA4E-A84E-ABE2-66A3-0DB509A08E37}"/>
              </a:ext>
            </a:extLst>
          </p:cNvPr>
          <p:cNvCxnSpPr>
            <a:cxnSpLocks/>
          </p:cNvCxnSpPr>
          <p:nvPr/>
        </p:nvCxnSpPr>
        <p:spPr>
          <a:xfrm flipV="1">
            <a:off x="578555" y="6104817"/>
            <a:ext cx="9978318" cy="4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02A9D8-789E-93AB-95D3-9C89470DA42F}"/>
              </a:ext>
            </a:extLst>
          </p:cNvPr>
          <p:cNvCxnSpPr/>
          <p:nvPr/>
        </p:nvCxnSpPr>
        <p:spPr>
          <a:xfrm flipH="1" flipV="1">
            <a:off x="2224261" y="2975679"/>
            <a:ext cx="1919113" cy="8537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8751FF-D4D9-61BE-63E5-A7067F4D9376}"/>
              </a:ext>
            </a:extLst>
          </p:cNvPr>
          <p:cNvCxnSpPr/>
          <p:nvPr/>
        </p:nvCxnSpPr>
        <p:spPr>
          <a:xfrm flipH="1">
            <a:off x="934861" y="3099152"/>
            <a:ext cx="1508124" cy="7054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7301619-8FDA-AA3C-2CE0-A32AD442D809}"/>
              </a:ext>
            </a:extLst>
          </p:cNvPr>
          <p:cNvCxnSpPr>
            <a:cxnSpLocks/>
          </p:cNvCxnSpPr>
          <p:nvPr/>
        </p:nvCxnSpPr>
        <p:spPr>
          <a:xfrm flipH="1" flipV="1">
            <a:off x="934860" y="2718150"/>
            <a:ext cx="1515182" cy="7057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50F3432-0D64-3755-3040-8A4935CC74E6}"/>
              </a:ext>
            </a:extLst>
          </p:cNvPr>
          <p:cNvSpPr txBox="1"/>
          <p:nvPr/>
        </p:nvSpPr>
        <p:spPr>
          <a:xfrm>
            <a:off x="4058708" y="3324930"/>
            <a:ext cx="151165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63.2% tau threshold from voltage divider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4C9210-5932-4757-17F6-745D3F7C3337}"/>
              </a:ext>
            </a:extLst>
          </p:cNvPr>
          <p:cNvSpPr txBox="1"/>
          <p:nvPr/>
        </p:nvSpPr>
        <p:spPr>
          <a:xfrm>
            <a:off x="2132541" y="2718151"/>
            <a:ext cx="151165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accent2">
                    <a:lumMod val="76000"/>
                  </a:schemeClr>
                </a:solidFill>
              </a:rPr>
              <a:t>+/- 7.6% error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CF1263E-10D0-94D6-59C7-8388F27D271F}"/>
              </a:ext>
            </a:extLst>
          </p:cNvPr>
          <p:cNvCxnSpPr>
            <a:cxnSpLocks/>
          </p:cNvCxnSpPr>
          <p:nvPr/>
        </p:nvCxnSpPr>
        <p:spPr>
          <a:xfrm flipH="1" flipV="1">
            <a:off x="751415" y="2908650"/>
            <a:ext cx="1515182" cy="7057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8EED8C-AA03-72D6-3BC3-61B9DF478E65}"/>
              </a:ext>
            </a:extLst>
          </p:cNvPr>
          <p:cNvCxnSpPr/>
          <p:nvPr/>
        </p:nvCxnSpPr>
        <p:spPr>
          <a:xfrm flipH="1">
            <a:off x="1358194" y="5099402"/>
            <a:ext cx="1444624" cy="264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0D0B52E-1DE7-3E18-DE6D-D38735820E02}"/>
              </a:ext>
            </a:extLst>
          </p:cNvPr>
          <p:cNvSpPr txBox="1"/>
          <p:nvPr/>
        </p:nvSpPr>
        <p:spPr>
          <a:xfrm>
            <a:off x="2640542" y="4757207"/>
            <a:ext cx="173743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User's second press of rotary switch begins charging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0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7628897B-CC93-5B29-748D-CD6454CB0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251EC899-E91F-59FC-9FEF-96D9DF01F9E9}"/>
              </a:ext>
            </a:extLst>
          </p:cNvPr>
          <p:cNvSpPr/>
          <p:nvPr/>
        </p:nvSpPr>
        <p:spPr>
          <a:xfrm rot="10800000" flipH="1">
            <a:off x="0" y="-9644"/>
            <a:ext cx="12192000" cy="791157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2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D1F7BEC2-9515-EB3A-C0DC-F8AAF1EB5BC8}"/>
              </a:ext>
            </a:extLst>
          </p:cNvPr>
          <p:cNvSpPr txBox="1"/>
          <p:nvPr/>
        </p:nvSpPr>
        <p:spPr>
          <a:xfrm>
            <a:off x="376810" y="85226"/>
            <a:ext cx="109100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lt1"/>
                </a:solidFill>
              </a:rPr>
              <a:t>Conclusion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5A598C-367C-8657-E37C-2104E1F83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2118F869-E216-9CEE-BFCB-068357FC25B2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603ED26B-7251-67A5-2375-076C61DA53CD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22590F-90CC-C54D-9565-C69502E484C4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87A04E-5BB5-4D4C-DA95-C195A120B0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07CD99-E846-D273-0908-F274538DB806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5E46ACF-007D-74DC-608B-BB68C88FC3DA}"/>
              </a:ext>
            </a:extLst>
          </p:cNvPr>
          <p:cNvSpPr txBox="1"/>
          <p:nvPr/>
        </p:nvSpPr>
        <p:spPr>
          <a:xfrm>
            <a:off x="1934987" y="1448152"/>
            <a:ext cx="7798151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Lessons learned</a:t>
            </a:r>
            <a:endParaRPr lang="en-US"/>
          </a:p>
          <a:p>
            <a:endParaRPr lang="en-US" sz="1800"/>
          </a:p>
          <a:p>
            <a:endParaRPr lang="en-US" sz="1800"/>
          </a:p>
          <a:p>
            <a:pPr marL="285750" indent="-285750">
              <a:buChar char="•"/>
            </a:pPr>
            <a:r>
              <a:rPr lang="en-US" sz="1800"/>
              <a:t>Ensure all PCB footprints match ordered part's dimensions and pinouts</a:t>
            </a:r>
          </a:p>
          <a:p>
            <a:pPr marL="285750" indent="-285750">
              <a:buFont typeface="Arial"/>
              <a:buChar char="•"/>
            </a:pPr>
            <a:endParaRPr lang="en-US" sz="1800"/>
          </a:p>
          <a:p>
            <a:pPr marL="285750" indent="-285750">
              <a:buChar char="•"/>
            </a:pPr>
            <a:r>
              <a:rPr lang="en-US" sz="1800"/>
              <a:t>Review team contract schedule often to better predict future workload</a:t>
            </a:r>
          </a:p>
          <a:p>
            <a:endParaRPr lang="en-US" sz="1800"/>
          </a:p>
          <a:p>
            <a:pPr marL="285750" indent="-285750">
              <a:buChar char="•"/>
            </a:pPr>
            <a:r>
              <a:rPr lang="en-US" sz="1800"/>
              <a:t>Maximize PCB prototypes by designing alongside our breadboard</a:t>
            </a:r>
          </a:p>
          <a:p>
            <a:pPr marL="285750" indent="-285750">
              <a:buChar char="•"/>
            </a:pPr>
            <a:endParaRPr lang="en-US" sz="1800"/>
          </a:p>
          <a:p>
            <a:pPr marL="285750" indent="-285750">
              <a:buChar char="•"/>
            </a:pPr>
            <a:r>
              <a:rPr lang="en-US" sz="1800"/>
              <a:t>Design PCB layout with ease of construction and repairability in mind</a:t>
            </a:r>
          </a:p>
          <a:p>
            <a:endParaRPr lang="en-US" sz="1800"/>
          </a:p>
          <a:p>
            <a:pPr marL="285750" indent="-285750">
              <a:buChar char="•"/>
            </a:pPr>
            <a:endParaRPr lang="en-US" sz="1800"/>
          </a:p>
          <a:p>
            <a:pPr marL="285750" indent="-285750">
              <a:buChar char="•"/>
            </a:pPr>
            <a:endParaRPr lang="en-US" sz="1800"/>
          </a:p>
          <a:p>
            <a:pPr marL="285750" indent="-285750"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307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3;p4">
            <a:extLst>
              <a:ext uri="{FF2B5EF4-FFF2-40B4-BE49-F238E27FC236}">
                <a16:creationId xmlns:a16="http://schemas.microsoft.com/office/drawing/2014/main" id="{D8097DB8-312A-AD4F-B4DA-A893E01E8421}"/>
              </a:ext>
            </a:extLst>
          </p:cNvPr>
          <p:cNvSpPr txBox="1"/>
          <p:nvPr/>
        </p:nvSpPr>
        <p:spPr>
          <a:xfrm>
            <a:off x="1295400" y="2003943"/>
            <a:ext cx="96012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15264B"/>
                </a:solidFill>
                <a:latin typeface="+mn-lt"/>
                <a:ea typeface="Helvetica Neue"/>
                <a:cs typeface="Helvetica Neue"/>
                <a:sym typeface="Helvetica Neue"/>
              </a:rPr>
              <a:t>We would like to thank the course staff for all the guidance they have provided us throughout the building of our project.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657B5-8ED7-F5F1-4EC9-4AC1DB313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1"/>
          </a:xfrm>
          <a:prstGeom prst="rect">
            <a:avLst/>
          </a:prstGeom>
        </p:spPr>
      </p:pic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175BBE93-6EFF-7D00-409D-1F46FBD1D41B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7" name="Google Shape;100;p1">
            <a:extLst>
              <a:ext uri="{FF2B5EF4-FFF2-40B4-BE49-F238E27FC236}">
                <a16:creationId xmlns:a16="http://schemas.microsoft.com/office/drawing/2014/main" id="{53C8E030-C54F-07A2-20CC-6EDF2C2E18A0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3F7BDA-DA84-1B6D-8A8B-2B1D17F2F5EE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42E1BE-3EDA-22B9-63B0-1AD734831F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AAC706A-F5D5-D2A6-52D1-9B687AC63EA0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561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707957-570E-40A8-C806-A33147FA7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50" y="2791508"/>
            <a:ext cx="5414193" cy="12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7;p2">
            <a:extLst>
              <a:ext uri="{FF2B5EF4-FFF2-40B4-BE49-F238E27FC236}">
                <a16:creationId xmlns:a16="http://schemas.microsoft.com/office/drawing/2014/main" id="{C3C81082-566F-5849-B79D-C311E1639C0A}"/>
              </a:ext>
            </a:extLst>
          </p:cNvPr>
          <p:cNvSpPr txBox="1"/>
          <p:nvPr/>
        </p:nvSpPr>
        <p:spPr>
          <a:xfrm>
            <a:off x="4060618" y="621007"/>
            <a:ext cx="77781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>
                <a:solidFill>
                  <a:schemeClr val="lt1"/>
                </a:solidFill>
                <a:latin typeface="+mn-lt"/>
                <a:sym typeface="Helvetica Neue"/>
              </a:rPr>
              <a:t>Our Project</a:t>
            </a:r>
            <a:endParaRPr lang="en-US" sz="3600">
              <a:solidFill>
                <a:schemeClr val="lt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738CA4-8410-CF32-7254-4969F826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2" name="Google Shape;100;p1">
            <a:extLst>
              <a:ext uri="{FF2B5EF4-FFF2-40B4-BE49-F238E27FC236}">
                <a16:creationId xmlns:a16="http://schemas.microsoft.com/office/drawing/2014/main" id="{BCFE2EA2-BEF0-619A-0B42-ED4AB91C8502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04B75F53-CDCF-EE1E-C643-0DB95C72EE4D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77186-9CDA-8248-8B2D-4A12964A6BA4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chemeClr val="bg1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5458AFB-E4B7-2878-E502-C95F5E4597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FC9AA6-4F85-DD8F-363C-B413D542CE2F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E5ACDB7-CD1F-2E51-B197-8B0465ADA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454" y="1220468"/>
            <a:ext cx="6924690" cy="5206339"/>
          </a:xfrm>
          <a:prstGeom prst="rect">
            <a:avLst/>
          </a:prstGeom>
        </p:spPr>
      </p:pic>
      <p:sp>
        <p:nvSpPr>
          <p:cNvPr id="11" name="Google Shape;147;p7">
            <a:extLst>
              <a:ext uri="{FF2B5EF4-FFF2-40B4-BE49-F238E27FC236}">
                <a16:creationId xmlns:a16="http://schemas.microsoft.com/office/drawing/2014/main" id="{D671EC79-637C-4C87-9A25-EA08BFC65CBE}"/>
              </a:ext>
            </a:extLst>
          </p:cNvPr>
          <p:cNvSpPr txBox="1">
            <a:spLocks/>
          </p:cNvSpPr>
          <p:nvPr/>
        </p:nvSpPr>
        <p:spPr>
          <a:xfrm>
            <a:off x="406117" y="2272125"/>
            <a:ext cx="4228656" cy="427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600" b="1">
              <a:solidFill>
                <a:srgbClr val="E84B36"/>
              </a:solidFill>
            </a:endParaRPr>
          </a:p>
          <a:p>
            <a:pPr marL="285750" indent="-285750">
              <a:buSzPts val="2000"/>
            </a:pPr>
            <a:r>
              <a:rPr lang="en-US" sz="1800">
                <a:solidFill>
                  <a:schemeClr val="bg1"/>
                </a:solidFill>
              </a:rPr>
              <a:t>Power grid protection/design is not taught enough in early education</a:t>
            </a:r>
          </a:p>
          <a:p>
            <a:pPr marL="285750" indent="-285750">
              <a:buSzPts val="2000"/>
            </a:pPr>
            <a:endParaRPr lang="en-US" sz="1800">
              <a:solidFill>
                <a:schemeClr val="bg1"/>
              </a:solidFill>
            </a:endParaRPr>
          </a:p>
          <a:p>
            <a:pPr marL="285750" indent="-285750">
              <a:buSzPts val="2000"/>
            </a:pPr>
            <a:r>
              <a:rPr lang="en-US" sz="1800">
                <a:solidFill>
                  <a:schemeClr val="bg1"/>
                </a:solidFill>
              </a:rPr>
              <a:t>We believe everyone should know how grid reliability and fault isolation works</a:t>
            </a:r>
          </a:p>
          <a:p>
            <a:pPr marL="285750" indent="-285750">
              <a:buSzPts val="2000"/>
            </a:pPr>
            <a:endParaRPr lang="en-US" sz="1800">
              <a:solidFill>
                <a:schemeClr val="bg1"/>
              </a:solidFill>
            </a:endParaRPr>
          </a:p>
          <a:p>
            <a:pPr marL="285750" indent="-285750">
              <a:buSzPts val="2000"/>
            </a:pPr>
            <a:r>
              <a:rPr lang="en-US" sz="1800">
                <a:solidFill>
                  <a:schemeClr val="bg1"/>
                </a:solidFill>
              </a:rPr>
              <a:t>We wanted to build a supplemental tool to aid Power Engineering education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Google Shape;100;p1">
            <a:extLst>
              <a:ext uri="{FF2B5EF4-FFF2-40B4-BE49-F238E27FC236}">
                <a16:creationId xmlns:a16="http://schemas.microsoft.com/office/drawing/2014/main" id="{996508AC-7A18-FF26-A4F4-7F02E5CBC477}"/>
              </a:ext>
            </a:extLst>
          </p:cNvPr>
          <p:cNvSpPr txBox="1"/>
          <p:nvPr/>
        </p:nvSpPr>
        <p:spPr>
          <a:xfrm>
            <a:off x="1424559" y="1978725"/>
            <a:ext cx="23521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lt1"/>
                </a:solidFill>
              </a:rPr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383333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C83C3BF4-CFC2-0ECE-3929-8A45F190A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378CD597-F3C0-0F7B-C466-5F403A0A94E5}"/>
              </a:ext>
            </a:extLst>
          </p:cNvPr>
          <p:cNvSpPr/>
          <p:nvPr/>
        </p:nvSpPr>
        <p:spPr>
          <a:xfrm rot="10800000" flipH="1">
            <a:off x="0" y="1"/>
            <a:ext cx="12192000" cy="1070879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2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FC55B4D8-05F9-C5ED-5324-582403FCDEC9}"/>
              </a:ext>
            </a:extLst>
          </p:cNvPr>
          <p:cNvSpPr txBox="1"/>
          <p:nvPr/>
        </p:nvSpPr>
        <p:spPr>
          <a:xfrm>
            <a:off x="376810" y="220264"/>
            <a:ext cx="109100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lt1"/>
                </a:solidFill>
              </a:rPr>
              <a:t>Design Overview</a:t>
            </a:r>
            <a:endParaRPr lang="en-US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CB7E45-23AA-3D3C-4B98-3CD1D6060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5C3A587B-33F2-064E-5544-7662A5C152FE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5E10E5A8-5256-4CE5-0901-474843E82CE8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7C9088-E21B-AB76-8679-7D077C73BD06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2AE0D7B-D1C9-3691-413A-689268E17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20BC79-4AB3-6235-6B95-286B92EC0B0F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6AE2F7-A57E-2EED-66FB-0B7071488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2838" y="1736455"/>
            <a:ext cx="4946515" cy="4367550"/>
          </a:xfrm>
        </p:spPr>
        <p:txBody>
          <a:bodyPr/>
          <a:lstStyle/>
          <a:p>
            <a:pPr marL="114300" indent="0">
              <a:buNone/>
            </a:pPr>
            <a:r>
              <a:rPr lang="en-US" sz="2400" b="1">
                <a:solidFill>
                  <a:srgbClr val="FF5F05"/>
                </a:solidFill>
                <a:latin typeface="Arial"/>
                <a:cs typeface="Arial"/>
              </a:rPr>
              <a:t>Changes from original design:</a:t>
            </a:r>
          </a:p>
          <a:p>
            <a:r>
              <a:rPr lang="en-US" sz="2000">
                <a:solidFill>
                  <a:srgbClr val="13294B"/>
                </a:solidFill>
                <a:latin typeface="Arial"/>
                <a:cs typeface="Arial"/>
              </a:rPr>
              <a:t>OLED display to 5V LCD</a:t>
            </a:r>
          </a:p>
          <a:p>
            <a:r>
              <a:rPr lang="en-US" sz="2000">
                <a:solidFill>
                  <a:srgbClr val="13294B"/>
                </a:solidFill>
                <a:latin typeface="Arial"/>
                <a:cs typeface="Arial"/>
              </a:rPr>
              <a:t>7.4V Li-ion Battery pack was replaced with a 9.6 V Li-ion Battery pack</a:t>
            </a:r>
          </a:p>
          <a:p>
            <a:r>
              <a:rPr lang="en-US" sz="2000">
                <a:solidFill>
                  <a:srgbClr val="13294B"/>
                </a:solidFill>
                <a:latin typeface="Arial"/>
                <a:cs typeface="Arial"/>
              </a:rPr>
              <a:t>The 5V and 3.3V power rail is now being directly stepped down from the battery pack via 2 buck converters</a:t>
            </a:r>
            <a:endParaRPr lang="en-US" sz="2000">
              <a:latin typeface="Arial"/>
              <a:cs typeface="Arial"/>
            </a:endParaRPr>
          </a:p>
          <a:p>
            <a:endParaRPr lang="en-US" sz="2000">
              <a:solidFill>
                <a:srgbClr val="13294B"/>
              </a:solidFill>
              <a:latin typeface="Arial"/>
              <a:cs typeface="Arial"/>
            </a:endParaRPr>
          </a:p>
          <a:p>
            <a:pPr marL="114300" indent="0">
              <a:buNone/>
            </a:pPr>
            <a:endParaRPr lang="en-US" sz="2000">
              <a:solidFill>
                <a:srgbClr val="13294B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0A45B3-7C06-2B91-0BD1-D195B7966D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2" t="2964" r="806" b="3027"/>
          <a:stretch>
            <a:fillRect/>
          </a:stretch>
        </p:blipFill>
        <p:spPr>
          <a:xfrm>
            <a:off x="49346" y="1068733"/>
            <a:ext cx="7108945" cy="527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5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D29E6B81-6009-A7E9-EFCC-BF65C9EC4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3D7CCC84-197D-747D-2538-98A6A77D27A2}"/>
              </a:ext>
            </a:extLst>
          </p:cNvPr>
          <p:cNvSpPr/>
          <p:nvPr/>
        </p:nvSpPr>
        <p:spPr>
          <a:xfrm rot="10800000" flipH="1">
            <a:off x="0" y="-9644"/>
            <a:ext cx="12192000" cy="791157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2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3910A8A0-EC0F-E2EC-38ED-7EEA9E318167}"/>
              </a:ext>
            </a:extLst>
          </p:cNvPr>
          <p:cNvSpPr txBox="1"/>
          <p:nvPr/>
        </p:nvSpPr>
        <p:spPr>
          <a:xfrm>
            <a:off x="376810" y="85226"/>
            <a:ext cx="109100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lt1"/>
                </a:solidFill>
              </a:rPr>
              <a:t>Schematic</a:t>
            </a:r>
            <a:endParaRPr lang="en-US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813E8-D55B-B039-12E4-42FCC7CC5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C1C552D0-490D-1021-08B9-26E58F8EB8C0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250B2ADA-2B13-0057-8E9D-75B5B2547A65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D28151-3C45-C80C-9460-EDAC03B0FA4E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E1A558-A7AE-0B4A-6A5D-37F928CBAD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CE70B90-692E-CD7F-5D17-01FBED2A8036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screenshot of a computer circuit">
            <a:extLst>
              <a:ext uri="{FF2B5EF4-FFF2-40B4-BE49-F238E27FC236}">
                <a16:creationId xmlns:a16="http://schemas.microsoft.com/office/drawing/2014/main" id="{65E8CC50-F2BA-032D-0811-2259BB52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076" t="64066" r="51706" b="3335"/>
          <a:stretch>
            <a:fillRect/>
          </a:stretch>
        </p:blipFill>
        <p:spPr>
          <a:xfrm>
            <a:off x="1194309" y="861891"/>
            <a:ext cx="2547884" cy="2820221"/>
          </a:xfrm>
          <a:prstGeom prst="rect">
            <a:avLst/>
          </a:prstGeom>
        </p:spPr>
      </p:pic>
      <p:pic>
        <p:nvPicPr>
          <p:cNvPr id="9" name="Picture 8" descr="A screenshot of a computer circuit">
            <a:extLst>
              <a:ext uri="{FF2B5EF4-FFF2-40B4-BE49-F238E27FC236}">
                <a16:creationId xmlns:a16="http://schemas.microsoft.com/office/drawing/2014/main" id="{478B90DF-31C5-62D9-8CEE-5E2510D913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" t="50476" r="85933" b="23805"/>
          <a:stretch>
            <a:fillRect/>
          </a:stretch>
        </p:blipFill>
        <p:spPr>
          <a:xfrm>
            <a:off x="1195960" y="3581415"/>
            <a:ext cx="2547887" cy="2840160"/>
          </a:xfrm>
          <a:prstGeom prst="rect">
            <a:avLst/>
          </a:prstGeom>
        </p:spPr>
      </p:pic>
      <p:pic>
        <p:nvPicPr>
          <p:cNvPr id="14" name="Picture 13" descr="A computer screen shot of a circuit board&#10;&#10;AI-generated content may be incorrect.">
            <a:extLst>
              <a:ext uri="{FF2B5EF4-FFF2-40B4-BE49-F238E27FC236}">
                <a16:creationId xmlns:a16="http://schemas.microsoft.com/office/drawing/2014/main" id="{A4C268D7-B3E8-2ACA-C271-B0CAB8179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781" y="1076774"/>
            <a:ext cx="5470902" cy="52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69E2B622-A554-6386-C424-66CB83842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5BB09D6F-63F4-98DE-91E7-D1AAA6F5B4AD}"/>
              </a:ext>
            </a:extLst>
          </p:cNvPr>
          <p:cNvSpPr/>
          <p:nvPr/>
        </p:nvSpPr>
        <p:spPr>
          <a:xfrm rot="10800000" flipH="1">
            <a:off x="0" y="-9644"/>
            <a:ext cx="12192000" cy="791157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2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77C48175-31CB-B62E-F91A-BF5B26C77714}"/>
              </a:ext>
            </a:extLst>
          </p:cNvPr>
          <p:cNvSpPr txBox="1"/>
          <p:nvPr/>
        </p:nvSpPr>
        <p:spPr>
          <a:xfrm>
            <a:off x="376810" y="85226"/>
            <a:ext cx="109100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lt1"/>
                </a:solidFill>
              </a:rPr>
              <a:t>Schematic</a:t>
            </a:r>
            <a:endParaRPr lang="en-US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2F140-B202-7960-943E-70598E499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A24D4C73-595A-D7F1-F5E6-503413205049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741B5BCD-7075-D6E2-03E3-FDEB58D7D438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25F47-1B01-596A-AB81-26D021DA0B33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A4F59B8-97BF-FE7E-47BB-27CC265B14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D568B3-0C13-DE58-B56C-F99FEF14F346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screenshot of a computer circuit">
            <a:extLst>
              <a:ext uri="{FF2B5EF4-FFF2-40B4-BE49-F238E27FC236}">
                <a16:creationId xmlns:a16="http://schemas.microsoft.com/office/drawing/2014/main" id="{434E809E-88D1-044A-EF1F-4CF7FCFAE5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145" t="-145" r="51938" b="36547"/>
          <a:stretch>
            <a:fillRect/>
          </a:stretch>
        </p:blipFill>
        <p:spPr>
          <a:xfrm>
            <a:off x="658345" y="791503"/>
            <a:ext cx="2460766" cy="5584274"/>
          </a:xfrm>
          <a:prstGeom prst="rect">
            <a:avLst/>
          </a:prstGeom>
        </p:spPr>
      </p:pic>
      <p:pic>
        <p:nvPicPr>
          <p:cNvPr id="9" name="Picture 8" descr="A screenshot of a computer circuit">
            <a:extLst>
              <a:ext uri="{FF2B5EF4-FFF2-40B4-BE49-F238E27FC236}">
                <a16:creationId xmlns:a16="http://schemas.microsoft.com/office/drawing/2014/main" id="{E556F5ED-0651-6A57-3E93-73191C9ACB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807" t="58823" r="-1936" b="2336"/>
          <a:stretch>
            <a:fillRect/>
          </a:stretch>
        </p:blipFill>
        <p:spPr>
          <a:xfrm>
            <a:off x="4258552" y="3325029"/>
            <a:ext cx="7555335" cy="3199984"/>
          </a:xfrm>
          <a:prstGeom prst="rect">
            <a:avLst/>
          </a:prstGeom>
        </p:spPr>
      </p:pic>
      <p:pic>
        <p:nvPicPr>
          <p:cNvPr id="12" name="Picture 11" descr="A screenshot of a computer circuit">
            <a:extLst>
              <a:ext uri="{FF2B5EF4-FFF2-40B4-BE49-F238E27FC236}">
                <a16:creationId xmlns:a16="http://schemas.microsoft.com/office/drawing/2014/main" id="{F096FD6A-D6F5-3489-6262-D555A0473D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982" t="49857" r="68799" b="23578"/>
          <a:stretch>
            <a:fillRect/>
          </a:stretch>
        </p:blipFill>
        <p:spPr>
          <a:xfrm>
            <a:off x="3581844" y="795881"/>
            <a:ext cx="2517029" cy="245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5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4E5B71C1-8376-B800-C1E5-6ACB953B7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670F711C-6A49-F5EE-758D-6D698CABA915}"/>
              </a:ext>
            </a:extLst>
          </p:cNvPr>
          <p:cNvSpPr/>
          <p:nvPr/>
        </p:nvSpPr>
        <p:spPr>
          <a:xfrm rot="10800000" flipH="1">
            <a:off x="0" y="-9644"/>
            <a:ext cx="12192000" cy="791157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2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B74D56C3-922A-9807-573D-2041450BDDDA}"/>
              </a:ext>
            </a:extLst>
          </p:cNvPr>
          <p:cNvSpPr txBox="1"/>
          <p:nvPr/>
        </p:nvSpPr>
        <p:spPr>
          <a:xfrm>
            <a:off x="376810" y="85226"/>
            <a:ext cx="109100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lt1"/>
                </a:solidFill>
              </a:rPr>
              <a:t>Schematic</a:t>
            </a:r>
            <a:endParaRPr lang="en-US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0E4154-5638-4438-1451-BDF8F658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FB37A41F-A76E-FEDC-FC6D-EF06687F8053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5641D343-844F-A260-2D27-DAB33BB471DE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B52D0-C7B8-B103-38FC-05BE8E9C22FD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31DB14-2B5B-29DE-9B53-35CFE611A3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7ABA40-8327-F993-F431-9287298DFC9F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screenshot of a computer circuit">
            <a:extLst>
              <a:ext uri="{FF2B5EF4-FFF2-40B4-BE49-F238E27FC236}">
                <a16:creationId xmlns:a16="http://schemas.microsoft.com/office/drawing/2014/main" id="{00B9C357-E050-D464-7182-8992E9E869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7" t="75831" r="68819" b="-519"/>
          <a:stretch>
            <a:fillRect/>
          </a:stretch>
        </p:blipFill>
        <p:spPr>
          <a:xfrm>
            <a:off x="136175" y="1888557"/>
            <a:ext cx="5830371" cy="2695876"/>
          </a:xfrm>
          <a:prstGeom prst="rect">
            <a:avLst/>
          </a:prstGeom>
        </p:spPr>
      </p:pic>
      <p:pic>
        <p:nvPicPr>
          <p:cNvPr id="10" name="Picture 9" descr="A screenshot of a computer circuit">
            <a:extLst>
              <a:ext uri="{FF2B5EF4-FFF2-40B4-BE49-F238E27FC236}">
                <a16:creationId xmlns:a16="http://schemas.microsoft.com/office/drawing/2014/main" id="{E0748D69-8E1C-D271-72A5-313BFF4576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164" t="844" r="5147" b="42837"/>
          <a:stretch>
            <a:fillRect/>
          </a:stretch>
        </p:blipFill>
        <p:spPr>
          <a:xfrm>
            <a:off x="6058710" y="1685023"/>
            <a:ext cx="5234130" cy="45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3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FA965-19D5-EB1C-DB21-3EA4C04C3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3D127B88-1984-D85E-5F52-B442A183ADE0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0;p1">
            <a:extLst>
              <a:ext uri="{FF2B5EF4-FFF2-40B4-BE49-F238E27FC236}">
                <a16:creationId xmlns:a16="http://schemas.microsoft.com/office/drawing/2014/main" id="{F25967F7-86D4-E068-3DAC-DAEA6036A4E8}"/>
              </a:ext>
            </a:extLst>
          </p:cNvPr>
          <p:cNvSpPr txBox="1"/>
          <p:nvPr/>
        </p:nvSpPr>
        <p:spPr>
          <a:xfrm>
            <a:off x="376810" y="122987"/>
            <a:ext cx="109100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lt1"/>
                </a:solidFill>
                <a:latin typeface="+mn-lt"/>
                <a:sym typeface="Helvetica Neue Light"/>
              </a:rPr>
              <a:t>PCB design</a:t>
            </a:r>
            <a:endParaRPr lang="en-US" sz="3200" b="1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686CE-A394-F9F3-0A30-8528AA57D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F731C9A2-625A-93C6-13CD-6A120D916605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33FF7547-5AFE-97C2-2ACA-AEBA73649737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1BE933-BA3C-91AC-2EED-BAAB6C720C8B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0ECF4EB-784E-95BB-1EA1-42A43D168D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B66E1F4-1A3B-0211-AD49-FCDC78EB195E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circuit board with many small components&#10;&#10;AI-generated content may be incorrect.">
            <a:extLst>
              <a:ext uri="{FF2B5EF4-FFF2-40B4-BE49-F238E27FC236}">
                <a16:creationId xmlns:a16="http://schemas.microsoft.com/office/drawing/2014/main" id="{6E166C7E-24C4-34F9-278F-65B9FD962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30" y="904209"/>
            <a:ext cx="6465491" cy="5617974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424FF0B-C8A1-AE6C-5283-D7661E7B1ECE}"/>
              </a:ext>
            </a:extLst>
          </p:cNvPr>
          <p:cNvSpPr txBox="1">
            <a:spLocks/>
          </p:cNvSpPr>
          <p:nvPr/>
        </p:nvSpPr>
        <p:spPr>
          <a:xfrm>
            <a:off x="6982838" y="1736455"/>
            <a:ext cx="4946515" cy="4367550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rgbClr val="13294B"/>
                </a:solidFill>
              </a:rPr>
              <a:t>Lots of research for proper buck converter design. </a:t>
            </a:r>
            <a:endParaRPr lang="en-US"/>
          </a:p>
          <a:p>
            <a:pPr marL="342900" indent="-342900">
              <a:buChar char="•"/>
            </a:pPr>
            <a:r>
              <a:rPr lang="en-US" sz="2000">
                <a:solidFill>
                  <a:srgbClr val="13294B"/>
                </a:solidFill>
              </a:rPr>
              <a:t>Hot loop size minimized</a:t>
            </a:r>
          </a:p>
          <a:p>
            <a:pPr marL="342900" indent="-342900">
              <a:buChar char="•"/>
            </a:pPr>
            <a:r>
              <a:rPr lang="en-US" sz="2000">
                <a:solidFill>
                  <a:srgbClr val="13294B"/>
                </a:solidFill>
              </a:rPr>
              <a:t>Buck converter isolation</a:t>
            </a:r>
          </a:p>
          <a:p>
            <a:pPr marL="342900" indent="-342900">
              <a:buChar char="•"/>
            </a:pPr>
            <a:r>
              <a:rPr lang="en-US" sz="2000">
                <a:solidFill>
                  <a:srgbClr val="13294B"/>
                </a:solidFill>
              </a:rPr>
              <a:t>Thick power rail traces</a:t>
            </a:r>
          </a:p>
          <a:p>
            <a:pPr marL="342900" indent="-342900">
              <a:buChar char="•"/>
            </a:pPr>
            <a:endParaRPr lang="en-US" sz="2000">
              <a:solidFill>
                <a:srgbClr val="13294B"/>
              </a:solidFill>
            </a:endParaRPr>
          </a:p>
          <a:p>
            <a:pPr marL="342900" indent="-342900">
              <a:buChar char="•"/>
            </a:pPr>
            <a:r>
              <a:rPr lang="en-US" sz="2000">
                <a:solidFill>
                  <a:srgbClr val="13294B"/>
                </a:solidFill>
              </a:rPr>
              <a:t>PMOS footprint debugging</a:t>
            </a:r>
          </a:p>
          <a:p>
            <a:endParaRPr lang="en-US" sz="2000">
              <a:solidFill>
                <a:srgbClr val="13294B"/>
              </a:solidFill>
            </a:endParaRPr>
          </a:p>
          <a:p>
            <a:pPr marL="114300"/>
            <a:endParaRPr lang="en-US" sz="2000">
              <a:solidFill>
                <a:srgbClr val="132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2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DA921774-9569-FF80-3D59-0B40729F3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E62C5BF4-595E-2D42-A329-4C079F5CF46B}"/>
              </a:ext>
            </a:extLst>
          </p:cNvPr>
          <p:cNvSpPr/>
          <p:nvPr/>
        </p:nvSpPr>
        <p:spPr>
          <a:xfrm rot="10800000" flipH="1">
            <a:off x="0" y="-9644"/>
            <a:ext cx="12192000" cy="791157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2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356DE546-1184-1217-7484-88268BCE363C}"/>
              </a:ext>
            </a:extLst>
          </p:cNvPr>
          <p:cNvSpPr txBox="1"/>
          <p:nvPr/>
        </p:nvSpPr>
        <p:spPr>
          <a:xfrm>
            <a:off x="376810" y="85226"/>
            <a:ext cx="109100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lt1"/>
                </a:solidFill>
              </a:rPr>
              <a:t>Requirements and Verification</a:t>
            </a:r>
            <a:endParaRPr lang="en-US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46AF6-B9E6-3368-69A2-81DE3EE3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1D8D7B76-FB19-E1AB-A78C-087A6E088F1A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DB4225F2-41CD-A1BC-FF7A-44C6B75A509A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C0654E-C5D3-1C1C-7BFE-9FE033CFC2D3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9598C8-5DF7-A7E6-7480-13A75AC911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C8C3DC-A2FF-5ECD-C64A-861733DCDD45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062DDB-C260-F62A-6120-D62A288E11A3}"/>
              </a:ext>
            </a:extLst>
          </p:cNvPr>
          <p:cNvSpPr txBox="1"/>
          <p:nvPr/>
        </p:nvSpPr>
        <p:spPr>
          <a:xfrm>
            <a:off x="1934987" y="1448152"/>
            <a:ext cx="7798151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High Level Requirements</a:t>
            </a:r>
            <a:endParaRPr lang="en-US"/>
          </a:p>
          <a:p>
            <a:endParaRPr lang="en-US" sz="1800"/>
          </a:p>
          <a:p>
            <a:endParaRPr lang="en-US" sz="1800"/>
          </a:p>
          <a:p>
            <a:pPr marL="285750" indent="-285750">
              <a:buChar char="•"/>
            </a:pPr>
            <a:r>
              <a:rPr lang="en-US" sz="1800"/>
              <a:t>The user can select and clear the five available fault scenarios (permanent faults, transient faults, power factor correction, load shedding, selective generation).</a:t>
            </a:r>
          </a:p>
          <a:p>
            <a:pPr marL="285750" indent="-285750">
              <a:buChar char="•"/>
            </a:pPr>
            <a:endParaRPr lang="en-US" sz="1800"/>
          </a:p>
          <a:p>
            <a:endParaRPr lang="en-US" sz="1800"/>
          </a:p>
          <a:p>
            <a:pPr marL="285750" indent="-285750">
              <a:buChar char="•"/>
            </a:pPr>
            <a:r>
              <a:rPr lang="en-US" sz="1800"/>
              <a:t>The component identification circuit accurately computes and displays the value on the screen within 15% error.</a:t>
            </a:r>
          </a:p>
          <a:p>
            <a:endParaRPr lang="en-US" sz="1800"/>
          </a:p>
          <a:p>
            <a:endParaRPr lang="en-US" sz="1800"/>
          </a:p>
          <a:p>
            <a:pPr marL="285750" indent="-285750">
              <a:buChar char="•"/>
            </a:pPr>
            <a:r>
              <a:rPr lang="en-US" sz="1800"/>
              <a:t>The on-board display shows the relevant information for each fault scenario (power factor current state and target, frequency, voltage, and current simulation values).</a:t>
            </a:r>
            <a:endParaRPr lang="en-US"/>
          </a:p>
          <a:p>
            <a:pPr algn="l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4307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D30D6495-320F-214B-8F5F-94FD6A891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37A5EBC3-C158-F227-AD2B-F0E1E3B7AF29}"/>
              </a:ext>
            </a:extLst>
          </p:cNvPr>
          <p:cNvSpPr/>
          <p:nvPr/>
        </p:nvSpPr>
        <p:spPr>
          <a:xfrm rot="10800000" flipH="1">
            <a:off x="0" y="-9644"/>
            <a:ext cx="12192000" cy="791157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2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0B39A62A-4974-C93B-9607-559F0B96E31B}"/>
              </a:ext>
            </a:extLst>
          </p:cNvPr>
          <p:cNvSpPr txBox="1"/>
          <p:nvPr/>
        </p:nvSpPr>
        <p:spPr>
          <a:xfrm>
            <a:off x="376810" y="85226"/>
            <a:ext cx="109100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>
                <a:solidFill>
                  <a:schemeClr val="lt1"/>
                </a:solidFill>
              </a:rPr>
              <a:t>Video</a:t>
            </a:r>
            <a:endParaRPr lang="en-US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47D6AD-837F-F872-E8B3-1AA3DD1BA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8B97847A-890F-A588-83F3-35D5797B4FB9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B2EC5A99-4219-FB29-0597-F99AD15FEDF7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347AE7-DCFB-1FE4-496F-CE4D6DE2462A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C970DFC-0AD6-F0FE-097A-46FF1A664B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EE30209-BC54-DDFF-F56B-3094821BAC24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86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template. Please copy this document before making any edits</dc:title>
  <dc:creator>Nielsen, Joshua</dc:creator>
  <cp:revision>4</cp:revision>
  <dcterms:created xsi:type="dcterms:W3CDTF">2019-01-14T22:06:33Z</dcterms:created>
  <dcterms:modified xsi:type="dcterms:W3CDTF">2026-04-30T16:33:13Z</dcterms:modified>
</cp:coreProperties>
</file>