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5"/>
    <p:sldMasterId id="214748367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</p:sldIdLst>
  <p:sldSz cy="5143500" cx="9144000"/>
  <p:notesSz cx="6858000" cy="9144000"/>
  <p:embeddedFontLst>
    <p:embeddedFont>
      <p:font typeface="Proxima Nova"/>
      <p:regular r:id="rId43"/>
      <p:bold r:id="rId44"/>
      <p:italic r:id="rId45"/>
      <p:boldItalic r:id="rId46"/>
    </p:embeddedFont>
    <p:embeddedFont>
      <p:font typeface="Roboto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148BA79-07EA-4FA6-89C7-131D7DBC6C56}">
  <a:tblStyle styleId="{E148BA79-07EA-4FA6-89C7-131D7DBC6C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font" Target="fonts/ProximaNova-bold.fntdata"/><Relationship Id="rId43" Type="http://schemas.openxmlformats.org/officeDocument/2006/relationships/font" Target="fonts/ProximaNova-regular.fntdata"/><Relationship Id="rId46" Type="http://schemas.openxmlformats.org/officeDocument/2006/relationships/font" Target="fonts/ProximaNova-boldItalic.fntdata"/><Relationship Id="rId45" Type="http://schemas.openxmlformats.org/officeDocument/2006/relationships/font" Target="fonts/ProximaNov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Roboto-bold.fntdata"/><Relationship Id="rId47" Type="http://schemas.openxmlformats.org/officeDocument/2006/relationships/font" Target="fonts/Roboto-regular.fntdata"/><Relationship Id="rId49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0" Type="http://schemas.openxmlformats.org/officeDocument/2006/relationships/font" Target="fonts/Roboto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474c0face_5_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21474c0face_5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1474c0face_3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g21474c0face_3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1ec99e0baa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g21ec99e0baa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1ec99e0baa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g21ec99e0baa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1ec99e0baa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Matt </a:t>
            </a:r>
            <a:endParaRPr/>
          </a:p>
        </p:txBody>
      </p:sp>
      <p:sp>
        <p:nvSpPr>
          <p:cNvPr id="266" name="Google Shape;266;g21ec99e0baa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1ec99e0baa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Matt</a:t>
            </a:r>
            <a:endParaRPr/>
          </a:p>
        </p:txBody>
      </p:sp>
      <p:sp>
        <p:nvSpPr>
          <p:cNvPr id="277" name="Google Shape;277;g21ec99e0baa_0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1ec99e0baa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Michael &amp; Matt</a:t>
            </a:r>
            <a:endParaRPr/>
          </a:p>
        </p:txBody>
      </p:sp>
      <p:sp>
        <p:nvSpPr>
          <p:cNvPr id="289" name="Google Shape;289;g21ec99e0baa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1ec99e0baa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Matt</a:t>
            </a:r>
            <a:endParaRPr/>
          </a:p>
        </p:txBody>
      </p:sp>
      <p:sp>
        <p:nvSpPr>
          <p:cNvPr id="300" name="Google Shape;300;g21ec99e0baa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1474c0face_5_2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Main PCB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Conn PCB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HB</a:t>
            </a:r>
            <a:endParaRPr/>
          </a:p>
        </p:txBody>
      </p:sp>
      <p:sp>
        <p:nvSpPr>
          <p:cNvPr id="314" name="Google Shape;314;g21474c0face_5_2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1ec99e0baa_0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21ec99e0baa_0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1474c0face_3_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michael</a:t>
            </a:r>
            <a:endParaRPr/>
          </a:p>
        </p:txBody>
      </p:sp>
      <p:sp>
        <p:nvSpPr>
          <p:cNvPr id="339" name="Google Shape;339;g21474c0face_3_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1474c0face_5_1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g21474c0face_5_1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1474c0face_3_1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21474c0face_3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1474c0face_3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2" name="Google Shape;362;g21474c0face_3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1474c0face_3_1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matt</a:t>
            </a:r>
            <a:endParaRPr/>
          </a:p>
        </p:txBody>
      </p:sp>
      <p:sp>
        <p:nvSpPr>
          <p:cNvPr id="373" name="Google Shape;373;g21474c0face_3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1ec99e0baa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4" name="Google Shape;384;g21ec99e0baa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1474c0face_3_1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5" name="Google Shape;395;g21474c0face_3_1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19fb0c8dd2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6" name="Google Shape;406;g219fb0c8dd2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3c68ea98a6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8" name="Google Shape;418;g23c68ea98a6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3c958b9b5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0" name="Google Shape;430;g23c958b9b5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3c68ea98a6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2" name="Google Shape;442;g23c68ea98a6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3c958b9b5e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4" name="Google Shape;454;g23c958b9b5e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1474c0face_5_1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21474c0face_5_1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474c0face_3_1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6" name="Google Shape;466;g21474c0face_3_1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1474c0face_3_1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7" name="Google Shape;477;g21474c0face_3_1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1ec99e0baa_0_1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8" name="Google Shape;488;g21ec99e0baa_0_1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1474c0face_5_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g21474c0face_5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1474c0face_3_2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g21474c0face_3_2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1474c0face_5_3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g21474c0face_5_3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1474c0face_5_1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21474c0face_5_1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1474c0face_5_19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21474c0face_5_1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1474c0face_3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21474c0face_3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1ec99e0baa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1ec99e0baa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1474c0face_3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g21474c0face_3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3c68ea98a6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g23c68ea98a6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9" name="Google Shape;89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1" name="Google Shape;101;p20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2" name="Google Shape;102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9" name="Google Shape;109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" name="Google Shape;115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8.jpg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0.jpg"/><Relationship Id="rId5" Type="http://schemas.openxmlformats.org/officeDocument/2006/relationships/image" Target="../media/image2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25.jpg"/><Relationship Id="rId5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cdn.sparkfun.com/assets/learn_tutorials/3/8/2/13329-01Crop.jpg" TargetMode="External"/><Relationship Id="rId4" Type="http://schemas.openxmlformats.org/officeDocument/2006/relationships/hyperlink" Target="https://cdn.sparkfun.com/assets/learn_tutorials/3/8/2/13329-01Crop.jpg" TargetMode="External"/><Relationship Id="rId5" Type="http://schemas.openxmlformats.org/officeDocument/2006/relationships/hyperlink" Target="https://cdn.shopify.com/s/files/1/0061/7735/7891/products/PA-14P-1_1_1024x1024@2x.png?v=1670579316" TargetMode="External"/><Relationship Id="rId6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hyperlink" Target="http://www.youtube.com/watch?v=l75kioeUuvU" TargetMode="External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9.jpg"/><Relationship Id="rId5" Type="http://schemas.openxmlformats.org/officeDocument/2006/relationships/image" Target="../media/image18.jpg"/><Relationship Id="rId6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/>
          <p:nvPr/>
        </p:nvSpPr>
        <p:spPr>
          <a:xfrm flipH="1" rot="10800000">
            <a:off x="-1" y="6122"/>
            <a:ext cx="9144000" cy="51435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189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newspaper&#10;&#10;Description automatically generated" id="129" name="Google Shape;129;p24"/>
          <p:cNvPicPr preferRelativeResize="0"/>
          <p:nvPr/>
        </p:nvPicPr>
        <p:blipFill rotWithShape="1">
          <a:blip r:embed="rId3">
            <a:alphaModFix amt="30000"/>
          </a:blip>
          <a:srcRect b="0" l="0" r="0" t="0"/>
          <a:stretch/>
        </p:blipFill>
        <p:spPr>
          <a:xfrm>
            <a:off x="0" y="6123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/>
          <p:nvPr/>
        </p:nvSpPr>
        <p:spPr>
          <a:xfrm>
            <a:off x="850526" y="1915473"/>
            <a:ext cx="74430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" sz="3400">
                <a:solidFill>
                  <a:schemeClr val="lt1"/>
                </a:solidFill>
              </a:rPr>
              <a:t>Project GreenCan</a:t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n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Ifesi </a:t>
            </a:r>
            <a:r>
              <a:rPr lang="en">
                <a:solidFill>
                  <a:schemeClr val="lt1"/>
                </a:solidFill>
              </a:rPr>
              <a:t>Onubogu</a:t>
            </a:r>
            <a:r>
              <a:rPr lang="en">
                <a:solidFill>
                  <a:schemeClr val="lt1"/>
                </a:solidFill>
              </a:rPr>
              <a:t>, Matt Wildenradt, Michael Obunike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drawing&#10;&#10;Description automatically generated" id="131" name="Google Shape;13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0755" y="639724"/>
            <a:ext cx="2182487" cy="56556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4"/>
          <p:cNvSpPr txBox="1"/>
          <p:nvPr/>
        </p:nvSpPr>
        <p:spPr>
          <a:xfrm>
            <a:off x="2941544" y="4060416"/>
            <a:ext cx="3261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MAY 2023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/>
          <p:nvPr>
            <p:ph idx="1" type="body"/>
          </p:nvPr>
        </p:nvSpPr>
        <p:spPr>
          <a:xfrm>
            <a:off x="282595" y="763800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Block Diagram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3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3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35" name="Google Shape;235;p33"/>
          <p:cNvSpPr/>
          <p:nvPr/>
        </p:nvSpPr>
        <p:spPr>
          <a:xfrm flipH="1" rot="10800000">
            <a:off x="0" y="-5908"/>
            <a:ext cx="9144000" cy="6513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36" name="Google Shape;23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3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Design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3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075" y="1077025"/>
            <a:ext cx="8383199" cy="356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/>
          <p:nvPr>
            <p:ph idx="1" type="body"/>
          </p:nvPr>
        </p:nvSpPr>
        <p:spPr>
          <a:xfrm>
            <a:off x="282595" y="763800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Functional Requirements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Can-crushing subsystem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- The motor drives the can-crushing platform to be as thin as 0.28cm with a tolerance of 5% to allow for the crushed can to pass through the collection chute. Opening the door should stop the motor while crushing within 5 seconds. Force sensor should correctly ensure that only empty cans are crushed with an accuracy of at least 90 percent.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4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4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47" name="Google Shape;247;p34"/>
          <p:cNvSpPr/>
          <p:nvPr/>
        </p:nvSpPr>
        <p:spPr>
          <a:xfrm flipH="1" rot="10800000">
            <a:off x="0" y="-5908"/>
            <a:ext cx="9144000" cy="6513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48" name="Google Shape;24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4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Design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4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/>
          <p:nvPr>
            <p:ph idx="1" type="body"/>
          </p:nvPr>
        </p:nvSpPr>
        <p:spPr>
          <a:xfrm>
            <a:off x="282595" y="763800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Can-crushing subsystem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b="1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5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5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58" name="Google Shape;258;p35"/>
          <p:cNvSpPr/>
          <p:nvPr/>
        </p:nvSpPr>
        <p:spPr>
          <a:xfrm flipH="1" rot="10800000">
            <a:off x="0" y="-5908"/>
            <a:ext cx="9144000" cy="6513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59" name="Google Shape;25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Design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5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pic>
        <p:nvPicPr>
          <p:cNvPr id="262" name="Google Shape;26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100" y="1127525"/>
            <a:ext cx="4187899" cy="3469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9800" y="1127525"/>
            <a:ext cx="4147100" cy="346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6"/>
          <p:cNvSpPr txBox="1"/>
          <p:nvPr>
            <p:ph idx="1" type="body"/>
          </p:nvPr>
        </p:nvSpPr>
        <p:spPr>
          <a:xfrm>
            <a:off x="282595" y="763800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Functional Requirements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Control subsystem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The PCB should 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stop the motor from running when it is stalling. The system also does not allow the motor to begin crushing if force sensor detects non-empty cans. The PCB should internally keep track of number of cans crushed in current service cycle.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6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6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71" name="Google Shape;271;p36"/>
          <p:cNvSpPr/>
          <p:nvPr/>
        </p:nvSpPr>
        <p:spPr>
          <a:xfrm flipH="1" rot="10800000">
            <a:off x="0" y="-5908"/>
            <a:ext cx="9144000" cy="6513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72" name="Google Shape;27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6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Design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6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 txBox="1"/>
          <p:nvPr>
            <p:ph idx="1" type="body"/>
          </p:nvPr>
        </p:nvSpPr>
        <p:spPr>
          <a:xfrm>
            <a:off x="282595" y="763800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Control subsystem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7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7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82" name="Google Shape;282;p37"/>
          <p:cNvSpPr/>
          <p:nvPr/>
        </p:nvSpPr>
        <p:spPr>
          <a:xfrm flipH="1" rot="10800000">
            <a:off x="0" y="-5908"/>
            <a:ext cx="9144000" cy="6513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83" name="Google Shape;28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Design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7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pic>
        <p:nvPicPr>
          <p:cNvPr id="286" name="Google Shape;28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774323" y="419725"/>
            <a:ext cx="3399752" cy="4998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"/>
          <p:cNvSpPr txBox="1"/>
          <p:nvPr>
            <p:ph idx="1" type="body"/>
          </p:nvPr>
        </p:nvSpPr>
        <p:spPr>
          <a:xfrm>
            <a:off x="282595" y="763800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Functional Requirements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Collector subsystem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The system via its IR sensor sends signal to PCB to increase number of cans crushed internally. The system indicates to the PCB when there is a blockage in the collector chute which needs to be serviced before the system accepts subsequent cans.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8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8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94" name="Google Shape;294;p38"/>
          <p:cNvSpPr/>
          <p:nvPr/>
        </p:nvSpPr>
        <p:spPr>
          <a:xfrm flipH="1" rot="10800000">
            <a:off x="0" y="-5908"/>
            <a:ext cx="9144000" cy="6513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95" name="Google Shape;29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8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Design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8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9"/>
          <p:cNvSpPr txBox="1"/>
          <p:nvPr>
            <p:ph idx="1" type="body"/>
          </p:nvPr>
        </p:nvSpPr>
        <p:spPr>
          <a:xfrm>
            <a:off x="282595" y="763800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Collector subsystem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9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9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05" name="Google Shape;305;p39"/>
          <p:cNvSpPr/>
          <p:nvPr/>
        </p:nvSpPr>
        <p:spPr>
          <a:xfrm flipH="1" rot="10800000">
            <a:off x="0" y="-5908"/>
            <a:ext cx="9144000" cy="6513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06" name="Google Shape;30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9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Design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9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pic>
        <p:nvPicPr>
          <p:cNvPr id="309" name="Google Shape;30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350" y="1100300"/>
            <a:ext cx="4008950" cy="361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350" y="1100300"/>
            <a:ext cx="4209577" cy="361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8967" y="1100300"/>
            <a:ext cx="3815209" cy="361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0"/>
          <p:cNvSpPr txBox="1"/>
          <p:nvPr/>
        </p:nvSpPr>
        <p:spPr>
          <a:xfrm>
            <a:off x="282606" y="1000709"/>
            <a:ext cx="4816780" cy="361582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2000">
                <a:solidFill>
                  <a:srgbClr val="E84B36"/>
                </a:solidFill>
              </a:rPr>
              <a:t>Hardware Design</a:t>
            </a:r>
            <a:endParaRPr sz="17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 b="1">
              <a:solidFill>
                <a:srgbClr val="E84B36"/>
              </a:solidFill>
            </a:endParaRPr>
          </a:p>
        </p:txBody>
      </p:sp>
      <p:sp>
        <p:nvSpPr>
          <p:cNvPr id="317" name="Google Shape;317;p40"/>
          <p:cNvSpPr/>
          <p:nvPr/>
        </p:nvSpPr>
        <p:spPr>
          <a:xfrm flipH="1" rot="10800000">
            <a:off x="0" y="4827760"/>
            <a:ext cx="9144000" cy="31574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40"/>
          <p:cNvSpPr txBox="1"/>
          <p:nvPr/>
        </p:nvSpPr>
        <p:spPr>
          <a:xfrm>
            <a:off x="7001698" y="4893286"/>
            <a:ext cx="1855061" cy="1730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19" name="Google Shape;319;p40"/>
          <p:cNvSpPr/>
          <p:nvPr/>
        </p:nvSpPr>
        <p:spPr>
          <a:xfrm flipH="1" rot="10800000">
            <a:off x="0" y="-5771"/>
            <a:ext cx="9144000" cy="651163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20" name="Google Shape;32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1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0"/>
          <p:cNvSpPr txBox="1"/>
          <p:nvPr/>
        </p:nvSpPr>
        <p:spPr>
          <a:xfrm>
            <a:off x="282607" y="153038"/>
            <a:ext cx="8182520" cy="3462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Design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40"/>
          <p:cNvSpPr txBox="1"/>
          <p:nvPr/>
        </p:nvSpPr>
        <p:spPr>
          <a:xfrm>
            <a:off x="282605" y="4893286"/>
            <a:ext cx="5993503" cy="1730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pic>
        <p:nvPicPr>
          <p:cNvPr id="323" name="Google Shape;32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1462" y="1582925"/>
            <a:ext cx="4044800" cy="30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1"/>
          <p:cNvSpPr txBox="1"/>
          <p:nvPr/>
        </p:nvSpPr>
        <p:spPr>
          <a:xfrm>
            <a:off x="282606" y="1000709"/>
            <a:ext cx="48168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2000">
                <a:solidFill>
                  <a:srgbClr val="E84B36"/>
                </a:solidFill>
              </a:rPr>
              <a:t>Hardware Design</a:t>
            </a:r>
            <a:endParaRPr b="1" sz="2000">
              <a:solidFill>
                <a:srgbClr val="E84B3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 b="1">
              <a:solidFill>
                <a:srgbClr val="E84B36"/>
              </a:solidFill>
            </a:endParaRPr>
          </a:p>
        </p:txBody>
      </p:sp>
      <p:sp>
        <p:nvSpPr>
          <p:cNvPr id="329" name="Google Shape;329;p41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41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31" name="Google Shape;331;p41"/>
          <p:cNvSpPr/>
          <p:nvPr/>
        </p:nvSpPr>
        <p:spPr>
          <a:xfrm flipH="1" rot="10800000">
            <a:off x="0" y="-5908"/>
            <a:ext cx="9144000" cy="6513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32" name="Google Shape;33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1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Design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1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pic>
        <p:nvPicPr>
          <p:cNvPr id="335" name="Google Shape;33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7214" y="1350674"/>
            <a:ext cx="3245010" cy="337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425" y="1350675"/>
            <a:ext cx="3739827" cy="337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2"/>
          <p:cNvSpPr txBox="1"/>
          <p:nvPr>
            <p:ph idx="1" type="body"/>
          </p:nvPr>
        </p:nvSpPr>
        <p:spPr>
          <a:xfrm>
            <a:off x="282600" y="721738"/>
            <a:ext cx="8383200" cy="38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Software Design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The PCB will run a program which would execute certain instructions according to the current state of the machine as defined by the state machine. These states include: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WAITING FOR CAN</a:t>
            </a:r>
            <a:endParaRPr sz="17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CRUSHING (MOTOR GOING IN FORWARD DIRECTION)</a:t>
            </a:r>
            <a:endParaRPr sz="17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CRUSHING(MOTOR GOING IN BACKWARD DIRECTION)</a:t>
            </a:r>
            <a:endParaRPr sz="17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COUNTING</a:t>
            </a:r>
            <a:endParaRPr sz="17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sz="17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RESET</a:t>
            </a:r>
            <a:endParaRPr sz="17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2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42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44" name="Google Shape;344;p42"/>
          <p:cNvSpPr/>
          <p:nvPr/>
        </p:nvSpPr>
        <p:spPr>
          <a:xfrm flipH="1" rot="10800000">
            <a:off x="0" y="-5908"/>
            <a:ext cx="9144000" cy="6513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45" name="Google Shape;34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2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Design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2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282600" y="710824"/>
            <a:ext cx="83832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B36"/>
              </a:buClr>
              <a:buSzPts val="2000"/>
              <a:buFont typeface="Arial"/>
              <a:buChar char="•"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B36"/>
              </a:buClr>
              <a:buSzPts val="2000"/>
              <a:buFont typeface="Arial"/>
              <a:buChar char="•"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Problem &amp; Objective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B36"/>
              </a:buClr>
              <a:buSzPts val="2000"/>
              <a:buFont typeface="Arial"/>
              <a:buChar char="•"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Design 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B36"/>
              </a:buClr>
              <a:buSzPts val="2000"/>
              <a:buFont typeface="Arial"/>
              <a:buChar char="•"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Project Build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B36"/>
              </a:buClr>
              <a:buSzPts val="2000"/>
              <a:buFont typeface="Arial"/>
              <a:buChar char="•"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Test Results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B36"/>
              </a:buClr>
              <a:buSzPts val="2000"/>
              <a:buFont typeface="Arial"/>
              <a:buChar char="•"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Successes &amp; Challenges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B36"/>
              </a:buClr>
              <a:buSzPts val="2000"/>
              <a:buFont typeface="Arial"/>
              <a:buChar char="•"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Conclusions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B36"/>
              </a:buClr>
              <a:buSzPts val="2000"/>
              <a:buFont typeface="Arial"/>
              <a:buChar char="•"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Recommendations for further work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B36"/>
              </a:buClr>
              <a:buSzPts val="2000"/>
              <a:buFont typeface="Arial"/>
              <a:buChar char="•"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Questions &amp; Answers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5"/>
          <p:cNvSpPr/>
          <p:nvPr/>
        </p:nvSpPr>
        <p:spPr>
          <a:xfrm flipH="1" rot="10800000">
            <a:off x="0" y="4827760"/>
            <a:ext cx="9144000" cy="31574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7001698" y="4893286"/>
            <a:ext cx="1855061" cy="1730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140" name="Google Shape;140;p25"/>
          <p:cNvSpPr/>
          <p:nvPr/>
        </p:nvSpPr>
        <p:spPr>
          <a:xfrm flipH="1" rot="10800000">
            <a:off x="0" y="-5771"/>
            <a:ext cx="9144000" cy="651163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41" name="Google Shape;14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1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/>
        </p:nvSpPr>
        <p:spPr>
          <a:xfrm>
            <a:off x="282607" y="153038"/>
            <a:ext cx="8182520" cy="3462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Agenda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5"/>
          <p:cNvSpPr txBox="1"/>
          <p:nvPr/>
        </p:nvSpPr>
        <p:spPr>
          <a:xfrm>
            <a:off x="282605" y="4893286"/>
            <a:ext cx="5993503" cy="1730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3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43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54" name="Google Shape;354;p43"/>
          <p:cNvSpPr/>
          <p:nvPr/>
        </p:nvSpPr>
        <p:spPr>
          <a:xfrm flipH="1" rot="10800000">
            <a:off x="0" y="-5908"/>
            <a:ext cx="9144000" cy="6513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55" name="Google Shape;35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3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Design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43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sp>
        <p:nvSpPr>
          <p:cNvPr id="358" name="Google Shape;358;p43"/>
          <p:cNvSpPr txBox="1"/>
          <p:nvPr/>
        </p:nvSpPr>
        <p:spPr>
          <a:xfrm>
            <a:off x="5841630" y="4256327"/>
            <a:ext cx="30843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333333"/>
                </a:solidFill>
              </a:rPr>
              <a:t>State Machine Diagram of Project</a:t>
            </a:r>
            <a:endParaRPr>
              <a:solidFill>
                <a:srgbClr val="333333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r>
              <a:t/>
            </a:r>
            <a:endParaRPr>
              <a:solidFill>
                <a:srgbClr val="333333"/>
              </a:solidFill>
            </a:endParaRPr>
          </a:p>
        </p:txBody>
      </p:sp>
      <p:pic>
        <p:nvPicPr>
          <p:cNvPr id="359" name="Google Shape;359;p43"/>
          <p:cNvPicPr preferRelativeResize="0"/>
          <p:nvPr/>
        </p:nvPicPr>
        <p:blipFill rotWithShape="1">
          <a:blip r:embed="rId4">
            <a:alphaModFix/>
          </a:blip>
          <a:srcRect b="-1150" l="0" r="0" t="1150"/>
          <a:stretch/>
        </p:blipFill>
        <p:spPr>
          <a:xfrm>
            <a:off x="985275" y="684450"/>
            <a:ext cx="4533976" cy="410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4"/>
          <p:cNvSpPr txBox="1"/>
          <p:nvPr>
            <p:ph idx="1" type="body"/>
          </p:nvPr>
        </p:nvSpPr>
        <p:spPr>
          <a:xfrm>
            <a:off x="282595" y="1000700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Design Changes Made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Multiple load cell tests failed so we had to switch that out for a force sensor which produced desired results.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A power saving state was added with the ‘go’ button.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No need to check current drawn manually because the linear actuator already takes care of that.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Introduced logic to detect stalls via the potentiometer.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44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44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67" name="Google Shape;367;p44"/>
          <p:cNvSpPr/>
          <p:nvPr/>
        </p:nvSpPr>
        <p:spPr>
          <a:xfrm flipH="1" rot="10800000">
            <a:off x="0" y="-5908"/>
            <a:ext cx="9144000" cy="6513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68" name="Google Shape;36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4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Design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4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5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45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77" name="Google Shape;377;p45"/>
          <p:cNvSpPr/>
          <p:nvPr/>
        </p:nvSpPr>
        <p:spPr>
          <a:xfrm flipH="1" rot="10800000">
            <a:off x="0" y="-5908"/>
            <a:ext cx="9144000" cy="6513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78" name="Google Shape;37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5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Test Results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5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pic>
        <p:nvPicPr>
          <p:cNvPr id="381" name="Google Shape;38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0925" y="754287"/>
            <a:ext cx="3554898" cy="403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6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46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88" name="Google Shape;388;p46"/>
          <p:cNvSpPr/>
          <p:nvPr/>
        </p:nvSpPr>
        <p:spPr>
          <a:xfrm flipH="1" rot="10800000">
            <a:off x="0" y="-5908"/>
            <a:ext cx="9144000" cy="6513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89" name="Google Shape;38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6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Test Results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46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aphicFrame>
        <p:nvGraphicFramePr>
          <p:cNvPr id="392" name="Google Shape;392;p46"/>
          <p:cNvGraphicFramePr/>
          <p:nvPr/>
        </p:nvGraphicFramePr>
        <p:xfrm>
          <a:off x="876375" y="911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{E148BA79-07EA-4FA6-89C7-131D7DBC6C56}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Test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Outcomes</a:t>
                      </a:r>
                      <a:endParaRPr b="1" sz="18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Crushed 3 cans to the required thickness.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PASSED</a:t>
                      </a:r>
                      <a:r>
                        <a:rPr lang="en" sz="1600"/>
                        <a:t>. </a:t>
                      </a:r>
                      <a:r>
                        <a:rPr lang="en" sz="1600"/>
                        <a:t>The average thickness of the crushed cans was within 0.28cm </a:t>
                      </a:r>
                      <a:r>
                        <a:rPr lang="en" sz="1600">
                          <a:solidFill>
                            <a:schemeClr val="dk1"/>
                          </a:solidFill>
                        </a:rPr>
                        <a:t>± 5%.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Only empty cans crushed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PASSED</a:t>
                      </a:r>
                      <a:r>
                        <a:rPr lang="en" sz="1600"/>
                        <a:t>. Force sensor could detect full cans</a:t>
                      </a:r>
                      <a:r>
                        <a:rPr lang="en" sz="1600"/>
                        <a:t>.</a:t>
                      </a:r>
                      <a:endParaRPr sz="16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Accurate can-count reading </a:t>
                      </a:r>
                      <a:r>
                        <a:rPr lang="en" sz="1600"/>
                        <a:t>reported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PASSED</a:t>
                      </a:r>
                      <a:r>
                        <a:rPr lang="en" sz="1600"/>
                        <a:t>. correct</a:t>
                      </a:r>
                      <a:r>
                        <a:rPr lang="en" sz="1600"/>
                        <a:t> number of cans crushed was incremented internally and displayed on the serial monitor</a:t>
                      </a:r>
                      <a:endParaRPr sz="16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Pause crushing when door opened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PASSED</a:t>
                      </a:r>
                      <a:r>
                        <a:rPr lang="en" sz="1600"/>
                        <a:t>. Paused state reached.</a:t>
                      </a:r>
                      <a:endParaRPr sz="16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7"/>
          <p:cNvSpPr txBox="1"/>
          <p:nvPr>
            <p:ph idx="1" type="body"/>
          </p:nvPr>
        </p:nvSpPr>
        <p:spPr>
          <a:xfrm>
            <a:off x="282595" y="763800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Successes</a:t>
            </a:r>
            <a:endParaRPr b="1" sz="23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Our primary objective to crush </a:t>
            </a:r>
            <a:r>
              <a:rPr lang="en" sz="1900">
                <a:latin typeface="Arial"/>
                <a:ea typeface="Arial"/>
                <a:cs typeface="Arial"/>
                <a:sym typeface="Arial"/>
              </a:rPr>
              <a:t>330 ml</a:t>
            </a:r>
            <a:r>
              <a:rPr lang="en" sz="1900">
                <a:latin typeface="Arial"/>
                <a:ea typeface="Arial"/>
                <a:cs typeface="Arial"/>
                <a:sym typeface="Arial"/>
              </a:rPr>
              <a:t> standard aluminum cans was achieved.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The machine exhibited consistent performance with consistent results while in testing phase.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Challenges</a:t>
            </a:r>
            <a:endParaRPr b="1" sz="23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Initially figuring out how to program the microchip for the PCB.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Machine was large and difficult to carry around.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47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47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400" name="Google Shape;400;p47"/>
          <p:cNvSpPr/>
          <p:nvPr/>
        </p:nvSpPr>
        <p:spPr>
          <a:xfrm flipH="1" rot="10800000">
            <a:off x="0" y="-5908"/>
            <a:ext cx="9144000" cy="6513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01" name="Google Shape;40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7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Successes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47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8"/>
          <p:cNvSpPr txBox="1"/>
          <p:nvPr>
            <p:ph idx="1" type="body"/>
          </p:nvPr>
        </p:nvSpPr>
        <p:spPr>
          <a:xfrm>
            <a:off x="282595" y="1000700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Load cell </a:t>
            </a:r>
            <a:r>
              <a:rPr b="1" lang="en">
                <a:latin typeface="Arial"/>
                <a:ea typeface="Arial"/>
                <a:cs typeface="Arial"/>
                <a:sym typeface="Arial"/>
              </a:rPr>
              <a:t>sensitivity: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The load cell originally picked was not sensitive enough to differentiate empty and full cans.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48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48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411" name="Google Shape;411;p48"/>
          <p:cNvSpPr/>
          <p:nvPr/>
        </p:nvSpPr>
        <p:spPr>
          <a:xfrm flipH="1" rot="10800000">
            <a:off x="0" y="-5908"/>
            <a:ext cx="9144000" cy="6513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12" name="Google Shape;41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8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Failed Verification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48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pic>
        <p:nvPicPr>
          <p:cNvPr id="415" name="Google Shape;41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8400" y="1771800"/>
            <a:ext cx="5153175" cy="29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9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49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422" name="Google Shape;422;p49"/>
          <p:cNvSpPr/>
          <p:nvPr/>
        </p:nvSpPr>
        <p:spPr>
          <a:xfrm flipH="1" rot="10800000">
            <a:off x="0" y="-5908"/>
            <a:ext cx="9144000" cy="6513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23" name="Google Shape;42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9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Failed </a:t>
            </a:r>
            <a:r>
              <a:rPr lang="en" sz="1800">
                <a:solidFill>
                  <a:schemeClr val="lt1"/>
                </a:solidFill>
              </a:rPr>
              <a:t>Test Results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49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aphicFrame>
        <p:nvGraphicFramePr>
          <p:cNvPr id="426" name="Google Shape;426;p49"/>
          <p:cNvGraphicFramePr/>
          <p:nvPr/>
        </p:nvGraphicFramePr>
        <p:xfrm>
          <a:off x="836875" y="2135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{E148BA79-07EA-4FA6-89C7-131D7DBC6C56}</a:tableStyleId>
              </a:tblPr>
              <a:tblGrid>
                <a:gridCol w="3619500"/>
                <a:gridCol w="3619500"/>
              </a:tblGrid>
              <a:tr h="19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Load Cell </a:t>
                      </a:r>
                      <a:r>
                        <a:rPr b="1" lang="en" sz="1900"/>
                        <a:t>Reading</a:t>
                      </a:r>
                      <a:r>
                        <a:rPr b="1" lang="en" sz="1900"/>
                        <a:t> </a:t>
                      </a:r>
                      <a:endParaRPr b="1"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Was the can empty?</a:t>
                      </a:r>
                      <a:endParaRPr b="1" sz="19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0.001 V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YES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0.002V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YES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0.001 V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NO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0.005 V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NO</a:t>
                      </a:r>
                      <a:endParaRPr sz="17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27" name="Google Shape;427;p49"/>
          <p:cNvSpPr txBox="1"/>
          <p:nvPr/>
        </p:nvSpPr>
        <p:spPr>
          <a:xfrm>
            <a:off x="601575" y="1036850"/>
            <a:ext cx="7782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The table below shows that the load cell’s reading was too small to be registered by the microcontroller, whether the test can was empty or not.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0"/>
          <p:cNvSpPr txBox="1"/>
          <p:nvPr>
            <p:ph idx="1" type="body"/>
          </p:nvPr>
        </p:nvSpPr>
        <p:spPr>
          <a:xfrm>
            <a:off x="282595" y="1000700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Force sensor s</a:t>
            </a:r>
            <a:r>
              <a:rPr b="1" lang="en">
                <a:latin typeface="Arial"/>
                <a:ea typeface="Arial"/>
                <a:cs typeface="Arial"/>
                <a:sym typeface="Arial"/>
              </a:rPr>
              <a:t>ensitivity: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The force sensor was sensitive enough to differentiate empty and full cans!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50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50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435" name="Google Shape;435;p50"/>
          <p:cNvSpPr/>
          <p:nvPr/>
        </p:nvSpPr>
        <p:spPr>
          <a:xfrm flipH="1" rot="10800000">
            <a:off x="0" y="-5908"/>
            <a:ext cx="9144000" cy="6513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36" name="Google Shape;43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0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Recovery from Failed Verification 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50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pic>
        <p:nvPicPr>
          <p:cNvPr id="439" name="Google Shape;43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2997163" y="1130401"/>
            <a:ext cx="2753375" cy="421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1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51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446" name="Google Shape;446;p51"/>
          <p:cNvSpPr/>
          <p:nvPr/>
        </p:nvSpPr>
        <p:spPr>
          <a:xfrm flipH="1" rot="10800000">
            <a:off x="0" y="-5908"/>
            <a:ext cx="9144000" cy="6513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47" name="Google Shape;44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51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Successful </a:t>
            </a:r>
            <a:r>
              <a:rPr lang="en" sz="1800">
                <a:solidFill>
                  <a:schemeClr val="lt1"/>
                </a:solidFill>
              </a:rPr>
              <a:t>Test Results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1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aphicFrame>
        <p:nvGraphicFramePr>
          <p:cNvPr id="450" name="Google Shape;450;p51"/>
          <p:cNvGraphicFramePr/>
          <p:nvPr/>
        </p:nvGraphicFramePr>
        <p:xfrm>
          <a:off x="876375" y="19182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{E148BA79-07EA-4FA6-89C7-131D7DBC6C56}</a:tableStyleId>
              </a:tblPr>
              <a:tblGrid>
                <a:gridCol w="3619500"/>
                <a:gridCol w="3619500"/>
              </a:tblGrid>
              <a:tr h="4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Trial number</a:t>
                      </a:r>
                      <a:r>
                        <a:rPr b="1" lang="en" sz="1900"/>
                        <a:t> </a:t>
                      </a:r>
                      <a:endParaRPr b="1"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Reading on Arduino</a:t>
                      </a:r>
                      <a:endParaRPr b="1" sz="1900"/>
                    </a:p>
                  </a:txBody>
                  <a:tcPr marT="91425" marB="91425" marR="91425" marL="91425"/>
                </a:tc>
              </a:tr>
              <a:tr h="407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empty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reading of 2 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07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</a:rPr>
                        <a:t>empty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reading of 5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407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full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reading of 1000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407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full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reading of 800</a:t>
                      </a:r>
                      <a:endParaRPr sz="17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51" name="Google Shape;451;p51"/>
          <p:cNvSpPr txBox="1"/>
          <p:nvPr/>
        </p:nvSpPr>
        <p:spPr>
          <a:xfrm>
            <a:off x="888725" y="977600"/>
            <a:ext cx="7356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The table below shows that the force sensor can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consistently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differentiate between empty and full cans.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2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52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458" name="Google Shape;458;p52"/>
          <p:cNvSpPr/>
          <p:nvPr/>
        </p:nvSpPr>
        <p:spPr>
          <a:xfrm flipH="1" rot="10800000">
            <a:off x="0" y="-5908"/>
            <a:ext cx="9144000" cy="6513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59" name="Google Shape;45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52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Successful Test Results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52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aphicFrame>
        <p:nvGraphicFramePr>
          <p:cNvPr id="462" name="Google Shape;462;p52"/>
          <p:cNvGraphicFramePr/>
          <p:nvPr/>
        </p:nvGraphicFramePr>
        <p:xfrm>
          <a:off x="876375" y="19182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{E148BA79-07EA-4FA6-89C7-131D7DBC6C56}</a:tableStyleId>
              </a:tblPr>
              <a:tblGrid>
                <a:gridCol w="3619500"/>
                <a:gridCol w="3619500"/>
              </a:tblGrid>
              <a:tr h="4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Trial number </a:t>
                      </a:r>
                      <a:endParaRPr b="1"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width</a:t>
                      </a:r>
                      <a:endParaRPr b="1" sz="1900"/>
                    </a:p>
                  </a:txBody>
                  <a:tcPr marT="91425" marB="91425" marR="91425" marL="91425"/>
                </a:tc>
              </a:tr>
              <a:tr h="407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1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2 inches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07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2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2 inches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407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3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2 inches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407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4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2 inches</a:t>
                      </a:r>
                      <a:endParaRPr sz="17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63" name="Google Shape;463;p52"/>
          <p:cNvSpPr txBox="1"/>
          <p:nvPr/>
        </p:nvSpPr>
        <p:spPr>
          <a:xfrm>
            <a:off x="888725" y="977600"/>
            <a:ext cx="7356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The table below shows that the width of the crushed  cans were consistently within the allowed range (1.8- 2 inches)  on multiple trials.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/>
        </p:nvSpPr>
        <p:spPr>
          <a:xfrm>
            <a:off x="282608" y="1000709"/>
            <a:ext cx="40815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E84B36"/>
                </a:solidFill>
              </a:rPr>
              <a:t>Team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/>
              <a:t>Michael Obunike (Senior, CompE)</a:t>
            </a:r>
            <a:endParaRPr sz="1800"/>
          </a:p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Ifesi Onubogu (Senior, CompE)</a:t>
            </a:r>
            <a:endParaRPr sz="1800"/>
          </a:p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Matthew Wildenradt (Senior CompE)</a:t>
            </a:r>
            <a:endParaRPr sz="1800"/>
          </a:p>
        </p:txBody>
      </p:sp>
      <p:sp>
        <p:nvSpPr>
          <p:cNvPr id="149" name="Google Shape;149;p26"/>
          <p:cNvSpPr txBox="1"/>
          <p:nvPr/>
        </p:nvSpPr>
        <p:spPr>
          <a:xfrm>
            <a:off x="4628755" y="961397"/>
            <a:ext cx="40815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5264B"/>
                </a:solidFill>
              </a:rPr>
              <a:t>Project</a:t>
            </a:r>
            <a:endParaRPr b="1" i="0" sz="2000" u="none" cap="none" strike="noStrike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A can recycling system that takes into consideration it’s immediate users, end recycling agencies and the organization it it deployed in. </a:t>
            </a:r>
            <a:endParaRPr b="1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6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6"/>
          <p:cNvSpPr txBox="1"/>
          <p:nvPr/>
        </p:nvSpPr>
        <p:spPr>
          <a:xfrm>
            <a:off x="7001698" y="4893286"/>
            <a:ext cx="1855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152" name="Google Shape;152;p26"/>
          <p:cNvSpPr/>
          <p:nvPr/>
        </p:nvSpPr>
        <p:spPr>
          <a:xfrm flipH="1" rot="10800000">
            <a:off x="0" y="-5908"/>
            <a:ext cx="9144000" cy="6513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53" name="Google Shape;15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6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Introduction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6"/>
          <p:cNvSpPr txBox="1"/>
          <p:nvPr/>
        </p:nvSpPr>
        <p:spPr>
          <a:xfrm>
            <a:off x="282605" y="4893286"/>
            <a:ext cx="59934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3"/>
          <p:cNvSpPr txBox="1"/>
          <p:nvPr>
            <p:ph idx="1" type="body"/>
          </p:nvPr>
        </p:nvSpPr>
        <p:spPr>
          <a:xfrm>
            <a:off x="282595" y="1000700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project worked– that is the </a:t>
            </a:r>
            <a:r>
              <a:rPr lang="e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immediately</a:t>
            </a:r>
            <a:r>
              <a:rPr lang="e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pertinent news.</a:t>
            </a:r>
            <a:endParaRPr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However, we could have gotten it to work more efficiently with better planning.</a:t>
            </a:r>
            <a:endParaRPr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We got hands-on experience with PCB design and got to work with more low-level code.</a:t>
            </a:r>
            <a:endParaRPr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3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53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471" name="Google Shape;471;p53"/>
          <p:cNvSpPr/>
          <p:nvPr/>
        </p:nvSpPr>
        <p:spPr>
          <a:xfrm flipH="1" rot="10800000">
            <a:off x="0" y="-5908"/>
            <a:ext cx="9144000" cy="6513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72" name="Google Shape;47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53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Conclusion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53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4"/>
          <p:cNvSpPr txBox="1"/>
          <p:nvPr>
            <p:ph idx="1" type="body"/>
          </p:nvPr>
        </p:nvSpPr>
        <p:spPr>
          <a:xfrm>
            <a:off x="380395" y="842038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Increase can size compatibility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Optimize energy efficiency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Enhance safety features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Display current state via led bulbs.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4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54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482" name="Google Shape;482;p54"/>
          <p:cNvSpPr/>
          <p:nvPr/>
        </p:nvSpPr>
        <p:spPr>
          <a:xfrm flipH="1" rot="10800000">
            <a:off x="0" y="-5908"/>
            <a:ext cx="9144000" cy="6513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83" name="Google Shape;48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54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Recommendations for further work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4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5"/>
          <p:cNvSpPr txBox="1"/>
          <p:nvPr>
            <p:ph idx="1" type="body"/>
          </p:nvPr>
        </p:nvSpPr>
        <p:spPr>
          <a:xfrm>
            <a:off x="380395" y="763788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"Load Cell Image." SparkFun Electronics, n.d.,</a:t>
            </a:r>
            <a:r>
              <a:rPr lang="en" sz="1800">
                <a:solidFill>
                  <a:srgbClr val="374151"/>
                </a:solidFill>
                <a:highlight>
                  <a:srgbClr val="F7F7F8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https://cdn.sparkfun.com/assets/learn_tutorials/3/8/2/13329-01Crop.jpg</a:t>
            </a:r>
            <a:r>
              <a:rPr lang="en" sz="18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" sz="18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Accessed</a:t>
            </a:r>
            <a:r>
              <a:rPr lang="en" sz="18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10th </a:t>
            </a:r>
            <a:r>
              <a:rPr lang="en" sz="18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April 2023.</a:t>
            </a:r>
            <a:endParaRPr sz="18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Roboto"/>
              <a:buChar char="•"/>
            </a:pPr>
            <a:r>
              <a:t/>
            </a:r>
            <a:endParaRPr sz="18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Roboto"/>
              <a:buChar char="•"/>
            </a:pPr>
            <a:r>
              <a:rPr lang="en" sz="18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"Linear Actuator Image." Shopify, Progressive Automations, </a:t>
            </a:r>
            <a:r>
              <a:rPr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https://cdn.shopify.com/s/files/1/0061/7735/7891/products/PA-14P-1_1_1024x1024@2x.png?v=1670579316</a:t>
            </a:r>
            <a:r>
              <a:rPr lang="en" sz="18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. Accessed </a:t>
            </a:r>
            <a:r>
              <a:rPr lang="en" sz="18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10th April 2023.</a:t>
            </a:r>
            <a:endParaRPr sz="18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5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55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493" name="Google Shape;493;p55"/>
          <p:cNvSpPr/>
          <p:nvPr/>
        </p:nvSpPr>
        <p:spPr>
          <a:xfrm flipH="1" rot="10800000">
            <a:off x="0" y="-5908"/>
            <a:ext cx="9144000" cy="6513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94" name="Google Shape;494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55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References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55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outdoor, building, arch&#10;&#10;Description automatically generated" id="501" name="Google Shape;50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56"/>
          <p:cNvSpPr/>
          <p:nvPr/>
        </p:nvSpPr>
        <p:spPr>
          <a:xfrm flipH="1" rot="10800000">
            <a:off x="-1" y="0"/>
            <a:ext cx="9144000" cy="5143500"/>
          </a:xfrm>
          <a:prstGeom prst="rect">
            <a:avLst/>
          </a:prstGeom>
          <a:gradFill>
            <a:gsLst>
              <a:gs pos="0">
                <a:srgbClr val="1B4284">
                  <a:alpha val="9803"/>
                </a:srgbClr>
              </a:gs>
              <a:gs pos="50000">
                <a:srgbClr val="1B4284">
                  <a:alpha val="9803"/>
                </a:srgbClr>
              </a:gs>
              <a:gs pos="100000">
                <a:srgbClr val="13294B"/>
              </a:gs>
            </a:gsLst>
            <a:lin ang="189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56"/>
          <p:cNvSpPr txBox="1"/>
          <p:nvPr/>
        </p:nvSpPr>
        <p:spPr>
          <a:xfrm>
            <a:off x="1655179" y="1118280"/>
            <a:ext cx="5833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" sz="4500">
                <a:solidFill>
                  <a:schemeClr val="lt1"/>
                </a:solidFill>
              </a:rPr>
              <a:t>Q &amp; 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56"/>
          <p:cNvSpPr txBox="1"/>
          <p:nvPr/>
        </p:nvSpPr>
        <p:spPr>
          <a:xfrm>
            <a:off x="1081146" y="2424173"/>
            <a:ext cx="69816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>
                <a:solidFill>
                  <a:schemeClr val="lt1"/>
                </a:solidFill>
              </a:rPr>
              <a:t>Time for Questions!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505" name="Google Shape;505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8" y="176782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56"/>
          <p:cNvSpPr/>
          <p:nvPr/>
        </p:nvSpPr>
        <p:spPr>
          <a:xfrm>
            <a:off x="4140173" y="2069494"/>
            <a:ext cx="863655" cy="83987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56"/>
          <p:cNvSpPr txBox="1"/>
          <p:nvPr/>
        </p:nvSpPr>
        <p:spPr>
          <a:xfrm>
            <a:off x="282605" y="4893286"/>
            <a:ext cx="5993503" cy="1730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sp>
        <p:nvSpPr>
          <p:cNvPr id="508" name="Google Shape;508;p56"/>
          <p:cNvSpPr txBox="1"/>
          <p:nvPr/>
        </p:nvSpPr>
        <p:spPr>
          <a:xfrm>
            <a:off x="7001698" y="4893286"/>
            <a:ext cx="1855061" cy="1730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outdoor, building, arch&#10;&#10;Description automatically generated" id="513" name="Google Shape;51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57"/>
          <p:cNvSpPr/>
          <p:nvPr/>
        </p:nvSpPr>
        <p:spPr>
          <a:xfrm flipH="1" rot="10800000">
            <a:off x="-1" y="0"/>
            <a:ext cx="9144000" cy="5143500"/>
          </a:xfrm>
          <a:prstGeom prst="rect">
            <a:avLst/>
          </a:prstGeom>
          <a:gradFill>
            <a:gsLst>
              <a:gs pos="0">
                <a:srgbClr val="1B4284">
                  <a:alpha val="9803"/>
                </a:srgbClr>
              </a:gs>
              <a:gs pos="50000">
                <a:srgbClr val="1B4284">
                  <a:alpha val="9803"/>
                </a:srgbClr>
              </a:gs>
              <a:gs pos="100000">
                <a:srgbClr val="13294B"/>
              </a:gs>
            </a:gsLst>
            <a:lin ang="18900044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57"/>
          <p:cNvSpPr txBox="1"/>
          <p:nvPr/>
        </p:nvSpPr>
        <p:spPr>
          <a:xfrm>
            <a:off x="1655179" y="1118280"/>
            <a:ext cx="5833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" sz="4500">
                <a:solidFill>
                  <a:schemeClr val="lt1"/>
                </a:solidFill>
              </a:rPr>
              <a:t>Thank You.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57"/>
          <p:cNvSpPr txBox="1"/>
          <p:nvPr/>
        </p:nvSpPr>
        <p:spPr>
          <a:xfrm>
            <a:off x="1081146" y="2424173"/>
            <a:ext cx="69816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Thanks for listening!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517" name="Google Shape;517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7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57"/>
          <p:cNvSpPr/>
          <p:nvPr/>
        </p:nvSpPr>
        <p:spPr>
          <a:xfrm>
            <a:off x="4140173" y="2069494"/>
            <a:ext cx="863700" cy="840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57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sp>
        <p:nvSpPr>
          <p:cNvPr id="520" name="Google Shape;520;p57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8"/>
          <p:cNvSpPr/>
          <p:nvPr/>
        </p:nvSpPr>
        <p:spPr>
          <a:xfrm flipH="1" rot="10800000">
            <a:off x="-1" y="6122"/>
            <a:ext cx="9144000" cy="51435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189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newspaper&#10;&#10;Description automatically generated" id="526" name="Google Shape;526;p58"/>
          <p:cNvPicPr preferRelativeResize="0"/>
          <p:nvPr/>
        </p:nvPicPr>
        <p:blipFill rotWithShape="1">
          <a:blip r:embed="rId3">
            <a:alphaModFix amt="30000"/>
          </a:blip>
          <a:srcRect b="0" l="0" r="0" t="0"/>
          <a:stretch/>
        </p:blipFill>
        <p:spPr>
          <a:xfrm>
            <a:off x="-1" y="6123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" id="527" name="Google Shape;527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7516" y="1689739"/>
            <a:ext cx="5348968" cy="1764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/>
        </p:nvSpPr>
        <p:spPr>
          <a:xfrm>
            <a:off x="282594" y="826749"/>
            <a:ext cx="8574300" cy="3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The average person's method of crushing cans before recycling is neither equipped with a mechanism to stop the crushing of non-empty cans nor a safety guard for its users. </a:t>
            </a:r>
            <a:endParaRPr sz="1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Our solution is a project that</a:t>
            </a:r>
            <a:r>
              <a:rPr lang="en" sz="1900">
                <a:solidFill>
                  <a:schemeClr val="dk1"/>
                </a:solidFill>
              </a:rPr>
              <a:t> takes into consideration it’s immediate users, end recycling agencies and the organization it it deployed in. </a:t>
            </a:r>
            <a:endParaRPr sz="1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61" name="Google Shape;161;p27"/>
          <p:cNvSpPr/>
          <p:nvPr/>
        </p:nvSpPr>
        <p:spPr>
          <a:xfrm flipH="1" rot="10800000">
            <a:off x="0" y="4827760"/>
            <a:ext cx="9144000" cy="31574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7001698" y="4893286"/>
            <a:ext cx="1855061" cy="1730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163" name="Google Shape;163;p27"/>
          <p:cNvSpPr/>
          <p:nvPr/>
        </p:nvSpPr>
        <p:spPr>
          <a:xfrm flipH="1" rot="10800000">
            <a:off x="0" y="-5771"/>
            <a:ext cx="9144000" cy="651163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64" name="Google Shape;16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1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/>
          <p:nvPr/>
        </p:nvSpPr>
        <p:spPr>
          <a:xfrm>
            <a:off x="282607" y="153038"/>
            <a:ext cx="8182520" cy="3462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Problem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7"/>
          <p:cNvSpPr txBox="1"/>
          <p:nvPr/>
        </p:nvSpPr>
        <p:spPr>
          <a:xfrm>
            <a:off x="282605" y="4893286"/>
            <a:ext cx="5993503" cy="1730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idx="1" type="body"/>
          </p:nvPr>
        </p:nvSpPr>
        <p:spPr>
          <a:xfrm>
            <a:off x="282595" y="1000700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Goals &amp; Benefits</a:t>
            </a:r>
            <a:endParaRPr b="1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By protecting people from metal fragments this device offers a user-safe technique of crushing cans for recycling.</a:t>
            </a:r>
            <a:endParaRPr sz="16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</a:pPr>
            <a:r>
              <a:rPr lang="en"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Promotes recycling of cans in communities where people do not own can crushers.</a:t>
            </a:r>
            <a:endParaRPr sz="16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</a:pPr>
            <a:r>
              <a:rPr lang="en"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Gathers information about can recycling for research when used as a public resource. </a:t>
            </a:r>
            <a:endParaRPr sz="16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Counters the crushing of full cans limiting to only empty cans.</a:t>
            </a:r>
            <a:endParaRPr sz="16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8"/>
          <p:cNvSpPr/>
          <p:nvPr/>
        </p:nvSpPr>
        <p:spPr>
          <a:xfrm flipH="1" rot="10800000">
            <a:off x="0" y="4827760"/>
            <a:ext cx="9144000" cy="31574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8"/>
          <p:cNvSpPr txBox="1"/>
          <p:nvPr/>
        </p:nvSpPr>
        <p:spPr>
          <a:xfrm>
            <a:off x="7001698" y="4893286"/>
            <a:ext cx="1855061" cy="1730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174" name="Google Shape;174;p28"/>
          <p:cNvSpPr/>
          <p:nvPr/>
        </p:nvSpPr>
        <p:spPr>
          <a:xfrm flipH="1" rot="10800000">
            <a:off x="0" y="-5771"/>
            <a:ext cx="9144000" cy="651163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75" name="Google Shape;17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1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 txBox="1"/>
          <p:nvPr/>
        </p:nvSpPr>
        <p:spPr>
          <a:xfrm>
            <a:off x="282607" y="153038"/>
            <a:ext cx="8182520" cy="3462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Objective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8"/>
          <p:cNvSpPr txBox="1"/>
          <p:nvPr/>
        </p:nvSpPr>
        <p:spPr>
          <a:xfrm>
            <a:off x="282605" y="4893286"/>
            <a:ext cx="5993503" cy="1730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282608" y="763809"/>
            <a:ext cx="40815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E84B36"/>
                </a:solidFill>
              </a:rPr>
              <a:t>High-Level Requirements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</a:rPr>
              <a:t>The system should crush only empty cans placed on the crush platform when the door is shut.</a:t>
            </a:r>
            <a:endParaRPr sz="1700">
              <a:solidFill>
                <a:srgbClr val="333333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</a:rPr>
              <a:t>The crushed cans are gathered in a collection bin which is regularly serviced at the point where the collection bin is full as indicated by the system.</a:t>
            </a:r>
            <a:endParaRPr sz="1700">
              <a:solidFill>
                <a:srgbClr val="333333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1000"/>
              </a:spcAft>
              <a:buClr>
                <a:srgbClr val="333333"/>
              </a:buClr>
              <a:buSzPts val="1700"/>
              <a:buChar char="●"/>
            </a:pPr>
            <a:r>
              <a:rPr lang="en" sz="1700">
                <a:solidFill>
                  <a:srgbClr val="333333"/>
                </a:solidFill>
              </a:rPr>
              <a:t>The number of cans crushed in between service cycles is recorded by the system.</a:t>
            </a:r>
            <a:endParaRPr sz="1700">
              <a:solidFill>
                <a:srgbClr val="333333"/>
              </a:solidFill>
            </a:endParaRPr>
          </a:p>
        </p:txBody>
      </p:sp>
      <p:sp>
        <p:nvSpPr>
          <p:cNvPr id="183" name="Google Shape;183;p29"/>
          <p:cNvSpPr txBox="1"/>
          <p:nvPr/>
        </p:nvSpPr>
        <p:spPr>
          <a:xfrm>
            <a:off x="4619080" y="1000709"/>
            <a:ext cx="40815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15264B"/>
                </a:solidFill>
              </a:rPr>
              <a:t>Subsystems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/>
              <a:t>Can-crushing Subsystem</a:t>
            </a:r>
            <a:endParaRPr sz="1800"/>
          </a:p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Control Subsystem (PCB)</a:t>
            </a:r>
            <a:endParaRPr sz="1800"/>
          </a:p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Collection Subsystem</a:t>
            </a:r>
            <a:endParaRPr sz="1800"/>
          </a:p>
        </p:txBody>
      </p:sp>
      <p:sp>
        <p:nvSpPr>
          <p:cNvPr id="184" name="Google Shape;184;p29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9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186" name="Google Shape;186;p29"/>
          <p:cNvSpPr/>
          <p:nvPr/>
        </p:nvSpPr>
        <p:spPr>
          <a:xfrm flipH="1" rot="10800000">
            <a:off x="0" y="-5908"/>
            <a:ext cx="9144000" cy="6513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87" name="Google Shape;18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9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Design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9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/>
        </p:nvSpPr>
        <p:spPr>
          <a:xfrm>
            <a:off x="282592" y="1000700"/>
            <a:ext cx="84930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33333"/>
              </a:solidFill>
            </a:endParaRPr>
          </a:p>
        </p:txBody>
      </p:sp>
      <p:sp>
        <p:nvSpPr>
          <p:cNvPr id="195" name="Google Shape;195;p30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0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197" name="Google Shape;197;p30"/>
          <p:cNvSpPr/>
          <p:nvPr/>
        </p:nvSpPr>
        <p:spPr>
          <a:xfrm flipH="1" rot="10800000">
            <a:off x="0" y="-5908"/>
            <a:ext cx="9144000" cy="6513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98" name="Google Shape;19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0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Video Demo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0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pic>
        <p:nvPicPr>
          <p:cNvPr descr="We made an Aluminum can recycling machine that prevents the recycling of non-empty Aluminum cans and keeps track of how many cans have been recycled for documentation purposes at larger organizations. This solution encourages large-scale recycling through a user-safe system that prevents the recycling of non-empty and/or pressurized cans." id="201" name="Google Shape;201;p30" title="Ece 445 spring 2023 team 1 project greencan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4755" y="705800"/>
            <a:ext cx="6428270" cy="36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/>
          <p:nvPr>
            <p:ph idx="1" type="body"/>
          </p:nvPr>
        </p:nvSpPr>
        <p:spPr>
          <a:xfrm>
            <a:off x="282600" y="721738"/>
            <a:ext cx="8383200" cy="38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What we thought it would look like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1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1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09" name="Google Shape;209;p31"/>
          <p:cNvSpPr/>
          <p:nvPr/>
        </p:nvSpPr>
        <p:spPr>
          <a:xfrm flipH="1" rot="10800000">
            <a:off x="0" y="-5908"/>
            <a:ext cx="9144000" cy="6513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10" name="Google Shape;21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1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Design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1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pic>
        <p:nvPicPr>
          <p:cNvPr id="213" name="Google Shape;21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0200" y="803075"/>
            <a:ext cx="5943600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/>
          <p:nvPr>
            <p:ph idx="1" type="body"/>
          </p:nvPr>
        </p:nvSpPr>
        <p:spPr>
          <a:xfrm>
            <a:off x="282600" y="721738"/>
            <a:ext cx="8383200" cy="38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What it </a:t>
            </a: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actually</a:t>
            </a: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 looked like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2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2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21" name="Google Shape;221;p32"/>
          <p:cNvSpPr/>
          <p:nvPr/>
        </p:nvSpPr>
        <p:spPr>
          <a:xfrm flipH="1" rot="10800000">
            <a:off x="0" y="-5908"/>
            <a:ext cx="9144000" cy="6513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22" name="Google Shape;22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2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Design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2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pic>
        <p:nvPicPr>
          <p:cNvPr id="225" name="Google Shape;22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1256364" y="319639"/>
            <a:ext cx="353742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5250" y="721750"/>
            <a:ext cx="3422577" cy="39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75250" y="721750"/>
            <a:ext cx="3422577" cy="39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