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9" roundtripDataSignature="AMtx7miQzdDIcQWEBO9McvPDEasopSTn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illinoisedu-my.sharepoint.com/:v:/g/personal/vbn3_illinois_edu/EViPNUnmSb1PpRS60f7l3UkB0C-yIM0yJL7qZp1Y0IU2Yw?nav=eyJyZWZlcnJhbEluZm8iOnsicmVmZXJyYWxBcHAiOiJPbmVEcml2ZUZvckJ1c2luZXNzIiwicmVmZXJyYWxBcHBQbGF0Zm9ybSI6IldlYiIsInJlZmVycmFsTW9kZSI6InZpZXciLCJyZWZlcnJhbFZpZXciOiJNeUZpbGVzTGlua0RpcmVjdCJ9fQ&amp;e=JfaOwr"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Good </a:t>
            </a:r>
            <a:r>
              <a:rPr lang="en-US"/>
              <a:t>afternoon</a:t>
            </a:r>
            <a:r>
              <a:rPr lang="en-US"/>
              <a:t>, our project is submetering the ECEB. </a:t>
            </a:r>
            <a:endParaRPr/>
          </a:p>
          <a:p>
            <a:pPr indent="0" lvl="0" marL="0" rtl="0" algn="l">
              <a:spcBef>
                <a:spcPts val="0"/>
              </a:spcBef>
              <a:spcAft>
                <a:spcPts val="0"/>
              </a:spcAft>
              <a:buNone/>
            </a:pPr>
            <a:r>
              <a:rPr lang="en-US"/>
              <a:t>My name is Sophie …..</a:t>
            </a:r>
            <a:endParaRPr/>
          </a:p>
          <a:p>
            <a:pPr indent="0" lvl="0" marL="0" rtl="0" algn="l">
              <a:spcBef>
                <a:spcPts val="0"/>
              </a:spcBef>
              <a:spcAft>
                <a:spcPts val="0"/>
              </a:spcAft>
              <a:buNone/>
            </a:pPr>
            <a:r>
              <a:t/>
            </a:r>
            <a:endParaRPr/>
          </a:p>
        </p:txBody>
      </p:sp>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a07cc0e579_1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500"/>
              <a:t>Sources of Error:  ~38% voltage, ~51% Current (24% once current got above 2A) </a:t>
            </a:r>
            <a:endParaRPr sz="1500"/>
          </a:p>
          <a:p>
            <a:pPr indent="0" lvl="0" marL="0" rtl="0" algn="l">
              <a:lnSpc>
                <a:spcPct val="100000"/>
              </a:lnSpc>
              <a:spcBef>
                <a:spcPts val="0"/>
              </a:spcBef>
              <a:spcAft>
                <a:spcPts val="0"/>
              </a:spcAft>
              <a:buSzPts val="1400"/>
              <a:buNone/>
            </a:pPr>
            <a:r>
              <a:rPr lang="en-US" sz="1500"/>
              <a:t>(optional to discuss)</a:t>
            </a:r>
            <a:endParaRPr sz="1500"/>
          </a:p>
          <a:p>
            <a:pPr indent="0" lvl="0" marL="0" rtl="0" algn="l">
              <a:lnSpc>
                <a:spcPct val="100000"/>
              </a:lnSpc>
              <a:spcBef>
                <a:spcPts val="0"/>
              </a:spcBef>
              <a:spcAft>
                <a:spcPts val="0"/>
              </a:spcAft>
              <a:buSzPts val="1400"/>
              <a:buNone/>
            </a:pPr>
            <a:r>
              <a:rPr lang="en-US" sz="1500"/>
              <a:t>Voltage transformer has very high voltage regulation. This is why the calculated value becomes closer to the expected value over time. The voltage transformer was rated at 40VA, which would not have been appropriate for the final design. </a:t>
            </a:r>
            <a:endParaRPr sz="1500"/>
          </a:p>
          <a:p>
            <a:pPr indent="0" lvl="0" marL="0" rtl="0" algn="l">
              <a:lnSpc>
                <a:spcPct val="100000"/>
              </a:lnSpc>
              <a:spcBef>
                <a:spcPts val="0"/>
              </a:spcBef>
              <a:spcAft>
                <a:spcPts val="0"/>
              </a:spcAft>
              <a:buSzPts val="1400"/>
              <a:buNone/>
            </a:pPr>
            <a:r>
              <a:rPr lang="en-US" sz="1500"/>
              <a:t>Consistently had experimental factor of ~232</a:t>
            </a:r>
            <a:endParaRPr sz="1500"/>
          </a:p>
          <a:p>
            <a:pPr indent="0" lvl="0" marL="0" rtl="0" algn="l">
              <a:lnSpc>
                <a:spcPct val="100000"/>
              </a:lnSpc>
              <a:spcBef>
                <a:spcPts val="0"/>
              </a:spcBef>
              <a:spcAft>
                <a:spcPts val="0"/>
              </a:spcAft>
              <a:buSzPts val="1400"/>
              <a:buNone/>
            </a:pPr>
            <a:r>
              <a:rPr lang="en-US" sz="1500"/>
              <a:t>We had significant probe noise the day voltage was calculated.</a:t>
            </a:r>
            <a:endParaRPr sz="1500"/>
          </a:p>
          <a:p>
            <a:pPr indent="0" lvl="0" marL="0" rtl="0" algn="l">
              <a:lnSpc>
                <a:spcPct val="100000"/>
              </a:lnSpc>
              <a:spcBef>
                <a:spcPts val="0"/>
              </a:spcBef>
              <a:spcAft>
                <a:spcPts val="0"/>
              </a:spcAft>
              <a:buSzPts val="1400"/>
              <a:buNone/>
            </a:pPr>
            <a:r>
              <a:rPr lang="en-US" sz="1500"/>
              <a:t>Our load was also relatively small, and we did not account for the inherent losses in the transformer. </a:t>
            </a:r>
            <a:endParaRPr sz="1500"/>
          </a:p>
          <a:p>
            <a:pPr indent="0" lvl="0" marL="0" rtl="0" algn="l">
              <a:lnSpc>
                <a:spcPct val="100000"/>
              </a:lnSpc>
              <a:spcBef>
                <a:spcPts val="0"/>
              </a:spcBef>
              <a:spcAft>
                <a:spcPts val="0"/>
              </a:spcAft>
              <a:buSzPts val="1400"/>
              <a:buNone/>
            </a:pPr>
            <a:r>
              <a:rPr lang="en-US" sz="1500"/>
              <a:t>Current transformer &amp; circuit are designed to function at currents close to 200x higher than what could be tested in the lab, so precision with such proportionally small increments was difficult. </a:t>
            </a:r>
            <a:endParaRPr sz="150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1" name="Google Shape;201;g2a07cc0e579_1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a2472fefb3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500">
                <a:latin typeface="Arial"/>
                <a:ea typeface="Arial"/>
                <a:cs typeface="Arial"/>
                <a:sym typeface="Arial"/>
              </a:rPr>
              <a:t>We want to measure both apparent and real power.</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a:p>
            <a:pPr indent="0" lvl="0" marL="0" rtl="0" algn="l">
              <a:spcBef>
                <a:spcPts val="0"/>
              </a:spcBef>
              <a:spcAft>
                <a:spcPts val="0"/>
              </a:spcAft>
              <a:buNone/>
            </a:pPr>
            <a:r>
              <a:rPr lang="en-US" sz="1500">
                <a:latin typeface="Arial"/>
                <a:ea typeface="Arial"/>
                <a:cs typeface="Arial"/>
                <a:sym typeface="Arial"/>
              </a:rPr>
              <a:t>• Apparent power is the total power consumed by a system and is made up of both real and reactive power (power triangle)</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a:p>
            <a:pPr indent="0" lvl="0" marL="0" rtl="0" algn="l">
              <a:spcBef>
                <a:spcPts val="0"/>
              </a:spcBef>
              <a:spcAft>
                <a:spcPts val="0"/>
              </a:spcAft>
              <a:buNone/>
            </a:pPr>
            <a:r>
              <a:rPr lang="en-US" sz="1500">
                <a:latin typeface="Arial"/>
                <a:ea typeface="Arial"/>
                <a:cs typeface="Arial"/>
                <a:sym typeface="Arial"/>
              </a:rPr>
              <a:t>Real power is the power we can use for work, while reactive power is power that oscillated between the source and load due to the nature of reactive components like inductors and capacitors, and we can’t use it for work.</a:t>
            </a:r>
            <a:endParaRPr sz="1500">
              <a:latin typeface="Arial"/>
              <a:ea typeface="Arial"/>
              <a:cs typeface="Arial"/>
              <a:sym typeface="Arial"/>
            </a:endParaRPr>
          </a:p>
          <a:p>
            <a:pPr indent="0" lvl="0" marL="0" rtl="0" algn="l">
              <a:lnSpc>
                <a:spcPct val="100000"/>
              </a:lnSpc>
              <a:spcBef>
                <a:spcPts val="0"/>
              </a:spcBef>
              <a:spcAft>
                <a:spcPts val="0"/>
              </a:spcAft>
              <a:buSzPts val="1400"/>
              <a:buNone/>
            </a:pPr>
            <a:r>
              <a:t/>
            </a:r>
            <a:endParaRPr sz="1500">
              <a:latin typeface="Arial"/>
              <a:ea typeface="Arial"/>
              <a:cs typeface="Arial"/>
              <a:sym typeface="Arial"/>
            </a:endParaRPr>
          </a:p>
          <a:p>
            <a:pPr indent="0" lvl="0" marL="0" rtl="0" algn="l">
              <a:lnSpc>
                <a:spcPct val="100000"/>
              </a:lnSpc>
              <a:spcBef>
                <a:spcPts val="0"/>
              </a:spcBef>
              <a:spcAft>
                <a:spcPts val="0"/>
              </a:spcAft>
              <a:buSzPts val="1400"/>
              <a:buNone/>
            </a:pPr>
            <a:r>
              <a:rPr lang="en-US" sz="1500">
                <a:latin typeface="Arial"/>
                <a:ea typeface="Arial"/>
                <a:cs typeface="Arial"/>
                <a:sym typeface="Arial"/>
              </a:rPr>
              <a:t>In the diagram, the blue and black input waveforms can calculate power. In this case, since the waves are in phase, there is no reactive power and apparent power and real power are the same.</a:t>
            </a:r>
            <a:endParaRPr sz="1500">
              <a:latin typeface="Arial"/>
              <a:ea typeface="Arial"/>
              <a:cs typeface="Arial"/>
              <a:sym typeface="Arial"/>
            </a:endParaRPr>
          </a:p>
        </p:txBody>
      </p:sp>
      <p:sp>
        <p:nvSpPr>
          <p:cNvPr id="214" name="Google Shape;214;g2a2472fefb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07cc0e579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700"/>
              <a:t>After the sensor circuit subsystem feeds into the ADC, we are able to samples of instantaneous voltage and current at a rate of 170 HZ.  </a:t>
            </a:r>
            <a:endParaRPr sz="1700"/>
          </a:p>
          <a:p>
            <a:pPr indent="0" lvl="0" marL="0" rtl="0" algn="l">
              <a:lnSpc>
                <a:spcPct val="100000"/>
              </a:lnSpc>
              <a:spcBef>
                <a:spcPts val="0"/>
              </a:spcBef>
              <a:spcAft>
                <a:spcPts val="0"/>
              </a:spcAft>
              <a:buSzPts val="1400"/>
              <a:buNone/>
            </a:pPr>
            <a:r>
              <a:rPr lang="en-US" sz="1700"/>
              <a:t>we s</a:t>
            </a:r>
            <a:r>
              <a:rPr lang="en-US" sz="1700"/>
              <a:t>tore a set of</a:t>
            </a:r>
            <a:r>
              <a:rPr lang="en-US" sz="1700"/>
              <a:t> 1000 samples at a time to process.</a:t>
            </a:r>
            <a:endParaRPr sz="1700"/>
          </a:p>
          <a:p>
            <a:pPr indent="0" lvl="0" marL="0" rtl="0" algn="l">
              <a:lnSpc>
                <a:spcPct val="100000"/>
              </a:lnSpc>
              <a:spcBef>
                <a:spcPts val="0"/>
              </a:spcBef>
              <a:spcAft>
                <a:spcPts val="0"/>
              </a:spcAft>
              <a:buSzPts val="1400"/>
              <a:buNone/>
            </a:pPr>
            <a:br>
              <a:rPr lang="en-US" sz="1700"/>
            </a:br>
            <a:r>
              <a:rPr lang="en-US" sz="1700"/>
              <a:t>To calculate Apparent power: We square each sample of voltage and current , average it, and square root the result to obtain an RMS value, and do the same to get an rms current. APP POWER is obtained by multiplying those RMS voltage and RMS current.</a:t>
            </a:r>
            <a:endParaRPr sz="1700"/>
          </a:p>
          <a:p>
            <a:pPr indent="0" lvl="0" marL="0" rtl="0" algn="l">
              <a:lnSpc>
                <a:spcPct val="100000"/>
              </a:lnSpc>
              <a:spcBef>
                <a:spcPts val="0"/>
              </a:spcBef>
              <a:spcAft>
                <a:spcPts val="0"/>
              </a:spcAft>
              <a:buSzPts val="1400"/>
              <a:buNone/>
            </a:pPr>
            <a:r>
              <a:t/>
            </a:r>
            <a:endParaRPr sz="1700"/>
          </a:p>
          <a:p>
            <a:pPr indent="0" lvl="0" marL="0" rtl="0" algn="l">
              <a:lnSpc>
                <a:spcPct val="100000"/>
              </a:lnSpc>
              <a:spcBef>
                <a:spcPts val="0"/>
              </a:spcBef>
              <a:spcAft>
                <a:spcPts val="0"/>
              </a:spcAft>
              <a:buSzPts val="1400"/>
              <a:buNone/>
            </a:pPr>
            <a:r>
              <a:rPr lang="en-US" sz="1700"/>
              <a:t>To calculate REAL: We multiply corresponding instantaneous samples for voltage and current, then average to get the real power.</a:t>
            </a:r>
            <a:endParaRPr sz="1700"/>
          </a:p>
        </p:txBody>
      </p:sp>
      <p:sp>
        <p:nvSpPr>
          <p:cNvPr id="228" name="Google Shape;228;g2a07cc0e579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a3499528fc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700"/>
              <a:t>After the sensor circuit subsystem feeds into the ADC, we are able to samples of instantaneous voltage and current at a rate of 170 HZ.  </a:t>
            </a:r>
            <a:endParaRPr sz="1700"/>
          </a:p>
          <a:p>
            <a:pPr indent="0" lvl="0" marL="0" rtl="0" algn="l">
              <a:lnSpc>
                <a:spcPct val="100000"/>
              </a:lnSpc>
              <a:spcBef>
                <a:spcPts val="0"/>
              </a:spcBef>
              <a:spcAft>
                <a:spcPts val="0"/>
              </a:spcAft>
              <a:buSzPts val="1400"/>
              <a:buNone/>
            </a:pPr>
            <a:r>
              <a:rPr lang="en-US" sz="1700"/>
              <a:t>we store a set of 1000 samples at a time to process.</a:t>
            </a:r>
            <a:endParaRPr sz="1700"/>
          </a:p>
          <a:p>
            <a:pPr indent="0" lvl="0" marL="0" rtl="0" algn="l">
              <a:lnSpc>
                <a:spcPct val="100000"/>
              </a:lnSpc>
              <a:spcBef>
                <a:spcPts val="0"/>
              </a:spcBef>
              <a:spcAft>
                <a:spcPts val="0"/>
              </a:spcAft>
              <a:buSzPts val="1400"/>
              <a:buNone/>
            </a:pPr>
            <a:br>
              <a:rPr lang="en-US" sz="1700"/>
            </a:br>
            <a:r>
              <a:rPr lang="en-US" sz="1700"/>
              <a:t>To calculate Apparent power: We square each sample of voltage and current , average it, and square root the result to obtain an RMS value, and do the same to get an rms current. APP POWER is obtained by multiplying those RMS voltage and RMS current.</a:t>
            </a:r>
            <a:endParaRPr sz="1700"/>
          </a:p>
          <a:p>
            <a:pPr indent="0" lvl="0" marL="0" rtl="0" algn="l">
              <a:lnSpc>
                <a:spcPct val="100000"/>
              </a:lnSpc>
              <a:spcBef>
                <a:spcPts val="0"/>
              </a:spcBef>
              <a:spcAft>
                <a:spcPts val="0"/>
              </a:spcAft>
              <a:buSzPts val="1400"/>
              <a:buNone/>
            </a:pPr>
            <a:r>
              <a:t/>
            </a:r>
            <a:endParaRPr sz="1700"/>
          </a:p>
          <a:p>
            <a:pPr indent="0" lvl="0" marL="0" rtl="0" algn="l">
              <a:lnSpc>
                <a:spcPct val="100000"/>
              </a:lnSpc>
              <a:spcBef>
                <a:spcPts val="0"/>
              </a:spcBef>
              <a:spcAft>
                <a:spcPts val="0"/>
              </a:spcAft>
              <a:buSzPts val="1400"/>
              <a:buNone/>
            </a:pPr>
            <a:r>
              <a:rPr lang="en-US" sz="1700"/>
              <a:t>To calculate REAL: We multiply corresponding instantaneous samples for voltage and current, then average to get the real power.</a:t>
            </a:r>
            <a:endParaRPr sz="1700"/>
          </a:p>
        </p:txBody>
      </p:sp>
      <p:sp>
        <p:nvSpPr>
          <p:cNvPr id="265" name="Google Shape;265;g2a3499528fc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a1d6879529_2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700"/>
              <a:t>With this method, my measurements and calculations </a:t>
            </a:r>
            <a:r>
              <a:rPr lang="en-US" sz="1700"/>
              <a:t>generally</a:t>
            </a:r>
            <a:r>
              <a:rPr lang="en-US" sz="1700"/>
              <a:t> had under a 2% difference when I tested with waveform </a:t>
            </a:r>
            <a:r>
              <a:rPr lang="en-US" sz="1700"/>
              <a:t>generates</a:t>
            </a:r>
            <a:r>
              <a:rPr lang="en-US" sz="1700"/>
              <a:t> in the senior design lab and </a:t>
            </a:r>
            <a:r>
              <a:rPr lang="en-US" sz="1700"/>
              <a:t>with</a:t>
            </a:r>
            <a:r>
              <a:rPr lang="en-US" sz="1700"/>
              <a:t> scopy.</a:t>
            </a:r>
            <a:endParaRPr sz="1700"/>
          </a:p>
        </p:txBody>
      </p:sp>
      <p:sp>
        <p:nvSpPr>
          <p:cNvPr id="301" name="Google Shape;301;g2a1d6879529_2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a07cc0e579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latin typeface="Arial"/>
                <a:ea typeface="Arial"/>
                <a:cs typeface="Arial"/>
                <a:sym typeface="Arial"/>
              </a:rPr>
              <a:t>We also wanted to save our data to an online database for future use, so I used the ECEB guest wifi and ESP32’s wifi capabilities to upload to a microsoft service. This is what a sample piece of data looks like, a time stamp with the associated values at that time.</a:t>
            </a:r>
            <a:endParaRPr/>
          </a:p>
          <a:p>
            <a:pPr indent="0" lvl="0" marL="0" rtl="0" algn="l">
              <a:lnSpc>
                <a:spcPct val="100000"/>
              </a:lnSpc>
              <a:spcBef>
                <a:spcPts val="0"/>
              </a:spcBef>
              <a:spcAft>
                <a:spcPts val="0"/>
              </a:spcAft>
              <a:buSzPts val="1400"/>
              <a:buNone/>
            </a:pPr>
            <a:r>
              <a:t/>
            </a:r>
            <a:endParaRPr/>
          </a:p>
        </p:txBody>
      </p:sp>
      <p:sp>
        <p:nvSpPr>
          <p:cNvPr id="317" name="Google Shape;317;g2a07cc0e579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a07cc0e579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show the circuit diagram for each subsystem on board.</a:t>
            </a:r>
            <a:endParaRPr/>
          </a:p>
          <a:p>
            <a:pPr indent="0" lvl="0" marL="0" rtl="0" algn="l">
              <a:lnSpc>
                <a:spcPct val="100000"/>
              </a:lnSpc>
              <a:spcBef>
                <a:spcPts val="0"/>
              </a:spcBef>
              <a:spcAft>
                <a:spcPts val="0"/>
              </a:spcAft>
              <a:buSzPts val="1400"/>
              <a:buNone/>
            </a:pPr>
            <a:r>
              <a:rPr lang="en-US"/>
              <a:t>programing circuit with necessary strap pins.</a:t>
            </a:r>
            <a:endParaRPr/>
          </a:p>
          <a:p>
            <a:pPr indent="0" lvl="0" marL="0" rtl="0" algn="l">
              <a:lnSpc>
                <a:spcPct val="100000"/>
              </a:lnSpc>
              <a:spcBef>
                <a:spcPts val="0"/>
              </a:spcBef>
              <a:spcAft>
                <a:spcPts val="0"/>
              </a:spcAft>
              <a:buSzPts val="1400"/>
              <a:buNone/>
            </a:pPr>
            <a:r>
              <a:rPr lang="en-US"/>
              <a:t>output signal from sensor circuits using terminal block because of using extra module (external adc, lcd display, sd card module). do mention the sd card cannot talk to esp32. </a:t>
            </a:r>
            <a:endParaRPr/>
          </a:p>
          <a:p>
            <a:pPr indent="0" lvl="0" marL="0" rtl="0" algn="l">
              <a:lnSpc>
                <a:spcPct val="100000"/>
              </a:lnSpc>
              <a:spcBef>
                <a:spcPts val="0"/>
              </a:spcBef>
              <a:spcAft>
                <a:spcPts val="0"/>
              </a:spcAft>
              <a:buSzPts val="1400"/>
              <a:buNone/>
            </a:pPr>
            <a:r>
              <a:rPr lang="en-US"/>
              <a:t>cannot solder the microcontroller correctly by hand soldering, cannot solder the buck convertor at all without stencil since its too small</a:t>
            </a:r>
            <a:endParaRPr/>
          </a:p>
          <a:p>
            <a:pPr indent="0" lvl="0" marL="0" rtl="0" algn="l">
              <a:lnSpc>
                <a:spcPct val="100000"/>
              </a:lnSpc>
              <a:spcBef>
                <a:spcPts val="0"/>
              </a:spcBef>
              <a:spcAft>
                <a:spcPts val="0"/>
              </a:spcAft>
              <a:buSzPts val="1400"/>
              <a:buNone/>
            </a:pPr>
            <a:r>
              <a:rPr lang="en-US"/>
              <a:t>the </a:t>
            </a:r>
            <a:r>
              <a:rPr lang="en-US"/>
              <a:t>accuracy</a:t>
            </a:r>
            <a:r>
              <a:rPr lang="en-US"/>
              <a:t> of sensor circuit get influenced. might because the components are not properly grounded. tried </a:t>
            </a:r>
            <a:r>
              <a:rPr lang="en-US"/>
              <a:t>manually</a:t>
            </a:r>
            <a:r>
              <a:rPr lang="en-US"/>
              <a:t> grounding sensor circuit, not helped</a:t>
            </a:r>
            <a:endParaRPr/>
          </a:p>
          <a:p>
            <a:pPr indent="0" lvl="0" marL="0" rtl="0" algn="l">
              <a:lnSpc>
                <a:spcPct val="100000"/>
              </a:lnSpc>
              <a:spcBef>
                <a:spcPts val="0"/>
              </a:spcBef>
              <a:spcAft>
                <a:spcPts val="0"/>
              </a:spcAft>
              <a:buSzPts val="1400"/>
              <a:buNone/>
            </a:pPr>
            <a:r>
              <a:rPr lang="en-US"/>
              <a:t>linear regulator cannot handle the battery input properly, the reason we use a relative high voltage battery (7.4) is because we do not want the lowest working voltage go below 3.3v. and 7.4v input voltage would cause significant heating happens on the linear regulator which will cause damages. buck convertor can handle it safe and sound.</a:t>
            </a:r>
            <a:endParaRPr/>
          </a:p>
        </p:txBody>
      </p:sp>
      <p:sp>
        <p:nvSpPr>
          <p:cNvPr id="333" name="Google Shape;333;g2a07cc0e579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a0c3bc72e9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500"/>
              <a:t>linear regulator cannot handle the battery input properly, the reason we use a relative high voltage battery (7.4) is because we do not want the lowest working voltage go below 3.3v. and 7.4v input voltage would cause significant heating happens on the linear regulator which will cause damages. buck convertor can handle it safe and sound.</a:t>
            </a:r>
            <a:endParaRPr sz="1500"/>
          </a:p>
        </p:txBody>
      </p:sp>
      <p:sp>
        <p:nvSpPr>
          <p:cNvPr id="346" name="Google Shape;346;g2a0c3bc72e9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a1d6879529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programing circuit with necessary strap pins.</a:t>
            </a:r>
            <a:endParaRPr/>
          </a:p>
          <a:p>
            <a:pPr indent="0" lvl="0" marL="0" rtl="0" algn="l">
              <a:lnSpc>
                <a:spcPct val="100000"/>
              </a:lnSpc>
              <a:spcBef>
                <a:spcPts val="0"/>
              </a:spcBef>
              <a:spcAft>
                <a:spcPts val="0"/>
              </a:spcAft>
              <a:buSzPts val="1400"/>
              <a:buNone/>
            </a:pPr>
            <a:r>
              <a:rPr lang="en-US"/>
              <a:t>output signal from sensor circuits using terminal block because of using extra module (external adc, lcd display, sd card module).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360" name="Google Shape;360;g2a1d6879529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a18d311277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Team39.mp4</a:t>
            </a:r>
            <a:endParaRPr/>
          </a:p>
          <a:p>
            <a:pPr indent="0" lvl="0" marL="0" rtl="0" algn="l">
              <a:spcBef>
                <a:spcPts val="0"/>
              </a:spcBef>
              <a:spcAft>
                <a:spcPts val="0"/>
              </a:spcAft>
              <a:buNone/>
            </a:pPr>
            <a:r>
              <a:t/>
            </a:r>
            <a:endParaRPr/>
          </a:p>
        </p:txBody>
      </p:sp>
      <p:sp>
        <p:nvSpPr>
          <p:cNvPr id="373" name="Google Shape;373;g2a18d311277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1d6879529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36550" lvl="0" marL="457200" rtl="0" algn="l">
              <a:spcBef>
                <a:spcPts val="0"/>
              </a:spcBef>
              <a:spcAft>
                <a:spcPts val="0"/>
              </a:spcAft>
              <a:buClr>
                <a:schemeClr val="dk1"/>
              </a:buClr>
              <a:buSzPts val="1700"/>
              <a:buChar char="•"/>
            </a:pPr>
            <a:r>
              <a:rPr lang="en-US" sz="1700">
                <a:latin typeface="Arial"/>
                <a:ea typeface="Arial"/>
                <a:cs typeface="Arial"/>
                <a:sym typeface="Arial"/>
              </a:rPr>
              <a:t>We want to help provide insight into ECEB’s </a:t>
            </a:r>
            <a:r>
              <a:rPr lang="en-US" sz="1700">
                <a:latin typeface="Arial"/>
                <a:ea typeface="Arial"/>
                <a:cs typeface="Arial"/>
                <a:sym typeface="Arial"/>
              </a:rPr>
              <a:t>power consumptions in hopes of improving the building’s energy efficiency.</a:t>
            </a:r>
            <a:endParaRPr b="1" sz="1700">
              <a:solidFill>
                <a:srgbClr val="1B4284"/>
              </a:solidFill>
              <a:latin typeface="Arial"/>
              <a:ea typeface="Arial"/>
              <a:cs typeface="Arial"/>
              <a:sym typeface="Arial"/>
            </a:endParaRPr>
          </a:p>
          <a:p>
            <a:pPr indent="0" lvl="0" marL="0" rtl="0" algn="l">
              <a:spcBef>
                <a:spcPts val="0"/>
              </a:spcBef>
              <a:spcAft>
                <a:spcPts val="0"/>
              </a:spcAft>
              <a:buNone/>
            </a:pPr>
            <a:r>
              <a:rPr lang="en-US" sz="1700">
                <a:latin typeface="Arial"/>
                <a:ea typeface="Arial"/>
                <a:cs typeface="Arial"/>
                <a:sym typeface="Arial"/>
              </a:rPr>
              <a:t>  •     By measuring power usage of individual  =rooms and lab over time, we can identify areas of improvements to optimize power usage.</a:t>
            </a:r>
            <a:endParaRPr sz="1700">
              <a:latin typeface="Arial"/>
              <a:ea typeface="Arial"/>
              <a:cs typeface="Arial"/>
              <a:sym typeface="Arial"/>
            </a:endParaRPr>
          </a:p>
          <a:p>
            <a:pPr indent="-336550" lvl="0" marL="457200" rtl="0" algn="l">
              <a:spcBef>
                <a:spcPts val="0"/>
              </a:spcBef>
              <a:spcAft>
                <a:spcPts val="0"/>
              </a:spcAft>
              <a:buClr>
                <a:schemeClr val="dk1"/>
              </a:buClr>
              <a:buSzPts val="1700"/>
              <a:buFont typeface="Arial"/>
              <a:buChar char="•"/>
            </a:pPr>
            <a:r>
              <a:rPr lang="en-US" sz="1700">
                <a:latin typeface="Arial"/>
                <a:ea typeface="Arial"/>
                <a:cs typeface="Arial"/>
                <a:sym typeface="Arial"/>
              </a:rPr>
              <a:t>Our project would track and record voltage, current, and power onsite for future analysis.</a:t>
            </a:r>
            <a:endParaRPr sz="1700">
              <a:latin typeface="Arial"/>
              <a:ea typeface="Arial"/>
              <a:cs typeface="Arial"/>
              <a:sym typeface="Arial"/>
            </a:endParaRPr>
          </a:p>
          <a:p>
            <a:pPr indent="-336550" lvl="0" marL="457200" rtl="0" algn="l">
              <a:spcBef>
                <a:spcPts val="0"/>
              </a:spcBef>
              <a:spcAft>
                <a:spcPts val="0"/>
              </a:spcAft>
              <a:buClr>
                <a:schemeClr val="dk1"/>
              </a:buClr>
              <a:buSzPts val="1700"/>
              <a:buFont typeface="Arial"/>
              <a:buChar char="•"/>
            </a:pPr>
            <a:r>
              <a:rPr lang="en-US" sz="1700">
                <a:latin typeface="Arial"/>
                <a:ea typeface="Arial"/>
                <a:cs typeface="Arial"/>
                <a:sym typeface="Arial"/>
              </a:rPr>
              <a:t>Ideally be installed on each floor’s electrical room that services the rooms na dlabs.</a:t>
            </a:r>
            <a:endParaRPr sz="1700">
              <a:latin typeface="Arial"/>
              <a:ea typeface="Arial"/>
              <a:cs typeface="Arial"/>
              <a:sym typeface="Arial"/>
            </a:endParaRPr>
          </a:p>
        </p:txBody>
      </p:sp>
      <p:sp>
        <p:nvSpPr>
          <p:cNvPr id="89" name="Google Shape;89;g2a1d6879529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a0ff88a0b3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sz="1100">
                <a:solidFill>
                  <a:srgbClr val="333333"/>
                </a:solidFill>
                <a:highlight>
                  <a:srgbClr val="FFFFFF"/>
                </a:highlight>
                <a:latin typeface="Arial"/>
                <a:ea typeface="Arial"/>
                <a:cs typeface="Arial"/>
                <a:sym typeface="Arial"/>
              </a:rPr>
              <a:t>Discussion of successes and challenges, as well as explanations of any failed verifications demonstrating and understanding of the engineering reason behind the failure</a:t>
            </a:r>
            <a:endParaRPr sz="1100">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sz="1100">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100">
                <a:solidFill>
                  <a:srgbClr val="333333"/>
                </a:solidFill>
                <a:highlight>
                  <a:srgbClr val="FFFFFF"/>
                </a:highlight>
                <a:latin typeface="Arial"/>
                <a:ea typeface="Arial"/>
                <a:cs typeface="Arial"/>
                <a:sym typeface="Arial"/>
              </a:rPr>
              <a:t>also mention R &amp; V</a:t>
            </a:r>
            <a:endParaRPr sz="1100">
              <a:solidFill>
                <a:srgbClr val="333333"/>
              </a:solidFill>
              <a:highlight>
                <a:srgbClr val="FFFFFF"/>
              </a:highlight>
              <a:latin typeface="Arial"/>
              <a:ea typeface="Arial"/>
              <a:cs typeface="Arial"/>
              <a:sym typeface="Arial"/>
            </a:endParaRPr>
          </a:p>
        </p:txBody>
      </p:sp>
      <p:sp>
        <p:nvSpPr>
          <p:cNvPr id="385" name="Google Shape;385;g2a0ff88a0b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a1d6879529_1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US" sz="1300">
                <a:solidFill>
                  <a:srgbClr val="333333"/>
                </a:solidFill>
                <a:highlight>
                  <a:srgbClr val="FFFFFF"/>
                </a:highlight>
                <a:latin typeface="Arial"/>
                <a:ea typeface="Arial"/>
                <a:cs typeface="Arial"/>
                <a:sym typeface="Arial"/>
              </a:rPr>
              <a:t>Discussion of successes and challenges, as well as explanations of any failed verifications demonstrating and understanding of the engineering reason behind the failure</a:t>
            </a:r>
            <a:endParaRPr sz="1300">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sz="1300">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sz="1300">
                <a:solidFill>
                  <a:srgbClr val="333333"/>
                </a:solidFill>
                <a:highlight>
                  <a:srgbClr val="FFFFFF"/>
                </a:highlight>
                <a:latin typeface="Arial"/>
                <a:ea typeface="Arial"/>
                <a:cs typeface="Arial"/>
                <a:sym typeface="Arial"/>
              </a:rPr>
              <a:t>also mention R &amp; V</a:t>
            </a:r>
            <a:endParaRPr sz="1300">
              <a:solidFill>
                <a:srgbClr val="333333"/>
              </a:solidFill>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sz="1300">
              <a:solidFill>
                <a:srgbClr val="333333"/>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400"/>
              <a:buFont typeface="Arial"/>
              <a:buNone/>
            </a:pPr>
            <a:r>
              <a:rPr lang="en-US" sz="1400"/>
              <a:t>cannot solder the microcontroller correctly by hand soldering, cannot solder the buck convertor at all without stencil since its too small</a:t>
            </a:r>
            <a:endParaRPr sz="1400"/>
          </a:p>
          <a:p>
            <a:pPr indent="0" lvl="0" marL="0" rtl="0" algn="l">
              <a:spcBef>
                <a:spcPts val="0"/>
              </a:spcBef>
              <a:spcAft>
                <a:spcPts val="0"/>
              </a:spcAft>
              <a:buSzPts val="1400"/>
              <a:buNone/>
            </a:pPr>
            <a:r>
              <a:rPr lang="en-US" sz="1400"/>
              <a:t>the accuracy of sensor circuit get influenced. might because the components are not properly grounded. tried manually grounding sensor circuit, not helped</a:t>
            </a:r>
            <a:endParaRPr sz="1400"/>
          </a:p>
          <a:p>
            <a:pPr indent="0" lvl="0" marL="0" rtl="0" algn="l">
              <a:spcBef>
                <a:spcPts val="0"/>
              </a:spcBef>
              <a:spcAft>
                <a:spcPts val="0"/>
              </a:spcAft>
              <a:buClr>
                <a:schemeClr val="dk1"/>
              </a:buClr>
              <a:buSzPts val="1400"/>
              <a:buFont typeface="Arial"/>
              <a:buNone/>
            </a:pPr>
            <a:r>
              <a:rPr lang="en-US" sz="1400"/>
              <a:t>both the sensor circuit and external adc to read data from scopy working properly separately  but the data collected after we combine the subsystem, the result turns bad.</a:t>
            </a:r>
            <a:endParaRPr sz="1400"/>
          </a:p>
        </p:txBody>
      </p:sp>
      <p:sp>
        <p:nvSpPr>
          <p:cNvPr id="398" name="Google Shape;398;g2a1d6879529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a07cc0e579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Some possible future work includes correctly combining our modules together to get an accurate measurement, convert to a 3-phase version of our device, hook up the device to an electrical rom in the ECEB, and maybe feature our findings on the TV’s in the ECEB lobby</a:t>
            </a:r>
            <a:endParaRPr/>
          </a:p>
        </p:txBody>
      </p:sp>
      <p:sp>
        <p:nvSpPr>
          <p:cNvPr id="410" name="Google Shape;410;g2a07cc0e579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18d311277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2a18d31127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7" name="Google Shape;5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a18d311277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 is our block diagram. </a:t>
            </a:r>
            <a:r>
              <a:rPr lang="en-US"/>
              <a:t>throughout the presentation we will discuss each subsystem in depth. </a:t>
            </a:r>
            <a:endParaRPr/>
          </a:p>
          <a:p>
            <a:pPr indent="0" lvl="0" marL="0" rtl="0" algn="l">
              <a:spcBef>
                <a:spcPts val="0"/>
              </a:spcBef>
              <a:spcAft>
                <a:spcPts val="0"/>
              </a:spcAft>
              <a:buNone/>
            </a:pPr>
            <a:r>
              <a:t/>
            </a:r>
            <a:endParaRPr/>
          </a:p>
        </p:txBody>
      </p:sp>
      <p:sp>
        <p:nvSpPr>
          <p:cNvPr id="117" name="Google Shape;117;g2a18d31127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649" name="Google Shape;64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a07cc0e579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2a07cc0e579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1d6879529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2a1d6879529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07cc0e579_1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a07cc0e579_1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a07cc0e579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a07cc0e579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07cc0e579_1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a07cc0e579_1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p:nvPr>
            <p:ph idx="2" type="pic"/>
          </p:nvPr>
        </p:nvSpPr>
        <p:spPr>
          <a:xfrm>
            <a:off x="5183188" y="987425"/>
            <a:ext cx="6172200" cy="4873625"/>
          </a:xfrm>
          <a:prstGeom prst="rect">
            <a:avLst/>
          </a:prstGeom>
          <a:noFill/>
          <a:ln>
            <a:noFill/>
          </a:ln>
        </p:spPr>
      </p:sp>
      <p:sp>
        <p:nvSpPr>
          <p:cNvPr id="62" name="Google Shape;62;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hyperlink" Target="http://www.youtube.com/watch?v=kqkqzJ_nqts" TargetMode="External"/><Relationship Id="rId6"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2.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0.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1.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2.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4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3.jp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3.jp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8.jpg"/><Relationship Id="rId5" Type="http://schemas.openxmlformats.org/officeDocument/2006/relationships/image" Target="../media/image7.png"/><Relationship Id="rId6" Type="http://schemas.openxmlformats.org/officeDocument/2006/relationships/image" Target="../media/image21.pn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p:nvPr/>
        </p:nvSpPr>
        <p:spPr>
          <a:xfrm flipH="1" rot="10800000">
            <a:off x="-1" y="8163"/>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newspaper&#10;&#10;Description automatically generated" id="83" name="Google Shape;83;p1"/>
          <p:cNvPicPr preferRelativeResize="0"/>
          <p:nvPr/>
        </p:nvPicPr>
        <p:blipFill rotWithShape="1">
          <a:blip r:embed="rId3">
            <a:alphaModFix amt="30000"/>
          </a:blip>
          <a:srcRect b="0" l="0" r="0" t="0"/>
          <a:stretch/>
        </p:blipFill>
        <p:spPr>
          <a:xfrm>
            <a:off x="0" y="8164"/>
            <a:ext cx="12192000" cy="6858000"/>
          </a:xfrm>
          <a:prstGeom prst="rect">
            <a:avLst/>
          </a:prstGeom>
          <a:noFill/>
          <a:ln>
            <a:noFill/>
          </a:ln>
        </p:spPr>
      </p:pic>
      <p:sp>
        <p:nvSpPr>
          <p:cNvPr id="84" name="Google Shape;84;p1"/>
          <p:cNvSpPr txBox="1"/>
          <p:nvPr/>
        </p:nvSpPr>
        <p:spPr>
          <a:xfrm>
            <a:off x="1134035" y="2553964"/>
            <a:ext cx="9924000" cy="2632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0"/>
              </a:spcBef>
              <a:spcAft>
                <a:spcPts val="0"/>
              </a:spcAft>
              <a:buClr>
                <a:srgbClr val="000000"/>
              </a:buClr>
              <a:buSzPts val="4500"/>
              <a:buFont typeface="Arial"/>
              <a:buNone/>
            </a:pPr>
            <a:r>
              <a:rPr b="1" lang="en-US" sz="4500">
                <a:solidFill>
                  <a:schemeClr val="lt1"/>
                </a:solidFill>
              </a:rPr>
              <a:t>Submetering ECEB</a:t>
            </a:r>
            <a:endParaRPr b="0" i="0" sz="45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None/>
            </a:pPr>
            <a:r>
              <a:rPr lang="en-US" sz="2500">
                <a:solidFill>
                  <a:schemeClr val="lt1"/>
                </a:solidFill>
              </a:rPr>
              <a:t>Team 39</a:t>
            </a:r>
            <a:endParaRPr sz="2500">
              <a:solidFill>
                <a:schemeClr val="lt1"/>
              </a:solidFill>
            </a:endParaRPr>
          </a:p>
          <a:p>
            <a:pPr indent="0" lvl="0" marL="0" marR="0" rtl="0" algn="ctr">
              <a:lnSpc>
                <a:spcPct val="100000"/>
              </a:lnSpc>
              <a:spcBef>
                <a:spcPts val="600"/>
              </a:spcBef>
              <a:spcAft>
                <a:spcPts val="0"/>
              </a:spcAft>
              <a:buNone/>
            </a:pPr>
            <a:r>
              <a:rPr lang="en-US" sz="2500">
                <a:solidFill>
                  <a:schemeClr val="lt1"/>
                </a:solidFill>
              </a:rPr>
              <a:t>Sophia Marhoul, Vincent Nguye</a:t>
            </a:r>
            <a:r>
              <a:rPr lang="en-US" sz="2500">
                <a:solidFill>
                  <a:schemeClr val="lt1"/>
                </a:solidFill>
              </a:rPr>
              <a:t>n, Houji Zhou</a:t>
            </a:r>
            <a:endParaRPr sz="2500">
              <a:solidFill>
                <a:schemeClr val="lt1"/>
              </a:solidFill>
            </a:endParaRPr>
          </a:p>
          <a:p>
            <a:pPr indent="0" lvl="0" marL="0" marR="0" rtl="0" algn="ctr">
              <a:lnSpc>
                <a:spcPct val="100000"/>
              </a:lnSpc>
              <a:spcBef>
                <a:spcPts val="600"/>
              </a:spcBef>
              <a:spcAft>
                <a:spcPts val="0"/>
              </a:spcAft>
              <a:buNone/>
            </a:pPr>
            <a:r>
              <a:t/>
            </a:r>
            <a:endParaRPr sz="2500">
              <a:solidFill>
                <a:schemeClr val="lt1"/>
              </a:solidFill>
            </a:endParaRPr>
          </a:p>
          <a:p>
            <a:pPr indent="0" lvl="0" marL="0" marR="0" rtl="0" algn="ctr">
              <a:lnSpc>
                <a:spcPct val="100000"/>
              </a:lnSpc>
              <a:spcBef>
                <a:spcPts val="600"/>
              </a:spcBef>
              <a:spcAft>
                <a:spcPts val="0"/>
              </a:spcAft>
              <a:buNone/>
            </a:pPr>
            <a:r>
              <a:rPr lang="en-US" sz="2500">
                <a:solidFill>
                  <a:schemeClr val="lt1"/>
                </a:solidFill>
              </a:rPr>
              <a:t>TA: Tianxiang Zheng</a:t>
            </a:r>
            <a:endParaRPr sz="2500">
              <a:solidFill>
                <a:schemeClr val="lt1"/>
              </a:solidFill>
            </a:endParaRPr>
          </a:p>
        </p:txBody>
      </p:sp>
      <p:pic>
        <p:nvPicPr>
          <p:cNvPr descr="A picture containing drawing&#10;&#10;Description automatically generated" id="85" name="Google Shape;85;p1"/>
          <p:cNvPicPr preferRelativeResize="0"/>
          <p:nvPr/>
        </p:nvPicPr>
        <p:blipFill rotWithShape="1">
          <a:blip r:embed="rId4">
            <a:alphaModFix/>
          </a:blip>
          <a:srcRect b="0" l="0" r="0" t="0"/>
          <a:stretch/>
        </p:blipFill>
        <p:spPr>
          <a:xfrm>
            <a:off x="4641007" y="852965"/>
            <a:ext cx="2909982" cy="754082"/>
          </a:xfrm>
          <a:prstGeom prst="rect">
            <a:avLst/>
          </a:prstGeom>
          <a:noFill/>
          <a:ln>
            <a:noFill/>
          </a:ln>
        </p:spPr>
      </p:pic>
      <p:sp>
        <p:nvSpPr>
          <p:cNvPr id="86" name="Google Shape;86;p1"/>
          <p:cNvSpPr txBox="1"/>
          <p:nvPr/>
        </p:nvSpPr>
        <p:spPr>
          <a:xfrm>
            <a:off x="3922059" y="5413888"/>
            <a:ext cx="4347882"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rPr>
              <a:t>12/05/2023</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a07cc0e579_1_7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04" name="Google Shape;204;g2a07cc0e579_1_7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05" name="Google Shape;205;g2a07cc0e579_1_7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06" name="Google Shape;206;g2a07cc0e579_1_7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07" name="Google Shape;207;g2a07cc0e579_1_70"/>
          <p:cNvSpPr txBox="1"/>
          <p:nvPr/>
        </p:nvSpPr>
        <p:spPr>
          <a:xfrm>
            <a:off x="376810" y="204051"/>
            <a:ext cx="109101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Sensor Circuits: </a:t>
            </a:r>
            <a:r>
              <a:rPr lang="en-US" sz="2800">
                <a:solidFill>
                  <a:schemeClr val="accent2"/>
                </a:solidFill>
                <a:latin typeface="Calibri"/>
                <a:ea typeface="Calibri"/>
                <a:cs typeface="Calibri"/>
                <a:sym typeface="Calibri"/>
              </a:rPr>
              <a:t>Current and Voltage Sensor Data</a:t>
            </a:r>
            <a:endParaRPr sz="2800">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2800">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2800">
              <a:solidFill>
                <a:schemeClr val="accent2"/>
              </a:solidFill>
              <a:latin typeface="Calibri"/>
              <a:ea typeface="Calibri"/>
              <a:cs typeface="Calibri"/>
              <a:sym typeface="Calibri"/>
            </a:endParaRPr>
          </a:p>
        </p:txBody>
      </p:sp>
      <p:sp>
        <p:nvSpPr>
          <p:cNvPr id="208" name="Google Shape;208;g2a07cc0e579_1_7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209" name="Google Shape;209;g2a07cc0e579_1_70"/>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pic>
        <p:nvPicPr>
          <p:cNvPr id="210" name="Google Shape;210;g2a07cc0e579_1_70"/>
          <p:cNvPicPr preferRelativeResize="0"/>
          <p:nvPr/>
        </p:nvPicPr>
        <p:blipFill>
          <a:blip r:embed="rId4">
            <a:alphaModFix/>
          </a:blip>
          <a:stretch>
            <a:fillRect/>
          </a:stretch>
        </p:blipFill>
        <p:spPr>
          <a:xfrm>
            <a:off x="6680150" y="1535950"/>
            <a:ext cx="5511857" cy="3994625"/>
          </a:xfrm>
          <a:prstGeom prst="rect">
            <a:avLst/>
          </a:prstGeom>
          <a:noFill/>
          <a:ln>
            <a:noFill/>
          </a:ln>
        </p:spPr>
      </p:pic>
      <p:pic>
        <p:nvPicPr>
          <p:cNvPr id="211" name="Google Shape;211;g2a07cc0e579_1_70"/>
          <p:cNvPicPr preferRelativeResize="0"/>
          <p:nvPr/>
        </p:nvPicPr>
        <p:blipFill>
          <a:blip r:embed="rId5">
            <a:alphaModFix/>
          </a:blip>
          <a:stretch>
            <a:fillRect/>
          </a:stretch>
        </p:blipFill>
        <p:spPr>
          <a:xfrm>
            <a:off x="376800" y="1535950"/>
            <a:ext cx="6268235" cy="3994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a2472fefb3_0_16"/>
          <p:cNvSpPr txBox="1"/>
          <p:nvPr>
            <p:ph idx="1" type="body"/>
          </p:nvPr>
        </p:nvSpPr>
        <p:spPr>
          <a:xfrm>
            <a:off x="249900" y="1784463"/>
            <a:ext cx="8572800" cy="37287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SzPts val="2500"/>
              <a:buFont typeface="Arial"/>
              <a:buChar char="•"/>
            </a:pPr>
            <a:r>
              <a:rPr lang="en-US" sz="2500">
                <a:latin typeface="Arial"/>
                <a:ea typeface="Arial"/>
                <a:cs typeface="Arial"/>
                <a:sym typeface="Arial"/>
              </a:rPr>
              <a:t>We want to measure both </a:t>
            </a:r>
            <a:r>
              <a:rPr b="1" lang="en-US" sz="2500">
                <a:latin typeface="Arial"/>
                <a:ea typeface="Arial"/>
                <a:cs typeface="Arial"/>
                <a:sym typeface="Arial"/>
              </a:rPr>
              <a:t>apparent</a:t>
            </a:r>
            <a:r>
              <a:rPr lang="en-US" sz="2500">
                <a:latin typeface="Arial"/>
                <a:ea typeface="Arial"/>
                <a:cs typeface="Arial"/>
                <a:sym typeface="Arial"/>
              </a:rPr>
              <a:t> and </a:t>
            </a:r>
            <a:r>
              <a:rPr b="1" lang="en-US" sz="2500">
                <a:latin typeface="Arial"/>
                <a:ea typeface="Arial"/>
                <a:cs typeface="Arial"/>
                <a:sym typeface="Arial"/>
              </a:rPr>
              <a:t>real</a:t>
            </a:r>
            <a:r>
              <a:rPr lang="en-US" sz="2500">
                <a:latin typeface="Arial"/>
                <a:ea typeface="Arial"/>
                <a:cs typeface="Arial"/>
                <a:sym typeface="Arial"/>
              </a:rPr>
              <a:t> power.</a:t>
            </a:r>
            <a:endParaRPr sz="2500">
              <a:latin typeface="Arial"/>
              <a:ea typeface="Arial"/>
              <a:cs typeface="Arial"/>
              <a:sym typeface="Arial"/>
            </a:endParaRPr>
          </a:p>
          <a:p>
            <a:pPr indent="0" lvl="0" marL="457200" rtl="0" algn="l">
              <a:lnSpc>
                <a:spcPct val="100000"/>
              </a:lnSpc>
              <a:spcBef>
                <a:spcPts val="0"/>
              </a:spcBef>
              <a:spcAft>
                <a:spcPts val="0"/>
              </a:spcAft>
              <a:buNone/>
            </a:pPr>
            <a:r>
              <a:t/>
            </a:r>
            <a:endParaRPr sz="2500">
              <a:latin typeface="Arial"/>
              <a:ea typeface="Arial"/>
              <a:cs typeface="Arial"/>
              <a:sym typeface="Arial"/>
            </a:endParaRPr>
          </a:p>
          <a:p>
            <a:pPr indent="-387350" lvl="0" marL="457200" rtl="0" algn="l">
              <a:lnSpc>
                <a:spcPct val="100000"/>
              </a:lnSpc>
              <a:spcBef>
                <a:spcPts val="0"/>
              </a:spcBef>
              <a:spcAft>
                <a:spcPts val="0"/>
              </a:spcAft>
              <a:buSzPts val="2500"/>
              <a:buChar char="•"/>
            </a:pPr>
            <a:r>
              <a:rPr b="1" lang="en-US" sz="2500">
                <a:latin typeface="Arial"/>
                <a:ea typeface="Arial"/>
                <a:cs typeface="Arial"/>
                <a:sym typeface="Arial"/>
              </a:rPr>
              <a:t>Apparent power</a:t>
            </a:r>
            <a:r>
              <a:rPr lang="en-US" sz="2500">
                <a:latin typeface="Arial"/>
                <a:ea typeface="Arial"/>
                <a:cs typeface="Arial"/>
                <a:sym typeface="Arial"/>
              </a:rPr>
              <a:t> is the total power consumed/generated by a system which includes both real and reactive power.</a:t>
            </a:r>
            <a:endParaRPr sz="2500">
              <a:latin typeface="Arial"/>
              <a:ea typeface="Arial"/>
              <a:cs typeface="Arial"/>
              <a:sym typeface="Arial"/>
            </a:endParaRPr>
          </a:p>
          <a:p>
            <a:pPr indent="0" lvl="0" marL="0" rtl="0" algn="l">
              <a:lnSpc>
                <a:spcPct val="100000"/>
              </a:lnSpc>
              <a:spcBef>
                <a:spcPts val="0"/>
              </a:spcBef>
              <a:spcAft>
                <a:spcPts val="0"/>
              </a:spcAft>
              <a:buNone/>
            </a:pPr>
            <a:r>
              <a:t/>
            </a:r>
            <a:endParaRPr sz="2500">
              <a:latin typeface="Arial"/>
              <a:ea typeface="Arial"/>
              <a:cs typeface="Arial"/>
              <a:sym typeface="Arial"/>
            </a:endParaRPr>
          </a:p>
          <a:p>
            <a:pPr indent="-387350" lvl="0" marL="457200" rtl="0" algn="l">
              <a:lnSpc>
                <a:spcPct val="100000"/>
              </a:lnSpc>
              <a:spcBef>
                <a:spcPts val="0"/>
              </a:spcBef>
              <a:spcAft>
                <a:spcPts val="0"/>
              </a:spcAft>
              <a:buSzPts val="2500"/>
              <a:buChar char="•"/>
            </a:pPr>
            <a:r>
              <a:rPr b="1" lang="en-US" sz="2500">
                <a:latin typeface="Arial"/>
                <a:ea typeface="Arial"/>
                <a:cs typeface="Arial"/>
                <a:sym typeface="Arial"/>
              </a:rPr>
              <a:t>Real power </a:t>
            </a:r>
            <a:r>
              <a:rPr b="1" lang="en-US" sz="2500">
                <a:solidFill>
                  <a:schemeClr val="accent1"/>
                </a:solidFill>
                <a:latin typeface="Arial"/>
                <a:ea typeface="Arial"/>
                <a:cs typeface="Arial"/>
                <a:sym typeface="Arial"/>
              </a:rPr>
              <a:t>&lt;p(t)&gt;</a:t>
            </a:r>
            <a:r>
              <a:rPr lang="en-US" sz="2500">
                <a:latin typeface="Arial"/>
                <a:ea typeface="Arial"/>
                <a:cs typeface="Arial"/>
                <a:sym typeface="Arial"/>
              </a:rPr>
              <a:t> is the power useful for work, and is the average of instantaneous power</a:t>
            </a:r>
            <a:r>
              <a:rPr b="1" lang="en-US" sz="2500">
                <a:latin typeface="Arial"/>
                <a:ea typeface="Arial"/>
                <a:cs typeface="Arial"/>
                <a:sym typeface="Arial"/>
              </a:rPr>
              <a:t> </a:t>
            </a:r>
            <a:r>
              <a:rPr b="1" lang="en-US" sz="2500">
                <a:solidFill>
                  <a:schemeClr val="accent2"/>
                </a:solidFill>
                <a:latin typeface="Arial"/>
                <a:ea typeface="Arial"/>
                <a:cs typeface="Arial"/>
                <a:sym typeface="Arial"/>
              </a:rPr>
              <a:t>p(t).</a:t>
            </a:r>
            <a:r>
              <a:rPr lang="en-US" sz="2500">
                <a:solidFill>
                  <a:srgbClr val="FF552E"/>
                </a:solidFill>
                <a:latin typeface="Arial"/>
                <a:ea typeface="Arial"/>
                <a:cs typeface="Arial"/>
                <a:sym typeface="Arial"/>
              </a:rPr>
              <a:t> </a:t>
            </a:r>
            <a:endParaRPr sz="2500">
              <a:latin typeface="Arial"/>
              <a:ea typeface="Arial"/>
              <a:cs typeface="Arial"/>
              <a:sym typeface="Arial"/>
            </a:endParaRPr>
          </a:p>
          <a:p>
            <a:pPr indent="0" lvl="0" marL="457200" rtl="0" algn="l">
              <a:lnSpc>
                <a:spcPct val="100000"/>
              </a:lnSpc>
              <a:spcBef>
                <a:spcPts val="0"/>
              </a:spcBef>
              <a:spcAft>
                <a:spcPts val="0"/>
              </a:spcAft>
              <a:buClr>
                <a:schemeClr val="dk1"/>
              </a:buClr>
              <a:buSzPts val="1100"/>
              <a:buFont typeface="Arial"/>
              <a:buNone/>
            </a:pPr>
            <a:r>
              <a:rPr lang="en-US" sz="2500">
                <a:latin typeface="Arial"/>
                <a:ea typeface="Arial"/>
                <a:cs typeface="Arial"/>
                <a:sym typeface="Arial"/>
              </a:rPr>
              <a:t> </a:t>
            </a:r>
            <a:endParaRPr sz="2500">
              <a:latin typeface="Arial"/>
              <a:ea typeface="Arial"/>
              <a:cs typeface="Arial"/>
              <a:sym typeface="Arial"/>
            </a:endParaRPr>
          </a:p>
        </p:txBody>
      </p:sp>
      <p:sp>
        <p:nvSpPr>
          <p:cNvPr id="217" name="Google Shape;217;g2a2472fefb3_0_16"/>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18" name="Google Shape;218;g2a2472fefb3_0_1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19" name="Google Shape;219;g2a2472fefb3_0_16"/>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20" name="Google Shape;220;g2a2472fefb3_0_1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21" name="Google Shape;221;g2a2472fefb3_0_1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ESP32 Onboard Processing:</a:t>
            </a:r>
            <a:r>
              <a:rPr lang="en-US" sz="2400">
                <a:solidFill>
                  <a:schemeClr val="accent2"/>
                </a:solidFill>
              </a:rPr>
              <a:t> Background on Power</a:t>
            </a:r>
            <a:endParaRPr b="0" i="0" sz="2400" u="none" cap="none" strike="noStrike">
              <a:solidFill>
                <a:schemeClr val="accent2"/>
              </a:solidFill>
              <a:latin typeface="Arial"/>
              <a:ea typeface="Arial"/>
              <a:cs typeface="Arial"/>
              <a:sym typeface="Arial"/>
            </a:endParaRPr>
          </a:p>
        </p:txBody>
      </p:sp>
      <p:sp>
        <p:nvSpPr>
          <p:cNvPr id="222" name="Google Shape;222;g2a2472fefb3_0_1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23" name="Google Shape;223;g2a2472fefb3_0_16"/>
          <p:cNvPicPr preferRelativeResize="0"/>
          <p:nvPr/>
        </p:nvPicPr>
        <p:blipFill rotWithShape="1">
          <a:blip r:embed="rId4">
            <a:alphaModFix/>
          </a:blip>
          <a:srcRect b="0" l="11525" r="60840" t="0"/>
          <a:stretch/>
        </p:blipFill>
        <p:spPr>
          <a:xfrm>
            <a:off x="8822699" y="3136800"/>
            <a:ext cx="3173800" cy="3039025"/>
          </a:xfrm>
          <a:prstGeom prst="rect">
            <a:avLst/>
          </a:prstGeom>
          <a:noFill/>
          <a:ln>
            <a:noFill/>
          </a:ln>
        </p:spPr>
      </p:pic>
      <p:sp>
        <p:nvSpPr>
          <p:cNvPr id="224" name="Google Shape;224;g2a2472fefb3_0_16"/>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pic>
        <p:nvPicPr>
          <p:cNvPr id="225" name="Google Shape;225;g2a2472fefb3_0_16"/>
          <p:cNvPicPr preferRelativeResize="0"/>
          <p:nvPr/>
        </p:nvPicPr>
        <p:blipFill>
          <a:blip r:embed="rId5">
            <a:alphaModFix/>
          </a:blip>
          <a:stretch>
            <a:fillRect/>
          </a:stretch>
        </p:blipFill>
        <p:spPr>
          <a:xfrm>
            <a:off x="8885350" y="1056225"/>
            <a:ext cx="2801199" cy="20177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a07cc0e579_0_35"/>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31" name="Google Shape;231;g2a07cc0e579_0_3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32" name="Google Shape;232;g2a07cc0e579_0_35"/>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33" name="Google Shape;233;g2a07cc0e579_0_3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34" name="Google Shape;234;g2a07cc0e579_0_3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rPr>
              <a:t>ESP32 Onboard Processing</a:t>
            </a:r>
            <a:r>
              <a:rPr lang="en-US" sz="2400">
                <a:solidFill>
                  <a:schemeClr val="lt1"/>
                </a:solidFill>
              </a:rPr>
              <a:t>: </a:t>
            </a:r>
            <a:r>
              <a:rPr lang="en-US" sz="2400">
                <a:solidFill>
                  <a:schemeClr val="accent2"/>
                </a:solidFill>
              </a:rPr>
              <a:t>Calculate Real and Apparent Power</a:t>
            </a:r>
            <a:endParaRPr sz="2400">
              <a:solidFill>
                <a:schemeClr val="lt1"/>
              </a:solidFill>
            </a:endParaRPr>
          </a:p>
        </p:txBody>
      </p:sp>
      <p:sp>
        <p:nvSpPr>
          <p:cNvPr id="235" name="Google Shape;235;g2a07cc0e579_0_3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36" name="Google Shape;236;g2a07cc0e579_0_35"/>
          <p:cNvPicPr preferRelativeResize="0"/>
          <p:nvPr/>
        </p:nvPicPr>
        <p:blipFill>
          <a:blip r:embed="rId4">
            <a:alphaModFix/>
          </a:blip>
          <a:stretch>
            <a:fillRect/>
          </a:stretch>
        </p:blipFill>
        <p:spPr>
          <a:xfrm>
            <a:off x="2540062" y="1282900"/>
            <a:ext cx="4260682" cy="5057109"/>
          </a:xfrm>
          <a:prstGeom prst="rect">
            <a:avLst/>
          </a:prstGeom>
          <a:noFill/>
          <a:ln>
            <a:noFill/>
          </a:ln>
        </p:spPr>
      </p:pic>
      <p:pic>
        <p:nvPicPr>
          <p:cNvPr id="237" name="Google Shape;237;g2a07cc0e579_0_35"/>
          <p:cNvPicPr preferRelativeResize="0"/>
          <p:nvPr/>
        </p:nvPicPr>
        <p:blipFill rotWithShape="1">
          <a:blip r:embed="rId5">
            <a:alphaModFix/>
          </a:blip>
          <a:srcRect b="53427" l="0" r="12219" t="0"/>
          <a:stretch/>
        </p:blipFill>
        <p:spPr>
          <a:xfrm>
            <a:off x="6859725" y="937075"/>
            <a:ext cx="4753774" cy="2852801"/>
          </a:xfrm>
          <a:prstGeom prst="rect">
            <a:avLst/>
          </a:prstGeom>
          <a:noFill/>
          <a:ln>
            <a:noFill/>
          </a:ln>
        </p:spPr>
      </p:pic>
      <p:sp>
        <p:nvSpPr>
          <p:cNvPr id="238" name="Google Shape;238;g2a07cc0e579_0_35"/>
          <p:cNvSpPr/>
          <p:nvPr/>
        </p:nvSpPr>
        <p:spPr>
          <a:xfrm>
            <a:off x="2757192" y="3144190"/>
            <a:ext cx="3597000" cy="1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9" name="Google Shape;239;g2a07cc0e579_0_35"/>
          <p:cNvSpPr/>
          <p:nvPr/>
        </p:nvSpPr>
        <p:spPr>
          <a:xfrm>
            <a:off x="3055493" y="4761681"/>
            <a:ext cx="1188000" cy="1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0" name="Google Shape;240;g2a07cc0e579_0_35"/>
          <p:cNvSpPr/>
          <p:nvPr/>
        </p:nvSpPr>
        <p:spPr>
          <a:xfrm>
            <a:off x="5271482" y="4761666"/>
            <a:ext cx="1188000" cy="1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1" name="Google Shape;241;g2a07cc0e579_0_35"/>
          <p:cNvSpPr txBox="1"/>
          <p:nvPr/>
        </p:nvSpPr>
        <p:spPr>
          <a:xfrm>
            <a:off x="1610800" y="5281525"/>
            <a:ext cx="5516400" cy="1092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Calibri"/>
                <a:ea typeface="Calibri"/>
                <a:cs typeface="Calibri"/>
                <a:sym typeface="Calibri"/>
              </a:rPr>
              <a:t>Apparent Power = RMS Voltage * RMS Current</a:t>
            </a:r>
            <a:endParaRPr b="1" sz="21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p:txBody>
      </p:sp>
      <p:sp>
        <p:nvSpPr>
          <p:cNvPr id="242" name="Google Shape;242;g2a07cc0e579_0_35"/>
          <p:cNvSpPr/>
          <p:nvPr/>
        </p:nvSpPr>
        <p:spPr>
          <a:xfrm>
            <a:off x="2469484" y="4704501"/>
            <a:ext cx="19731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RMS Voltage</a:t>
            </a:r>
            <a:endParaRPr>
              <a:latin typeface="Calibri"/>
              <a:ea typeface="Calibri"/>
              <a:cs typeface="Calibri"/>
              <a:sym typeface="Calibri"/>
            </a:endParaRPr>
          </a:p>
        </p:txBody>
      </p:sp>
      <p:sp>
        <p:nvSpPr>
          <p:cNvPr id="243" name="Google Shape;243;g2a07cc0e579_0_35"/>
          <p:cNvSpPr/>
          <p:nvPr/>
        </p:nvSpPr>
        <p:spPr>
          <a:xfrm>
            <a:off x="4827655" y="4761651"/>
            <a:ext cx="19731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RMS Current</a:t>
            </a:r>
            <a:endParaRPr>
              <a:latin typeface="Calibri"/>
              <a:ea typeface="Calibri"/>
              <a:cs typeface="Calibri"/>
              <a:sym typeface="Calibri"/>
            </a:endParaRPr>
          </a:p>
        </p:txBody>
      </p:sp>
      <p:sp>
        <p:nvSpPr>
          <p:cNvPr id="244" name="Google Shape;244;g2a07cc0e579_0_35"/>
          <p:cNvSpPr/>
          <p:nvPr/>
        </p:nvSpPr>
        <p:spPr>
          <a:xfrm>
            <a:off x="3642725" y="5060502"/>
            <a:ext cx="862800" cy="14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g2a07cc0e579_0_35"/>
          <p:cNvSpPr/>
          <p:nvPr/>
        </p:nvSpPr>
        <p:spPr>
          <a:xfrm>
            <a:off x="5937962" y="5020529"/>
            <a:ext cx="862800" cy="1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6" name="Google Shape;246;g2a07cc0e579_0_35"/>
          <p:cNvSpPr/>
          <p:nvPr/>
        </p:nvSpPr>
        <p:spPr>
          <a:xfrm>
            <a:off x="7314258" y="3206446"/>
            <a:ext cx="3963900" cy="19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7" name="Google Shape;247;g2a07cc0e579_0_35"/>
          <p:cNvSpPr txBox="1"/>
          <p:nvPr>
            <p:ph idx="12" type="sldNum"/>
          </p:nvPr>
        </p:nvSpPr>
        <p:spPr>
          <a:xfrm>
            <a:off x="9448800" y="645717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pic>
        <p:nvPicPr>
          <p:cNvPr id="248" name="Google Shape;248;g2a07cc0e579_0_35"/>
          <p:cNvPicPr preferRelativeResize="0"/>
          <p:nvPr/>
        </p:nvPicPr>
        <p:blipFill rotWithShape="1">
          <a:blip r:embed="rId5">
            <a:alphaModFix/>
          </a:blip>
          <a:srcRect b="0" l="0" r="7527" t="61349"/>
          <a:stretch/>
        </p:blipFill>
        <p:spPr>
          <a:xfrm>
            <a:off x="6946575" y="3752825"/>
            <a:ext cx="5007600" cy="2434525"/>
          </a:xfrm>
          <a:prstGeom prst="rect">
            <a:avLst/>
          </a:prstGeom>
          <a:noFill/>
          <a:ln>
            <a:noFill/>
          </a:ln>
        </p:spPr>
      </p:pic>
      <p:sp>
        <p:nvSpPr>
          <p:cNvPr id="249" name="Google Shape;249;g2a07cc0e579_0_35"/>
          <p:cNvSpPr/>
          <p:nvPr/>
        </p:nvSpPr>
        <p:spPr>
          <a:xfrm>
            <a:off x="9074376" y="3711850"/>
            <a:ext cx="2285700" cy="19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0" name="Google Shape;250;g2a07cc0e579_0_35"/>
          <p:cNvSpPr/>
          <p:nvPr/>
        </p:nvSpPr>
        <p:spPr>
          <a:xfrm>
            <a:off x="7510465" y="4593040"/>
            <a:ext cx="3963900" cy="19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1" name="Google Shape;251;g2a07cc0e579_0_35"/>
          <p:cNvSpPr/>
          <p:nvPr/>
        </p:nvSpPr>
        <p:spPr>
          <a:xfrm>
            <a:off x="7127207" y="5172474"/>
            <a:ext cx="4282500" cy="19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2" name="Google Shape;252;g2a07cc0e579_0_35"/>
          <p:cNvSpPr/>
          <p:nvPr/>
        </p:nvSpPr>
        <p:spPr>
          <a:xfrm>
            <a:off x="736518" y="1658223"/>
            <a:ext cx="2067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3" name="Google Shape;253;g2a07cc0e579_0_35"/>
          <p:cNvSpPr/>
          <p:nvPr/>
        </p:nvSpPr>
        <p:spPr>
          <a:xfrm>
            <a:off x="736518" y="2722988"/>
            <a:ext cx="2067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4" name="Google Shape;254;g2a07cc0e579_0_35"/>
          <p:cNvSpPr/>
          <p:nvPr/>
        </p:nvSpPr>
        <p:spPr>
          <a:xfrm>
            <a:off x="4755521" y="1612790"/>
            <a:ext cx="2067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5" name="Google Shape;255;g2a07cc0e579_0_35"/>
          <p:cNvSpPr/>
          <p:nvPr/>
        </p:nvSpPr>
        <p:spPr>
          <a:xfrm>
            <a:off x="4827655" y="2727663"/>
            <a:ext cx="2067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6" name="Google Shape;256;g2a07cc0e579_0_35"/>
          <p:cNvSpPr/>
          <p:nvPr/>
        </p:nvSpPr>
        <p:spPr>
          <a:xfrm>
            <a:off x="6993633" y="1341013"/>
            <a:ext cx="219600" cy="31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7" name="Google Shape;257;g2a07cc0e579_0_35"/>
          <p:cNvSpPr/>
          <p:nvPr/>
        </p:nvSpPr>
        <p:spPr>
          <a:xfrm>
            <a:off x="6993633" y="2555462"/>
            <a:ext cx="219600" cy="31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8" name="Google Shape;258;g2a07cc0e579_0_35"/>
          <p:cNvSpPr/>
          <p:nvPr/>
        </p:nvSpPr>
        <p:spPr>
          <a:xfrm>
            <a:off x="9540251" y="1403252"/>
            <a:ext cx="228000" cy="33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9" name="Google Shape;259;g2a07cc0e579_0_35"/>
          <p:cNvSpPr/>
          <p:nvPr/>
        </p:nvSpPr>
        <p:spPr>
          <a:xfrm>
            <a:off x="9540251" y="2692969"/>
            <a:ext cx="228000" cy="33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0" name="Google Shape;260;g2a07cc0e579_0_35"/>
          <p:cNvSpPr txBox="1"/>
          <p:nvPr/>
        </p:nvSpPr>
        <p:spPr>
          <a:xfrm>
            <a:off x="7046325" y="5218875"/>
            <a:ext cx="5145600" cy="1154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Calibri"/>
                <a:ea typeface="Calibri"/>
                <a:cs typeface="Calibri"/>
                <a:sym typeface="Calibri"/>
              </a:rPr>
              <a:t>Real</a:t>
            </a:r>
            <a:r>
              <a:rPr b="1" lang="en-US" sz="2100">
                <a:solidFill>
                  <a:schemeClr val="dk1"/>
                </a:solidFill>
                <a:latin typeface="Calibri"/>
                <a:ea typeface="Calibri"/>
                <a:cs typeface="Calibri"/>
                <a:sym typeface="Calibri"/>
              </a:rPr>
              <a:t> Power </a:t>
            </a:r>
            <a:r>
              <a:rPr b="1" lang="en-US" sz="2100">
                <a:solidFill>
                  <a:schemeClr val="dk1"/>
                </a:solidFill>
                <a:latin typeface="Calibri"/>
                <a:ea typeface="Calibri"/>
                <a:cs typeface="Calibri"/>
                <a:sym typeface="Calibri"/>
              </a:rPr>
              <a:t>= Average</a:t>
            </a:r>
            <a:r>
              <a:rPr b="1" lang="en-US" sz="2100">
                <a:solidFill>
                  <a:schemeClr val="dk1"/>
                </a:solidFill>
                <a:latin typeface="Calibri"/>
                <a:ea typeface="Calibri"/>
                <a:cs typeface="Calibri"/>
                <a:sym typeface="Calibri"/>
              </a:rPr>
              <a:t> </a:t>
            </a:r>
            <a:r>
              <a:rPr b="1" lang="en-US" sz="2100">
                <a:solidFill>
                  <a:schemeClr val="dk1"/>
                </a:solidFill>
                <a:latin typeface="Calibri"/>
                <a:ea typeface="Calibri"/>
                <a:cs typeface="Calibri"/>
                <a:sym typeface="Calibri"/>
              </a:rPr>
              <a:t>Instantaneous</a:t>
            </a:r>
            <a:r>
              <a:rPr b="1" lang="en-US" sz="2100">
                <a:solidFill>
                  <a:schemeClr val="dk1"/>
                </a:solidFill>
                <a:latin typeface="Calibri"/>
                <a:ea typeface="Calibri"/>
                <a:cs typeface="Calibri"/>
                <a:sym typeface="Calibri"/>
              </a:rPr>
              <a:t> Power</a:t>
            </a:r>
            <a:endParaRPr b="1"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61" name="Google Shape;261;g2a07cc0e579_0_35"/>
          <p:cNvSpPr/>
          <p:nvPr/>
        </p:nvSpPr>
        <p:spPr>
          <a:xfrm>
            <a:off x="7740558" y="4523780"/>
            <a:ext cx="3255900" cy="33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Instantaneous Power</a:t>
            </a:r>
            <a:endParaRPr>
              <a:latin typeface="Calibri"/>
              <a:ea typeface="Calibri"/>
              <a:cs typeface="Calibri"/>
              <a:sym typeface="Calibri"/>
            </a:endParaRPr>
          </a:p>
        </p:txBody>
      </p:sp>
      <p:pic>
        <p:nvPicPr>
          <p:cNvPr id="262" name="Google Shape;262;g2a07cc0e579_0_35"/>
          <p:cNvPicPr preferRelativeResize="0"/>
          <p:nvPr/>
        </p:nvPicPr>
        <p:blipFill rotWithShape="1">
          <a:blip r:embed="rId6">
            <a:alphaModFix/>
          </a:blip>
          <a:srcRect b="0" l="12384" r="2848" t="0"/>
          <a:stretch/>
        </p:blipFill>
        <p:spPr>
          <a:xfrm>
            <a:off x="153400" y="2078760"/>
            <a:ext cx="2327675" cy="314010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a3499528fc_0_2"/>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68" name="Google Shape;268;g2a3499528fc_0_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269" name="Google Shape;269;g2a3499528fc_0_2"/>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70" name="Google Shape;270;g2a3499528fc_0_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71" name="Google Shape;271;g2a3499528fc_0_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rPr>
              <a:t>ESP32 Onboard Processing</a:t>
            </a:r>
            <a:r>
              <a:rPr lang="en-US" sz="2400">
                <a:solidFill>
                  <a:schemeClr val="lt1"/>
                </a:solidFill>
              </a:rPr>
              <a:t>: </a:t>
            </a:r>
            <a:r>
              <a:rPr lang="en-US" sz="2400">
                <a:solidFill>
                  <a:schemeClr val="accent2"/>
                </a:solidFill>
              </a:rPr>
              <a:t>Calculate Real and Apparent Power</a:t>
            </a:r>
            <a:endParaRPr sz="2400">
              <a:solidFill>
                <a:schemeClr val="lt1"/>
              </a:solidFill>
            </a:endParaRPr>
          </a:p>
        </p:txBody>
      </p:sp>
      <p:sp>
        <p:nvSpPr>
          <p:cNvPr id="272" name="Google Shape;272;g2a3499528fc_0_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273" name="Google Shape;273;g2a3499528fc_0_2"/>
          <p:cNvPicPr preferRelativeResize="0"/>
          <p:nvPr/>
        </p:nvPicPr>
        <p:blipFill>
          <a:blip r:embed="rId4">
            <a:alphaModFix/>
          </a:blip>
          <a:stretch>
            <a:fillRect/>
          </a:stretch>
        </p:blipFill>
        <p:spPr>
          <a:xfrm>
            <a:off x="1015237" y="1265687"/>
            <a:ext cx="4260682" cy="5057109"/>
          </a:xfrm>
          <a:prstGeom prst="rect">
            <a:avLst/>
          </a:prstGeom>
          <a:noFill/>
          <a:ln>
            <a:noFill/>
          </a:ln>
        </p:spPr>
      </p:pic>
      <p:pic>
        <p:nvPicPr>
          <p:cNvPr id="274" name="Google Shape;274;g2a3499528fc_0_2"/>
          <p:cNvPicPr preferRelativeResize="0"/>
          <p:nvPr/>
        </p:nvPicPr>
        <p:blipFill rotWithShape="1">
          <a:blip r:embed="rId5">
            <a:alphaModFix/>
          </a:blip>
          <a:srcRect b="53427" l="0" r="12219" t="0"/>
          <a:stretch/>
        </p:blipFill>
        <p:spPr>
          <a:xfrm>
            <a:off x="6859725" y="937075"/>
            <a:ext cx="4753774" cy="2852801"/>
          </a:xfrm>
          <a:prstGeom prst="rect">
            <a:avLst/>
          </a:prstGeom>
          <a:noFill/>
          <a:ln>
            <a:noFill/>
          </a:ln>
        </p:spPr>
      </p:pic>
      <p:sp>
        <p:nvSpPr>
          <p:cNvPr id="275" name="Google Shape;275;g2a3499528fc_0_2"/>
          <p:cNvSpPr/>
          <p:nvPr/>
        </p:nvSpPr>
        <p:spPr>
          <a:xfrm>
            <a:off x="1232367" y="3126978"/>
            <a:ext cx="3597000" cy="1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6" name="Google Shape;276;g2a3499528fc_0_2"/>
          <p:cNvSpPr/>
          <p:nvPr/>
        </p:nvSpPr>
        <p:spPr>
          <a:xfrm>
            <a:off x="1530668" y="4744468"/>
            <a:ext cx="1188000" cy="1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7" name="Google Shape;277;g2a3499528fc_0_2"/>
          <p:cNvSpPr/>
          <p:nvPr/>
        </p:nvSpPr>
        <p:spPr>
          <a:xfrm>
            <a:off x="3746657" y="4744453"/>
            <a:ext cx="1188000" cy="1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8" name="Google Shape;278;g2a3499528fc_0_2"/>
          <p:cNvSpPr txBox="1"/>
          <p:nvPr/>
        </p:nvSpPr>
        <p:spPr>
          <a:xfrm>
            <a:off x="575850" y="5264238"/>
            <a:ext cx="5516400" cy="10929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Calibri"/>
                <a:ea typeface="Calibri"/>
                <a:cs typeface="Calibri"/>
                <a:sym typeface="Calibri"/>
              </a:rPr>
              <a:t>Apparent Power = RMS Voltage * RMS Current</a:t>
            </a:r>
            <a:endParaRPr b="1" sz="21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a:p>
            <a:pPr indent="0" lvl="0" marL="0" rtl="0" algn="l">
              <a:spcBef>
                <a:spcPts val="0"/>
              </a:spcBef>
              <a:spcAft>
                <a:spcPts val="0"/>
              </a:spcAft>
              <a:buNone/>
            </a:pPr>
            <a:r>
              <a:t/>
            </a:r>
            <a:endParaRPr sz="1900">
              <a:solidFill>
                <a:schemeClr val="dk1"/>
              </a:solidFill>
              <a:latin typeface="Calibri"/>
              <a:ea typeface="Calibri"/>
              <a:cs typeface="Calibri"/>
              <a:sym typeface="Calibri"/>
            </a:endParaRPr>
          </a:p>
        </p:txBody>
      </p:sp>
      <p:sp>
        <p:nvSpPr>
          <p:cNvPr id="279" name="Google Shape;279;g2a3499528fc_0_2"/>
          <p:cNvSpPr/>
          <p:nvPr/>
        </p:nvSpPr>
        <p:spPr>
          <a:xfrm>
            <a:off x="944659" y="4687288"/>
            <a:ext cx="19731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RMS Voltage</a:t>
            </a:r>
            <a:endParaRPr>
              <a:latin typeface="Calibri"/>
              <a:ea typeface="Calibri"/>
              <a:cs typeface="Calibri"/>
              <a:sym typeface="Calibri"/>
            </a:endParaRPr>
          </a:p>
        </p:txBody>
      </p:sp>
      <p:sp>
        <p:nvSpPr>
          <p:cNvPr id="280" name="Google Shape;280;g2a3499528fc_0_2"/>
          <p:cNvSpPr/>
          <p:nvPr/>
        </p:nvSpPr>
        <p:spPr>
          <a:xfrm>
            <a:off x="3302830" y="4744438"/>
            <a:ext cx="19731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RMS Current</a:t>
            </a:r>
            <a:endParaRPr>
              <a:latin typeface="Calibri"/>
              <a:ea typeface="Calibri"/>
              <a:cs typeface="Calibri"/>
              <a:sym typeface="Calibri"/>
            </a:endParaRPr>
          </a:p>
        </p:txBody>
      </p:sp>
      <p:sp>
        <p:nvSpPr>
          <p:cNvPr id="281" name="Google Shape;281;g2a3499528fc_0_2"/>
          <p:cNvSpPr/>
          <p:nvPr/>
        </p:nvSpPr>
        <p:spPr>
          <a:xfrm>
            <a:off x="2117900" y="5043290"/>
            <a:ext cx="862800" cy="141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g2a3499528fc_0_2"/>
          <p:cNvSpPr/>
          <p:nvPr/>
        </p:nvSpPr>
        <p:spPr>
          <a:xfrm>
            <a:off x="4413137" y="5003316"/>
            <a:ext cx="862800" cy="1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3" name="Google Shape;283;g2a3499528fc_0_2"/>
          <p:cNvSpPr/>
          <p:nvPr/>
        </p:nvSpPr>
        <p:spPr>
          <a:xfrm>
            <a:off x="7314258" y="3206446"/>
            <a:ext cx="3963900" cy="19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4" name="Google Shape;284;g2a3499528fc_0_2"/>
          <p:cNvSpPr txBox="1"/>
          <p:nvPr>
            <p:ph idx="12" type="sldNum"/>
          </p:nvPr>
        </p:nvSpPr>
        <p:spPr>
          <a:xfrm>
            <a:off x="9448800" y="645717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pic>
        <p:nvPicPr>
          <p:cNvPr id="285" name="Google Shape;285;g2a3499528fc_0_2"/>
          <p:cNvPicPr preferRelativeResize="0"/>
          <p:nvPr/>
        </p:nvPicPr>
        <p:blipFill rotWithShape="1">
          <a:blip r:embed="rId5">
            <a:alphaModFix/>
          </a:blip>
          <a:srcRect b="0" l="0" r="7527" t="61349"/>
          <a:stretch/>
        </p:blipFill>
        <p:spPr>
          <a:xfrm>
            <a:off x="6946575" y="3752825"/>
            <a:ext cx="5007600" cy="2434525"/>
          </a:xfrm>
          <a:prstGeom prst="rect">
            <a:avLst/>
          </a:prstGeom>
          <a:noFill/>
          <a:ln>
            <a:noFill/>
          </a:ln>
        </p:spPr>
      </p:pic>
      <p:sp>
        <p:nvSpPr>
          <p:cNvPr id="286" name="Google Shape;286;g2a3499528fc_0_2"/>
          <p:cNvSpPr/>
          <p:nvPr/>
        </p:nvSpPr>
        <p:spPr>
          <a:xfrm>
            <a:off x="9074376" y="3711850"/>
            <a:ext cx="2285700" cy="19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7" name="Google Shape;287;g2a3499528fc_0_2"/>
          <p:cNvSpPr/>
          <p:nvPr/>
        </p:nvSpPr>
        <p:spPr>
          <a:xfrm>
            <a:off x="7510465" y="4593040"/>
            <a:ext cx="3963900" cy="19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8" name="Google Shape;288;g2a3499528fc_0_2"/>
          <p:cNvSpPr/>
          <p:nvPr/>
        </p:nvSpPr>
        <p:spPr>
          <a:xfrm>
            <a:off x="7127207" y="5172474"/>
            <a:ext cx="4282500" cy="199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9" name="Google Shape;289;g2a3499528fc_0_2"/>
          <p:cNvSpPr/>
          <p:nvPr/>
        </p:nvSpPr>
        <p:spPr>
          <a:xfrm>
            <a:off x="736518" y="1658223"/>
            <a:ext cx="2067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0" name="Google Shape;290;g2a3499528fc_0_2"/>
          <p:cNvSpPr/>
          <p:nvPr/>
        </p:nvSpPr>
        <p:spPr>
          <a:xfrm>
            <a:off x="736518" y="2722988"/>
            <a:ext cx="2067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1" name="Google Shape;291;g2a3499528fc_0_2"/>
          <p:cNvSpPr/>
          <p:nvPr/>
        </p:nvSpPr>
        <p:spPr>
          <a:xfrm>
            <a:off x="3230696" y="1595577"/>
            <a:ext cx="2067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2" name="Google Shape;292;g2a3499528fc_0_2"/>
          <p:cNvSpPr/>
          <p:nvPr/>
        </p:nvSpPr>
        <p:spPr>
          <a:xfrm>
            <a:off x="3302830" y="2710451"/>
            <a:ext cx="206700" cy="27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3" name="Google Shape;293;g2a3499528fc_0_2"/>
          <p:cNvSpPr/>
          <p:nvPr/>
        </p:nvSpPr>
        <p:spPr>
          <a:xfrm>
            <a:off x="6993633" y="1341013"/>
            <a:ext cx="219600" cy="31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4" name="Google Shape;294;g2a3499528fc_0_2"/>
          <p:cNvSpPr/>
          <p:nvPr/>
        </p:nvSpPr>
        <p:spPr>
          <a:xfrm>
            <a:off x="6993633" y="2555462"/>
            <a:ext cx="219600" cy="317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5" name="Google Shape;295;g2a3499528fc_0_2"/>
          <p:cNvSpPr/>
          <p:nvPr/>
        </p:nvSpPr>
        <p:spPr>
          <a:xfrm>
            <a:off x="9540251" y="1403252"/>
            <a:ext cx="228000" cy="33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6" name="Google Shape;296;g2a3499528fc_0_2"/>
          <p:cNvSpPr/>
          <p:nvPr/>
        </p:nvSpPr>
        <p:spPr>
          <a:xfrm>
            <a:off x="9540251" y="2692969"/>
            <a:ext cx="228000" cy="33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7" name="Google Shape;297;g2a3499528fc_0_2"/>
          <p:cNvSpPr txBox="1"/>
          <p:nvPr/>
        </p:nvSpPr>
        <p:spPr>
          <a:xfrm>
            <a:off x="7046325" y="5218875"/>
            <a:ext cx="5145600" cy="11544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Calibri"/>
                <a:ea typeface="Calibri"/>
                <a:cs typeface="Calibri"/>
                <a:sym typeface="Calibri"/>
              </a:rPr>
              <a:t>Real Power = Average Instantaneous Power</a:t>
            </a:r>
            <a:endParaRPr b="1"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98" name="Google Shape;298;g2a3499528fc_0_2"/>
          <p:cNvSpPr/>
          <p:nvPr/>
        </p:nvSpPr>
        <p:spPr>
          <a:xfrm>
            <a:off x="7740558" y="4523780"/>
            <a:ext cx="3255900" cy="33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Instantaneous Power</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a1d6879529_2_17"/>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04" name="Google Shape;304;g2a1d6879529_2_1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05" name="Google Shape;305;g2a1d6879529_2_17"/>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06" name="Google Shape;306;g2a1d6879529_2_1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07" name="Google Shape;307;g2a1d6879529_2_17"/>
          <p:cNvSpPr txBox="1"/>
          <p:nvPr/>
        </p:nvSpPr>
        <p:spPr>
          <a:xfrm>
            <a:off x="376810" y="204051"/>
            <a:ext cx="10910100" cy="886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rPr>
              <a:t>ESP32 Onboard Processing</a:t>
            </a:r>
            <a:r>
              <a:rPr lang="en-US" sz="2400">
                <a:solidFill>
                  <a:schemeClr val="lt1"/>
                </a:solidFill>
              </a:rPr>
              <a:t>: </a:t>
            </a:r>
            <a:r>
              <a:rPr lang="en-US" sz="2400">
                <a:solidFill>
                  <a:schemeClr val="accent2"/>
                </a:solidFill>
              </a:rPr>
              <a:t>Calculation Results</a:t>
            </a:r>
            <a:endParaRPr sz="24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sz="2400">
              <a:solidFill>
                <a:schemeClr val="lt1"/>
              </a:solidFill>
            </a:endParaRPr>
          </a:p>
        </p:txBody>
      </p:sp>
      <p:sp>
        <p:nvSpPr>
          <p:cNvPr id="308" name="Google Shape;308;g2a1d6879529_2_1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09" name="Google Shape;309;g2a1d6879529_2_17"/>
          <p:cNvPicPr preferRelativeResize="0"/>
          <p:nvPr/>
        </p:nvPicPr>
        <p:blipFill>
          <a:blip r:embed="rId4">
            <a:alphaModFix/>
          </a:blip>
          <a:stretch>
            <a:fillRect/>
          </a:stretch>
        </p:blipFill>
        <p:spPr>
          <a:xfrm>
            <a:off x="228250" y="1352225"/>
            <a:ext cx="11538150" cy="2929650"/>
          </a:xfrm>
          <a:prstGeom prst="rect">
            <a:avLst/>
          </a:prstGeom>
          <a:noFill/>
          <a:ln>
            <a:noFill/>
          </a:ln>
        </p:spPr>
      </p:pic>
      <p:sp>
        <p:nvSpPr>
          <p:cNvPr id="310" name="Google Shape;310;g2a1d6879529_2_17"/>
          <p:cNvSpPr/>
          <p:nvPr/>
        </p:nvSpPr>
        <p:spPr>
          <a:xfrm>
            <a:off x="5400425" y="1293300"/>
            <a:ext cx="1398000" cy="32856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1" name="Google Shape;311;g2a1d6879529_2_17"/>
          <p:cNvSpPr/>
          <p:nvPr/>
        </p:nvSpPr>
        <p:spPr>
          <a:xfrm>
            <a:off x="10337675" y="1352225"/>
            <a:ext cx="1494600" cy="3285600"/>
          </a:xfrm>
          <a:prstGeom prst="rect">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2" name="Google Shape;312;g2a1d6879529_2_17"/>
          <p:cNvSpPr txBox="1"/>
          <p:nvPr/>
        </p:nvSpPr>
        <p:spPr>
          <a:xfrm>
            <a:off x="3505800" y="4959063"/>
            <a:ext cx="868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 Less than 2% difference for actual vs expected values</a:t>
            </a:r>
            <a:endParaRPr sz="2800">
              <a:solidFill>
                <a:schemeClr val="dk1"/>
              </a:solidFill>
              <a:latin typeface="Calibri"/>
              <a:ea typeface="Calibri"/>
              <a:cs typeface="Calibri"/>
              <a:sym typeface="Calibri"/>
            </a:endParaRPr>
          </a:p>
        </p:txBody>
      </p:sp>
      <p:pic>
        <p:nvPicPr>
          <p:cNvPr id="313" name="Google Shape;313;g2a1d6879529_2_17"/>
          <p:cNvPicPr preferRelativeResize="0"/>
          <p:nvPr/>
        </p:nvPicPr>
        <p:blipFill>
          <a:blip r:embed="rId5">
            <a:alphaModFix/>
          </a:blip>
          <a:stretch>
            <a:fillRect/>
          </a:stretch>
        </p:blipFill>
        <p:spPr>
          <a:xfrm>
            <a:off x="563976" y="4345525"/>
            <a:ext cx="2307045" cy="2027925"/>
          </a:xfrm>
          <a:prstGeom prst="rect">
            <a:avLst/>
          </a:prstGeom>
          <a:noFill/>
          <a:ln>
            <a:noFill/>
          </a:ln>
        </p:spPr>
      </p:pic>
      <p:sp>
        <p:nvSpPr>
          <p:cNvPr id="314" name="Google Shape;314;g2a1d6879529_2_17"/>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a07cc0e579_0_60"/>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20" name="Google Shape;320;g2a07cc0e579_0_6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21" name="Google Shape;321;g2a07cc0e579_0_60"/>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22" name="Google Shape;322;g2a07cc0e579_0_6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23" name="Google Shape;323;g2a07cc0e579_0_60"/>
          <p:cNvSpPr txBox="1"/>
          <p:nvPr/>
        </p:nvSpPr>
        <p:spPr>
          <a:xfrm>
            <a:off x="376810" y="204051"/>
            <a:ext cx="10910100" cy="886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rPr>
              <a:t>ESP32 Onboard Processing</a:t>
            </a:r>
            <a:r>
              <a:rPr lang="en-US" sz="2400">
                <a:solidFill>
                  <a:schemeClr val="lt1"/>
                </a:solidFill>
              </a:rPr>
              <a:t>: </a:t>
            </a:r>
            <a:r>
              <a:rPr lang="en-US" sz="2400">
                <a:solidFill>
                  <a:schemeClr val="accent2"/>
                </a:solidFill>
              </a:rPr>
              <a:t>Upload to cloud</a:t>
            </a:r>
            <a:endParaRPr sz="24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b="1" sz="2400">
              <a:solidFill>
                <a:schemeClr val="lt1"/>
              </a:solidFill>
            </a:endParaRPr>
          </a:p>
        </p:txBody>
      </p:sp>
      <p:sp>
        <p:nvSpPr>
          <p:cNvPr id="324" name="Google Shape;324;g2a07cc0e579_0_6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25" name="Google Shape;325;g2a07cc0e579_0_60"/>
          <p:cNvPicPr preferRelativeResize="0"/>
          <p:nvPr/>
        </p:nvPicPr>
        <p:blipFill>
          <a:blip r:embed="rId4">
            <a:alphaModFix/>
          </a:blip>
          <a:stretch>
            <a:fillRect/>
          </a:stretch>
        </p:blipFill>
        <p:spPr>
          <a:xfrm>
            <a:off x="7487735" y="1930027"/>
            <a:ext cx="2108265" cy="2262036"/>
          </a:xfrm>
          <a:prstGeom prst="rect">
            <a:avLst/>
          </a:prstGeom>
          <a:noFill/>
          <a:ln>
            <a:noFill/>
          </a:ln>
        </p:spPr>
      </p:pic>
      <p:pic>
        <p:nvPicPr>
          <p:cNvPr id="326" name="Google Shape;326;g2a07cc0e579_0_60"/>
          <p:cNvPicPr preferRelativeResize="0"/>
          <p:nvPr/>
        </p:nvPicPr>
        <p:blipFill rotWithShape="1">
          <a:blip r:embed="rId5">
            <a:alphaModFix/>
          </a:blip>
          <a:srcRect b="17712" l="15152" r="17832" t="16756"/>
          <a:stretch/>
        </p:blipFill>
        <p:spPr>
          <a:xfrm>
            <a:off x="1702800" y="1786126"/>
            <a:ext cx="2293161" cy="2405938"/>
          </a:xfrm>
          <a:prstGeom prst="rect">
            <a:avLst/>
          </a:prstGeom>
          <a:noFill/>
          <a:ln>
            <a:noFill/>
          </a:ln>
        </p:spPr>
      </p:pic>
      <p:cxnSp>
        <p:nvCxnSpPr>
          <p:cNvPr id="327" name="Google Shape;327;g2a07cc0e579_0_60"/>
          <p:cNvCxnSpPr/>
          <p:nvPr/>
        </p:nvCxnSpPr>
        <p:spPr>
          <a:xfrm flipH="1" rot="10800000">
            <a:off x="4909059" y="3095362"/>
            <a:ext cx="1604400" cy="14700"/>
          </a:xfrm>
          <a:prstGeom prst="straightConnector1">
            <a:avLst/>
          </a:prstGeom>
          <a:noFill/>
          <a:ln cap="flat" cmpd="sng" w="114300">
            <a:solidFill>
              <a:schemeClr val="dk2"/>
            </a:solidFill>
            <a:prstDash val="solid"/>
            <a:round/>
            <a:headEnd len="med" w="med" type="none"/>
            <a:tailEnd len="med" w="med" type="triangle"/>
          </a:ln>
        </p:spPr>
      </p:cxnSp>
      <p:pic>
        <p:nvPicPr>
          <p:cNvPr id="328" name="Google Shape;328;g2a07cc0e579_0_60"/>
          <p:cNvPicPr preferRelativeResize="0"/>
          <p:nvPr/>
        </p:nvPicPr>
        <p:blipFill>
          <a:blip r:embed="rId6">
            <a:alphaModFix/>
          </a:blip>
          <a:stretch>
            <a:fillRect/>
          </a:stretch>
        </p:blipFill>
        <p:spPr>
          <a:xfrm>
            <a:off x="219950" y="4334313"/>
            <a:ext cx="11752108" cy="401400"/>
          </a:xfrm>
          <a:prstGeom prst="rect">
            <a:avLst/>
          </a:prstGeom>
          <a:noFill/>
          <a:ln>
            <a:noFill/>
          </a:ln>
        </p:spPr>
      </p:pic>
      <p:sp>
        <p:nvSpPr>
          <p:cNvPr id="329" name="Google Shape;329;g2a07cc0e579_0_60"/>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sp>
        <p:nvSpPr>
          <p:cNvPr id="330" name="Google Shape;330;g2a07cc0e579_0_60"/>
          <p:cNvSpPr txBox="1"/>
          <p:nvPr/>
        </p:nvSpPr>
        <p:spPr>
          <a:xfrm>
            <a:off x="3934773" y="2017350"/>
            <a:ext cx="412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Illinois_Net Guest WiFi</a:t>
            </a: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a07cc0e579_0_45"/>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a:solidFill>
                  <a:srgbClr val="15264B"/>
                </a:solidFill>
                <a:latin typeface="Arial"/>
                <a:ea typeface="Arial"/>
                <a:cs typeface="Arial"/>
                <a:sym typeface="Arial"/>
              </a:rPr>
              <a:t>PCB design</a:t>
            </a:r>
            <a:endParaRPr b="1">
              <a:solidFill>
                <a:srgbClr val="15264B"/>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a:solidFill>
                <a:srgbClr val="15264B"/>
              </a:solidFill>
              <a:latin typeface="Arial"/>
              <a:ea typeface="Arial"/>
              <a:cs typeface="Arial"/>
              <a:sym typeface="Arial"/>
            </a:endParaRPr>
          </a:p>
          <a:p>
            <a:pPr indent="-406400" lvl="0" marL="457200" rtl="0" algn="l">
              <a:lnSpc>
                <a:spcPct val="100000"/>
              </a:lnSpc>
              <a:spcBef>
                <a:spcPts val="0"/>
              </a:spcBef>
              <a:spcAft>
                <a:spcPts val="0"/>
              </a:spcAft>
              <a:buSzPts val="2800"/>
              <a:buFont typeface="Arial"/>
              <a:buChar char="•"/>
            </a:pPr>
            <a:r>
              <a:rPr lang="en-US">
                <a:latin typeface="Arial"/>
                <a:ea typeface="Arial"/>
                <a:cs typeface="Arial"/>
                <a:sym typeface="Arial"/>
              </a:rPr>
              <a:t>Power system</a:t>
            </a:r>
            <a:endParaRPr>
              <a:latin typeface="Arial"/>
              <a:ea typeface="Arial"/>
              <a:cs typeface="Arial"/>
              <a:sym typeface="Arial"/>
            </a:endParaRPr>
          </a:p>
          <a:p>
            <a:pPr indent="0" lvl="0" marL="457200" rtl="0" algn="l">
              <a:lnSpc>
                <a:spcPct val="100000"/>
              </a:lnSpc>
              <a:spcBef>
                <a:spcPts val="0"/>
              </a:spcBef>
              <a:spcAft>
                <a:spcPts val="0"/>
              </a:spcAft>
              <a:buNone/>
            </a:pPr>
            <a:r>
              <a:t/>
            </a:r>
            <a:endParaRPr>
              <a:latin typeface="Arial"/>
              <a:ea typeface="Arial"/>
              <a:cs typeface="Arial"/>
              <a:sym typeface="Arial"/>
            </a:endParaRPr>
          </a:p>
          <a:p>
            <a:pPr indent="-406400" lvl="0" marL="457200" rtl="0" algn="l">
              <a:lnSpc>
                <a:spcPct val="100000"/>
              </a:lnSpc>
              <a:spcBef>
                <a:spcPts val="0"/>
              </a:spcBef>
              <a:spcAft>
                <a:spcPts val="0"/>
              </a:spcAft>
              <a:buSzPts val="2800"/>
              <a:buFont typeface="Arial"/>
              <a:buChar char="•"/>
            </a:pPr>
            <a:r>
              <a:rPr lang="en-US">
                <a:latin typeface="Arial"/>
                <a:ea typeface="Arial"/>
                <a:cs typeface="Arial"/>
                <a:sym typeface="Arial"/>
              </a:rPr>
              <a:t>Programing circuit</a:t>
            </a:r>
            <a:endParaRPr>
              <a:latin typeface="Arial"/>
              <a:ea typeface="Arial"/>
              <a:cs typeface="Arial"/>
              <a:sym typeface="Arial"/>
            </a:endParaRPr>
          </a:p>
          <a:p>
            <a:pPr indent="0" lvl="0" marL="457200" rtl="0" algn="l">
              <a:lnSpc>
                <a:spcPct val="100000"/>
              </a:lnSpc>
              <a:spcBef>
                <a:spcPts val="0"/>
              </a:spcBef>
              <a:spcAft>
                <a:spcPts val="0"/>
              </a:spcAft>
              <a:buNone/>
            </a:pPr>
            <a:r>
              <a:t/>
            </a:r>
            <a:endParaRPr>
              <a:latin typeface="Arial"/>
              <a:ea typeface="Arial"/>
              <a:cs typeface="Arial"/>
              <a:sym typeface="Arial"/>
            </a:endParaRPr>
          </a:p>
          <a:p>
            <a:pPr indent="-406400" lvl="0" marL="457200" rtl="0" algn="l">
              <a:lnSpc>
                <a:spcPct val="100000"/>
              </a:lnSpc>
              <a:spcBef>
                <a:spcPts val="0"/>
              </a:spcBef>
              <a:spcAft>
                <a:spcPts val="0"/>
              </a:spcAft>
              <a:buSzPts val="2800"/>
              <a:buFont typeface="Arial"/>
              <a:buChar char="•"/>
            </a:pPr>
            <a:r>
              <a:rPr lang="en-US">
                <a:latin typeface="Arial"/>
                <a:ea typeface="Arial"/>
                <a:cs typeface="Arial"/>
                <a:sym typeface="Arial"/>
              </a:rPr>
              <a:t>Sensor circuit</a:t>
            </a:r>
            <a:endParaRPr>
              <a:latin typeface="Arial"/>
              <a:ea typeface="Arial"/>
              <a:cs typeface="Arial"/>
              <a:sym typeface="Arial"/>
            </a:endParaRPr>
          </a:p>
          <a:p>
            <a:pPr indent="0" lvl="0" marL="0" rtl="0" algn="l">
              <a:lnSpc>
                <a:spcPct val="100000"/>
              </a:lnSpc>
              <a:spcBef>
                <a:spcPts val="0"/>
              </a:spcBef>
              <a:spcAft>
                <a:spcPts val="0"/>
              </a:spcAft>
              <a:buNone/>
            </a:pPr>
            <a:r>
              <a:t/>
            </a:r>
            <a:endParaRPr sz="2400">
              <a:latin typeface="Arial"/>
              <a:ea typeface="Arial"/>
              <a:cs typeface="Arial"/>
              <a:sym typeface="Arial"/>
            </a:endParaRPr>
          </a:p>
          <a:p>
            <a:pPr indent="0" lvl="0" marL="0" rtl="0" algn="l">
              <a:lnSpc>
                <a:spcPct val="100000"/>
              </a:lnSpc>
              <a:spcBef>
                <a:spcPts val="0"/>
              </a:spcBef>
              <a:spcAft>
                <a:spcPts val="0"/>
              </a:spcAft>
              <a:buNone/>
            </a:pPr>
            <a:r>
              <a:t/>
            </a:r>
            <a:endParaRPr sz="1800">
              <a:latin typeface="Arial"/>
              <a:ea typeface="Arial"/>
              <a:cs typeface="Arial"/>
              <a:sym typeface="Arial"/>
            </a:endParaRPr>
          </a:p>
          <a:p>
            <a:pPr indent="0" lvl="0" marL="0" rtl="0" algn="l">
              <a:lnSpc>
                <a:spcPct val="100000"/>
              </a:lnSpc>
              <a:spcBef>
                <a:spcPts val="0"/>
              </a:spcBef>
              <a:spcAft>
                <a:spcPts val="0"/>
              </a:spcAft>
              <a:buNone/>
            </a:pPr>
            <a:r>
              <a:t/>
            </a:r>
            <a:endParaRPr sz="1800">
              <a:latin typeface="Arial"/>
              <a:ea typeface="Arial"/>
              <a:cs typeface="Arial"/>
              <a:sym typeface="Arial"/>
            </a:endParaRPr>
          </a:p>
          <a:p>
            <a:pPr indent="0" lvl="0" marL="0" rtl="0" algn="l">
              <a:lnSpc>
                <a:spcPct val="100000"/>
              </a:lnSpc>
              <a:spcBef>
                <a:spcPts val="0"/>
              </a:spcBef>
              <a:spcAft>
                <a:spcPts val="0"/>
              </a:spcAft>
              <a:buNone/>
            </a:pPr>
            <a:r>
              <a:t/>
            </a:r>
            <a:endParaRPr sz="1800">
              <a:latin typeface="Arial"/>
              <a:ea typeface="Arial"/>
              <a:cs typeface="Arial"/>
              <a:sym typeface="Arial"/>
            </a:endParaRPr>
          </a:p>
        </p:txBody>
      </p:sp>
      <p:sp>
        <p:nvSpPr>
          <p:cNvPr id="336" name="Google Shape;336;g2a07cc0e579_0_45"/>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37" name="Google Shape;337;g2a07cc0e579_0_4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38" name="Google Shape;338;g2a07cc0e579_0_45"/>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39" name="Google Shape;339;g2a07cc0e579_0_4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40" name="Google Shape;340;g2a07cc0e579_0_45"/>
          <p:cNvSpPr txBox="1"/>
          <p:nvPr/>
        </p:nvSpPr>
        <p:spPr>
          <a:xfrm>
            <a:off x="376800" y="204051"/>
            <a:ext cx="10910100" cy="1806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800">
                <a:solidFill>
                  <a:schemeClr val="lt1"/>
                </a:solidFill>
              </a:rPr>
              <a:t>PCB Design</a:t>
            </a:r>
            <a:endParaRPr b="1" sz="28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341" name="Google Shape;341;g2a07cc0e579_0_4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42" name="Google Shape;342;g2a07cc0e579_0_45"/>
          <p:cNvPicPr preferRelativeResize="0"/>
          <p:nvPr/>
        </p:nvPicPr>
        <p:blipFill rotWithShape="1">
          <a:blip r:embed="rId4">
            <a:alphaModFix/>
          </a:blip>
          <a:srcRect b="16838" l="8502" r="9193" t="11383"/>
          <a:stretch/>
        </p:blipFill>
        <p:spPr>
          <a:xfrm>
            <a:off x="5216125" y="1168925"/>
            <a:ext cx="5800899" cy="3793901"/>
          </a:xfrm>
          <a:prstGeom prst="rect">
            <a:avLst/>
          </a:prstGeom>
          <a:noFill/>
          <a:ln>
            <a:noFill/>
          </a:ln>
        </p:spPr>
      </p:pic>
      <p:sp>
        <p:nvSpPr>
          <p:cNvPr id="343" name="Google Shape;343;g2a07cc0e579_0_45"/>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a0c3bc72e9_0_36"/>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406400" lvl="0" marL="457200" rtl="0" algn="l">
              <a:lnSpc>
                <a:spcPct val="100000"/>
              </a:lnSpc>
              <a:spcBef>
                <a:spcPts val="0"/>
              </a:spcBef>
              <a:spcAft>
                <a:spcPts val="0"/>
              </a:spcAft>
              <a:buSzPts val="2800"/>
              <a:buFont typeface="Arial"/>
              <a:buChar char="•"/>
            </a:pPr>
            <a:r>
              <a:rPr lang="en-US">
                <a:latin typeface="Arial"/>
                <a:ea typeface="Arial"/>
                <a:cs typeface="Arial"/>
                <a:sym typeface="Arial"/>
              </a:rPr>
              <a:t>To promise the working voltage doesn’t goes down under 3.3v</a:t>
            </a:r>
            <a:endParaRPr>
              <a:latin typeface="Arial"/>
              <a:ea typeface="Arial"/>
              <a:cs typeface="Arial"/>
              <a:sym typeface="Arial"/>
            </a:endParaRPr>
          </a:p>
          <a:p>
            <a:pPr indent="0" lvl="0" marL="457200" rtl="0" algn="l">
              <a:lnSpc>
                <a:spcPct val="100000"/>
              </a:lnSpc>
              <a:spcBef>
                <a:spcPts val="0"/>
              </a:spcBef>
              <a:spcAft>
                <a:spcPts val="0"/>
              </a:spcAft>
              <a:buNone/>
            </a:pPr>
            <a:r>
              <a:t/>
            </a:r>
            <a:endParaRPr>
              <a:latin typeface="Arial"/>
              <a:ea typeface="Arial"/>
              <a:cs typeface="Arial"/>
              <a:sym typeface="Arial"/>
            </a:endParaRPr>
          </a:p>
          <a:p>
            <a:pPr indent="-406400" lvl="0" marL="457200" rtl="0" algn="l">
              <a:lnSpc>
                <a:spcPct val="100000"/>
              </a:lnSpc>
              <a:spcBef>
                <a:spcPts val="0"/>
              </a:spcBef>
              <a:spcAft>
                <a:spcPts val="0"/>
              </a:spcAft>
              <a:buSzPts val="2800"/>
              <a:buFont typeface="Arial"/>
              <a:buChar char="•"/>
            </a:pPr>
            <a:r>
              <a:rPr lang="en-US">
                <a:latin typeface="Arial"/>
                <a:ea typeface="Arial"/>
                <a:cs typeface="Arial"/>
                <a:sym typeface="Arial"/>
              </a:rPr>
              <a:t>Linear regulator vs buck convertor</a:t>
            </a:r>
            <a:endParaRPr>
              <a:latin typeface="Arial"/>
              <a:ea typeface="Arial"/>
              <a:cs typeface="Arial"/>
              <a:sym typeface="Arial"/>
            </a:endParaRPr>
          </a:p>
          <a:p>
            <a:pPr indent="0" lvl="0" marL="0" rtl="0" algn="l">
              <a:lnSpc>
                <a:spcPct val="100000"/>
              </a:lnSpc>
              <a:spcBef>
                <a:spcPts val="0"/>
              </a:spcBef>
              <a:spcAft>
                <a:spcPts val="0"/>
              </a:spcAft>
              <a:buNone/>
            </a:pPr>
            <a:r>
              <a:t/>
            </a:r>
            <a:endParaRPr sz="1800">
              <a:latin typeface="Arial"/>
              <a:ea typeface="Arial"/>
              <a:cs typeface="Arial"/>
              <a:sym typeface="Arial"/>
            </a:endParaRPr>
          </a:p>
          <a:p>
            <a:pPr indent="0" lvl="0" marL="0" rtl="0" algn="l">
              <a:lnSpc>
                <a:spcPct val="100000"/>
              </a:lnSpc>
              <a:spcBef>
                <a:spcPts val="0"/>
              </a:spcBef>
              <a:spcAft>
                <a:spcPts val="0"/>
              </a:spcAft>
              <a:buNone/>
            </a:pPr>
            <a:r>
              <a:t/>
            </a:r>
            <a:endParaRPr sz="1800">
              <a:latin typeface="Arial"/>
              <a:ea typeface="Arial"/>
              <a:cs typeface="Arial"/>
              <a:sym typeface="Arial"/>
            </a:endParaRPr>
          </a:p>
        </p:txBody>
      </p:sp>
      <p:sp>
        <p:nvSpPr>
          <p:cNvPr id="349" name="Google Shape;349;g2a0c3bc72e9_0_36"/>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50" name="Google Shape;350;g2a0c3bc72e9_0_3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51" name="Google Shape;351;g2a0c3bc72e9_0_36"/>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52" name="Google Shape;352;g2a0c3bc72e9_0_3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53" name="Google Shape;353;g2a0c3bc72e9_0_36"/>
          <p:cNvSpPr txBox="1"/>
          <p:nvPr/>
        </p:nvSpPr>
        <p:spPr>
          <a:xfrm>
            <a:off x="376800" y="204051"/>
            <a:ext cx="10910100" cy="1806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800">
                <a:solidFill>
                  <a:schemeClr val="lt1"/>
                </a:solidFill>
              </a:rPr>
              <a:t>Power Supply</a:t>
            </a:r>
            <a:endParaRPr b="1" sz="28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354" name="Google Shape;354;g2a0c3bc72e9_0_3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355" name="Google Shape;355;g2a0c3bc72e9_0_36"/>
          <p:cNvPicPr preferRelativeResize="0"/>
          <p:nvPr/>
        </p:nvPicPr>
        <p:blipFill>
          <a:blip r:embed="rId4">
            <a:alphaModFix/>
          </a:blip>
          <a:stretch>
            <a:fillRect/>
          </a:stretch>
        </p:blipFill>
        <p:spPr>
          <a:xfrm>
            <a:off x="818425" y="1016950"/>
            <a:ext cx="5250115" cy="2240675"/>
          </a:xfrm>
          <a:prstGeom prst="rect">
            <a:avLst/>
          </a:prstGeom>
          <a:noFill/>
          <a:ln>
            <a:noFill/>
          </a:ln>
        </p:spPr>
      </p:pic>
      <p:sp>
        <p:nvSpPr>
          <p:cNvPr id="356" name="Google Shape;356;g2a0c3bc72e9_0_36"/>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pic>
        <p:nvPicPr>
          <p:cNvPr id="357" name="Google Shape;357;g2a0c3bc72e9_0_36"/>
          <p:cNvPicPr preferRelativeResize="0"/>
          <p:nvPr/>
        </p:nvPicPr>
        <p:blipFill>
          <a:blip r:embed="rId5">
            <a:alphaModFix/>
          </a:blip>
          <a:stretch>
            <a:fillRect/>
          </a:stretch>
        </p:blipFill>
        <p:spPr>
          <a:xfrm>
            <a:off x="6231675" y="1334275"/>
            <a:ext cx="5577425" cy="2240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g2a1d6879529_1_8"/>
          <p:cNvSpPr txBox="1"/>
          <p:nvPr>
            <p:ph idx="1" type="body"/>
          </p:nvPr>
        </p:nvSpPr>
        <p:spPr>
          <a:xfrm>
            <a:off x="376809" y="1334279"/>
            <a:ext cx="11177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0" lvl="0" marL="0" rtl="0" algn="l">
              <a:lnSpc>
                <a:spcPct val="100000"/>
              </a:lnSpc>
              <a:spcBef>
                <a:spcPts val="0"/>
              </a:spcBef>
              <a:spcAft>
                <a:spcPts val="0"/>
              </a:spcAft>
              <a:buSzPts val="2000"/>
              <a:buNone/>
            </a:pPr>
            <a:r>
              <a:t/>
            </a:r>
            <a:endParaRPr sz="1800">
              <a:latin typeface="Arial"/>
              <a:ea typeface="Arial"/>
              <a:cs typeface="Arial"/>
              <a:sym typeface="Arial"/>
            </a:endParaRPr>
          </a:p>
          <a:p>
            <a:pPr indent="-406400" lvl="0" marL="457200" rtl="0" algn="l">
              <a:lnSpc>
                <a:spcPct val="100000"/>
              </a:lnSpc>
              <a:spcBef>
                <a:spcPts val="0"/>
              </a:spcBef>
              <a:spcAft>
                <a:spcPts val="0"/>
              </a:spcAft>
              <a:buSzPts val="2800"/>
              <a:buFont typeface="Arial"/>
              <a:buChar char="•"/>
            </a:pPr>
            <a:r>
              <a:rPr lang="en-US">
                <a:latin typeface="Arial"/>
                <a:ea typeface="Arial"/>
                <a:cs typeface="Arial"/>
                <a:sym typeface="Arial"/>
              </a:rPr>
              <a:t>Taking care of </a:t>
            </a:r>
            <a:r>
              <a:rPr lang="en-US">
                <a:latin typeface="Arial"/>
                <a:ea typeface="Arial"/>
                <a:cs typeface="Arial"/>
                <a:sym typeface="Arial"/>
              </a:rPr>
              <a:t>strapping</a:t>
            </a:r>
            <a:r>
              <a:rPr lang="en-US">
                <a:latin typeface="Arial"/>
                <a:ea typeface="Arial"/>
                <a:cs typeface="Arial"/>
                <a:sym typeface="Arial"/>
              </a:rPr>
              <a:t> pins</a:t>
            </a:r>
            <a:endParaRPr>
              <a:latin typeface="Arial"/>
              <a:ea typeface="Arial"/>
              <a:cs typeface="Arial"/>
              <a:sym typeface="Arial"/>
            </a:endParaRPr>
          </a:p>
          <a:p>
            <a:pPr indent="0" lvl="0" marL="0" rtl="0" algn="l">
              <a:lnSpc>
                <a:spcPct val="100000"/>
              </a:lnSpc>
              <a:spcBef>
                <a:spcPts val="0"/>
              </a:spcBef>
              <a:spcAft>
                <a:spcPts val="0"/>
              </a:spcAft>
              <a:buNone/>
            </a:pPr>
            <a:r>
              <a:t/>
            </a:r>
            <a:endParaRPr>
              <a:latin typeface="Arial"/>
              <a:ea typeface="Arial"/>
              <a:cs typeface="Arial"/>
              <a:sym typeface="Arial"/>
            </a:endParaRPr>
          </a:p>
          <a:p>
            <a:pPr indent="-406400" lvl="0" marL="457200" rtl="0" algn="l">
              <a:lnSpc>
                <a:spcPct val="100000"/>
              </a:lnSpc>
              <a:spcBef>
                <a:spcPts val="0"/>
              </a:spcBef>
              <a:spcAft>
                <a:spcPts val="0"/>
              </a:spcAft>
              <a:buSzPts val="2800"/>
              <a:buFont typeface="Arial"/>
              <a:buChar char="•"/>
            </a:pPr>
            <a:r>
              <a:rPr lang="en-US">
                <a:latin typeface="Arial"/>
                <a:ea typeface="Arial"/>
                <a:cs typeface="Arial"/>
                <a:sym typeface="Arial"/>
              </a:rPr>
              <a:t>Easy to work with USB-to-UART</a:t>
            </a:r>
            <a:endParaRPr>
              <a:latin typeface="Arial"/>
              <a:ea typeface="Arial"/>
              <a:cs typeface="Arial"/>
              <a:sym typeface="Arial"/>
            </a:endParaRPr>
          </a:p>
          <a:p>
            <a:pPr indent="0" lvl="0" marL="0" rtl="0" algn="l">
              <a:lnSpc>
                <a:spcPct val="100000"/>
              </a:lnSpc>
              <a:spcBef>
                <a:spcPts val="0"/>
              </a:spcBef>
              <a:spcAft>
                <a:spcPts val="0"/>
              </a:spcAft>
              <a:buNone/>
            </a:pPr>
            <a:r>
              <a:rPr lang="en-US">
                <a:latin typeface="Arial"/>
                <a:ea typeface="Arial"/>
                <a:cs typeface="Arial"/>
                <a:sym typeface="Arial"/>
              </a:rPr>
              <a:t>bridge</a:t>
            </a:r>
            <a:endParaRPr>
              <a:latin typeface="Arial"/>
              <a:ea typeface="Arial"/>
              <a:cs typeface="Arial"/>
              <a:sym typeface="Arial"/>
            </a:endParaRPr>
          </a:p>
          <a:p>
            <a:pPr indent="0" lvl="0" marL="0" rtl="0" algn="l">
              <a:lnSpc>
                <a:spcPct val="100000"/>
              </a:lnSpc>
              <a:spcBef>
                <a:spcPts val="0"/>
              </a:spcBef>
              <a:spcAft>
                <a:spcPts val="0"/>
              </a:spcAft>
              <a:buNone/>
            </a:pPr>
            <a:r>
              <a:t/>
            </a:r>
            <a:endParaRPr>
              <a:latin typeface="Arial"/>
              <a:ea typeface="Arial"/>
              <a:cs typeface="Arial"/>
              <a:sym typeface="Arial"/>
            </a:endParaRPr>
          </a:p>
          <a:p>
            <a:pPr indent="-406400" lvl="0" marL="457200" rtl="0" algn="l">
              <a:lnSpc>
                <a:spcPct val="100000"/>
              </a:lnSpc>
              <a:spcBef>
                <a:spcPts val="0"/>
              </a:spcBef>
              <a:spcAft>
                <a:spcPts val="0"/>
              </a:spcAft>
              <a:buSzPts val="2800"/>
              <a:buFont typeface="Arial"/>
              <a:buChar char="•"/>
            </a:pPr>
            <a:r>
              <a:rPr lang="en-US">
                <a:latin typeface="Arial"/>
                <a:ea typeface="Arial"/>
                <a:cs typeface="Arial"/>
                <a:sym typeface="Arial"/>
              </a:rPr>
              <a:t>Make GPIO pins from ESP32</a:t>
            </a:r>
            <a:endParaRPr>
              <a:latin typeface="Arial"/>
              <a:ea typeface="Arial"/>
              <a:cs typeface="Arial"/>
              <a:sym typeface="Arial"/>
            </a:endParaRPr>
          </a:p>
          <a:p>
            <a:pPr indent="0" lvl="0" marL="0" rtl="0" algn="l">
              <a:lnSpc>
                <a:spcPct val="100000"/>
              </a:lnSpc>
              <a:spcBef>
                <a:spcPts val="0"/>
              </a:spcBef>
              <a:spcAft>
                <a:spcPts val="0"/>
              </a:spcAft>
              <a:buNone/>
            </a:pPr>
            <a:r>
              <a:rPr lang="en-US">
                <a:latin typeface="Arial"/>
                <a:ea typeface="Arial"/>
                <a:cs typeface="Arial"/>
                <a:sym typeface="Arial"/>
              </a:rPr>
              <a:t>easy to access </a:t>
            </a:r>
            <a:endParaRPr>
              <a:latin typeface="Arial"/>
              <a:ea typeface="Arial"/>
              <a:cs typeface="Arial"/>
              <a:sym typeface="Arial"/>
            </a:endParaRPr>
          </a:p>
          <a:p>
            <a:pPr indent="0" lvl="0" marL="0" rtl="0" algn="l">
              <a:lnSpc>
                <a:spcPct val="100000"/>
              </a:lnSpc>
              <a:spcBef>
                <a:spcPts val="0"/>
              </a:spcBef>
              <a:spcAft>
                <a:spcPts val="0"/>
              </a:spcAft>
              <a:buNone/>
            </a:pPr>
            <a:r>
              <a:t/>
            </a:r>
            <a:endParaRPr sz="1800">
              <a:latin typeface="Arial"/>
              <a:ea typeface="Arial"/>
              <a:cs typeface="Arial"/>
              <a:sym typeface="Arial"/>
            </a:endParaRPr>
          </a:p>
          <a:p>
            <a:pPr indent="0" lvl="0" marL="0" rtl="0" algn="l">
              <a:lnSpc>
                <a:spcPct val="100000"/>
              </a:lnSpc>
              <a:spcBef>
                <a:spcPts val="0"/>
              </a:spcBef>
              <a:spcAft>
                <a:spcPts val="0"/>
              </a:spcAft>
              <a:buNone/>
            </a:pPr>
            <a:r>
              <a:t/>
            </a:r>
            <a:endParaRPr sz="1800">
              <a:latin typeface="Arial"/>
              <a:ea typeface="Arial"/>
              <a:cs typeface="Arial"/>
              <a:sym typeface="Arial"/>
            </a:endParaRPr>
          </a:p>
        </p:txBody>
      </p:sp>
      <p:sp>
        <p:nvSpPr>
          <p:cNvPr id="363" name="Google Shape;363;g2a1d6879529_1_8"/>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64" name="Google Shape;364;g2a1d6879529_1_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65" name="Google Shape;365;g2a1d6879529_1_8"/>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66" name="Google Shape;366;g2a1d6879529_1_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67" name="Google Shape;367;g2a1d6879529_1_8"/>
          <p:cNvSpPr txBox="1"/>
          <p:nvPr/>
        </p:nvSpPr>
        <p:spPr>
          <a:xfrm>
            <a:off x="376800" y="204051"/>
            <a:ext cx="10910100" cy="1806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800">
                <a:solidFill>
                  <a:schemeClr val="lt1"/>
                </a:solidFill>
              </a:rPr>
              <a:t>Programming circuit</a:t>
            </a:r>
            <a:endParaRPr b="1" sz="28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lt1"/>
              </a:solidFill>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368" name="Google Shape;368;g2a1d6879529_1_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369" name="Google Shape;369;g2a1d6879529_1_8"/>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r>
              <a:rPr b="1" lang="en-US">
                <a:solidFill>
                  <a:schemeClr val="lt1"/>
                </a:solidFill>
              </a:rPr>
              <a:t>18</a:t>
            </a:r>
            <a:endParaRPr b="1">
              <a:solidFill>
                <a:schemeClr val="lt1"/>
              </a:solidFill>
            </a:endParaRPr>
          </a:p>
        </p:txBody>
      </p:sp>
      <p:pic>
        <p:nvPicPr>
          <p:cNvPr id="370" name="Google Shape;370;g2a1d6879529_1_8"/>
          <p:cNvPicPr preferRelativeResize="0"/>
          <p:nvPr/>
        </p:nvPicPr>
        <p:blipFill>
          <a:blip r:embed="rId4">
            <a:alphaModFix/>
          </a:blip>
          <a:stretch>
            <a:fillRect/>
          </a:stretch>
        </p:blipFill>
        <p:spPr>
          <a:xfrm>
            <a:off x="6091698" y="1767975"/>
            <a:ext cx="6100298" cy="3789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A picture containing outdoor, building, arch&#10;&#10;Description automatically generated" id="375" name="Google Shape;375;g2a18d311277_0_7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6" name="Google Shape;376;g2a18d311277_0_71"/>
          <p:cNvSpPr/>
          <p:nvPr/>
        </p:nvSpPr>
        <p:spPr>
          <a:xfrm flipH="1" rot="10800000">
            <a:off x="-77"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77" name="Google Shape;377;g2a18d311277_0_71"/>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78" name="Google Shape;378;g2a18d311277_0_71"/>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9" name="Google Shape;379;g2a18d311277_0_7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380" name="Google Shape;380;g2a18d311277_0_7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pic>
        <p:nvPicPr>
          <p:cNvPr descr="This demonstrates our senior design project, a device meant to be spliced into an existing electrical panel in order to collect data on power use over time." id="381" name="Google Shape;381;g2a18d311277_0_71" title="ECE 445 Fall 2023 - Team 39">
            <a:hlinkClick r:id="rId5"/>
          </p:cNvPr>
          <p:cNvPicPr preferRelativeResize="0"/>
          <p:nvPr/>
        </p:nvPicPr>
        <p:blipFill>
          <a:blip r:embed="rId6">
            <a:alphaModFix/>
          </a:blip>
          <a:stretch>
            <a:fillRect/>
          </a:stretch>
        </p:blipFill>
        <p:spPr>
          <a:xfrm>
            <a:off x="2100225" y="1181423"/>
            <a:ext cx="7991400" cy="4495152"/>
          </a:xfrm>
          <a:prstGeom prst="rect">
            <a:avLst/>
          </a:prstGeom>
          <a:noFill/>
          <a:ln>
            <a:noFill/>
          </a:ln>
        </p:spPr>
      </p:pic>
      <p:sp>
        <p:nvSpPr>
          <p:cNvPr id="382" name="Google Shape;382;g2a18d311277_0_71"/>
          <p:cNvSpPr txBox="1"/>
          <p:nvPr>
            <p:ph idx="12" type="sldNum"/>
          </p:nvPr>
        </p:nvSpPr>
        <p:spPr>
          <a:xfrm>
            <a:off x="9448800" y="645717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r>
              <a:rPr b="1" lang="en-US">
                <a:solidFill>
                  <a:schemeClr val="lt1"/>
                </a:solidFill>
              </a:rPr>
              <a:t>18</a:t>
            </a:r>
            <a:endParaRPr b="1">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a1d6879529_0_43"/>
          <p:cNvSpPr txBox="1"/>
          <p:nvPr/>
        </p:nvSpPr>
        <p:spPr>
          <a:xfrm>
            <a:off x="8031511" y="3244362"/>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A5A5A5"/>
                </a:solidFill>
              </a:rPr>
              <a:t>eceb graphic</a:t>
            </a:r>
            <a:endParaRPr b="0" i="0" sz="1400" u="none" cap="none" strike="noStrike">
              <a:solidFill>
                <a:srgbClr val="000000"/>
              </a:solidFill>
              <a:latin typeface="Arial"/>
              <a:ea typeface="Arial"/>
              <a:cs typeface="Arial"/>
              <a:sym typeface="Arial"/>
            </a:endParaRPr>
          </a:p>
        </p:txBody>
      </p:sp>
      <p:sp>
        <p:nvSpPr>
          <p:cNvPr id="92" name="Google Shape;92;g2a1d6879529_0_43"/>
          <p:cNvSpPr txBox="1"/>
          <p:nvPr/>
        </p:nvSpPr>
        <p:spPr>
          <a:xfrm>
            <a:off x="205650" y="1334275"/>
            <a:ext cx="6461700" cy="4821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0"/>
              <a:buFont typeface="Arial"/>
              <a:buNone/>
            </a:pPr>
            <a:r>
              <a:rPr b="1" lang="en-US" sz="2600">
                <a:solidFill>
                  <a:srgbClr val="E84B36"/>
                </a:solidFill>
              </a:rPr>
              <a:t>Help Improve ECEB’s Energy Efficiency</a:t>
            </a:r>
            <a:endParaRPr b="1" sz="2600">
              <a:solidFill>
                <a:srgbClr val="E84B36"/>
              </a:solidFill>
            </a:endParaRPr>
          </a:p>
          <a:p>
            <a:pPr indent="0" lvl="0" marL="0" rtl="0" algn="l">
              <a:spcBef>
                <a:spcPts val="0"/>
              </a:spcBef>
              <a:spcAft>
                <a:spcPts val="0"/>
              </a:spcAft>
              <a:buNone/>
            </a:pPr>
            <a:r>
              <a:t/>
            </a:r>
            <a:endParaRPr sz="20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Monitoring power will allow us to observe existing measures and identify areas of improvement.</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Our project will record voltage, current, and power on site for future analysis.</a:t>
            </a:r>
            <a:endParaRPr sz="2500">
              <a:solidFill>
                <a:schemeClr val="dk1"/>
              </a:solidFill>
            </a:endParaRPr>
          </a:p>
          <a:p>
            <a:pPr indent="0" lvl="0" marL="457200" rtl="0" algn="l">
              <a:spcBef>
                <a:spcPts val="0"/>
              </a:spcBef>
              <a:spcAft>
                <a:spcPts val="0"/>
              </a:spcAft>
              <a:buNone/>
            </a:pPr>
            <a:r>
              <a:t/>
            </a:r>
            <a:endParaRPr sz="2500">
              <a:solidFill>
                <a:schemeClr val="dk1"/>
              </a:solidFill>
            </a:endParaRPr>
          </a:p>
          <a:p>
            <a:pPr indent="-387350" lvl="0" marL="457200" rtl="0" algn="l">
              <a:spcBef>
                <a:spcPts val="0"/>
              </a:spcBef>
              <a:spcAft>
                <a:spcPts val="0"/>
              </a:spcAft>
              <a:buClr>
                <a:schemeClr val="dk1"/>
              </a:buClr>
              <a:buSzPts val="2500"/>
              <a:buChar char="●"/>
            </a:pPr>
            <a:r>
              <a:rPr lang="en-US" sz="2500">
                <a:solidFill>
                  <a:schemeClr val="dk1"/>
                </a:solidFill>
              </a:rPr>
              <a:t>Install devices in ECEB electrical rooms. </a:t>
            </a:r>
            <a:endParaRPr sz="2500">
              <a:solidFill>
                <a:schemeClr val="dk1"/>
              </a:solidFill>
            </a:endParaRPr>
          </a:p>
          <a:p>
            <a:pPr indent="0" lvl="0" marL="0" marR="0" rtl="0" algn="l">
              <a:lnSpc>
                <a:spcPct val="100000"/>
              </a:lnSpc>
              <a:spcBef>
                <a:spcPts val="0"/>
              </a:spcBef>
              <a:spcAft>
                <a:spcPts val="0"/>
              </a:spcAft>
              <a:buNone/>
            </a:pPr>
            <a:r>
              <a:t/>
            </a:r>
            <a:endParaRPr b="1" sz="2500">
              <a:solidFill>
                <a:srgbClr val="E84B36"/>
              </a:solidFill>
            </a:endParaRPr>
          </a:p>
        </p:txBody>
      </p:sp>
      <p:sp>
        <p:nvSpPr>
          <p:cNvPr id="93" name="Google Shape;93;g2a1d6879529_0_43"/>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94" name="Google Shape;94;g2a1d6879529_0_4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95" name="Google Shape;95;g2a1d6879529_0_43"/>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96" name="Google Shape;96;g2a1d6879529_0_4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97" name="Google Shape;97;g2a1d6879529_0_4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Introduction &amp; Objectives</a:t>
            </a:r>
            <a:endParaRPr b="1" i="0" sz="2400" u="none" cap="none" strike="noStrike">
              <a:solidFill>
                <a:schemeClr val="lt1"/>
              </a:solidFill>
            </a:endParaRPr>
          </a:p>
        </p:txBody>
      </p:sp>
      <p:sp>
        <p:nvSpPr>
          <p:cNvPr id="98" name="Google Shape;98;g2a1d6879529_0_4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99" name="Google Shape;99;g2a1d6879529_0_43"/>
          <p:cNvSpPr txBox="1"/>
          <p:nvPr>
            <p:ph idx="12" type="sldNum"/>
          </p:nvPr>
        </p:nvSpPr>
        <p:spPr>
          <a:xfrm>
            <a:off x="9448800" y="645717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pic>
        <p:nvPicPr>
          <p:cNvPr id="100" name="Google Shape;100;g2a1d6879529_0_43"/>
          <p:cNvPicPr preferRelativeResize="0"/>
          <p:nvPr/>
        </p:nvPicPr>
        <p:blipFill>
          <a:blip r:embed="rId4">
            <a:alphaModFix/>
          </a:blip>
          <a:stretch>
            <a:fillRect/>
          </a:stretch>
        </p:blipFill>
        <p:spPr>
          <a:xfrm>
            <a:off x="7201700" y="860525"/>
            <a:ext cx="4990300" cy="3326925"/>
          </a:xfrm>
          <a:prstGeom prst="rect">
            <a:avLst/>
          </a:prstGeom>
          <a:noFill/>
          <a:ln>
            <a:noFill/>
          </a:ln>
        </p:spPr>
      </p:pic>
      <p:pic>
        <p:nvPicPr>
          <p:cNvPr id="101" name="Google Shape;101;g2a1d6879529_0_43"/>
          <p:cNvPicPr preferRelativeResize="0"/>
          <p:nvPr/>
        </p:nvPicPr>
        <p:blipFill>
          <a:blip r:embed="rId5">
            <a:alphaModFix/>
          </a:blip>
          <a:stretch>
            <a:fillRect/>
          </a:stretch>
        </p:blipFill>
        <p:spPr>
          <a:xfrm>
            <a:off x="6829851" y="3285250"/>
            <a:ext cx="2682550" cy="2009325"/>
          </a:xfrm>
          <a:prstGeom prst="rect">
            <a:avLst/>
          </a:prstGeom>
          <a:noFill/>
          <a:ln>
            <a:noFill/>
          </a:ln>
        </p:spPr>
      </p:pic>
      <p:pic>
        <p:nvPicPr>
          <p:cNvPr id="102" name="Google Shape;102;g2a1d6879529_0_43"/>
          <p:cNvPicPr preferRelativeResize="0"/>
          <p:nvPr/>
        </p:nvPicPr>
        <p:blipFill>
          <a:blip r:embed="rId6">
            <a:alphaModFix/>
          </a:blip>
          <a:stretch>
            <a:fillRect/>
          </a:stretch>
        </p:blipFill>
        <p:spPr>
          <a:xfrm>
            <a:off x="6505175" y="4824052"/>
            <a:ext cx="2280599" cy="9764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a0ff88a0b3_0_9"/>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88" name="Google Shape;388;g2a0ff88a0b3_0_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389" name="Google Shape;389;g2a0ff88a0b3_0_9"/>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90" name="Google Shape;390;g2a0ff88a0b3_0_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91" name="Google Shape;391;g2a0ff88a0b3_0_9"/>
          <p:cNvSpPr txBox="1"/>
          <p:nvPr/>
        </p:nvSpPr>
        <p:spPr>
          <a:xfrm>
            <a:off x="376810" y="204051"/>
            <a:ext cx="10910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800">
                <a:solidFill>
                  <a:schemeClr val="lt1"/>
                </a:solidFill>
              </a:rPr>
              <a:t>High-level Requirements</a:t>
            </a:r>
            <a:endParaRPr sz="2800">
              <a:solidFill>
                <a:schemeClr val="lt1"/>
              </a:solidFill>
            </a:endParaRPr>
          </a:p>
        </p:txBody>
      </p:sp>
      <p:sp>
        <p:nvSpPr>
          <p:cNvPr id="392" name="Google Shape;392;g2a0ff88a0b3_0_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393" name="Google Shape;393;g2a0ff88a0b3_0_9"/>
          <p:cNvSpPr txBox="1"/>
          <p:nvPr/>
        </p:nvSpPr>
        <p:spPr>
          <a:xfrm>
            <a:off x="325950" y="1473300"/>
            <a:ext cx="10717200" cy="430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394" name="Google Shape;394;g2a0ff88a0b3_0_9"/>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r>
              <a:rPr b="1" lang="en-US">
                <a:solidFill>
                  <a:schemeClr val="lt1"/>
                </a:solidFill>
              </a:rPr>
              <a:t>19</a:t>
            </a:r>
            <a:endParaRPr b="1">
              <a:solidFill>
                <a:schemeClr val="lt1"/>
              </a:solidFill>
            </a:endParaRPr>
          </a:p>
        </p:txBody>
      </p:sp>
      <p:pic>
        <p:nvPicPr>
          <p:cNvPr id="395" name="Google Shape;395;g2a0ff88a0b3_0_9"/>
          <p:cNvPicPr preferRelativeResize="0"/>
          <p:nvPr/>
        </p:nvPicPr>
        <p:blipFill>
          <a:blip r:embed="rId4">
            <a:alphaModFix/>
          </a:blip>
          <a:stretch>
            <a:fillRect/>
          </a:stretch>
        </p:blipFill>
        <p:spPr>
          <a:xfrm>
            <a:off x="0" y="1758033"/>
            <a:ext cx="12192000" cy="37815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a1d6879529_1_22"/>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01" name="Google Shape;401;g2a1d6879529_1_2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02" name="Google Shape;402;g2a1d6879529_1_22"/>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03" name="Google Shape;403;g2a1d6879529_1_2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04" name="Google Shape;404;g2a1d6879529_1_22"/>
          <p:cNvSpPr txBox="1"/>
          <p:nvPr/>
        </p:nvSpPr>
        <p:spPr>
          <a:xfrm>
            <a:off x="376800" y="204051"/>
            <a:ext cx="10910100" cy="554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3000">
                <a:solidFill>
                  <a:schemeClr val="lt1"/>
                </a:solidFill>
              </a:rPr>
              <a:t>Success and Challenges</a:t>
            </a:r>
            <a:endParaRPr sz="2400">
              <a:solidFill>
                <a:schemeClr val="lt1"/>
              </a:solidFill>
            </a:endParaRPr>
          </a:p>
        </p:txBody>
      </p:sp>
      <p:sp>
        <p:nvSpPr>
          <p:cNvPr id="405" name="Google Shape;405;g2a1d6879529_1_2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06" name="Google Shape;406;g2a1d6879529_1_22"/>
          <p:cNvSpPr txBox="1"/>
          <p:nvPr/>
        </p:nvSpPr>
        <p:spPr>
          <a:xfrm>
            <a:off x="376800" y="1275450"/>
            <a:ext cx="11407200" cy="51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solidFill>
                  <a:schemeClr val="dk1"/>
                </a:solidFill>
                <a:latin typeface="Calibri"/>
                <a:ea typeface="Calibri"/>
                <a:cs typeface="Calibri"/>
                <a:sym typeface="Calibri"/>
              </a:rPr>
              <a:t>Successes</a:t>
            </a:r>
            <a:endParaRPr b="1" sz="2800">
              <a:solidFill>
                <a:schemeClr val="dk1"/>
              </a:solidFill>
              <a:latin typeface="Calibri"/>
              <a:ea typeface="Calibri"/>
              <a:cs typeface="Calibri"/>
              <a:sym typeface="Calibri"/>
            </a:endParaRPr>
          </a:p>
          <a:p>
            <a:pPr indent="0" lvl="0" marL="457200" rtl="0" algn="l">
              <a:spcBef>
                <a:spcPts val="0"/>
              </a:spcBef>
              <a:spcAft>
                <a:spcPts val="0"/>
              </a:spcAft>
              <a:buNone/>
            </a:pPr>
            <a:r>
              <a:rPr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Sensor circuits </a:t>
            </a:r>
            <a:r>
              <a:rPr lang="en-US" sz="2800">
                <a:solidFill>
                  <a:schemeClr val="dk1"/>
                </a:solidFill>
                <a:latin typeface="Calibri"/>
                <a:ea typeface="Calibri"/>
                <a:cs typeface="Calibri"/>
                <a:sym typeface="Calibri"/>
              </a:rPr>
              <a:t>accurately </a:t>
            </a:r>
            <a:r>
              <a:rPr lang="en-US" sz="2800">
                <a:solidFill>
                  <a:schemeClr val="dk1"/>
                </a:solidFill>
                <a:latin typeface="Calibri"/>
                <a:ea typeface="Calibri"/>
                <a:cs typeface="Calibri"/>
                <a:sym typeface="Calibri"/>
              </a:rPr>
              <a:t>transformed mains output into ADC input.</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n-US" sz="2800">
                <a:solidFill>
                  <a:schemeClr val="dk1"/>
                </a:solidFill>
                <a:latin typeface="Calibri"/>
                <a:ea typeface="Calibri"/>
                <a:cs typeface="Calibri"/>
                <a:sym typeface="Calibri"/>
              </a:rPr>
              <a:t>	•  Processed small waveforms with accurate power calculations.</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Challenges</a:t>
            </a:r>
            <a:endParaRPr b="1" sz="2800">
              <a:solidFill>
                <a:schemeClr val="dk1"/>
              </a:solidFill>
              <a:latin typeface="Calibri"/>
              <a:ea typeface="Calibri"/>
              <a:cs typeface="Calibri"/>
              <a:sym typeface="Calibri"/>
            </a:endParaRPr>
          </a:p>
          <a:p>
            <a:pPr indent="457200" lvl="0" marL="0" rtl="0" algn="l">
              <a:spcBef>
                <a:spcPts val="0"/>
              </a:spcBef>
              <a:spcAft>
                <a:spcPts val="0"/>
              </a:spcAft>
              <a:buNone/>
            </a:pPr>
            <a:r>
              <a:rPr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Hand soldering components (ESP32 and buck converter)</a:t>
            </a:r>
            <a:endParaRPr sz="2800">
              <a:solidFill>
                <a:schemeClr val="dk1"/>
              </a:solidFill>
              <a:latin typeface="Calibri"/>
              <a:ea typeface="Calibri"/>
              <a:cs typeface="Calibri"/>
              <a:sym typeface="Calibri"/>
            </a:endParaRPr>
          </a:p>
          <a:p>
            <a:pPr indent="0" lvl="0" marL="457200" rtl="0" algn="l">
              <a:spcBef>
                <a:spcPts val="0"/>
              </a:spcBef>
              <a:spcAft>
                <a:spcPts val="0"/>
              </a:spcAft>
              <a:buNone/>
            </a:pPr>
            <a:r>
              <a:rPr lang="en-US" sz="2800">
                <a:solidFill>
                  <a:schemeClr val="dk1"/>
                </a:solidFill>
                <a:latin typeface="Calibri"/>
                <a:ea typeface="Calibri"/>
                <a:cs typeface="Calibri"/>
                <a:sym typeface="Calibri"/>
              </a:rPr>
              <a:t>• Combining subsystems (Sensor circuit, ESP32, and PCB) produced inaccurate power results</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Hypotheses</a:t>
            </a:r>
            <a:endParaRPr b="1" sz="2800">
              <a:solidFill>
                <a:schemeClr val="dk1"/>
              </a:solidFill>
              <a:latin typeface="Calibri"/>
              <a:ea typeface="Calibri"/>
              <a:cs typeface="Calibri"/>
              <a:sym typeface="Calibri"/>
            </a:endParaRPr>
          </a:p>
          <a:p>
            <a:pPr indent="0" lvl="0" marL="457200" rtl="0" algn="l">
              <a:spcBef>
                <a:spcPts val="0"/>
              </a:spcBef>
              <a:spcAft>
                <a:spcPts val="0"/>
              </a:spcAft>
              <a:buNone/>
            </a:pPr>
            <a:r>
              <a:rPr lang="en-US" sz="2800">
                <a:solidFill>
                  <a:schemeClr val="dk1"/>
                </a:solidFill>
                <a:latin typeface="Calibri"/>
                <a:ea typeface="Calibri"/>
                <a:cs typeface="Calibri"/>
                <a:sym typeface="Calibri"/>
              </a:rPr>
              <a:t>• Insufficient current from sensor circuits to external ADC</a:t>
            </a:r>
            <a:endParaRPr sz="2800">
              <a:solidFill>
                <a:schemeClr val="dk1"/>
              </a:solidFill>
              <a:latin typeface="Calibri"/>
              <a:ea typeface="Calibri"/>
              <a:cs typeface="Calibri"/>
              <a:sym typeface="Calibri"/>
            </a:endParaRPr>
          </a:p>
          <a:p>
            <a:pPr indent="0" lvl="0" marL="457200" rtl="0" algn="l">
              <a:spcBef>
                <a:spcPts val="0"/>
              </a:spcBef>
              <a:spcAft>
                <a:spcPts val="0"/>
              </a:spcAft>
              <a:buNone/>
            </a:pPr>
            <a:r>
              <a:rPr lang="en-US" sz="2800">
                <a:solidFill>
                  <a:schemeClr val="dk1"/>
                </a:solidFill>
                <a:latin typeface="Calibri"/>
                <a:ea typeface="Calibri"/>
                <a:cs typeface="Calibri"/>
                <a:sym typeface="Calibri"/>
              </a:rPr>
              <a:t>• Incorrectly grounding parts of the combined subsystem.</a:t>
            </a:r>
            <a:endParaRPr sz="2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407" name="Google Shape;407;g2a1d6879529_1_22"/>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r>
              <a:rPr b="1" lang="en-US">
                <a:solidFill>
                  <a:schemeClr val="lt1"/>
                </a:solidFill>
              </a:rPr>
              <a:t>20</a:t>
            </a:r>
            <a:endParaRPr b="1">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A picture containing outdoor&#10;&#10;Description automatically generated" id="412" name="Google Shape;412;g2a07cc0e579_0_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3" name="Google Shape;413;g2a07cc0e579_0_14"/>
          <p:cNvSpPr/>
          <p:nvPr/>
        </p:nvSpPr>
        <p:spPr>
          <a:xfrm flipH="1" rot="10800000">
            <a:off x="-74" y="-2"/>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14" name="Google Shape;414;g2a07cc0e579_0_14"/>
          <p:cNvSpPr txBox="1"/>
          <p:nvPr/>
        </p:nvSpPr>
        <p:spPr>
          <a:xfrm>
            <a:off x="884275" y="1491050"/>
            <a:ext cx="10423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Future Work &amp; </a:t>
            </a:r>
            <a:r>
              <a:rPr b="1" lang="en-US" sz="6000">
                <a:solidFill>
                  <a:schemeClr val="lt1"/>
                </a:solidFill>
              </a:rPr>
              <a:t>Conclusion</a:t>
            </a:r>
            <a:endParaRPr b="0" i="0" sz="1400" u="none" cap="none" strike="noStrike">
              <a:solidFill>
                <a:srgbClr val="000000"/>
              </a:solidFill>
              <a:latin typeface="Arial"/>
              <a:ea typeface="Arial"/>
              <a:cs typeface="Arial"/>
              <a:sym typeface="Arial"/>
            </a:endParaRPr>
          </a:p>
        </p:txBody>
      </p:sp>
      <p:sp>
        <p:nvSpPr>
          <p:cNvPr id="415" name="Google Shape;415;g2a07cc0e579_0_14"/>
          <p:cNvSpPr txBox="1"/>
          <p:nvPr/>
        </p:nvSpPr>
        <p:spPr>
          <a:xfrm>
            <a:off x="1441428" y="3686830"/>
            <a:ext cx="93090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2800">
                <a:solidFill>
                  <a:schemeClr val="lt1"/>
                </a:solidFill>
              </a:rPr>
              <a:t>Meter Accuracy</a:t>
            </a:r>
            <a:endParaRPr sz="2800">
              <a:solidFill>
                <a:schemeClr val="lt1"/>
              </a:solidFill>
            </a:endParaRPr>
          </a:p>
          <a:p>
            <a:pPr indent="0" lvl="0" marL="0" marR="0" rtl="0" algn="ctr">
              <a:lnSpc>
                <a:spcPct val="100000"/>
              </a:lnSpc>
              <a:spcBef>
                <a:spcPts val="0"/>
              </a:spcBef>
              <a:spcAft>
                <a:spcPts val="0"/>
              </a:spcAft>
              <a:buNone/>
            </a:pPr>
            <a:r>
              <a:rPr lang="en-US" sz="2800">
                <a:solidFill>
                  <a:schemeClr val="lt1"/>
                </a:solidFill>
              </a:rPr>
              <a:t>3-Phase &amp; Electrical Room Implementation</a:t>
            </a:r>
            <a:endParaRPr sz="2800">
              <a:solidFill>
                <a:schemeClr val="lt1"/>
              </a:solidFill>
            </a:endParaRPr>
          </a:p>
        </p:txBody>
      </p:sp>
      <p:pic>
        <p:nvPicPr>
          <p:cNvPr descr="A close up of a logo&#10;&#10;Description automatically generated" id="416" name="Google Shape;416;g2a07cc0e579_0_14"/>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17" name="Google Shape;417;g2a07cc0e579_0_14"/>
          <p:cNvSpPr/>
          <p:nvPr/>
        </p:nvSpPr>
        <p:spPr>
          <a:xfrm>
            <a:off x="5520230" y="2759325"/>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8" name="Google Shape;418;g2a07cc0e579_0_1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19" name="Google Shape;419;g2a07cc0e579_0_1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20" name="Google Shape;420;g2a07cc0e579_0_14"/>
          <p:cNvSpPr txBox="1"/>
          <p:nvPr>
            <p:ph idx="12" type="sldNum"/>
          </p:nvPr>
        </p:nvSpPr>
        <p:spPr>
          <a:xfrm>
            <a:off x="9448800" y="645717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r>
              <a:rPr b="1" lang="en-US">
                <a:solidFill>
                  <a:schemeClr val="lt1"/>
                </a:solidFill>
              </a:rPr>
              <a:t>21</a:t>
            </a:r>
            <a:endParaRPr b="1">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4" name="Shape 424"/>
        <p:cNvGrpSpPr/>
        <p:nvPr/>
      </p:nvGrpSpPr>
      <p:grpSpPr>
        <a:xfrm>
          <a:off x="0" y="0"/>
          <a:ext cx="0" cy="0"/>
          <a:chOff x="0" y="0"/>
          <a:chExt cx="0" cy="0"/>
        </a:xfrm>
      </p:grpSpPr>
      <p:pic>
        <p:nvPicPr>
          <p:cNvPr descr="A picture containing sky, outdoor, dark&#10;&#10;Description automatically generated" id="425" name="Google Shape;425;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6" name="Google Shape;426;p3"/>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27" name="Google Shape;427;p3"/>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428" name="Google Shape;428;p3"/>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two.)</a:t>
            </a:r>
            <a:endParaRPr/>
          </a:p>
        </p:txBody>
      </p:sp>
      <p:pic>
        <p:nvPicPr>
          <p:cNvPr descr="A close up of a logo&#10;&#10;Description automatically generated" id="429" name="Google Shape;429;p3"/>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30" name="Google Shape;430;p3"/>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1" name="Google Shape;431;p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32" name="Google Shape;432;p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33" name="Google Shape;433;p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7" name="Shape 437"/>
        <p:cNvGrpSpPr/>
        <p:nvPr/>
      </p:nvGrpSpPr>
      <p:grpSpPr>
        <a:xfrm>
          <a:off x="0" y="0"/>
          <a:ext cx="0" cy="0"/>
          <a:chOff x="0" y="0"/>
          <a:chExt cx="0" cy="0"/>
        </a:xfrm>
      </p:grpSpPr>
      <p:pic>
        <p:nvPicPr>
          <p:cNvPr descr="A picture containing dark&#10;&#10;Description automatically generated" id="438" name="Google Shape;438;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39" name="Google Shape;439;p4"/>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40" name="Google Shape;440;p4"/>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441" name="Google Shape;441;p4"/>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three.)</a:t>
            </a:r>
            <a:endParaRPr/>
          </a:p>
        </p:txBody>
      </p:sp>
      <p:pic>
        <p:nvPicPr>
          <p:cNvPr descr="A close up of a logo&#10;&#10;Description automatically generated" id="442" name="Google Shape;442;p4"/>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43" name="Google Shape;443;p4"/>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4" name="Google Shape;444;p4"/>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45" name="Google Shape;445;p4"/>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46" name="Google Shape;446;p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0" name="Shape 450"/>
        <p:cNvGrpSpPr/>
        <p:nvPr/>
      </p:nvGrpSpPr>
      <p:grpSpPr>
        <a:xfrm>
          <a:off x="0" y="0"/>
          <a:ext cx="0" cy="0"/>
          <a:chOff x="0" y="0"/>
          <a:chExt cx="0" cy="0"/>
        </a:xfrm>
      </p:grpSpPr>
      <p:pic>
        <p:nvPicPr>
          <p:cNvPr descr="A large building with a fountain in front of it&#10;&#10;Description automatically generated with low confidence" id="451" name="Google Shape;451;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2" name="Google Shape;452;p5"/>
          <p:cNvSpPr/>
          <p:nvPr/>
        </p:nvSpPr>
        <p:spPr>
          <a:xfrm flipH="1" rot="10800000">
            <a:off x="0" y="0"/>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53" name="Google Shape;453;p5"/>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454" name="Google Shape;454;p5"/>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four.)</a:t>
            </a:r>
            <a:endParaRPr/>
          </a:p>
        </p:txBody>
      </p:sp>
      <p:pic>
        <p:nvPicPr>
          <p:cNvPr descr="A close up of a logo&#10;&#10;Description automatically generated" id="455" name="Google Shape;455;p5"/>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56" name="Google Shape;456;p5"/>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7" name="Google Shape;457;p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58" name="Google Shape;458;p5"/>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59" name="Google Shape;459;p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3" name="Shape 463"/>
        <p:cNvGrpSpPr/>
        <p:nvPr/>
      </p:nvGrpSpPr>
      <p:grpSpPr>
        <a:xfrm>
          <a:off x="0" y="0"/>
          <a:ext cx="0" cy="0"/>
          <a:chOff x="0" y="0"/>
          <a:chExt cx="0" cy="0"/>
        </a:xfrm>
      </p:grpSpPr>
      <p:pic>
        <p:nvPicPr>
          <p:cNvPr descr="A picture containing text, blackboard, night sky&#10;&#10;Description automatically generated" id="464" name="Google Shape;464;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5" name="Google Shape;465;p6"/>
          <p:cNvSpPr/>
          <p:nvPr/>
        </p:nvSpPr>
        <p:spPr>
          <a:xfrm flipH="1" rot="10800000">
            <a:off x="0" y="0"/>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66" name="Google Shape;466;p6"/>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HEADING</a:t>
            </a:r>
            <a:endParaRPr b="0" i="0" sz="1400" u="none" cap="none" strike="noStrike">
              <a:solidFill>
                <a:srgbClr val="000000"/>
              </a:solidFill>
              <a:latin typeface="Arial"/>
              <a:ea typeface="Arial"/>
              <a:cs typeface="Arial"/>
              <a:sym typeface="Arial"/>
            </a:endParaRPr>
          </a:p>
        </p:txBody>
      </p:sp>
      <p:sp>
        <p:nvSpPr>
          <p:cNvPr id="467" name="Google Shape;467;p6"/>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five.)</a:t>
            </a:r>
            <a:endParaRPr/>
          </a:p>
        </p:txBody>
      </p:sp>
      <p:pic>
        <p:nvPicPr>
          <p:cNvPr descr="A close up of a logo&#10;&#10;Description automatically generated" id="468" name="Google Shape;468;p6"/>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69" name="Google Shape;469;p6"/>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0" name="Google Shape;470;p6"/>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71" name="Google Shape;471;p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72" name="Google Shape;472;p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6" name="Shape 476"/>
        <p:cNvGrpSpPr/>
        <p:nvPr/>
      </p:nvGrpSpPr>
      <p:grpSpPr>
        <a:xfrm>
          <a:off x="0" y="0"/>
          <a:ext cx="0" cy="0"/>
          <a:chOff x="0" y="0"/>
          <a:chExt cx="0" cy="0"/>
        </a:xfrm>
      </p:grpSpPr>
      <p:pic>
        <p:nvPicPr>
          <p:cNvPr descr="A picture containing outdoor&#10;&#10;Description automatically generated" id="477" name="Google Shape;47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8" name="Google Shape;478;p7"/>
          <p:cNvSpPr/>
          <p:nvPr/>
        </p:nvSpPr>
        <p:spPr>
          <a:xfrm flipH="1" rot="10800000">
            <a:off x="2648951" y="1673898"/>
            <a:ext cx="12192000" cy="6858000"/>
          </a:xfrm>
          <a:prstGeom prst="rect">
            <a:avLst/>
          </a:prstGeom>
          <a:gradFill>
            <a:gsLst>
              <a:gs pos="0">
                <a:srgbClr val="1B4284">
                  <a:alpha val="9803"/>
                </a:srgbClr>
              </a:gs>
              <a:gs pos="50000">
                <a:srgbClr val="1B4284">
                  <a:alpha val="9803"/>
                </a:srgbClr>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79" name="Google Shape;479;p7"/>
          <p:cNvSpPr txBox="1"/>
          <p:nvPr/>
        </p:nvSpPr>
        <p:spPr>
          <a:xfrm>
            <a:off x="2206906" y="1491040"/>
            <a:ext cx="7778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Conclusion</a:t>
            </a:r>
            <a:endParaRPr b="0" i="0" sz="1400" u="none" cap="none" strike="noStrike">
              <a:solidFill>
                <a:srgbClr val="000000"/>
              </a:solidFill>
              <a:latin typeface="Arial"/>
              <a:ea typeface="Arial"/>
              <a:cs typeface="Arial"/>
              <a:sym typeface="Arial"/>
            </a:endParaRPr>
          </a:p>
        </p:txBody>
      </p:sp>
      <p:sp>
        <p:nvSpPr>
          <p:cNvPr id="480" name="Google Shape;480;p7"/>
          <p:cNvSpPr txBox="1"/>
          <p:nvPr/>
        </p:nvSpPr>
        <p:spPr>
          <a:xfrm>
            <a:off x="1441528" y="3232230"/>
            <a:ext cx="9308941" cy="209284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Lorem ipsum dolor sit amet, consectetur adipiscing elit. Nullam ut orci condimentum, commodo dui quis, faucibus mauris. Praesent nec sapien sed nunc sollicitudin.</a:t>
            </a:r>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(Main section divider slide, background image option six.)</a:t>
            </a:r>
            <a:endParaRPr/>
          </a:p>
        </p:txBody>
      </p:sp>
      <p:pic>
        <p:nvPicPr>
          <p:cNvPr descr="A close up of a logo&#10;&#10;Description automatically generated" id="481" name="Google Shape;481;p7"/>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82" name="Google Shape;482;p7"/>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3" name="Google Shape;483;p7"/>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84" name="Google Shape;484;p7"/>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85" name="Google Shape;485;p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9" name="Shape 489"/>
        <p:cNvGrpSpPr/>
        <p:nvPr/>
      </p:nvGrpSpPr>
      <p:grpSpPr>
        <a:xfrm>
          <a:off x="0" y="0"/>
          <a:ext cx="0" cy="0"/>
          <a:chOff x="0" y="0"/>
          <a:chExt cx="0" cy="0"/>
        </a:xfrm>
      </p:grpSpPr>
      <p:sp>
        <p:nvSpPr>
          <p:cNvPr id="490" name="Google Shape;490;p8"/>
          <p:cNvSpPr/>
          <p:nvPr/>
        </p:nvSpPr>
        <p:spPr>
          <a:xfrm flipH="1" rot="10800000">
            <a:off x="0" y="0"/>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91" name="Google Shape;491;p8"/>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492" name="Google Shape;492;p8"/>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493" name="Google Shape;493;p8"/>
          <p:cNvSpPr txBox="1"/>
          <p:nvPr/>
        </p:nvSpPr>
        <p:spPr>
          <a:xfrm>
            <a:off x="1295400" y="2948490"/>
            <a:ext cx="9601200" cy="1338788"/>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Heading</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(Transition slide option one.)</a:t>
            </a:r>
            <a:endParaRPr b="0" i="0" sz="1800" u="none" cap="none" strike="noStrike">
              <a:solidFill>
                <a:schemeClr val="lt1"/>
              </a:solidFill>
              <a:latin typeface="Arial"/>
              <a:ea typeface="Arial"/>
              <a:cs typeface="Arial"/>
              <a:sym typeface="Arial"/>
            </a:endParaRPr>
          </a:p>
        </p:txBody>
      </p:sp>
      <p:sp>
        <p:nvSpPr>
          <p:cNvPr id="494" name="Google Shape;494;p8"/>
          <p:cNvSpPr/>
          <p:nvPr/>
        </p:nvSpPr>
        <p:spPr>
          <a:xfrm>
            <a:off x="5520230" y="1704276"/>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5" name="Google Shape;495;p8"/>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496" name="Google Shape;496;p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0" name="Shape 500"/>
        <p:cNvGrpSpPr/>
        <p:nvPr/>
      </p:nvGrpSpPr>
      <p:grpSpPr>
        <a:xfrm>
          <a:off x="0" y="0"/>
          <a:ext cx="0" cy="0"/>
          <a:chOff x="0" y="0"/>
          <a:chExt cx="0" cy="0"/>
        </a:xfrm>
      </p:grpSpPr>
      <p:sp>
        <p:nvSpPr>
          <p:cNvPr id="501" name="Google Shape;501;p9"/>
          <p:cNvSpPr/>
          <p:nvPr/>
        </p:nvSpPr>
        <p:spPr>
          <a:xfrm flipH="1" rot="10800000">
            <a:off x="0" y="8162"/>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502" name="Google Shape;502;p9"/>
          <p:cNvPicPr preferRelativeResize="0"/>
          <p:nvPr/>
        </p:nvPicPr>
        <p:blipFill rotWithShape="1">
          <a:blip r:embed="rId3">
            <a:alphaModFix amt="25000"/>
          </a:blip>
          <a:srcRect b="0" l="0" r="0" t="0"/>
          <a:stretch/>
        </p:blipFill>
        <p:spPr>
          <a:xfrm>
            <a:off x="0" y="8162"/>
            <a:ext cx="12192000" cy="6858000"/>
          </a:xfrm>
          <a:prstGeom prst="rect">
            <a:avLst/>
          </a:prstGeom>
          <a:noFill/>
          <a:ln>
            <a:noFill/>
          </a:ln>
        </p:spPr>
      </p:pic>
      <p:pic>
        <p:nvPicPr>
          <p:cNvPr descr="A close up of a logo&#10;&#10;Description automatically generated" id="503" name="Google Shape;503;p9"/>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504" name="Google Shape;504;p9"/>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05" name="Google Shape;505;p9"/>
          <p:cNvSpPr txBox="1"/>
          <p:nvPr/>
        </p:nvSpPr>
        <p:spPr>
          <a:xfrm>
            <a:off x="1295400" y="2948490"/>
            <a:ext cx="9601200" cy="1338788"/>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Heading</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(Transition slide option two.)</a:t>
            </a:r>
            <a:endParaRPr b="0" i="0" sz="1800" u="none" cap="none" strike="noStrike">
              <a:solidFill>
                <a:schemeClr val="lt1"/>
              </a:solidFill>
              <a:latin typeface="Arial"/>
              <a:ea typeface="Arial"/>
              <a:cs typeface="Arial"/>
              <a:sym typeface="Arial"/>
            </a:endParaRPr>
          </a:p>
        </p:txBody>
      </p:sp>
      <p:sp>
        <p:nvSpPr>
          <p:cNvPr id="506" name="Google Shape;506;p9"/>
          <p:cNvSpPr/>
          <p:nvPr/>
        </p:nvSpPr>
        <p:spPr>
          <a:xfrm>
            <a:off x="5520230" y="1704276"/>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7" name="Google Shape;507;p9"/>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08" name="Google Shape;508;p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A picture containing outdoor, building, arch&#10;&#10;Description automatically generated" id="107" name="Google Shape;107;g2a18d311277_0_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8" name="Google Shape;108;g2a18d311277_0_15"/>
          <p:cNvSpPr/>
          <p:nvPr/>
        </p:nvSpPr>
        <p:spPr>
          <a:xfrm flipH="1" rot="10800000">
            <a:off x="-2" y="0"/>
            <a:ext cx="12192000" cy="6858000"/>
          </a:xfrm>
          <a:prstGeom prst="rect">
            <a:avLst/>
          </a:prstGeom>
          <a:gradFill>
            <a:gsLst>
              <a:gs pos="0">
                <a:srgbClr val="1B4284">
                  <a:alpha val="9803"/>
                </a:srgbClr>
              </a:gs>
              <a:gs pos="50000">
                <a:srgbClr val="1B4284">
                  <a:alpha val="9803"/>
                </a:srgbClr>
              </a:gs>
              <a:gs pos="100000">
                <a:srgbClr val="13294B"/>
              </a:gs>
            </a:gsLst>
            <a:lin ang="18900044" scaled="0"/>
          </a:gra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t/>
            </a:r>
            <a:endParaRPr b="1" sz="1200">
              <a:solidFill>
                <a:schemeClr val="lt1"/>
              </a:solidFill>
              <a:latin typeface="Calibri"/>
              <a:ea typeface="Calibri"/>
              <a:cs typeface="Calibri"/>
              <a:sym typeface="Calibri"/>
            </a:endParaRPr>
          </a:p>
        </p:txBody>
      </p:sp>
      <p:sp>
        <p:nvSpPr>
          <p:cNvPr id="109" name="Google Shape;109;g2a18d311277_0_15"/>
          <p:cNvSpPr txBox="1"/>
          <p:nvPr/>
        </p:nvSpPr>
        <p:spPr>
          <a:xfrm>
            <a:off x="1237124" y="501525"/>
            <a:ext cx="97176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High Level Requirements</a:t>
            </a:r>
            <a:endParaRPr b="0" i="0" sz="1400" u="none" cap="none" strike="noStrike">
              <a:solidFill>
                <a:srgbClr val="000000"/>
              </a:solidFill>
              <a:latin typeface="Arial"/>
              <a:ea typeface="Arial"/>
              <a:cs typeface="Arial"/>
              <a:sym typeface="Arial"/>
            </a:endParaRPr>
          </a:p>
        </p:txBody>
      </p:sp>
      <p:sp>
        <p:nvSpPr>
          <p:cNvPr id="110" name="Google Shape;110;g2a18d311277_0_15"/>
          <p:cNvSpPr txBox="1"/>
          <p:nvPr/>
        </p:nvSpPr>
        <p:spPr>
          <a:xfrm>
            <a:off x="332075" y="1741725"/>
            <a:ext cx="11360100" cy="3540300"/>
          </a:xfrm>
          <a:prstGeom prst="rect">
            <a:avLst/>
          </a:prstGeom>
          <a:noFill/>
          <a:ln>
            <a:noFill/>
          </a:ln>
        </p:spPr>
        <p:txBody>
          <a:bodyPr anchorCtr="0" anchor="t" bIns="45700" lIns="91425" spcFirstLastPara="1" rIns="91425" wrap="square" tIns="45700">
            <a:spAutoFit/>
          </a:bodyPr>
          <a:lstStyle/>
          <a:p>
            <a:pPr indent="-406400" lvl="0" marL="457200" rtl="0" algn="l">
              <a:lnSpc>
                <a:spcPct val="100000"/>
              </a:lnSpc>
              <a:spcBef>
                <a:spcPts val="0"/>
              </a:spcBef>
              <a:spcAft>
                <a:spcPts val="0"/>
              </a:spcAft>
              <a:buClr>
                <a:schemeClr val="lt1"/>
              </a:buClr>
              <a:buSzPts val="2800"/>
              <a:buChar char="●"/>
            </a:pPr>
            <a:r>
              <a:rPr lang="en-US" sz="2800">
                <a:solidFill>
                  <a:schemeClr val="lt1"/>
                </a:solidFill>
              </a:rPr>
              <a:t>Sample the </a:t>
            </a:r>
            <a:r>
              <a:rPr lang="en-US" sz="2800">
                <a:solidFill>
                  <a:schemeClr val="lt1"/>
                </a:solidFill>
              </a:rPr>
              <a:t>instantaneous</a:t>
            </a:r>
            <a:r>
              <a:rPr lang="en-US" sz="2800">
                <a:solidFill>
                  <a:schemeClr val="lt1"/>
                </a:solidFill>
              </a:rPr>
              <a:t> value of a 60 Hz single-phase input of 0-208 Vpp / 0-400 A load rating every 0.1 seconds.</a:t>
            </a:r>
            <a:endParaRPr sz="2800">
              <a:solidFill>
                <a:schemeClr val="lt1"/>
              </a:solidFill>
            </a:endParaRPr>
          </a:p>
          <a:p>
            <a:pPr indent="0" lvl="0" marL="0" rtl="0" algn="l">
              <a:lnSpc>
                <a:spcPct val="100000"/>
              </a:lnSpc>
              <a:spcBef>
                <a:spcPts val="0"/>
              </a:spcBef>
              <a:spcAft>
                <a:spcPts val="0"/>
              </a:spcAft>
              <a:buClr>
                <a:schemeClr val="dk1"/>
              </a:buClr>
              <a:buSzPts val="1100"/>
              <a:buFont typeface="Arial"/>
              <a:buNone/>
            </a:pPr>
            <a:r>
              <a:t/>
            </a:r>
            <a:endParaRPr sz="2800">
              <a:solidFill>
                <a:schemeClr val="lt1"/>
              </a:solidFill>
            </a:endParaRPr>
          </a:p>
          <a:p>
            <a:pPr indent="-406400" lvl="0" marL="457200" rtl="0" algn="l">
              <a:lnSpc>
                <a:spcPct val="100000"/>
              </a:lnSpc>
              <a:spcBef>
                <a:spcPts val="0"/>
              </a:spcBef>
              <a:spcAft>
                <a:spcPts val="0"/>
              </a:spcAft>
              <a:buClr>
                <a:schemeClr val="lt1"/>
              </a:buClr>
              <a:buSzPts val="2800"/>
              <a:buChar char="●"/>
            </a:pPr>
            <a:r>
              <a:rPr lang="en-US" sz="2800">
                <a:solidFill>
                  <a:schemeClr val="lt1"/>
                </a:solidFill>
              </a:rPr>
              <a:t>Process samples to calculate apparent and real power with 4% accuracy, and store them an SD card and and an online database.</a:t>
            </a:r>
            <a:endParaRPr sz="2800">
              <a:solidFill>
                <a:schemeClr val="lt1"/>
              </a:solidFill>
            </a:endParaRPr>
          </a:p>
          <a:p>
            <a:pPr indent="0" lvl="0" marL="0" rtl="0" algn="l">
              <a:lnSpc>
                <a:spcPct val="100000"/>
              </a:lnSpc>
              <a:spcBef>
                <a:spcPts val="0"/>
              </a:spcBef>
              <a:spcAft>
                <a:spcPts val="0"/>
              </a:spcAft>
              <a:buNone/>
            </a:pPr>
            <a:r>
              <a:t/>
            </a:r>
            <a:endParaRPr sz="2800">
              <a:solidFill>
                <a:schemeClr val="lt1"/>
              </a:solidFill>
            </a:endParaRPr>
          </a:p>
          <a:p>
            <a:pPr indent="-406400" lvl="0" marL="457200" rtl="0" algn="l">
              <a:lnSpc>
                <a:spcPct val="100000"/>
              </a:lnSpc>
              <a:spcBef>
                <a:spcPts val="0"/>
              </a:spcBef>
              <a:spcAft>
                <a:spcPts val="0"/>
              </a:spcAft>
              <a:buClr>
                <a:schemeClr val="lt1"/>
              </a:buClr>
              <a:buSzPts val="2800"/>
              <a:buChar char="●"/>
            </a:pPr>
            <a:r>
              <a:rPr lang="en-US" sz="2800">
                <a:solidFill>
                  <a:schemeClr val="lt1"/>
                </a:solidFill>
              </a:rPr>
              <a:t>Display the calculated Real and Apparent Power, and the RMS voltage and current on an LCD display.</a:t>
            </a:r>
            <a:endParaRPr sz="2800">
              <a:solidFill>
                <a:schemeClr val="lt1"/>
              </a:solidFill>
            </a:endParaRPr>
          </a:p>
        </p:txBody>
      </p:sp>
      <p:pic>
        <p:nvPicPr>
          <p:cNvPr descr="A close up of a logo&#10;&#10;Description automatically generated" id="111" name="Google Shape;111;g2a18d311277_0_15"/>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12" name="Google Shape;112;g2a18d311277_0_1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113" name="Google Shape;113;g2a18d311277_0_1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14" name="Google Shape;114;g2a18d311277_0_15"/>
          <p:cNvSpPr txBox="1"/>
          <p:nvPr>
            <p:ph idx="12" type="sldNum"/>
          </p:nvPr>
        </p:nvSpPr>
        <p:spPr>
          <a:xfrm>
            <a:off x="9448800" y="6457175"/>
            <a:ext cx="2743200" cy="365100"/>
          </a:xfrm>
          <a:prstGeom prst="rect">
            <a:avLst/>
          </a:prstGeom>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2" name="Shape 512"/>
        <p:cNvGrpSpPr/>
        <p:nvPr/>
      </p:nvGrpSpPr>
      <p:grpSpPr>
        <a:xfrm>
          <a:off x="0" y="0"/>
          <a:ext cx="0" cy="0"/>
          <a:chOff x="0" y="0"/>
          <a:chExt cx="0" cy="0"/>
        </a:xfrm>
      </p:grpSpPr>
      <p:sp>
        <p:nvSpPr>
          <p:cNvPr id="513" name="Google Shape;513;p10"/>
          <p:cNvSpPr txBox="1"/>
          <p:nvPr>
            <p:ph idx="1" type="body"/>
          </p:nvPr>
        </p:nvSpPr>
        <p:spPr>
          <a:xfrm>
            <a:off x="376809" y="1334279"/>
            <a:ext cx="11177401" cy="48211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Lorem Ipsum Dolor Sit Amet Consectetur Adipiscing</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000">
                <a:solidFill>
                  <a:srgbClr val="15264B"/>
                </a:solidFill>
                <a:latin typeface="Arial"/>
                <a:ea typeface="Arial"/>
                <a:cs typeface="Arial"/>
                <a:sym typeface="Arial"/>
              </a:rPr>
              <a:t>Lorem Ipsum Dolor Sit Amet Consectetur Adipiscing</a:t>
            </a:r>
            <a:endParaRPr b="1" sz="2000">
              <a:solidFill>
                <a:srgbClr val="15264B"/>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1800">
                <a:latin typeface="Arial"/>
                <a:ea typeface="Arial"/>
                <a:cs typeface="Arial"/>
                <a:sym typeface="Arial"/>
              </a:rPr>
              <a:t>Lorem ipsum dolor sit amet, consectetur adipiscing elit, sed do eiusmod tempor incididunt ut labore et dolore magna aliqua.</a:t>
            </a:r>
            <a:endParaRPr b="1" sz="1800">
              <a:solidFill>
                <a:schemeClr val="dk1"/>
              </a:solidFill>
              <a:latin typeface="Arial"/>
              <a:ea typeface="Arial"/>
              <a:cs typeface="Arial"/>
              <a:sym typeface="Arial"/>
            </a:endParaRPr>
          </a:p>
        </p:txBody>
      </p:sp>
      <p:sp>
        <p:nvSpPr>
          <p:cNvPr id="514" name="Google Shape;514;p10"/>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15" name="Google Shape;515;p1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16" name="Google Shape;516;p10"/>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17" name="Google Shape;517;p1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18" name="Google Shape;518;p10"/>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519" name="Google Shape;519;p1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20" name="Google Shape;520;p1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4" name="Shape 524"/>
        <p:cNvGrpSpPr/>
        <p:nvPr/>
      </p:nvGrpSpPr>
      <p:grpSpPr>
        <a:xfrm>
          <a:off x="0" y="0"/>
          <a:ext cx="0" cy="0"/>
          <a:chOff x="0" y="0"/>
          <a:chExt cx="0" cy="0"/>
        </a:xfrm>
      </p:grpSpPr>
      <p:sp>
        <p:nvSpPr>
          <p:cNvPr id="525" name="Google Shape;525;p11"/>
          <p:cNvSpPr txBox="1"/>
          <p:nvPr/>
        </p:nvSpPr>
        <p:spPr>
          <a:xfrm>
            <a:off x="376810" y="1334279"/>
            <a:ext cx="5442100"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1800" u="none" cap="none" strike="noStrike">
              <a:solidFill>
                <a:schemeClr val="dk1"/>
              </a:solidFill>
              <a:latin typeface="Arial"/>
              <a:ea typeface="Arial"/>
              <a:cs typeface="Arial"/>
              <a:sym typeface="Arial"/>
            </a:endParaRPr>
          </a:p>
        </p:txBody>
      </p:sp>
      <p:sp>
        <p:nvSpPr>
          <p:cNvPr id="526" name="Google Shape;526;p11"/>
          <p:cNvSpPr txBox="1"/>
          <p:nvPr/>
        </p:nvSpPr>
        <p:spPr>
          <a:xfrm>
            <a:off x="6158774" y="1334279"/>
            <a:ext cx="5442100"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1" i="0" sz="1800" u="none" cap="none" strike="noStrike">
              <a:solidFill>
                <a:schemeClr val="dk1"/>
              </a:solidFill>
              <a:latin typeface="Arial"/>
              <a:ea typeface="Arial"/>
              <a:cs typeface="Arial"/>
              <a:sym typeface="Arial"/>
            </a:endParaRPr>
          </a:p>
        </p:txBody>
      </p:sp>
      <p:sp>
        <p:nvSpPr>
          <p:cNvPr id="527" name="Google Shape;527;p11"/>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28" name="Google Shape;528;p11"/>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29" name="Google Shape;529;p11"/>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30" name="Google Shape;530;p1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31" name="Google Shape;531;p11"/>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532" name="Google Shape;532;p11"/>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33" name="Google Shape;533;p1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7" name="Shape 537"/>
        <p:cNvGrpSpPr/>
        <p:nvPr/>
      </p:nvGrpSpPr>
      <p:grpSpPr>
        <a:xfrm>
          <a:off x="0" y="0"/>
          <a:ext cx="0" cy="0"/>
          <a:chOff x="0" y="0"/>
          <a:chExt cx="0" cy="0"/>
        </a:xfrm>
      </p:grpSpPr>
      <p:sp>
        <p:nvSpPr>
          <p:cNvPr id="538" name="Google Shape;538;p12"/>
          <p:cNvSpPr/>
          <p:nvPr/>
        </p:nvSpPr>
        <p:spPr>
          <a:xfrm>
            <a:off x="475578" y="1263725"/>
            <a:ext cx="5747400" cy="23157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9" name="Google Shape;539;p12"/>
          <p:cNvSpPr txBox="1"/>
          <p:nvPr/>
        </p:nvSpPr>
        <p:spPr>
          <a:xfrm>
            <a:off x="1494115" y="2239572"/>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540" name="Google Shape;540;p12"/>
          <p:cNvSpPr/>
          <p:nvPr/>
        </p:nvSpPr>
        <p:spPr>
          <a:xfrm>
            <a:off x="6222978" y="3947675"/>
            <a:ext cx="5969100" cy="23157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1" name="Google Shape;541;p12"/>
          <p:cNvSpPr txBox="1"/>
          <p:nvPr/>
        </p:nvSpPr>
        <p:spPr>
          <a:xfrm>
            <a:off x="9006340" y="4964525"/>
            <a:ext cx="2280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542" name="Google Shape;542;p12"/>
          <p:cNvSpPr txBox="1"/>
          <p:nvPr/>
        </p:nvSpPr>
        <p:spPr>
          <a:xfrm>
            <a:off x="6309950" y="1281900"/>
            <a:ext cx="5582100" cy="24921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543" name="Google Shape;543;p12"/>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44" name="Google Shape;544;p12"/>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45" name="Google Shape;545;p12"/>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46" name="Google Shape;546;p1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47" name="Google Shape;547;p12"/>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548" name="Google Shape;548;p12"/>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49" name="Google Shape;549;p12"/>
          <p:cNvSpPr txBox="1"/>
          <p:nvPr/>
        </p:nvSpPr>
        <p:spPr>
          <a:xfrm>
            <a:off x="475575" y="3903150"/>
            <a:ext cx="5582100" cy="24921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US" sz="1800">
                <a:solidFill>
                  <a:schemeClr val="dk1"/>
                </a:solidFill>
              </a:rPr>
              <a:t>Words, Words</a:t>
            </a:r>
            <a:endParaRPr b="1" i="0" sz="1800" u="none" cap="none" strike="noStrike">
              <a:solidFill>
                <a:schemeClr val="dk1"/>
              </a:solidFill>
              <a:latin typeface="Arial"/>
              <a:ea typeface="Arial"/>
              <a:cs typeface="Arial"/>
              <a:sym typeface="Arial"/>
            </a:endParaRPr>
          </a:p>
        </p:txBody>
      </p:sp>
      <p:sp>
        <p:nvSpPr>
          <p:cNvPr id="550" name="Google Shape;550;p1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4" name="Shape 554"/>
        <p:cNvGrpSpPr/>
        <p:nvPr/>
      </p:nvGrpSpPr>
      <p:grpSpPr>
        <a:xfrm>
          <a:off x="0" y="0"/>
          <a:ext cx="0" cy="0"/>
          <a:chOff x="0" y="0"/>
          <a:chExt cx="0" cy="0"/>
        </a:xfrm>
      </p:grpSpPr>
      <p:sp>
        <p:nvSpPr>
          <p:cNvPr id="555" name="Google Shape;555;p13"/>
          <p:cNvSpPr/>
          <p:nvPr/>
        </p:nvSpPr>
        <p:spPr>
          <a:xfrm>
            <a:off x="7475456" y="1263717"/>
            <a:ext cx="4356660" cy="231564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6" name="Google Shape;556;p13"/>
          <p:cNvSpPr txBox="1"/>
          <p:nvPr/>
        </p:nvSpPr>
        <p:spPr>
          <a:xfrm>
            <a:off x="8494005" y="2239572"/>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557" name="Google Shape;557;p13"/>
          <p:cNvSpPr/>
          <p:nvPr/>
        </p:nvSpPr>
        <p:spPr>
          <a:xfrm>
            <a:off x="7475456" y="3774068"/>
            <a:ext cx="4356660" cy="231564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8" name="Google Shape;558;p13"/>
          <p:cNvSpPr txBox="1"/>
          <p:nvPr/>
        </p:nvSpPr>
        <p:spPr>
          <a:xfrm>
            <a:off x="8494005" y="474722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559" name="Google Shape;559;p13"/>
          <p:cNvSpPr txBox="1"/>
          <p:nvPr>
            <p:ph idx="1" type="body"/>
          </p:nvPr>
        </p:nvSpPr>
        <p:spPr>
          <a:xfrm>
            <a:off x="376810" y="1334279"/>
            <a:ext cx="6686464" cy="48211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Lorem Ipsum Dolor Sit Amet Consectetur Adipiscing</a:t>
            </a:r>
            <a:endParaRPr b="1" sz="2600">
              <a:solidFill>
                <a:srgbClr val="E84B36"/>
              </a:solidFill>
              <a:latin typeface="Arial"/>
              <a:ea typeface="Arial"/>
              <a:cs typeface="Arial"/>
              <a:sym typeface="Arial"/>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2000"/>
              <a:buNone/>
            </a:pPr>
            <a:r>
              <a:rPr lang="en-US" sz="1800">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rtl="0" algn="l">
              <a:lnSpc>
                <a:spcPct val="100000"/>
              </a:lnSpc>
              <a:spcBef>
                <a:spcPts val="0"/>
              </a:spcBef>
              <a:spcAft>
                <a:spcPts val="0"/>
              </a:spcAft>
              <a:buSzPts val="2000"/>
              <a:buNone/>
            </a:pPr>
            <a:r>
              <a:t/>
            </a:r>
            <a:endParaRPr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000">
                <a:solidFill>
                  <a:srgbClr val="15264B"/>
                </a:solidFill>
                <a:latin typeface="Arial"/>
                <a:ea typeface="Arial"/>
                <a:cs typeface="Arial"/>
                <a:sym typeface="Arial"/>
              </a:rPr>
              <a:t>Lorem Ipsum Dolor Sit Amet Consectetur Adipiscing</a:t>
            </a:r>
            <a:endParaRPr b="1" sz="2000">
              <a:solidFill>
                <a:srgbClr val="15264B"/>
              </a:solidFill>
            </a:endParaRPr>
          </a:p>
          <a:p>
            <a:pPr indent="0" lvl="0" marL="0" rtl="0" algn="l">
              <a:lnSpc>
                <a:spcPct val="100000"/>
              </a:lnSpc>
              <a:spcBef>
                <a:spcPts val="0"/>
              </a:spcBef>
              <a:spcAft>
                <a:spcPts val="0"/>
              </a:spcAft>
              <a:buSzPts val="3000"/>
              <a:buNone/>
            </a:pPr>
            <a:r>
              <a:t/>
            </a:r>
            <a:endParaRPr b="1" sz="18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1800">
                <a:latin typeface="Arial"/>
                <a:ea typeface="Arial"/>
                <a:cs typeface="Arial"/>
                <a:sym typeface="Arial"/>
              </a:rPr>
              <a:t>Lorem ipsum dolor sit amet, consectetur adipiscing elit, sed do eiusmod tempor incididunt ut labore et dolore magna aliqua.</a:t>
            </a:r>
            <a:endParaRPr b="1" sz="1800">
              <a:solidFill>
                <a:schemeClr val="dk1"/>
              </a:solidFill>
              <a:latin typeface="Arial"/>
              <a:ea typeface="Arial"/>
              <a:cs typeface="Arial"/>
              <a:sym typeface="Arial"/>
            </a:endParaRPr>
          </a:p>
        </p:txBody>
      </p:sp>
      <p:sp>
        <p:nvSpPr>
          <p:cNvPr id="560" name="Google Shape;560;p13"/>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61" name="Google Shape;561;p1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62" name="Google Shape;562;p13"/>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63" name="Google Shape;563;p1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64" name="Google Shape;564;p13"/>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565" name="Google Shape;565;p1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66" name="Google Shape;566;p1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0" name="Shape 570"/>
        <p:cNvGrpSpPr/>
        <p:nvPr/>
      </p:nvGrpSpPr>
      <p:grpSpPr>
        <a:xfrm>
          <a:off x="0" y="0"/>
          <a:ext cx="0" cy="0"/>
          <a:chOff x="0" y="0"/>
          <a:chExt cx="0" cy="0"/>
        </a:xfrm>
      </p:grpSpPr>
      <p:sp>
        <p:nvSpPr>
          <p:cNvPr id="571" name="Google Shape;571;p14"/>
          <p:cNvSpPr/>
          <p:nvPr/>
        </p:nvSpPr>
        <p:spPr>
          <a:xfrm>
            <a:off x="431192" y="1263718"/>
            <a:ext cx="4356660" cy="482599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2" name="Google Shape;572;p14"/>
          <p:cNvSpPr txBox="1"/>
          <p:nvPr/>
        </p:nvSpPr>
        <p:spPr>
          <a:xfrm>
            <a:off x="1469276" y="3493224"/>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573" name="Google Shape;573;p14"/>
          <p:cNvSpPr txBox="1"/>
          <p:nvPr/>
        </p:nvSpPr>
        <p:spPr>
          <a:xfrm>
            <a:off x="5131837" y="1334279"/>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dk1"/>
              </a:solidFill>
              <a:latin typeface="Arial"/>
              <a:ea typeface="Arial"/>
              <a:cs typeface="Arial"/>
              <a:sym typeface="Arial"/>
            </a:endParaRPr>
          </a:p>
        </p:txBody>
      </p:sp>
      <p:sp>
        <p:nvSpPr>
          <p:cNvPr id="574" name="Google Shape;574;p14"/>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75" name="Google Shape;575;p14"/>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76" name="Google Shape;576;p14"/>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77" name="Google Shape;577;p1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78" name="Google Shape;578;p14"/>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579" name="Google Shape;579;p14"/>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80" name="Google Shape;580;p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4" name="Shape 584"/>
        <p:cNvGrpSpPr/>
        <p:nvPr/>
      </p:nvGrpSpPr>
      <p:grpSpPr>
        <a:xfrm>
          <a:off x="0" y="0"/>
          <a:ext cx="0" cy="0"/>
          <a:chOff x="0" y="0"/>
          <a:chExt cx="0" cy="0"/>
        </a:xfrm>
      </p:grpSpPr>
      <p:sp>
        <p:nvSpPr>
          <p:cNvPr id="585" name="Google Shape;585;p15"/>
          <p:cNvSpPr/>
          <p:nvPr/>
        </p:nvSpPr>
        <p:spPr>
          <a:xfrm>
            <a:off x="7452352" y="1263718"/>
            <a:ext cx="4356660" cy="482599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6" name="Google Shape;586;p15"/>
          <p:cNvSpPr txBox="1"/>
          <p:nvPr/>
        </p:nvSpPr>
        <p:spPr>
          <a:xfrm>
            <a:off x="8490436" y="3493224"/>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 GRAPHIC</a:t>
            </a:r>
            <a:endParaRPr b="0" i="0" sz="1400" u="none" cap="none" strike="noStrike">
              <a:solidFill>
                <a:srgbClr val="000000"/>
              </a:solidFill>
              <a:latin typeface="Arial"/>
              <a:ea typeface="Arial"/>
              <a:cs typeface="Arial"/>
              <a:sym typeface="Arial"/>
            </a:endParaRPr>
          </a:p>
        </p:txBody>
      </p:sp>
      <p:sp>
        <p:nvSpPr>
          <p:cNvPr id="587" name="Google Shape;587;p15"/>
          <p:cNvSpPr txBox="1"/>
          <p:nvPr/>
        </p:nvSpPr>
        <p:spPr>
          <a:xfrm>
            <a:off x="376808" y="1334279"/>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rgbClr val="E84B36"/>
                </a:solidFill>
                <a:latin typeface="Arial"/>
                <a:ea typeface="Arial"/>
                <a:cs typeface="Arial"/>
                <a:sym typeface="Arial"/>
              </a:rPr>
              <a:t>Lorem Ipsum Dolor Sit Amet Consectetur Adipiscing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rgbClr val="15264B"/>
                </a:solidFill>
                <a:latin typeface="Arial"/>
                <a:ea typeface="Arial"/>
                <a:cs typeface="Arial"/>
                <a:sym typeface="Arial"/>
              </a:rPr>
              <a:t>Lorem Ipsum Dolor Sit Amet Consectetur Adipiscing</a:t>
            </a:r>
            <a:endParaRPr b="1" i="0" sz="2000" u="none" cap="none" strike="noStrike">
              <a:solidFill>
                <a:srgbClr val="15264B"/>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dk1"/>
              </a:solidFill>
              <a:latin typeface="Arial"/>
              <a:ea typeface="Arial"/>
              <a:cs typeface="Arial"/>
              <a:sym typeface="Arial"/>
            </a:endParaRPr>
          </a:p>
        </p:txBody>
      </p:sp>
      <p:sp>
        <p:nvSpPr>
          <p:cNvPr id="588" name="Google Shape;588;p15"/>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89" name="Google Shape;589;p15"/>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590" name="Google Shape;590;p15"/>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91" name="Google Shape;591;p1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92" name="Google Shape;592;p15"/>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593" name="Google Shape;593;p15"/>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594" name="Google Shape;594;p1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8" name="Shape 598"/>
        <p:cNvGrpSpPr/>
        <p:nvPr/>
      </p:nvGrpSpPr>
      <p:grpSpPr>
        <a:xfrm>
          <a:off x="0" y="0"/>
          <a:ext cx="0" cy="0"/>
          <a:chOff x="0" y="0"/>
          <a:chExt cx="0" cy="0"/>
        </a:xfrm>
      </p:grpSpPr>
      <p:sp>
        <p:nvSpPr>
          <p:cNvPr id="599" name="Google Shape;599;p16"/>
          <p:cNvSpPr/>
          <p:nvPr/>
        </p:nvSpPr>
        <p:spPr>
          <a:xfrm>
            <a:off x="2266934" y="1458134"/>
            <a:ext cx="7658130" cy="368842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0" name="Google Shape;600;p16"/>
          <p:cNvSpPr txBox="1"/>
          <p:nvPr/>
        </p:nvSpPr>
        <p:spPr>
          <a:xfrm>
            <a:off x="4548417" y="3123892"/>
            <a:ext cx="3095164"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CHART / GRAPH</a:t>
            </a:r>
            <a:endParaRPr b="0" i="0" sz="1400" u="none" cap="none" strike="noStrike">
              <a:solidFill>
                <a:srgbClr val="000000"/>
              </a:solidFill>
              <a:latin typeface="Arial"/>
              <a:ea typeface="Arial"/>
              <a:cs typeface="Arial"/>
              <a:sym typeface="Arial"/>
            </a:endParaRPr>
          </a:p>
        </p:txBody>
      </p:sp>
      <p:sp>
        <p:nvSpPr>
          <p:cNvPr id="601" name="Google Shape;601;p16"/>
          <p:cNvSpPr txBox="1"/>
          <p:nvPr/>
        </p:nvSpPr>
        <p:spPr>
          <a:xfrm>
            <a:off x="583914" y="5464730"/>
            <a:ext cx="11024170" cy="6541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0" i="0" lang="en-US" sz="1600" u="none" cap="none" strike="noStrike">
                <a:solidFill>
                  <a:schemeClr val="dk1"/>
                </a:solidFill>
                <a:latin typeface="Arial"/>
                <a:ea typeface="Arial"/>
                <a:cs typeface="Arial"/>
                <a:sym typeface="Arial"/>
              </a:rPr>
              <a:t>(Short commentary or relevant information about the contents of the chart/graph.)</a:t>
            </a:r>
            <a:endParaRPr b="0" i="0" sz="1600" u="none" cap="none" strike="noStrike">
              <a:solidFill>
                <a:srgbClr val="000000"/>
              </a:solidFill>
              <a:latin typeface="Arial"/>
              <a:ea typeface="Arial"/>
              <a:cs typeface="Arial"/>
              <a:sym typeface="Arial"/>
            </a:endParaRPr>
          </a:p>
        </p:txBody>
      </p:sp>
      <p:sp>
        <p:nvSpPr>
          <p:cNvPr id="602" name="Google Shape;602;p16"/>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03" name="Google Shape;603;p1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04" name="Google Shape;604;p16"/>
          <p:cNvSpPr/>
          <p:nvPr/>
        </p:nvSpPr>
        <p:spPr>
          <a:xfrm flipH="1" rot="10800000">
            <a:off x="0" y="-7695"/>
            <a:ext cx="12192000" cy="868218"/>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05" name="Google Shape;605;p1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606" name="Google Shape;606;p16"/>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Slide Title</a:t>
            </a:r>
            <a:endParaRPr b="0" i="0" sz="2400" u="none" cap="none" strike="noStrike">
              <a:solidFill>
                <a:schemeClr val="lt1"/>
              </a:solidFill>
              <a:latin typeface="Arial"/>
              <a:ea typeface="Arial"/>
              <a:cs typeface="Arial"/>
              <a:sym typeface="Arial"/>
            </a:endParaRPr>
          </a:p>
        </p:txBody>
      </p:sp>
      <p:sp>
        <p:nvSpPr>
          <p:cNvPr id="607" name="Google Shape;607;p16"/>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608" name="Google Shape;608;p1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2" name="Shape 612"/>
        <p:cNvGrpSpPr/>
        <p:nvPr/>
      </p:nvGrpSpPr>
      <p:grpSpPr>
        <a:xfrm>
          <a:off x="0" y="0"/>
          <a:ext cx="0" cy="0"/>
          <a:chOff x="0" y="0"/>
          <a:chExt cx="0" cy="0"/>
        </a:xfrm>
      </p:grpSpPr>
      <p:sp>
        <p:nvSpPr>
          <p:cNvPr id="613" name="Google Shape;613;p17"/>
          <p:cNvSpPr/>
          <p:nvPr/>
        </p:nvSpPr>
        <p:spPr>
          <a:xfrm>
            <a:off x="1" y="0"/>
            <a:ext cx="12191998" cy="4617387"/>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4" name="Google Shape;614;p17"/>
          <p:cNvSpPr txBox="1"/>
          <p:nvPr/>
        </p:nvSpPr>
        <p:spPr>
          <a:xfrm>
            <a:off x="3513296" y="2308693"/>
            <a:ext cx="5140526"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 (Send to back so Block I is not covered.)</a:t>
            </a:r>
            <a:endParaRPr b="0" i="0" sz="1400" u="none" cap="none" strike="noStrike">
              <a:solidFill>
                <a:srgbClr val="000000"/>
              </a:solidFill>
              <a:latin typeface="Arial"/>
              <a:ea typeface="Arial"/>
              <a:cs typeface="Arial"/>
              <a:sym typeface="Arial"/>
            </a:endParaRPr>
          </a:p>
        </p:txBody>
      </p:sp>
      <p:sp>
        <p:nvSpPr>
          <p:cNvPr id="615" name="Google Shape;615;p17"/>
          <p:cNvSpPr txBox="1"/>
          <p:nvPr/>
        </p:nvSpPr>
        <p:spPr>
          <a:xfrm>
            <a:off x="376810" y="5050453"/>
            <a:ext cx="11177400" cy="9534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Helvetica Neue Light"/>
              <a:buNone/>
            </a:pPr>
            <a:r>
              <a:rPr b="0" i="0" lang="en-US" sz="2200" u="none" cap="none" strike="noStrike">
                <a:solidFill>
                  <a:schemeClr val="dk1"/>
                </a:solidFill>
                <a:latin typeface="Arial"/>
                <a:ea typeface="Arial"/>
                <a:cs typeface="Arial"/>
                <a:sym typeface="Arial"/>
              </a:rPr>
              <a:t>(Text here relevant to the photo for a larger call out on a given idea or message.) </a:t>
            </a:r>
            <a:endParaRPr/>
          </a:p>
          <a:p>
            <a:pPr indent="0" lvl="0" marL="0" marR="0" rtl="0" algn="ctr">
              <a:lnSpc>
                <a:spcPct val="100000"/>
              </a:lnSpc>
              <a:spcBef>
                <a:spcPts val="0"/>
              </a:spcBef>
              <a:spcAft>
                <a:spcPts val="0"/>
              </a:spcAft>
              <a:buClr>
                <a:schemeClr val="dk1"/>
              </a:buClr>
              <a:buSzPts val="2000"/>
              <a:buFont typeface="Helvetica Neue Light"/>
              <a:buNone/>
            </a:pPr>
            <a:r>
              <a:rPr b="0" i="0" lang="en-US" sz="2200" u="none" cap="none" strike="noStrike">
                <a:solidFill>
                  <a:schemeClr val="dk1"/>
                </a:solidFill>
                <a:latin typeface="Arial"/>
                <a:ea typeface="Arial"/>
                <a:cs typeface="Arial"/>
                <a:sym typeface="Arial"/>
              </a:rPr>
              <a:t>(Keep this text simple and short on one or two lines.)</a:t>
            </a:r>
            <a:endParaRPr b="0" i="0" sz="2200" u="none" cap="none" strike="noStrike">
              <a:solidFill>
                <a:srgbClr val="000000"/>
              </a:solidFill>
              <a:latin typeface="Arial"/>
              <a:ea typeface="Arial"/>
              <a:cs typeface="Arial"/>
              <a:sym typeface="Arial"/>
            </a:endParaRPr>
          </a:p>
        </p:txBody>
      </p:sp>
      <p:pic>
        <p:nvPicPr>
          <p:cNvPr descr="A close up of a logo&#10;&#10;Description automatically generated" id="616" name="Google Shape;616;p17"/>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617" name="Google Shape;617;p17"/>
          <p:cNvSpPr/>
          <p:nvPr/>
        </p:nvSpPr>
        <p:spPr>
          <a:xfrm flipH="1" rot="10800000">
            <a:off x="0" y="6437013"/>
            <a:ext cx="12192000" cy="420987"/>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18" name="Google Shape;618;p17"/>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19" name="Google Shape;619;p17"/>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620" name="Google Shape;620;p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4" name="Shape 624"/>
        <p:cNvGrpSpPr/>
        <p:nvPr/>
      </p:nvGrpSpPr>
      <p:grpSpPr>
        <a:xfrm>
          <a:off x="0" y="0"/>
          <a:ext cx="0" cy="0"/>
          <a:chOff x="0" y="0"/>
          <a:chExt cx="0" cy="0"/>
        </a:xfrm>
      </p:grpSpPr>
      <p:sp>
        <p:nvSpPr>
          <p:cNvPr id="625" name="Google Shape;625;p18"/>
          <p:cNvSpPr/>
          <p:nvPr/>
        </p:nvSpPr>
        <p:spPr>
          <a:xfrm flipH="1" rot="10800000">
            <a:off x="0" y="0"/>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626" name="Google Shape;626;p18"/>
          <p:cNvSpPr/>
          <p:nvPr/>
        </p:nvSpPr>
        <p:spPr>
          <a:xfrm>
            <a:off x="420782" y="344953"/>
            <a:ext cx="4109890" cy="59542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7" name="Google Shape;627;p18"/>
          <p:cNvSpPr txBox="1"/>
          <p:nvPr/>
        </p:nvSpPr>
        <p:spPr>
          <a:xfrm>
            <a:off x="1335481" y="323650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a:t>
            </a:r>
            <a:endParaRPr b="0" i="0" sz="1400" u="none" cap="none" strike="noStrike">
              <a:solidFill>
                <a:srgbClr val="000000"/>
              </a:solidFill>
              <a:latin typeface="Arial"/>
              <a:ea typeface="Arial"/>
              <a:cs typeface="Arial"/>
              <a:sym typeface="Arial"/>
            </a:endParaRPr>
          </a:p>
        </p:txBody>
      </p:sp>
      <p:sp>
        <p:nvSpPr>
          <p:cNvPr id="628" name="Google Shape;628;p18"/>
          <p:cNvSpPr txBox="1"/>
          <p:nvPr/>
        </p:nvSpPr>
        <p:spPr>
          <a:xfrm>
            <a:off x="5131837" y="1010620"/>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Lorem ipsum dolor sit amet consectetur adipiscing elit</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Lorem ipsum dolor sit amet consectetur adipiscing</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pic>
        <p:nvPicPr>
          <p:cNvPr descr="A close up of a logo&#10;&#10;Description automatically generated" id="629" name="Google Shape;629;p18"/>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630" name="Google Shape;630;p18"/>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31" name="Google Shape;631;p18"/>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632" name="Google Shape;632;p1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6" name="Shape 636"/>
        <p:cNvGrpSpPr/>
        <p:nvPr/>
      </p:nvGrpSpPr>
      <p:grpSpPr>
        <a:xfrm>
          <a:off x="0" y="0"/>
          <a:ext cx="0" cy="0"/>
          <a:chOff x="0" y="0"/>
          <a:chExt cx="0" cy="0"/>
        </a:xfrm>
      </p:grpSpPr>
      <p:sp>
        <p:nvSpPr>
          <p:cNvPr id="637" name="Google Shape;637;p19"/>
          <p:cNvSpPr/>
          <p:nvPr/>
        </p:nvSpPr>
        <p:spPr>
          <a:xfrm flipH="1" rot="10800000">
            <a:off x="0" y="-7696"/>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638" name="Google Shape;638;p19"/>
          <p:cNvPicPr preferRelativeResize="0"/>
          <p:nvPr/>
        </p:nvPicPr>
        <p:blipFill rotWithShape="1">
          <a:blip r:embed="rId3">
            <a:alphaModFix amt="25000"/>
          </a:blip>
          <a:srcRect b="0" l="0" r="0" t="0"/>
          <a:stretch/>
        </p:blipFill>
        <p:spPr>
          <a:xfrm>
            <a:off x="0" y="0"/>
            <a:ext cx="12192000" cy="6858000"/>
          </a:xfrm>
          <a:prstGeom prst="rect">
            <a:avLst/>
          </a:prstGeom>
          <a:noFill/>
          <a:ln>
            <a:noFill/>
          </a:ln>
        </p:spPr>
      </p:pic>
      <p:sp>
        <p:nvSpPr>
          <p:cNvPr id="639" name="Google Shape;639;p19"/>
          <p:cNvSpPr txBox="1"/>
          <p:nvPr/>
        </p:nvSpPr>
        <p:spPr>
          <a:xfrm>
            <a:off x="5131837" y="1010620"/>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Lorem ipsum dolor sit amet consectetur adipiscing elit</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 Ut enim ad minim veniam, quis nostrud exercitation ullamco laboris nisi ut aliquip ex ea commodo consequat. </a:t>
            </a:r>
            <a:endParaRPr/>
          </a:p>
          <a:p>
            <a:pPr indent="0" lvl="0" marL="0" marR="0" rtl="0" algn="l">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lt1"/>
                </a:solidFill>
                <a:latin typeface="Arial"/>
                <a:ea typeface="Arial"/>
                <a:cs typeface="Arial"/>
                <a:sym typeface="Arial"/>
              </a:rPr>
              <a:t>Lorem ipsum dolor sit amet consectetur adipiscing</a:t>
            </a:r>
            <a:endParaRPr b="1" i="0" sz="2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pic>
        <p:nvPicPr>
          <p:cNvPr descr="A close up of a logo&#10;&#10;Description automatically generated" id="640" name="Google Shape;640;p19"/>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641" name="Google Shape;641;p19"/>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42" name="Google Shape;642;p19"/>
          <p:cNvSpPr/>
          <p:nvPr/>
        </p:nvSpPr>
        <p:spPr>
          <a:xfrm>
            <a:off x="420782" y="344953"/>
            <a:ext cx="4109890" cy="5954248"/>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3" name="Google Shape;643;p19"/>
          <p:cNvSpPr txBox="1"/>
          <p:nvPr/>
        </p:nvSpPr>
        <p:spPr>
          <a:xfrm>
            <a:off x="1335481" y="3236505"/>
            <a:ext cx="22804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A5A5A5"/>
                </a:solidFill>
                <a:latin typeface="Arial"/>
                <a:ea typeface="Arial"/>
                <a:cs typeface="Arial"/>
                <a:sym typeface="Arial"/>
              </a:rPr>
              <a:t>IMAGE</a:t>
            </a:r>
            <a:endParaRPr b="0" i="0" sz="1400" u="none" cap="none" strike="noStrike">
              <a:solidFill>
                <a:srgbClr val="000000"/>
              </a:solidFill>
              <a:latin typeface="Arial"/>
              <a:ea typeface="Arial"/>
              <a:cs typeface="Arial"/>
              <a:sym typeface="Arial"/>
            </a:endParaRPr>
          </a:p>
        </p:txBody>
      </p:sp>
      <p:sp>
        <p:nvSpPr>
          <p:cNvPr id="644" name="Google Shape;644;p19"/>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645" name="Google Shape;645;p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A picture containing outdoor, building, arch&#10;&#10;Description automatically generated" id="119" name="Google Shape;119;g2a18d311277_0_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close up of a logo&#10;&#10;Description automatically generated" id="120" name="Google Shape;120;g2a18d311277_0_4"/>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21" name="Google Shape;121;g2a18d311277_0_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22" name="Google Shape;122;g2a18d311277_0_4"/>
          <p:cNvPicPr preferRelativeResize="0"/>
          <p:nvPr/>
        </p:nvPicPr>
        <p:blipFill rotWithShape="1">
          <a:blip r:embed="rId5">
            <a:alphaModFix/>
          </a:blip>
          <a:srcRect b="0" l="2610" r="0" t="0"/>
          <a:stretch/>
        </p:blipFill>
        <p:spPr>
          <a:xfrm>
            <a:off x="5088900" y="0"/>
            <a:ext cx="5088960" cy="6858000"/>
          </a:xfrm>
          <a:prstGeom prst="rect">
            <a:avLst/>
          </a:prstGeom>
          <a:noFill/>
          <a:ln>
            <a:noFill/>
          </a:ln>
        </p:spPr>
      </p:pic>
      <p:sp>
        <p:nvSpPr>
          <p:cNvPr id="123" name="Google Shape;123;g2a18d311277_0_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24" name="Google Shape;124;g2a18d311277_0_4"/>
          <p:cNvSpPr txBox="1"/>
          <p:nvPr/>
        </p:nvSpPr>
        <p:spPr>
          <a:xfrm>
            <a:off x="0" y="2353025"/>
            <a:ext cx="50889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Bl</a:t>
            </a:r>
            <a:r>
              <a:rPr b="1" lang="en-US" sz="6000">
                <a:solidFill>
                  <a:schemeClr val="lt1"/>
                </a:solidFill>
              </a:rPr>
              <a:t>o</a:t>
            </a:r>
            <a:r>
              <a:rPr b="1" lang="en-US" sz="6000">
                <a:solidFill>
                  <a:schemeClr val="lt1"/>
                </a:solidFill>
              </a:rPr>
              <a:t>ck </a:t>
            </a:r>
            <a:endParaRPr b="1" sz="6000">
              <a:solidFill>
                <a:schemeClr val="lt1"/>
              </a:solidFill>
            </a:endParaRPr>
          </a:p>
          <a:p>
            <a:pPr indent="0" lvl="0" marL="0" marR="0" rtl="0" algn="ctr">
              <a:lnSpc>
                <a:spcPct val="100000"/>
              </a:lnSpc>
              <a:spcBef>
                <a:spcPts val="0"/>
              </a:spcBef>
              <a:spcAft>
                <a:spcPts val="0"/>
              </a:spcAft>
              <a:buClr>
                <a:srgbClr val="000000"/>
              </a:buClr>
              <a:buSzPts val="6000"/>
              <a:buFont typeface="Arial"/>
              <a:buNone/>
            </a:pPr>
            <a:r>
              <a:rPr b="1" lang="en-US" sz="6000">
                <a:solidFill>
                  <a:schemeClr val="lt1"/>
                </a:solidFill>
              </a:rPr>
              <a:t>Diagram</a:t>
            </a:r>
            <a:endParaRPr b="0" i="0" sz="1400" u="none" cap="none" strike="noStrike">
              <a:solidFill>
                <a:srgbClr val="000000"/>
              </a:solidFill>
              <a:latin typeface="Arial"/>
              <a:ea typeface="Arial"/>
              <a:cs typeface="Arial"/>
              <a:sym typeface="Arial"/>
            </a:endParaRPr>
          </a:p>
        </p:txBody>
      </p:sp>
      <p:sp>
        <p:nvSpPr>
          <p:cNvPr id="125" name="Google Shape;125;g2a18d311277_0_4"/>
          <p:cNvSpPr txBox="1"/>
          <p:nvPr>
            <p:ph idx="12" type="sldNum"/>
          </p:nvPr>
        </p:nvSpPr>
        <p:spPr>
          <a:xfrm>
            <a:off x="9448800" y="645717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0" name="Shape 650"/>
        <p:cNvGrpSpPr/>
        <p:nvPr/>
      </p:nvGrpSpPr>
      <p:grpSpPr>
        <a:xfrm>
          <a:off x="0" y="0"/>
          <a:ext cx="0" cy="0"/>
          <a:chOff x="0" y="0"/>
          <a:chExt cx="0" cy="0"/>
        </a:xfrm>
      </p:grpSpPr>
      <p:pic>
        <p:nvPicPr>
          <p:cNvPr descr="A picture containing person, indoor, ceiling, standing&#10;&#10;Description automatically generated" id="651" name="Google Shape;65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52" name="Google Shape;652;p20"/>
          <p:cNvSpPr/>
          <p:nvPr/>
        </p:nvSpPr>
        <p:spPr>
          <a:xfrm>
            <a:off x="0" y="0"/>
            <a:ext cx="12192000" cy="6858000"/>
          </a:xfrm>
          <a:prstGeom prst="rect">
            <a:avLst/>
          </a:prstGeom>
          <a:solidFill>
            <a:srgbClr val="13294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3" name="Google Shape;653;p20"/>
          <p:cNvSpPr txBox="1"/>
          <p:nvPr/>
        </p:nvSpPr>
        <p:spPr>
          <a:xfrm>
            <a:off x="376810" y="2520694"/>
            <a:ext cx="11455305"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IMAGE</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(Use a photo for the entire slide like the example shown here. Send the photo to the back behind the blue shaded box. Be sure the Block I is not covered up and is in front of both the photo and blue shaded box.)</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654" name="Google Shape;654;p20"/>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655" name="Google Shape;655;p20"/>
          <p:cNvSpPr txBox="1"/>
          <p:nvPr/>
        </p:nvSpPr>
        <p:spPr>
          <a:xfrm>
            <a:off x="376810" y="4645933"/>
            <a:ext cx="11177400" cy="9534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(Text here relevant to the photo for a larger call out on a given idea or message. Keep this text simple and short on one or two lines.)</a:t>
            </a:r>
            <a:endParaRPr b="1" i="0" sz="2400" u="none" cap="none" strike="noStrike">
              <a:solidFill>
                <a:schemeClr val="lt1"/>
              </a:solidFill>
              <a:latin typeface="Arial"/>
              <a:ea typeface="Arial"/>
              <a:cs typeface="Arial"/>
              <a:sym typeface="Arial"/>
            </a:endParaRPr>
          </a:p>
        </p:txBody>
      </p:sp>
      <p:sp>
        <p:nvSpPr>
          <p:cNvPr id="656" name="Google Shape;656;p2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57" name="Google Shape;657;p2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658" name="Google Shape;658;p2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2" name="Shape 662"/>
        <p:cNvGrpSpPr/>
        <p:nvPr/>
      </p:nvGrpSpPr>
      <p:grpSpPr>
        <a:xfrm>
          <a:off x="0" y="0"/>
          <a:ext cx="0" cy="0"/>
          <a:chOff x="0" y="0"/>
          <a:chExt cx="0" cy="0"/>
        </a:xfrm>
      </p:grpSpPr>
      <p:pic>
        <p:nvPicPr>
          <p:cNvPr descr="Text, letter, whiteboard&#10;&#10;Description automatically generated" id="663" name="Google Shape;663;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64" name="Google Shape;664;p21"/>
          <p:cNvSpPr/>
          <p:nvPr/>
        </p:nvSpPr>
        <p:spPr>
          <a:xfrm>
            <a:off x="0" y="0"/>
            <a:ext cx="5246400" cy="6858000"/>
          </a:xfrm>
          <a:prstGeom prst="rect">
            <a:avLst/>
          </a:prstGeom>
          <a:solidFill>
            <a:srgbClr val="13294B">
              <a:alpha val="8470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5" name="Google Shape;665;p21"/>
          <p:cNvSpPr txBox="1"/>
          <p:nvPr/>
        </p:nvSpPr>
        <p:spPr>
          <a:xfrm>
            <a:off x="591671" y="3674095"/>
            <a:ext cx="4867835"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(Slide the blue transparent box and the text left or right to fit over your background image. Use this text box for a call out or caption to the image.)</a:t>
            </a:r>
            <a:endParaRPr b="1" i="0" sz="2400" u="none" cap="none" strike="noStrike">
              <a:solidFill>
                <a:schemeClr val="lt1"/>
              </a:solidFill>
              <a:latin typeface="Arial"/>
              <a:ea typeface="Arial"/>
              <a:cs typeface="Arial"/>
              <a:sym typeface="Arial"/>
            </a:endParaRPr>
          </a:p>
        </p:txBody>
      </p:sp>
      <p:sp>
        <p:nvSpPr>
          <p:cNvPr id="666" name="Google Shape;666;p21"/>
          <p:cNvSpPr txBox="1"/>
          <p:nvPr/>
        </p:nvSpPr>
        <p:spPr>
          <a:xfrm>
            <a:off x="701965" y="1514696"/>
            <a:ext cx="4757542" cy="17542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IMAGE</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(Use a photo for the entire slide like the example shown here. Send the photo to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the back so the Block I and footer text </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is not covered.)</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667" name="Google Shape;667;p21"/>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668" name="Google Shape;668;p21"/>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69" name="Google Shape;669;p21"/>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670" name="Google Shape;670;p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4" name="Shape 674"/>
        <p:cNvGrpSpPr/>
        <p:nvPr/>
      </p:nvGrpSpPr>
      <p:grpSpPr>
        <a:xfrm>
          <a:off x="0" y="0"/>
          <a:ext cx="0" cy="0"/>
          <a:chOff x="0" y="0"/>
          <a:chExt cx="0" cy="0"/>
        </a:xfrm>
      </p:grpSpPr>
      <p:sp>
        <p:nvSpPr>
          <p:cNvPr id="675" name="Google Shape;675;p22"/>
          <p:cNvSpPr/>
          <p:nvPr/>
        </p:nvSpPr>
        <p:spPr>
          <a:xfrm flipH="1" rot="10800000">
            <a:off x="0" y="0"/>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676" name="Google Shape;676;p22"/>
          <p:cNvPicPr preferRelativeResize="0"/>
          <p:nvPr/>
        </p:nvPicPr>
        <p:blipFill rotWithShape="1">
          <a:blip r:embed="rId3">
            <a:alphaModFix/>
          </a:blip>
          <a:srcRect b="0" l="0" r="0" t="0"/>
          <a:stretch/>
        </p:blipFill>
        <p:spPr>
          <a:xfrm>
            <a:off x="11554210" y="235709"/>
            <a:ext cx="277906" cy="401420"/>
          </a:xfrm>
          <a:prstGeom prst="rect">
            <a:avLst/>
          </a:prstGeom>
          <a:noFill/>
          <a:ln>
            <a:noFill/>
          </a:ln>
        </p:spPr>
      </p:pic>
      <p:sp>
        <p:nvSpPr>
          <p:cNvPr id="677" name="Google Shape;677;p22"/>
          <p:cNvSpPr txBox="1"/>
          <p:nvPr/>
        </p:nvSpPr>
        <p:spPr>
          <a:xfrm>
            <a:off x="376806" y="1334279"/>
            <a:ext cx="1117740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(Closing slide option one. Suggestions for last slide)</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Summary</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Thank You</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Questions</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Contact Information</a:t>
            </a:r>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sp>
        <p:nvSpPr>
          <p:cNvPr id="678" name="Google Shape;678;p22"/>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79" name="Google Shape;679;p22"/>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680" name="Google Shape;680;p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4" name="Shape 684"/>
        <p:cNvGrpSpPr/>
        <p:nvPr/>
      </p:nvGrpSpPr>
      <p:grpSpPr>
        <a:xfrm>
          <a:off x="0" y="0"/>
          <a:ext cx="0" cy="0"/>
          <a:chOff x="0" y="0"/>
          <a:chExt cx="0" cy="0"/>
        </a:xfrm>
      </p:grpSpPr>
      <p:sp>
        <p:nvSpPr>
          <p:cNvPr id="685" name="Google Shape;685;p23"/>
          <p:cNvSpPr/>
          <p:nvPr/>
        </p:nvSpPr>
        <p:spPr>
          <a:xfrm flipH="1" rot="10800000">
            <a:off x="0" y="-7696"/>
            <a:ext cx="12192000" cy="6865695"/>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686" name="Google Shape;686;p23"/>
          <p:cNvPicPr preferRelativeResize="0"/>
          <p:nvPr/>
        </p:nvPicPr>
        <p:blipFill rotWithShape="1">
          <a:blip r:embed="rId3">
            <a:alphaModFix amt="25000"/>
          </a:blip>
          <a:srcRect b="0" l="0" r="0" t="0"/>
          <a:stretch/>
        </p:blipFill>
        <p:spPr>
          <a:xfrm>
            <a:off x="0" y="0"/>
            <a:ext cx="12192000" cy="6858000"/>
          </a:xfrm>
          <a:prstGeom prst="rect">
            <a:avLst/>
          </a:prstGeom>
          <a:noFill/>
          <a:ln>
            <a:noFill/>
          </a:ln>
        </p:spPr>
      </p:pic>
      <p:pic>
        <p:nvPicPr>
          <p:cNvPr descr="A close up of a logo&#10;&#10;Description automatically generated" id="687" name="Google Shape;687;p23"/>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688" name="Google Shape;688;p23"/>
          <p:cNvSpPr txBox="1"/>
          <p:nvPr/>
        </p:nvSpPr>
        <p:spPr>
          <a:xfrm>
            <a:off x="376807" y="1334279"/>
            <a:ext cx="1117740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(Closing slide option two. Suggestions for last slide)</a:t>
            </a:r>
            <a:endParaRPr b="0"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Summary</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Thank You</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Questions</a:t>
            </a:r>
            <a:endParaRPr/>
          </a:p>
          <a:p>
            <a:pPr indent="0" lvl="0" marL="0" marR="0" rtl="0" algn="l">
              <a:lnSpc>
                <a:spcPct val="100000"/>
              </a:lnSpc>
              <a:spcBef>
                <a:spcPts val="0"/>
              </a:spcBef>
              <a:spcAft>
                <a:spcPts val="0"/>
              </a:spcAft>
              <a:buNone/>
            </a:pPr>
            <a:r>
              <a:rPr b="1" i="0" lang="en-US" sz="2600" u="none" cap="none" strike="noStrike">
                <a:solidFill>
                  <a:schemeClr val="lt1"/>
                </a:solidFill>
                <a:latin typeface="Arial"/>
                <a:ea typeface="Arial"/>
                <a:cs typeface="Arial"/>
                <a:sym typeface="Arial"/>
              </a:rPr>
              <a:t>Contact Information</a:t>
            </a:r>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US" sz="1800" u="none" cap="none" strike="noStrike">
                <a:solidFill>
                  <a:schemeClr val="lt1"/>
                </a:solidFill>
                <a:latin typeface="Arial"/>
                <a:ea typeface="Arial"/>
                <a:cs typeface="Arial"/>
                <a:sym typeface="Arial"/>
              </a:rPr>
              <a:t>Lorem ipsum dolor sit amet, consectetur adipiscing elit, sed do eiusmod tempor incididunt ut labore et dolore magna aliqua.</a:t>
            </a:r>
            <a:endParaRPr b="1" i="0" sz="1800" u="none" cap="none" strike="noStrike">
              <a:solidFill>
                <a:schemeClr val="lt1"/>
              </a:solidFill>
              <a:latin typeface="Arial"/>
              <a:ea typeface="Arial"/>
              <a:cs typeface="Arial"/>
              <a:sym typeface="Arial"/>
            </a:endParaRPr>
          </a:p>
        </p:txBody>
      </p:sp>
      <p:sp>
        <p:nvSpPr>
          <p:cNvPr id="689" name="Google Shape;689;p23"/>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690" name="Google Shape;690;p23"/>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691" name="Google Shape;691;p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5" name="Shape 695"/>
        <p:cNvGrpSpPr/>
        <p:nvPr/>
      </p:nvGrpSpPr>
      <p:grpSpPr>
        <a:xfrm>
          <a:off x="0" y="0"/>
          <a:ext cx="0" cy="0"/>
          <a:chOff x="0" y="0"/>
          <a:chExt cx="0" cy="0"/>
        </a:xfrm>
      </p:grpSpPr>
      <p:sp>
        <p:nvSpPr>
          <p:cNvPr id="696" name="Google Shape;696;p24"/>
          <p:cNvSpPr/>
          <p:nvPr/>
        </p:nvSpPr>
        <p:spPr>
          <a:xfrm flipH="1" rot="10800000">
            <a:off x="-1" y="8163"/>
            <a:ext cx="12192000" cy="6858000"/>
          </a:xfrm>
          <a:prstGeom prst="rect">
            <a:avLst/>
          </a:prstGeom>
          <a:gradFill>
            <a:gsLst>
              <a:gs pos="0">
                <a:srgbClr val="1B4284"/>
              </a:gs>
              <a:gs pos="100000">
                <a:srgbClr val="13294B"/>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newspaper&#10;&#10;Description automatically generated" id="697" name="Google Shape;697;p24"/>
          <p:cNvPicPr preferRelativeResize="0"/>
          <p:nvPr/>
        </p:nvPicPr>
        <p:blipFill rotWithShape="1">
          <a:blip r:embed="rId3">
            <a:alphaModFix amt="30000"/>
          </a:blip>
          <a:srcRect b="0" l="0" r="0" t="0"/>
          <a:stretch/>
        </p:blipFill>
        <p:spPr>
          <a:xfrm>
            <a:off x="-1" y="8164"/>
            <a:ext cx="12192000" cy="6858000"/>
          </a:xfrm>
          <a:prstGeom prst="rect">
            <a:avLst/>
          </a:prstGeom>
          <a:noFill/>
          <a:ln>
            <a:noFill/>
          </a:ln>
        </p:spPr>
      </p:pic>
      <p:pic>
        <p:nvPicPr>
          <p:cNvPr descr="Graphical user interface, text&#10;&#10;Description automatically generated" id="698" name="Google Shape;698;p24"/>
          <p:cNvPicPr preferRelativeResize="0"/>
          <p:nvPr/>
        </p:nvPicPr>
        <p:blipFill rotWithShape="1">
          <a:blip r:embed="rId4">
            <a:alphaModFix/>
          </a:blip>
          <a:srcRect b="0" l="0" r="0" t="0"/>
          <a:stretch/>
        </p:blipFill>
        <p:spPr>
          <a:xfrm>
            <a:off x="2530021" y="2252985"/>
            <a:ext cx="7131957" cy="2352029"/>
          </a:xfrm>
          <a:prstGeom prst="rect">
            <a:avLst/>
          </a:prstGeom>
          <a:noFill/>
          <a:ln>
            <a:noFill/>
          </a:ln>
        </p:spPr>
      </p:pic>
      <p:sp>
        <p:nvSpPr>
          <p:cNvPr id="699" name="Google Shape;699;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a07cc0e579_0_25"/>
          <p:cNvSpPr txBox="1"/>
          <p:nvPr>
            <p:ph idx="1" type="body"/>
          </p:nvPr>
        </p:nvSpPr>
        <p:spPr>
          <a:xfrm>
            <a:off x="267450" y="985825"/>
            <a:ext cx="8532300" cy="41577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SzPts val="2200"/>
              <a:buFont typeface="Arial"/>
              <a:buChar char="•"/>
            </a:pPr>
            <a:r>
              <a:rPr lang="en-US" sz="2200">
                <a:latin typeface="Arial"/>
                <a:ea typeface="Arial"/>
                <a:cs typeface="Arial"/>
                <a:sym typeface="Arial"/>
              </a:rPr>
              <a:t>The Analog-Digital Converter requires inputs between 0-3.3V. </a:t>
            </a:r>
            <a:endParaRPr sz="2200">
              <a:latin typeface="Arial"/>
              <a:ea typeface="Arial"/>
              <a:cs typeface="Arial"/>
              <a:sym typeface="Arial"/>
            </a:endParaRPr>
          </a:p>
          <a:p>
            <a:pPr indent="0" lvl="0" marL="457200" rtl="0" algn="l">
              <a:lnSpc>
                <a:spcPct val="100000"/>
              </a:lnSpc>
              <a:spcBef>
                <a:spcPts val="0"/>
              </a:spcBef>
              <a:spcAft>
                <a:spcPts val="0"/>
              </a:spcAft>
              <a:buNone/>
            </a:pPr>
            <a:r>
              <a:t/>
            </a:r>
            <a:endParaRPr sz="2200">
              <a:latin typeface="Arial"/>
              <a:ea typeface="Arial"/>
              <a:cs typeface="Arial"/>
              <a:sym typeface="Arial"/>
            </a:endParaRPr>
          </a:p>
          <a:p>
            <a:pPr indent="-368300" lvl="0" marL="457200" rtl="0" algn="l">
              <a:lnSpc>
                <a:spcPct val="100000"/>
              </a:lnSpc>
              <a:spcBef>
                <a:spcPts val="0"/>
              </a:spcBef>
              <a:spcAft>
                <a:spcPts val="0"/>
              </a:spcAft>
              <a:buSzPts val="2200"/>
              <a:buFont typeface="Arial"/>
              <a:buChar char="•"/>
            </a:pPr>
            <a:r>
              <a:rPr lang="en-US" sz="2200">
                <a:latin typeface="Arial"/>
                <a:ea typeface="Arial"/>
                <a:cs typeface="Arial"/>
                <a:sym typeface="Arial"/>
              </a:rPr>
              <a:t>The voltage being read is at 120 Vrms. </a:t>
            </a:r>
            <a:endParaRPr sz="2200">
              <a:latin typeface="Arial"/>
              <a:ea typeface="Arial"/>
              <a:cs typeface="Arial"/>
              <a:sym typeface="Arial"/>
            </a:endParaRPr>
          </a:p>
          <a:p>
            <a:pPr indent="0" lvl="0" marL="457200" rtl="0" algn="l">
              <a:lnSpc>
                <a:spcPct val="100000"/>
              </a:lnSpc>
              <a:spcBef>
                <a:spcPts val="0"/>
              </a:spcBef>
              <a:spcAft>
                <a:spcPts val="0"/>
              </a:spcAft>
              <a:buNone/>
            </a:pPr>
            <a:r>
              <a:t/>
            </a:r>
            <a:endParaRPr sz="2200">
              <a:latin typeface="Arial"/>
              <a:ea typeface="Arial"/>
              <a:cs typeface="Arial"/>
              <a:sym typeface="Arial"/>
            </a:endParaRPr>
          </a:p>
          <a:p>
            <a:pPr indent="-368300" lvl="0" marL="457200" rtl="0" algn="l">
              <a:lnSpc>
                <a:spcPct val="100000"/>
              </a:lnSpc>
              <a:spcBef>
                <a:spcPts val="0"/>
              </a:spcBef>
              <a:spcAft>
                <a:spcPts val="0"/>
              </a:spcAft>
              <a:buSzPts val="2200"/>
              <a:buFont typeface="Arial"/>
              <a:buChar char="•"/>
            </a:pPr>
            <a:r>
              <a:rPr lang="en-US" sz="2200">
                <a:latin typeface="Arial"/>
                <a:ea typeface="Arial"/>
                <a:cs typeface="Arial"/>
                <a:sym typeface="Arial"/>
              </a:rPr>
              <a:t>The ADC input must have an average value of 1.65, with a minimum value above 0V and a maximum value below 3.3V.</a:t>
            </a:r>
            <a:endParaRPr sz="2200">
              <a:latin typeface="Arial"/>
              <a:ea typeface="Arial"/>
              <a:cs typeface="Arial"/>
              <a:sym typeface="Arial"/>
            </a:endParaRPr>
          </a:p>
          <a:p>
            <a:pPr indent="0" lvl="0" marL="457200" rtl="0" algn="l">
              <a:lnSpc>
                <a:spcPct val="100000"/>
              </a:lnSpc>
              <a:spcBef>
                <a:spcPts val="0"/>
              </a:spcBef>
              <a:spcAft>
                <a:spcPts val="0"/>
              </a:spcAft>
              <a:buNone/>
            </a:pPr>
            <a:r>
              <a:t/>
            </a:r>
            <a:endParaRPr sz="2200">
              <a:latin typeface="Arial"/>
              <a:ea typeface="Arial"/>
              <a:cs typeface="Arial"/>
              <a:sym typeface="Arial"/>
            </a:endParaRPr>
          </a:p>
          <a:p>
            <a:pPr indent="-368300" lvl="0" marL="457200" rtl="0" algn="l">
              <a:lnSpc>
                <a:spcPct val="100000"/>
              </a:lnSpc>
              <a:spcBef>
                <a:spcPts val="0"/>
              </a:spcBef>
              <a:spcAft>
                <a:spcPts val="0"/>
              </a:spcAft>
              <a:buSzPts val="2200"/>
              <a:buFont typeface="Arial"/>
              <a:buChar char="•"/>
            </a:pPr>
            <a:r>
              <a:rPr lang="en-US" sz="2200">
                <a:latin typeface="Arial"/>
                <a:ea typeface="Arial"/>
                <a:cs typeface="Arial"/>
                <a:sym typeface="Arial"/>
              </a:rPr>
              <a:t>A 208V/24V transformer and a 16:1 voltage divider circuit reduce the maximum value of the signal to 1.5V</a:t>
            </a:r>
            <a:endParaRPr sz="2200">
              <a:latin typeface="Arial"/>
              <a:ea typeface="Arial"/>
              <a:cs typeface="Arial"/>
              <a:sym typeface="Arial"/>
            </a:endParaRPr>
          </a:p>
          <a:p>
            <a:pPr indent="0" lvl="0" marL="914400" rtl="0" algn="l">
              <a:lnSpc>
                <a:spcPct val="100000"/>
              </a:lnSpc>
              <a:spcBef>
                <a:spcPts val="0"/>
              </a:spcBef>
              <a:spcAft>
                <a:spcPts val="0"/>
              </a:spcAft>
              <a:buNone/>
            </a:pPr>
            <a:r>
              <a:t/>
            </a:r>
            <a:endParaRPr sz="2200">
              <a:latin typeface="Arial"/>
              <a:ea typeface="Arial"/>
              <a:cs typeface="Arial"/>
              <a:sym typeface="Arial"/>
            </a:endParaRPr>
          </a:p>
          <a:p>
            <a:pPr indent="-368300" lvl="0" marL="457200" rtl="0" algn="l">
              <a:lnSpc>
                <a:spcPct val="100000"/>
              </a:lnSpc>
              <a:spcBef>
                <a:spcPts val="0"/>
              </a:spcBef>
              <a:spcAft>
                <a:spcPts val="0"/>
              </a:spcAft>
              <a:buSzPts val="2200"/>
              <a:buFont typeface="Arial"/>
              <a:buChar char="•"/>
            </a:pPr>
            <a:r>
              <a:rPr lang="en-US" sz="2200">
                <a:latin typeface="Arial"/>
                <a:ea typeface="Arial"/>
                <a:cs typeface="Arial"/>
                <a:sym typeface="Arial"/>
              </a:rPr>
              <a:t>A pull up circuit using the 3.3V digital voltage adds a 1.65V bias to the sine signal, such that the new range is 0.15V - 3.15V. </a:t>
            </a:r>
            <a:endParaRPr sz="2200">
              <a:solidFill>
                <a:schemeClr val="dk1"/>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2200">
              <a:solidFill>
                <a:schemeClr val="dk1"/>
              </a:solidFill>
              <a:latin typeface="Arial"/>
              <a:ea typeface="Arial"/>
              <a:cs typeface="Arial"/>
              <a:sym typeface="Arial"/>
            </a:endParaRPr>
          </a:p>
        </p:txBody>
      </p:sp>
      <p:sp>
        <p:nvSpPr>
          <p:cNvPr id="131" name="Google Shape;131;g2a07cc0e579_0_25"/>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32" name="Google Shape;132;g2a07cc0e579_0_2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33" name="Google Shape;133;g2a07cc0e579_0_25"/>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34" name="Google Shape;134;g2a07cc0e579_0_2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35" name="Google Shape;135;g2a07cc0e579_0_25"/>
          <p:cNvSpPr txBox="1"/>
          <p:nvPr/>
        </p:nvSpPr>
        <p:spPr>
          <a:xfrm>
            <a:off x="376800" y="204050"/>
            <a:ext cx="10910100" cy="921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rPr>
              <a:t>Sensor Circuits: </a:t>
            </a:r>
            <a:r>
              <a:rPr lang="en-US" sz="2600">
                <a:solidFill>
                  <a:srgbClr val="E84B36"/>
                </a:solidFill>
              </a:rPr>
              <a:t>Voltage Sensor</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136" name="Google Shape;136;g2a07cc0e579_0_2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137" name="Google Shape;137;g2a07cc0e579_0_25"/>
          <p:cNvSpPr txBox="1"/>
          <p:nvPr>
            <p:ph idx="12" type="sldNum"/>
          </p:nvPr>
        </p:nvSpPr>
        <p:spPr>
          <a:xfrm>
            <a:off x="9448800" y="645717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pic>
        <p:nvPicPr>
          <p:cNvPr id="138" name="Google Shape;138;g2a07cc0e579_0_25"/>
          <p:cNvPicPr preferRelativeResize="0"/>
          <p:nvPr/>
        </p:nvPicPr>
        <p:blipFill>
          <a:blip r:embed="rId4">
            <a:alphaModFix/>
          </a:blip>
          <a:stretch>
            <a:fillRect/>
          </a:stretch>
        </p:blipFill>
        <p:spPr>
          <a:xfrm>
            <a:off x="8952150" y="1125950"/>
            <a:ext cx="3087450" cy="4756742"/>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a1d6879529_0_61"/>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44" name="Google Shape;144;g2a1d6879529_0_6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45" name="Google Shape;145;g2a1d6879529_0_61"/>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46" name="Google Shape;146;g2a1d6879529_0_6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47" name="Google Shape;147;g2a1d6879529_0_61"/>
          <p:cNvSpPr txBox="1"/>
          <p:nvPr/>
        </p:nvSpPr>
        <p:spPr>
          <a:xfrm>
            <a:off x="376800" y="204050"/>
            <a:ext cx="10910100" cy="921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rPr>
              <a:t>Sensor Circuits: </a:t>
            </a:r>
            <a:r>
              <a:rPr lang="en-US" sz="2600">
                <a:solidFill>
                  <a:srgbClr val="E84B36"/>
                </a:solidFill>
              </a:rPr>
              <a:t>Voltage Sensor</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148" name="Google Shape;148;g2a1d6879529_0_6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49" name="Google Shape;149;g2a1d6879529_0_61"/>
          <p:cNvPicPr preferRelativeResize="0"/>
          <p:nvPr/>
        </p:nvPicPr>
        <p:blipFill rotWithShape="1">
          <a:blip r:embed="rId4">
            <a:alphaModFix/>
          </a:blip>
          <a:srcRect b="0" l="29681" r="0" t="0"/>
          <a:stretch/>
        </p:blipFill>
        <p:spPr>
          <a:xfrm>
            <a:off x="504250" y="1524225"/>
            <a:ext cx="6004452" cy="4808351"/>
          </a:xfrm>
          <a:prstGeom prst="rect">
            <a:avLst/>
          </a:prstGeom>
          <a:noFill/>
          <a:ln>
            <a:noFill/>
          </a:ln>
        </p:spPr>
      </p:pic>
      <p:pic>
        <p:nvPicPr>
          <p:cNvPr id="150" name="Google Shape;150;g2a1d6879529_0_61"/>
          <p:cNvPicPr preferRelativeResize="0"/>
          <p:nvPr/>
        </p:nvPicPr>
        <p:blipFill>
          <a:blip r:embed="rId5">
            <a:alphaModFix/>
          </a:blip>
          <a:stretch>
            <a:fillRect/>
          </a:stretch>
        </p:blipFill>
        <p:spPr>
          <a:xfrm>
            <a:off x="13631575" y="2113575"/>
            <a:ext cx="1811654" cy="3990962"/>
          </a:xfrm>
          <a:prstGeom prst="rect">
            <a:avLst/>
          </a:prstGeom>
          <a:noFill/>
          <a:ln>
            <a:noFill/>
          </a:ln>
        </p:spPr>
      </p:pic>
      <p:pic>
        <p:nvPicPr>
          <p:cNvPr id="151" name="Google Shape;151;g2a1d6879529_0_61"/>
          <p:cNvPicPr preferRelativeResize="0"/>
          <p:nvPr/>
        </p:nvPicPr>
        <p:blipFill>
          <a:blip r:embed="rId6">
            <a:alphaModFix/>
          </a:blip>
          <a:stretch>
            <a:fillRect/>
          </a:stretch>
        </p:blipFill>
        <p:spPr>
          <a:xfrm>
            <a:off x="15907898" y="2022988"/>
            <a:ext cx="1644150" cy="3517076"/>
          </a:xfrm>
          <a:prstGeom prst="rect">
            <a:avLst/>
          </a:prstGeom>
          <a:noFill/>
          <a:ln>
            <a:noFill/>
          </a:ln>
        </p:spPr>
      </p:pic>
      <p:pic>
        <p:nvPicPr>
          <p:cNvPr id="152" name="Google Shape;152;g2a1d6879529_0_61"/>
          <p:cNvPicPr preferRelativeResize="0"/>
          <p:nvPr/>
        </p:nvPicPr>
        <p:blipFill>
          <a:blip r:embed="rId7">
            <a:alphaModFix/>
          </a:blip>
          <a:stretch>
            <a:fillRect/>
          </a:stretch>
        </p:blipFill>
        <p:spPr>
          <a:xfrm>
            <a:off x="7096933" y="1797550"/>
            <a:ext cx="4076742" cy="4261700"/>
          </a:xfrm>
          <a:prstGeom prst="rect">
            <a:avLst/>
          </a:prstGeom>
          <a:noFill/>
          <a:ln cap="flat" cmpd="sng" w="28575">
            <a:solidFill>
              <a:schemeClr val="dk2"/>
            </a:solidFill>
            <a:prstDash val="solid"/>
            <a:round/>
            <a:headEnd len="sm" w="sm" type="none"/>
            <a:tailEnd len="sm" w="sm" type="none"/>
          </a:ln>
        </p:spPr>
      </p:pic>
      <p:sp>
        <p:nvSpPr>
          <p:cNvPr id="153" name="Google Shape;153;g2a1d6879529_0_61"/>
          <p:cNvSpPr/>
          <p:nvPr/>
        </p:nvSpPr>
        <p:spPr>
          <a:xfrm>
            <a:off x="3765500" y="3343550"/>
            <a:ext cx="2743200" cy="11697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54" name="Google Shape;154;g2a1d6879529_0_61"/>
          <p:cNvCxnSpPr>
            <a:stCxn id="153" idx="3"/>
            <a:endCxn id="152" idx="1"/>
          </p:cNvCxnSpPr>
          <p:nvPr/>
        </p:nvCxnSpPr>
        <p:spPr>
          <a:xfrm>
            <a:off x="6508700" y="3928400"/>
            <a:ext cx="588300" cy="0"/>
          </a:xfrm>
          <a:prstGeom prst="straightConnector1">
            <a:avLst/>
          </a:prstGeom>
          <a:noFill/>
          <a:ln cap="flat" cmpd="sng" w="19050">
            <a:solidFill>
              <a:schemeClr val="dk2"/>
            </a:solidFill>
            <a:prstDash val="solid"/>
            <a:round/>
            <a:headEnd len="med" w="med" type="none"/>
            <a:tailEnd len="med" w="med" type="triangle"/>
          </a:ln>
        </p:spPr>
      </p:cxnSp>
      <p:sp>
        <p:nvSpPr>
          <p:cNvPr id="155" name="Google Shape;155;g2a1d6879529_0_61"/>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solidFill>
                  <a:schemeClr val="lt1"/>
                </a:solidFill>
              </a:rPr>
              <a:t>‹#›</a:t>
            </a:fld>
            <a:endParaRPr>
              <a:solidFill>
                <a:schemeClr val="lt1"/>
              </a:solidFill>
            </a:endParaRPr>
          </a:p>
        </p:txBody>
      </p:sp>
      <p:sp>
        <p:nvSpPr>
          <p:cNvPr id="156" name="Google Shape;156;g2a1d6879529_0_61"/>
          <p:cNvSpPr txBox="1"/>
          <p:nvPr/>
        </p:nvSpPr>
        <p:spPr>
          <a:xfrm>
            <a:off x="1049925" y="995800"/>
            <a:ext cx="1699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Mains</a:t>
            </a:r>
            <a:endParaRPr sz="2800">
              <a:solidFill>
                <a:schemeClr val="dk1"/>
              </a:solidFill>
              <a:latin typeface="Calibri"/>
              <a:ea typeface="Calibri"/>
              <a:cs typeface="Calibri"/>
              <a:sym typeface="Calibri"/>
            </a:endParaRPr>
          </a:p>
        </p:txBody>
      </p:sp>
      <p:sp>
        <p:nvSpPr>
          <p:cNvPr id="157" name="Google Shape;157;g2a1d6879529_0_61"/>
          <p:cNvSpPr txBox="1"/>
          <p:nvPr/>
        </p:nvSpPr>
        <p:spPr>
          <a:xfrm>
            <a:off x="2014100" y="2023000"/>
            <a:ext cx="227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Transformer</a:t>
            </a:r>
            <a:endParaRPr sz="2800">
              <a:solidFill>
                <a:schemeClr val="dk1"/>
              </a:solidFill>
              <a:latin typeface="Calibri"/>
              <a:ea typeface="Calibri"/>
              <a:cs typeface="Calibri"/>
              <a:sym typeface="Calibri"/>
            </a:endParaRPr>
          </a:p>
        </p:txBody>
      </p:sp>
      <p:sp>
        <p:nvSpPr>
          <p:cNvPr id="158" name="Google Shape;158;g2a1d6879529_0_61"/>
          <p:cNvSpPr txBox="1"/>
          <p:nvPr/>
        </p:nvSpPr>
        <p:spPr>
          <a:xfrm>
            <a:off x="9840475" y="2113575"/>
            <a:ext cx="133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ADC</a:t>
            </a:r>
            <a:endParaRPr sz="2800">
              <a:solidFill>
                <a:schemeClr val="dk1"/>
              </a:solidFill>
              <a:latin typeface="Calibri"/>
              <a:ea typeface="Calibri"/>
              <a:cs typeface="Calibri"/>
              <a:sym typeface="Calibri"/>
            </a:endParaRPr>
          </a:p>
        </p:txBody>
      </p:sp>
      <p:sp>
        <p:nvSpPr>
          <p:cNvPr id="159" name="Google Shape;159;g2a1d6879529_0_61"/>
          <p:cNvSpPr txBox="1"/>
          <p:nvPr/>
        </p:nvSpPr>
        <p:spPr>
          <a:xfrm>
            <a:off x="7507988" y="2729175"/>
            <a:ext cx="133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Divider</a:t>
            </a: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a07cc0e579_1_33"/>
          <p:cNvSpPr txBox="1"/>
          <p:nvPr/>
        </p:nvSpPr>
        <p:spPr>
          <a:xfrm>
            <a:off x="376800" y="1154550"/>
            <a:ext cx="5262300" cy="536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i="0" sz="2600" u="none" cap="none" strike="noStrike">
              <a:solidFill>
                <a:srgbClr val="E84B36"/>
              </a:solidFill>
            </a:endParaRPr>
          </a:p>
          <a:p>
            <a:pPr indent="0" lvl="0" marL="0" marR="0" rtl="0" algn="l">
              <a:lnSpc>
                <a:spcPct val="100000"/>
              </a:lnSpc>
              <a:spcBef>
                <a:spcPts val="0"/>
              </a:spcBef>
              <a:spcAft>
                <a:spcPts val="0"/>
              </a:spcAft>
              <a:buNone/>
            </a:pPr>
            <a:r>
              <a:t/>
            </a:r>
            <a:endParaRPr sz="1800">
              <a:solidFill>
                <a:schemeClr val="dk1"/>
              </a:solidFill>
            </a:endParaRPr>
          </a:p>
          <a:p>
            <a:pPr indent="0" lvl="0" marL="457200" rtl="0" algn="l">
              <a:spcBef>
                <a:spcPts val="0"/>
              </a:spcBef>
              <a:spcAft>
                <a:spcPts val="0"/>
              </a:spcAft>
              <a:buNone/>
            </a:pPr>
            <a:r>
              <a:rPr lang="en-US" sz="2200">
                <a:solidFill>
                  <a:schemeClr val="dk1"/>
                </a:solidFill>
              </a:rPr>
              <a:t>24V /1.5V = 16</a:t>
            </a:r>
            <a:endParaRPr sz="2200">
              <a:solidFill>
                <a:schemeClr val="dk1"/>
              </a:solidFill>
            </a:endParaRPr>
          </a:p>
          <a:p>
            <a:pPr indent="0" lvl="0" marL="457200" rtl="0" algn="l">
              <a:spcBef>
                <a:spcPts val="0"/>
              </a:spcBef>
              <a:spcAft>
                <a:spcPts val="0"/>
              </a:spcAft>
              <a:buNone/>
            </a:pPr>
            <a:r>
              <a:t/>
            </a:r>
            <a:endParaRPr sz="2200">
              <a:solidFill>
                <a:schemeClr val="dk1"/>
              </a:solidFill>
            </a:endParaRPr>
          </a:p>
          <a:p>
            <a:pPr indent="0" lvl="0" marL="457200" rtl="0" algn="l">
              <a:spcBef>
                <a:spcPts val="0"/>
              </a:spcBef>
              <a:spcAft>
                <a:spcPts val="0"/>
              </a:spcAft>
              <a:buNone/>
            </a:pPr>
            <a:r>
              <a:rPr lang="en-US" sz="2200">
                <a:solidFill>
                  <a:schemeClr val="dk1"/>
                </a:solidFill>
              </a:rPr>
              <a:t>5100Ω +330Ω  /330Ω  = 16.45</a:t>
            </a:r>
            <a:endParaRPr sz="2200">
              <a:solidFill>
                <a:schemeClr val="dk1"/>
              </a:solidFill>
            </a:endParaRPr>
          </a:p>
          <a:p>
            <a:pPr indent="0" lvl="0" marL="457200" rtl="0" algn="l">
              <a:spcBef>
                <a:spcPts val="0"/>
              </a:spcBef>
              <a:spcAft>
                <a:spcPts val="0"/>
              </a:spcAft>
              <a:buNone/>
            </a:pPr>
            <a:r>
              <a:t/>
            </a:r>
            <a:endParaRPr sz="2200">
              <a:solidFill>
                <a:schemeClr val="dk1"/>
              </a:solidFill>
            </a:endParaRPr>
          </a:p>
          <a:p>
            <a:pPr indent="0" lvl="0" marL="457200" rtl="0" algn="l">
              <a:spcBef>
                <a:spcPts val="0"/>
              </a:spcBef>
              <a:spcAft>
                <a:spcPts val="0"/>
              </a:spcAft>
              <a:buNone/>
            </a:pPr>
            <a:r>
              <a:rPr lang="en-US" sz="2200">
                <a:solidFill>
                  <a:schemeClr val="dk1"/>
                </a:solidFill>
              </a:rPr>
              <a:t>Vsource = 208/24* 16.45 * Vsensor</a:t>
            </a:r>
            <a:endParaRPr sz="2200">
              <a:solidFill>
                <a:schemeClr val="dk1"/>
              </a:solidFill>
            </a:endParaRPr>
          </a:p>
          <a:p>
            <a:pPr indent="0" lvl="0" marL="457200" rtl="0" algn="l">
              <a:spcBef>
                <a:spcPts val="0"/>
              </a:spcBef>
              <a:spcAft>
                <a:spcPts val="0"/>
              </a:spcAft>
              <a:buNone/>
            </a:pPr>
            <a:r>
              <a:t/>
            </a:r>
            <a:endParaRPr sz="2200">
              <a:solidFill>
                <a:schemeClr val="dk1"/>
              </a:solidFill>
            </a:endParaRPr>
          </a:p>
          <a:p>
            <a:pPr indent="0" lvl="0" marL="457200" rtl="0" algn="l">
              <a:spcBef>
                <a:spcPts val="0"/>
              </a:spcBef>
              <a:spcAft>
                <a:spcPts val="0"/>
              </a:spcAft>
              <a:buNone/>
            </a:pPr>
            <a:r>
              <a:rPr lang="en-US" sz="2200">
                <a:solidFill>
                  <a:schemeClr val="dk1"/>
                </a:solidFill>
              </a:rPr>
              <a:t>Vsource = 142.6* Vsensor</a:t>
            </a:r>
            <a:endParaRPr sz="2200">
              <a:solidFill>
                <a:schemeClr val="dk1"/>
              </a:solidFill>
            </a:endParaRPr>
          </a:p>
          <a:p>
            <a:pPr indent="0" lvl="0" marL="457200" rtl="0" algn="l">
              <a:spcBef>
                <a:spcPts val="0"/>
              </a:spcBef>
              <a:spcAft>
                <a:spcPts val="0"/>
              </a:spcAft>
              <a:buNone/>
            </a:pPr>
            <a:r>
              <a:t/>
            </a:r>
            <a:endParaRPr sz="2200">
              <a:solidFill>
                <a:schemeClr val="dk1"/>
              </a:solidFill>
            </a:endParaRPr>
          </a:p>
          <a:p>
            <a:pPr indent="0" lvl="0" marL="457200" rtl="0" algn="l">
              <a:spcBef>
                <a:spcPts val="0"/>
              </a:spcBef>
              <a:spcAft>
                <a:spcPts val="0"/>
              </a:spcAft>
              <a:buNone/>
            </a:pPr>
            <a:r>
              <a:rPr lang="en-US" sz="2200">
                <a:solidFill>
                  <a:schemeClr val="dk1"/>
                </a:solidFill>
              </a:rPr>
              <a:t>Theoretical Voltage Factor: 142.6</a:t>
            </a:r>
            <a:endParaRPr sz="2200">
              <a:solidFill>
                <a:schemeClr val="dk1"/>
              </a:solidFill>
            </a:endParaRPr>
          </a:p>
          <a:p>
            <a:pPr indent="0" lvl="0" marL="457200" rtl="0" algn="l">
              <a:spcBef>
                <a:spcPts val="0"/>
              </a:spcBef>
              <a:spcAft>
                <a:spcPts val="0"/>
              </a:spcAft>
              <a:buNone/>
            </a:pPr>
            <a:r>
              <a:t/>
            </a:r>
            <a:endParaRPr sz="1800">
              <a:solidFill>
                <a:schemeClr val="dk1"/>
              </a:solidFill>
            </a:endParaRPr>
          </a:p>
          <a:p>
            <a:pPr indent="0" lvl="0" marL="0" rtl="0" algn="l">
              <a:spcBef>
                <a:spcPts val="0"/>
              </a:spcBef>
              <a:spcAft>
                <a:spcPts val="0"/>
              </a:spcAft>
              <a:buClr>
                <a:schemeClr val="dk1"/>
              </a:buClr>
              <a:buSzPts val="3000"/>
              <a:buFont typeface="Arial"/>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p:txBody>
      </p:sp>
      <p:sp>
        <p:nvSpPr>
          <p:cNvPr id="165" name="Google Shape;165;g2a07cc0e579_1_33"/>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66" name="Google Shape;166;g2a07cc0e579_1_3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67" name="Google Shape;167;g2a07cc0e579_1_33"/>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68" name="Google Shape;168;g2a07cc0e579_1_3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69" name="Google Shape;169;g2a07cc0e579_1_33"/>
          <p:cNvSpPr txBox="1"/>
          <p:nvPr/>
        </p:nvSpPr>
        <p:spPr>
          <a:xfrm>
            <a:off x="376810" y="204051"/>
            <a:ext cx="10910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Sensor Circuits: </a:t>
            </a:r>
            <a:r>
              <a:rPr lang="en-US" sz="2600">
                <a:solidFill>
                  <a:srgbClr val="E84B36"/>
                </a:solidFill>
              </a:rPr>
              <a:t>Voltage Calculations </a:t>
            </a:r>
            <a:endParaRPr b="1" i="0" sz="2400" u="none" cap="none" strike="noStrike">
              <a:solidFill>
                <a:schemeClr val="lt1"/>
              </a:solidFill>
            </a:endParaRPr>
          </a:p>
        </p:txBody>
      </p:sp>
      <p:sp>
        <p:nvSpPr>
          <p:cNvPr id="170" name="Google Shape;170;g2a07cc0e579_1_3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71" name="Google Shape;171;g2a07cc0e579_1_33"/>
          <p:cNvPicPr preferRelativeResize="0"/>
          <p:nvPr/>
        </p:nvPicPr>
        <p:blipFill>
          <a:blip r:embed="rId4">
            <a:alphaModFix/>
          </a:blip>
          <a:stretch>
            <a:fillRect/>
          </a:stretch>
        </p:blipFill>
        <p:spPr>
          <a:xfrm>
            <a:off x="6569275" y="1436211"/>
            <a:ext cx="4038600" cy="4806375"/>
          </a:xfrm>
          <a:prstGeom prst="rect">
            <a:avLst/>
          </a:prstGeom>
          <a:noFill/>
          <a:ln>
            <a:noFill/>
          </a:ln>
        </p:spPr>
      </p:pic>
      <p:sp>
        <p:nvSpPr>
          <p:cNvPr id="172" name="Google Shape;172;g2a07cc0e579_1_33"/>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a07cc0e579_1_6"/>
          <p:cNvSpPr txBox="1"/>
          <p:nvPr>
            <p:ph idx="1" type="body"/>
          </p:nvPr>
        </p:nvSpPr>
        <p:spPr>
          <a:xfrm>
            <a:off x="248700" y="1257175"/>
            <a:ext cx="8247600" cy="50487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None/>
            </a:pPr>
            <a:r>
              <a:rPr lang="en-US" sz="2200">
                <a:latin typeface="Arial"/>
                <a:ea typeface="Arial"/>
                <a:cs typeface="Arial"/>
                <a:sym typeface="Arial"/>
              </a:rPr>
              <a:t>  • The Analog-Digital Converter cannot have inputs above 40mA . </a:t>
            </a:r>
            <a:endParaRPr sz="2200">
              <a:latin typeface="Arial"/>
              <a:ea typeface="Arial"/>
              <a:cs typeface="Arial"/>
              <a:sym typeface="Arial"/>
            </a:endParaRPr>
          </a:p>
          <a:p>
            <a:pPr indent="-368300" lvl="0" marL="457200" rtl="0" algn="l">
              <a:lnSpc>
                <a:spcPct val="100000"/>
              </a:lnSpc>
              <a:spcBef>
                <a:spcPts val="0"/>
              </a:spcBef>
              <a:spcAft>
                <a:spcPts val="0"/>
              </a:spcAft>
              <a:buSzPts val="2200"/>
              <a:buChar char="•"/>
            </a:pPr>
            <a:r>
              <a:rPr lang="en-US" sz="2200">
                <a:latin typeface="Arial"/>
                <a:ea typeface="Arial"/>
                <a:cs typeface="Arial"/>
                <a:sym typeface="Arial"/>
              </a:rPr>
              <a:t>The maximum theoretical current is 400A. </a:t>
            </a:r>
            <a:endParaRPr sz="2200">
              <a:latin typeface="Arial"/>
              <a:ea typeface="Arial"/>
              <a:cs typeface="Arial"/>
              <a:sym typeface="Arial"/>
            </a:endParaRPr>
          </a:p>
          <a:p>
            <a:pPr indent="0" lvl="0" marL="457200" rtl="0" algn="l">
              <a:lnSpc>
                <a:spcPct val="100000"/>
              </a:lnSpc>
              <a:spcBef>
                <a:spcPts val="0"/>
              </a:spcBef>
              <a:spcAft>
                <a:spcPts val="0"/>
              </a:spcAft>
              <a:buClr>
                <a:schemeClr val="dk1"/>
              </a:buClr>
              <a:buSzPts val="1100"/>
              <a:buFont typeface="Arial"/>
              <a:buNone/>
            </a:pPr>
            <a:r>
              <a:t/>
            </a:r>
            <a:endParaRPr sz="2200">
              <a:latin typeface="Arial"/>
              <a:ea typeface="Arial"/>
              <a:cs typeface="Arial"/>
              <a:sym typeface="Arial"/>
            </a:endParaRPr>
          </a:p>
          <a:p>
            <a:pPr indent="-368300" lvl="0" marL="457200" rtl="0" algn="l">
              <a:lnSpc>
                <a:spcPct val="100000"/>
              </a:lnSpc>
              <a:spcBef>
                <a:spcPts val="0"/>
              </a:spcBef>
              <a:spcAft>
                <a:spcPts val="0"/>
              </a:spcAft>
              <a:buSzPts val="2200"/>
              <a:buChar char="•"/>
            </a:pPr>
            <a:r>
              <a:rPr lang="en-US" sz="2200">
                <a:latin typeface="Arial"/>
                <a:ea typeface="Arial"/>
                <a:cs typeface="Arial"/>
                <a:sym typeface="Arial"/>
              </a:rPr>
              <a:t>A 400A/5A current transformer is chosen, and a shunt resistor creates a current divider circuit with a 125:1 ratio. </a:t>
            </a:r>
            <a:endParaRPr sz="2200">
              <a:latin typeface="Arial"/>
              <a:ea typeface="Arial"/>
              <a:cs typeface="Arial"/>
              <a:sym typeface="Arial"/>
            </a:endParaRPr>
          </a:p>
          <a:p>
            <a:pPr indent="0" lvl="0" marL="914400" rtl="0" algn="l">
              <a:lnSpc>
                <a:spcPct val="100000"/>
              </a:lnSpc>
              <a:spcBef>
                <a:spcPts val="0"/>
              </a:spcBef>
              <a:spcAft>
                <a:spcPts val="0"/>
              </a:spcAft>
              <a:buNone/>
            </a:pPr>
            <a:r>
              <a:t/>
            </a:r>
            <a:endParaRPr sz="2200">
              <a:latin typeface="Arial"/>
              <a:ea typeface="Arial"/>
              <a:cs typeface="Arial"/>
              <a:sym typeface="Arial"/>
            </a:endParaRPr>
          </a:p>
          <a:p>
            <a:pPr indent="-368300" lvl="0" marL="457200" rtl="0" algn="l">
              <a:lnSpc>
                <a:spcPct val="100000"/>
              </a:lnSpc>
              <a:spcBef>
                <a:spcPts val="0"/>
              </a:spcBef>
              <a:spcAft>
                <a:spcPts val="0"/>
              </a:spcAft>
              <a:buSzPts val="2200"/>
              <a:buFont typeface="Arial"/>
              <a:buChar char="•"/>
            </a:pPr>
            <a:r>
              <a:rPr lang="en-US" sz="2200">
                <a:latin typeface="Arial"/>
                <a:ea typeface="Arial"/>
                <a:cs typeface="Arial"/>
                <a:sym typeface="Arial"/>
              </a:rPr>
              <a:t>With a known resistor, finding the current through the branch is as simple as I=V/R. </a:t>
            </a:r>
            <a:endParaRPr sz="2200">
              <a:latin typeface="Arial"/>
              <a:ea typeface="Arial"/>
              <a:cs typeface="Arial"/>
              <a:sym typeface="Arial"/>
            </a:endParaRPr>
          </a:p>
          <a:p>
            <a:pPr indent="0" lvl="0" marL="0" rtl="0" algn="l">
              <a:lnSpc>
                <a:spcPct val="100000"/>
              </a:lnSpc>
              <a:spcBef>
                <a:spcPts val="0"/>
              </a:spcBef>
              <a:spcAft>
                <a:spcPts val="0"/>
              </a:spcAft>
              <a:buNone/>
            </a:pPr>
            <a:r>
              <a:t/>
            </a:r>
            <a:endParaRPr sz="2200">
              <a:latin typeface="Arial"/>
              <a:ea typeface="Arial"/>
              <a:cs typeface="Arial"/>
              <a:sym typeface="Arial"/>
            </a:endParaRPr>
          </a:p>
          <a:p>
            <a:pPr indent="-368300" lvl="0" marL="457200" rtl="0" algn="l">
              <a:lnSpc>
                <a:spcPct val="100000"/>
              </a:lnSpc>
              <a:spcBef>
                <a:spcPts val="0"/>
              </a:spcBef>
              <a:spcAft>
                <a:spcPts val="0"/>
              </a:spcAft>
              <a:buSzPts val="2200"/>
              <a:buChar char="•"/>
            </a:pPr>
            <a:r>
              <a:rPr lang="en-US" sz="2200">
                <a:latin typeface="Arial"/>
                <a:ea typeface="Arial"/>
                <a:cs typeface="Arial"/>
                <a:sym typeface="Arial"/>
              </a:rPr>
              <a:t>A pull up circuit using the 3.3V digital voltage adds a 1.65V bias to the sine signal, such that the new range is safe for the ADC. </a:t>
            </a:r>
            <a:endParaRPr sz="2200">
              <a:latin typeface="Arial"/>
              <a:ea typeface="Arial"/>
              <a:cs typeface="Arial"/>
              <a:sym typeface="Arial"/>
            </a:endParaRPr>
          </a:p>
          <a:p>
            <a:pPr indent="0" lvl="0" marL="0" rtl="0" algn="l">
              <a:lnSpc>
                <a:spcPct val="100000"/>
              </a:lnSpc>
              <a:spcBef>
                <a:spcPts val="0"/>
              </a:spcBef>
              <a:spcAft>
                <a:spcPts val="0"/>
              </a:spcAft>
              <a:buClr>
                <a:schemeClr val="dk1"/>
              </a:buClr>
              <a:buSzPts val="3000"/>
              <a:buFont typeface="Arial"/>
              <a:buNone/>
            </a:pPr>
            <a:r>
              <a:t/>
            </a:r>
            <a:endParaRPr b="1" sz="1800">
              <a:latin typeface="Arial"/>
              <a:ea typeface="Arial"/>
              <a:cs typeface="Arial"/>
              <a:sym typeface="Arial"/>
            </a:endParaRPr>
          </a:p>
          <a:p>
            <a:pPr indent="0" lvl="0" marL="0" rtl="0" algn="l">
              <a:lnSpc>
                <a:spcPct val="100000"/>
              </a:lnSpc>
              <a:spcBef>
                <a:spcPts val="0"/>
              </a:spcBef>
              <a:spcAft>
                <a:spcPts val="0"/>
              </a:spcAft>
              <a:buSzPts val="3000"/>
              <a:buNone/>
            </a:pPr>
            <a:r>
              <a:t/>
            </a:r>
            <a:endParaRPr sz="1800">
              <a:latin typeface="Arial"/>
              <a:ea typeface="Arial"/>
              <a:cs typeface="Arial"/>
              <a:sym typeface="Arial"/>
            </a:endParaRPr>
          </a:p>
        </p:txBody>
      </p:sp>
      <p:sp>
        <p:nvSpPr>
          <p:cNvPr id="178" name="Google Shape;178;g2a07cc0e579_1_6"/>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79" name="Google Shape;179;g2a07cc0e579_1_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80" name="Google Shape;180;g2a07cc0e579_1_6"/>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81" name="Google Shape;181;g2a07cc0e579_1_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82" name="Google Shape;182;g2a07cc0e579_1_6"/>
          <p:cNvSpPr txBox="1"/>
          <p:nvPr/>
        </p:nvSpPr>
        <p:spPr>
          <a:xfrm>
            <a:off x="376800" y="204050"/>
            <a:ext cx="10910100" cy="921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rPr>
              <a:t>Sensor Circuits: </a:t>
            </a:r>
            <a:r>
              <a:rPr lang="en-US" sz="2600">
                <a:solidFill>
                  <a:srgbClr val="E84B36"/>
                </a:solidFill>
              </a:rPr>
              <a:t>Current Sensor</a:t>
            </a:r>
            <a:endParaRPr sz="2400">
              <a:solidFill>
                <a:schemeClr val="lt1"/>
              </a:solidFill>
            </a:endParaRPr>
          </a:p>
          <a:p>
            <a:pPr indent="0" lvl="0" marL="0" marR="0" rtl="0" algn="l">
              <a:lnSpc>
                <a:spcPct val="100000"/>
              </a:lnSpc>
              <a:spcBef>
                <a:spcPts val="0"/>
              </a:spcBef>
              <a:spcAft>
                <a:spcPts val="0"/>
              </a:spcAft>
              <a:buClr>
                <a:srgbClr val="000000"/>
              </a:buClr>
              <a:buSzPts val="2400"/>
              <a:buFont typeface="Arial"/>
              <a:buNone/>
            </a:pPr>
            <a:r>
              <a:t/>
            </a:r>
            <a:endParaRPr sz="2400">
              <a:solidFill>
                <a:schemeClr val="lt1"/>
              </a:solidFill>
            </a:endParaRPr>
          </a:p>
        </p:txBody>
      </p:sp>
      <p:sp>
        <p:nvSpPr>
          <p:cNvPr id="183" name="Google Shape;183;g2a07cc0e579_1_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sp>
        <p:nvSpPr>
          <p:cNvPr id="184" name="Google Shape;184;g2a07cc0e579_1_6"/>
          <p:cNvSpPr txBox="1"/>
          <p:nvPr>
            <p:ph idx="12" type="sldNum"/>
          </p:nvPr>
        </p:nvSpPr>
        <p:spPr>
          <a:xfrm>
            <a:off x="9448800" y="6460425"/>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pic>
        <p:nvPicPr>
          <p:cNvPr id="185" name="Google Shape;185;g2a07cc0e579_1_6"/>
          <p:cNvPicPr preferRelativeResize="0"/>
          <p:nvPr/>
        </p:nvPicPr>
        <p:blipFill>
          <a:blip r:embed="rId4">
            <a:alphaModFix/>
          </a:blip>
          <a:stretch>
            <a:fillRect/>
          </a:stretch>
        </p:blipFill>
        <p:spPr>
          <a:xfrm>
            <a:off x="8799700" y="1062650"/>
            <a:ext cx="3331700" cy="4941225"/>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a07cc0e579_1_48"/>
          <p:cNvSpPr txBox="1"/>
          <p:nvPr>
            <p:ph idx="1" type="body"/>
          </p:nvPr>
        </p:nvSpPr>
        <p:spPr>
          <a:xfrm>
            <a:off x="248950" y="1281950"/>
            <a:ext cx="6386100" cy="4821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SzPts val="3000"/>
              <a:buNone/>
            </a:pPr>
            <a:r>
              <a:t/>
            </a:r>
            <a:endParaRPr b="1">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rPr lang="en-US" sz="2600">
                <a:latin typeface="Arial"/>
                <a:ea typeface="Arial"/>
                <a:cs typeface="Arial"/>
                <a:sym typeface="Arial"/>
              </a:rPr>
              <a:t>5A /0.040A = 125</a:t>
            </a:r>
            <a:endParaRPr sz="2600">
              <a:latin typeface="Arial"/>
              <a:ea typeface="Arial"/>
              <a:cs typeface="Arial"/>
              <a:sym typeface="Arial"/>
            </a:endParaRPr>
          </a:p>
          <a:p>
            <a:pPr indent="0" lvl="0" marL="0" rtl="0" algn="l">
              <a:lnSpc>
                <a:spcPct val="100000"/>
              </a:lnSpc>
              <a:spcBef>
                <a:spcPts val="0"/>
              </a:spcBef>
              <a:spcAft>
                <a:spcPts val="0"/>
              </a:spcAft>
              <a:buSzPts val="3000"/>
              <a:buNone/>
            </a:pPr>
            <a:r>
              <a:t/>
            </a:r>
            <a:endParaRPr sz="2600">
              <a:latin typeface="Arial"/>
              <a:ea typeface="Arial"/>
              <a:cs typeface="Arial"/>
              <a:sym typeface="Arial"/>
            </a:endParaRPr>
          </a:p>
          <a:p>
            <a:pPr indent="0" lvl="0" marL="0" rtl="0" algn="l">
              <a:lnSpc>
                <a:spcPct val="100000"/>
              </a:lnSpc>
              <a:spcBef>
                <a:spcPts val="0"/>
              </a:spcBef>
              <a:spcAft>
                <a:spcPts val="0"/>
              </a:spcAft>
              <a:buSzPts val="3000"/>
              <a:buNone/>
            </a:pPr>
            <a:r>
              <a:rPr lang="en-US" sz="2600">
                <a:latin typeface="Arial"/>
                <a:ea typeface="Arial"/>
                <a:cs typeface="Arial"/>
                <a:sym typeface="Arial"/>
              </a:rPr>
              <a:t>(10Ω + 1.3kΩ + 22Ω)/ 10Ω = 133.6</a:t>
            </a:r>
            <a:endParaRPr sz="2600">
              <a:latin typeface="Arial"/>
              <a:ea typeface="Arial"/>
              <a:cs typeface="Arial"/>
              <a:sym typeface="Arial"/>
            </a:endParaRPr>
          </a:p>
          <a:p>
            <a:pPr indent="0" lvl="0" marL="0" rtl="0" algn="l">
              <a:lnSpc>
                <a:spcPct val="100000"/>
              </a:lnSpc>
              <a:spcBef>
                <a:spcPts val="0"/>
              </a:spcBef>
              <a:spcAft>
                <a:spcPts val="0"/>
              </a:spcAft>
              <a:buSzPts val="3000"/>
              <a:buNone/>
            </a:pPr>
            <a:r>
              <a:t/>
            </a:r>
            <a:endParaRPr sz="2600">
              <a:latin typeface="Arial"/>
              <a:ea typeface="Arial"/>
              <a:cs typeface="Arial"/>
              <a:sym typeface="Arial"/>
            </a:endParaRPr>
          </a:p>
          <a:p>
            <a:pPr indent="0" lvl="0" marL="0" rtl="0" algn="l">
              <a:lnSpc>
                <a:spcPct val="100000"/>
              </a:lnSpc>
              <a:spcBef>
                <a:spcPts val="0"/>
              </a:spcBef>
              <a:spcAft>
                <a:spcPts val="0"/>
              </a:spcAft>
              <a:buSzPts val="3000"/>
              <a:buNone/>
            </a:pPr>
            <a:r>
              <a:rPr lang="en-US" sz="2600">
                <a:latin typeface="Arial"/>
                <a:ea typeface="Arial"/>
                <a:cs typeface="Arial"/>
                <a:sym typeface="Arial"/>
              </a:rPr>
              <a:t>5A* 10Ω = 50V</a:t>
            </a:r>
            <a:endParaRPr sz="2600">
              <a:latin typeface="Arial"/>
              <a:ea typeface="Arial"/>
              <a:cs typeface="Arial"/>
              <a:sym typeface="Arial"/>
            </a:endParaRPr>
          </a:p>
          <a:p>
            <a:pPr indent="0" lvl="0" marL="0" rtl="0" algn="l">
              <a:lnSpc>
                <a:spcPct val="100000"/>
              </a:lnSpc>
              <a:spcBef>
                <a:spcPts val="0"/>
              </a:spcBef>
              <a:spcAft>
                <a:spcPts val="0"/>
              </a:spcAft>
              <a:buSzPts val="3000"/>
              <a:buNone/>
            </a:pPr>
            <a:r>
              <a:t/>
            </a:r>
            <a:endParaRPr sz="2600">
              <a:latin typeface="Arial"/>
              <a:ea typeface="Arial"/>
              <a:cs typeface="Arial"/>
              <a:sym typeface="Arial"/>
            </a:endParaRPr>
          </a:p>
          <a:p>
            <a:pPr indent="0" lvl="0" marL="0" rtl="0" algn="l">
              <a:lnSpc>
                <a:spcPct val="100000"/>
              </a:lnSpc>
              <a:spcBef>
                <a:spcPts val="0"/>
              </a:spcBef>
              <a:spcAft>
                <a:spcPts val="0"/>
              </a:spcAft>
              <a:buSzPts val="3000"/>
              <a:buNone/>
            </a:pPr>
            <a:r>
              <a:rPr lang="en-US" sz="2600">
                <a:latin typeface="Arial"/>
                <a:ea typeface="Arial"/>
                <a:cs typeface="Arial"/>
                <a:sym typeface="Arial"/>
              </a:rPr>
              <a:t>50V* 22Ω / (1.3kΩ + 22Ω) = 0.832V</a:t>
            </a:r>
            <a:endParaRPr sz="2600">
              <a:latin typeface="Arial"/>
              <a:ea typeface="Arial"/>
              <a:cs typeface="Arial"/>
              <a:sym typeface="Arial"/>
            </a:endParaRPr>
          </a:p>
          <a:p>
            <a:pPr indent="0" lvl="0" marL="0" rtl="0" algn="l">
              <a:lnSpc>
                <a:spcPct val="100000"/>
              </a:lnSpc>
              <a:spcBef>
                <a:spcPts val="0"/>
              </a:spcBef>
              <a:spcAft>
                <a:spcPts val="0"/>
              </a:spcAft>
              <a:buSzPts val="3000"/>
              <a:buNone/>
            </a:pPr>
            <a:r>
              <a:t/>
            </a:r>
            <a:endParaRPr sz="2600">
              <a:latin typeface="Arial"/>
              <a:ea typeface="Arial"/>
              <a:cs typeface="Arial"/>
              <a:sym typeface="Arial"/>
            </a:endParaRPr>
          </a:p>
          <a:p>
            <a:pPr indent="0" lvl="0" marL="0" rtl="0" algn="l">
              <a:lnSpc>
                <a:spcPct val="100000"/>
              </a:lnSpc>
              <a:spcBef>
                <a:spcPts val="0"/>
              </a:spcBef>
              <a:spcAft>
                <a:spcPts val="0"/>
              </a:spcAft>
              <a:buSzPts val="3000"/>
              <a:buNone/>
            </a:pPr>
            <a:r>
              <a:rPr lang="en-US" sz="2600">
                <a:latin typeface="Arial"/>
                <a:ea typeface="Arial"/>
                <a:cs typeface="Arial"/>
                <a:sym typeface="Arial"/>
              </a:rPr>
              <a:t>Isource = (400/5) * (133.6) * Vsense/22Ω</a:t>
            </a:r>
            <a:endParaRPr sz="2600">
              <a:latin typeface="Arial"/>
              <a:ea typeface="Arial"/>
              <a:cs typeface="Arial"/>
              <a:sym typeface="Arial"/>
            </a:endParaRPr>
          </a:p>
          <a:p>
            <a:pPr indent="0" lvl="0" marL="0" rtl="0" algn="l">
              <a:lnSpc>
                <a:spcPct val="100000"/>
              </a:lnSpc>
              <a:spcBef>
                <a:spcPts val="0"/>
              </a:spcBef>
              <a:spcAft>
                <a:spcPts val="0"/>
              </a:spcAft>
              <a:buSzPts val="3000"/>
              <a:buNone/>
            </a:pPr>
            <a:r>
              <a:t/>
            </a:r>
            <a:endParaRPr sz="2600">
              <a:latin typeface="Arial"/>
              <a:ea typeface="Arial"/>
              <a:cs typeface="Arial"/>
              <a:sym typeface="Arial"/>
            </a:endParaRPr>
          </a:p>
          <a:p>
            <a:pPr indent="0" lvl="0" marL="0" rtl="0" algn="l">
              <a:lnSpc>
                <a:spcPct val="100000"/>
              </a:lnSpc>
              <a:spcBef>
                <a:spcPts val="0"/>
              </a:spcBef>
              <a:spcAft>
                <a:spcPts val="0"/>
              </a:spcAft>
              <a:buSzPts val="3000"/>
              <a:buNone/>
            </a:pPr>
            <a:r>
              <a:rPr lang="en-US" sz="2600">
                <a:latin typeface="Arial"/>
                <a:ea typeface="Arial"/>
                <a:cs typeface="Arial"/>
                <a:sym typeface="Arial"/>
              </a:rPr>
              <a:t>Isource = 485.8*Vsense</a:t>
            </a:r>
            <a:endParaRPr sz="2600">
              <a:latin typeface="Arial"/>
              <a:ea typeface="Arial"/>
              <a:cs typeface="Arial"/>
              <a:sym typeface="Arial"/>
            </a:endParaRPr>
          </a:p>
          <a:p>
            <a:pPr indent="0" lvl="0" marL="0" rtl="0" algn="l">
              <a:lnSpc>
                <a:spcPct val="100000"/>
              </a:lnSpc>
              <a:spcBef>
                <a:spcPts val="0"/>
              </a:spcBef>
              <a:spcAft>
                <a:spcPts val="0"/>
              </a:spcAft>
              <a:buSzPts val="3000"/>
              <a:buNone/>
            </a:pPr>
            <a:r>
              <a:t/>
            </a:r>
            <a:endParaRPr sz="1800">
              <a:latin typeface="Arial"/>
              <a:ea typeface="Arial"/>
              <a:cs typeface="Arial"/>
              <a:sym typeface="Arial"/>
            </a:endParaRPr>
          </a:p>
        </p:txBody>
      </p:sp>
      <p:sp>
        <p:nvSpPr>
          <p:cNvPr id="191" name="Google Shape;191;g2a07cc0e579_1_48"/>
          <p:cNvSpPr/>
          <p:nvPr/>
        </p:nvSpPr>
        <p:spPr>
          <a:xfrm flipH="1" rot="10800000">
            <a:off x="0" y="6437100"/>
            <a:ext cx="12192000" cy="420900"/>
          </a:xfrm>
          <a:prstGeom prst="rect">
            <a:avLst/>
          </a:prstGeom>
          <a:gradFill>
            <a:gsLst>
              <a:gs pos="0">
                <a:srgbClr val="7F7F7F"/>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92" name="Google Shape;192;g2a07cc0e579_1_4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GRAINGER ENGINEERING</a:t>
            </a:r>
            <a:endParaRPr/>
          </a:p>
        </p:txBody>
      </p:sp>
      <p:sp>
        <p:nvSpPr>
          <p:cNvPr id="193" name="Google Shape;193;g2a07cc0e579_1_48"/>
          <p:cNvSpPr/>
          <p:nvPr/>
        </p:nvSpPr>
        <p:spPr>
          <a:xfrm flipH="1" rot="10800000">
            <a:off x="0" y="-7677"/>
            <a:ext cx="12192000" cy="868200"/>
          </a:xfrm>
          <a:prstGeom prst="rect">
            <a:avLst/>
          </a:prstGeom>
          <a:gradFill>
            <a:gsLst>
              <a:gs pos="0">
                <a:srgbClr val="1B4284"/>
              </a:gs>
              <a:gs pos="100000">
                <a:srgbClr val="13294B"/>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94" name="Google Shape;194;g2a07cc0e579_1_4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95" name="Google Shape;195;g2a07cc0e579_1_48"/>
          <p:cNvSpPr txBox="1"/>
          <p:nvPr/>
        </p:nvSpPr>
        <p:spPr>
          <a:xfrm>
            <a:off x="376810" y="204051"/>
            <a:ext cx="10910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lang="en-US" sz="2400">
                <a:solidFill>
                  <a:schemeClr val="lt1"/>
                </a:solidFill>
              </a:rPr>
              <a:t>Sensor Circuits: </a:t>
            </a:r>
            <a:r>
              <a:rPr lang="en-US" sz="2600">
                <a:solidFill>
                  <a:srgbClr val="E84B36"/>
                </a:solidFill>
              </a:rPr>
              <a:t>Current Calculations</a:t>
            </a:r>
            <a:endParaRPr i="0" sz="2400" u="none" cap="none" strike="noStrike">
              <a:solidFill>
                <a:schemeClr val="lt1"/>
              </a:solidFill>
            </a:endParaRPr>
          </a:p>
        </p:txBody>
      </p:sp>
      <p:sp>
        <p:nvSpPr>
          <p:cNvPr id="196" name="Google Shape;196;g2a07cc0e579_1_4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ELECTRICAL &amp; COMPUTER ENGINEERING</a:t>
            </a:r>
            <a:endParaRPr/>
          </a:p>
        </p:txBody>
      </p:sp>
      <p:pic>
        <p:nvPicPr>
          <p:cNvPr id="197" name="Google Shape;197;g2a07cc0e579_1_48"/>
          <p:cNvPicPr preferRelativeResize="0"/>
          <p:nvPr/>
        </p:nvPicPr>
        <p:blipFill>
          <a:blip r:embed="rId4">
            <a:alphaModFix/>
          </a:blip>
          <a:stretch>
            <a:fillRect/>
          </a:stretch>
        </p:blipFill>
        <p:spPr>
          <a:xfrm>
            <a:off x="6690650" y="1180611"/>
            <a:ext cx="5118461" cy="5023675"/>
          </a:xfrm>
          <a:prstGeom prst="rect">
            <a:avLst/>
          </a:prstGeom>
          <a:noFill/>
          <a:ln>
            <a:noFill/>
          </a:ln>
        </p:spPr>
      </p:pic>
      <p:sp>
        <p:nvSpPr>
          <p:cNvPr id="198" name="Google Shape;198;g2a07cc0e579_1_48"/>
          <p:cNvSpPr txBox="1"/>
          <p:nvPr>
            <p:ph idx="12" type="sldNum"/>
          </p:nvPr>
        </p:nvSpPr>
        <p:spPr>
          <a:xfrm>
            <a:off x="9448800" y="646500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b="1" lang="en-US">
                <a:solidFill>
                  <a:schemeClr val="lt1"/>
                </a:solidFill>
              </a:rPr>
              <a:t>‹#›</a:t>
            </a:fld>
            <a:endParaRPr b="1">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