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4"/>
    <p:sldMasterId id="2147483764" r:id="rId5"/>
  </p:sldMasterIdLst>
  <p:notesMasterIdLst>
    <p:notesMasterId r:id="rId28"/>
  </p:notesMasterIdLst>
  <p:handoutMasterIdLst>
    <p:handoutMasterId r:id="rId29"/>
  </p:handoutMasterIdLst>
  <p:sldIdLst>
    <p:sldId id="800" r:id="rId6"/>
    <p:sldId id="803" r:id="rId7"/>
    <p:sldId id="805" r:id="rId8"/>
    <p:sldId id="804" r:id="rId9"/>
    <p:sldId id="821" r:id="rId10"/>
    <p:sldId id="824" r:id="rId11"/>
    <p:sldId id="820" r:id="rId12"/>
    <p:sldId id="816" r:id="rId13"/>
    <p:sldId id="817" r:id="rId14"/>
    <p:sldId id="808" r:id="rId15"/>
    <p:sldId id="806" r:id="rId16"/>
    <p:sldId id="807" r:id="rId17"/>
    <p:sldId id="827" r:id="rId18"/>
    <p:sldId id="811" r:id="rId19"/>
    <p:sldId id="825" r:id="rId20"/>
    <p:sldId id="812" r:id="rId21"/>
    <p:sldId id="826" r:id="rId22"/>
    <p:sldId id="828" r:id="rId23"/>
    <p:sldId id="810" r:id="rId24"/>
    <p:sldId id="822" r:id="rId25"/>
    <p:sldId id="809" r:id="rId26"/>
    <p:sldId id="823" r:id="rId27"/>
  </p:sldIdLst>
  <p:sldSz cx="13817600" cy="7772400"/>
  <p:notesSz cx="6858000" cy="9144000"/>
  <p:defaultTextStyle>
    <a:defPPr>
      <a:defRPr lang="en-US"/>
    </a:defPPr>
    <a:lvl1pPr marL="0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4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D187"/>
    <a:srgbClr val="8042C4"/>
    <a:srgbClr val="E84A26"/>
    <a:srgbClr val="DE4D3A"/>
    <a:srgbClr val="142958"/>
    <a:srgbClr val="15274B"/>
    <a:srgbClr val="F16322"/>
    <a:srgbClr val="DDD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0A7D7-A960-6820-1492-A4F75A824087}" v="18" dt="2025-12-09T15:37:52.399"/>
    <p1510:client id="{6AE8DAAE-879C-A5C0-617F-671165FAAF80}" v="8" dt="2025-12-08T15:47:54.723"/>
    <p1510:client id="{BB50D7C7-AC3C-421B-99A1-6ABD575DBC50}" v="41" dt="2025-12-09T16:37:24.649"/>
    <p1510:client id="{D2B3578C-FCFA-89D3-D601-700D8D42BDC1}" v="503" dt="2025-12-08T22:52:27.539"/>
    <p1510:client id="{F88AB9A0-2B06-FD2E-90CA-C41CD02B6AA6}" v="410" dt="2025-12-08T17:14:18.0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46" y="48"/>
      </p:cViewPr>
      <p:guideLst>
        <p:guide orient="horz" pos="2448"/>
        <p:guide pos="43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solidFill>
                <a:srgbClr val="142958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7356FF-FEF1-EF48-BD73-4B95B2E46E83}" type="datetimeFigureOut">
              <a:rPr lang="en-US" smtClean="0">
                <a:solidFill>
                  <a:srgbClr val="F16322"/>
                </a:solidFill>
              </a:rPr>
              <a:t>12/8/2025</a:t>
            </a:fld>
            <a:endParaRPr lang="en-US">
              <a:solidFill>
                <a:srgbClr val="F1632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004881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rgbClr val="142958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F16322"/>
                </a:solidFill>
              </a:defRPr>
            </a:lvl1pPr>
          </a:lstStyle>
          <a:p>
            <a:fld id="{DBF7D493-8EEB-7E45-916B-5FBC49ABC710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ECE_handoutmaste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8450729"/>
            <a:ext cx="6858000" cy="70597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76999" y="8889999"/>
            <a:ext cx="379413" cy="2524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CEFB91-0E46-0049-83A0-416CE6334971}" type="slidenum">
              <a:rPr lang="en-US" smtClean="0">
                <a:solidFill>
                  <a:schemeClr val="bg1"/>
                </a:solidFill>
                <a:latin typeface="OfficinaSansITCStd Book"/>
                <a:cs typeface="OfficinaSansITCStd Book"/>
              </a:rPr>
              <a:t>‹#›</a:t>
            </a:fld>
            <a:endParaRPr lang="en-US">
              <a:solidFill>
                <a:schemeClr val="bg1"/>
              </a:solidFill>
              <a:latin typeface="OfficinaSansITCStd Book"/>
              <a:cs typeface="OfficinaSansITCStd Book"/>
            </a:endParaRPr>
          </a:p>
        </p:txBody>
      </p:sp>
    </p:spTree>
    <p:extLst>
      <p:ext uri="{BB962C8B-B14F-4D97-AF65-F5344CB8AC3E}">
        <p14:creationId xmlns:p14="http://schemas.microsoft.com/office/powerpoint/2010/main" val="3356410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115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22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734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6458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557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4686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3802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2914" algn="l" defTabSz="50911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7" y="619125"/>
            <a:ext cx="12736405" cy="7429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ECE ILLINOIS 16:9 TEMPLATE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10627" y="1570071"/>
            <a:ext cx="12736405" cy="32731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7" y="1860825"/>
            <a:ext cx="12736405" cy="3017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="0" i="0" baseline="0">
                <a:solidFill>
                  <a:srgbClr val="E84A2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2546194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1628416"/>
            <a:ext cx="12631240" cy="507718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4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12701026" cy="5082540"/>
          </a:xfrm>
          <a:prstGeom prst="rect">
            <a:avLst/>
          </a:prstGeom>
        </p:spPr>
        <p:txBody>
          <a:bodyPr vert="horz"/>
          <a:lstStyle>
            <a:lvl1pPr marL="381995" indent="-381995">
              <a:buFont typeface="Wingdings" panose="05000000000000000000" pitchFamily="2" charset="2"/>
              <a:buChar char="§"/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07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9124501" y="1608096"/>
            <a:ext cx="4069626" cy="5067024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below</a:t>
            </a:r>
          </a:p>
          <a:p>
            <a:pPr lvl="0"/>
            <a:r>
              <a:rPr lang="en-US"/>
              <a:t>to insert media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8182392" cy="50467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270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10626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6964630" y="1628416"/>
            <a:ext cx="6144645" cy="50873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0" baseline="0">
                <a:solidFill>
                  <a:srgbClr val="13294B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Body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3294B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1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 hasCustomPrompt="1"/>
          </p:nvPr>
        </p:nvSpPr>
        <p:spPr>
          <a:xfrm>
            <a:off x="610626" y="1608096"/>
            <a:ext cx="12583500" cy="5097504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600" i="1" baseline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below to insert media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635276"/>
            <a:ext cx="12631240" cy="72680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slide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32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834640"/>
            <a:ext cx="13817600" cy="2038696"/>
          </a:xfrm>
          <a:prstGeom prst="rect">
            <a:avLst/>
          </a:prstGeom>
          <a:solidFill>
            <a:srgbClr val="13294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626" y="2977958"/>
            <a:ext cx="12631240" cy="63055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800" b="1" i="0" baseline="0">
                <a:solidFill>
                  <a:schemeClr val="bg1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/>
              <a:t>Title of section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10626" y="3833136"/>
            <a:ext cx="12631240" cy="718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9" b="0" i="1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of section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33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6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940" y="2695073"/>
            <a:ext cx="13820539" cy="2352030"/>
            <a:chOff x="-1069" y="2880073"/>
            <a:chExt cx="10056262" cy="1676400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96"/>
            <a:stretch/>
          </p:blipFill>
          <p:spPr>
            <a:xfrm>
              <a:off x="-1069" y="2881477"/>
              <a:ext cx="2514600" cy="167309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3531" y="2880073"/>
              <a:ext cx="2514600" cy="16764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062" y="2880073"/>
              <a:ext cx="2514600" cy="16764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0593" y="2881978"/>
              <a:ext cx="2514600" cy="16744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5111273"/>
            <a:ext cx="13817597" cy="2673879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3099" y="5528603"/>
            <a:ext cx="13804501" cy="2256549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10" y="5698404"/>
            <a:ext cx="4446031" cy="14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7172772"/>
            <a:ext cx="13817600" cy="599627"/>
          </a:xfrm>
          <a:prstGeom prst="rect">
            <a:avLst/>
          </a:prstGeom>
          <a:solidFill>
            <a:srgbClr val="E84A2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2"/>
          <a:stretch/>
        </p:blipFill>
        <p:spPr>
          <a:xfrm>
            <a:off x="-2" y="7022370"/>
            <a:ext cx="13817601" cy="25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09" y="7353309"/>
            <a:ext cx="1940310" cy="1969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03" b="63560"/>
          <a:stretch/>
        </p:blipFill>
        <p:spPr>
          <a:xfrm>
            <a:off x="499630" y="7239543"/>
            <a:ext cx="368073" cy="424519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9504" y="7237049"/>
            <a:ext cx="533709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DAA0FC6-F71F-4650-BE21-9A15F164E7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13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</p:sldLayoutIdLst>
  <p:hf hdr="0" ftr="0"/>
  <p:txStyles>
    <p:titleStyle>
      <a:lvl1pPr algn="ctr" defTabSz="509326" rtl="0" eaLnBrk="1" latinLnBrk="0" hangingPunct="1">
        <a:spcBef>
          <a:spcPct val="0"/>
        </a:spcBef>
        <a:buNone/>
        <a:defRPr sz="4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995" indent="-381995" algn="l" defTabSz="509326" rtl="0" eaLnBrk="1" latinLnBrk="0" hangingPunct="1">
        <a:spcBef>
          <a:spcPct val="20000"/>
        </a:spcBef>
        <a:buFont typeface="Arial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27657" indent="-318330" algn="l" defTabSz="509326" rtl="0" eaLnBrk="1" latinLnBrk="0" hangingPunct="1">
        <a:spcBef>
          <a:spcPct val="20000"/>
        </a:spcBef>
        <a:buFont typeface="Arial"/>
        <a:buChar char="–"/>
        <a:defRPr sz="3099" kern="1200">
          <a:solidFill>
            <a:schemeClr val="tx1"/>
          </a:solidFill>
          <a:latin typeface="+mn-lt"/>
          <a:ea typeface="+mn-ea"/>
          <a:cs typeface="+mn-cs"/>
        </a:defRPr>
      </a:lvl2pPr>
      <a:lvl3pPr marL="1273318" indent="-254664" algn="l" defTabSz="509326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645" indent="-254664" algn="l" defTabSz="509326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971" indent="-254664" algn="l" defTabSz="509326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29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0625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9952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9278" indent="-254664" algn="l" defTabSz="50932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26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654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98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308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63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5961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289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615" algn="l" defTabSz="50932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Autonomous Wi-Fi Mapping Car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 vert="horz" lIns="91440" tIns="45720" rIns="91440" bIns="45720" anchor="t"/>
          <a:lstStyle/>
          <a:p>
            <a:r>
              <a:rPr lang="en-US" sz="2000">
                <a:latin typeface="Arial"/>
                <a:cs typeface="Arial"/>
              </a:rPr>
              <a:t>Ben Maydan, Avi Winick, Josh Powers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r>
              <a:rPr lang="en-US" sz="1400">
                <a:latin typeface="Arial"/>
                <a:cs typeface="Arial"/>
              </a:rPr>
              <a:t>Group 2</a:t>
            </a:r>
          </a:p>
        </p:txBody>
      </p:sp>
    </p:spTree>
    <p:extLst>
      <p:ext uri="{BB962C8B-B14F-4D97-AF65-F5344CB8AC3E}">
        <p14:creationId xmlns:p14="http://schemas.microsoft.com/office/powerpoint/2010/main" val="3418494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86E96-D8D6-E15B-C18A-9CBEEB831C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766" y="635276"/>
            <a:ext cx="4779677" cy="733997"/>
          </a:xfrm>
        </p:spPr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Design - Power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15D08-4B0B-4E5B-B722-3667F234E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3AFC95-B82C-5054-BF23-1E13D9AC5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" r="7543" b="-1405"/>
          <a:stretch>
            <a:fillRect/>
          </a:stretch>
        </p:blipFill>
        <p:spPr>
          <a:xfrm>
            <a:off x="1683905" y="1776549"/>
            <a:ext cx="3625027" cy="4025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BAB2B3-F275-854C-2030-B2111FD40C03}"/>
              </a:ext>
            </a:extLst>
          </p:cNvPr>
          <p:cNvSpPr txBox="1"/>
          <p:nvPr/>
        </p:nvSpPr>
        <p:spPr>
          <a:xfrm>
            <a:off x="2115599" y="5865884"/>
            <a:ext cx="3048461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">
                <a:ea typeface="+mn-lt"/>
                <a:cs typeface="+mn-lt"/>
              </a:rPr>
              <a:t>https://www.amazon.com/dp/B0CYPG8NNQ?ref_=ppx_hzod_title_dt_b_fed_asin_title_0_0</a:t>
            </a:r>
            <a:endParaRPr lang="en-US" sz="600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A4127A-3B64-02C7-6453-5C2D3E8F5C58}"/>
              </a:ext>
            </a:extLst>
          </p:cNvPr>
          <p:cNvSpPr txBox="1"/>
          <p:nvPr/>
        </p:nvSpPr>
        <p:spPr>
          <a:xfrm>
            <a:off x="6773969" y="1367082"/>
            <a:ext cx="6052026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 2  7.4V Lithium Ion batteries with – </a:t>
            </a:r>
            <a:r>
              <a:rPr lang="en-US" b="1">
                <a:ea typeface="+mn-lt"/>
                <a:cs typeface="+mn-lt"/>
              </a:rPr>
              <a:t>3300mAh / 24.42Wh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Optimization:</a:t>
            </a:r>
            <a:r>
              <a:rPr lang="en-US">
                <a:ea typeface="+mn-lt"/>
                <a:cs typeface="+mn-lt"/>
              </a:rPr>
              <a:t> Downsized from 5000mAh to meet the </a:t>
            </a:r>
            <a:r>
              <a:rPr lang="en-US" b="1">
                <a:ea typeface="+mn-lt"/>
                <a:cs typeface="+mn-lt"/>
              </a:rPr>
              <a:t>1.5 kg</a:t>
            </a:r>
            <a:r>
              <a:rPr lang="en-US">
                <a:ea typeface="+mn-lt"/>
                <a:cs typeface="+mn-lt"/>
              </a:rPr>
              <a:t> vehicle weight constraint without compromising performance.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Safety Margin: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Capacity:</a:t>
            </a:r>
            <a:r>
              <a:rPr lang="en-US">
                <a:ea typeface="+mn-lt"/>
                <a:cs typeface="+mn-lt"/>
              </a:rPr>
              <a:t> 15C Rating, giving us </a:t>
            </a:r>
            <a:r>
              <a:rPr lang="en-US" b="1">
                <a:ea typeface="+mn-lt"/>
                <a:cs typeface="+mn-lt"/>
              </a:rPr>
              <a:t>49.5A</a:t>
            </a:r>
            <a:r>
              <a:rPr lang="en-US">
                <a:ea typeface="+mn-lt"/>
                <a:cs typeface="+mn-lt"/>
              </a:rPr>
              <a:t> Continuous Discharge if needed.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Load: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2A</a:t>
            </a:r>
            <a:r>
              <a:rPr lang="en-US">
                <a:ea typeface="+mn-lt"/>
                <a:cs typeface="+mn-lt"/>
              </a:rPr>
              <a:t> Peak Stall Current.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Result:</a:t>
            </a:r>
            <a:r>
              <a:rPr lang="en-US">
                <a:ea typeface="+mn-lt"/>
                <a:cs typeface="+mn-lt"/>
              </a:rPr>
              <a:t> stable voltage delivery without overheating.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Energy Available:</a:t>
            </a:r>
            <a:r>
              <a:rPr lang="en-US">
                <a:ea typeface="+mn-lt"/>
                <a:cs typeface="+mn-lt"/>
              </a:rPr>
              <a:t> 24.42 </a:t>
            </a:r>
            <a:r>
              <a:rPr lang="en-US" err="1">
                <a:ea typeface="+mn-lt"/>
                <a:cs typeface="+mn-lt"/>
              </a:rPr>
              <a:t>Wh</a:t>
            </a:r>
            <a:r>
              <a:rPr lang="en-US">
                <a:ea typeface="+mn-lt"/>
                <a:cs typeface="+mn-lt"/>
              </a:rPr>
              <a:t> per battery.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Power Draw:</a:t>
            </a:r>
            <a:r>
              <a:rPr lang="en-US">
                <a:ea typeface="+mn-lt"/>
                <a:cs typeface="+mn-lt"/>
              </a:rPr>
              <a:t> ~7.4 W (Nominal).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Calculated Runtime: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&gt;2 Hours</a:t>
            </a:r>
            <a:r>
              <a:rPr lang="en-US">
                <a:ea typeface="+mn-lt"/>
                <a:cs typeface="+mn-lt"/>
              </a:rPr>
              <a:t> (Exceeds 15-minute requirement by 13x).</a:t>
            </a:r>
            <a:endParaRPr lang="en-US"/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4172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DD8D9-CAD3-D7D3-5FC6-945A285136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Design - Power Protection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A48669-1D0B-D9EE-D0CD-0BA126575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Picture 8" descr="A diagram of a motor power path&#10;&#10;AI-generated content may be incorrect.">
            <a:extLst>
              <a:ext uri="{FF2B5EF4-FFF2-40B4-BE49-F238E27FC236}">
                <a16:creationId xmlns:a16="http://schemas.microsoft.com/office/drawing/2014/main" id="{74CC2AD4-E7C9-A676-8B56-8C07634E7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42" y="1647113"/>
            <a:ext cx="6723128" cy="3796137"/>
          </a:xfrm>
          <a:prstGeom prst="rect">
            <a:avLst/>
          </a:prstGeom>
        </p:spPr>
      </p:pic>
      <p:pic>
        <p:nvPicPr>
          <p:cNvPr id="11" name="Picture 10" descr="A diagram of a chip power&#10;&#10;AI-generated content may be incorrect.">
            <a:extLst>
              <a:ext uri="{FF2B5EF4-FFF2-40B4-BE49-F238E27FC236}">
                <a16:creationId xmlns:a16="http://schemas.microsoft.com/office/drawing/2014/main" id="{749B3D64-334C-9BD2-6850-D80E8368F6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390" b="-376"/>
          <a:stretch>
            <a:fillRect/>
          </a:stretch>
        </p:blipFill>
        <p:spPr>
          <a:xfrm>
            <a:off x="7135549" y="1641268"/>
            <a:ext cx="6326756" cy="375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16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8E199-D3D8-C895-6AA0-BCC252223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Design - Power Budget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4FDB26-813F-F796-0FBD-7BD860CA4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 descr="A screenshot of a white box&#10;&#10;AI-generated content may be incorrect.">
            <a:extLst>
              <a:ext uri="{FF2B5EF4-FFF2-40B4-BE49-F238E27FC236}">
                <a16:creationId xmlns:a16="http://schemas.microsoft.com/office/drawing/2014/main" id="{D5956D8E-BD3E-F0E8-0AE1-68BB2C324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6" y="4150701"/>
            <a:ext cx="7781714" cy="2367280"/>
          </a:xfrm>
          <a:prstGeom prst="rect">
            <a:avLst/>
          </a:prstGeom>
        </p:spPr>
      </p:pic>
      <p:pic>
        <p:nvPicPr>
          <p:cNvPr id="7" name="Picture 6" descr="A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A070327F-E1CF-3F5A-CD6B-EF8E9D21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3697" y="4150650"/>
            <a:ext cx="4552950" cy="2523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962279-DEC8-8D28-50DF-C9EDC7BE227B}"/>
              </a:ext>
            </a:extLst>
          </p:cNvPr>
          <p:cNvSpPr txBox="1"/>
          <p:nvPr/>
        </p:nvSpPr>
        <p:spPr>
          <a:xfrm>
            <a:off x="612071" y="1926597"/>
            <a:ext cx="1227314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Total Peak Load:</a:t>
            </a:r>
            <a:r>
              <a:rPr lang="en-US">
                <a:ea typeface="+mn-lt"/>
                <a:cs typeface="+mn-lt"/>
              </a:rPr>
              <a:t> Calculated at </a:t>
            </a:r>
            <a:r>
              <a:rPr lang="en-US" b="1">
                <a:ea typeface="+mn-lt"/>
                <a:cs typeface="+mn-lt"/>
              </a:rPr>
              <a:t>5A</a:t>
            </a:r>
            <a:r>
              <a:rPr lang="en-US">
                <a:ea typeface="+mn-lt"/>
                <a:cs typeface="+mn-lt"/>
              </a:rPr>
              <a:t> (Motors + LIDAR + Headroom).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Component Selection:</a:t>
            </a:r>
            <a:r>
              <a:rPr lang="en-US">
                <a:ea typeface="+mn-lt"/>
                <a:cs typeface="+mn-lt"/>
              </a:rPr>
              <a:t> Selected P-MOSFETs rated for </a:t>
            </a:r>
            <a:r>
              <a:rPr lang="en-US" b="1">
                <a:ea typeface="+mn-lt"/>
                <a:cs typeface="+mn-lt"/>
              </a:rPr>
              <a:t>15A Continuous</a:t>
            </a:r>
            <a:r>
              <a:rPr lang="en-US">
                <a:ea typeface="+mn-lt"/>
                <a:cs typeface="+mn-lt"/>
              </a:rPr>
              <a:t>, providing a </a:t>
            </a:r>
            <a:r>
              <a:rPr lang="en-US" b="1">
                <a:ea typeface="+mn-lt"/>
                <a:cs typeface="+mn-lt"/>
              </a:rPr>
              <a:t>3x Safety Factor</a:t>
            </a:r>
            <a:r>
              <a:rPr lang="en-US">
                <a:ea typeface="+mn-lt"/>
                <a:cs typeface="+mn-lt"/>
              </a:rPr>
              <a:t>.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Protection Strategy:</a:t>
            </a:r>
            <a:r>
              <a:rPr lang="en-US">
                <a:ea typeface="+mn-lt"/>
                <a:cs typeface="+mn-lt"/>
              </a:rPr>
              <a:t> Fuse limits are set to </a:t>
            </a:r>
            <a:r>
              <a:rPr lang="en-US" b="1">
                <a:ea typeface="+mn-lt"/>
                <a:cs typeface="+mn-lt"/>
              </a:rPr>
              <a:t>10A (Trip)</a:t>
            </a:r>
            <a:r>
              <a:rPr lang="en-US">
                <a:ea typeface="+mn-lt"/>
                <a:cs typeface="+mn-lt"/>
              </a:rPr>
              <a:t> to accommodate temporary motor stall currents while protecting against dead shorts.</a:t>
            </a:r>
            <a:endParaRPr lang="en-US"/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6646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BD26-650B-039C-FEFF-1B869E569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FD5CA-556E-5BEA-15D2-0514A72B9C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 dirty="0">
                <a:latin typeface="Arial Narrow"/>
              </a:rPr>
              <a:t>Design – Power Integrity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71B9C-362B-BDAB-7926-C09EA78F8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9E7EDC-824D-4880-EFFF-C2B8DC34D9C5}"/>
              </a:ext>
            </a:extLst>
          </p:cNvPr>
          <p:cNvSpPr txBox="1"/>
          <p:nvPr/>
        </p:nvSpPr>
        <p:spPr>
          <a:xfrm>
            <a:off x="612071" y="1926597"/>
            <a:ext cx="1227314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Brownout Prevention:</a:t>
            </a:r>
            <a:r>
              <a:rPr lang="en-US">
                <a:ea typeface="+mn-lt"/>
                <a:cs typeface="+mn-lt"/>
              </a:rPr>
              <a:t> Motors + LIDAR spin-up created current transients causing 200mV sag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Bulk Electrolytic:</a:t>
            </a:r>
            <a:r>
              <a:rPr lang="en-US">
                <a:ea typeface="+mn-lt"/>
                <a:cs typeface="+mn-lt"/>
              </a:rPr>
              <a:t> Act as energy reservoir need motor drivers and LIDAR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ea typeface="+mn-lt"/>
                <a:cs typeface="+mn-lt"/>
              </a:rPr>
              <a:t>Decoupling Capacitance:</a:t>
            </a:r>
            <a:r>
              <a:rPr lang="en-US">
                <a:ea typeface="+mn-lt"/>
                <a:cs typeface="+mn-lt"/>
              </a:rPr>
              <a:t> Handles fast switching to limit noise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2" name="AutoShape 2" descr="Image result for electrolytic capacitor smd">
            <a:extLst>
              <a:ext uri="{FF2B5EF4-FFF2-40B4-BE49-F238E27FC236}">
                <a16:creationId xmlns:a16="http://schemas.microsoft.com/office/drawing/2014/main" id="{8F6553B1-E02C-CC53-05FE-42613AE65EF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56399" y="3733799"/>
            <a:ext cx="2292351" cy="229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 descr="A close up of a capacitor&#10;&#10;AI-generated content may be incorrect.">
            <a:extLst>
              <a:ext uri="{FF2B5EF4-FFF2-40B4-BE49-F238E27FC236}">
                <a16:creationId xmlns:a16="http://schemas.microsoft.com/office/drawing/2014/main" id="{146ED58D-BEC6-BA28-F968-1A1C7C886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2532" y="2682835"/>
            <a:ext cx="3230817" cy="3671930"/>
          </a:xfrm>
          <a:prstGeom prst="rect">
            <a:avLst/>
          </a:prstGeom>
        </p:spPr>
      </p:pic>
      <p:pic>
        <p:nvPicPr>
          <p:cNvPr id="11" name="Picture 10" descr="A black numbers and a black line&#10;&#10;AI-generated content may be incorrect.">
            <a:extLst>
              <a:ext uri="{FF2B5EF4-FFF2-40B4-BE49-F238E27FC236}">
                <a16:creationId xmlns:a16="http://schemas.microsoft.com/office/drawing/2014/main" id="{C410C35E-0C9F-AA83-FB55-3710FADE3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504" y="3991552"/>
            <a:ext cx="5812171" cy="131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1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DEF7D6-99AD-4E28-556D-9726BDA5EE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2021238"/>
            <a:ext cx="6290680" cy="3720487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Dual Controller Architecture: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 b="1">
                <a:latin typeface="Arial"/>
                <a:cs typeface="Arial"/>
              </a:rPr>
              <a:t>ESP32:</a:t>
            </a:r>
            <a:r>
              <a:rPr lang="en-US" sz="3050">
                <a:latin typeface="Arial"/>
                <a:cs typeface="Arial"/>
              </a:rPr>
              <a:t> Handles motor control, Bluetooth, and Wi-Fi scanning.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 b="1">
                <a:latin typeface="Arial"/>
                <a:cs typeface="Arial"/>
              </a:rPr>
              <a:t>Raspberry Pi:</a:t>
            </a:r>
            <a:r>
              <a:rPr lang="en-US" sz="3050">
                <a:latin typeface="Arial"/>
                <a:cs typeface="Arial"/>
              </a:rPr>
              <a:t> Dedicated "brain" for running SLAM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F5190-4539-27B5-7E56-DA44AA3D7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Design – Software (System Architecture)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C63AB-56B0-6945-AD0A-CFAE9848D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A cartoon of a computer next to a computer chip&#10;&#10;AI-generated content may be incorrect.">
            <a:extLst>
              <a:ext uri="{FF2B5EF4-FFF2-40B4-BE49-F238E27FC236}">
                <a16:creationId xmlns:a16="http://schemas.microsoft.com/office/drawing/2014/main" id="{02AF955A-E697-DEC0-ABA0-10E8719FA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856" y="2225140"/>
            <a:ext cx="6033054" cy="3308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6ACF8E-4064-4106-225C-EEA082857C68}"/>
              </a:ext>
            </a:extLst>
          </p:cNvPr>
          <p:cNvSpPr txBox="1"/>
          <p:nvPr/>
        </p:nvSpPr>
        <p:spPr>
          <a:xfrm>
            <a:off x="9690037" y="5531262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375361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692691-9197-0AED-52BD-E0BEC1802A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969116"/>
            <a:ext cx="7507833" cy="3824814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3600">
                <a:latin typeface="Arial"/>
                <a:cs typeface="Arial"/>
              </a:rPr>
              <a:t>Chip to Chip Communication:</a:t>
            </a: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3100">
                <a:latin typeface="Arial"/>
                <a:cs typeface="Arial"/>
              </a:rPr>
              <a:t>We use a special method called </a:t>
            </a:r>
            <a:r>
              <a:rPr lang="en-US" sz="3100" b="1">
                <a:latin typeface="Arial"/>
                <a:cs typeface="Arial"/>
              </a:rPr>
              <a:t>COBS encoding</a:t>
            </a:r>
            <a:r>
              <a:rPr lang="en-US" sz="3100">
                <a:latin typeface="Arial"/>
                <a:cs typeface="Arial"/>
              </a:rPr>
              <a:t> with TX and RX wires connected from the ESP32 to the Raspberry Pi.</a:t>
            </a:r>
          </a:p>
          <a:p>
            <a:pPr marL="827405" lvl="1" indent="-318135">
              <a:buFont typeface="Courier New,monospace" panose="05000000000000000000" pitchFamily="2" charset="2"/>
              <a:buChar char="o"/>
            </a:pPr>
            <a:r>
              <a:rPr lang="en-US" sz="3100">
                <a:latin typeface="Arial"/>
                <a:cs typeface="Arial"/>
              </a:rPr>
              <a:t>This is very useful in preventing packet loss.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9517C-5F23-462C-3128-01112EE43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/>
              <a:t>Design – Software (System Architecture)</a:t>
            </a:r>
            <a:endParaRPr lang="en-US" b="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5EFDE-89EC-8BB8-D65B-09A717502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 descr="A close up of a circuit board&#10;&#10;AI-generated content may be incorrect.">
            <a:extLst>
              <a:ext uri="{FF2B5EF4-FFF2-40B4-BE49-F238E27FC236}">
                <a16:creationId xmlns:a16="http://schemas.microsoft.com/office/drawing/2014/main" id="{DE1C3573-EF41-F867-DCDE-FFA716D5E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541" y="2885937"/>
            <a:ext cx="4717369" cy="2577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CA1438-A23C-0BDA-C770-2C8A649A4D91}"/>
              </a:ext>
            </a:extLst>
          </p:cNvPr>
          <p:cNvSpPr txBox="1"/>
          <p:nvPr/>
        </p:nvSpPr>
        <p:spPr>
          <a:xfrm>
            <a:off x="10350246" y="5461766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414727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2F3E93-8D3C-F3DC-19F3-3C7BE3C1A9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Intelligent Path Planning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Uses BFS Flood Fill to identify the accessible "Island Map".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Generates a lawnmower pattern using A* algorithm for driving in between Wi-Fi recording points.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Wi-Fi Mapping: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ESP32 tags every Wi-Fi RSSI sample with (x, y) coordinates.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Utilizes Bluetooth to transmit heatmap and dataset to GUI.</a:t>
            </a:r>
            <a:endParaRPr lang="en-US" sz="30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3E9C5-44A1-CB4A-19BC-5DDA86144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Design – Software (Autonomous Navigation)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5EC22-AB16-A045-0B74-0893E1457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03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588E4B-C5AF-9173-2A30-1444292CAF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Prone to segmentation faults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Difficult to tune the hole-width hyperparameter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We implemented a redundancy layer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If the algorithm has a segmentation fault we automatically pick it back up from where it started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If we start the autonomous phase and the timeout phase passes, we use a high-quality list of previous LiDAR points to rebuild the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9A6B1-8D38-6BDC-B05C-DC77203068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Software Challenges – SLAM on Raspberry Pi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C8CCE-D835-4EF1-6F18-33564AA9E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B4A20-D84B-29A1-935F-7775670179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0626" y="635276"/>
            <a:ext cx="5415383" cy="726801"/>
          </a:xfrm>
        </p:spPr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Generated SLAM Map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A2E19-62F1-25AD-EBBC-8747DE12B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 descr="A black and white picture of a white object&#10;&#10;AI-generated content may be incorrect.">
            <a:extLst>
              <a:ext uri="{FF2B5EF4-FFF2-40B4-BE49-F238E27FC236}">
                <a16:creationId xmlns:a16="http://schemas.microsoft.com/office/drawing/2014/main" id="{093264D3-DC91-28A7-9AA5-A38F3D409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6932" y="747993"/>
            <a:ext cx="5217040" cy="5636655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839AFB3-3A25-B138-5ADC-B9B6D813ED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0626" y="1633220"/>
            <a:ext cx="7201926" cy="5082540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3550">
                <a:latin typeface="Arial"/>
                <a:cs typeface="Arial"/>
              </a:rPr>
              <a:t>Map in code is 8 x 8 meters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This is why white unoccupied area is smaller relative to total map.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Room made with poster boards</a:t>
            </a:r>
            <a:endParaRPr lang="en-US" sz="3550"/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Mostly rectangular but more triangular at the top</a:t>
            </a:r>
          </a:p>
          <a:p>
            <a:pPr marL="381635" indent="-381635"/>
            <a:r>
              <a:rPr lang="en-US" sz="3550">
                <a:latin typeface="Arial"/>
                <a:cs typeface="Arial"/>
              </a:rPr>
              <a:t>Featureless room &amp; black lines</a:t>
            </a: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3050">
                <a:latin typeface="Arial"/>
                <a:cs typeface="Arial"/>
              </a:rPr>
              <a:t>It's harder to localize; it's possible our redundancy code kicked in here</a:t>
            </a:r>
          </a:p>
        </p:txBody>
      </p:sp>
    </p:spTree>
    <p:extLst>
      <p:ext uri="{BB962C8B-B14F-4D97-AF65-F5344CB8AC3E}">
        <p14:creationId xmlns:p14="http://schemas.microsoft.com/office/powerpoint/2010/main" val="3989031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936B7-3912-A954-B58F-4237E56BE9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88170" y="128652"/>
            <a:ext cx="9304781" cy="726801"/>
          </a:xfrm>
        </p:spPr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Requirements and Verifications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898FA3-B021-9CE9-2FF6-8377AD42D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 descr="A table with text on it&#10;&#10;AI-generated content may be incorrect.">
            <a:extLst>
              <a:ext uri="{FF2B5EF4-FFF2-40B4-BE49-F238E27FC236}">
                <a16:creationId xmlns:a16="http://schemas.microsoft.com/office/drawing/2014/main" id="{3EAB9A57-E53B-1FE5-1229-3CDBA48CE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097" y="1101213"/>
            <a:ext cx="9967042" cy="55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7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B84474-C7FC-842B-2339-1867978066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08800" y="1633220"/>
            <a:ext cx="6402852" cy="5082540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000">
                <a:latin typeface="Arial"/>
                <a:cs typeface="Arial"/>
              </a:rPr>
              <a:t>Existing manual signal surveys are extremely expensive, slow, and prone to human error</a:t>
            </a:r>
            <a:endParaRPr lang="en-US"/>
          </a:p>
          <a:p>
            <a:pPr marL="381635" indent="-381635"/>
            <a:r>
              <a:rPr lang="en-US" sz="2000">
                <a:latin typeface="Arial"/>
                <a:cs typeface="Arial"/>
              </a:rPr>
              <a:t>Technicians charge thousands of dollars for site surveys</a:t>
            </a:r>
          </a:p>
          <a:p>
            <a:pPr marL="381635" indent="-381635"/>
            <a:r>
              <a:rPr lang="en-US" sz="2000">
                <a:latin typeface="Arial"/>
                <a:cs typeface="Arial"/>
              </a:rPr>
              <a:t>The autonomous car offers a low-cost, automated solution for consistent high-resolution mapping</a:t>
            </a:r>
          </a:p>
          <a:p>
            <a:pPr marL="381635" indent="-381635"/>
            <a:r>
              <a:rPr lang="en-US" sz="2000">
                <a:latin typeface="Arial"/>
                <a:cs typeface="Arial"/>
              </a:rPr>
              <a:t>Eliminates the need for expensive technician visits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F4E3F-117B-1714-2633-3343F09252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What problem does this solve?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32158-AA24-8683-A691-BFB275DBE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A person in a hard hat holding a tablet&#10;&#10;AI-generated content may be incorrect.">
            <a:extLst>
              <a:ext uri="{FF2B5EF4-FFF2-40B4-BE49-F238E27FC236}">
                <a16:creationId xmlns:a16="http://schemas.microsoft.com/office/drawing/2014/main" id="{89C5F1B4-F2E8-6238-C82D-9AB0DC1CD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76" y="1532743"/>
            <a:ext cx="4686300" cy="4686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638C68-37AE-4983-997F-906CD57E83D4}"/>
              </a:ext>
            </a:extLst>
          </p:cNvPr>
          <p:cNvSpPr txBox="1"/>
          <p:nvPr/>
        </p:nvSpPr>
        <p:spPr>
          <a:xfrm>
            <a:off x="2642978" y="6219085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428454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1AA2D-5597-A65A-D7C6-4C6CEDC5A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B0713-C826-7C6B-4525-177094483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9623" y="128652"/>
            <a:ext cx="4762885" cy="726801"/>
          </a:xfrm>
        </p:spPr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Results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61D94-CC53-9FB8-C61F-8B0F3B187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A screenshot of a graph&#10;&#10;AI-generated content may be incorrect.">
            <a:extLst>
              <a:ext uri="{FF2B5EF4-FFF2-40B4-BE49-F238E27FC236}">
                <a16:creationId xmlns:a16="http://schemas.microsoft.com/office/drawing/2014/main" id="{55A4BC7B-F56E-8A90-D85E-85C46F20AA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8" t="35373" r="56174" b="33594"/>
          <a:stretch>
            <a:fillRect/>
          </a:stretch>
        </p:blipFill>
        <p:spPr>
          <a:xfrm>
            <a:off x="251021" y="1944088"/>
            <a:ext cx="5374100" cy="2725369"/>
          </a:xfrm>
          <a:prstGeom prst="rect">
            <a:avLst/>
          </a:prstGeom>
        </p:spPr>
      </p:pic>
      <p:pic>
        <p:nvPicPr>
          <p:cNvPr id="7" name="Picture 6" descr="A blue and green bar with black text&#10;&#10;AI-generated content may be incorrect.">
            <a:extLst>
              <a:ext uri="{FF2B5EF4-FFF2-40B4-BE49-F238E27FC236}">
                <a16:creationId xmlns:a16="http://schemas.microsoft.com/office/drawing/2014/main" id="{4ACDF091-E9B7-7141-CC4C-26AE24D3A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241" y="1547732"/>
            <a:ext cx="952500" cy="4876800"/>
          </a:xfrm>
          <a:prstGeom prst="rect">
            <a:avLst/>
          </a:prstGeom>
        </p:spPr>
      </p:pic>
      <p:pic>
        <p:nvPicPr>
          <p:cNvPr id="8" name="Picture 7" descr="A white rectangular table with black text&#10;&#10;AI-generated content may be incorrect.">
            <a:extLst>
              <a:ext uri="{FF2B5EF4-FFF2-40B4-BE49-F238E27FC236}">
                <a16:creationId xmlns:a16="http://schemas.microsoft.com/office/drawing/2014/main" id="{E279675C-1501-70D4-4F1F-EAE7AAA5E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06" y="2231793"/>
            <a:ext cx="5563985" cy="263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63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3D5CF-00B8-54A5-F5F9-7D953691FE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61924" y="2108440"/>
            <a:ext cx="4437849" cy="3874751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Developed a robot which uses a LIDAR sensor to autonomously navigate calculated paths</a:t>
            </a:r>
            <a:endParaRPr lang="en-US" sz="2000">
              <a:solidFill>
                <a:schemeClr val="tx1"/>
              </a:solidFill>
              <a:cs typeface="Arial"/>
            </a:endParaRPr>
          </a:p>
          <a:p>
            <a:pPr marL="827405" lvl="1" indent="-318135">
              <a:buFont typeface="Courier New" panose="05000000000000000000" pitchFamily="2" charset="2"/>
              <a:buChar char="o"/>
            </a:pPr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Measures Wi-Fi signal strength at various points on this path</a:t>
            </a:r>
          </a:p>
          <a:p>
            <a:pPr marL="381635" indent="-381635"/>
            <a:r>
              <a:rPr lang="en-US" sz="2000">
                <a:solidFill>
                  <a:schemeClr val="tx1"/>
                </a:solidFill>
                <a:latin typeface="Arial"/>
                <a:cs typeface="Arial"/>
              </a:rPr>
              <a:t>Successfully implemented a custom PCB to manage power distribution, ensuring stable operation for motors and sensitive logic components via separate voltage rails.</a:t>
            </a:r>
            <a:endParaRPr lang="en-US" sz="2000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D35F2-8132-EDAC-150E-BA00AFF8C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D072-4F09-963F-FA38-F85C189E10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 descr="A computer screen with a diagram of a car&#10;&#10;AI-generated content may be incorrect.">
            <a:extLst>
              <a:ext uri="{FF2B5EF4-FFF2-40B4-BE49-F238E27FC236}">
                <a16:creationId xmlns:a16="http://schemas.microsoft.com/office/drawing/2014/main" id="{41119198-9FDE-AB71-E17A-54F6D4A3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141"/>
            <a:ext cx="9368091" cy="5099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766CB6-A3E3-315B-B13D-475ED185F8FB}"/>
              </a:ext>
            </a:extLst>
          </p:cNvPr>
          <p:cNvSpPr txBox="1"/>
          <p:nvPr/>
        </p:nvSpPr>
        <p:spPr>
          <a:xfrm>
            <a:off x="4153586" y="6593547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1557215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64C2F-2788-40FA-8B99-D4FE69FF4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427185-4BD5-F76B-B722-4ACCAEEEBC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093" y="1764532"/>
            <a:ext cx="12610759" cy="5082540"/>
          </a:xfrm>
        </p:spPr>
        <p:txBody>
          <a:bodyPr vert="horz" lIns="91440" tIns="45720" rIns="91440" bIns="45720" anchor="t"/>
          <a:lstStyle/>
          <a:p>
            <a:pPr marL="342900" indent="-342900"/>
            <a:r>
              <a:rPr lang="en-US" sz="2000" dirty="0">
                <a:latin typeface="Arial"/>
                <a:cs typeface="Arial"/>
              </a:rPr>
              <a:t>Refine omnidirectional wheels so friction is close to non-existent but also consistent everywhere</a:t>
            </a:r>
            <a:endParaRPr lang="en-US" sz="2000" dirty="0">
              <a:solidFill>
                <a:srgbClr val="000000"/>
              </a:solidFill>
              <a:cs typeface="Arial"/>
            </a:endParaRPr>
          </a:p>
          <a:p>
            <a:pPr marL="381635" indent="-381635"/>
            <a:r>
              <a:rPr lang="en-US" sz="2000" dirty="0">
                <a:latin typeface="Arial"/>
                <a:cs typeface="Arial"/>
              </a:rPr>
              <a:t>Drone to not limit Wi-Fi mapping to a flat plane</a:t>
            </a:r>
          </a:p>
          <a:p>
            <a:pPr marL="381635" indent="-381635"/>
            <a:r>
              <a:rPr lang="en-US" sz="2000" dirty="0">
                <a:latin typeface="Arial"/>
                <a:cs typeface="Arial"/>
              </a:rPr>
              <a:t>Improve the sensing subsystem to address the current limitation where the LiDAR sensor cannot detect obstacles that absorb light rays</a:t>
            </a:r>
            <a:endParaRPr lang="en-US" sz="2000" dirty="0">
              <a:cs typeface="Arial"/>
            </a:endParaRPr>
          </a:p>
          <a:p>
            <a:pPr marL="381635" indent="-381635"/>
            <a:r>
              <a:rPr lang="en-US" sz="2000" dirty="0">
                <a:latin typeface="Arial"/>
                <a:cs typeface="Arial"/>
              </a:rPr>
              <a:t>Transition from testing in controlled environments to complex spaces to validate the navigation algorithms against unpredictable physical layouts.</a:t>
            </a:r>
            <a:endParaRPr lang="en-US" sz="2000" dirty="0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0535DD-34FE-884E-BD57-BA55D93997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Future Work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75F21-780F-1971-6D6C-9D429AB133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563F0A-BF8C-28F5-CD6D-6FE39257D3ED}"/>
              </a:ext>
            </a:extLst>
          </p:cNvPr>
          <p:cNvSpPr txBox="1"/>
          <p:nvPr/>
        </p:nvSpPr>
        <p:spPr>
          <a:xfrm>
            <a:off x="3454400" y="3886200"/>
            <a:ext cx="69088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80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3998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821E4D-A0F9-E8A4-A53A-0C73392221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08800" y="1633220"/>
            <a:ext cx="6402852" cy="5082540"/>
          </a:xfrm>
        </p:spPr>
        <p:txBody>
          <a:bodyPr vert="horz" lIns="91440" tIns="45720" rIns="91440" bIns="45720" anchor="t"/>
          <a:lstStyle/>
          <a:p>
            <a:pPr marL="381635" indent="-381635"/>
            <a:r>
              <a:rPr lang="en-US" sz="2000">
                <a:latin typeface="Arial"/>
                <a:cs typeface="Arial"/>
              </a:rPr>
              <a:t>Developing an autonomous mobile robot for Wi-Fi mapping</a:t>
            </a:r>
            <a:endParaRPr lang="en-US">
              <a:latin typeface="Arial"/>
              <a:cs typeface="Arial"/>
            </a:endParaRPr>
          </a:p>
          <a:p>
            <a:pPr marL="381635" indent="-381635"/>
            <a:r>
              <a:rPr lang="en-US" sz="2000">
                <a:latin typeface="Arial"/>
                <a:cs typeface="Arial"/>
              </a:rPr>
              <a:t>Uses LIDAR and SLAM to build a 2D map and navigate</a:t>
            </a:r>
          </a:p>
          <a:p>
            <a:pPr marL="381635" indent="-381635"/>
            <a:r>
              <a:rPr lang="en-US" sz="2000">
                <a:latin typeface="Arial"/>
                <a:cs typeface="Arial"/>
              </a:rPr>
              <a:t>Collects and correlates Wi-Fi signal strength with location data</a:t>
            </a:r>
          </a:p>
          <a:p>
            <a:pPr marL="381635" indent="-381635"/>
            <a:r>
              <a:rPr lang="en-US" sz="2000">
                <a:latin typeface="Arial"/>
                <a:cs typeface="Arial"/>
              </a:rPr>
              <a:t>Generates a detailed heat map for network optimization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F5401-6D36-FF49-7216-6ABE54C357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r>
              <a:rPr lang="en-US">
                <a:latin typeface="Arial Narrow"/>
              </a:rPr>
              <a:t>What is our project?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F292-CFB9-6BCF-E76C-50481A1F4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A gemini image">
            <a:extLst>
              <a:ext uri="{FF2B5EF4-FFF2-40B4-BE49-F238E27FC236}">
                <a16:creationId xmlns:a16="http://schemas.microsoft.com/office/drawing/2014/main" id="{F5146428-B47E-BF9F-FCE4-5F62F7930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288" y="1555730"/>
            <a:ext cx="5994400" cy="39289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3373B-4406-DDE4-6326-56FB1B3C8674}"/>
              </a:ext>
            </a:extLst>
          </p:cNvPr>
          <p:cNvSpPr txBox="1"/>
          <p:nvPr/>
        </p:nvSpPr>
        <p:spPr>
          <a:xfrm>
            <a:off x="3068177" y="5474986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349371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CE4A1-4A73-E255-4398-85A00F941A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1290" y="1005"/>
            <a:ext cx="3323552" cy="726801"/>
          </a:xfrm>
        </p:spPr>
        <p:txBody>
          <a:bodyPr/>
          <a:lstStyle/>
          <a:p>
            <a:r>
              <a:rPr lang="en-US"/>
              <a:t>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0CD7BB-A47A-11D9-0A42-C616A4A04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 descr="A diagram of a power system&#10;&#10;AI-generated content may be incorrect.">
            <a:extLst>
              <a:ext uri="{FF2B5EF4-FFF2-40B4-BE49-F238E27FC236}">
                <a16:creationId xmlns:a16="http://schemas.microsoft.com/office/drawing/2014/main" id="{1B667426-58DC-E0BB-51FC-7EF66B247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076" y="902967"/>
            <a:ext cx="9062155" cy="568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C2B0A-CE79-B655-975D-8B0688F11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4BFA6-01C2-8037-7AED-4A0CF4793E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1552" y="0"/>
            <a:ext cx="6538322" cy="726801"/>
          </a:xfrm>
        </p:spPr>
        <p:txBody>
          <a:bodyPr/>
          <a:lstStyle/>
          <a:p>
            <a:pPr algn="ctr"/>
            <a:r>
              <a:rPr lang="en-US"/>
              <a:t>Base Subsystem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E2829-3D7F-BF92-8F29-8F7F243DB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9927" y="7237049"/>
            <a:ext cx="533709" cy="414338"/>
          </a:xfrm>
        </p:spPr>
        <p:txBody>
          <a:bodyPr/>
          <a:lstStyle/>
          <a:p>
            <a:fld id="{7DAA0FC6-F71F-4650-BE21-9A15F164E71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 descr="A diagram of a power system&#10;&#10;AI-generated content may be incorrect.">
            <a:extLst>
              <a:ext uri="{FF2B5EF4-FFF2-40B4-BE49-F238E27FC236}">
                <a16:creationId xmlns:a16="http://schemas.microsoft.com/office/drawing/2014/main" id="{484C37CF-2730-16B3-7E1B-D868924DC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989" y="902967"/>
            <a:ext cx="9062155" cy="568948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33059F2-8107-C793-52BA-45666DD0E5FA}"/>
              </a:ext>
            </a:extLst>
          </p:cNvPr>
          <p:cNvSpPr/>
          <p:nvPr/>
        </p:nvSpPr>
        <p:spPr>
          <a:xfrm rot="15576008">
            <a:off x="2060957" y="5398879"/>
            <a:ext cx="978407" cy="484632"/>
          </a:xfrm>
          <a:prstGeom prst="righ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256A26-F7C6-BB8D-763C-DCABE2D29E1E}"/>
              </a:ext>
            </a:extLst>
          </p:cNvPr>
          <p:cNvSpPr/>
          <p:nvPr/>
        </p:nvSpPr>
        <p:spPr>
          <a:xfrm>
            <a:off x="2876806" y="902967"/>
            <a:ext cx="7405407" cy="4431033"/>
          </a:xfrm>
          <a:prstGeom prst="rect">
            <a:avLst/>
          </a:prstGeom>
          <a:solidFill>
            <a:srgbClr val="8042C4">
              <a:alpha val="5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98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1E99FA-24C3-6215-DD46-3299070640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anchor="t"/>
          <a:lstStyle/>
          <a:p>
            <a:pPr algn="ctr"/>
            <a:r>
              <a:rPr lang="en-US">
                <a:latin typeface="Arial Narrow"/>
              </a:rPr>
              <a:t>Host GUI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9B1BF-CFA3-C963-711B-A4B1191BD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7EF09F8-CBDA-53F1-6727-D69F06167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066" y="1521465"/>
            <a:ext cx="7649288" cy="52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2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A6DB9-E56C-FBC6-276A-8B8F9CF8F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946A3-A4A7-D8B6-8F6E-9E7623BFCF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8472" y="25189"/>
            <a:ext cx="6173070" cy="726801"/>
          </a:xfrm>
        </p:spPr>
        <p:txBody>
          <a:bodyPr/>
          <a:lstStyle/>
          <a:p>
            <a:pPr algn="ctr"/>
            <a:r>
              <a:rPr lang="en-US"/>
              <a:t>Control Subsystem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0CD24-0738-AF2A-C0C8-EF52BBF42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diagram of a power system&#10;&#10;AI-generated content may be incorrect.">
            <a:extLst>
              <a:ext uri="{FF2B5EF4-FFF2-40B4-BE49-F238E27FC236}">
                <a16:creationId xmlns:a16="http://schemas.microsoft.com/office/drawing/2014/main" id="{E390C401-82C4-44A0-08D4-3FD34B18F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30" y="902967"/>
            <a:ext cx="9062155" cy="568948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5BB80F6-1989-8469-A70B-4920499D91D0}"/>
              </a:ext>
            </a:extLst>
          </p:cNvPr>
          <p:cNvSpPr/>
          <p:nvPr/>
        </p:nvSpPr>
        <p:spPr>
          <a:xfrm rot="2280000">
            <a:off x="2898678" y="586038"/>
            <a:ext cx="978407" cy="484632"/>
          </a:xfrm>
          <a:prstGeom prst="righ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esp32 and raspberry pi">
            <a:extLst>
              <a:ext uri="{FF2B5EF4-FFF2-40B4-BE49-F238E27FC236}">
                <a16:creationId xmlns:a16="http://schemas.microsoft.com/office/drawing/2014/main" id="{0292CB9E-E020-B124-5F7B-364DBBF02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96" y="1564821"/>
            <a:ext cx="3103881" cy="310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4C11DB-8A56-EC82-2216-A666BC3D7DB2}"/>
              </a:ext>
            </a:extLst>
          </p:cNvPr>
          <p:cNvSpPr/>
          <p:nvPr/>
        </p:nvSpPr>
        <p:spPr>
          <a:xfrm>
            <a:off x="6076654" y="902967"/>
            <a:ext cx="4361500" cy="4431033"/>
          </a:xfrm>
          <a:prstGeom prst="rect">
            <a:avLst/>
          </a:prstGeom>
          <a:solidFill>
            <a:srgbClr val="D5D187">
              <a:alpha val="5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E96BE1-1551-FBBD-AC10-24E0DE61C2B8}"/>
              </a:ext>
            </a:extLst>
          </p:cNvPr>
          <p:cNvSpPr/>
          <p:nvPr/>
        </p:nvSpPr>
        <p:spPr>
          <a:xfrm>
            <a:off x="3107089" y="3782058"/>
            <a:ext cx="2969565" cy="1551941"/>
          </a:xfrm>
          <a:prstGeom prst="rect">
            <a:avLst/>
          </a:prstGeom>
          <a:solidFill>
            <a:srgbClr val="D5D187">
              <a:alpha val="5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49EDFA-63CB-3BB0-A8BE-71C78CE2C605}"/>
              </a:ext>
            </a:extLst>
          </p:cNvPr>
          <p:cNvSpPr/>
          <p:nvPr/>
        </p:nvSpPr>
        <p:spPr>
          <a:xfrm>
            <a:off x="1523929" y="902967"/>
            <a:ext cx="1583158" cy="4431033"/>
          </a:xfrm>
          <a:prstGeom prst="rect">
            <a:avLst/>
          </a:prstGeom>
          <a:solidFill>
            <a:srgbClr val="D5D187">
              <a:alpha val="54902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B7AC85-6EF6-6F46-904F-C586C6FA5C04}"/>
              </a:ext>
            </a:extLst>
          </p:cNvPr>
          <p:cNvSpPr txBox="1"/>
          <p:nvPr/>
        </p:nvSpPr>
        <p:spPr>
          <a:xfrm>
            <a:off x="11453365" y="4668357"/>
            <a:ext cx="1058947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ea typeface="Calibri"/>
                <a:cs typeface="Calibri"/>
              </a:rPr>
              <a:t>Gemini Image</a:t>
            </a:r>
          </a:p>
        </p:txBody>
      </p:sp>
    </p:spTree>
    <p:extLst>
      <p:ext uri="{BB962C8B-B14F-4D97-AF65-F5344CB8AC3E}">
        <p14:creationId xmlns:p14="http://schemas.microsoft.com/office/powerpoint/2010/main" val="783162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E8FE7-8479-0B2B-98F3-5F6AC4C1C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7F07A-83C9-F9E8-FDF7-E71F1F9F3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17902" y="30480"/>
            <a:ext cx="6889350" cy="726801"/>
          </a:xfrm>
        </p:spPr>
        <p:txBody>
          <a:bodyPr/>
          <a:lstStyle/>
          <a:p>
            <a:pPr algn="ctr"/>
            <a:r>
              <a:rPr lang="en-US"/>
              <a:t>Sensing Subsystem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BFC70C-90E1-9B76-EED7-D5BFCD139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A diagram of a power system&#10;&#10;AI-generated content may be incorrect.">
            <a:extLst>
              <a:ext uri="{FF2B5EF4-FFF2-40B4-BE49-F238E27FC236}">
                <a16:creationId xmlns:a16="http://schemas.microsoft.com/office/drawing/2014/main" id="{BDA0ACE8-4419-97E7-136C-0BEA6CFE5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853" y="902967"/>
            <a:ext cx="9062155" cy="568948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818A4FB3-61BF-CC8F-1CCF-814B01422025}"/>
              </a:ext>
            </a:extLst>
          </p:cNvPr>
          <p:cNvSpPr/>
          <p:nvPr/>
        </p:nvSpPr>
        <p:spPr>
          <a:xfrm rot="19080000">
            <a:off x="3267217" y="5217068"/>
            <a:ext cx="978407" cy="484632"/>
          </a:xfrm>
          <a:prstGeom prst="righ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Slamtec RPLIDAR A1M8 2D 360 Degree 12 Meters Scanning Radius LIDAR ...">
            <a:extLst>
              <a:ext uri="{FF2B5EF4-FFF2-40B4-BE49-F238E27FC236}">
                <a16:creationId xmlns:a16="http://schemas.microsoft.com/office/drawing/2014/main" id="{79B5226A-AEC2-40A3-6637-279D6B9B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547" y="2340001"/>
            <a:ext cx="2590581" cy="282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56BE6-6AF4-F710-4B9B-8BF22592B917}"/>
              </a:ext>
            </a:extLst>
          </p:cNvPr>
          <p:cNvSpPr/>
          <p:nvPr/>
        </p:nvSpPr>
        <p:spPr>
          <a:xfrm>
            <a:off x="6462577" y="902967"/>
            <a:ext cx="4361500" cy="4431033"/>
          </a:xfrm>
          <a:prstGeom prst="rect">
            <a:avLst/>
          </a:prstGeom>
          <a:solidFill>
            <a:schemeClr val="accent1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6FCCB3-BED5-4047-CFC2-B5E5DBDB7C54}"/>
              </a:ext>
            </a:extLst>
          </p:cNvPr>
          <p:cNvSpPr/>
          <p:nvPr/>
        </p:nvSpPr>
        <p:spPr>
          <a:xfrm>
            <a:off x="3483520" y="902967"/>
            <a:ext cx="2979056" cy="2874376"/>
          </a:xfrm>
          <a:prstGeom prst="rect">
            <a:avLst/>
          </a:prstGeom>
          <a:solidFill>
            <a:schemeClr val="accent1">
              <a:lumMod val="40000"/>
              <a:lumOff val="60000"/>
              <a:alpha val="5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C9F210-1036-4540-C3D9-BD0633483DE9}"/>
              </a:ext>
            </a:extLst>
          </p:cNvPr>
          <p:cNvSpPr/>
          <p:nvPr/>
        </p:nvSpPr>
        <p:spPr>
          <a:xfrm>
            <a:off x="1909852" y="902965"/>
            <a:ext cx="1532822" cy="4431033"/>
          </a:xfrm>
          <a:prstGeom prst="rect">
            <a:avLst/>
          </a:prstGeom>
          <a:solidFill>
            <a:schemeClr val="accent1">
              <a:lumMod val="40000"/>
              <a:lumOff val="60000"/>
              <a:alpha val="54902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4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C685F-1D7A-D66F-478A-349E25EDF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1939E-A24A-0AE3-F9B5-A62488ED1D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5510" y="0"/>
            <a:ext cx="8123790" cy="726801"/>
          </a:xfrm>
        </p:spPr>
        <p:txBody>
          <a:bodyPr/>
          <a:lstStyle/>
          <a:p>
            <a:pPr algn="ctr"/>
            <a:r>
              <a:rPr lang="en-US"/>
              <a:t>Drivetrain and Power Subsystem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38EF1-6FBD-4555-9861-1F7291A8F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AA0FC6-F71F-4650-BE21-9A15F164E71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diagram of a power system&#10;&#10;AI-generated content may be incorrect.">
            <a:extLst>
              <a:ext uri="{FF2B5EF4-FFF2-40B4-BE49-F238E27FC236}">
                <a16:creationId xmlns:a16="http://schemas.microsoft.com/office/drawing/2014/main" id="{36E92C09-834F-E89B-1401-47A788677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681" y="902967"/>
            <a:ext cx="9062155" cy="568948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B84220CA-067D-9858-71D7-080105C8C6A8}"/>
              </a:ext>
            </a:extLst>
          </p:cNvPr>
          <p:cNvSpPr/>
          <p:nvPr/>
        </p:nvSpPr>
        <p:spPr>
          <a:xfrm rot="4440652">
            <a:off x="6153487" y="1310121"/>
            <a:ext cx="978407" cy="484632"/>
          </a:xfrm>
          <a:prstGeom prst="rightArrow">
            <a:avLst/>
          </a:prstGeom>
          <a:solidFill>
            <a:srgbClr val="ED7D3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ouple of batteries with wires&#10;&#10;AI-generated content may be incorrect.">
            <a:extLst>
              <a:ext uri="{FF2B5EF4-FFF2-40B4-BE49-F238E27FC236}">
                <a16:creationId xmlns:a16="http://schemas.microsoft.com/office/drawing/2014/main" id="{8C975E03-DB9B-E544-F6B2-FBA534EC74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1" r="7543" b="-1405"/>
          <a:stretch>
            <a:fillRect/>
          </a:stretch>
        </p:blipFill>
        <p:spPr>
          <a:xfrm>
            <a:off x="10825323" y="3881469"/>
            <a:ext cx="2324020" cy="2578769"/>
          </a:xfrm>
          <a:prstGeom prst="rect">
            <a:avLst/>
          </a:prstGeom>
        </p:spPr>
      </p:pic>
      <p:pic>
        <p:nvPicPr>
          <p:cNvPr id="2050" name="Picture 2" descr="Dual Motor Driver 1A TB6612FNG">
            <a:extLst>
              <a:ext uri="{FF2B5EF4-FFF2-40B4-BE49-F238E27FC236}">
                <a16:creationId xmlns:a16="http://schemas.microsoft.com/office/drawing/2014/main" id="{8A0CFCD8-26B1-FCDA-D564-4312A8DE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1" y="905073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C4509CA-2868-EE24-0083-42DB4D641506}"/>
              </a:ext>
            </a:extLst>
          </p:cNvPr>
          <p:cNvSpPr/>
          <p:nvPr/>
        </p:nvSpPr>
        <p:spPr>
          <a:xfrm>
            <a:off x="1537974" y="902967"/>
            <a:ext cx="4482978" cy="4441919"/>
          </a:xfrm>
          <a:prstGeom prst="rect">
            <a:avLst/>
          </a:prstGeom>
          <a:solidFill>
            <a:schemeClr val="accent3">
              <a:lumMod val="75000"/>
              <a:alpha val="54902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19037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8F2C015B-08DA-4D33-A097-92A25A4914F4}"/>
    </a:ext>
  </a:extLst>
</a:theme>
</file>

<file path=ppt/theme/theme2.xml><?xml version="1.0" encoding="utf-8"?>
<a:theme xmlns:a="http://schemas.openxmlformats.org/drawingml/2006/main" name="Content Slides - Blue Tex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CE-Grainger-Template-16X9.potx" id="{288D3AED-7DEF-492C-8383-28BED872FB96}" vid="{BDEAF2F8-B4E1-4E05-9616-81582DAAA3A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946f703-d8cf-4c50-bee3-9aa61d5b81c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270D1E1F1BCB47B38AA23C556AE968" ma:contentTypeVersion="6" ma:contentTypeDescription="Create a new document." ma:contentTypeScope="" ma:versionID="0c3fcc5a4d56931e48e47ecc78ecaca2">
  <xsd:schema xmlns:xsd="http://www.w3.org/2001/XMLSchema" xmlns:xs="http://www.w3.org/2001/XMLSchema" xmlns:p="http://schemas.microsoft.com/office/2006/metadata/properties" xmlns:ns3="0946f703-d8cf-4c50-bee3-9aa61d5b81c2" targetNamespace="http://schemas.microsoft.com/office/2006/metadata/properties" ma:root="true" ma:fieldsID="3043443328c19e240b4adcee95bc4f2a" ns3:_="">
    <xsd:import namespace="0946f703-d8cf-4c50-bee3-9aa61d5b81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3:MediaServiceObjectDetectorVersions" minOccurs="0"/>
                <xsd:element ref="ns3:MediaServiceDateTake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6f703-d8cf-4c50-bee3-9aa61d5b81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284232-DB51-4883-9F87-18F95B7A6B32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0946f703-d8cf-4c50-bee3-9aa61d5b81c2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282E2DC5-A3D8-4BF8-997B-CA75627B55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6F27E1-DD26-4A92-866B-9C9369BBAF1F}">
  <ds:schemaRefs>
    <ds:schemaRef ds:uri="0946f703-d8cf-4c50-bee3-9aa61d5b81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ECE-Grainger-Template-16X9 (1)</Template>
  <TotalTime>0</TotalTime>
  <Words>751</Words>
  <Application>Microsoft Office PowerPoint</Application>
  <PresentationFormat>Custom</PresentationFormat>
  <Paragraphs>105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Courier New</vt:lpstr>
      <vt:lpstr>Courier New,monospace</vt:lpstr>
      <vt:lpstr>OfficinaSansITCStd Book</vt:lpstr>
      <vt:lpstr>Wingdings</vt:lpstr>
      <vt:lpstr>1_Cover Slide</vt:lpstr>
      <vt:lpstr>Content Slides - Blue 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Powers, Josh</dc:creator>
  <cp:lastModifiedBy>Powers, Josh</cp:lastModifiedBy>
  <cp:revision>1</cp:revision>
  <cp:lastPrinted>2016-12-15T22:22:15Z</cp:lastPrinted>
  <dcterms:created xsi:type="dcterms:W3CDTF">2025-12-03T23:56:22Z</dcterms:created>
  <dcterms:modified xsi:type="dcterms:W3CDTF">2025-12-09T16:37:25Z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0x010100DE270D1E1F1BCB47B38AA23C556AE968</vt:lpwstr>
  </property>
</Properties>
</file>