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56" r:id="rId2"/>
    <p:sldId id="268" r:id="rId3"/>
    <p:sldId id="257" r:id="rId4"/>
    <p:sldId id="267" r:id="rId5"/>
    <p:sldId id="258" r:id="rId6"/>
    <p:sldId id="259" r:id="rId7"/>
    <p:sldId id="260" r:id="rId8"/>
    <p:sldId id="266" r:id="rId9"/>
    <p:sldId id="270" r:id="rId10"/>
    <p:sldId id="271" r:id="rId11"/>
    <p:sldId id="264" r:id="rId12"/>
    <p:sldId id="272" r:id="rId13"/>
    <p:sldId id="265" r:id="rId14"/>
    <p:sldId id="261" r:id="rId15"/>
    <p:sldId id="262" r:id="rId16"/>
    <p:sldId id="263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CED02-42AB-D01A-ACCA-9EC4D973F783}" v="4" dt="2023-04-30T20:04:06.387"/>
    <p1510:client id="{0609C781-C6DF-2776-8864-1E0B29891D81}" v="4" dt="2023-04-25T22:26:29.890"/>
    <p1510:client id="{12F815B7-70B5-9A07-FF43-D21B0A735742}" v="71" dt="2023-04-25T22:37:04.518"/>
    <p1510:client id="{7110FA21-5836-4D11-A73C-0F4F955760DA}" v="50" dt="2023-04-25T22:22:16.524"/>
    <p1510:client id="{7E3D7167-0841-B994-E636-27361E0D3416}" v="627" dt="2023-04-27T20:47:59.102"/>
    <p1510:client id="{81512181-CCC4-A52C-02B9-FFFD385DE8C9}" v="370" dt="2023-04-30T20:26:29.004"/>
    <p1510:client id="{AEBECA2E-2F47-6DDE-8128-2D0FB4BFD06C}" v="450" dt="2023-04-30T20:42:01.062"/>
    <p1510:client id="{CB169682-434F-A1F9-A516-749D8253E2EE}" v="1231" dt="2023-04-27T22:39:31.367"/>
    <p1510:client id="{D668D966-CE4D-A6E5-AAB0-DBE7610C6159}" v="94" dt="2023-04-27T22:43:45.128"/>
    <p1510:client id="{EB2F7C2A-3CDA-AECA-4AB7-169842E4FDFA}" v="148" dt="2023-05-01T05:17:11.421"/>
    <p1510:client id="{F32A204C-54E5-CBD1-F6E6-00C3882B520C}" v="665" dt="2023-04-27T22:21:51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3902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8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7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46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61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1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2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1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1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ink.springer.com/article/10.1007/s10209-020-00712-z#:~:text=A%20total%20of%2079%25%20of,ability%20to%20detect%20hanging%20obstacles.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0C5FC-76CE-B4B0-7828-781ECA0F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365124"/>
            <a:ext cx="10278577" cy="1325563"/>
          </a:xfrm>
        </p:spPr>
        <p:txBody>
          <a:bodyPr>
            <a:normAutofit/>
          </a:bodyPr>
          <a:lstStyle/>
          <a:p>
            <a:r>
              <a:rPr lang="en-US" b="1"/>
              <a:t>Sensing Instrument for Generating Haptic Touch – SIGHT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FE7DD-4475-EB87-5143-FC945AF3E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86609"/>
            <a:ext cx="4988119" cy="39237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0"/>
              <a:t>Team 30 – John Lee, Dip Patel, Jamiel Abed</a:t>
            </a:r>
          </a:p>
          <a:p>
            <a:r>
              <a:rPr lang="en-US" sz="2200" b="0"/>
              <a:t>ECE 445 </a:t>
            </a:r>
            <a:r>
              <a:rPr lang="en-US" sz="2200"/>
              <a:t>Final Presentation </a:t>
            </a:r>
            <a:r>
              <a:rPr lang="en-US" sz="2200" b="0"/>
              <a:t>– Spring 2023</a:t>
            </a:r>
          </a:p>
          <a:p>
            <a:r>
              <a:rPr lang="en-US" sz="2200" b="0"/>
              <a:t>TA - Dushyant Singh </a:t>
            </a:r>
            <a:r>
              <a:rPr lang="en-US" sz="2200" b="0" err="1"/>
              <a:t>Udawat</a:t>
            </a:r>
            <a:endParaRPr lang="en-US" sz="2200" b="0"/>
          </a:p>
          <a:p>
            <a:endParaRPr lang="en-US" sz="2200"/>
          </a:p>
        </p:txBody>
      </p:sp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42FCCAC-F479-4C3B-9AF8-4F80CBC12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7D9A200-CC35-4609-8973-70AC57D7C400}" type="datetime1">
              <a:rPr lang="en-US" smtClean="0"/>
              <a:pPr>
                <a:spcAft>
                  <a:spcPts val="600"/>
                </a:spcAft>
              </a:pPr>
              <a:t>5/4/2023</a:t>
            </a:fld>
            <a:endParaRPr lang="en-US"/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AC886AA8-2271-4049-978B-6911BFE3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4" name="Picture 3" descr="An abstract genetic concept">
            <a:extLst>
              <a:ext uri="{FF2B5EF4-FFF2-40B4-BE49-F238E27FC236}">
                <a16:creationId xmlns:a16="http://schemas.microsoft.com/office/drawing/2014/main" id="{2079AE3E-41E5-23F7-FADC-2C4AE676A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96" r="-2" b="18253"/>
          <a:stretch/>
        </p:blipFill>
        <p:spPr>
          <a:xfrm>
            <a:off x="832273" y="3040213"/>
            <a:ext cx="4384276" cy="2466149"/>
          </a:xfrm>
          <a:prstGeom prst="rect">
            <a:avLst/>
          </a:prstGeom>
          <a:noFill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61B262-B8A1-A62C-CC8D-EC79920B8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1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DE1A-809D-C7EC-951D-E7D29E32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C988-9365-C601-3472-19AEBB8C8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mp_dist_plot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95B13B42-8033-2C41-6FD2-2F7D32E50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0847" y="1826019"/>
            <a:ext cx="7241077" cy="4357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41733A-14CD-FBE1-51E5-108BCEAED9BA}"/>
              </a:ext>
            </a:extLst>
          </p:cNvPr>
          <p:cNvSpPr txBox="1"/>
          <p:nvPr/>
        </p:nvSpPr>
        <p:spPr>
          <a:xfrm>
            <a:off x="4155280" y="6346030"/>
            <a:ext cx="3896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 4: Distance plot after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7703A-B414-D179-EB0C-40A990A83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A5C40C-D733-4049-7639-3F5AB43A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A2B6-958D-CFED-4FE0-21E24105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34E2E-E7AC-863C-0E65-C77BA150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Measuring Distance Readings</a:t>
            </a:r>
          </a:p>
          <a:p>
            <a:pPr lvl="1">
              <a:buFont typeface="Courier New" pitchFamily="18" charset="2"/>
              <a:buChar char="o"/>
            </a:pPr>
            <a:r>
              <a:rPr lang="en-US" spc="10">
                <a:solidFill>
                  <a:srgbClr val="000000"/>
                </a:solidFill>
              </a:rPr>
              <a:t>Distance Plot (left)</a:t>
            </a:r>
          </a:p>
          <a:p>
            <a:pPr lvl="1">
              <a:buFont typeface="Courier New" pitchFamily="18" charset="2"/>
              <a:buChar char="o"/>
            </a:pPr>
            <a:r>
              <a:rPr lang="en-US" spc="10">
                <a:solidFill>
                  <a:srgbClr val="000000"/>
                </a:solidFill>
              </a:rPr>
              <a:t>Distance Values (right)</a:t>
            </a:r>
          </a:p>
          <a:p>
            <a:pPr lvl="1"/>
            <a:endParaRPr lang="en-US" spc="10">
              <a:solidFill>
                <a:srgbClr val="00000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4CE9053-7D79-0EBD-0601-4EB117038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012" y="366623"/>
            <a:ext cx="3658659" cy="593131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90EBE0-323E-834B-0446-7FA0C622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5842128-1608-EBCC-80DB-0E3A6358E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97EFC9-6B17-CDD6-715C-12F5B1A32D01}"/>
              </a:ext>
            </a:extLst>
          </p:cNvPr>
          <p:cNvSpPr txBox="1"/>
          <p:nvPr/>
        </p:nvSpPr>
        <p:spPr>
          <a:xfrm>
            <a:off x="6631781" y="6423421"/>
            <a:ext cx="32920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 5: Distance test setup</a:t>
            </a:r>
          </a:p>
        </p:txBody>
      </p:sp>
    </p:spTree>
    <p:extLst>
      <p:ext uri="{BB962C8B-B14F-4D97-AF65-F5344CB8AC3E}">
        <p14:creationId xmlns:p14="http://schemas.microsoft.com/office/powerpoint/2010/main" val="185009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0FD0-A8C2-1230-7A80-0376CE2C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B156-B42D-B991-966C-7795CE60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19393"/>
            <a:ext cx="2330028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Within 2% error must be between 196-204 cm</a:t>
            </a:r>
          </a:p>
          <a:p>
            <a:r>
              <a:rPr lang="en-US" sz="2000" dirty="0"/>
              <a:t>Real average distance was 199.1 cm which is within the 2% error range</a:t>
            </a:r>
          </a:p>
        </p:txBody>
      </p:sp>
      <p:pic>
        <p:nvPicPr>
          <p:cNvPr id="5" name="comp_dist_plot_2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54444BB4-941A-7480-80A5-D2F651392E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9885" y="1819417"/>
            <a:ext cx="6963051" cy="43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40855A-47E4-0687-FEF2-9B9559E9C031}"/>
              </a:ext>
            </a:extLst>
          </p:cNvPr>
          <p:cNvSpPr txBox="1"/>
          <p:nvPr/>
        </p:nvSpPr>
        <p:spPr>
          <a:xfrm>
            <a:off x="5716910" y="6298993"/>
            <a:ext cx="31253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 6: 2-meter distance test</a:t>
            </a:r>
          </a:p>
        </p:txBody>
      </p:sp>
      <p:pic>
        <p:nvPicPr>
          <p:cNvPr id="7" name="Picture 5" descr="A picture containing text, monitor, screen, screenshot&#10;&#10;Description automatically generated">
            <a:extLst>
              <a:ext uri="{FF2B5EF4-FFF2-40B4-BE49-F238E27FC236}">
                <a16:creationId xmlns:a16="http://schemas.microsoft.com/office/drawing/2014/main" id="{25F17244-AB15-E7D1-7892-3923AD9BF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49C6C1-1B8E-76C7-B213-E7DD1E3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6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368F-3DE1-00AD-E80A-85BF8334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Haptic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1617-B113-91A2-031C-F2822D53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935755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Measuring the intensity of haptic motors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>
                <a:solidFill>
                  <a:srgbClr val="000000"/>
                </a:solidFill>
              </a:rPr>
              <a:t>Records zeroes at the start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>
                <a:solidFill>
                  <a:srgbClr val="000000"/>
                </a:solidFill>
              </a:rPr>
              <a:t>Gradually spikes up to 100 (max intensity)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>
                <a:solidFill>
                  <a:srgbClr val="000000"/>
                </a:solidFill>
              </a:rPr>
              <a:t>Gradually spikes back down to zero (no feedback)</a:t>
            </a:r>
          </a:p>
          <a:p>
            <a:endParaRPr lang="en-US" spc="10">
              <a:solidFill>
                <a:srgbClr val="000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2B5B354-8610-5134-572A-11F10AB12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" t="19256" r="65482" b="25243"/>
          <a:stretch/>
        </p:blipFill>
        <p:spPr>
          <a:xfrm>
            <a:off x="6198269" y="1733218"/>
            <a:ext cx="4463657" cy="45169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EE5B0-2245-BFFF-41A0-2C345275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13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8CD1F04-8028-52BB-8F95-4C587B41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0BD55-0225-3418-B2E8-BBFF12A32C1A}"/>
              </a:ext>
            </a:extLst>
          </p:cNvPr>
          <p:cNvSpPr txBox="1"/>
          <p:nvPr/>
        </p:nvSpPr>
        <p:spPr>
          <a:xfrm>
            <a:off x="4554139" y="6298406"/>
            <a:ext cx="354210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 7: Haptic intensity readings</a:t>
            </a:r>
          </a:p>
        </p:txBody>
      </p:sp>
    </p:spTree>
    <p:extLst>
      <p:ext uri="{BB962C8B-B14F-4D97-AF65-F5344CB8AC3E}">
        <p14:creationId xmlns:p14="http://schemas.microsoft.com/office/powerpoint/2010/main" val="1187856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9789-463A-612F-87A9-C1A39C7F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Sucesses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6FF6C-DC1D-5BBD-04CD-2402E70E3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Successes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Our project works as intended with good accuracy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We stayed true to our original design and plan with this project</a:t>
            </a:r>
          </a:p>
          <a:p>
            <a:pPr>
              <a:buFont typeface="Arial" pitchFamily="18" charset="2"/>
              <a:buChar char="•"/>
            </a:pPr>
            <a:r>
              <a:rPr lang="en-US" sz="2200">
                <a:solidFill>
                  <a:srgbClr val="000000"/>
                </a:solidFill>
              </a:rPr>
              <a:t>Challenges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The Doppler Module does not contribute to the overall system as much as we had envisioned</a:t>
            </a:r>
          </a:p>
          <a:p>
            <a:pPr lvl="2">
              <a:buFont typeface="Wingdings"/>
              <a:buChar char="v"/>
            </a:pPr>
            <a:r>
              <a:rPr lang="en-US" sz="2000" spc="10">
                <a:solidFill>
                  <a:srgbClr val="000000"/>
                </a:solidFill>
              </a:rPr>
              <a:t>The Doppler Module can only provide data when it detects movement</a:t>
            </a:r>
          </a:p>
          <a:p>
            <a:pPr lvl="1">
              <a:buFont typeface="Courier New" pitchFamily="18" charset="2"/>
              <a:buChar char="o"/>
            </a:pPr>
            <a:r>
              <a:rPr lang="en-US" sz="2200" spc="10">
                <a:solidFill>
                  <a:srgbClr val="000000"/>
                </a:solidFill>
              </a:rPr>
              <a:t>PCB flashing issues</a:t>
            </a:r>
          </a:p>
          <a:p>
            <a:pPr lvl="2">
              <a:buFont typeface="Wingdings" pitchFamily="18" charset="2"/>
              <a:buChar char="v"/>
            </a:pPr>
            <a:r>
              <a:rPr lang="en-US" sz="2000" spc="10">
                <a:solidFill>
                  <a:srgbClr val="000000"/>
                </a:solidFill>
              </a:rPr>
              <a:t>We also faced some issues getting our project to function on the PCB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E6BFC3-20B6-8B42-50DB-0BC1CD2B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481BF-AE3D-A110-9509-A09EFA53C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35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84C5D-6679-4D85-3267-9147C504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4A840-832E-504A-ACA8-A6F449D6C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/>
              <a:t>Things we have learned...</a:t>
            </a:r>
          </a:p>
          <a:p>
            <a:pPr lvl="1">
              <a:buFont typeface="Courier New" pitchFamily="34" charset="0"/>
              <a:buChar char="o"/>
            </a:pPr>
            <a:r>
              <a:rPr lang="en-US" sz="2000" spc="10">
                <a:solidFill>
                  <a:srgbClr val="000000"/>
                </a:solidFill>
              </a:rPr>
              <a:t>Working with a microcontroller (STM32)</a:t>
            </a:r>
          </a:p>
          <a:p>
            <a:pPr lvl="1">
              <a:buFont typeface="Courier New" pitchFamily="34" charset="0"/>
              <a:buChar char="o"/>
            </a:pPr>
            <a:r>
              <a:rPr lang="en-US" sz="2000" spc="10">
                <a:solidFill>
                  <a:srgbClr val="000000"/>
                </a:solidFill>
              </a:rPr>
              <a:t>How to interface and interconnect different systems together</a:t>
            </a:r>
          </a:p>
          <a:p>
            <a:pPr lvl="1">
              <a:buFont typeface="Courier New" pitchFamily="34" charset="0"/>
              <a:buChar char="o"/>
            </a:pPr>
            <a:r>
              <a:rPr lang="en-US" sz="2000" spc="10">
                <a:solidFill>
                  <a:srgbClr val="000000"/>
                </a:solidFill>
              </a:rPr>
              <a:t>Building and planning a project from scratch (schematics, whiteboarding, ordering parts, etc...)</a:t>
            </a:r>
          </a:p>
          <a:p>
            <a:pPr lvl="1">
              <a:buFont typeface="Courier New" pitchFamily="34" charset="0"/>
              <a:buChar char="o"/>
            </a:pPr>
            <a:r>
              <a:rPr lang="en-US" sz="2000" spc="10">
                <a:solidFill>
                  <a:srgbClr val="000000"/>
                </a:solidFill>
              </a:rPr>
              <a:t>Making and ordering a custom-built PCB</a:t>
            </a:r>
          </a:p>
          <a:p>
            <a:pPr lvl="1">
              <a:buFont typeface="Courier New" pitchFamily="34" charset="0"/>
              <a:buChar char="o"/>
            </a:pPr>
            <a:r>
              <a:rPr lang="en-US" sz="2000" spc="10">
                <a:solidFill>
                  <a:srgbClr val="000000"/>
                </a:solidFill>
              </a:rPr>
              <a:t>Writing formal style documentation that captured the entire process</a:t>
            </a:r>
            <a:endParaRPr lang="en-US" sz="2000"/>
          </a:p>
          <a:p>
            <a:r>
              <a:rPr lang="en-US" sz="2200">
                <a:solidFill>
                  <a:srgbClr val="000000"/>
                </a:solidFill>
              </a:rPr>
              <a:t>Things we would do differently...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Use a bigger microcontroller (STM32F4 series) and not a </a:t>
            </a:r>
            <a:r>
              <a:rPr lang="en-US" sz="2000" spc="10" err="1">
                <a:solidFill>
                  <a:srgbClr val="000000"/>
                </a:solidFill>
              </a:rPr>
              <a:t>nucleo</a:t>
            </a:r>
            <a:r>
              <a:rPr lang="en-US" sz="2000" spc="10">
                <a:solidFill>
                  <a:srgbClr val="000000"/>
                </a:solidFill>
              </a:rPr>
              <a:t> development board (better hardware as well as onboard flashing)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Get better sensors (better ultrasonics or maybe even LIDAR) since sensor reliability was a major obstacle in our project</a:t>
            </a:r>
          </a:p>
          <a:p>
            <a:pPr lvl="1"/>
            <a:endParaRPr lang="en-US" spc="10">
              <a:solidFill>
                <a:srgbClr val="000000"/>
              </a:solidFill>
            </a:endParaRPr>
          </a:p>
          <a:p>
            <a:pPr lvl="1"/>
            <a:endParaRPr lang="en-US" spc="1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626B0-163C-1AAB-C33A-9D560BEF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BFB16-0003-FA01-4C9E-E80CB7FE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789E-8B40-00F1-9688-E2DEB9C5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2D42F-42FA-5852-BF39-88DFB479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Ideally would want to get better hardware and rethink the sensing algorithm</a:t>
            </a:r>
          </a:p>
          <a:p>
            <a:r>
              <a:rPr lang="en-US" sz="2000"/>
              <a:t>Work on extending the range as well as </a:t>
            </a:r>
            <a:r>
              <a:rPr lang="en-US" sz="2000">
                <a:ea typeface="+mn-lt"/>
                <a:cs typeface="+mn-lt"/>
              </a:rPr>
              <a:t>capabilities </a:t>
            </a:r>
            <a:r>
              <a:rPr lang="en-US" sz="2000"/>
              <a:t>to work in different environments</a:t>
            </a:r>
          </a:p>
          <a:p>
            <a:r>
              <a:rPr lang="en-US" sz="2000"/>
              <a:t>Design better enclosure and work on miniaturizing components so that it is more ergonomic for the user</a:t>
            </a:r>
          </a:p>
          <a:p>
            <a:r>
              <a:rPr lang="en-US" sz="2000"/>
              <a:t>Getting this approved by NIH and FDA for public use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76112E-95A4-E898-D50A-40428B80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5A546-1EE6-E54E-9A46-BF747E7BE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4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5470D1-A9BC-450A-94B8-E09E222C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2E14E0-E6CB-444C-97C0-D67DA9F4D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8" name="Picture 7" descr="Many question marks on black background">
            <a:extLst>
              <a:ext uri="{FF2B5EF4-FFF2-40B4-BE49-F238E27FC236}">
                <a16:creationId xmlns:a16="http://schemas.microsoft.com/office/drawing/2014/main" id="{F7DFF479-2CDA-0E03-5CCA-6B57005DC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7719" r="7" b="7"/>
          <a:stretch/>
        </p:blipFill>
        <p:spPr>
          <a:xfrm>
            <a:off x="899160" y="1"/>
            <a:ext cx="1039368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7D29E2-7609-4210-93A1-BFB7944C0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9160" y="0"/>
            <a:ext cx="10393680" cy="6858000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B38AD-3E24-83AA-2840-0187BDEB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492196"/>
            <a:ext cx="9418320" cy="387596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3B6ECA-5FD8-454D-ABC3-C4ACC15AF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9916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87B8F6-F933-4DC0-BBB7-EE99DB8AA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29873" y="5359400"/>
            <a:ext cx="255031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252774-3D18-942B-F490-069ECB51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17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D52CE8F-39FA-EE18-0EA0-3806E9D2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825-A631-22C7-20FC-C423EB6A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AF515-8009-FCB7-F5B1-67938282C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Team/Project introduction</a:t>
            </a:r>
          </a:p>
          <a:p>
            <a:r>
              <a:rPr lang="en-US" sz="2000"/>
              <a:t>Project demonstration</a:t>
            </a:r>
          </a:p>
          <a:p>
            <a:r>
              <a:rPr lang="en-US" sz="2000"/>
              <a:t>Objectives</a:t>
            </a:r>
          </a:p>
          <a:p>
            <a:r>
              <a:rPr lang="en-US" sz="2000"/>
              <a:t>Design</a:t>
            </a:r>
          </a:p>
          <a:p>
            <a:r>
              <a:rPr lang="en-US" sz="2000"/>
              <a:t>Project build</a:t>
            </a:r>
          </a:p>
          <a:p>
            <a:r>
              <a:rPr lang="en-US" sz="2000"/>
              <a:t>Measurements</a:t>
            </a:r>
          </a:p>
          <a:p>
            <a:r>
              <a:rPr lang="en-US" sz="2000"/>
              <a:t>Successes</a:t>
            </a:r>
          </a:p>
          <a:p>
            <a:r>
              <a:rPr lang="en-US" sz="2000"/>
              <a:t>Conclusion</a:t>
            </a:r>
          </a:p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8C0F9F-63D0-B5DC-BFD3-562A2DE0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DF071-C9EE-4FF7-0684-ED5BB682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C2DE-4615-13BC-B3B9-BF4632653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We are 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7352B-B3D8-D302-633F-95C72E96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465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Team Introductions</a:t>
            </a:r>
            <a:endParaRPr lang="en-US" sz="2200"/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  <a:ea typeface="+mn-lt"/>
                <a:cs typeface="+mn-lt"/>
              </a:rPr>
              <a:t>Jamiel Abed – Computer Engineering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  <a:ea typeface="+mn-lt"/>
                <a:cs typeface="+mn-lt"/>
              </a:rPr>
              <a:t>Dip Patel – Computer Engineering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  <a:ea typeface="+mn-lt"/>
                <a:cs typeface="+mn-lt"/>
              </a:rPr>
              <a:t>John Lee – Electrical Engineering</a:t>
            </a:r>
          </a:p>
          <a:p>
            <a:pPr marL="274320" lvl="1" indent="0">
              <a:buNone/>
            </a:pPr>
            <a:endParaRPr lang="en-US" spc="1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>
                <a:solidFill>
                  <a:srgbClr val="000000"/>
                </a:solidFill>
                <a:latin typeface="Century Schoolbook"/>
                <a:ea typeface="+mn-lt"/>
                <a:cs typeface="Arial"/>
              </a:rPr>
              <a:t>What we built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  <a:latin typeface="Century Schoolbook"/>
                <a:ea typeface="+mn-lt"/>
                <a:cs typeface="Arial"/>
              </a:rPr>
              <a:t>A modular system that can detect objects, their speeds, their distances, and use that information to deploy a haptic feedback relative to those metrics.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  <a:latin typeface="Century Schoolbook"/>
                <a:ea typeface="+mn-lt"/>
                <a:cs typeface="Arial"/>
              </a:rPr>
              <a:t>In layman's terms: We built a device that detects objects and alerts the user of them.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  <a:latin typeface="Century Schoolbook"/>
                <a:ea typeface="+mn-lt"/>
                <a:cs typeface="Arial"/>
              </a:rPr>
              <a:t>It alerts them with a haptic feedback of varying intensities depending on how far the object is and how fast it's approaching.</a:t>
            </a:r>
            <a:r>
              <a:rPr lang="en-US" spc="10">
                <a:solidFill>
                  <a:srgbClr val="000000"/>
                </a:solidFill>
                <a:latin typeface="Century Schoolbook"/>
                <a:ea typeface="+mn-lt"/>
                <a:cs typeface="Arial"/>
              </a:rPr>
              <a:t> </a:t>
            </a:r>
          </a:p>
          <a:p>
            <a:pPr lvl="1"/>
            <a:endParaRPr lang="en-US" b="1" spc="10">
              <a:solidFill>
                <a:srgbClr val="000000"/>
              </a:solidFill>
              <a:latin typeface="Century Schoolbook"/>
              <a:ea typeface="+mn-lt"/>
              <a:cs typeface="Arial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E78DAE-7A79-E1E3-244F-ABE621CD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F2940-D348-CE5B-243E-588695F0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3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3A5D-58F9-F03E-C2BC-281BC416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it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B89DD-9A57-95B6-AA4D-D2CDEBCFE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ullSizeRender-compressed">
            <a:hlinkClick r:id="" action="ppaction://media"/>
            <a:extLst>
              <a:ext uri="{FF2B5EF4-FFF2-40B4-BE49-F238E27FC236}">
                <a16:creationId xmlns:a16="http://schemas.microsoft.com/office/drawing/2014/main" id="{B2A6957D-DF24-91ED-F97C-BCCA895CA9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261" y="1831132"/>
            <a:ext cx="2810458" cy="485191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D74FA6-D782-D68C-6CD2-82BB0F23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8BC2D6B-FE71-3766-91D6-589C152A4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8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9E0D-9269-07BF-F916-6D4E1ADCD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8FEA0-8F80-6975-4222-808F45296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What are we trying to do?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Aid those who are visually impaired using ultrasonic detection</a:t>
            </a:r>
            <a:endParaRPr lang="en-US" sz="2000"/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This is not a replacement to walking sticks, this is meant to serve as a supplement</a:t>
            </a:r>
            <a:endParaRPr lang="en-US" sz="2000"/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000000"/>
                </a:solidFill>
              </a:rPr>
              <a:t>Can detect further than what a walking stick can reach out to </a:t>
            </a:r>
            <a:endParaRPr lang="en-US" sz="20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000"/>
              <a:t>(source: </a:t>
            </a:r>
            <a:r>
              <a:rPr lang="en-US" sz="2000">
                <a:hlinkClick r:id="rId2"/>
              </a:rPr>
              <a:t>link.springer.com</a:t>
            </a:r>
            <a:r>
              <a:rPr lang="en-US" sz="2000"/>
              <a:t>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EDD69C-93AA-C7B8-B806-7E07B915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5</a:t>
            </a:r>
          </a:p>
        </p:txBody>
      </p:sp>
      <p:pic>
        <p:nvPicPr>
          <p:cNvPr id="4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57FBA7-F78C-DFCC-EA51-AA4785DE3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141" y="3662793"/>
            <a:ext cx="8336132" cy="1189312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117D747-7D9E-C0EF-5D27-33B9F1934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1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2B64-622F-7BE3-EA55-A0207FB2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02013E0-B8CA-D4E5-5E85-097A1976D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700" y="1691926"/>
            <a:ext cx="7518263" cy="4803063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F8E31F-B724-AC84-857C-76CEA9F2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E0352D-419E-9BD7-A4ED-C6D601D210F6}"/>
              </a:ext>
            </a:extLst>
          </p:cNvPr>
          <p:cNvSpPr txBox="1"/>
          <p:nvPr/>
        </p:nvSpPr>
        <p:spPr>
          <a:xfrm>
            <a:off x="1646296" y="2276592"/>
            <a:ext cx="44214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158C401-86EE-0C93-73F3-57C0E00A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99CF87-B59B-DEAE-42E2-ED667C89D86C}"/>
              </a:ext>
            </a:extLst>
          </p:cNvPr>
          <p:cNvSpPr txBox="1"/>
          <p:nvPr/>
        </p:nvSpPr>
        <p:spPr>
          <a:xfrm>
            <a:off x="4851428" y="6298993"/>
            <a:ext cx="3896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 1: Block diagram</a:t>
            </a:r>
          </a:p>
        </p:txBody>
      </p:sp>
    </p:spTree>
    <p:extLst>
      <p:ext uri="{BB962C8B-B14F-4D97-AF65-F5344CB8AC3E}">
        <p14:creationId xmlns:p14="http://schemas.microsoft.com/office/powerpoint/2010/main" val="999471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B6D7-F3F8-806B-39BB-C3F1F868A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4" y="717968"/>
            <a:ext cx="4534047" cy="994693"/>
          </a:xfrm>
        </p:spPr>
        <p:txBody>
          <a:bodyPr>
            <a:normAutofit/>
          </a:bodyPr>
          <a:lstStyle/>
          <a:p>
            <a:r>
              <a:rPr lang="en-US"/>
              <a:t>Project Build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9F014-7372-EBB6-1902-0BFE59BE5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74" y="2325158"/>
            <a:ext cx="4534048" cy="385497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/>
              <a:t>Physical Design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/>
              <a:t>Front</a:t>
            </a:r>
          </a:p>
          <a:p>
            <a:pPr lvl="2">
              <a:buFont typeface="Wingdings" pitchFamily="18" charset="2"/>
              <a:buChar char="v"/>
            </a:pPr>
            <a:r>
              <a:rPr lang="en-US" sz="2000" spc="10">
                <a:ea typeface="+mn-lt"/>
                <a:cs typeface="+mn-lt"/>
              </a:rPr>
              <a:t>HB100 Doppler Module</a:t>
            </a:r>
            <a:endParaRPr lang="en-US" sz="2000" spc="10"/>
          </a:p>
          <a:p>
            <a:pPr lvl="2">
              <a:buFont typeface="Wingdings" pitchFamily="18" charset="2"/>
              <a:buChar char="v"/>
            </a:pPr>
            <a:r>
              <a:rPr lang="en-US" sz="2000" spc="10">
                <a:ea typeface="+mn-lt"/>
                <a:cs typeface="+mn-lt"/>
              </a:rPr>
              <a:t>HC-SR04 Ultrasonic Distance Sensor</a:t>
            </a: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262626"/>
                </a:solidFill>
              </a:rPr>
              <a:t>Back</a:t>
            </a:r>
          </a:p>
          <a:p>
            <a:pPr lvl="2">
              <a:buFont typeface="Wingdings" pitchFamily="18" charset="2"/>
              <a:buChar char="v"/>
            </a:pPr>
            <a:r>
              <a:rPr lang="en-US" sz="2000" spc="10">
                <a:ea typeface="+mn-lt"/>
                <a:cs typeface="+mn-lt"/>
              </a:rPr>
              <a:t>Haptic Pad (Mini Vibration Motor)</a:t>
            </a:r>
            <a:endParaRPr lang="en-US" sz="2000" spc="10">
              <a:solidFill>
                <a:srgbClr val="262626"/>
              </a:solidFill>
            </a:endParaRPr>
          </a:p>
          <a:p>
            <a:pPr lvl="1">
              <a:buFont typeface="Courier New" pitchFamily="18" charset="2"/>
              <a:buChar char="o"/>
            </a:pPr>
            <a:r>
              <a:rPr lang="en-US" sz="2000" spc="10">
                <a:solidFill>
                  <a:srgbClr val="262626"/>
                </a:solidFill>
              </a:rPr>
              <a:t>Inside</a:t>
            </a:r>
            <a:endParaRPr lang="en-US" sz="2000">
              <a:solidFill>
                <a:srgbClr val="262626"/>
              </a:solidFill>
            </a:endParaRPr>
          </a:p>
          <a:p>
            <a:pPr lvl="2">
              <a:buFont typeface="Wingdings" pitchFamily="18" charset="2"/>
              <a:buChar char="v"/>
            </a:pPr>
            <a:r>
              <a:rPr lang="en-US" sz="2000" spc="10">
                <a:solidFill>
                  <a:srgbClr val="262626"/>
                </a:solidFill>
              </a:rPr>
              <a:t>Development board containing microcontroller with flashed software</a:t>
            </a:r>
          </a:p>
          <a:p>
            <a:pPr lvl="2">
              <a:buFont typeface="Wingdings" pitchFamily="18" charset="2"/>
              <a:buChar char="v"/>
            </a:pPr>
            <a:r>
              <a:rPr lang="en-US" sz="2000" spc="10">
                <a:solidFill>
                  <a:srgbClr val="262626"/>
                </a:solidFill>
              </a:rPr>
              <a:t>6V- Battery Pack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595B8A3-6F59-D46C-DEA4-BCE114B3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157" y="797691"/>
            <a:ext cx="5209989" cy="526261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23E928-4E73-ED46-F9B7-19F69B1C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611D6-DD0A-A750-B6D5-E799CC274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4CE7B-55C0-61C7-31C5-B7C01BF0DF22}"/>
              </a:ext>
            </a:extLst>
          </p:cNvPr>
          <p:cNvSpPr txBox="1"/>
          <p:nvPr/>
        </p:nvSpPr>
        <p:spPr>
          <a:xfrm>
            <a:off x="6292597" y="6178762"/>
            <a:ext cx="3896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 2: Physical design schematic</a:t>
            </a:r>
          </a:p>
        </p:txBody>
      </p:sp>
    </p:spTree>
    <p:extLst>
      <p:ext uri="{BB962C8B-B14F-4D97-AF65-F5344CB8AC3E}">
        <p14:creationId xmlns:p14="http://schemas.microsoft.com/office/powerpoint/2010/main" val="2719169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CEB1F-FDAF-5052-8D9F-8A48DEBD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FA026-C27D-0C0B-7D18-8F34A198A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Median Filter</a:t>
            </a:r>
          </a:p>
          <a:p>
            <a:pPr lvl="1">
              <a:buFont typeface="Courier New" pitchFamily="34" charset="0"/>
              <a:buChar char="o"/>
            </a:pPr>
            <a:r>
              <a:rPr lang="en-US" sz="2000" spc="10">
                <a:solidFill>
                  <a:srgbClr val="000000"/>
                </a:solidFill>
              </a:rPr>
              <a:t>We use a median filter to sift through windows of data at a time to minimize noise.</a:t>
            </a:r>
          </a:p>
          <a:p>
            <a:pPr lvl="1">
              <a:buFont typeface="Courier New" pitchFamily="34" charset="0"/>
              <a:buChar char="o"/>
            </a:pPr>
            <a:r>
              <a:rPr lang="en-US" sz="2000" spc="10">
                <a:solidFill>
                  <a:srgbClr val="000000"/>
                </a:solidFill>
              </a:rPr>
              <a:t>This gives us more accurate readings by disregarding the extremities in each window. </a:t>
            </a:r>
          </a:p>
          <a:p>
            <a:pPr lvl="1">
              <a:buFont typeface="Courier New" pitchFamily="34" charset="0"/>
              <a:buChar char="o"/>
            </a:pPr>
            <a:endParaRPr lang="en-US" sz="2000" spc="10">
              <a:solidFill>
                <a:srgbClr val="000000"/>
              </a:solidFill>
            </a:endParaRPr>
          </a:p>
          <a:p>
            <a:pPr lvl="1">
              <a:buFont typeface="Courier New" pitchFamily="34" charset="0"/>
              <a:buChar char="o"/>
            </a:pPr>
            <a:endParaRPr lang="en-US" sz="2000" spc="1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  <a:buChar char=""/>
            </a:pPr>
            <a:endParaRPr lang="en-US" spc="1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  <a:buChar char=""/>
            </a:pPr>
            <a:endParaRPr lang="en-US">
              <a:solidFill>
                <a:srgbClr val="262626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73E3F-5A95-1EAF-F917-99750DB2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F4A6445-72D2-2531-40DC-A0B71A218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7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E470-C8AB-E339-F91E-9495528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6770E-6F0B-DBD9-5E49-2103A1B16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unfiltered_comp_dist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5D87E3CA-BA39-5417-1523-96E953ED2F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047" y="1882462"/>
            <a:ext cx="7233741" cy="4357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ADC63-42C6-BDB6-7669-2C280CCB0D96}"/>
              </a:ext>
            </a:extLst>
          </p:cNvPr>
          <p:cNvSpPr txBox="1"/>
          <p:nvPr/>
        </p:nvSpPr>
        <p:spPr>
          <a:xfrm>
            <a:off x="4155280" y="6346030"/>
            <a:ext cx="3896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 3: Distance plot before filtering</a:t>
            </a:r>
          </a:p>
        </p:txBody>
      </p:sp>
      <p:pic>
        <p:nvPicPr>
          <p:cNvPr id="6" name="Picture 5" descr="A picture containing text, monitor, screen, screenshot&#10;&#10;Description automatically generated">
            <a:extLst>
              <a:ext uri="{FF2B5EF4-FFF2-40B4-BE49-F238E27FC236}">
                <a16:creationId xmlns:a16="http://schemas.microsoft.com/office/drawing/2014/main" id="{CD185748-9709-B845-64B6-2AF39A22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3467" y="62141"/>
            <a:ext cx="856696" cy="122216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C38CD0-0A9A-8A9A-F537-B4559797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View</vt:lpstr>
      <vt:lpstr>Sensing Instrument for Generating Haptic Touch – SIGHT</vt:lpstr>
      <vt:lpstr>Agenda</vt:lpstr>
      <vt:lpstr>We are SIGHT</vt:lpstr>
      <vt:lpstr>What does it look like?</vt:lpstr>
      <vt:lpstr>Objective</vt:lpstr>
      <vt:lpstr>Design</vt:lpstr>
      <vt:lpstr>Project Build</vt:lpstr>
      <vt:lpstr>Testing Filtering</vt:lpstr>
      <vt:lpstr>Before Filter</vt:lpstr>
      <vt:lpstr>After Filter</vt:lpstr>
      <vt:lpstr>Testing Distance</vt:lpstr>
      <vt:lpstr>Distance Test</vt:lpstr>
      <vt:lpstr>Testing Haptic Intensity</vt:lpstr>
      <vt:lpstr>Sucesses and Challenges</vt:lpstr>
      <vt:lpstr>Conclusion</vt:lpstr>
      <vt:lpstr>Future Work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2023-04-25T22:06:15Z</dcterms:created>
  <dcterms:modified xsi:type="dcterms:W3CDTF">2023-05-05T01:34:40Z</dcterms:modified>
</cp:coreProperties>
</file>