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25"/>
  </p:notesMasterIdLst>
  <p:sldIdLst>
    <p:sldId id="283" r:id="rId2"/>
    <p:sldId id="301" r:id="rId3"/>
    <p:sldId id="302" r:id="rId4"/>
    <p:sldId id="317" r:id="rId5"/>
    <p:sldId id="303" r:id="rId6"/>
    <p:sldId id="320" r:id="rId7"/>
    <p:sldId id="304" r:id="rId8"/>
    <p:sldId id="305" r:id="rId9"/>
    <p:sldId id="316" r:id="rId10"/>
    <p:sldId id="306" r:id="rId11"/>
    <p:sldId id="318" r:id="rId12"/>
    <p:sldId id="307" r:id="rId13"/>
    <p:sldId id="314" r:id="rId14"/>
    <p:sldId id="315" r:id="rId15"/>
    <p:sldId id="321" r:id="rId16"/>
    <p:sldId id="319" r:id="rId17"/>
    <p:sldId id="308" r:id="rId18"/>
    <p:sldId id="309" r:id="rId19"/>
    <p:sldId id="310" r:id="rId20"/>
    <p:sldId id="311" r:id="rId21"/>
    <p:sldId id="312" r:id="rId22"/>
    <p:sldId id="298" r:id="rId23"/>
    <p:sldId id="285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xmlns="" r:id="rId35" roundtripDataSignature="AMtx7mhSaRiTD9uDhGJ3nUfwohnl+c0R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15264B"/>
    <a:srgbClr val="E84B36"/>
    <a:srgbClr val="1B4284"/>
    <a:srgbClr val="FA5738"/>
    <a:srgbClr val="FF552E"/>
    <a:srgbClr val="0E2248"/>
    <a:srgbClr val="0E2E5A"/>
    <a:srgbClr val="0B1A53"/>
    <a:srgbClr val="03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9F430-7F10-6E49-A9DA-3814504E3FF5}" v="66" dt="2025-12-09T06:49:39.987"/>
    <p1510:client id="{1B4A2724-B2D0-42FA-A8E8-F8FCF9BCE626}" v="199" dt="2025-12-09T05:15:54.392"/>
    <p1510:client id="{9A7E74B6-62A8-4078-2DC7-69B86578B0DF}" v="447" dt="2025-12-09T03:53:46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292"/>
  </p:normalViewPr>
  <p:slideViewPr>
    <p:cSldViewPr snapToGrid="0">
      <p:cViewPr varScale="1">
        <p:scale>
          <a:sx n="107" d="100"/>
          <a:sy n="107" d="100"/>
        </p:scale>
        <p:origin x="64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5" Type="http://customschemas.google.com/relationships/presentationmetadata" Target="meta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5EEE9F-C2C7-4A25-92CC-6B84E33BC2E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8CA145-CFCC-4419-AE96-4F09507F07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rangefinder measures the correct distance from the user to the flag pin when the button is pressed.</a:t>
          </a:r>
        </a:p>
      </dgm:t>
    </dgm:pt>
    <dgm:pt modelId="{46467C39-7D2F-44DF-99B8-4179F1819BEF}" type="parTrans" cxnId="{3CF7FA1D-AF40-4A3C-A337-5655C6C1BCBA}">
      <dgm:prSet/>
      <dgm:spPr/>
      <dgm:t>
        <a:bodyPr/>
        <a:lstStyle/>
        <a:p>
          <a:endParaRPr lang="en-US"/>
        </a:p>
      </dgm:t>
    </dgm:pt>
    <dgm:pt modelId="{64A5CE8E-802E-4EDA-81F5-4F0BDDCF49C9}" type="sibTrans" cxnId="{3CF7FA1D-AF40-4A3C-A337-5655C6C1BCBA}">
      <dgm:prSet/>
      <dgm:spPr/>
      <dgm:t>
        <a:bodyPr/>
        <a:lstStyle/>
        <a:p>
          <a:endParaRPr lang="en-US"/>
        </a:p>
      </dgm:t>
    </dgm:pt>
    <dgm:pt modelId="{79E2E215-652C-40B9-BF6C-AD5ACA0955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When the button is pressed, the environmental sensors collect the correct data and provide the necessary adjustments accordingly.</a:t>
          </a:r>
        </a:p>
      </dgm:t>
    </dgm:pt>
    <dgm:pt modelId="{97E8D2AA-5EA3-4CD9-A813-024D65263D0F}" type="parTrans" cxnId="{A70B03AC-8D1F-4F23-8F0C-76F0DFD4BB8B}">
      <dgm:prSet/>
      <dgm:spPr/>
      <dgm:t>
        <a:bodyPr/>
        <a:lstStyle/>
        <a:p>
          <a:endParaRPr lang="en-US"/>
        </a:p>
      </dgm:t>
    </dgm:pt>
    <dgm:pt modelId="{3FB9453F-A772-4AFC-B306-07D40579168B}" type="sibTrans" cxnId="{A70B03AC-8D1F-4F23-8F0C-76F0DFD4BB8B}">
      <dgm:prSet/>
      <dgm:spPr/>
      <dgm:t>
        <a:bodyPr/>
        <a:lstStyle/>
        <a:p>
          <a:endParaRPr lang="en-US"/>
        </a:p>
      </dgm:t>
    </dgm:pt>
    <dgm:pt modelId="{DD5FD1C2-DBFD-4D84-AE7D-9E5A9118EF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user interface recommends a suitable club based on the measured distance.</a:t>
          </a:r>
        </a:p>
      </dgm:t>
    </dgm:pt>
    <dgm:pt modelId="{89A0CD87-3935-4B4E-BEF9-804759614EAE}" type="parTrans" cxnId="{EF38EE12-7353-4EA6-8363-766D5242859A}">
      <dgm:prSet/>
      <dgm:spPr/>
      <dgm:t>
        <a:bodyPr/>
        <a:lstStyle/>
        <a:p>
          <a:endParaRPr lang="en-US"/>
        </a:p>
      </dgm:t>
    </dgm:pt>
    <dgm:pt modelId="{3929C746-96D8-4147-A59B-E680B5A9575E}" type="sibTrans" cxnId="{EF38EE12-7353-4EA6-8363-766D5242859A}">
      <dgm:prSet/>
      <dgm:spPr/>
      <dgm:t>
        <a:bodyPr/>
        <a:lstStyle/>
        <a:p>
          <a:endParaRPr lang="en-US"/>
        </a:p>
      </dgm:t>
    </dgm:pt>
    <dgm:pt modelId="{D8ECFCEF-139C-4711-8A52-E4EF026588E9}" type="pres">
      <dgm:prSet presAssocID="{7A5EEE9F-C2C7-4A25-92CC-6B84E33BC2E0}" presName="root" presStyleCnt="0">
        <dgm:presLayoutVars>
          <dgm:dir/>
          <dgm:resizeHandles val="exact"/>
        </dgm:presLayoutVars>
      </dgm:prSet>
      <dgm:spPr/>
    </dgm:pt>
    <dgm:pt modelId="{205FDEAF-3949-4537-BF80-85706E0548D5}" type="pres">
      <dgm:prSet presAssocID="{298CA145-CFCC-4419-AE96-4F09507F07EC}" presName="compNode" presStyleCnt="0"/>
      <dgm:spPr/>
    </dgm:pt>
    <dgm:pt modelId="{ACD30ED3-C151-414F-8E23-8AAE05AF67E2}" type="pres">
      <dgm:prSet presAssocID="{298CA145-CFCC-4419-AE96-4F09507F07EC}" presName="bgRect" presStyleLbl="bgShp" presStyleIdx="0" presStyleCnt="3"/>
      <dgm:spPr/>
    </dgm:pt>
    <dgm:pt modelId="{4DABF93B-EE04-4A46-B2BB-4B32199C6F50}" type="pres">
      <dgm:prSet presAssocID="{298CA145-CFCC-4419-AE96-4F09507F07E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g"/>
        </a:ext>
      </dgm:extLst>
    </dgm:pt>
    <dgm:pt modelId="{88547BD2-9ACD-4CCF-A0C6-B3C588173CBB}" type="pres">
      <dgm:prSet presAssocID="{298CA145-CFCC-4419-AE96-4F09507F07EC}" presName="spaceRect" presStyleCnt="0"/>
      <dgm:spPr/>
    </dgm:pt>
    <dgm:pt modelId="{FCCBF50F-B260-4DB6-9E00-40A887FC485F}" type="pres">
      <dgm:prSet presAssocID="{298CA145-CFCC-4419-AE96-4F09507F07EC}" presName="parTx" presStyleLbl="revTx" presStyleIdx="0" presStyleCnt="3">
        <dgm:presLayoutVars>
          <dgm:chMax val="0"/>
          <dgm:chPref val="0"/>
        </dgm:presLayoutVars>
      </dgm:prSet>
      <dgm:spPr/>
    </dgm:pt>
    <dgm:pt modelId="{78BF3B8A-EBA9-4F8A-8B18-7932BA1FA19F}" type="pres">
      <dgm:prSet presAssocID="{64A5CE8E-802E-4EDA-81F5-4F0BDDCF49C9}" presName="sibTrans" presStyleCnt="0"/>
      <dgm:spPr/>
    </dgm:pt>
    <dgm:pt modelId="{D93458BE-E034-4F38-84FD-90F5A6D09EF3}" type="pres">
      <dgm:prSet presAssocID="{79E2E215-652C-40B9-BF6C-AD5ACA0955E9}" presName="compNode" presStyleCnt="0"/>
      <dgm:spPr/>
    </dgm:pt>
    <dgm:pt modelId="{D6D2692E-D004-4A61-B394-E71562E6A3AA}" type="pres">
      <dgm:prSet presAssocID="{79E2E215-652C-40B9-BF6C-AD5ACA0955E9}" presName="bgRect" presStyleLbl="bgShp" presStyleIdx="1" presStyleCnt="3"/>
      <dgm:spPr/>
    </dgm:pt>
    <dgm:pt modelId="{42EEB160-EE61-4001-A91C-BAECCAF250F4}" type="pres">
      <dgm:prSet presAssocID="{79E2E215-652C-40B9-BF6C-AD5ACA0955E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A8337F68-6377-4FF6-AACD-8B3A062E609E}" type="pres">
      <dgm:prSet presAssocID="{79E2E215-652C-40B9-BF6C-AD5ACA0955E9}" presName="spaceRect" presStyleCnt="0"/>
      <dgm:spPr/>
    </dgm:pt>
    <dgm:pt modelId="{9CA113C3-FBE8-47D9-BF32-AA77DA06AA43}" type="pres">
      <dgm:prSet presAssocID="{79E2E215-652C-40B9-BF6C-AD5ACA0955E9}" presName="parTx" presStyleLbl="revTx" presStyleIdx="1" presStyleCnt="3">
        <dgm:presLayoutVars>
          <dgm:chMax val="0"/>
          <dgm:chPref val="0"/>
        </dgm:presLayoutVars>
      </dgm:prSet>
      <dgm:spPr/>
    </dgm:pt>
    <dgm:pt modelId="{F16E0332-C48B-4571-AD7F-A1A36EA3C76C}" type="pres">
      <dgm:prSet presAssocID="{3FB9453F-A772-4AFC-B306-07D40579168B}" presName="sibTrans" presStyleCnt="0"/>
      <dgm:spPr/>
    </dgm:pt>
    <dgm:pt modelId="{99643008-79FD-4965-B105-C79C6A88DA66}" type="pres">
      <dgm:prSet presAssocID="{DD5FD1C2-DBFD-4D84-AE7D-9E5A9118EF1B}" presName="compNode" presStyleCnt="0"/>
      <dgm:spPr/>
    </dgm:pt>
    <dgm:pt modelId="{F1CFAEB6-7B25-4D59-9FC9-DC86559BFC4C}" type="pres">
      <dgm:prSet presAssocID="{DD5FD1C2-DBFD-4D84-AE7D-9E5A9118EF1B}" presName="bgRect" presStyleLbl="bgShp" presStyleIdx="2" presStyleCnt="3"/>
      <dgm:spPr/>
    </dgm:pt>
    <dgm:pt modelId="{E5653352-D3D1-48BA-AEA8-61A1DB62732C}" type="pres">
      <dgm:prSet presAssocID="{DD5FD1C2-DBFD-4D84-AE7D-9E5A9118EF1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F2D7EBC2-A15B-40D8-8003-13CD0CF5420A}" type="pres">
      <dgm:prSet presAssocID="{DD5FD1C2-DBFD-4D84-AE7D-9E5A9118EF1B}" presName="spaceRect" presStyleCnt="0"/>
      <dgm:spPr/>
    </dgm:pt>
    <dgm:pt modelId="{137E9D22-8B06-44C7-AA1A-816783E2D97E}" type="pres">
      <dgm:prSet presAssocID="{DD5FD1C2-DBFD-4D84-AE7D-9E5A9118EF1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F38EE12-7353-4EA6-8363-766D5242859A}" srcId="{7A5EEE9F-C2C7-4A25-92CC-6B84E33BC2E0}" destId="{DD5FD1C2-DBFD-4D84-AE7D-9E5A9118EF1B}" srcOrd="2" destOrd="0" parTransId="{89A0CD87-3935-4B4E-BEF9-804759614EAE}" sibTransId="{3929C746-96D8-4147-A59B-E680B5A9575E}"/>
    <dgm:cxn modelId="{3CF7FA1D-AF40-4A3C-A337-5655C6C1BCBA}" srcId="{7A5EEE9F-C2C7-4A25-92CC-6B84E33BC2E0}" destId="{298CA145-CFCC-4419-AE96-4F09507F07EC}" srcOrd="0" destOrd="0" parTransId="{46467C39-7D2F-44DF-99B8-4179F1819BEF}" sibTransId="{64A5CE8E-802E-4EDA-81F5-4F0BDDCF49C9}"/>
    <dgm:cxn modelId="{6E01AD33-A4F1-6547-AA62-2710E89B41CE}" type="presOf" srcId="{7A5EEE9F-C2C7-4A25-92CC-6B84E33BC2E0}" destId="{D8ECFCEF-139C-4711-8A52-E4EF026588E9}" srcOrd="0" destOrd="0" presId="urn:microsoft.com/office/officeart/2018/2/layout/IconVerticalSolidList"/>
    <dgm:cxn modelId="{F9278746-0678-9140-999A-B564BD4C82FB}" type="presOf" srcId="{DD5FD1C2-DBFD-4D84-AE7D-9E5A9118EF1B}" destId="{137E9D22-8B06-44C7-AA1A-816783E2D97E}" srcOrd="0" destOrd="0" presId="urn:microsoft.com/office/officeart/2018/2/layout/IconVerticalSolidList"/>
    <dgm:cxn modelId="{0DE98561-8A0D-8B4F-973F-37FB42B2E03A}" type="presOf" srcId="{298CA145-CFCC-4419-AE96-4F09507F07EC}" destId="{FCCBF50F-B260-4DB6-9E00-40A887FC485F}" srcOrd="0" destOrd="0" presId="urn:microsoft.com/office/officeart/2018/2/layout/IconVerticalSolidList"/>
    <dgm:cxn modelId="{EEDCFA90-3B6C-1C4C-826B-32EB4DD34743}" type="presOf" srcId="{79E2E215-652C-40B9-BF6C-AD5ACA0955E9}" destId="{9CA113C3-FBE8-47D9-BF32-AA77DA06AA43}" srcOrd="0" destOrd="0" presId="urn:microsoft.com/office/officeart/2018/2/layout/IconVerticalSolidList"/>
    <dgm:cxn modelId="{A70B03AC-8D1F-4F23-8F0C-76F0DFD4BB8B}" srcId="{7A5EEE9F-C2C7-4A25-92CC-6B84E33BC2E0}" destId="{79E2E215-652C-40B9-BF6C-AD5ACA0955E9}" srcOrd="1" destOrd="0" parTransId="{97E8D2AA-5EA3-4CD9-A813-024D65263D0F}" sibTransId="{3FB9453F-A772-4AFC-B306-07D40579168B}"/>
    <dgm:cxn modelId="{C32A70EE-BF95-9A46-83D2-5F79029F09BF}" type="presParOf" srcId="{D8ECFCEF-139C-4711-8A52-E4EF026588E9}" destId="{205FDEAF-3949-4537-BF80-85706E0548D5}" srcOrd="0" destOrd="0" presId="urn:microsoft.com/office/officeart/2018/2/layout/IconVerticalSolidList"/>
    <dgm:cxn modelId="{2C87CD5A-7186-774A-BBD4-36AF32F832CD}" type="presParOf" srcId="{205FDEAF-3949-4537-BF80-85706E0548D5}" destId="{ACD30ED3-C151-414F-8E23-8AAE05AF67E2}" srcOrd="0" destOrd="0" presId="urn:microsoft.com/office/officeart/2018/2/layout/IconVerticalSolidList"/>
    <dgm:cxn modelId="{02830F03-283F-1B4C-A869-8214F2D55256}" type="presParOf" srcId="{205FDEAF-3949-4537-BF80-85706E0548D5}" destId="{4DABF93B-EE04-4A46-B2BB-4B32199C6F50}" srcOrd="1" destOrd="0" presId="urn:microsoft.com/office/officeart/2018/2/layout/IconVerticalSolidList"/>
    <dgm:cxn modelId="{40FA1832-36A6-8C44-BA53-8CB43CB2A68C}" type="presParOf" srcId="{205FDEAF-3949-4537-BF80-85706E0548D5}" destId="{88547BD2-9ACD-4CCF-A0C6-B3C588173CBB}" srcOrd="2" destOrd="0" presId="urn:microsoft.com/office/officeart/2018/2/layout/IconVerticalSolidList"/>
    <dgm:cxn modelId="{8350A78E-A151-1644-A4BD-C9A406ABA63F}" type="presParOf" srcId="{205FDEAF-3949-4537-BF80-85706E0548D5}" destId="{FCCBF50F-B260-4DB6-9E00-40A887FC485F}" srcOrd="3" destOrd="0" presId="urn:microsoft.com/office/officeart/2018/2/layout/IconVerticalSolidList"/>
    <dgm:cxn modelId="{E6C59AF3-845B-5E4A-8FE1-72D336B94443}" type="presParOf" srcId="{D8ECFCEF-139C-4711-8A52-E4EF026588E9}" destId="{78BF3B8A-EBA9-4F8A-8B18-7932BA1FA19F}" srcOrd="1" destOrd="0" presId="urn:microsoft.com/office/officeart/2018/2/layout/IconVerticalSolidList"/>
    <dgm:cxn modelId="{8C70BF6C-48A3-4644-8BC2-6FB14E819441}" type="presParOf" srcId="{D8ECFCEF-139C-4711-8A52-E4EF026588E9}" destId="{D93458BE-E034-4F38-84FD-90F5A6D09EF3}" srcOrd="2" destOrd="0" presId="urn:microsoft.com/office/officeart/2018/2/layout/IconVerticalSolidList"/>
    <dgm:cxn modelId="{A006C155-E515-7643-AE3B-4B31D946D7EF}" type="presParOf" srcId="{D93458BE-E034-4F38-84FD-90F5A6D09EF3}" destId="{D6D2692E-D004-4A61-B394-E71562E6A3AA}" srcOrd="0" destOrd="0" presId="urn:microsoft.com/office/officeart/2018/2/layout/IconVerticalSolidList"/>
    <dgm:cxn modelId="{15C05CA5-750C-7B45-B701-7093453026AF}" type="presParOf" srcId="{D93458BE-E034-4F38-84FD-90F5A6D09EF3}" destId="{42EEB160-EE61-4001-A91C-BAECCAF250F4}" srcOrd="1" destOrd="0" presId="urn:microsoft.com/office/officeart/2018/2/layout/IconVerticalSolidList"/>
    <dgm:cxn modelId="{CE61E8B1-5AB0-7649-8BC6-F782E8F81EBF}" type="presParOf" srcId="{D93458BE-E034-4F38-84FD-90F5A6D09EF3}" destId="{A8337F68-6377-4FF6-AACD-8B3A062E609E}" srcOrd="2" destOrd="0" presId="urn:microsoft.com/office/officeart/2018/2/layout/IconVerticalSolidList"/>
    <dgm:cxn modelId="{0A7DB2F7-7686-3B41-BB9F-52ABC7837660}" type="presParOf" srcId="{D93458BE-E034-4F38-84FD-90F5A6D09EF3}" destId="{9CA113C3-FBE8-47D9-BF32-AA77DA06AA43}" srcOrd="3" destOrd="0" presId="urn:microsoft.com/office/officeart/2018/2/layout/IconVerticalSolidList"/>
    <dgm:cxn modelId="{7F930100-FCFF-3D44-822F-25D366F73D11}" type="presParOf" srcId="{D8ECFCEF-139C-4711-8A52-E4EF026588E9}" destId="{F16E0332-C48B-4571-AD7F-A1A36EA3C76C}" srcOrd="3" destOrd="0" presId="urn:microsoft.com/office/officeart/2018/2/layout/IconVerticalSolidList"/>
    <dgm:cxn modelId="{CE286260-2D6F-2C4A-B75C-3888E8FC2111}" type="presParOf" srcId="{D8ECFCEF-139C-4711-8A52-E4EF026588E9}" destId="{99643008-79FD-4965-B105-C79C6A88DA66}" srcOrd="4" destOrd="0" presId="urn:microsoft.com/office/officeart/2018/2/layout/IconVerticalSolidList"/>
    <dgm:cxn modelId="{E2FB2EAD-36F2-BF4A-8D8D-5E2BF94A2E8F}" type="presParOf" srcId="{99643008-79FD-4965-B105-C79C6A88DA66}" destId="{F1CFAEB6-7B25-4D59-9FC9-DC86559BFC4C}" srcOrd="0" destOrd="0" presId="urn:microsoft.com/office/officeart/2018/2/layout/IconVerticalSolidList"/>
    <dgm:cxn modelId="{5A16495C-30AA-C441-B330-84503FDA832C}" type="presParOf" srcId="{99643008-79FD-4965-B105-C79C6A88DA66}" destId="{E5653352-D3D1-48BA-AEA8-61A1DB62732C}" srcOrd="1" destOrd="0" presId="urn:microsoft.com/office/officeart/2018/2/layout/IconVerticalSolidList"/>
    <dgm:cxn modelId="{196D978D-5020-A041-AB68-56A842EC3F3F}" type="presParOf" srcId="{99643008-79FD-4965-B105-C79C6A88DA66}" destId="{F2D7EBC2-A15B-40D8-8003-13CD0CF5420A}" srcOrd="2" destOrd="0" presId="urn:microsoft.com/office/officeart/2018/2/layout/IconVerticalSolidList"/>
    <dgm:cxn modelId="{7C324684-DA59-2D45-8BA7-21039F722D76}" type="presParOf" srcId="{99643008-79FD-4965-B105-C79C6A88DA66}" destId="{137E9D22-8B06-44C7-AA1A-816783E2D97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30ED3-C151-414F-8E23-8AAE05AF67E2}">
      <dsp:nvSpPr>
        <dsp:cNvPr id="0" name=""/>
        <dsp:cNvSpPr/>
      </dsp:nvSpPr>
      <dsp:spPr>
        <a:xfrm>
          <a:off x="0" y="488"/>
          <a:ext cx="6199880" cy="11428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BF93B-EE04-4A46-B2BB-4B32199C6F50}">
      <dsp:nvSpPr>
        <dsp:cNvPr id="0" name=""/>
        <dsp:cNvSpPr/>
      </dsp:nvSpPr>
      <dsp:spPr>
        <a:xfrm>
          <a:off x="345724" y="257638"/>
          <a:ext cx="628589" cy="6285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BF50F-B260-4DB6-9E00-40A887FC485F}">
      <dsp:nvSpPr>
        <dsp:cNvPr id="0" name=""/>
        <dsp:cNvSpPr/>
      </dsp:nvSpPr>
      <dsp:spPr>
        <a:xfrm>
          <a:off x="1320038" y="488"/>
          <a:ext cx="4879841" cy="114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56" tIns="120956" rIns="120956" bIns="12095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rangefinder measures the correct distance from the user to the flag pin when the button is pressed.</a:t>
          </a:r>
        </a:p>
      </dsp:txBody>
      <dsp:txXfrm>
        <a:off x="1320038" y="488"/>
        <a:ext cx="4879841" cy="1142890"/>
      </dsp:txXfrm>
    </dsp:sp>
    <dsp:sp modelId="{D6D2692E-D004-4A61-B394-E71562E6A3AA}">
      <dsp:nvSpPr>
        <dsp:cNvPr id="0" name=""/>
        <dsp:cNvSpPr/>
      </dsp:nvSpPr>
      <dsp:spPr>
        <a:xfrm>
          <a:off x="0" y="1429102"/>
          <a:ext cx="6199880" cy="11428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EEB160-EE61-4001-A91C-BAECCAF250F4}">
      <dsp:nvSpPr>
        <dsp:cNvPr id="0" name=""/>
        <dsp:cNvSpPr/>
      </dsp:nvSpPr>
      <dsp:spPr>
        <a:xfrm>
          <a:off x="345724" y="1686252"/>
          <a:ext cx="628589" cy="6285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113C3-FBE8-47D9-BF32-AA77DA06AA43}">
      <dsp:nvSpPr>
        <dsp:cNvPr id="0" name=""/>
        <dsp:cNvSpPr/>
      </dsp:nvSpPr>
      <dsp:spPr>
        <a:xfrm>
          <a:off x="1320038" y="1429102"/>
          <a:ext cx="4879841" cy="114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56" tIns="120956" rIns="120956" bIns="12095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When the button is pressed, the environmental sensors collect the correct data and provide the necessary adjustments accordingly.</a:t>
          </a:r>
        </a:p>
      </dsp:txBody>
      <dsp:txXfrm>
        <a:off x="1320038" y="1429102"/>
        <a:ext cx="4879841" cy="1142890"/>
      </dsp:txXfrm>
    </dsp:sp>
    <dsp:sp modelId="{F1CFAEB6-7B25-4D59-9FC9-DC86559BFC4C}">
      <dsp:nvSpPr>
        <dsp:cNvPr id="0" name=""/>
        <dsp:cNvSpPr/>
      </dsp:nvSpPr>
      <dsp:spPr>
        <a:xfrm>
          <a:off x="0" y="2857715"/>
          <a:ext cx="6199880" cy="11428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653352-D3D1-48BA-AEA8-61A1DB62732C}">
      <dsp:nvSpPr>
        <dsp:cNvPr id="0" name=""/>
        <dsp:cNvSpPr/>
      </dsp:nvSpPr>
      <dsp:spPr>
        <a:xfrm>
          <a:off x="345724" y="3114866"/>
          <a:ext cx="628589" cy="6285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E9D22-8B06-44C7-AA1A-816783E2D97E}">
      <dsp:nvSpPr>
        <dsp:cNvPr id="0" name=""/>
        <dsp:cNvSpPr/>
      </dsp:nvSpPr>
      <dsp:spPr>
        <a:xfrm>
          <a:off x="1320038" y="2857715"/>
          <a:ext cx="4879841" cy="114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56" tIns="120956" rIns="120956" bIns="12095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user interface recommends a suitable club based on the measured distance.</a:t>
          </a:r>
        </a:p>
      </dsp:txBody>
      <dsp:txXfrm>
        <a:off x="1320038" y="2857715"/>
        <a:ext cx="4879841" cy="1142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351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Jake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/>
              <a:t>Microcontroller – ESP32-S3-WROOM-1-N16</a:t>
            </a:r>
          </a:p>
          <a:p>
            <a:pPr marL="742950" lvl="1" indent="-285750">
              <a:lnSpc>
                <a:spcPct val="150000"/>
              </a:lnSpc>
              <a:buFont typeface="Courier New,monospace"/>
              <a:buChar char="o"/>
            </a:pPr>
            <a:r>
              <a:rPr lang="en-US"/>
              <a:t>High processing power</a:t>
            </a:r>
          </a:p>
          <a:p>
            <a:pPr marL="1200150" lvl="2" indent="-285750">
              <a:lnSpc>
                <a:spcPct val="150000"/>
              </a:lnSpc>
              <a:buFont typeface="Wingdings,Sans-Serif"/>
              <a:buChar char="§"/>
            </a:pPr>
            <a:r>
              <a:rPr lang="en-US"/>
              <a:t>Good for filtering, </a:t>
            </a:r>
            <a:r>
              <a:rPr lang="en-US" err="1"/>
              <a:t>averaging,compensations</a:t>
            </a:r>
          </a:p>
          <a:p>
            <a:pPr marL="742950" lvl="1" indent="-285750">
              <a:lnSpc>
                <a:spcPct val="150000"/>
              </a:lnSpc>
              <a:buFont typeface="Courier New,monospace"/>
              <a:buChar char="o"/>
            </a:pPr>
            <a:r>
              <a:rPr lang="en-US"/>
              <a:t>Low power consumption</a:t>
            </a:r>
          </a:p>
          <a:p>
            <a:pPr marL="1200150" lvl="2" indent="-285750">
              <a:lnSpc>
                <a:spcPct val="150000"/>
              </a:lnSpc>
              <a:buFont typeface="Wingdings,Sans-Serif"/>
              <a:buChar char="§"/>
            </a:pPr>
            <a:r>
              <a:rPr lang="en-US"/>
              <a:t>~20-25mA</a:t>
            </a:r>
          </a:p>
          <a:p>
            <a:pPr marL="742950" lvl="1" indent="-285750">
              <a:lnSpc>
                <a:spcPct val="150000"/>
              </a:lnSpc>
              <a:buFont typeface="Courier New,monospace"/>
              <a:buChar char="o"/>
            </a:pPr>
            <a:r>
              <a:rPr lang="en-US"/>
              <a:t>Wide range of sensor support</a:t>
            </a:r>
          </a:p>
          <a:p>
            <a:pPr marL="1200150" lvl="2" indent="-285750">
              <a:lnSpc>
                <a:spcPct val="150000"/>
              </a:lnSpc>
              <a:buFont typeface="Wingdings,Sans-Serif"/>
              <a:buChar char="§"/>
            </a:pPr>
            <a:r>
              <a:rPr lang="en-US"/>
              <a:t>Enough GPIO to support </a:t>
            </a:r>
            <a:r>
              <a:rPr lang="en-US" err="1"/>
              <a:t>themultitude</a:t>
            </a:r>
            <a:r>
              <a:rPr lang="en-US"/>
              <a:t> of sensors that make </a:t>
            </a:r>
            <a:r>
              <a:rPr lang="en-US" err="1"/>
              <a:t>upthe</a:t>
            </a:r>
            <a:r>
              <a:rPr lang="en-US"/>
              <a:t> device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25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47FF4-E04A-083D-D75C-4B97C4FD0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EA128-F18D-950B-CD86-96B00CC7C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5E681-8179-971C-1F1B-4DCCF84B79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21C31-A313-5556-560B-A29D0D0724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7362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4774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C2D9C-E419-4C9C-C847-313448230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79FB33-9568-0AB2-7F59-EF5CC8B9C1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1ED785-023A-2CB6-0E35-CD0D4E7D0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E40E7-EDEE-DED3-D393-4DD0F5A9C6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658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A84F5-507D-9F01-9AAE-983D8EFA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B663B-58C8-0F25-3C1C-0B8297FB2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ACCDF1-65CE-FE4F-0C4E-FDFC52528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65A5D-25CA-6C5D-650F-ECF287811C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467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05D25-0C6D-0F29-1EAF-C0FFB86D4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623DD5-90FF-FA05-8468-B2EC19115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E6579-32C1-4E37-95DB-DE09DB1DC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3DF46-8D12-9CB3-900E-3538922DF4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315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3C418-689A-6C16-1CC7-E51CB8271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2E16A4-7A9F-A1F2-DB12-068CB4EE2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AC362-6FDA-E4FA-EB66-2B181C592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231B-874B-ABA3-E375-7A9D68D263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173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Emma</a:t>
            </a:r>
          </a:p>
          <a:p>
            <a:endParaRPr lang="en-US"/>
          </a:p>
          <a:p>
            <a:r>
              <a:rPr lang="en-US"/>
              <a:t>Is being powered by the 3.3V regulator drawing ~ 30mA when the screen is on, and is connected to the microcontroller via serial connection.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697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Emma</a:t>
            </a:r>
          </a:p>
          <a:p>
            <a:endParaRPr lang="en-US"/>
          </a:p>
          <a:p>
            <a:r>
              <a:rPr lang="en-US"/>
              <a:t>3D printed rectangular enclosure PLA filament, designed on openSCAD explain dimensions</a:t>
            </a:r>
          </a:p>
          <a:p>
            <a:r>
              <a:rPr lang="en-US"/>
              <a:t>Includes a removable lid with ventilation holes and airways in the back face to allow for proper airflow for the wind speed sensor and the thermistor. </a:t>
            </a:r>
          </a:p>
          <a:p>
            <a:r>
              <a:rPr lang="en-US"/>
              <a:t>Also accounts for heat dissipation preventing the inside of the enclosure from becoming too hot.</a:t>
            </a:r>
          </a:p>
          <a:p>
            <a:r>
              <a:rPr lang="en-US"/>
              <a:t>Finally, includes mounting holes for the PCBs, display, and button as well as a cutout for the </a:t>
            </a:r>
            <a:r>
              <a:rPr lang="en-US" err="1"/>
              <a:t>tof</a:t>
            </a:r>
            <a:r>
              <a:rPr lang="en-US"/>
              <a:t> laser to emit and receive.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566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866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576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792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Jake</a:t>
            </a:r>
          </a:p>
          <a:p>
            <a:pPr marL="0" indent="0">
              <a:lnSpc>
                <a:spcPct val="150000"/>
              </a:lnSpc>
            </a:pPr>
            <a:r>
              <a:rPr lang="en-US" b="1"/>
              <a:t>Future Improvements...</a:t>
            </a:r>
            <a:endParaRPr lang="en-US"/>
          </a:p>
          <a:p>
            <a:pPr marL="0" indent="0">
              <a:lnSpc>
                <a:spcPct val="150000"/>
              </a:lnSpc>
            </a:pPr>
            <a:endParaRPr lang="en-US"/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/>
              <a:t>Replace our 50m </a:t>
            </a:r>
            <a:r>
              <a:rPr lang="en-US" err="1"/>
              <a:t>ToF</a:t>
            </a:r>
            <a:r>
              <a:rPr lang="en-US"/>
              <a:t> sensor with something that </a:t>
            </a:r>
            <a:r>
              <a:rPr lang="en-US" err="1"/>
              <a:t>islonger</a:t>
            </a:r>
            <a:r>
              <a:rPr lang="en-US"/>
              <a:t> range</a:t>
            </a: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/>
              <a:t>Design a UI so that users can input how far they hit </a:t>
            </a:r>
            <a:r>
              <a:rPr lang="en-US" err="1"/>
              <a:t>theirclubs</a:t>
            </a:r>
            <a:r>
              <a:rPr lang="en-US"/>
              <a:t> into an application rather than changing </a:t>
            </a:r>
            <a:r>
              <a:rPr lang="en-US" err="1"/>
              <a:t>theprogram</a:t>
            </a: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/>
              <a:t>New way to measure wind speed along with direction</a:t>
            </a: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/>
              <a:t>More compact design</a:t>
            </a:r>
          </a:p>
          <a:p>
            <a:pPr marL="0" indent="0"/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66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597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Jake</a:t>
            </a:r>
          </a:p>
          <a:p>
            <a:pPr>
              <a:buFont typeface="Calibri"/>
              <a:buChar char="-"/>
            </a:pPr>
            <a:r>
              <a:rPr lang="en-US"/>
              <a:t>18th hole at </a:t>
            </a:r>
            <a:r>
              <a:rPr lang="en-US" err="1"/>
              <a:t>augusta</a:t>
            </a:r>
            <a:r>
              <a:rPr lang="en-US"/>
              <a:t> national – 464 yards (par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22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98C13-C3E7-4892-97BE-854E18C94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07C5C1-B009-DC1A-9491-2F4B1DA90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54425-37E2-DB56-7013-82A0D9519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A8D54-2D12-0806-734A-54388A5543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193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52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CC554-6DCF-0EAE-D082-05E92EE24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134B7-3EDE-6F59-E888-17A6D79EF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CA1AF-1260-A273-CAC9-781220DDB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Emma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C9DA9-E1D8-3BBD-8A68-13DF43DEC3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71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Jake – make bigger, bigger text. Along the way show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664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~20-40mA load on Buck Converter (5V)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~190mA load on Linear Voltage Regulator when all sensors are in operation (3.3V)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Primary Power Source: 9V DC Duracell Battery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9V to 5V Buck Converter (LM2596S-5) </a:t>
            </a:r>
          </a:p>
          <a:p>
            <a:pPr marL="342900" lvl="8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/>
              <a:t>Powers the Wind Speed sensor PCB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Output of Buck Converter connects to 5V to 3.3V Linear Voltage Regulator (LD1117S33TR_SOT223) </a:t>
            </a:r>
          </a:p>
          <a:p>
            <a:pPr marL="3429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/>
              <a:t>Powers the remaining sensors, ESP32 Microcontroller, OLED Display, and the button</a:t>
            </a:r>
          </a:p>
          <a:p>
            <a:pPr marL="3429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/>
              <a:t>Schematic: talk about capacitors and inductor smoothing output and preventing ripple/spikes in current or voltage.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165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C5840-14A5-0481-84BE-E6AFF7906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41EAD-1308-BDA6-B3E8-638399699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35791D-67A4-0125-ACD7-11DDFF61F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~20-40mA load on Buck Converter (5V)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~190mA load on Linear Voltage Regulator when all sensors are in operation (3.3V)</a:t>
            </a:r>
          </a:p>
          <a:p>
            <a:r>
              <a:rPr lang="en-US" dirty="0"/>
              <a:t>Go over requirements that we set, all of them applying to the amount of voltage we are outputting at different points in the circuit within a 5% tolerance. Prove this with the multimeter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3B1A8-4C11-45A3-92F1-C82BC00404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75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emf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.xml"/><Relationship Id="rId5" Type="http://schemas.openxmlformats.org/officeDocument/2006/relationships/image" Target="../media/image12.png"/><Relationship Id="rId10" Type="http://schemas.microsoft.com/office/2007/relationships/diagramDrawing" Target="../diagrams/drawing1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em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1">
            <a:extLst>
              <a:ext uri="{FF2B5EF4-FFF2-40B4-BE49-F238E27FC236}">
                <a16:creationId xmlns:a16="http://schemas.microsoft.com/office/drawing/2014/main" id="{6EE6B1E5-9B9E-FD48-9F48-627803FDB7F5}"/>
              </a:ext>
            </a:extLst>
          </p:cNvPr>
          <p:cNvSpPr txBox="1"/>
          <p:nvPr/>
        </p:nvSpPr>
        <p:spPr>
          <a:xfrm>
            <a:off x="1134035" y="2553964"/>
            <a:ext cx="9923929" cy="238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ECE 445 Final Presentation</a:t>
            </a:r>
            <a:endParaRPr sz="4500">
              <a:latin typeface="+mn-lt"/>
            </a:endParaRPr>
          </a:p>
          <a:p>
            <a:pPr lvl="0" algn="ctr">
              <a:spcBef>
                <a:spcPts val="600"/>
              </a:spcBef>
            </a:pPr>
            <a:r>
              <a:rPr lang="en-US" sz="250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Enhanced Golf Rangefinder</a:t>
            </a:r>
          </a:p>
          <a:p>
            <a:pPr lvl="0" algn="ctr">
              <a:spcBef>
                <a:spcPts val="600"/>
              </a:spcBef>
            </a:pPr>
            <a:endParaRPr lang="en-US" sz="180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>
              <a:spcBef>
                <a:spcPts val="600"/>
              </a:spcBef>
            </a:pPr>
            <a:r>
              <a:rPr lang="en-US" sz="180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Team #14</a:t>
            </a:r>
          </a:p>
          <a:p>
            <a:pPr lvl="0" algn="ctr">
              <a:spcBef>
                <a:spcPts val="600"/>
              </a:spcBef>
            </a:pPr>
            <a:r>
              <a:rPr lang="en-US" sz="180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Peter Maestranzi, Jake Hindenburg, Emma DiBiase</a:t>
            </a:r>
            <a:endParaRPr sz="1800">
              <a:latin typeface="+mn-lt"/>
            </a:endParaRPr>
          </a:p>
        </p:txBody>
      </p:sp>
      <p:sp>
        <p:nvSpPr>
          <p:cNvPr id="6" name="Google Shape;98;p1">
            <a:extLst>
              <a:ext uri="{FF2B5EF4-FFF2-40B4-BE49-F238E27FC236}">
                <a16:creationId xmlns:a16="http://schemas.microsoft.com/office/drawing/2014/main" id="{5C6D8374-322F-A84C-B20A-504C6528FDDA}"/>
              </a:ext>
            </a:extLst>
          </p:cNvPr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spc="300">
                <a:solidFill>
                  <a:schemeClr val="bg1"/>
                </a:solidFill>
                <a:latin typeface="+mn-lt"/>
                <a:sym typeface="Helvetica Neue Light"/>
              </a:rPr>
              <a:t>12/09/2025</a:t>
            </a:r>
            <a:endParaRPr sz="1800" spc="3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B6560-0D29-8109-3DBD-CA9E7189A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07" y="1004743"/>
            <a:ext cx="2909982" cy="7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C7747-A903-F12A-E5A8-B24A3B979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3929E57F-A50B-5579-7222-1DA9493C350F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76FD4A5F-397D-82E3-037B-B470F8E3D853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Controller Subsystem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BE89E2-F4A7-972C-BB7D-61EEAC469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B0BACE9E-2BC4-6CDA-5A0A-6B990FB7B4E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76E1234F-FB25-918C-BF01-BC9C63843E6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D71E17-8182-D429-ECAC-DDD25A8D75BB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F84AC0-3BCB-42A5-CC4D-37581F0026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6AD482B-8E1F-58CD-39B5-43E11D4B8F68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2315B8-FD17-0168-02A0-E0C9CF637E72}"/>
              </a:ext>
            </a:extLst>
          </p:cNvPr>
          <p:cNvSpPr txBox="1"/>
          <p:nvPr/>
        </p:nvSpPr>
        <p:spPr>
          <a:xfrm>
            <a:off x="195221" y="1806655"/>
            <a:ext cx="6482861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Char char="•"/>
            </a:pPr>
            <a:r>
              <a:rPr lang="en-US" sz="2000" b="1"/>
              <a:t>Microcontroller </a:t>
            </a:r>
            <a:r>
              <a:rPr lang="en-US" sz="2000"/>
              <a:t>– ESP32-S3-WROOM-1-N16</a:t>
            </a:r>
            <a:endParaRPr lang="en-US"/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/>
              <a:t>High processing power 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/>
              <a:t>Low power consumption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/>
              <a:t>Wide range of sensor support</a:t>
            </a:r>
          </a:p>
          <a:p>
            <a:pPr marL="742950" lvl="1" indent="-285750">
              <a:buFont typeface="Courier New"/>
              <a:buChar char="o"/>
            </a:pPr>
            <a:endParaRPr lang="en-US"/>
          </a:p>
          <a:p>
            <a:pPr marL="285750" indent="-285750">
              <a:buChar char="•"/>
            </a:pPr>
            <a:endParaRPr lang="en-US"/>
          </a:p>
        </p:txBody>
      </p:sp>
      <p:pic>
        <p:nvPicPr>
          <p:cNvPr id="4" name="Picture 3" descr="A diagram of a circuit board&#10;&#10;AI-generated content may be incorrect.">
            <a:extLst>
              <a:ext uri="{FF2B5EF4-FFF2-40B4-BE49-F238E27FC236}">
                <a16:creationId xmlns:a16="http://schemas.microsoft.com/office/drawing/2014/main" id="{1F003D40-3035-0893-B82D-9A71BC85A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788" y="2471045"/>
            <a:ext cx="3082030" cy="3714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32B1A0-1EF0-7BC1-6504-848C69B35E04}"/>
              </a:ext>
            </a:extLst>
          </p:cNvPr>
          <p:cNvSpPr txBox="1"/>
          <p:nvPr/>
        </p:nvSpPr>
        <p:spPr>
          <a:xfrm>
            <a:off x="5422252" y="6186613"/>
            <a:ext cx="218608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Microcontroller Pinout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C3DC32-342C-046A-7AD5-12F5D6B8F5A0}"/>
              </a:ext>
            </a:extLst>
          </p:cNvPr>
          <p:cNvSpPr txBox="1"/>
          <p:nvPr/>
        </p:nvSpPr>
        <p:spPr>
          <a:xfrm>
            <a:off x="8243375" y="5113604"/>
            <a:ext cx="258998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ESP-32 Microcontroller on Main PCB</a:t>
            </a:r>
          </a:p>
        </p:txBody>
      </p:sp>
      <p:pic>
        <p:nvPicPr>
          <p:cNvPr id="13" name="Picture 12" descr="A green circuit board with wires and a red circle&#10;&#10;AI-generated content may be incorrect.">
            <a:extLst>
              <a:ext uri="{FF2B5EF4-FFF2-40B4-BE49-F238E27FC236}">
                <a16:creationId xmlns:a16="http://schemas.microsoft.com/office/drawing/2014/main" id="{7DC9942B-FB2C-6C45-2576-4EAAFB1A2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901" y="994833"/>
            <a:ext cx="2855366" cy="4000500"/>
          </a:xfrm>
          <a:prstGeom prst="rect">
            <a:avLst/>
          </a:prstGeom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id="{A13A7EBE-E791-0CEF-99A5-FAC191EFB47E}"/>
              </a:ext>
            </a:extLst>
          </p:cNvPr>
          <p:cNvSpPr/>
          <p:nvPr/>
        </p:nvSpPr>
        <p:spPr>
          <a:xfrm>
            <a:off x="10784416" y="3429000"/>
            <a:ext cx="772583" cy="28575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E89D3-FEB9-1333-4C5E-D9686DC3FADB}"/>
              </a:ext>
            </a:extLst>
          </p:cNvPr>
          <p:cNvSpPr txBox="1"/>
          <p:nvPr/>
        </p:nvSpPr>
        <p:spPr>
          <a:xfrm>
            <a:off x="10826749" y="2995083"/>
            <a:ext cx="14710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Programmer pins</a:t>
            </a:r>
          </a:p>
        </p:txBody>
      </p:sp>
    </p:spTree>
    <p:extLst>
      <p:ext uri="{BB962C8B-B14F-4D97-AF65-F5344CB8AC3E}">
        <p14:creationId xmlns:p14="http://schemas.microsoft.com/office/powerpoint/2010/main" val="3405519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963A6-D4DA-471C-3816-4264BAA1D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9190522F-4D65-170E-DB56-F8025D2BD7FE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0E088E06-DD5E-5CB7-7750-399F0C71E3D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Controller Subsystem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05882-85B0-9879-0AC2-ABF51588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A517832B-DAD3-899D-93A7-07E924A39A8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4FFB9B7D-F64F-B5CD-FF9E-19C04476F22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B795C3-BDFE-A3CF-474F-CA4B556094CA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9E9265D-3D5E-FE2F-4689-89CA6A6927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70CBCD7-BBA9-C72C-EFFA-A854E1DF70DD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FA00F541-A30D-31E4-2AEE-D48575B3E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103" y="2468816"/>
            <a:ext cx="6992082" cy="2188551"/>
          </a:xfrm>
          <a:prstGeom prst="rect">
            <a:avLst/>
          </a:prstGeom>
        </p:spPr>
      </p:pic>
      <p:pic>
        <p:nvPicPr>
          <p:cNvPr id="13" name="Picture 12" descr="A flowchart of a button&#10;&#10;AI-generated content may be incorrect.">
            <a:extLst>
              <a:ext uri="{FF2B5EF4-FFF2-40B4-BE49-F238E27FC236}">
                <a16:creationId xmlns:a16="http://schemas.microsoft.com/office/drawing/2014/main" id="{8CDB3FDC-67C0-6597-0873-B75648DD5F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37"/>
          <a:stretch>
            <a:fillRect/>
          </a:stretch>
        </p:blipFill>
        <p:spPr>
          <a:xfrm>
            <a:off x="708059" y="890736"/>
            <a:ext cx="4129250" cy="54633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17541D-616D-2158-829E-3C05E58396F1}"/>
              </a:ext>
            </a:extLst>
          </p:cNvPr>
          <p:cNvSpPr txBox="1"/>
          <p:nvPr/>
        </p:nvSpPr>
        <p:spPr>
          <a:xfrm>
            <a:off x="985070" y="6257962"/>
            <a:ext cx="4114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Microcontroller Programming Flowchart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C6A1DC-29E6-756E-7669-B2DBAF879CD4}"/>
              </a:ext>
            </a:extLst>
          </p:cNvPr>
          <p:cNvSpPr txBox="1"/>
          <p:nvPr/>
        </p:nvSpPr>
        <p:spPr>
          <a:xfrm>
            <a:off x="6221820" y="4731234"/>
            <a:ext cx="4930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Controller Subsystem Requirements and Verification</a:t>
            </a:r>
          </a:p>
        </p:txBody>
      </p:sp>
    </p:spTree>
    <p:extLst>
      <p:ext uri="{BB962C8B-B14F-4D97-AF65-F5344CB8AC3E}">
        <p14:creationId xmlns:p14="http://schemas.microsoft.com/office/powerpoint/2010/main" val="1445449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CCAED-2E87-6562-3A94-2E763238A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E34FA03A-C900-3A95-2231-E52AC26FE8BE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EE12E530-91D7-E133-7DF5-EEF010E59AE4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Peripherals Subsystem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3F705B-F713-EF94-A43B-EE6A31933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C3EFEA62-CDB3-7B6C-7E76-586D004A0B9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66D36B15-9331-5FA9-2B2C-B6481FA80A0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C39C79-93E1-8590-6A14-6ABEB5B91660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9D5AD59-2C8B-A764-4239-5C61F70DA8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A253345-528D-DE5C-5FFE-4625C0DA0130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EB06F5-3AC1-D4D3-CC67-A7864E67021D}"/>
              </a:ext>
            </a:extLst>
          </p:cNvPr>
          <p:cNvSpPr txBox="1"/>
          <p:nvPr/>
        </p:nvSpPr>
        <p:spPr>
          <a:xfrm>
            <a:off x="376810" y="1796913"/>
            <a:ext cx="4704822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SEN0366 </a:t>
            </a:r>
            <a:r>
              <a:rPr lang="en-US" sz="2000" err="1"/>
              <a:t>ToF</a:t>
            </a:r>
            <a:r>
              <a:rPr lang="en-US" sz="2000"/>
              <a:t> sensor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BME280 temperature and humidity sensor integrated into main PCB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Modern Device wind speed sensor integrated into a separate PCB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Peripheral sensors collect data and send to the microcontroller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64C988-8FA4-392F-A179-0FEB30860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422" y="981257"/>
            <a:ext cx="3238310" cy="3183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F90994-31C7-E513-0F33-B7790400A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329" y="983446"/>
            <a:ext cx="2573660" cy="25556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BFAA58-21B3-877A-F5DC-0A3FB435520B}"/>
              </a:ext>
            </a:extLst>
          </p:cNvPr>
          <p:cNvSpPr txBox="1"/>
          <p:nvPr/>
        </p:nvSpPr>
        <p:spPr>
          <a:xfrm>
            <a:off x="5705967" y="3536614"/>
            <a:ext cx="2662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SEN0366 </a:t>
            </a:r>
            <a:r>
              <a:rPr lang="en-US" err="1"/>
              <a:t>ToF</a:t>
            </a:r>
            <a:r>
              <a:rPr lang="en-US"/>
              <a:t> Sensor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1BF675-6537-8EB2-2FAD-7CFF624DA24F}"/>
              </a:ext>
            </a:extLst>
          </p:cNvPr>
          <p:cNvSpPr txBox="1"/>
          <p:nvPr/>
        </p:nvSpPr>
        <p:spPr>
          <a:xfrm>
            <a:off x="8739549" y="4347296"/>
            <a:ext cx="2957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BME280 Sensor in PCB Schematic</a:t>
            </a:r>
          </a:p>
        </p:txBody>
      </p:sp>
      <p:pic>
        <p:nvPicPr>
          <p:cNvPr id="9" name="Picture 8" descr="A white cube with a button on it&#10;&#10;AI-generated content may be incorrect.">
            <a:extLst>
              <a:ext uri="{FF2B5EF4-FFF2-40B4-BE49-F238E27FC236}">
                <a16:creationId xmlns:a16="http://schemas.microsoft.com/office/drawing/2014/main" id="{1E77EA22-35C1-97F0-B362-5BF9F118E2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019" t="17551" r="18102" b="17416"/>
          <a:stretch>
            <a:fillRect/>
          </a:stretch>
        </p:blipFill>
        <p:spPr>
          <a:xfrm>
            <a:off x="5523329" y="3867609"/>
            <a:ext cx="2573660" cy="2599160"/>
          </a:xfrm>
          <a:prstGeom prst="rect">
            <a:avLst/>
          </a:prstGeom>
        </p:spPr>
      </p:pic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93E68473-1FB0-9B8A-A943-6D4448D02F88}"/>
              </a:ext>
            </a:extLst>
          </p:cNvPr>
          <p:cNvSpPr/>
          <p:nvPr/>
        </p:nvSpPr>
        <p:spPr>
          <a:xfrm>
            <a:off x="5831823" y="5304874"/>
            <a:ext cx="582084" cy="730250"/>
          </a:xfrm>
          <a:prstGeom prst="flowChartProcess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BME280で環境測定・その1～micro:bitプロジェクト集">
            <a:extLst>
              <a:ext uri="{FF2B5EF4-FFF2-40B4-BE49-F238E27FC236}">
                <a16:creationId xmlns:a16="http://schemas.microsoft.com/office/drawing/2014/main" id="{46D2107E-6F11-BDF4-BB92-0D653AA0F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860" y="4681628"/>
            <a:ext cx="4017433" cy="14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44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3A778-E3BC-3F90-F264-92E4E46C0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A230F02A-B9E8-F590-F85F-D34945CDC5BD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CBF2A4AC-102F-8251-B320-9083A79CC5BA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Peripherals Subsystem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9674C-43A3-3256-84AF-FA231D96A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68BFFCA0-6337-5514-10AA-1E197310DE2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7CB85854-C83F-660F-83B8-354D6B7A1309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16F0DC-05C0-B114-E032-96C5DFB6ED26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33C3360-1648-D54B-501E-90473166C2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FE4485-46B1-25CC-0CD1-15007B626C99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EC8F63B-51CA-5446-323C-CC95A2584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07" y="1046946"/>
            <a:ext cx="5200259" cy="3201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F3571E-8EFC-ABF9-702E-CCB9ECDA94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01" t="3659" r="5898" b="5108"/>
          <a:stretch>
            <a:fillRect/>
          </a:stretch>
        </p:blipFill>
        <p:spPr>
          <a:xfrm>
            <a:off x="5869288" y="1045674"/>
            <a:ext cx="3043523" cy="46742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15327A-B183-942B-30D4-9257F19C73C7}"/>
              </a:ext>
            </a:extLst>
          </p:cNvPr>
          <p:cNvSpPr txBox="1"/>
          <p:nvPr/>
        </p:nvSpPr>
        <p:spPr>
          <a:xfrm>
            <a:off x="1724869" y="4505002"/>
            <a:ext cx="276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Wind Sensor PCB Schematic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91B19C-DF5F-D287-2117-26382279D6E3}"/>
              </a:ext>
            </a:extLst>
          </p:cNvPr>
          <p:cNvSpPr txBox="1"/>
          <p:nvPr/>
        </p:nvSpPr>
        <p:spPr>
          <a:xfrm>
            <a:off x="8306016" y="5852904"/>
            <a:ext cx="171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Wind Sensor PCB</a:t>
            </a:r>
          </a:p>
        </p:txBody>
      </p:sp>
      <p:pic>
        <p:nvPicPr>
          <p:cNvPr id="4" name="Picture 3" descr="A hand holding a green circuit board with many colored wires&#10;&#10;AI-generated content may be incorrect.">
            <a:extLst>
              <a:ext uri="{FF2B5EF4-FFF2-40B4-BE49-F238E27FC236}">
                <a16:creationId xmlns:a16="http://schemas.microsoft.com/office/drawing/2014/main" id="{16A4B419-D723-B1CB-F4E2-03C1C3867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2112" y="1598082"/>
            <a:ext cx="2673109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56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B8C93-D113-B206-77D2-ECBE73075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8CFD5EAC-5B24-58BC-516F-407003BB8633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04C9BC42-53E3-97CC-CC93-746976AC51B7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Peripherals Subsystem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CF035-E42B-DB5B-3C43-BCF1A3612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0B8AC720-C606-BC4D-5542-7F82F62FD811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9B6E7BDB-7867-1F9C-9296-16F7A909C72F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554A9C-BC1F-86A6-1B70-9428E638F4B4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6913F07-0EF8-E065-4E35-087A04BB31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C81884-02D7-1002-2BF1-872696958181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3643847-D46E-745E-BD55-A3A39FD67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79" y="887203"/>
            <a:ext cx="6493864" cy="5320645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DD93A-8262-3002-D46C-8EF1FA5A5C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309" b="29901"/>
          <a:stretch>
            <a:fillRect/>
          </a:stretch>
        </p:blipFill>
        <p:spPr>
          <a:xfrm>
            <a:off x="6939535" y="983446"/>
            <a:ext cx="2290105" cy="1337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B80D76F-81A3-B72C-1B70-20D125EF3B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441" t="25632" r="33901" b="54368"/>
          <a:stretch>
            <a:fillRect/>
          </a:stretch>
        </p:blipFill>
        <p:spPr>
          <a:xfrm>
            <a:off x="9264863" y="956083"/>
            <a:ext cx="2850265" cy="13415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540B022-02D1-1BEF-7836-B07AB4615D5F}"/>
              </a:ext>
            </a:extLst>
          </p:cNvPr>
          <p:cNvSpPr txBox="1"/>
          <p:nvPr/>
        </p:nvSpPr>
        <p:spPr>
          <a:xfrm>
            <a:off x="8594687" y="6043681"/>
            <a:ext cx="484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Temperature Verification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B52F5D0-2C4B-CD99-43FB-F2AF570710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892" y="2320562"/>
            <a:ext cx="5449370" cy="371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2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07EEA-09AF-1229-8A25-3F2C7FDED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FDE3B54A-45F4-2B67-99EE-4B23B5A5CEF9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9F851713-3942-FEBC-9D3B-334B28AAAD77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Peripherals Subsystem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6D4526-A610-E9C7-BAD5-372BBC9AE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EB9A7D41-12D5-6214-8DE3-27B1F66BEE86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24DB39BD-5C0F-3DD9-646A-E841FF6454F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849E18-98B4-BAAC-426A-03ABB792CD54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A2EE6BE-2387-13B0-8A38-05A2E9A82A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EC2A6A-75AD-6F27-95C7-18A5C3B825E4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B184A62-F31F-00F7-69CF-5F657E6FF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639" y="997875"/>
            <a:ext cx="7954720" cy="4781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4AE6A8-B149-B287-5005-797B64BC45D1}"/>
              </a:ext>
            </a:extLst>
          </p:cNvPr>
          <p:cNvSpPr txBox="1"/>
          <p:nvPr/>
        </p:nvSpPr>
        <p:spPr>
          <a:xfrm>
            <a:off x="2201333" y="5836783"/>
            <a:ext cx="7789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Distance Verification Showing Tape Measured Distance and Scaled Rangefinder Measurements</a:t>
            </a:r>
          </a:p>
        </p:txBody>
      </p:sp>
    </p:spTree>
    <p:extLst>
      <p:ext uri="{BB962C8B-B14F-4D97-AF65-F5344CB8AC3E}">
        <p14:creationId xmlns:p14="http://schemas.microsoft.com/office/powerpoint/2010/main" val="299271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3B096-3FCD-7B37-C8F6-60EB51A74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8D449D4-2E08-2EC6-3A37-36966F7BEB8F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DFA6C039-94F8-2302-20BA-9CFCF3A97032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Peripherals Subsystem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5F15C2-775A-AB26-74BD-415F1B477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87DD9C27-718D-342A-706B-F9CA9A102D3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E53189D2-4187-EE90-45A0-EF3516E4CAA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9E422B-FCB7-4A77-E4CE-B98146A40D9E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CD949CF-9C76-6825-90E2-90E1F701FE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C4932CB-4280-FFD2-8B30-7A44CE84D864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6C6363A-E7E7-FE30-F66E-B53FC5657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68" y="1220713"/>
            <a:ext cx="5514345" cy="3257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D044B4-609C-A2C0-F7FB-3324A0C3F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488" y="1220713"/>
            <a:ext cx="5696937" cy="32574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2F7497-D9AA-537B-863A-F7D460B221EB}"/>
              </a:ext>
            </a:extLst>
          </p:cNvPr>
          <p:cNvSpPr txBox="1"/>
          <p:nvPr/>
        </p:nvSpPr>
        <p:spPr>
          <a:xfrm>
            <a:off x="2154766" y="4875036"/>
            <a:ext cx="4529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Average Value: 2.403 mph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97BC1-A6EC-60FC-A813-0644CB69CB00}"/>
              </a:ext>
            </a:extLst>
          </p:cNvPr>
          <p:cNvSpPr txBox="1"/>
          <p:nvPr/>
        </p:nvSpPr>
        <p:spPr>
          <a:xfrm>
            <a:off x="7950200" y="4868754"/>
            <a:ext cx="482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Average Value: 2.757 mph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705BBD-98C9-E3D0-F9A3-6F02A90373DA}"/>
              </a:ext>
            </a:extLst>
          </p:cNvPr>
          <p:cNvSpPr txBox="1"/>
          <p:nvPr/>
        </p:nvSpPr>
        <p:spPr>
          <a:xfrm>
            <a:off x="1566333" y="4522907"/>
            <a:ext cx="4123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Commercial Wind Meter Measurements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519952-5278-1CEC-A2BB-B5990EBE8A11}"/>
              </a:ext>
            </a:extLst>
          </p:cNvPr>
          <p:cNvSpPr txBox="1"/>
          <p:nvPr/>
        </p:nvSpPr>
        <p:spPr>
          <a:xfrm>
            <a:off x="7589475" y="4522908"/>
            <a:ext cx="4103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Enhanced Rangefinder Measurements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C062FE-78A7-62C9-4B56-D2D1A40D646E}"/>
              </a:ext>
            </a:extLst>
          </p:cNvPr>
          <p:cNvCxnSpPr>
            <a:cxnSpLocks/>
          </p:cNvCxnSpPr>
          <p:nvPr/>
        </p:nvCxnSpPr>
        <p:spPr>
          <a:xfrm>
            <a:off x="4496775" y="5099798"/>
            <a:ext cx="863600" cy="298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DBB979-AAB6-4472-C00E-FBE4EE057E77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6831626" y="5159725"/>
            <a:ext cx="1205684" cy="272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EF65AC4-A02C-9D01-9414-32C3A21D9EB6}"/>
              </a:ext>
            </a:extLst>
          </p:cNvPr>
          <p:cNvSpPr txBox="1"/>
          <p:nvPr/>
        </p:nvSpPr>
        <p:spPr>
          <a:xfrm>
            <a:off x="5373688" y="5413645"/>
            <a:ext cx="291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14.7% Variation</a:t>
            </a:r>
          </a:p>
        </p:txBody>
      </p:sp>
    </p:spTree>
    <p:extLst>
      <p:ext uri="{BB962C8B-B14F-4D97-AF65-F5344CB8AC3E}">
        <p14:creationId xmlns:p14="http://schemas.microsoft.com/office/powerpoint/2010/main" val="3955197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B73D5-A3B7-6513-A74F-4F877177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E51683B9-21D0-573D-FBF3-ACCE38B1EA9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05F3D31C-E0D7-2DC5-728C-8EAF0241AD2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Display Subsystem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6F1D03-DBAE-5F8D-1C24-B9DA5B778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82F9D911-43D2-380F-3BAE-C7913787E4B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668614C1-F1B7-DA06-92A4-8F7B59FFE17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A12FBB-96F3-20EE-D04D-02808D339704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36A688E-5464-CF2C-B0BA-C29D5697EB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8FB728A-F3C0-CA84-0CB5-F67C654FE6C8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18ADB29-0B3E-A08B-BC47-04165DC48666}"/>
              </a:ext>
            </a:extLst>
          </p:cNvPr>
          <p:cNvSpPr txBox="1"/>
          <p:nvPr/>
        </p:nvSpPr>
        <p:spPr>
          <a:xfrm>
            <a:off x="273132" y="1151906"/>
            <a:ext cx="5189517" cy="245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1.3” OLED Display with SH1106 Driver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Displays Temperature data, Humidity data, Wind Speed data, Distance/Adjusted Distance, and Club Suggestion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032F56-6719-A324-9156-C5CC5461B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5260" y="2747737"/>
            <a:ext cx="3239141" cy="3190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EEA51-AB83-9D9D-B955-67DF11630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5260" y="957276"/>
            <a:ext cx="6478282" cy="1598926"/>
          </a:xfrm>
          <a:prstGeom prst="rect">
            <a:avLst/>
          </a:prstGeom>
        </p:spPr>
      </p:pic>
      <p:pic>
        <p:nvPicPr>
          <p:cNvPr id="10" name="IMG_3629_D615249F-5FEF-4CC2-B9C4-A9BC16B9EEF6.mp4">
            <a:hlinkClick r:id="" action="ppaction://media"/>
            <a:extLst>
              <a:ext uri="{FF2B5EF4-FFF2-40B4-BE49-F238E27FC236}">
                <a16:creationId xmlns:a16="http://schemas.microsoft.com/office/drawing/2014/main" id="{FA6DEB2E-9BA1-DDC4-086F-B0971D7E1C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1164" y="2881661"/>
            <a:ext cx="2833108" cy="29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DAEB50-F51E-BD4C-7C94-0DE15F85A397}"/>
              </a:ext>
            </a:extLst>
          </p:cNvPr>
          <p:cNvSpPr txBox="1"/>
          <p:nvPr/>
        </p:nvSpPr>
        <p:spPr>
          <a:xfrm>
            <a:off x="6570133" y="2593849"/>
            <a:ext cx="414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Display Subsystem Requirements and Verification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2502CC-D783-2EC7-36B9-007569FFAB58}"/>
              </a:ext>
            </a:extLst>
          </p:cNvPr>
          <p:cNvSpPr txBox="1"/>
          <p:nvPr/>
        </p:nvSpPr>
        <p:spPr>
          <a:xfrm>
            <a:off x="6390623" y="5784099"/>
            <a:ext cx="2744910" cy="307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OLED Display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630E93-F28F-8EDA-50EA-AAB618A6AB0C}"/>
              </a:ext>
            </a:extLst>
          </p:cNvPr>
          <p:cNvSpPr txBox="1"/>
          <p:nvPr/>
        </p:nvSpPr>
        <p:spPr>
          <a:xfrm>
            <a:off x="9627602" y="5804065"/>
            <a:ext cx="2156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OLED Readings</a:t>
            </a:r>
          </a:p>
        </p:txBody>
      </p:sp>
    </p:spTree>
    <p:extLst>
      <p:ext uri="{BB962C8B-B14F-4D97-AF65-F5344CB8AC3E}">
        <p14:creationId xmlns:p14="http://schemas.microsoft.com/office/powerpoint/2010/main" val="299122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70D51-E548-B6B6-9837-0CFC71CBC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2F8AE443-9A6F-2A7A-A802-198E6AD4FF7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7A3D23CA-6D9C-CA1E-97DD-2594977B8B54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Physical Design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2AC04A-CE1F-23EE-91BD-3AB84CF30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F2313F25-EFA1-4114-3639-4D34DA3EA445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6B296863-132A-D0ED-6F4B-61F0216B37D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18695C-8F27-0E8B-4BB0-74979B210162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3F19220-841C-E46D-2621-2D721D07BB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558FF53-CEE9-E9B7-A6AF-5903DB7D8F83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D6E6FE-5592-E661-4D20-026F32C09A46}"/>
              </a:ext>
            </a:extLst>
          </p:cNvPr>
          <p:cNvSpPr txBox="1"/>
          <p:nvPr/>
        </p:nvSpPr>
        <p:spPr>
          <a:xfrm>
            <a:off x="218890" y="1072273"/>
            <a:ext cx="3849770" cy="245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/>
              <a:t>3D Model Designed via openSCAD (PLA Filament)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/>
              <a:t>132mm (L) x 76mm (W) x 87mm (H) dimensions</a:t>
            </a:r>
          </a:p>
          <a:p>
            <a:pPr>
              <a:lnSpc>
                <a:spcPct val="150000"/>
              </a:lnSpc>
            </a:pPr>
            <a:endParaRPr lang="en-US" sz="21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D20612-59A8-4406-D536-3282236E3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461" y="983446"/>
            <a:ext cx="3880371" cy="2274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409266-6327-C44A-6FED-1DEDE5A527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335"/>
          <a:stretch>
            <a:fillRect/>
          </a:stretch>
        </p:blipFill>
        <p:spPr>
          <a:xfrm>
            <a:off x="8452536" y="997470"/>
            <a:ext cx="3356476" cy="2274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170373-469C-1CD2-19F5-5F6AF79C74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145" t="22174" r="5346" b="35217"/>
          <a:stretch>
            <a:fillRect/>
          </a:stretch>
        </p:blipFill>
        <p:spPr>
          <a:xfrm>
            <a:off x="8127551" y="3642521"/>
            <a:ext cx="2856115" cy="25600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85D383-8703-F35F-D908-97429759E8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958" t="13566" r="3098" b="39368"/>
          <a:stretch>
            <a:fillRect/>
          </a:stretch>
        </p:blipFill>
        <p:spPr>
          <a:xfrm>
            <a:off x="5416780" y="3577506"/>
            <a:ext cx="2459125" cy="26064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D130C3-18F7-3D8C-30D8-54F42008BBEF}"/>
              </a:ext>
            </a:extLst>
          </p:cNvPr>
          <p:cNvSpPr txBox="1"/>
          <p:nvPr/>
        </p:nvSpPr>
        <p:spPr>
          <a:xfrm>
            <a:off x="7298508" y="3271946"/>
            <a:ext cx="407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Enclosure 3D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740A74-C758-3646-44F5-F391486F8B3F}"/>
              </a:ext>
            </a:extLst>
          </p:cNvPr>
          <p:cNvSpPr txBox="1"/>
          <p:nvPr/>
        </p:nvSpPr>
        <p:spPr>
          <a:xfrm>
            <a:off x="7478723" y="6248167"/>
            <a:ext cx="160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Printed Enclosure</a:t>
            </a:r>
          </a:p>
        </p:txBody>
      </p:sp>
    </p:spTree>
    <p:extLst>
      <p:ext uri="{BB962C8B-B14F-4D97-AF65-F5344CB8AC3E}">
        <p14:creationId xmlns:p14="http://schemas.microsoft.com/office/powerpoint/2010/main" val="3001077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8D701C-0073-43C4-D984-8C185663C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035693EC-8A98-C189-9041-47D86B09C2C7}"/>
              </a:ext>
            </a:extLst>
          </p:cNvPr>
          <p:cNvSpPr txBox="1"/>
          <p:nvPr/>
        </p:nvSpPr>
        <p:spPr>
          <a:xfrm>
            <a:off x="2206906" y="2187589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Conclusion</a:t>
            </a:r>
            <a:endParaRPr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C1DD49-7F89-5D7C-BB9E-09CC4B63C732}"/>
              </a:ext>
            </a:extLst>
          </p:cNvPr>
          <p:cNvGrpSpPr/>
          <p:nvPr/>
        </p:nvGrpSpPr>
        <p:grpSpPr>
          <a:xfrm>
            <a:off x="4061361" y="3419764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A3FE9E6-0162-6760-D310-EB9F5C4D0FE3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B2E6FE-93C9-AECC-3684-97981FE267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5493538-F268-633E-2819-9376A7899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9EF15354-7914-FFFF-B376-F3499B94FCC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5655A4AF-369C-BD48-3D9F-53A773F52BD8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3EB07-4399-8714-7874-D0841ED7809A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E997C20-67AF-1F59-0704-BF772CACAB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C365D63-3DA0-1F0B-55AC-95BD650E6E14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863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F37354-370D-4E04-E9F3-CE70E6A96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0F6931BF-51C6-FD42-0563-B078569B5DF5}"/>
              </a:ext>
            </a:extLst>
          </p:cNvPr>
          <p:cNvSpPr txBox="1"/>
          <p:nvPr/>
        </p:nvSpPr>
        <p:spPr>
          <a:xfrm>
            <a:off x="2206906" y="2187589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Objective</a:t>
            </a:r>
            <a:endParaRPr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394120-9A94-EEFB-ACB8-C6EF1F458234}"/>
              </a:ext>
            </a:extLst>
          </p:cNvPr>
          <p:cNvGrpSpPr/>
          <p:nvPr/>
        </p:nvGrpSpPr>
        <p:grpSpPr>
          <a:xfrm>
            <a:off x="4061361" y="3419764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BEE4470-7D07-006B-65BE-A8456448116B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1BAB17-62B0-767D-8FA0-9279C99C7E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D5BF968-BA50-7AE1-44F2-EBA253D2C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735A0487-B58D-C8AD-8BA6-8C7152FA1F5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56CA580A-3085-7617-CB58-136DC8A7538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2895BB-7EB3-9FB2-6835-5CEC700AEC53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A5B307E-A082-BA30-9AC1-9D3D91818F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0EB018-C6A6-3F69-559B-4F89ECE8BC5E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7800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0E50B-11B3-AB43-9E36-9E928C51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971DA2C1-15B2-ABB6-9538-7C4119F9A5AF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3746738D-7E9B-8F1F-AED9-A95D241F8013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Conclusion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Takeaways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1008B-73E4-8154-2433-BFE942CFC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22774352-D1B1-0648-A1E9-1585000A25F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00A86E22-2E7F-A112-37E1-7B9DD21FE08E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8C62FC-A703-7F32-9685-5A1A5625F573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400DBC2-3635-F600-06C6-FF5D25188D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65127C7-4A07-88BF-5B5E-69F3AF76D529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86973A-3ED6-7975-A584-C5D028ECA9C5}"/>
              </a:ext>
            </a:extLst>
          </p:cNvPr>
          <p:cNvSpPr txBox="1"/>
          <p:nvPr/>
        </p:nvSpPr>
        <p:spPr>
          <a:xfrm>
            <a:off x="635708" y="1368645"/>
            <a:ext cx="556189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/>
              <a:t>What We Could Have Done Better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Early PCB Adjustments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Parts Orders</a:t>
            </a:r>
          </a:p>
          <a:p>
            <a:pPr>
              <a:lnSpc>
                <a:spcPct val="150000"/>
              </a:lnSpc>
            </a:pPr>
            <a:r>
              <a:rPr lang="en-US" sz="2600" b="1"/>
              <a:t>Takeaways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Collaboration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Documentation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Scheduling/Process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88B7A-AC94-06EC-42DA-EB068F088B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45" t="22174" r="5346" b="35217"/>
          <a:stretch>
            <a:fillRect/>
          </a:stretch>
        </p:blipFill>
        <p:spPr>
          <a:xfrm>
            <a:off x="7566794" y="1149161"/>
            <a:ext cx="2697798" cy="2418148"/>
          </a:xfrm>
          <a:prstGeom prst="rect">
            <a:avLst/>
          </a:prstGeom>
        </p:spPr>
      </p:pic>
      <p:pic>
        <p:nvPicPr>
          <p:cNvPr id="10" name="Picture 9" descr="A white cube with a button on it&#10;&#10;AI-generated content may be incorrect.">
            <a:extLst>
              <a:ext uri="{FF2B5EF4-FFF2-40B4-BE49-F238E27FC236}">
                <a16:creationId xmlns:a16="http://schemas.microsoft.com/office/drawing/2014/main" id="{5288CF39-A465-9CCC-7F19-67ED89054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2" y="3737972"/>
            <a:ext cx="2334702" cy="25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2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6E72B-6898-2ABF-06B7-5577B0B1B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EDD52A06-1DBB-2AA6-4659-F225284D1128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578A308A-909B-BC5A-FC7D-EECA6338C028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Conclusion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Future 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448186-A732-A588-7A9A-B4049218E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383871A9-AB9A-0CD7-7BD1-A8262C20B511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FF2F560F-B0A0-1F2E-CC79-353E9954CCA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A6627C-44A8-7DE9-F1F0-BCAB041AFF9F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8873EF0-E130-CB8F-6D5D-1FD1ECD096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6DA2C39-A8EB-8352-56BD-CFD31BE4912D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AAA85F-E2A8-5F84-9BAA-35D2628F5501}"/>
              </a:ext>
            </a:extLst>
          </p:cNvPr>
          <p:cNvSpPr txBox="1"/>
          <p:nvPr/>
        </p:nvSpPr>
        <p:spPr>
          <a:xfrm>
            <a:off x="375138" y="1301261"/>
            <a:ext cx="7057291" cy="3262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/>
              <a:t>Future Improvements...</a:t>
            </a:r>
            <a:endParaRPr lang="en-US" sz="2800"/>
          </a:p>
          <a:p>
            <a:pPr>
              <a:lnSpc>
                <a:spcPct val="150000"/>
              </a:lnSpc>
            </a:pPr>
            <a:endParaRPr lang="en-US" sz="2000" b="1"/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sz="2000"/>
              <a:t>Longer range distance sensor</a:t>
            </a: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sz="2000"/>
              <a:t>Additional User Interface (Phone App)</a:t>
            </a: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sz="2000"/>
              <a:t>New Wind speed sensor design</a:t>
            </a: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sz="2000"/>
              <a:t>More compact design</a:t>
            </a:r>
          </a:p>
          <a:p>
            <a:endParaRPr lang="en-US"/>
          </a:p>
        </p:txBody>
      </p:sp>
      <p:pic>
        <p:nvPicPr>
          <p:cNvPr id="1026" name="Picture 2" descr="Norm® Precison Max ( Golf Rangefinder )">
            <a:extLst>
              <a:ext uri="{FF2B5EF4-FFF2-40B4-BE49-F238E27FC236}">
                <a16:creationId xmlns:a16="http://schemas.microsoft.com/office/drawing/2014/main" id="{5D9EA926-CCF4-CA38-036B-750D492AC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14" y="1802540"/>
            <a:ext cx="3511205" cy="351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martphone icon. Vector illustration on white background. Telephone in  iphone style with app icons. Stock Vector by ©sanek13744 120001438">
            <a:extLst>
              <a:ext uri="{FF2B5EF4-FFF2-40B4-BE49-F238E27FC236}">
                <a16:creationId xmlns:a16="http://schemas.microsoft.com/office/drawing/2014/main" id="{DEE21F86-7E1C-17C4-5E59-10FECDA9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374" y="2372537"/>
            <a:ext cx="2729488" cy="272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13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7;p7">
            <a:extLst>
              <a:ext uri="{FF2B5EF4-FFF2-40B4-BE49-F238E27FC236}">
                <a16:creationId xmlns:a16="http://schemas.microsoft.com/office/drawing/2014/main" id="{E0413B06-A2E6-C746-8C3D-87E15D354737}"/>
              </a:ext>
            </a:extLst>
          </p:cNvPr>
          <p:cNvSpPr txBox="1">
            <a:spLocks/>
          </p:cNvSpPr>
          <p:nvPr/>
        </p:nvSpPr>
        <p:spPr>
          <a:xfrm>
            <a:off x="2275515" y="1261895"/>
            <a:ext cx="7640969" cy="43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SzPts val="3000"/>
            </a:pP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SzPts val="3000"/>
            </a:pPr>
            <a:endParaRPr lang="en-US" sz="4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SzPts val="3000"/>
            </a:pPr>
            <a:r>
              <a:rPr lang="en-US" sz="4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>
              <a:buSzPts val="3000"/>
            </a:pP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3000"/>
            </a:pP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22F80-7598-2AFF-324B-ADBB7BEAD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221A8056-ADCD-C8E9-1EA1-3EDFC80906A6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9E4F8546-BD63-3842-E3E4-E8E4F062A47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DE04BC-446B-0409-8106-68A5A5D485C5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E0D6B3D-28A0-E43D-2BC4-497F260848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AC12681-EFF2-A3CF-E1A0-9AB12D52A204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9093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707957-570E-40A8-C806-A33147FA7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350" y="2791508"/>
            <a:ext cx="5414193" cy="127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05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8545-C4B7-105B-6F2D-05A54364F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27DEC49F-5876-B626-6C6E-EF44774EDC5C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3ACE5FED-5558-ADF2-132A-E0ACD5FEED48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Objective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– Problem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783DCA-B4E1-AD11-A8AA-EBDEE7A1F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A47B4018-CF46-A7B8-A321-0CD05CE9873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8F85D6EB-6D5F-5474-D085-3DF5D75791E1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540E63-D255-E7E4-627B-8B03A4D36637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B053B4-4F33-7E12-BEC0-5DA0ABC911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4A8A77-9D96-208C-C7D2-EF867A92E061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09F8E6-866C-6225-F554-2BC33373B7F2}"/>
              </a:ext>
            </a:extLst>
          </p:cNvPr>
          <p:cNvSpPr txBox="1"/>
          <p:nvPr/>
        </p:nvSpPr>
        <p:spPr>
          <a:xfrm>
            <a:off x="293076" y="1277816"/>
            <a:ext cx="5509846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Char char="•"/>
            </a:pPr>
            <a:r>
              <a:rPr lang="en-US" sz="2000" b="1"/>
              <a:t>Problem</a:t>
            </a:r>
            <a:r>
              <a:rPr lang="en-US" sz="2000"/>
              <a:t>: Golf is an extremely difficult and precise sport</a:t>
            </a:r>
            <a:endParaRPr lang="en-US"/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/>
              <a:t>Account for varying distances shot to shot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/>
              <a:t>Environmental factors (wind, temperature, humidity)</a:t>
            </a:r>
            <a:endParaRPr lang="en-US"/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/>
              <a:t>Devices and applications exist and are common for measuring distance, but do not consider the environment</a:t>
            </a:r>
          </a:p>
          <a:p>
            <a:pPr marL="742950" lvl="1" indent="-285750">
              <a:buFont typeface="Courier New"/>
              <a:buChar char="o"/>
            </a:pPr>
            <a:endParaRPr lang="en-US"/>
          </a:p>
        </p:txBody>
      </p:sp>
      <p:pic>
        <p:nvPicPr>
          <p:cNvPr id="10" name="Picture 9" descr="A group of cameras with different lenses&#10;&#10;AI-generated content may be incorrect.">
            <a:extLst>
              <a:ext uri="{FF2B5EF4-FFF2-40B4-BE49-F238E27FC236}">
                <a16:creationId xmlns:a16="http://schemas.microsoft.com/office/drawing/2014/main" id="{805425F0-5679-8FD7-ED40-D466D1394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687" y="1448167"/>
            <a:ext cx="3570411" cy="1992191"/>
          </a:xfrm>
          <a:prstGeom prst="rect">
            <a:avLst/>
          </a:prstGeom>
        </p:spPr>
      </p:pic>
      <p:pic>
        <p:nvPicPr>
          <p:cNvPr id="11" name="Picture 10" descr="A golf course with a hole in it&#10;&#10;AI-generated content may be incorrect.">
            <a:extLst>
              <a:ext uri="{FF2B5EF4-FFF2-40B4-BE49-F238E27FC236}">
                <a16:creationId xmlns:a16="http://schemas.microsoft.com/office/drawing/2014/main" id="{D19BF1A3-E3E6-EE8E-FEC9-1365402BB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6557" y="1606061"/>
            <a:ext cx="2712516" cy="4525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5F2F2-FD26-59AF-B09F-044AF900C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687" y="3598252"/>
            <a:ext cx="3683217" cy="245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4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B4000-BFD7-F959-550D-8B49D34BA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8B195F71-E514-027B-50FA-D0ACFA758405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19E53FC0-A09B-03AA-108A-8E6019BD5192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Objective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– Solution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F2B3DD-F715-97A9-8421-CFE13D306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EB5CAE7F-4A14-CF44-6177-36825D58EDA6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EAC3E967-E45D-3461-1DB5-B21E96EC66FE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248F35-6C0A-7255-6631-5B59A33A54D2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BAE212D-A808-B83B-50B2-E31982E882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4D3CE48-37F5-6885-FC8D-FE7832F44ECE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E23AF97-C04D-831E-1F74-45413879D599}"/>
              </a:ext>
            </a:extLst>
          </p:cNvPr>
          <p:cNvSpPr txBox="1"/>
          <p:nvPr/>
        </p:nvSpPr>
        <p:spPr>
          <a:xfrm>
            <a:off x="375137" y="1336430"/>
            <a:ext cx="6881445" cy="4530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/>
              <a:t>Our solution:</a:t>
            </a:r>
            <a:r>
              <a:rPr lang="en-US" sz="2000"/>
              <a:t> Design a rangefinder device that accounts for external environment factors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Distance measurement from Time-of-Flight sensor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Environmental measurements using several peripheral sensors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Data passed to ESP-32 microcontroller where an adjusted distance is calculated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OLED Display shows all data and provides a golf club recommendation to user</a:t>
            </a:r>
          </a:p>
          <a:p>
            <a:pPr marL="285750" indent="-285750">
              <a:lnSpc>
                <a:spcPct val="150000"/>
              </a:lnSpc>
              <a:buChar char="•"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BBA78-5A88-D1DA-BDEC-7F4E078C8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947" y="3779732"/>
            <a:ext cx="2551275" cy="2332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5B4634-9C4D-2083-6373-28C7A26CC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510" y="912405"/>
            <a:ext cx="3365560" cy="25241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6D2E4-38E7-3853-34F4-F4C72472A69A}"/>
              </a:ext>
            </a:extLst>
          </p:cNvPr>
          <p:cNvSpPr txBox="1"/>
          <p:nvPr/>
        </p:nvSpPr>
        <p:spPr>
          <a:xfrm>
            <a:off x="7976201" y="3388523"/>
            <a:ext cx="336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Example of Using a Rangefinder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FE4035-4BAD-E206-9049-59BF443D9E50}"/>
              </a:ext>
            </a:extLst>
          </p:cNvPr>
          <p:cNvSpPr txBox="1"/>
          <p:nvPr/>
        </p:nvSpPr>
        <p:spPr>
          <a:xfrm>
            <a:off x="8142718" y="6200617"/>
            <a:ext cx="3129000" cy="31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Enhanced Golf Rangefinder</a:t>
            </a:r>
          </a:p>
        </p:txBody>
      </p:sp>
      <p:pic>
        <p:nvPicPr>
          <p:cNvPr id="10" name="Picture 9" descr="A white cube with a button on it&#10;&#10;AI-generated content may be incorrect.">
            <a:extLst>
              <a:ext uri="{FF2B5EF4-FFF2-40B4-BE49-F238E27FC236}">
                <a16:creationId xmlns:a16="http://schemas.microsoft.com/office/drawing/2014/main" id="{EF486126-1B51-C210-A6F2-ABD77182A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2566" y="3777707"/>
            <a:ext cx="2141965" cy="23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8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7D5322-0BB8-028B-57DD-0AE27EFDE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87D4DD88-A5B9-084F-5A3E-6F113D79CD95}"/>
              </a:ext>
            </a:extLst>
          </p:cNvPr>
          <p:cNvSpPr txBox="1"/>
          <p:nvPr/>
        </p:nvSpPr>
        <p:spPr>
          <a:xfrm>
            <a:off x="2206906" y="2187589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Design</a:t>
            </a:r>
            <a:endParaRPr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EA5E18-A45D-135C-A14F-EACFFD3A480E}"/>
              </a:ext>
            </a:extLst>
          </p:cNvPr>
          <p:cNvGrpSpPr/>
          <p:nvPr/>
        </p:nvGrpSpPr>
        <p:grpSpPr>
          <a:xfrm>
            <a:off x="4061361" y="3419764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0131A64-6F83-6F2D-31B7-DAE9817D6EFE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46CC798-8138-AED9-BD33-6B5BC3891A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362A75F-CA8D-C9B3-B2F8-E605897AA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9FD4FC41-FF06-D5CE-F9F8-23C057C1F2B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BC8E5D44-C566-81DB-44F6-696076B5BB1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E23A86-04CE-8CAB-0C95-9978F2E33673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2BECF3-3F4B-F23F-3733-B5A3A95242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BE9DE85-F5BC-92AC-D2F3-913AE2C12A89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6862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02BB7-EE35-6CE1-A9DE-C00CAB742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556478D3-1BE0-4690-AAB2-A77E56C85E23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644CE686-1373-54F4-89B0-6AB4903FEA1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High Level Requirements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0F4097-11C7-BFBA-05FF-947891CCE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48BDF8F1-D268-052E-8125-EEFFED82B7A2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B22EDF64-CF56-3F9D-B850-AC56CE155EE1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1F4026-6844-A555-6580-79A4DB7F47E0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606B8E7-B8DB-AB03-C84D-855199946B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65CAE2B-4492-97EE-60E7-E0AD8A7C9DC9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1B03982-2D8F-5E71-EC07-AFD33808D35F}"/>
              </a:ext>
            </a:extLst>
          </p:cNvPr>
          <p:cNvSpPr txBox="1"/>
          <p:nvPr/>
        </p:nvSpPr>
        <p:spPr>
          <a:xfrm>
            <a:off x="850900" y="1075240"/>
            <a:ext cx="6661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High Level Requirements</a:t>
            </a:r>
          </a:p>
        </p:txBody>
      </p:sp>
      <p:pic>
        <p:nvPicPr>
          <p:cNvPr id="4" name="Picture 3" descr="A close-up of a golf course&#10;&#10;AI-generated content may be incorrect.">
            <a:extLst>
              <a:ext uri="{FF2B5EF4-FFF2-40B4-BE49-F238E27FC236}">
                <a16:creationId xmlns:a16="http://schemas.microsoft.com/office/drawing/2014/main" id="{E1A0F6CD-98ED-D6CA-0936-B1152DAAB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688" y="962024"/>
            <a:ext cx="3645959" cy="2468034"/>
          </a:xfrm>
          <a:prstGeom prst="rect">
            <a:avLst/>
          </a:prstGeom>
        </p:spPr>
      </p:pic>
      <p:pic>
        <p:nvPicPr>
          <p:cNvPr id="11" name="Picture 10" descr="A person swinging a golf club&#10;&#10;AI-generated content may be incorrect.">
            <a:extLst>
              <a:ext uri="{FF2B5EF4-FFF2-40B4-BE49-F238E27FC236}">
                <a16:creationId xmlns:a16="http://schemas.microsoft.com/office/drawing/2014/main" id="{2AE5B17A-FE4D-56B8-44B0-57E4A7C0A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383" y="3717924"/>
            <a:ext cx="3877734" cy="2406651"/>
          </a:xfrm>
          <a:prstGeom prst="rect">
            <a:avLst/>
          </a:prstGeom>
        </p:spPr>
      </p:pic>
      <p:graphicFrame>
        <p:nvGraphicFramePr>
          <p:cNvPr id="19" name="TextBox 8">
            <a:extLst>
              <a:ext uri="{FF2B5EF4-FFF2-40B4-BE49-F238E27FC236}">
                <a16:creationId xmlns:a16="http://schemas.microsoft.com/office/drawing/2014/main" id="{471B62B4-AAF2-FBB7-F888-7BA0F864A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535488"/>
              </p:ext>
            </p:extLst>
          </p:nvPr>
        </p:nvGraphicFramePr>
        <p:xfrm>
          <a:off x="493835" y="1715489"/>
          <a:ext cx="6199880" cy="4001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87321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0F3F8-198A-43F7-31F0-4A65F7B56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63C328D3-57CB-2F74-B327-613A5326D600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E9B53429-4429-FDBE-4809-739E23F1C02A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Block Diagram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BEE62-DA2D-2813-94A2-5FC398B02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4B996552-47E7-5131-BD8F-3DEAE1D2051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49C98762-C7B1-03A9-7EDF-34191C60A238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0A94F3-27FD-1420-702F-C5C9EDFFB3B8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E5F0704-4774-A776-5AA5-E90A18EE73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604048-3A80-B3CC-52FC-47B950FB4E92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626561A-A94D-9DC2-FC3D-75A998C08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686" y="-118533"/>
            <a:ext cx="12956419" cy="69765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D855AD-F3B1-7AA1-B165-1689B00788E7}"/>
              </a:ext>
            </a:extLst>
          </p:cNvPr>
          <p:cNvSpPr txBox="1"/>
          <p:nvPr/>
        </p:nvSpPr>
        <p:spPr>
          <a:xfrm>
            <a:off x="656210" y="320672"/>
            <a:ext cx="2235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Block Diagram</a:t>
            </a:r>
          </a:p>
        </p:txBody>
      </p:sp>
    </p:spTree>
    <p:extLst>
      <p:ext uri="{BB962C8B-B14F-4D97-AF65-F5344CB8AC3E}">
        <p14:creationId xmlns:p14="http://schemas.microsoft.com/office/powerpoint/2010/main" val="1455425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B2771-EDCF-7974-0290-CBC7EC28B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11BF262E-A203-1F07-AD48-A7C65610B165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961D252E-66A1-A833-249C-08946DEDC09A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Power Subsystem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EB0D4E-93AF-0391-5539-60A84D263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EFD0CA80-E268-F597-A25C-5C2598FF4EE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0C1AB8FF-F41F-10F6-9B33-8F68D602AC7F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AC7EE7-837B-99A6-1C30-AC4077615736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ADBCD1B-4D1D-D14D-A828-51DC26103B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5C0294-FD6B-4065-3A0C-59B6B449EE24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E486FDB-4C0E-33B6-8F73-D8974976C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624" y="1582841"/>
            <a:ext cx="6090574" cy="3682672"/>
          </a:xfrm>
          <a:prstGeom prst="rect">
            <a:avLst/>
          </a:prstGeom>
        </p:spPr>
      </p:pic>
      <p:pic>
        <p:nvPicPr>
          <p:cNvPr id="1026" name="Picture 2" descr="LP3853ESX-2.5/NOPB">
            <a:extLst>
              <a:ext uri="{FF2B5EF4-FFF2-40B4-BE49-F238E27FC236}">
                <a16:creationId xmlns:a16="http://schemas.microsoft.com/office/drawing/2014/main" id="{B6B9987D-E20F-1B48-5D8F-18E052BC1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3"/>
          <a:stretch>
            <a:fillRect/>
          </a:stretch>
        </p:blipFill>
        <p:spPr bwMode="auto">
          <a:xfrm>
            <a:off x="2276495" y="959042"/>
            <a:ext cx="1186336" cy="101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T-223">
            <a:extLst>
              <a:ext uri="{FF2B5EF4-FFF2-40B4-BE49-F238E27FC236}">
                <a16:creationId xmlns:a16="http://schemas.microsoft.com/office/drawing/2014/main" id="{8936F663-7500-B8BE-333D-CF9EE8F16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2" b="7495"/>
          <a:stretch>
            <a:fillRect/>
          </a:stretch>
        </p:blipFill>
        <p:spPr bwMode="auto">
          <a:xfrm>
            <a:off x="4259971" y="1072273"/>
            <a:ext cx="1168090" cy="96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URACELL PROCELL 9V DC Battery 12 PK - 5LE24|PC1604BKD - Grainger">
            <a:extLst>
              <a:ext uri="{FF2B5EF4-FFF2-40B4-BE49-F238E27FC236}">
                <a16:creationId xmlns:a16="http://schemas.microsoft.com/office/drawing/2014/main" id="{A6BBC408-85F4-51E0-CF4A-B2D6E1BDE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54" y="1009893"/>
            <a:ext cx="775374" cy="7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CAFF95-9C16-7A7F-CA33-90DD7AA037E2}"/>
              </a:ext>
            </a:extLst>
          </p:cNvPr>
          <p:cNvSpPr txBox="1"/>
          <p:nvPr/>
        </p:nvSpPr>
        <p:spPr>
          <a:xfrm>
            <a:off x="7050748" y="5484130"/>
            <a:ext cx="30988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Power Subsystem on Main PCB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51CCE-565C-0E1F-0BA1-E446F379BF79}"/>
              </a:ext>
            </a:extLst>
          </p:cNvPr>
          <p:cNvSpPr txBox="1"/>
          <p:nvPr/>
        </p:nvSpPr>
        <p:spPr>
          <a:xfrm>
            <a:off x="1686759" y="4999509"/>
            <a:ext cx="3741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Power Subsystem Block Diagram</a:t>
            </a:r>
          </a:p>
        </p:txBody>
      </p:sp>
      <p:pic>
        <p:nvPicPr>
          <p:cNvPr id="9" name="Picture 8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43DA4B19-E9AA-8A72-6743-5795D4AE4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6061" y="1390949"/>
            <a:ext cx="3084113" cy="4053417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348227CF-5630-58A8-6906-F5B5BFD178E7}"/>
              </a:ext>
            </a:extLst>
          </p:cNvPr>
          <p:cNvSpPr/>
          <p:nvPr/>
        </p:nvSpPr>
        <p:spPr>
          <a:xfrm rot="-960000">
            <a:off x="9064829" y="2427273"/>
            <a:ext cx="1608666" cy="22225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99F093-FC80-E6AD-2B23-2D53514C7A45}"/>
              </a:ext>
            </a:extLst>
          </p:cNvPr>
          <p:cNvSpPr txBox="1"/>
          <p:nvPr/>
        </p:nvSpPr>
        <p:spPr>
          <a:xfrm>
            <a:off x="10477500" y="1905000"/>
            <a:ext cx="160866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9V Connection</a:t>
            </a:r>
          </a:p>
        </p:txBody>
      </p:sp>
    </p:spTree>
    <p:extLst>
      <p:ext uri="{BB962C8B-B14F-4D97-AF65-F5344CB8AC3E}">
        <p14:creationId xmlns:p14="http://schemas.microsoft.com/office/powerpoint/2010/main" val="1809808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ED09C-5E03-5A34-E920-EE1FE4BEE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32A2F8C-3721-A322-BE2E-D5BE3A6DC0E6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3ACD3FE6-BEF9-DF6B-119D-58209F4440A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–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Power Subsystem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55734-18F4-AA9A-8935-196FB83A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691A28A3-ABD2-4F85-FB43-A66D0C4C579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3B3C90FF-3F7F-61DB-F24F-28F8D7F4FB54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5B7902-FC7D-CB56-B4C1-5CD0A456D320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26FCB39-0D5E-47CD-0A2E-A2483907E2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319FCE2-0015-4E89-7862-B73F90D91488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2663AC1-C7D9-DD23-9F3F-4FAFE8ED7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4" y="1484417"/>
            <a:ext cx="6788758" cy="42193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DA433A-B8DC-A5F9-961A-83E0C68A1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339" y="873191"/>
            <a:ext cx="3759461" cy="2555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20F1E2-7B31-A8D6-1048-B4C93095B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340" y="3627619"/>
            <a:ext cx="3759460" cy="26981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E4F51C-12E6-D771-79E3-874FC9EB4E7F}"/>
              </a:ext>
            </a:extLst>
          </p:cNvPr>
          <p:cNvSpPr txBox="1"/>
          <p:nvPr/>
        </p:nvSpPr>
        <p:spPr>
          <a:xfrm>
            <a:off x="8578519" y="3374421"/>
            <a:ext cx="338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3.3V Verification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CD20A-C9D8-2BCC-F937-822FAABFD8E0}"/>
              </a:ext>
            </a:extLst>
          </p:cNvPr>
          <p:cNvSpPr txBox="1"/>
          <p:nvPr/>
        </p:nvSpPr>
        <p:spPr>
          <a:xfrm>
            <a:off x="8687569" y="6301287"/>
            <a:ext cx="2599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5V Verification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99A019-2C80-FA75-CED1-766A1FEA3D6B}"/>
              </a:ext>
            </a:extLst>
          </p:cNvPr>
          <p:cNvSpPr txBox="1"/>
          <p:nvPr/>
        </p:nvSpPr>
        <p:spPr>
          <a:xfrm>
            <a:off x="1574031" y="5672841"/>
            <a:ext cx="438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Power Subsystem Requirements and Verification</a:t>
            </a:r>
          </a:p>
        </p:txBody>
      </p:sp>
    </p:spTree>
    <p:extLst>
      <p:ext uri="{BB962C8B-B14F-4D97-AF65-F5344CB8AC3E}">
        <p14:creationId xmlns:p14="http://schemas.microsoft.com/office/powerpoint/2010/main" val="2717555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1016</Words>
  <Application>Microsoft Macintosh PowerPoint</Application>
  <PresentationFormat>Widescreen</PresentationFormat>
  <Paragraphs>216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Arial,Sans-Serif</vt:lpstr>
      <vt:lpstr>Calibri</vt:lpstr>
      <vt:lpstr>Courier New</vt:lpstr>
      <vt:lpstr>Courier New,monospace</vt:lpstr>
      <vt:lpstr>Helvetica Neue Light</vt:lpstr>
      <vt:lpstr>Wingdings,Sans-Serif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template. Please copy this document before making any edits</dc:title>
  <dc:creator>Nielsen, Joshua</dc:creator>
  <cp:lastModifiedBy>DiBiase, Emma Mary</cp:lastModifiedBy>
  <cp:revision>1</cp:revision>
  <dcterms:created xsi:type="dcterms:W3CDTF">2019-01-14T22:06:33Z</dcterms:created>
  <dcterms:modified xsi:type="dcterms:W3CDTF">2025-12-09T06:49:40Z</dcterms:modified>
</cp:coreProperties>
</file>