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5143500" cx="9144000"/>
  <p:notesSz cx="6858000" cy="9144000"/>
  <p:embeddedFontLst>
    <p:embeddedFont>
      <p:font typeface="Roboto"/>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4DC4DB8-0EDA-4FFC-93B0-AACB4E82E269}">
  <a:tblStyle styleId="{74DC4DB8-0EDA-4FFC-93B0-AACB4E82E26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Roboto-bold.fntdata"/><Relationship Id="rId41" Type="http://schemas.openxmlformats.org/officeDocument/2006/relationships/font" Target="fonts/Roboto-regular.fntdata"/><Relationship Id="rId22" Type="http://schemas.openxmlformats.org/officeDocument/2006/relationships/slide" Target="slides/slide16.xml"/><Relationship Id="rId44" Type="http://schemas.openxmlformats.org/officeDocument/2006/relationships/font" Target="fonts/Roboto-boldItalic.fntdata"/><Relationship Id="rId21" Type="http://schemas.openxmlformats.org/officeDocument/2006/relationships/slide" Target="slides/slide15.xml"/><Relationship Id="rId43" Type="http://schemas.openxmlformats.org/officeDocument/2006/relationships/font" Target="fonts/Roboto-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8" name="Google Shape;3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a0f3dd9e40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a0f3dd9e40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Seunghwan: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a0f3dd9e40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a0f3dd9e4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Seunghwan: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a0f3dd9e4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a0f3dd9e4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Seunghwan: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a0f3dd9e4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a0f3dd9e4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Seunghwan: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a0f3dd9e40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a0f3dd9e40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Seunghwan: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a0f3dd9e4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a0f3dd9e4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Seunghwan: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a0f3dd9e40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a0f3dd9e40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Seunghwan: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a156e4e742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a156e4e742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Seunghwan: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a0f3dd9e4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a0f3dd9e4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Seunghwan: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a10d2cebf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a10d2ceb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Alan: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2a0ddc259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 name="Google Shape;45;g2a0ddc259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Seunghwan/Alan/Kinjal:</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a156e4e742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a156e4e742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Alan: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a10d2cebf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a10d2cebf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Alan: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a156e4e742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a156e4e742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Alan: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a10d2cebfa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a10d2cebfa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Alan: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a156e4e742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a156e4e742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Alan: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a156e4e742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a156e4e742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Alan: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a10d2cebfa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a10d2cebfa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Alan: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a0ddc259f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a0ddc259f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Kinjal: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62ba0a517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62ba0a517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Kinjal:</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a0f3dd9e4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a0f3dd9e4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Kinjal: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2a0ddc259f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 name="Google Shape;50;g2a0ddc259f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Kinjal:</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a0ddc259f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a0ddc259f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Seunghwan: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Thought must turn on voltage is 75% 5VDC , included BJT with external 5VDC voltage source to control voltage between relay with GPIO that outputs 3.3VDC, when VBE (GPIO) is high, IC will flow current through collector supply 5VDC to the relay → </a:t>
            </a:r>
            <a:r>
              <a:rPr lang="en"/>
              <a:t> however due to difference in configuration between footprint and real component, emitter and collector were flipped → collector was grounded and emitter was connected with relay/5VDC voltage supply → since our BJT was surface mount instead of through hole, easy fix with bending pin was impossible so I used insulation tape to cover collector/emitter and connected to correct configuration by soldering wire directly → failure in BJT/insulation tape must melted and possibly short the circuit. → now that I know 3.3VDC is enough for must turn on voltage, I can directly connect GPIO to relay.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a190b3769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a190b3769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Alan: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a0f3dd9e4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a0f3dd9e4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Kinjal:</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a0f3dd9e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a0f3dd9e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Kinjal:</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a0f3dd9e4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a0f3dd9e4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Kinjal: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a156e4e742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a156e4e742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Alan: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a156e4e742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a156e4e742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Alan: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a156e4e742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a156e4e742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Alan: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62ae32afd0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62ae32afd0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Alan: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62ae32afd0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62ae32afd0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Seunghwan: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a0ddc259f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a0ddc259f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Seunghwan: The </a:t>
            </a:r>
            <a:r>
              <a:rPr lang="en"/>
              <a:t>highlighted</a:t>
            </a:r>
            <a:r>
              <a:rPr lang="en"/>
              <a:t> one is required values and one in red is actual value measured.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53505" y="841772"/>
            <a:ext cx="4339200" cy="17907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3000"/>
              <a:buFont typeface="Georgia"/>
              <a:buNone/>
              <a:defRPr sz="3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 name="Google Shape;11;p2"/>
          <p:cNvSpPr txBox="1"/>
          <p:nvPr>
            <p:ph idx="1" type="subTitle"/>
          </p:nvPr>
        </p:nvSpPr>
        <p:spPr>
          <a:xfrm>
            <a:off x="353505" y="2701529"/>
            <a:ext cx="4339200" cy="12417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lt1"/>
              </a:buClr>
              <a:buSzPts val="1500"/>
              <a:buNone/>
              <a:defRPr sz="1500">
                <a:solidFill>
                  <a:schemeClr val="lt1"/>
                </a:solidFill>
              </a:defRPr>
            </a:lvl1pPr>
            <a:lvl2pPr lvl="1" algn="ctr">
              <a:lnSpc>
                <a:spcPct val="90000"/>
              </a:lnSpc>
              <a:spcBef>
                <a:spcPts val="400"/>
              </a:spcBef>
              <a:spcAft>
                <a:spcPts val="0"/>
              </a:spcAft>
              <a:buClr>
                <a:srgbClr val="13294B"/>
              </a:buClr>
              <a:buSzPts val="1500"/>
              <a:buNone/>
              <a:defRPr sz="1500"/>
            </a:lvl2pPr>
            <a:lvl3pPr lvl="2" algn="ctr">
              <a:lnSpc>
                <a:spcPct val="90000"/>
              </a:lnSpc>
              <a:spcBef>
                <a:spcPts val="400"/>
              </a:spcBef>
              <a:spcAft>
                <a:spcPts val="0"/>
              </a:spcAft>
              <a:buClr>
                <a:srgbClr val="13294B"/>
              </a:buClr>
              <a:buSzPts val="1400"/>
              <a:buNone/>
              <a:defRPr sz="1400"/>
            </a:lvl3pPr>
            <a:lvl4pPr lvl="3" algn="ctr">
              <a:lnSpc>
                <a:spcPct val="90000"/>
              </a:lnSpc>
              <a:spcBef>
                <a:spcPts val="400"/>
              </a:spcBef>
              <a:spcAft>
                <a:spcPts val="0"/>
              </a:spcAft>
              <a:buClr>
                <a:srgbClr val="13294B"/>
              </a:buClr>
              <a:buSzPts val="1200"/>
              <a:buNone/>
              <a:defRPr sz="1200"/>
            </a:lvl4pPr>
            <a:lvl5pPr lvl="4" algn="ctr">
              <a:lnSpc>
                <a:spcPct val="90000"/>
              </a:lnSpc>
              <a:spcBef>
                <a:spcPts val="400"/>
              </a:spcBef>
              <a:spcAft>
                <a:spcPts val="0"/>
              </a:spcAft>
              <a:buClr>
                <a:srgbClr val="13294B"/>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2" name="Google Shape;12;p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rotWithShape="1">
          <a:blip r:embed="rId3">
            <a:alphaModFix/>
          </a:blip>
          <a:srcRect b="0" l="0" r="0" t="0"/>
          <a:stretch/>
        </p:blipFill>
        <p:spPr>
          <a:xfrm>
            <a:off x="3402806" y="4288698"/>
            <a:ext cx="2338388" cy="60596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3"/>
          <p:cNvSpPr txBox="1"/>
          <p:nvPr>
            <p:ph idx="12" type="sldNum"/>
          </p:nvPr>
        </p:nvSpPr>
        <p:spPr>
          <a:xfrm>
            <a:off x="6838405" y="4571320"/>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 name="Shape 16"/>
        <p:cNvGrpSpPr/>
        <p:nvPr/>
      </p:nvGrpSpPr>
      <p:grpSpPr>
        <a:xfrm>
          <a:off x="0" y="0"/>
          <a:ext cx="0" cy="0"/>
          <a:chOff x="0" y="0"/>
          <a:chExt cx="0" cy="0"/>
        </a:xfrm>
      </p:grpSpPr>
      <p:sp>
        <p:nvSpPr>
          <p:cNvPr id="17" name="Google Shape;17;p4"/>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8" name="Google Shape;18;p4"/>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9" name="Google Shape;19;p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900" u="none" cap="none" strike="noStrike">
                <a:solidFill>
                  <a:srgbClr val="888B94"/>
                </a:solidFill>
                <a:latin typeface="Calibri"/>
                <a:ea typeface="Calibri"/>
                <a:cs typeface="Calibri"/>
                <a:sym typeface="Calibri"/>
              </a:defRPr>
            </a:lvl1pPr>
            <a:lvl2pPr indent="0" lvl="1" marL="0" algn="r">
              <a:spcBef>
                <a:spcPts val="0"/>
              </a:spcBef>
              <a:buNone/>
              <a:defRPr b="0" i="0" sz="900" u="none" cap="none" strike="noStrike">
                <a:solidFill>
                  <a:srgbClr val="888B94"/>
                </a:solidFill>
                <a:latin typeface="Calibri"/>
                <a:ea typeface="Calibri"/>
                <a:cs typeface="Calibri"/>
                <a:sym typeface="Calibri"/>
              </a:defRPr>
            </a:lvl2pPr>
            <a:lvl3pPr indent="0" lvl="2" marL="0" algn="r">
              <a:spcBef>
                <a:spcPts val="0"/>
              </a:spcBef>
              <a:buNone/>
              <a:defRPr b="0" i="0" sz="900" u="none" cap="none" strike="noStrike">
                <a:solidFill>
                  <a:srgbClr val="888B94"/>
                </a:solidFill>
                <a:latin typeface="Calibri"/>
                <a:ea typeface="Calibri"/>
                <a:cs typeface="Calibri"/>
                <a:sym typeface="Calibri"/>
              </a:defRPr>
            </a:lvl3pPr>
            <a:lvl4pPr indent="0" lvl="3" marL="0" algn="r">
              <a:spcBef>
                <a:spcPts val="0"/>
              </a:spcBef>
              <a:buNone/>
              <a:defRPr b="0" i="0" sz="900" u="none" cap="none" strike="noStrike">
                <a:solidFill>
                  <a:srgbClr val="888B94"/>
                </a:solidFill>
                <a:latin typeface="Calibri"/>
                <a:ea typeface="Calibri"/>
                <a:cs typeface="Calibri"/>
                <a:sym typeface="Calibri"/>
              </a:defRPr>
            </a:lvl4pPr>
            <a:lvl5pPr indent="0" lvl="4" marL="0" algn="r">
              <a:spcBef>
                <a:spcPts val="0"/>
              </a:spcBef>
              <a:buNone/>
              <a:defRPr b="0" i="0" sz="900" u="none" cap="none" strike="noStrike">
                <a:solidFill>
                  <a:srgbClr val="888B94"/>
                </a:solidFill>
                <a:latin typeface="Calibri"/>
                <a:ea typeface="Calibri"/>
                <a:cs typeface="Calibri"/>
                <a:sym typeface="Calibri"/>
              </a:defRPr>
            </a:lvl5pPr>
            <a:lvl6pPr indent="0" lvl="5" marL="0" algn="r">
              <a:spcBef>
                <a:spcPts val="0"/>
              </a:spcBef>
              <a:buNone/>
              <a:defRPr b="0" i="0" sz="900" u="none" cap="none" strike="noStrike">
                <a:solidFill>
                  <a:srgbClr val="888B94"/>
                </a:solidFill>
                <a:latin typeface="Calibri"/>
                <a:ea typeface="Calibri"/>
                <a:cs typeface="Calibri"/>
                <a:sym typeface="Calibri"/>
              </a:defRPr>
            </a:lvl6pPr>
            <a:lvl7pPr indent="0" lvl="6" marL="0" algn="r">
              <a:spcBef>
                <a:spcPts val="0"/>
              </a:spcBef>
              <a:buNone/>
              <a:defRPr b="0" i="0" sz="900" u="none" cap="none" strike="noStrike">
                <a:solidFill>
                  <a:srgbClr val="888B94"/>
                </a:solidFill>
                <a:latin typeface="Calibri"/>
                <a:ea typeface="Calibri"/>
                <a:cs typeface="Calibri"/>
                <a:sym typeface="Calibri"/>
              </a:defRPr>
            </a:lvl7pPr>
            <a:lvl8pPr indent="0" lvl="7" marL="0" algn="r">
              <a:spcBef>
                <a:spcPts val="0"/>
              </a:spcBef>
              <a:buNone/>
              <a:defRPr b="0" i="0" sz="900" u="none" cap="none" strike="noStrike">
                <a:solidFill>
                  <a:srgbClr val="888B94"/>
                </a:solidFill>
                <a:latin typeface="Calibri"/>
                <a:ea typeface="Calibri"/>
                <a:cs typeface="Calibri"/>
                <a:sym typeface="Calibri"/>
              </a:defRPr>
            </a:lvl8pPr>
            <a:lvl9pPr indent="0" lvl="8" marL="0" algn="r">
              <a:spcBef>
                <a:spcPts val="0"/>
              </a:spcBef>
              <a:buNone/>
              <a:defRPr b="0" i="0" sz="900" u="none" cap="none" strike="noStrike">
                <a:solidFill>
                  <a:srgbClr val="888B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0" name="Shape 20"/>
        <p:cNvGrpSpPr/>
        <p:nvPr/>
      </p:nvGrpSpPr>
      <p:grpSpPr>
        <a:xfrm>
          <a:off x="0" y="0"/>
          <a:ext cx="0" cy="0"/>
          <a:chOff x="0" y="0"/>
          <a:chExt cx="0" cy="0"/>
        </a:xfrm>
      </p:grpSpPr>
      <p:sp>
        <p:nvSpPr>
          <p:cNvPr id="21" name="Google Shape;21;p5"/>
          <p:cNvSpPr txBox="1"/>
          <p:nvPr>
            <p:ph type="title"/>
          </p:nvPr>
        </p:nvSpPr>
        <p:spPr>
          <a:xfrm>
            <a:off x="284117" y="273844"/>
            <a:ext cx="7210800" cy="994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E84A27"/>
              </a:buClr>
              <a:buSzPts val="3300"/>
              <a:buFont typeface="Georgia"/>
              <a:buNone/>
              <a:defRPr b="1" i="0">
                <a:solidFill>
                  <a:srgbClr val="E84A27"/>
                </a:solidFill>
                <a:latin typeface="Georgia"/>
                <a:ea typeface="Georgia"/>
                <a:cs typeface="Georgia"/>
                <a:sym typeface="Georgi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 name="Google Shape;22;p5"/>
          <p:cNvSpPr txBox="1"/>
          <p:nvPr>
            <p:ph idx="1" type="body"/>
          </p:nvPr>
        </p:nvSpPr>
        <p:spPr>
          <a:xfrm>
            <a:off x="284117" y="1268016"/>
            <a:ext cx="7210800" cy="27195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13294B"/>
              </a:buClr>
              <a:buSzPts val="2100"/>
              <a:buChar char="•"/>
              <a:defRPr>
                <a:solidFill>
                  <a:srgbClr val="13294B"/>
                </a:solidFill>
              </a:defRPr>
            </a:lvl1pPr>
            <a:lvl2pPr indent="-342900" lvl="1" marL="914400" algn="l">
              <a:lnSpc>
                <a:spcPct val="90000"/>
              </a:lnSpc>
              <a:spcBef>
                <a:spcPts val="400"/>
              </a:spcBef>
              <a:spcAft>
                <a:spcPts val="0"/>
              </a:spcAft>
              <a:buClr>
                <a:srgbClr val="13294B"/>
              </a:buClr>
              <a:buSzPts val="1800"/>
              <a:buChar char="•"/>
              <a:defRPr>
                <a:solidFill>
                  <a:srgbClr val="13294B"/>
                </a:solidFill>
              </a:defRPr>
            </a:lvl2pPr>
            <a:lvl3pPr indent="-323850" lvl="2" marL="1371600" algn="l">
              <a:lnSpc>
                <a:spcPct val="90000"/>
              </a:lnSpc>
              <a:spcBef>
                <a:spcPts val="400"/>
              </a:spcBef>
              <a:spcAft>
                <a:spcPts val="0"/>
              </a:spcAft>
              <a:buClr>
                <a:srgbClr val="13294B"/>
              </a:buClr>
              <a:buSzPts val="1500"/>
              <a:buChar char="•"/>
              <a:defRPr>
                <a:solidFill>
                  <a:srgbClr val="13294B"/>
                </a:solidFill>
              </a:defRPr>
            </a:lvl3pPr>
            <a:lvl4pPr indent="-317500" lvl="3" marL="1828800" algn="l">
              <a:lnSpc>
                <a:spcPct val="90000"/>
              </a:lnSpc>
              <a:spcBef>
                <a:spcPts val="400"/>
              </a:spcBef>
              <a:spcAft>
                <a:spcPts val="0"/>
              </a:spcAft>
              <a:buClr>
                <a:srgbClr val="13294B"/>
              </a:buClr>
              <a:buSzPts val="1400"/>
              <a:buChar char="•"/>
              <a:defRPr>
                <a:solidFill>
                  <a:srgbClr val="13294B"/>
                </a:solidFill>
              </a:defRPr>
            </a:lvl4pPr>
            <a:lvl5pPr indent="-317500" lvl="4" marL="2286000" algn="l">
              <a:lnSpc>
                <a:spcPct val="90000"/>
              </a:lnSpc>
              <a:spcBef>
                <a:spcPts val="400"/>
              </a:spcBef>
              <a:spcAft>
                <a:spcPts val="0"/>
              </a:spcAft>
              <a:buClr>
                <a:srgbClr val="13294B"/>
              </a:buClr>
              <a:buSzPts val="1400"/>
              <a:buChar char="•"/>
              <a:defRPr>
                <a:solidFill>
                  <a:srgbClr val="13294B"/>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6"/>
          <p:cNvSpPr txBox="1"/>
          <p:nvPr>
            <p:ph idx="12" type="sldNum"/>
          </p:nvPr>
        </p:nvSpPr>
        <p:spPr>
          <a:xfrm>
            <a:off x="6838405" y="4571320"/>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7"/>
          <p:cNvSpPr txBox="1"/>
          <p:nvPr>
            <p:ph type="ctrTitle"/>
          </p:nvPr>
        </p:nvSpPr>
        <p:spPr>
          <a:xfrm>
            <a:off x="311708" y="744575"/>
            <a:ext cx="8520600" cy="2052600"/>
          </a:xfrm>
          <a:prstGeom prst="rect">
            <a:avLst/>
          </a:prstGeom>
        </p:spPr>
        <p:txBody>
          <a:bodyPr anchorCtr="0" anchor="b" bIns="34275" lIns="68575" spcFirstLastPara="1" rIns="68575" wrap="square" tIns="3427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7" name="Google Shape;27;p7"/>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28" name="Google Shape;28;p7"/>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8"/>
          <p:cNvSpPr txBox="1"/>
          <p:nvPr>
            <p:ph type="title"/>
          </p:nvPr>
        </p:nvSpPr>
        <p:spPr>
          <a:xfrm>
            <a:off x="311700" y="2150850"/>
            <a:ext cx="8520600" cy="841800"/>
          </a:xfrm>
          <a:prstGeom prst="rect">
            <a:avLst/>
          </a:prstGeom>
        </p:spPr>
        <p:txBody>
          <a:bodyPr anchorCtr="0" anchor="ctr" bIns="34275" lIns="68575" spcFirstLastPara="1" rIns="68575" wrap="square" tIns="3427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1" name="Google Shape;31;p8"/>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9"/>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4" name="Google Shape;34;p9"/>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35" name="Google Shape;35;p9"/>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E84A27"/>
              </a:buClr>
              <a:buSzPts val="3300"/>
              <a:buFont typeface="Georgia"/>
              <a:buNone/>
              <a:defRPr b="1" i="0" sz="3300" u="none" cap="none" strike="noStrike">
                <a:solidFill>
                  <a:srgbClr val="E84A27"/>
                </a:solidFill>
                <a:latin typeface="Georgia"/>
                <a:ea typeface="Georgia"/>
                <a:cs typeface="Georgia"/>
                <a:sym typeface="Georgia"/>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Google Shape;7;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rgbClr val="13294B"/>
              </a:buClr>
              <a:buSzPts val="2100"/>
              <a:buFont typeface="Arial"/>
              <a:buChar char="•"/>
              <a:defRPr b="0" i="0" sz="2100" u="none" cap="none" strike="noStrike">
                <a:solidFill>
                  <a:srgbClr val="13294B"/>
                </a:solidFill>
                <a:latin typeface="Calibri"/>
                <a:ea typeface="Calibri"/>
                <a:cs typeface="Calibri"/>
                <a:sym typeface="Calibri"/>
              </a:defRPr>
            </a:lvl1pPr>
            <a:lvl2pPr indent="-342900" lvl="1" marL="914400" marR="0" rtl="0" algn="l">
              <a:lnSpc>
                <a:spcPct val="90000"/>
              </a:lnSpc>
              <a:spcBef>
                <a:spcPts val="400"/>
              </a:spcBef>
              <a:spcAft>
                <a:spcPts val="0"/>
              </a:spcAft>
              <a:buClr>
                <a:srgbClr val="13294B"/>
              </a:buClr>
              <a:buSzPts val="1800"/>
              <a:buFont typeface="Arial"/>
              <a:buChar char="•"/>
              <a:defRPr b="0" i="0" sz="1800" u="none" cap="none" strike="noStrike">
                <a:solidFill>
                  <a:srgbClr val="13294B"/>
                </a:solidFill>
                <a:latin typeface="Calibri"/>
                <a:ea typeface="Calibri"/>
                <a:cs typeface="Calibri"/>
                <a:sym typeface="Calibri"/>
              </a:defRPr>
            </a:lvl2pPr>
            <a:lvl3pPr indent="-323850" lvl="2" marL="1371600" marR="0" rtl="0" algn="l">
              <a:lnSpc>
                <a:spcPct val="90000"/>
              </a:lnSpc>
              <a:spcBef>
                <a:spcPts val="400"/>
              </a:spcBef>
              <a:spcAft>
                <a:spcPts val="0"/>
              </a:spcAft>
              <a:buClr>
                <a:srgbClr val="13294B"/>
              </a:buClr>
              <a:buSzPts val="1500"/>
              <a:buFont typeface="Arial"/>
              <a:buChar char="•"/>
              <a:defRPr b="0" i="0" sz="1500" u="none" cap="none" strike="noStrike">
                <a:solidFill>
                  <a:srgbClr val="13294B"/>
                </a:solidFill>
                <a:latin typeface="Calibri"/>
                <a:ea typeface="Calibri"/>
                <a:cs typeface="Calibri"/>
                <a:sym typeface="Calibri"/>
              </a:defRPr>
            </a:lvl3pPr>
            <a:lvl4pPr indent="-317500" lvl="3" marL="1828800" marR="0" rtl="0" algn="l">
              <a:lnSpc>
                <a:spcPct val="90000"/>
              </a:lnSpc>
              <a:spcBef>
                <a:spcPts val="400"/>
              </a:spcBef>
              <a:spcAft>
                <a:spcPts val="0"/>
              </a:spcAft>
              <a:buClr>
                <a:srgbClr val="13294B"/>
              </a:buClr>
              <a:buSzPts val="1400"/>
              <a:buFont typeface="Arial"/>
              <a:buChar char="•"/>
              <a:defRPr b="0" i="0" sz="1400" u="none" cap="none" strike="noStrike">
                <a:solidFill>
                  <a:srgbClr val="13294B"/>
                </a:solidFill>
                <a:latin typeface="Calibri"/>
                <a:ea typeface="Calibri"/>
                <a:cs typeface="Calibri"/>
                <a:sym typeface="Calibri"/>
              </a:defRPr>
            </a:lvl4pPr>
            <a:lvl5pPr indent="-317500" lvl="4" marL="2286000" marR="0" rtl="0" algn="l">
              <a:lnSpc>
                <a:spcPct val="90000"/>
              </a:lnSpc>
              <a:spcBef>
                <a:spcPts val="400"/>
              </a:spcBef>
              <a:spcAft>
                <a:spcPts val="0"/>
              </a:spcAft>
              <a:buClr>
                <a:srgbClr val="13294B"/>
              </a:buClr>
              <a:buSzPts val="1400"/>
              <a:buFont typeface="Arial"/>
              <a:buChar char="•"/>
              <a:defRPr b="0" i="0" sz="1400" u="none" cap="none" strike="noStrike">
                <a:solidFill>
                  <a:srgbClr val="13294B"/>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p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B94"/>
                </a:solidFill>
                <a:latin typeface="Calibri"/>
                <a:ea typeface="Calibri"/>
                <a:cs typeface="Calibri"/>
                <a:sym typeface="Calibri"/>
              </a:defRPr>
            </a:lvl1pPr>
            <a:lvl2pPr indent="0" lvl="1" marL="0" marR="0" rtl="0" algn="r">
              <a:spcBef>
                <a:spcPts val="0"/>
              </a:spcBef>
              <a:buNone/>
              <a:defRPr b="0" i="0" sz="900" u="none" cap="none" strike="noStrike">
                <a:solidFill>
                  <a:srgbClr val="888B94"/>
                </a:solidFill>
                <a:latin typeface="Calibri"/>
                <a:ea typeface="Calibri"/>
                <a:cs typeface="Calibri"/>
                <a:sym typeface="Calibri"/>
              </a:defRPr>
            </a:lvl2pPr>
            <a:lvl3pPr indent="0" lvl="2" marL="0" marR="0" rtl="0" algn="r">
              <a:spcBef>
                <a:spcPts val="0"/>
              </a:spcBef>
              <a:buNone/>
              <a:defRPr b="0" i="0" sz="900" u="none" cap="none" strike="noStrike">
                <a:solidFill>
                  <a:srgbClr val="888B94"/>
                </a:solidFill>
                <a:latin typeface="Calibri"/>
                <a:ea typeface="Calibri"/>
                <a:cs typeface="Calibri"/>
                <a:sym typeface="Calibri"/>
              </a:defRPr>
            </a:lvl3pPr>
            <a:lvl4pPr indent="0" lvl="3" marL="0" marR="0" rtl="0" algn="r">
              <a:spcBef>
                <a:spcPts val="0"/>
              </a:spcBef>
              <a:buNone/>
              <a:defRPr b="0" i="0" sz="900" u="none" cap="none" strike="noStrike">
                <a:solidFill>
                  <a:srgbClr val="888B94"/>
                </a:solidFill>
                <a:latin typeface="Calibri"/>
                <a:ea typeface="Calibri"/>
                <a:cs typeface="Calibri"/>
                <a:sym typeface="Calibri"/>
              </a:defRPr>
            </a:lvl4pPr>
            <a:lvl5pPr indent="0" lvl="4" marL="0" marR="0" rtl="0" algn="r">
              <a:spcBef>
                <a:spcPts val="0"/>
              </a:spcBef>
              <a:buNone/>
              <a:defRPr b="0" i="0" sz="900" u="none" cap="none" strike="noStrike">
                <a:solidFill>
                  <a:srgbClr val="888B94"/>
                </a:solidFill>
                <a:latin typeface="Calibri"/>
                <a:ea typeface="Calibri"/>
                <a:cs typeface="Calibri"/>
                <a:sym typeface="Calibri"/>
              </a:defRPr>
            </a:lvl5pPr>
            <a:lvl6pPr indent="0" lvl="5" marL="0" marR="0" rtl="0" algn="r">
              <a:spcBef>
                <a:spcPts val="0"/>
              </a:spcBef>
              <a:buNone/>
              <a:defRPr b="0" i="0" sz="900" u="none" cap="none" strike="noStrike">
                <a:solidFill>
                  <a:srgbClr val="888B94"/>
                </a:solidFill>
                <a:latin typeface="Calibri"/>
                <a:ea typeface="Calibri"/>
                <a:cs typeface="Calibri"/>
                <a:sym typeface="Calibri"/>
              </a:defRPr>
            </a:lvl6pPr>
            <a:lvl7pPr indent="0" lvl="6" marL="0" marR="0" rtl="0" algn="r">
              <a:spcBef>
                <a:spcPts val="0"/>
              </a:spcBef>
              <a:buNone/>
              <a:defRPr b="0" i="0" sz="900" u="none" cap="none" strike="noStrike">
                <a:solidFill>
                  <a:srgbClr val="888B94"/>
                </a:solidFill>
                <a:latin typeface="Calibri"/>
                <a:ea typeface="Calibri"/>
                <a:cs typeface="Calibri"/>
                <a:sym typeface="Calibri"/>
              </a:defRPr>
            </a:lvl7pPr>
            <a:lvl8pPr indent="0" lvl="7" marL="0" marR="0" rtl="0" algn="r">
              <a:spcBef>
                <a:spcPts val="0"/>
              </a:spcBef>
              <a:buNone/>
              <a:defRPr b="0" i="0" sz="900" u="none" cap="none" strike="noStrike">
                <a:solidFill>
                  <a:srgbClr val="888B94"/>
                </a:solidFill>
                <a:latin typeface="Calibri"/>
                <a:ea typeface="Calibri"/>
                <a:cs typeface="Calibri"/>
                <a:sym typeface="Calibri"/>
              </a:defRPr>
            </a:lvl8pPr>
            <a:lvl9pPr indent="0" lvl="8" marL="0" marR="0" rtl="0" algn="r">
              <a:spcBef>
                <a:spcPts val="0"/>
              </a:spcBef>
              <a:buNone/>
              <a:defRPr b="0" i="0" sz="900" u="none" cap="none" strike="noStrike">
                <a:solidFill>
                  <a:srgbClr val="888B9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slide" Target="/ppt/slides/slide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hyperlink" Target="http://drive.google.com/file/d/1SMmvn_sLVveP1Y9w_lOr2wHeqFBxaPvM/view" TargetMode="External"/><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hyperlink" Target="http://drive.google.com/file/d/1WHFcbuN1GB2wO3_ZDRPo_eCH3eoh4N5q/view" TargetMode="External"/><Relationship Id="rId5"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drive.google.com/file/d/1_1YyUzUupwm05-9OxYp29VpLuUNFBdqV/view" TargetMode="Externa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drive.google.com/file/d/1IYRTr3tO8IqL0QVufsE9ibzaM-hFLeNS/view" TargetMode="Externa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drive.google.com/file/d/12tOboGhy_0DuPukQQeO3ov6dXwMBJcO1/view" TargetMode="Externa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drive.google.com/file/d/18Fo6CpjquSPpJ0PXYvSNBhxfgKg4Ubtr/view" TargetMode="External"/><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drive.google.com/file/d/13hqIbUGFqwD4n_a8PjXAwoC21YelPYFv/view" TargetMode="Externa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slide" Target="/ppt/slides/slide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 name="Shape 39"/>
        <p:cNvGrpSpPr/>
        <p:nvPr/>
      </p:nvGrpSpPr>
      <p:grpSpPr>
        <a:xfrm>
          <a:off x="0" y="0"/>
          <a:ext cx="0" cy="0"/>
          <a:chOff x="0" y="0"/>
          <a:chExt cx="0" cy="0"/>
        </a:xfrm>
      </p:grpSpPr>
      <p:pic>
        <p:nvPicPr>
          <p:cNvPr id="40" name="Google Shape;40;p10"/>
          <p:cNvPicPr preferRelativeResize="0"/>
          <p:nvPr/>
        </p:nvPicPr>
        <p:blipFill>
          <a:blip r:embed="rId3">
            <a:alphaModFix/>
          </a:blip>
          <a:stretch>
            <a:fillRect/>
          </a:stretch>
        </p:blipFill>
        <p:spPr>
          <a:xfrm>
            <a:off x="0" y="0"/>
            <a:ext cx="9144000" cy="5143500"/>
          </a:xfrm>
          <a:prstGeom prst="rect">
            <a:avLst/>
          </a:prstGeom>
          <a:noFill/>
          <a:ln>
            <a:noFill/>
          </a:ln>
        </p:spPr>
      </p:pic>
      <p:sp>
        <p:nvSpPr>
          <p:cNvPr id="41" name="Google Shape;41;p10"/>
          <p:cNvSpPr txBox="1"/>
          <p:nvPr>
            <p:ph type="ctrTitle"/>
          </p:nvPr>
        </p:nvSpPr>
        <p:spPr>
          <a:xfrm>
            <a:off x="311708" y="222425"/>
            <a:ext cx="8520600" cy="20526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
                <a:solidFill>
                  <a:schemeClr val="lt1"/>
                </a:solidFill>
              </a:rPr>
              <a:t>Desalination Prototype</a:t>
            </a:r>
            <a:endParaRPr>
              <a:solidFill>
                <a:schemeClr val="lt1"/>
              </a:solidFill>
            </a:endParaRPr>
          </a:p>
        </p:txBody>
      </p:sp>
      <p:sp>
        <p:nvSpPr>
          <p:cNvPr id="42" name="Google Shape;42;p10"/>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
                <a:solidFill>
                  <a:schemeClr val="lt1"/>
                </a:solidFill>
              </a:rPr>
              <a:t>By: Seunghwan Hong, Alan Cardiel, Kinjal Dey</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Temperature Sensors</a:t>
            </a:r>
            <a:endParaRPr/>
          </a:p>
        </p:txBody>
      </p:sp>
      <p:pic>
        <p:nvPicPr>
          <p:cNvPr id="96" name="Google Shape;96;p19"/>
          <p:cNvPicPr preferRelativeResize="0"/>
          <p:nvPr/>
        </p:nvPicPr>
        <p:blipFill>
          <a:blip r:embed="rId3">
            <a:alphaModFix/>
          </a:blip>
          <a:stretch>
            <a:fillRect/>
          </a:stretch>
        </p:blipFill>
        <p:spPr>
          <a:xfrm>
            <a:off x="311700" y="1017725"/>
            <a:ext cx="3477476" cy="2998575"/>
          </a:xfrm>
          <a:prstGeom prst="rect">
            <a:avLst/>
          </a:prstGeom>
          <a:noFill/>
          <a:ln>
            <a:noFill/>
          </a:ln>
        </p:spPr>
      </p:pic>
      <p:pic>
        <p:nvPicPr>
          <p:cNvPr id="97" name="Google Shape;97;p19"/>
          <p:cNvPicPr preferRelativeResize="0"/>
          <p:nvPr/>
        </p:nvPicPr>
        <p:blipFill>
          <a:blip r:embed="rId4">
            <a:alphaModFix/>
          </a:blip>
          <a:stretch>
            <a:fillRect/>
          </a:stretch>
        </p:blipFill>
        <p:spPr>
          <a:xfrm>
            <a:off x="774450" y="4016300"/>
            <a:ext cx="479125" cy="479125"/>
          </a:xfrm>
          <a:prstGeom prst="rect">
            <a:avLst/>
          </a:prstGeom>
          <a:noFill/>
          <a:ln>
            <a:noFill/>
          </a:ln>
        </p:spPr>
      </p:pic>
      <p:sp>
        <p:nvSpPr>
          <p:cNvPr id="98" name="Google Shape;98;p19"/>
          <p:cNvSpPr txBox="1"/>
          <p:nvPr/>
        </p:nvSpPr>
        <p:spPr>
          <a:xfrm>
            <a:off x="3797425" y="1017725"/>
            <a:ext cx="5034900" cy="336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dk2"/>
                </a:solidFill>
              </a:rPr>
              <a:t>Requirement:</a:t>
            </a:r>
            <a:endParaRPr b="1" sz="1500">
              <a:solidFill>
                <a:schemeClr val="dk2"/>
              </a:solidFill>
            </a:endParaRPr>
          </a:p>
          <a:p>
            <a:pPr indent="-323850" lvl="0" marL="457200" rtl="0" algn="l">
              <a:lnSpc>
                <a:spcPct val="115000"/>
              </a:lnSpc>
              <a:spcBef>
                <a:spcPts val="0"/>
              </a:spcBef>
              <a:spcAft>
                <a:spcPts val="0"/>
              </a:spcAft>
              <a:buClr>
                <a:schemeClr val="dk2"/>
              </a:buClr>
              <a:buSzPts val="1500"/>
              <a:buAutoNum type="arabicPeriod"/>
            </a:pPr>
            <a:r>
              <a:rPr lang="en" sz="1500">
                <a:solidFill>
                  <a:schemeClr val="dk2"/>
                </a:solidFill>
              </a:rPr>
              <a:t>The temperature sensor must operate at a minimum of </a:t>
            </a:r>
            <a:r>
              <a:rPr lang="en" sz="1500">
                <a:solidFill>
                  <a:schemeClr val="dk2"/>
                </a:solidFill>
                <a:highlight>
                  <a:srgbClr val="FFFF00"/>
                </a:highlight>
              </a:rPr>
              <a:t>3VDC</a:t>
            </a:r>
            <a:r>
              <a:rPr lang="en" sz="1500">
                <a:solidFill>
                  <a:schemeClr val="dk2"/>
                </a:solidFill>
              </a:rPr>
              <a:t>.</a:t>
            </a:r>
            <a:endParaRPr sz="1500">
              <a:solidFill>
                <a:schemeClr val="dk2"/>
              </a:solidFill>
            </a:endParaRPr>
          </a:p>
          <a:p>
            <a:pPr indent="-323850" lvl="0" marL="457200" rtl="0" algn="l">
              <a:lnSpc>
                <a:spcPct val="115000"/>
              </a:lnSpc>
              <a:spcBef>
                <a:spcPts val="0"/>
              </a:spcBef>
              <a:spcAft>
                <a:spcPts val="0"/>
              </a:spcAft>
              <a:buClr>
                <a:schemeClr val="dk2"/>
              </a:buClr>
              <a:buSzPts val="1500"/>
              <a:buAutoNum type="arabicPeriod"/>
            </a:pPr>
            <a:r>
              <a:rPr lang="en" sz="1500">
                <a:solidFill>
                  <a:schemeClr val="dk2"/>
                </a:solidFill>
              </a:rPr>
              <a:t>Be able to properly read the 14-bit temperature data output of the sensor.</a:t>
            </a:r>
            <a:endParaRPr sz="1500">
              <a:solidFill>
                <a:schemeClr val="dk2"/>
              </a:solidFill>
            </a:endParaRPr>
          </a:p>
          <a:p>
            <a:pPr indent="0" lvl="0" marL="0" rtl="0" algn="l">
              <a:lnSpc>
                <a:spcPct val="115000"/>
              </a:lnSpc>
              <a:spcBef>
                <a:spcPts val="0"/>
              </a:spcBef>
              <a:spcAft>
                <a:spcPts val="0"/>
              </a:spcAft>
              <a:buNone/>
            </a:pPr>
            <a:r>
              <a:t/>
            </a:r>
            <a:endParaRPr sz="1500">
              <a:solidFill>
                <a:schemeClr val="dk2"/>
              </a:solidFill>
            </a:endParaRPr>
          </a:p>
          <a:p>
            <a:pPr indent="0" lvl="0" marL="0" rtl="0" algn="l">
              <a:lnSpc>
                <a:spcPct val="115000"/>
              </a:lnSpc>
              <a:spcBef>
                <a:spcPts val="0"/>
              </a:spcBef>
              <a:spcAft>
                <a:spcPts val="0"/>
              </a:spcAft>
              <a:buNone/>
            </a:pPr>
            <a:r>
              <a:rPr b="1" lang="en" sz="1500">
                <a:solidFill>
                  <a:schemeClr val="dk2"/>
                </a:solidFill>
              </a:rPr>
              <a:t>Functional Test Result:</a:t>
            </a:r>
            <a:endParaRPr b="1" sz="1500">
              <a:solidFill>
                <a:schemeClr val="dk2"/>
              </a:solidFill>
            </a:endParaRPr>
          </a:p>
          <a:p>
            <a:pPr indent="0" lvl="0" marL="0" rtl="0" algn="l">
              <a:lnSpc>
                <a:spcPct val="115000"/>
              </a:lnSpc>
              <a:spcBef>
                <a:spcPts val="0"/>
              </a:spcBef>
              <a:spcAft>
                <a:spcPts val="0"/>
              </a:spcAft>
              <a:buNone/>
            </a:pPr>
            <a:r>
              <a:rPr lang="en" sz="1500">
                <a:solidFill>
                  <a:schemeClr val="dk2"/>
                </a:solidFill>
              </a:rPr>
              <a:t>When measuring the voltage between VCC and GND using a voltmeter, the recorded reading was </a:t>
            </a:r>
            <a:r>
              <a:rPr lang="en" sz="1500">
                <a:solidFill>
                  <a:srgbClr val="FF0000"/>
                </a:solidFill>
              </a:rPr>
              <a:t>3.28VDC</a:t>
            </a:r>
            <a:r>
              <a:rPr lang="en" sz="1500">
                <a:solidFill>
                  <a:schemeClr val="dk2"/>
                </a:solidFill>
              </a:rPr>
              <a:t>.</a:t>
            </a:r>
            <a:endParaRPr sz="1500">
              <a:solidFill>
                <a:schemeClr val="dk2"/>
              </a:solidFill>
            </a:endParaRPr>
          </a:p>
        </p:txBody>
      </p:sp>
      <p:sp>
        <p:nvSpPr>
          <p:cNvPr id="99" name="Google Shape;99;p19"/>
          <p:cNvSpPr txBox="1"/>
          <p:nvPr/>
        </p:nvSpPr>
        <p:spPr>
          <a:xfrm>
            <a:off x="1525445" y="4126713"/>
            <a:ext cx="1308000" cy="258300"/>
          </a:xfrm>
          <a:prstGeom prst="rect">
            <a:avLst/>
          </a:prstGeom>
          <a:noFill/>
          <a:ln>
            <a:noFill/>
          </a:ln>
        </p:spPr>
        <p:txBody>
          <a:bodyPr anchorCtr="0" anchor="t" bIns="91425" lIns="91425" spcFirstLastPara="1" rIns="91425" wrap="square" tIns="91425">
            <a:noAutofit/>
          </a:bodyPr>
          <a:lstStyle/>
          <a:p>
            <a:pPr indent="0" lvl="0" marL="0" rtl="0" algn="l">
              <a:lnSpc>
                <a:spcPct val="118181"/>
              </a:lnSpc>
              <a:spcBef>
                <a:spcPts val="0"/>
              </a:spcBef>
              <a:spcAft>
                <a:spcPts val="0"/>
              </a:spcAft>
              <a:buNone/>
            </a:pPr>
            <a:r>
              <a:rPr lang="en" sz="1000">
                <a:solidFill>
                  <a:schemeClr val="dk2"/>
                </a:solidFill>
                <a:highlight>
                  <a:srgbClr val="FFFFFF"/>
                </a:highlight>
              </a:rPr>
              <a:t>MAX31855JASA+T</a:t>
            </a:r>
            <a:endParaRPr sz="10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Humidity Sensors</a:t>
            </a:r>
            <a:endParaRPr/>
          </a:p>
        </p:txBody>
      </p:sp>
      <p:pic>
        <p:nvPicPr>
          <p:cNvPr id="105" name="Google Shape;105;p20"/>
          <p:cNvPicPr preferRelativeResize="0"/>
          <p:nvPr/>
        </p:nvPicPr>
        <p:blipFill>
          <a:blip r:embed="rId3">
            <a:alphaModFix/>
          </a:blip>
          <a:stretch>
            <a:fillRect/>
          </a:stretch>
        </p:blipFill>
        <p:spPr>
          <a:xfrm>
            <a:off x="311700" y="1017725"/>
            <a:ext cx="2131975" cy="2190101"/>
          </a:xfrm>
          <a:prstGeom prst="rect">
            <a:avLst/>
          </a:prstGeom>
          <a:noFill/>
          <a:ln>
            <a:noFill/>
          </a:ln>
        </p:spPr>
      </p:pic>
      <p:pic>
        <p:nvPicPr>
          <p:cNvPr id="106" name="Google Shape;106;p20"/>
          <p:cNvPicPr preferRelativeResize="0"/>
          <p:nvPr/>
        </p:nvPicPr>
        <p:blipFill>
          <a:blip r:embed="rId4">
            <a:alphaModFix/>
          </a:blip>
          <a:stretch>
            <a:fillRect/>
          </a:stretch>
        </p:blipFill>
        <p:spPr>
          <a:xfrm>
            <a:off x="311700" y="3314300"/>
            <a:ext cx="1684600" cy="1164125"/>
          </a:xfrm>
          <a:prstGeom prst="rect">
            <a:avLst/>
          </a:prstGeom>
          <a:noFill/>
          <a:ln>
            <a:noFill/>
          </a:ln>
        </p:spPr>
      </p:pic>
      <p:sp>
        <p:nvSpPr>
          <p:cNvPr id="107" name="Google Shape;107;p20"/>
          <p:cNvSpPr txBox="1"/>
          <p:nvPr/>
        </p:nvSpPr>
        <p:spPr>
          <a:xfrm>
            <a:off x="2776300" y="1017725"/>
            <a:ext cx="6056100" cy="339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chemeClr val="dk2"/>
                </a:solidFill>
              </a:rPr>
              <a:t>Requirement:</a:t>
            </a:r>
            <a:endParaRPr b="1" sz="1500">
              <a:solidFill>
                <a:schemeClr val="dk2"/>
              </a:solidFill>
            </a:endParaRPr>
          </a:p>
          <a:p>
            <a:pPr indent="-323850" lvl="0" marL="457200" rtl="0" algn="l">
              <a:lnSpc>
                <a:spcPct val="115000"/>
              </a:lnSpc>
              <a:spcBef>
                <a:spcPts val="0"/>
              </a:spcBef>
              <a:spcAft>
                <a:spcPts val="0"/>
              </a:spcAft>
              <a:buClr>
                <a:schemeClr val="dk2"/>
              </a:buClr>
              <a:buSzPts val="1500"/>
              <a:buAutoNum type="arabicPeriod"/>
            </a:pPr>
            <a:r>
              <a:rPr lang="en" sz="1500">
                <a:solidFill>
                  <a:schemeClr val="dk2"/>
                </a:solidFill>
              </a:rPr>
              <a:t>The humidity sensor must operate with a voltage of </a:t>
            </a:r>
            <a:r>
              <a:rPr lang="en" sz="1500">
                <a:solidFill>
                  <a:schemeClr val="dk2"/>
                </a:solidFill>
                <a:highlight>
                  <a:srgbClr val="FFFF00"/>
                </a:highlight>
              </a:rPr>
              <a:t>3.3VDC</a:t>
            </a:r>
            <a:r>
              <a:rPr lang="en" sz="1500">
                <a:solidFill>
                  <a:schemeClr val="dk2"/>
                </a:solidFill>
              </a:rPr>
              <a:t>.</a:t>
            </a:r>
            <a:endParaRPr sz="1500">
              <a:solidFill>
                <a:schemeClr val="dk2"/>
              </a:solidFill>
            </a:endParaRPr>
          </a:p>
          <a:p>
            <a:pPr indent="-323850" lvl="0" marL="457200" rtl="0" algn="l">
              <a:lnSpc>
                <a:spcPct val="115000"/>
              </a:lnSpc>
              <a:spcBef>
                <a:spcPts val="0"/>
              </a:spcBef>
              <a:spcAft>
                <a:spcPts val="0"/>
              </a:spcAft>
              <a:buClr>
                <a:schemeClr val="dk2"/>
              </a:buClr>
              <a:buSzPts val="1500"/>
              <a:buAutoNum type="arabicPeriod"/>
            </a:pPr>
            <a:r>
              <a:rPr lang="en" sz="1500">
                <a:solidFill>
                  <a:schemeClr val="dk2"/>
                </a:solidFill>
              </a:rPr>
              <a:t>Read the 16-bit humidity data from the humidity sensor properly.</a:t>
            </a:r>
            <a:endParaRPr sz="1500">
              <a:solidFill>
                <a:schemeClr val="dk2"/>
              </a:solidFill>
            </a:endParaRPr>
          </a:p>
          <a:p>
            <a:pPr indent="0" lvl="0" marL="0" rtl="0" algn="l">
              <a:lnSpc>
                <a:spcPct val="115000"/>
              </a:lnSpc>
              <a:spcBef>
                <a:spcPts val="0"/>
              </a:spcBef>
              <a:spcAft>
                <a:spcPts val="0"/>
              </a:spcAft>
              <a:buNone/>
            </a:pPr>
            <a:r>
              <a:t/>
            </a:r>
            <a:endParaRPr sz="1500">
              <a:solidFill>
                <a:schemeClr val="dk2"/>
              </a:solidFill>
            </a:endParaRPr>
          </a:p>
          <a:p>
            <a:pPr indent="0" lvl="0" marL="0" rtl="0" algn="l">
              <a:lnSpc>
                <a:spcPct val="115000"/>
              </a:lnSpc>
              <a:spcBef>
                <a:spcPts val="0"/>
              </a:spcBef>
              <a:spcAft>
                <a:spcPts val="0"/>
              </a:spcAft>
              <a:buNone/>
            </a:pPr>
            <a:r>
              <a:rPr b="1" lang="en" sz="1500">
                <a:solidFill>
                  <a:schemeClr val="dk2"/>
                </a:solidFill>
              </a:rPr>
              <a:t>Functional Test Result:</a:t>
            </a:r>
            <a:endParaRPr b="1" sz="1500">
              <a:solidFill>
                <a:schemeClr val="dk2"/>
              </a:solidFill>
            </a:endParaRPr>
          </a:p>
          <a:p>
            <a:pPr indent="0" lvl="0" marL="0" rtl="0" algn="l">
              <a:lnSpc>
                <a:spcPct val="115000"/>
              </a:lnSpc>
              <a:spcBef>
                <a:spcPts val="0"/>
              </a:spcBef>
              <a:spcAft>
                <a:spcPts val="0"/>
              </a:spcAft>
              <a:buNone/>
            </a:pPr>
            <a:r>
              <a:rPr lang="en" sz="1500">
                <a:solidFill>
                  <a:schemeClr val="dk2"/>
                </a:solidFill>
              </a:rPr>
              <a:t>When measuring the voltage between VCC (pin 1) and GND (pin 3) using a voltmeter, the recorded reading was </a:t>
            </a:r>
            <a:r>
              <a:rPr lang="en" sz="1500">
                <a:solidFill>
                  <a:srgbClr val="FF0000"/>
                </a:solidFill>
              </a:rPr>
              <a:t>3.28VDC</a:t>
            </a:r>
            <a:r>
              <a:rPr lang="en" sz="1500">
                <a:solidFill>
                  <a:schemeClr val="dk2"/>
                </a:solidFill>
              </a:rPr>
              <a:t>.</a:t>
            </a:r>
            <a:endParaRPr sz="1500">
              <a:solidFill>
                <a:schemeClr val="dk2"/>
              </a:solidFill>
            </a:endParaRPr>
          </a:p>
        </p:txBody>
      </p:sp>
      <p:sp>
        <p:nvSpPr>
          <p:cNvPr id="108" name="Google Shape;108;p20"/>
          <p:cNvSpPr txBox="1"/>
          <p:nvPr/>
        </p:nvSpPr>
        <p:spPr>
          <a:xfrm>
            <a:off x="1942745" y="3314300"/>
            <a:ext cx="1232400" cy="258300"/>
          </a:xfrm>
          <a:prstGeom prst="rect">
            <a:avLst/>
          </a:prstGeom>
          <a:noFill/>
          <a:ln>
            <a:noFill/>
          </a:ln>
        </p:spPr>
        <p:txBody>
          <a:bodyPr anchorCtr="0" anchor="t" bIns="91425" lIns="91425" spcFirstLastPara="1" rIns="91425" wrap="square" tIns="91425">
            <a:noAutofit/>
          </a:bodyPr>
          <a:lstStyle/>
          <a:p>
            <a:pPr indent="0" lvl="0" marL="0" rtl="0" algn="l">
              <a:lnSpc>
                <a:spcPct val="118181"/>
              </a:lnSpc>
              <a:spcBef>
                <a:spcPts val="0"/>
              </a:spcBef>
              <a:spcAft>
                <a:spcPts val="0"/>
              </a:spcAft>
              <a:buNone/>
            </a:pPr>
            <a:r>
              <a:rPr lang="en" sz="1000">
                <a:solidFill>
                  <a:schemeClr val="dk2"/>
                </a:solidFill>
                <a:highlight>
                  <a:srgbClr val="FFFFFF"/>
                </a:highlight>
              </a:rPr>
              <a:t>DHT22</a:t>
            </a:r>
            <a:endParaRPr sz="10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Power Supply/</a:t>
            </a:r>
            <a:r>
              <a:rPr lang="en"/>
              <a:t>MOSFETs</a:t>
            </a:r>
            <a:endParaRPr/>
          </a:p>
        </p:txBody>
      </p:sp>
      <p:pic>
        <p:nvPicPr>
          <p:cNvPr id="114" name="Google Shape;114;p21"/>
          <p:cNvPicPr preferRelativeResize="0"/>
          <p:nvPr/>
        </p:nvPicPr>
        <p:blipFill>
          <a:blip r:embed="rId3">
            <a:alphaModFix/>
          </a:blip>
          <a:stretch>
            <a:fillRect/>
          </a:stretch>
        </p:blipFill>
        <p:spPr>
          <a:xfrm>
            <a:off x="311700" y="1017725"/>
            <a:ext cx="4260298" cy="1769743"/>
          </a:xfrm>
          <a:prstGeom prst="rect">
            <a:avLst/>
          </a:prstGeom>
          <a:noFill/>
          <a:ln>
            <a:noFill/>
          </a:ln>
        </p:spPr>
      </p:pic>
      <p:pic>
        <p:nvPicPr>
          <p:cNvPr id="115" name="Google Shape;115;p21"/>
          <p:cNvPicPr preferRelativeResize="0"/>
          <p:nvPr/>
        </p:nvPicPr>
        <p:blipFill>
          <a:blip r:embed="rId4">
            <a:alphaModFix/>
          </a:blip>
          <a:stretch>
            <a:fillRect/>
          </a:stretch>
        </p:blipFill>
        <p:spPr>
          <a:xfrm>
            <a:off x="311700" y="3506363"/>
            <a:ext cx="940901" cy="940901"/>
          </a:xfrm>
          <a:prstGeom prst="rect">
            <a:avLst/>
          </a:prstGeom>
          <a:noFill/>
          <a:ln>
            <a:noFill/>
          </a:ln>
        </p:spPr>
      </p:pic>
      <p:pic>
        <p:nvPicPr>
          <p:cNvPr id="116" name="Google Shape;116;p21"/>
          <p:cNvPicPr preferRelativeResize="0"/>
          <p:nvPr/>
        </p:nvPicPr>
        <p:blipFill>
          <a:blip r:embed="rId5">
            <a:alphaModFix/>
          </a:blip>
          <a:stretch>
            <a:fillRect/>
          </a:stretch>
        </p:blipFill>
        <p:spPr>
          <a:xfrm>
            <a:off x="1366900" y="3111398"/>
            <a:ext cx="1400160" cy="1338026"/>
          </a:xfrm>
          <a:prstGeom prst="rect">
            <a:avLst/>
          </a:prstGeom>
          <a:noFill/>
          <a:ln>
            <a:noFill/>
          </a:ln>
        </p:spPr>
      </p:pic>
      <p:pic>
        <p:nvPicPr>
          <p:cNvPr id="117" name="Google Shape;117;p21"/>
          <p:cNvPicPr preferRelativeResize="0"/>
          <p:nvPr/>
        </p:nvPicPr>
        <p:blipFill>
          <a:blip r:embed="rId6">
            <a:alphaModFix/>
          </a:blip>
          <a:stretch>
            <a:fillRect/>
          </a:stretch>
        </p:blipFill>
        <p:spPr>
          <a:xfrm>
            <a:off x="3022500" y="3111400"/>
            <a:ext cx="1549501" cy="1338025"/>
          </a:xfrm>
          <a:prstGeom prst="rect">
            <a:avLst/>
          </a:prstGeom>
          <a:noFill/>
          <a:ln>
            <a:noFill/>
          </a:ln>
        </p:spPr>
      </p:pic>
      <p:sp>
        <p:nvSpPr>
          <p:cNvPr id="118" name="Google Shape;118;p21"/>
          <p:cNvSpPr txBox="1"/>
          <p:nvPr/>
        </p:nvSpPr>
        <p:spPr>
          <a:xfrm>
            <a:off x="4730325" y="1017725"/>
            <a:ext cx="4101900" cy="343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dk2"/>
                </a:solidFill>
              </a:rPr>
              <a:t>Requirement:</a:t>
            </a:r>
            <a:endParaRPr b="1" sz="1300">
              <a:solidFill>
                <a:schemeClr val="dk2"/>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The fan, solenoid driver, and air pump require a </a:t>
            </a:r>
            <a:r>
              <a:rPr lang="en" sz="1300">
                <a:solidFill>
                  <a:schemeClr val="dk2"/>
                </a:solidFill>
                <a:highlight>
                  <a:srgbClr val="FFFF00"/>
                </a:highlight>
              </a:rPr>
              <a:t>12VDC</a:t>
            </a:r>
            <a:r>
              <a:rPr lang="en" sz="1300">
                <a:solidFill>
                  <a:schemeClr val="dk2"/>
                </a:solidFill>
              </a:rPr>
              <a:t> operating voltage.</a:t>
            </a:r>
            <a:endParaRPr sz="1300">
              <a:solidFill>
                <a:schemeClr val="dk2"/>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The MOSFET should facilitate the flow of current from drain to source when a </a:t>
            </a:r>
            <a:r>
              <a:rPr lang="en" sz="1300">
                <a:solidFill>
                  <a:schemeClr val="dk2"/>
                </a:solidFill>
                <a:highlight>
                  <a:srgbClr val="FFFF00"/>
                </a:highlight>
              </a:rPr>
              <a:t>3.3VDC</a:t>
            </a:r>
            <a:r>
              <a:rPr lang="en" sz="1300">
                <a:solidFill>
                  <a:schemeClr val="dk2"/>
                </a:solidFill>
              </a:rPr>
              <a:t> signal is applied at the gate.</a:t>
            </a:r>
            <a:endParaRPr sz="1300">
              <a:solidFill>
                <a:schemeClr val="dk2"/>
              </a:solidFill>
            </a:endParaRPr>
          </a:p>
          <a:p>
            <a:pPr indent="0" lvl="0" marL="0" rtl="0" algn="l">
              <a:lnSpc>
                <a:spcPct val="115000"/>
              </a:lnSpc>
              <a:spcBef>
                <a:spcPts val="0"/>
              </a:spcBef>
              <a:spcAft>
                <a:spcPts val="0"/>
              </a:spcAft>
              <a:buNone/>
            </a:pPr>
            <a:r>
              <a:t/>
            </a:r>
            <a:endParaRPr sz="1300">
              <a:solidFill>
                <a:schemeClr val="dk2"/>
              </a:solidFill>
            </a:endParaRPr>
          </a:p>
          <a:p>
            <a:pPr indent="0" lvl="0" marL="0" rtl="0" algn="l">
              <a:lnSpc>
                <a:spcPct val="115000"/>
              </a:lnSpc>
              <a:spcBef>
                <a:spcPts val="0"/>
              </a:spcBef>
              <a:spcAft>
                <a:spcPts val="0"/>
              </a:spcAft>
              <a:buNone/>
            </a:pPr>
            <a:r>
              <a:rPr b="1" lang="en" sz="1300">
                <a:solidFill>
                  <a:schemeClr val="dk2"/>
                </a:solidFill>
              </a:rPr>
              <a:t>Functional Test Result:</a:t>
            </a:r>
            <a:endParaRPr b="1" sz="1300">
              <a:solidFill>
                <a:schemeClr val="dk2"/>
              </a:solidFill>
            </a:endParaRPr>
          </a:p>
          <a:p>
            <a:pPr indent="0" lvl="0" marL="0" rtl="0" algn="l">
              <a:lnSpc>
                <a:spcPct val="115000"/>
              </a:lnSpc>
              <a:spcBef>
                <a:spcPts val="0"/>
              </a:spcBef>
              <a:spcAft>
                <a:spcPts val="0"/>
              </a:spcAft>
              <a:buNone/>
            </a:pPr>
            <a:r>
              <a:rPr lang="en" sz="1300">
                <a:solidFill>
                  <a:schemeClr val="dk2"/>
                </a:solidFill>
              </a:rPr>
              <a:t>Upon setting the GPIO from the ESP32 to a high state and providing </a:t>
            </a:r>
            <a:r>
              <a:rPr lang="en" sz="1300">
                <a:solidFill>
                  <a:srgbClr val="FF0000"/>
                </a:solidFill>
              </a:rPr>
              <a:t>3.3VDC</a:t>
            </a:r>
            <a:r>
              <a:rPr lang="en" sz="1300">
                <a:solidFill>
                  <a:schemeClr val="dk2"/>
                </a:solidFill>
              </a:rPr>
              <a:t> to the MOSFET gate, a current path was established from the drain to the source. This resulted in the supply of </a:t>
            </a:r>
            <a:r>
              <a:rPr lang="en" sz="1300">
                <a:solidFill>
                  <a:srgbClr val="FF0000"/>
                </a:solidFill>
              </a:rPr>
              <a:t>12VDC</a:t>
            </a:r>
            <a:r>
              <a:rPr lang="en" sz="1300">
                <a:solidFill>
                  <a:schemeClr val="dk2"/>
                </a:solidFill>
              </a:rPr>
              <a:t> to the fan, solenoid driver, and air pump when they were linked to the 2-pin connector.</a:t>
            </a:r>
            <a:endParaRPr sz="1300">
              <a:solidFill>
                <a:schemeClr val="dk2"/>
              </a:solidFill>
            </a:endParaRPr>
          </a:p>
        </p:txBody>
      </p:sp>
      <p:sp>
        <p:nvSpPr>
          <p:cNvPr id="119" name="Google Shape;119;p21"/>
          <p:cNvSpPr txBox="1"/>
          <p:nvPr/>
        </p:nvSpPr>
        <p:spPr>
          <a:xfrm>
            <a:off x="121996" y="3111400"/>
            <a:ext cx="1320300" cy="258300"/>
          </a:xfrm>
          <a:prstGeom prst="rect">
            <a:avLst/>
          </a:prstGeom>
          <a:noFill/>
          <a:ln>
            <a:noFill/>
          </a:ln>
        </p:spPr>
        <p:txBody>
          <a:bodyPr anchorCtr="0" anchor="t" bIns="91425" lIns="91425" spcFirstLastPara="1" rIns="91425" wrap="square" tIns="91425">
            <a:noAutofit/>
          </a:bodyPr>
          <a:lstStyle/>
          <a:p>
            <a:pPr indent="0" lvl="0" marL="0" rtl="0" algn="l">
              <a:lnSpc>
                <a:spcPct val="118181"/>
              </a:lnSpc>
              <a:spcBef>
                <a:spcPts val="0"/>
              </a:spcBef>
              <a:spcAft>
                <a:spcPts val="0"/>
              </a:spcAft>
              <a:buNone/>
            </a:pPr>
            <a:r>
              <a:rPr lang="en" sz="1000">
                <a:solidFill>
                  <a:schemeClr val="dk2"/>
                </a:solidFill>
                <a:highlight>
                  <a:srgbClr val="FFFFFF"/>
                </a:highlight>
              </a:rPr>
              <a:t>IRF540PBF</a:t>
            </a:r>
            <a:endParaRPr sz="1000">
              <a:solidFill>
                <a:schemeClr val="dk2"/>
              </a:solidFill>
            </a:endParaRPr>
          </a:p>
        </p:txBody>
      </p:sp>
      <p:sp>
        <p:nvSpPr>
          <p:cNvPr id="120" name="Google Shape;120;p21">
            <a:hlinkClick action="ppaction://hlinksldjump" r:id="rId7"/>
          </p:cNvPr>
          <p:cNvSpPr/>
          <p:nvPr/>
        </p:nvSpPr>
        <p:spPr>
          <a:xfrm rot="5400000">
            <a:off x="408309" y="2535332"/>
            <a:ext cx="185100" cy="185100"/>
          </a:xfrm>
          <a:prstGeom prst="uturnArrow">
            <a:avLst>
              <a:gd fmla="val 25000" name="adj1"/>
              <a:gd fmla="val 25000" name="adj2"/>
              <a:gd fmla="val 25000" name="adj3"/>
              <a:gd fmla="val 43750" name="adj4"/>
              <a:gd fmla="val 75000" name="adj5"/>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2"/>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MOSFETs</a:t>
            </a:r>
            <a:endParaRPr/>
          </a:p>
        </p:txBody>
      </p:sp>
      <p:pic>
        <p:nvPicPr>
          <p:cNvPr id="126" name="Google Shape;126;p22"/>
          <p:cNvPicPr preferRelativeResize="0"/>
          <p:nvPr/>
        </p:nvPicPr>
        <p:blipFill>
          <a:blip r:embed="rId3">
            <a:alphaModFix/>
          </a:blip>
          <a:stretch>
            <a:fillRect/>
          </a:stretch>
        </p:blipFill>
        <p:spPr>
          <a:xfrm>
            <a:off x="311700" y="1163825"/>
            <a:ext cx="4063475" cy="3313625"/>
          </a:xfrm>
          <a:prstGeom prst="rect">
            <a:avLst/>
          </a:prstGeom>
          <a:noFill/>
          <a:ln>
            <a:noFill/>
          </a:ln>
        </p:spPr>
      </p:pic>
      <p:sp>
        <p:nvSpPr>
          <p:cNvPr id="127" name="Google Shape;127;p22"/>
          <p:cNvSpPr txBox="1"/>
          <p:nvPr/>
        </p:nvSpPr>
        <p:spPr>
          <a:xfrm>
            <a:off x="4997325" y="1017725"/>
            <a:ext cx="3861600" cy="345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2"/>
                </a:solidFill>
              </a:rPr>
              <a:t>When the GPIO is set to a high state,</a:t>
            </a:r>
            <a:endParaRPr sz="1500">
              <a:solidFill>
                <a:schemeClr val="dk2"/>
              </a:solidFill>
            </a:endParaRPr>
          </a:p>
          <a:p>
            <a:pPr indent="0" lvl="0" marL="0" rtl="0" algn="l">
              <a:lnSpc>
                <a:spcPct val="115000"/>
              </a:lnSpc>
              <a:spcBef>
                <a:spcPts val="0"/>
              </a:spcBef>
              <a:spcAft>
                <a:spcPts val="0"/>
              </a:spcAft>
              <a:buNone/>
            </a:pPr>
            <a:r>
              <a:rPr lang="en" sz="1500">
                <a:solidFill>
                  <a:schemeClr val="dk2"/>
                </a:solidFill>
              </a:rPr>
              <a:t>the voltage difference (VGS) between the gate and source is 3.3V.</a:t>
            </a:r>
            <a:endParaRPr sz="1500">
              <a:solidFill>
                <a:schemeClr val="dk2"/>
              </a:solidFill>
            </a:endParaRPr>
          </a:p>
          <a:p>
            <a:pPr indent="0" lvl="0" marL="0" rtl="0" algn="l">
              <a:lnSpc>
                <a:spcPct val="115000"/>
              </a:lnSpc>
              <a:spcBef>
                <a:spcPts val="0"/>
              </a:spcBef>
              <a:spcAft>
                <a:spcPts val="0"/>
              </a:spcAft>
              <a:buNone/>
            </a:pPr>
            <a:r>
              <a:rPr lang="en" sz="1500">
                <a:solidFill>
                  <a:schemeClr val="dk2"/>
                </a:solidFill>
              </a:rPr>
              <a:t>With a connected 12VDC adapter, the voltage difference (VDS) between the drain and source is 12V.</a:t>
            </a:r>
            <a:endParaRPr sz="1500">
              <a:solidFill>
                <a:schemeClr val="dk2"/>
              </a:solidFill>
            </a:endParaRPr>
          </a:p>
          <a:p>
            <a:pPr indent="0" lvl="0" marL="0" rtl="0" algn="l">
              <a:lnSpc>
                <a:spcPct val="115000"/>
              </a:lnSpc>
              <a:spcBef>
                <a:spcPts val="0"/>
              </a:spcBef>
              <a:spcAft>
                <a:spcPts val="0"/>
              </a:spcAft>
              <a:buNone/>
            </a:pPr>
            <a:r>
              <a:rPr lang="en" sz="1500">
                <a:solidFill>
                  <a:schemeClr val="dk2"/>
                </a:solidFill>
              </a:rPr>
              <a:t>As a result, the drain current (ID) </a:t>
            </a:r>
            <a:r>
              <a:rPr lang="en" sz="1500">
                <a:solidFill>
                  <a:srgbClr val="FF0000"/>
                </a:solidFill>
              </a:rPr>
              <a:t>exceeded</a:t>
            </a:r>
            <a:r>
              <a:rPr lang="en" sz="1500">
                <a:solidFill>
                  <a:schemeClr val="dk2"/>
                </a:solidFill>
              </a:rPr>
              <a:t> </a:t>
            </a:r>
            <a:r>
              <a:rPr lang="en" sz="1500">
                <a:solidFill>
                  <a:srgbClr val="FF0000"/>
                </a:solidFill>
                <a:highlight>
                  <a:schemeClr val="lt1"/>
                </a:highlight>
              </a:rPr>
              <a:t>1A</a:t>
            </a:r>
            <a:r>
              <a:rPr lang="en" sz="1500">
                <a:solidFill>
                  <a:schemeClr val="dk2"/>
                </a:solidFill>
              </a:rPr>
              <a:t>, meeting the necessary current requirements for the fan (</a:t>
            </a:r>
            <a:r>
              <a:rPr lang="en" sz="1500">
                <a:solidFill>
                  <a:schemeClr val="dk2"/>
                </a:solidFill>
                <a:highlight>
                  <a:srgbClr val="FFFF00"/>
                </a:highlight>
              </a:rPr>
              <a:t>100mA</a:t>
            </a:r>
            <a:r>
              <a:rPr lang="en" sz="1500">
                <a:solidFill>
                  <a:schemeClr val="dk2"/>
                </a:solidFill>
              </a:rPr>
              <a:t>), solenoid driver (</a:t>
            </a:r>
            <a:r>
              <a:rPr lang="en" sz="1500">
                <a:solidFill>
                  <a:schemeClr val="dk2"/>
                </a:solidFill>
                <a:highlight>
                  <a:srgbClr val="FFFF00"/>
                </a:highlight>
              </a:rPr>
              <a:t>540mA</a:t>
            </a:r>
            <a:r>
              <a:rPr lang="en" sz="1500">
                <a:solidFill>
                  <a:schemeClr val="dk2"/>
                </a:solidFill>
              </a:rPr>
              <a:t>), and air pump (</a:t>
            </a:r>
            <a:r>
              <a:rPr lang="en" sz="1500">
                <a:solidFill>
                  <a:schemeClr val="dk2"/>
                </a:solidFill>
                <a:highlight>
                  <a:srgbClr val="FFFF00"/>
                </a:highlight>
              </a:rPr>
              <a:t>100mA</a:t>
            </a:r>
            <a:r>
              <a:rPr lang="en" sz="1500">
                <a:solidFill>
                  <a:schemeClr val="dk2"/>
                </a:solidFill>
              </a:rPr>
              <a:t>).</a:t>
            </a:r>
            <a:endParaRPr sz="15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3"/>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Relay</a:t>
            </a:r>
            <a:endParaRPr/>
          </a:p>
        </p:txBody>
      </p:sp>
      <p:pic>
        <p:nvPicPr>
          <p:cNvPr id="133" name="Google Shape;133;p23"/>
          <p:cNvPicPr preferRelativeResize="0"/>
          <p:nvPr/>
        </p:nvPicPr>
        <p:blipFill>
          <a:blip r:embed="rId3">
            <a:alphaModFix/>
          </a:blip>
          <a:stretch>
            <a:fillRect/>
          </a:stretch>
        </p:blipFill>
        <p:spPr>
          <a:xfrm>
            <a:off x="311700" y="1017725"/>
            <a:ext cx="3750473" cy="1387575"/>
          </a:xfrm>
          <a:prstGeom prst="rect">
            <a:avLst/>
          </a:prstGeom>
          <a:noFill/>
          <a:ln>
            <a:noFill/>
          </a:ln>
        </p:spPr>
      </p:pic>
      <p:pic>
        <p:nvPicPr>
          <p:cNvPr id="134" name="Google Shape;134;p23"/>
          <p:cNvPicPr preferRelativeResize="0"/>
          <p:nvPr/>
        </p:nvPicPr>
        <p:blipFill>
          <a:blip r:embed="rId4">
            <a:alphaModFix/>
          </a:blip>
          <a:stretch>
            <a:fillRect/>
          </a:stretch>
        </p:blipFill>
        <p:spPr>
          <a:xfrm>
            <a:off x="311700" y="2771150"/>
            <a:ext cx="1727475" cy="1727475"/>
          </a:xfrm>
          <a:prstGeom prst="rect">
            <a:avLst/>
          </a:prstGeom>
          <a:noFill/>
          <a:ln>
            <a:noFill/>
          </a:ln>
        </p:spPr>
      </p:pic>
      <p:sp>
        <p:nvSpPr>
          <p:cNvPr id="135" name="Google Shape;135;p23"/>
          <p:cNvSpPr txBox="1"/>
          <p:nvPr/>
        </p:nvSpPr>
        <p:spPr>
          <a:xfrm>
            <a:off x="311701" y="2625625"/>
            <a:ext cx="1544400" cy="258300"/>
          </a:xfrm>
          <a:prstGeom prst="rect">
            <a:avLst/>
          </a:prstGeom>
          <a:noFill/>
          <a:ln>
            <a:noFill/>
          </a:ln>
        </p:spPr>
        <p:txBody>
          <a:bodyPr anchorCtr="0" anchor="t" bIns="91425" lIns="91425" spcFirstLastPara="1" rIns="91425" wrap="square" tIns="91425">
            <a:noAutofit/>
          </a:bodyPr>
          <a:lstStyle/>
          <a:p>
            <a:pPr indent="0" lvl="0" marL="0" rtl="0" algn="l">
              <a:lnSpc>
                <a:spcPct val="118181"/>
              </a:lnSpc>
              <a:spcBef>
                <a:spcPts val="0"/>
              </a:spcBef>
              <a:spcAft>
                <a:spcPts val="0"/>
              </a:spcAft>
              <a:buNone/>
            </a:pPr>
            <a:r>
              <a:rPr lang="en" sz="900">
                <a:solidFill>
                  <a:srgbClr val="444444"/>
                </a:solidFill>
                <a:highlight>
                  <a:srgbClr val="FFFFFF"/>
                </a:highlight>
                <a:latin typeface="Roboto"/>
                <a:ea typeface="Roboto"/>
                <a:cs typeface="Roboto"/>
                <a:sym typeface="Roboto"/>
              </a:rPr>
              <a:t>J107F1CS1212VDC.36-ND</a:t>
            </a:r>
            <a:endParaRPr sz="1000">
              <a:solidFill>
                <a:schemeClr val="dk2"/>
              </a:solidFill>
            </a:endParaRPr>
          </a:p>
        </p:txBody>
      </p:sp>
      <p:sp>
        <p:nvSpPr>
          <p:cNvPr id="136" name="Google Shape;136;p23"/>
          <p:cNvSpPr txBox="1"/>
          <p:nvPr/>
        </p:nvSpPr>
        <p:spPr>
          <a:xfrm>
            <a:off x="4194550" y="1017725"/>
            <a:ext cx="4637700" cy="352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dk2"/>
                </a:solidFill>
              </a:rPr>
              <a:t>Requirement:</a:t>
            </a:r>
            <a:endParaRPr b="1" sz="1300">
              <a:solidFill>
                <a:schemeClr val="dk2"/>
              </a:solidFill>
            </a:endParaRPr>
          </a:p>
          <a:p>
            <a:pPr indent="-311150" lvl="0" marL="457200" rtl="0" algn="l">
              <a:lnSpc>
                <a:spcPct val="115000"/>
              </a:lnSpc>
              <a:spcBef>
                <a:spcPts val="0"/>
              </a:spcBef>
              <a:spcAft>
                <a:spcPts val="0"/>
              </a:spcAft>
              <a:buClr>
                <a:schemeClr val="dk2"/>
              </a:buClr>
              <a:buSzPts val="1300"/>
              <a:buAutoNum type="arabicPeriod"/>
            </a:pPr>
            <a:r>
              <a:rPr lang="en" sz="1300">
                <a:solidFill>
                  <a:schemeClr val="dk2"/>
                </a:solidFill>
              </a:rPr>
              <a:t>The voltage difference between pin 5 and pin 2 must be at least </a:t>
            </a:r>
            <a:r>
              <a:rPr lang="en" sz="1300">
                <a:solidFill>
                  <a:schemeClr val="dk2"/>
                </a:solidFill>
                <a:highlight>
                  <a:srgbClr val="FFFF00"/>
                </a:highlight>
              </a:rPr>
              <a:t>75% of rated coil voltage (2.25VDC)</a:t>
            </a:r>
            <a:r>
              <a:rPr lang="en" sz="1300">
                <a:solidFill>
                  <a:schemeClr val="dk2"/>
                </a:solidFill>
              </a:rPr>
              <a:t> in order to pick up the relay (turning the switch ON).</a:t>
            </a:r>
            <a:endParaRPr sz="1300">
              <a:solidFill>
                <a:schemeClr val="dk2"/>
              </a:solidFill>
            </a:endParaRPr>
          </a:p>
          <a:p>
            <a:pPr indent="0" lvl="0" marL="0" rtl="0" algn="l">
              <a:lnSpc>
                <a:spcPct val="115000"/>
              </a:lnSpc>
              <a:spcBef>
                <a:spcPts val="0"/>
              </a:spcBef>
              <a:spcAft>
                <a:spcPts val="0"/>
              </a:spcAft>
              <a:buNone/>
            </a:pPr>
            <a:r>
              <a:t/>
            </a:r>
            <a:endParaRPr sz="1300">
              <a:solidFill>
                <a:schemeClr val="dk2"/>
              </a:solidFill>
            </a:endParaRPr>
          </a:p>
          <a:p>
            <a:pPr indent="0" lvl="0" marL="0" rtl="0" algn="l">
              <a:lnSpc>
                <a:spcPct val="115000"/>
              </a:lnSpc>
              <a:spcBef>
                <a:spcPts val="0"/>
              </a:spcBef>
              <a:spcAft>
                <a:spcPts val="0"/>
              </a:spcAft>
              <a:buNone/>
            </a:pPr>
            <a:r>
              <a:rPr b="1" lang="en" sz="1300">
                <a:solidFill>
                  <a:schemeClr val="dk2"/>
                </a:solidFill>
              </a:rPr>
              <a:t>Functional Test Result:</a:t>
            </a:r>
            <a:endParaRPr b="1" sz="1300">
              <a:solidFill>
                <a:schemeClr val="dk2"/>
              </a:solidFill>
            </a:endParaRPr>
          </a:p>
          <a:p>
            <a:pPr indent="0" lvl="0" marL="0" rtl="0" algn="l">
              <a:lnSpc>
                <a:spcPct val="115000"/>
              </a:lnSpc>
              <a:spcBef>
                <a:spcPts val="0"/>
              </a:spcBef>
              <a:spcAft>
                <a:spcPts val="0"/>
              </a:spcAft>
              <a:buNone/>
            </a:pPr>
            <a:r>
              <a:rPr lang="en" sz="1300">
                <a:solidFill>
                  <a:schemeClr val="dk2"/>
                </a:solidFill>
              </a:rPr>
              <a:t>Our relay's specified coil voltage is 3VDC, necessitating a minimum of </a:t>
            </a:r>
            <a:r>
              <a:rPr lang="en" sz="1300">
                <a:solidFill>
                  <a:schemeClr val="dk2"/>
                </a:solidFill>
                <a:highlight>
                  <a:schemeClr val="lt1"/>
                </a:highlight>
              </a:rPr>
              <a:t>2.25VDC</a:t>
            </a:r>
            <a:r>
              <a:rPr lang="en" sz="1300">
                <a:solidFill>
                  <a:schemeClr val="dk2"/>
                </a:solidFill>
              </a:rPr>
              <a:t> for activation. When a square wave with a </a:t>
            </a:r>
            <a:r>
              <a:rPr lang="en" sz="1300">
                <a:solidFill>
                  <a:srgbClr val="FF0000"/>
                </a:solidFill>
              </a:rPr>
              <a:t>peak-to-peak voltage of 3.2VDC</a:t>
            </a:r>
            <a:r>
              <a:rPr lang="en" sz="1300">
                <a:solidFill>
                  <a:schemeClr val="dk2"/>
                </a:solidFill>
              </a:rPr>
              <a:t>, </a:t>
            </a:r>
            <a:r>
              <a:rPr lang="en" sz="1300">
                <a:solidFill>
                  <a:srgbClr val="FF0000"/>
                </a:solidFill>
              </a:rPr>
              <a:t>DC offset of 1.6VDC</a:t>
            </a:r>
            <a:r>
              <a:rPr lang="en" sz="1300">
                <a:solidFill>
                  <a:schemeClr val="dk2"/>
                </a:solidFill>
              </a:rPr>
              <a:t>, and a </a:t>
            </a:r>
            <a:r>
              <a:rPr lang="en" sz="1300">
                <a:solidFill>
                  <a:srgbClr val="FF0000"/>
                </a:solidFill>
              </a:rPr>
              <a:t>frequency of 0.5Hz</a:t>
            </a:r>
            <a:r>
              <a:rPr lang="en" sz="1300">
                <a:solidFill>
                  <a:schemeClr val="dk2"/>
                </a:solidFill>
              </a:rPr>
              <a:t> was applied, the relay alternated between pick up and release every </a:t>
            </a:r>
            <a:r>
              <a:rPr lang="en" sz="1300">
                <a:solidFill>
                  <a:srgbClr val="FF0000"/>
                </a:solidFill>
              </a:rPr>
              <a:t>1 seconds</a:t>
            </a:r>
            <a:r>
              <a:rPr lang="en" sz="1300">
                <a:solidFill>
                  <a:schemeClr val="dk2"/>
                </a:solidFill>
              </a:rPr>
              <a:t>. The audible clicking noise from the relay distinctly confirmed its ON and OFF toggling.</a:t>
            </a:r>
            <a:endParaRPr sz="13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4"/>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Design - High Power/Control Board</a:t>
            </a:r>
            <a:endParaRPr/>
          </a:p>
        </p:txBody>
      </p:sp>
      <p:pic>
        <p:nvPicPr>
          <p:cNvPr id="142" name="Google Shape;142;p24"/>
          <p:cNvPicPr preferRelativeResize="0"/>
          <p:nvPr/>
        </p:nvPicPr>
        <p:blipFill>
          <a:blip r:embed="rId3">
            <a:alphaModFix/>
          </a:blip>
          <a:stretch>
            <a:fillRect/>
          </a:stretch>
        </p:blipFill>
        <p:spPr>
          <a:xfrm>
            <a:off x="2429638" y="1529450"/>
            <a:ext cx="4284725" cy="2623901"/>
          </a:xfrm>
          <a:prstGeom prst="rect">
            <a:avLst/>
          </a:prstGeom>
          <a:noFill/>
          <a:ln>
            <a:noFill/>
          </a:ln>
        </p:spPr>
      </p:pic>
      <p:sp>
        <p:nvSpPr>
          <p:cNvPr id="143" name="Google Shape;143;p24"/>
          <p:cNvSpPr/>
          <p:nvPr/>
        </p:nvSpPr>
        <p:spPr>
          <a:xfrm>
            <a:off x="209425" y="1529450"/>
            <a:ext cx="2056200" cy="6240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rPr>
              <a:t>Pin Header: for connecting GIPOs from the </a:t>
            </a:r>
            <a:r>
              <a:rPr lang="en" sz="1000">
                <a:solidFill>
                  <a:schemeClr val="dk1"/>
                </a:solidFill>
              </a:rPr>
              <a:t>motherboard</a:t>
            </a:r>
            <a:endParaRPr sz="1000"/>
          </a:p>
        </p:txBody>
      </p:sp>
      <p:sp>
        <p:nvSpPr>
          <p:cNvPr id="144" name="Google Shape;144;p24"/>
          <p:cNvSpPr/>
          <p:nvPr/>
        </p:nvSpPr>
        <p:spPr>
          <a:xfrm>
            <a:off x="6878375" y="1529450"/>
            <a:ext cx="2056200" cy="6240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rPr>
              <a:t>Power Supply:</a:t>
            </a:r>
            <a:r>
              <a:rPr lang="en" sz="1000">
                <a:solidFill>
                  <a:schemeClr val="dk1"/>
                </a:solidFill>
              </a:rPr>
              <a:t> for supplying 12 VDC for fan/solenoid driver/air pump</a:t>
            </a:r>
            <a:endParaRPr sz="1000"/>
          </a:p>
        </p:txBody>
      </p:sp>
      <p:sp>
        <p:nvSpPr>
          <p:cNvPr id="145" name="Google Shape;145;p24"/>
          <p:cNvSpPr/>
          <p:nvPr/>
        </p:nvSpPr>
        <p:spPr>
          <a:xfrm>
            <a:off x="6878375" y="1529450"/>
            <a:ext cx="2056200" cy="6240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rPr>
              <a:t>Power Supply: for supplying 12VDC for fan/solenoid driver/air pump</a:t>
            </a:r>
            <a:endParaRPr sz="1000"/>
          </a:p>
        </p:txBody>
      </p:sp>
      <p:sp>
        <p:nvSpPr>
          <p:cNvPr id="146" name="Google Shape;146;p24"/>
          <p:cNvSpPr/>
          <p:nvPr/>
        </p:nvSpPr>
        <p:spPr>
          <a:xfrm>
            <a:off x="209425" y="2571750"/>
            <a:ext cx="2056200" cy="6240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rPr>
              <a:t>2 Pin Connector</a:t>
            </a:r>
            <a:r>
              <a:rPr lang="en" sz="1000">
                <a:solidFill>
                  <a:schemeClr val="dk1"/>
                </a:solidFill>
              </a:rPr>
              <a:t>: for connecting </a:t>
            </a:r>
            <a:r>
              <a:rPr lang="en" sz="1000">
                <a:solidFill>
                  <a:schemeClr val="dk1"/>
                </a:solidFill>
              </a:rPr>
              <a:t>an/solenoid driver/air pump</a:t>
            </a:r>
            <a:endParaRPr sz="1000">
              <a:solidFill>
                <a:schemeClr val="dk1"/>
              </a:solidFill>
            </a:endParaRPr>
          </a:p>
        </p:txBody>
      </p:sp>
      <p:sp>
        <p:nvSpPr>
          <p:cNvPr id="147" name="Google Shape;147;p24"/>
          <p:cNvSpPr/>
          <p:nvPr/>
        </p:nvSpPr>
        <p:spPr>
          <a:xfrm>
            <a:off x="6878375" y="3529350"/>
            <a:ext cx="2056200" cy="6240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rPr>
              <a:t>Relay</a:t>
            </a:r>
            <a:r>
              <a:rPr lang="en" sz="1000">
                <a:solidFill>
                  <a:schemeClr val="dk1"/>
                </a:solidFill>
              </a:rPr>
              <a:t>: for controlling ON/OFF of the heater</a:t>
            </a:r>
            <a:endParaRPr sz="1000">
              <a:solidFill>
                <a:schemeClr val="dk1"/>
              </a:solidFill>
            </a:endParaRPr>
          </a:p>
        </p:txBody>
      </p:sp>
      <p:sp>
        <p:nvSpPr>
          <p:cNvPr id="148" name="Google Shape;148;p24"/>
          <p:cNvSpPr/>
          <p:nvPr/>
        </p:nvSpPr>
        <p:spPr>
          <a:xfrm>
            <a:off x="6878375" y="2240550"/>
            <a:ext cx="2056200" cy="5148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rPr>
              <a:t>Screw Terminal: for connecting AC cord used for heater</a:t>
            </a:r>
            <a:endParaRPr sz="1000">
              <a:solidFill>
                <a:schemeClr val="dk1"/>
              </a:solidFill>
            </a:endParaRPr>
          </a:p>
        </p:txBody>
      </p:sp>
      <p:sp>
        <p:nvSpPr>
          <p:cNvPr id="149" name="Google Shape;149;p24"/>
          <p:cNvSpPr/>
          <p:nvPr/>
        </p:nvSpPr>
        <p:spPr>
          <a:xfrm>
            <a:off x="209425" y="3529350"/>
            <a:ext cx="2056200" cy="6240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rPr>
              <a:t>MOSFET: for controlling fan/solenoid driver/air pump using GIPOs</a:t>
            </a:r>
            <a:endParaRPr sz="1000">
              <a:solidFill>
                <a:schemeClr val="dk1"/>
              </a:solidFill>
            </a:endParaRPr>
          </a:p>
        </p:txBody>
      </p:sp>
      <p:cxnSp>
        <p:nvCxnSpPr>
          <p:cNvPr id="150" name="Google Shape;150;p24"/>
          <p:cNvCxnSpPr>
            <a:stCxn id="143" idx="3"/>
          </p:cNvCxnSpPr>
          <p:nvPr/>
        </p:nvCxnSpPr>
        <p:spPr>
          <a:xfrm>
            <a:off x="2265625" y="1841450"/>
            <a:ext cx="441300" cy="61500"/>
          </a:xfrm>
          <a:prstGeom prst="straightConnector1">
            <a:avLst/>
          </a:prstGeom>
          <a:noFill/>
          <a:ln cap="flat" cmpd="sng" w="28575">
            <a:solidFill>
              <a:srgbClr val="FF0000"/>
            </a:solidFill>
            <a:prstDash val="solid"/>
            <a:round/>
            <a:headEnd len="med" w="med" type="none"/>
            <a:tailEnd len="med" w="med" type="triangle"/>
          </a:ln>
        </p:spPr>
      </p:cxnSp>
      <p:cxnSp>
        <p:nvCxnSpPr>
          <p:cNvPr id="151" name="Google Shape;151;p24"/>
          <p:cNvCxnSpPr>
            <a:stCxn id="146" idx="3"/>
          </p:cNvCxnSpPr>
          <p:nvPr/>
        </p:nvCxnSpPr>
        <p:spPr>
          <a:xfrm flipH="1" rot="10800000">
            <a:off x="2265625" y="1903050"/>
            <a:ext cx="1771500" cy="980700"/>
          </a:xfrm>
          <a:prstGeom prst="straightConnector1">
            <a:avLst/>
          </a:prstGeom>
          <a:noFill/>
          <a:ln cap="flat" cmpd="sng" w="28575">
            <a:solidFill>
              <a:srgbClr val="FF0000"/>
            </a:solidFill>
            <a:prstDash val="solid"/>
            <a:round/>
            <a:headEnd len="med" w="med" type="none"/>
            <a:tailEnd len="med" w="med" type="triangle"/>
          </a:ln>
        </p:spPr>
      </p:cxnSp>
      <p:cxnSp>
        <p:nvCxnSpPr>
          <p:cNvPr id="152" name="Google Shape;152;p24"/>
          <p:cNvCxnSpPr>
            <a:stCxn id="149" idx="3"/>
          </p:cNvCxnSpPr>
          <p:nvPr/>
        </p:nvCxnSpPr>
        <p:spPr>
          <a:xfrm flipH="1" rot="10800000">
            <a:off x="2265625" y="2760450"/>
            <a:ext cx="1764900" cy="1080900"/>
          </a:xfrm>
          <a:prstGeom prst="straightConnector1">
            <a:avLst/>
          </a:prstGeom>
          <a:noFill/>
          <a:ln cap="flat" cmpd="sng" w="28575">
            <a:solidFill>
              <a:srgbClr val="FF0000"/>
            </a:solidFill>
            <a:prstDash val="solid"/>
            <a:round/>
            <a:headEnd len="med" w="med" type="none"/>
            <a:tailEnd len="med" w="med" type="triangle"/>
          </a:ln>
        </p:spPr>
      </p:cxnSp>
      <p:cxnSp>
        <p:nvCxnSpPr>
          <p:cNvPr id="153" name="Google Shape;153;p24"/>
          <p:cNvCxnSpPr>
            <a:stCxn id="145" idx="1"/>
          </p:cNvCxnSpPr>
          <p:nvPr/>
        </p:nvCxnSpPr>
        <p:spPr>
          <a:xfrm rot="10800000">
            <a:off x="6104375" y="1827350"/>
            <a:ext cx="774000" cy="14100"/>
          </a:xfrm>
          <a:prstGeom prst="straightConnector1">
            <a:avLst/>
          </a:prstGeom>
          <a:noFill/>
          <a:ln cap="flat" cmpd="sng" w="28575">
            <a:solidFill>
              <a:srgbClr val="FF0000"/>
            </a:solidFill>
            <a:prstDash val="solid"/>
            <a:round/>
            <a:headEnd len="med" w="med" type="none"/>
            <a:tailEnd len="med" w="med" type="triangle"/>
          </a:ln>
        </p:spPr>
      </p:cxnSp>
      <p:cxnSp>
        <p:nvCxnSpPr>
          <p:cNvPr id="154" name="Google Shape;154;p24"/>
          <p:cNvCxnSpPr>
            <a:stCxn id="148" idx="1"/>
          </p:cNvCxnSpPr>
          <p:nvPr/>
        </p:nvCxnSpPr>
        <p:spPr>
          <a:xfrm rot="10800000">
            <a:off x="6551975" y="2459550"/>
            <a:ext cx="326400" cy="38400"/>
          </a:xfrm>
          <a:prstGeom prst="straightConnector1">
            <a:avLst/>
          </a:prstGeom>
          <a:noFill/>
          <a:ln cap="flat" cmpd="sng" w="28575">
            <a:solidFill>
              <a:srgbClr val="FF0000"/>
            </a:solidFill>
            <a:prstDash val="solid"/>
            <a:round/>
            <a:headEnd len="med" w="med" type="none"/>
            <a:tailEnd len="med" w="med" type="triangle"/>
          </a:ln>
        </p:spPr>
      </p:cxnSp>
      <p:cxnSp>
        <p:nvCxnSpPr>
          <p:cNvPr id="155" name="Google Shape;155;p24"/>
          <p:cNvCxnSpPr>
            <a:stCxn id="147" idx="1"/>
          </p:cNvCxnSpPr>
          <p:nvPr/>
        </p:nvCxnSpPr>
        <p:spPr>
          <a:xfrm rot="10800000">
            <a:off x="6293675" y="3466350"/>
            <a:ext cx="584700" cy="375000"/>
          </a:xfrm>
          <a:prstGeom prst="straightConnector1">
            <a:avLst/>
          </a:prstGeom>
          <a:noFill/>
          <a:ln cap="flat" cmpd="sng" w="28575">
            <a:solidFill>
              <a:srgbClr val="FF0000"/>
            </a:solidFill>
            <a:prstDash val="solid"/>
            <a:round/>
            <a:headEnd len="med" w="med" type="none"/>
            <a:tailEnd len="med" w="med" type="triangle"/>
          </a:ln>
        </p:spPr>
      </p:cxnSp>
      <p:sp>
        <p:nvSpPr>
          <p:cNvPr id="156" name="Google Shape;156;p24"/>
          <p:cNvSpPr/>
          <p:nvPr/>
        </p:nvSpPr>
        <p:spPr>
          <a:xfrm>
            <a:off x="6878375" y="2853450"/>
            <a:ext cx="2056200" cy="5727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rPr>
              <a:t>BJT: for controlling coil voltage on relay with 3.3VDC input from </a:t>
            </a:r>
            <a:r>
              <a:rPr lang="en" sz="1000">
                <a:solidFill>
                  <a:schemeClr val="dk1"/>
                </a:solidFill>
              </a:rPr>
              <a:t>GPIO</a:t>
            </a:r>
            <a:endParaRPr sz="1000">
              <a:solidFill>
                <a:schemeClr val="dk1"/>
              </a:solidFill>
            </a:endParaRPr>
          </a:p>
        </p:txBody>
      </p:sp>
      <p:cxnSp>
        <p:nvCxnSpPr>
          <p:cNvPr id="157" name="Google Shape;157;p24"/>
          <p:cNvCxnSpPr>
            <a:stCxn id="156" idx="1"/>
          </p:cNvCxnSpPr>
          <p:nvPr/>
        </p:nvCxnSpPr>
        <p:spPr>
          <a:xfrm flipH="1">
            <a:off x="4938275" y="3139800"/>
            <a:ext cx="1940100" cy="366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5"/>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Relay Functionality</a:t>
            </a:r>
            <a:endParaRPr/>
          </a:p>
        </p:txBody>
      </p:sp>
      <p:pic>
        <p:nvPicPr>
          <p:cNvPr id="163" name="Google Shape;163;p25"/>
          <p:cNvPicPr preferRelativeResize="0"/>
          <p:nvPr/>
        </p:nvPicPr>
        <p:blipFill>
          <a:blip r:embed="rId3">
            <a:alphaModFix/>
          </a:blip>
          <a:stretch>
            <a:fillRect/>
          </a:stretch>
        </p:blipFill>
        <p:spPr>
          <a:xfrm>
            <a:off x="311700" y="1512225"/>
            <a:ext cx="3661399" cy="2746049"/>
          </a:xfrm>
          <a:prstGeom prst="rect">
            <a:avLst/>
          </a:prstGeom>
          <a:noFill/>
          <a:ln>
            <a:noFill/>
          </a:ln>
        </p:spPr>
      </p:pic>
      <p:sp>
        <p:nvSpPr>
          <p:cNvPr id="164" name="Google Shape;164;p25"/>
          <p:cNvSpPr txBox="1"/>
          <p:nvPr>
            <p:ph idx="4294967295" type="body"/>
          </p:nvPr>
        </p:nvSpPr>
        <p:spPr>
          <a:xfrm>
            <a:off x="311700" y="1212475"/>
            <a:ext cx="1837500" cy="1181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Clr>
                <a:schemeClr val="dk1"/>
              </a:buClr>
              <a:buSzPts val="1100"/>
              <a:buFont typeface="Arial"/>
              <a:buNone/>
            </a:pPr>
            <a:r>
              <a:rPr b="1" lang="en" sz="1500"/>
              <a:t>Applied Waveform</a:t>
            </a:r>
            <a:endParaRPr sz="1500"/>
          </a:p>
          <a:p>
            <a:pPr indent="0" lvl="0" marL="0" rtl="0" algn="l">
              <a:spcBef>
                <a:spcPts val="800"/>
              </a:spcBef>
              <a:spcAft>
                <a:spcPts val="0"/>
              </a:spcAft>
              <a:buNone/>
            </a:pPr>
            <a:r>
              <a:t/>
            </a:r>
            <a:endParaRPr sz="1500"/>
          </a:p>
          <a:p>
            <a:pPr indent="0" lvl="0" marL="0" rtl="0" algn="l">
              <a:spcBef>
                <a:spcPts val="800"/>
              </a:spcBef>
              <a:spcAft>
                <a:spcPts val="0"/>
              </a:spcAft>
              <a:buNone/>
            </a:pPr>
            <a:r>
              <a:t/>
            </a:r>
            <a:endParaRPr sz="1500"/>
          </a:p>
        </p:txBody>
      </p:sp>
      <p:pic>
        <p:nvPicPr>
          <p:cNvPr id="165" name="Google Shape;165;p25" title="IMG_4004.mov">
            <a:hlinkClick r:id="rId4"/>
          </p:cNvPr>
          <p:cNvPicPr preferRelativeResize="0"/>
          <p:nvPr/>
        </p:nvPicPr>
        <p:blipFill>
          <a:blip r:embed="rId5">
            <a:alphaModFix/>
          </a:blip>
          <a:stretch>
            <a:fillRect/>
          </a:stretch>
        </p:blipFill>
        <p:spPr>
          <a:xfrm>
            <a:off x="4771250" y="1212475"/>
            <a:ext cx="4061058" cy="3045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MOSFET Functionality</a:t>
            </a:r>
            <a:endParaRPr/>
          </a:p>
        </p:txBody>
      </p:sp>
      <p:sp>
        <p:nvSpPr>
          <p:cNvPr id="171" name="Google Shape;171;p26"/>
          <p:cNvSpPr txBox="1"/>
          <p:nvPr>
            <p:ph idx="4294967295" type="body"/>
          </p:nvPr>
        </p:nvSpPr>
        <p:spPr>
          <a:xfrm>
            <a:off x="311700" y="1212475"/>
            <a:ext cx="1837500" cy="1181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Clr>
                <a:schemeClr val="dk1"/>
              </a:buClr>
              <a:buSzPts val="1100"/>
              <a:buFont typeface="Arial"/>
              <a:buNone/>
            </a:pPr>
            <a:r>
              <a:rPr b="1" lang="en" sz="1500"/>
              <a:t>Applied Waveform</a:t>
            </a:r>
            <a:endParaRPr sz="1500"/>
          </a:p>
          <a:p>
            <a:pPr indent="0" lvl="0" marL="0" rtl="0" algn="l">
              <a:spcBef>
                <a:spcPts val="800"/>
              </a:spcBef>
              <a:spcAft>
                <a:spcPts val="0"/>
              </a:spcAft>
              <a:buNone/>
            </a:pPr>
            <a:r>
              <a:t/>
            </a:r>
            <a:endParaRPr sz="1500"/>
          </a:p>
          <a:p>
            <a:pPr indent="0" lvl="0" marL="0" rtl="0" algn="l">
              <a:spcBef>
                <a:spcPts val="800"/>
              </a:spcBef>
              <a:spcAft>
                <a:spcPts val="0"/>
              </a:spcAft>
              <a:buNone/>
            </a:pPr>
            <a:r>
              <a:t/>
            </a:r>
            <a:endParaRPr sz="1500"/>
          </a:p>
        </p:txBody>
      </p:sp>
      <p:pic>
        <p:nvPicPr>
          <p:cNvPr id="172" name="Google Shape;172;p26"/>
          <p:cNvPicPr preferRelativeResize="0"/>
          <p:nvPr/>
        </p:nvPicPr>
        <p:blipFill>
          <a:blip r:embed="rId3">
            <a:alphaModFix/>
          </a:blip>
          <a:stretch>
            <a:fillRect/>
          </a:stretch>
        </p:blipFill>
        <p:spPr>
          <a:xfrm>
            <a:off x="311700" y="1512225"/>
            <a:ext cx="3661399" cy="2746057"/>
          </a:xfrm>
          <a:prstGeom prst="rect">
            <a:avLst/>
          </a:prstGeom>
          <a:noFill/>
          <a:ln>
            <a:noFill/>
          </a:ln>
        </p:spPr>
      </p:pic>
      <p:pic>
        <p:nvPicPr>
          <p:cNvPr id="173" name="Google Shape;173;p26" title="IMG_4007.MOV">
            <a:hlinkClick r:id="rId4"/>
          </p:cNvPr>
          <p:cNvPicPr preferRelativeResize="0"/>
          <p:nvPr/>
        </p:nvPicPr>
        <p:blipFill>
          <a:blip r:embed="rId5">
            <a:alphaModFix/>
          </a:blip>
          <a:stretch>
            <a:fillRect/>
          </a:stretch>
        </p:blipFill>
        <p:spPr>
          <a:xfrm>
            <a:off x="4771218" y="1212475"/>
            <a:ext cx="4061082" cy="3045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7"/>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Design - Low Power/Sensing Board</a:t>
            </a:r>
            <a:endParaRPr/>
          </a:p>
        </p:txBody>
      </p:sp>
      <p:pic>
        <p:nvPicPr>
          <p:cNvPr id="179" name="Google Shape;179;p27"/>
          <p:cNvPicPr preferRelativeResize="0"/>
          <p:nvPr/>
        </p:nvPicPr>
        <p:blipFill>
          <a:blip r:embed="rId3">
            <a:alphaModFix/>
          </a:blip>
          <a:stretch>
            <a:fillRect/>
          </a:stretch>
        </p:blipFill>
        <p:spPr>
          <a:xfrm>
            <a:off x="2832982" y="1017737"/>
            <a:ext cx="3477972" cy="3452508"/>
          </a:xfrm>
          <a:prstGeom prst="rect">
            <a:avLst/>
          </a:prstGeom>
          <a:noFill/>
          <a:ln>
            <a:noFill/>
          </a:ln>
        </p:spPr>
      </p:pic>
      <p:sp>
        <p:nvSpPr>
          <p:cNvPr id="180" name="Google Shape;180;p27"/>
          <p:cNvSpPr/>
          <p:nvPr/>
        </p:nvSpPr>
        <p:spPr>
          <a:xfrm>
            <a:off x="6418186" y="1017737"/>
            <a:ext cx="2414100" cy="5823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ESP32: microprocessor for collecting temperature/humidity/water level datas and controlling system</a:t>
            </a:r>
            <a:endParaRPr sz="1000"/>
          </a:p>
        </p:txBody>
      </p:sp>
      <p:cxnSp>
        <p:nvCxnSpPr>
          <p:cNvPr id="181" name="Google Shape;181;p27"/>
          <p:cNvCxnSpPr>
            <a:stCxn id="180" idx="1"/>
          </p:cNvCxnSpPr>
          <p:nvPr/>
        </p:nvCxnSpPr>
        <p:spPr>
          <a:xfrm flipH="1">
            <a:off x="4503586" y="1308887"/>
            <a:ext cx="1914600" cy="49500"/>
          </a:xfrm>
          <a:prstGeom prst="straightConnector1">
            <a:avLst/>
          </a:prstGeom>
          <a:noFill/>
          <a:ln cap="flat" cmpd="sng" w="28575">
            <a:solidFill>
              <a:srgbClr val="FF0000"/>
            </a:solidFill>
            <a:prstDash val="solid"/>
            <a:round/>
            <a:headEnd len="med" w="med" type="none"/>
            <a:tailEnd len="med" w="med" type="triangle"/>
          </a:ln>
        </p:spPr>
      </p:cxnSp>
      <p:sp>
        <p:nvSpPr>
          <p:cNvPr id="182" name="Google Shape;182;p27"/>
          <p:cNvSpPr/>
          <p:nvPr/>
        </p:nvSpPr>
        <p:spPr>
          <a:xfrm>
            <a:off x="6418186" y="3775101"/>
            <a:ext cx="2414100" cy="6951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Temperature Sensors</a:t>
            </a:r>
            <a:r>
              <a:rPr lang="en" sz="1000"/>
              <a:t>: amplifier for collecting </a:t>
            </a:r>
            <a:r>
              <a:rPr lang="en" sz="1000"/>
              <a:t>temperature </a:t>
            </a:r>
            <a:r>
              <a:rPr lang="en" sz="1000"/>
              <a:t>data from various locations on the system through thermocouple</a:t>
            </a:r>
            <a:endParaRPr sz="1000"/>
          </a:p>
        </p:txBody>
      </p:sp>
      <p:sp>
        <p:nvSpPr>
          <p:cNvPr id="183" name="Google Shape;183;p27"/>
          <p:cNvSpPr/>
          <p:nvPr/>
        </p:nvSpPr>
        <p:spPr>
          <a:xfrm>
            <a:off x="6418175" y="2912513"/>
            <a:ext cx="2414100" cy="7860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Humidity</a:t>
            </a:r>
            <a:r>
              <a:rPr lang="en" sz="1000"/>
              <a:t> Sensors: connected with 3 pin connector for collecting humidity data from various locations on the system</a:t>
            </a:r>
            <a:endParaRPr sz="1000"/>
          </a:p>
        </p:txBody>
      </p:sp>
      <p:sp>
        <p:nvSpPr>
          <p:cNvPr id="184" name="Google Shape;184;p27"/>
          <p:cNvSpPr/>
          <p:nvPr/>
        </p:nvSpPr>
        <p:spPr>
          <a:xfrm>
            <a:off x="6418186" y="1752818"/>
            <a:ext cx="2414100" cy="3261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Pin Header: for USB module</a:t>
            </a:r>
            <a:endParaRPr sz="1000"/>
          </a:p>
        </p:txBody>
      </p:sp>
      <p:sp>
        <p:nvSpPr>
          <p:cNvPr id="185" name="Google Shape;185;p27"/>
          <p:cNvSpPr/>
          <p:nvPr/>
        </p:nvSpPr>
        <p:spPr>
          <a:xfrm>
            <a:off x="311713" y="1017725"/>
            <a:ext cx="2414100" cy="5823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rPr>
              <a:t>Pin Header: for connecting GIPOs to the daughter board</a:t>
            </a:r>
            <a:endParaRPr sz="1000"/>
          </a:p>
        </p:txBody>
      </p:sp>
      <p:sp>
        <p:nvSpPr>
          <p:cNvPr id="186" name="Google Shape;186;p27"/>
          <p:cNvSpPr/>
          <p:nvPr/>
        </p:nvSpPr>
        <p:spPr>
          <a:xfrm>
            <a:off x="311713" y="3134946"/>
            <a:ext cx="2414100" cy="5823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3:8 MUX</a:t>
            </a:r>
            <a:r>
              <a:rPr lang="en" sz="1000"/>
              <a:t>: for chip select of 8 temperature sensors</a:t>
            </a:r>
            <a:endParaRPr sz="1000"/>
          </a:p>
        </p:txBody>
      </p:sp>
      <p:sp>
        <p:nvSpPr>
          <p:cNvPr id="187" name="Google Shape;187;p27"/>
          <p:cNvSpPr/>
          <p:nvPr/>
        </p:nvSpPr>
        <p:spPr>
          <a:xfrm>
            <a:off x="311713" y="2567009"/>
            <a:ext cx="2414100" cy="3972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Buttons: for reset/download boot mode</a:t>
            </a:r>
            <a:endParaRPr sz="1000"/>
          </a:p>
        </p:txBody>
      </p:sp>
      <p:sp>
        <p:nvSpPr>
          <p:cNvPr id="188" name="Google Shape;188;p27"/>
          <p:cNvSpPr/>
          <p:nvPr/>
        </p:nvSpPr>
        <p:spPr>
          <a:xfrm>
            <a:off x="6418186" y="2231743"/>
            <a:ext cx="2414100" cy="5823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rPr>
              <a:t>Voltage Regulator: for converting 5VDC from USB to 3.3VDC</a:t>
            </a:r>
            <a:endParaRPr sz="1000"/>
          </a:p>
        </p:txBody>
      </p:sp>
      <p:sp>
        <p:nvSpPr>
          <p:cNvPr id="189" name="Google Shape;189;p27"/>
          <p:cNvSpPr/>
          <p:nvPr/>
        </p:nvSpPr>
        <p:spPr>
          <a:xfrm>
            <a:off x="311713" y="1792379"/>
            <a:ext cx="2414100" cy="5823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rPr>
              <a:t>Capacitor: decoupling capacitor for reducing noise</a:t>
            </a:r>
            <a:endParaRPr sz="1000"/>
          </a:p>
        </p:txBody>
      </p:sp>
      <p:cxnSp>
        <p:nvCxnSpPr>
          <p:cNvPr id="190" name="Google Shape;190;p27"/>
          <p:cNvCxnSpPr>
            <a:stCxn id="184" idx="1"/>
          </p:cNvCxnSpPr>
          <p:nvPr/>
        </p:nvCxnSpPr>
        <p:spPr>
          <a:xfrm rot="10800000">
            <a:off x="5390686" y="1569968"/>
            <a:ext cx="1027500" cy="345900"/>
          </a:xfrm>
          <a:prstGeom prst="straightConnector1">
            <a:avLst/>
          </a:prstGeom>
          <a:noFill/>
          <a:ln cap="flat" cmpd="sng" w="28575">
            <a:solidFill>
              <a:srgbClr val="FF0000"/>
            </a:solidFill>
            <a:prstDash val="solid"/>
            <a:round/>
            <a:headEnd len="med" w="med" type="none"/>
            <a:tailEnd len="med" w="med" type="triangle"/>
          </a:ln>
        </p:spPr>
      </p:cxnSp>
      <p:cxnSp>
        <p:nvCxnSpPr>
          <p:cNvPr id="191" name="Google Shape;191;p27"/>
          <p:cNvCxnSpPr>
            <a:stCxn id="188" idx="1"/>
          </p:cNvCxnSpPr>
          <p:nvPr/>
        </p:nvCxnSpPr>
        <p:spPr>
          <a:xfrm rot="10800000">
            <a:off x="6099586" y="2452393"/>
            <a:ext cx="318600" cy="70500"/>
          </a:xfrm>
          <a:prstGeom prst="straightConnector1">
            <a:avLst/>
          </a:prstGeom>
          <a:noFill/>
          <a:ln cap="flat" cmpd="sng" w="28575">
            <a:solidFill>
              <a:srgbClr val="FF0000"/>
            </a:solidFill>
            <a:prstDash val="solid"/>
            <a:round/>
            <a:headEnd len="med" w="med" type="none"/>
            <a:tailEnd len="med" w="med" type="triangle"/>
          </a:ln>
        </p:spPr>
      </p:cxnSp>
      <p:cxnSp>
        <p:nvCxnSpPr>
          <p:cNvPr id="192" name="Google Shape;192;p27"/>
          <p:cNvCxnSpPr>
            <a:stCxn id="183" idx="1"/>
          </p:cNvCxnSpPr>
          <p:nvPr/>
        </p:nvCxnSpPr>
        <p:spPr>
          <a:xfrm rot="10800000">
            <a:off x="5105975" y="2963513"/>
            <a:ext cx="1312200" cy="342000"/>
          </a:xfrm>
          <a:prstGeom prst="straightConnector1">
            <a:avLst/>
          </a:prstGeom>
          <a:noFill/>
          <a:ln cap="flat" cmpd="sng" w="28575">
            <a:solidFill>
              <a:srgbClr val="FF0000"/>
            </a:solidFill>
            <a:prstDash val="solid"/>
            <a:round/>
            <a:headEnd len="med" w="med" type="none"/>
            <a:tailEnd len="med" w="med" type="triangle"/>
          </a:ln>
        </p:spPr>
      </p:cxnSp>
      <p:cxnSp>
        <p:nvCxnSpPr>
          <p:cNvPr id="193" name="Google Shape;193;p27"/>
          <p:cNvCxnSpPr>
            <a:stCxn id="182" idx="1"/>
          </p:cNvCxnSpPr>
          <p:nvPr/>
        </p:nvCxnSpPr>
        <p:spPr>
          <a:xfrm rot="10800000">
            <a:off x="5808886" y="3876051"/>
            <a:ext cx="609300" cy="246600"/>
          </a:xfrm>
          <a:prstGeom prst="straightConnector1">
            <a:avLst/>
          </a:prstGeom>
          <a:noFill/>
          <a:ln cap="flat" cmpd="sng" w="28575">
            <a:solidFill>
              <a:srgbClr val="FF0000"/>
            </a:solidFill>
            <a:prstDash val="solid"/>
            <a:round/>
            <a:headEnd len="med" w="med" type="none"/>
            <a:tailEnd len="med" w="med" type="triangle"/>
          </a:ln>
        </p:spPr>
      </p:cxnSp>
      <p:sp>
        <p:nvSpPr>
          <p:cNvPr id="194" name="Google Shape;194;p27"/>
          <p:cNvSpPr/>
          <p:nvPr/>
        </p:nvSpPr>
        <p:spPr>
          <a:xfrm>
            <a:off x="311713" y="3876028"/>
            <a:ext cx="2414100" cy="582300"/>
          </a:xfrm>
          <a:prstGeom prst="roundRect">
            <a:avLst>
              <a:gd fmla="val 16667" name="adj"/>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Screw Terminal: for connecting thermocouples</a:t>
            </a:r>
            <a:endParaRPr sz="1000"/>
          </a:p>
        </p:txBody>
      </p:sp>
      <p:cxnSp>
        <p:nvCxnSpPr>
          <p:cNvPr id="195" name="Google Shape;195;p27"/>
          <p:cNvCxnSpPr>
            <a:stCxn id="185" idx="3"/>
          </p:cNvCxnSpPr>
          <p:nvPr/>
        </p:nvCxnSpPr>
        <p:spPr>
          <a:xfrm>
            <a:off x="2725813" y="1308875"/>
            <a:ext cx="1513800" cy="996600"/>
          </a:xfrm>
          <a:prstGeom prst="straightConnector1">
            <a:avLst/>
          </a:prstGeom>
          <a:noFill/>
          <a:ln cap="flat" cmpd="sng" w="28575">
            <a:solidFill>
              <a:srgbClr val="FF0000"/>
            </a:solidFill>
            <a:prstDash val="solid"/>
            <a:round/>
            <a:headEnd len="med" w="med" type="none"/>
            <a:tailEnd len="med" w="med" type="triangle"/>
          </a:ln>
        </p:spPr>
      </p:cxnSp>
      <p:cxnSp>
        <p:nvCxnSpPr>
          <p:cNvPr id="196" name="Google Shape;196;p27"/>
          <p:cNvCxnSpPr>
            <a:stCxn id="189" idx="3"/>
          </p:cNvCxnSpPr>
          <p:nvPr/>
        </p:nvCxnSpPr>
        <p:spPr>
          <a:xfrm>
            <a:off x="2725813" y="2083529"/>
            <a:ext cx="544200" cy="80700"/>
          </a:xfrm>
          <a:prstGeom prst="straightConnector1">
            <a:avLst/>
          </a:prstGeom>
          <a:noFill/>
          <a:ln cap="flat" cmpd="sng" w="28575">
            <a:solidFill>
              <a:srgbClr val="FF0000"/>
            </a:solidFill>
            <a:prstDash val="solid"/>
            <a:round/>
            <a:headEnd len="med" w="med" type="none"/>
            <a:tailEnd len="med" w="med" type="triangle"/>
          </a:ln>
        </p:spPr>
      </p:cxnSp>
      <p:cxnSp>
        <p:nvCxnSpPr>
          <p:cNvPr id="197" name="Google Shape;197;p27"/>
          <p:cNvCxnSpPr>
            <a:stCxn id="187" idx="3"/>
          </p:cNvCxnSpPr>
          <p:nvPr/>
        </p:nvCxnSpPr>
        <p:spPr>
          <a:xfrm flipH="1" rot="10800000">
            <a:off x="2725813" y="2564309"/>
            <a:ext cx="1901400" cy="201300"/>
          </a:xfrm>
          <a:prstGeom prst="straightConnector1">
            <a:avLst/>
          </a:prstGeom>
          <a:noFill/>
          <a:ln cap="flat" cmpd="sng" w="28575">
            <a:solidFill>
              <a:srgbClr val="FF0000"/>
            </a:solidFill>
            <a:prstDash val="solid"/>
            <a:round/>
            <a:headEnd len="med" w="med" type="none"/>
            <a:tailEnd len="med" w="med" type="triangle"/>
          </a:ln>
        </p:spPr>
      </p:cxnSp>
      <p:cxnSp>
        <p:nvCxnSpPr>
          <p:cNvPr id="198" name="Google Shape;198;p27"/>
          <p:cNvCxnSpPr>
            <a:stCxn id="186" idx="3"/>
          </p:cNvCxnSpPr>
          <p:nvPr/>
        </p:nvCxnSpPr>
        <p:spPr>
          <a:xfrm flipH="1" rot="10800000">
            <a:off x="2725813" y="3328896"/>
            <a:ext cx="1326000" cy="97200"/>
          </a:xfrm>
          <a:prstGeom prst="straightConnector1">
            <a:avLst/>
          </a:prstGeom>
          <a:noFill/>
          <a:ln cap="flat" cmpd="sng" w="28575">
            <a:solidFill>
              <a:srgbClr val="FF0000"/>
            </a:solidFill>
            <a:prstDash val="solid"/>
            <a:round/>
            <a:headEnd len="med" w="med" type="none"/>
            <a:tailEnd len="med" w="med" type="triangle"/>
          </a:ln>
        </p:spPr>
      </p:cxnSp>
      <p:cxnSp>
        <p:nvCxnSpPr>
          <p:cNvPr id="199" name="Google Shape;199;p27"/>
          <p:cNvCxnSpPr>
            <a:stCxn id="194" idx="3"/>
          </p:cNvCxnSpPr>
          <p:nvPr/>
        </p:nvCxnSpPr>
        <p:spPr>
          <a:xfrm>
            <a:off x="2725813" y="4167178"/>
            <a:ext cx="847200" cy="1383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8"/>
          <p:cNvSpPr txBox="1"/>
          <p:nvPr>
            <p:ph idx="4294967295" type="body"/>
          </p:nvPr>
        </p:nvSpPr>
        <p:spPr>
          <a:xfrm>
            <a:off x="530800" y="1152475"/>
            <a:ext cx="8301600" cy="31950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Clr>
                <a:schemeClr val="dk1"/>
              </a:buClr>
              <a:buSzPts val="1100"/>
              <a:buFont typeface="Arial"/>
              <a:buNone/>
            </a:pPr>
            <a:r>
              <a:rPr b="1" lang="en" sz="1900"/>
              <a:t>Requirement:</a:t>
            </a:r>
            <a:endParaRPr b="1" sz="1900"/>
          </a:p>
          <a:p>
            <a:pPr indent="-349250" lvl="0" marL="457200" rtl="0" algn="l">
              <a:spcBef>
                <a:spcPts val="800"/>
              </a:spcBef>
              <a:spcAft>
                <a:spcPts val="0"/>
              </a:spcAft>
              <a:buClr>
                <a:schemeClr val="dk2"/>
              </a:buClr>
              <a:buSzPts val="1900"/>
              <a:buAutoNum type="arabicPeriod"/>
            </a:pPr>
            <a:r>
              <a:rPr lang="en" sz="1900"/>
              <a:t>Read the 16-bit humidity data from the humidity sensor properly.</a:t>
            </a:r>
            <a:endParaRPr sz="1900"/>
          </a:p>
          <a:p>
            <a:pPr indent="-349250" lvl="0" marL="457200" rtl="0" algn="l">
              <a:spcBef>
                <a:spcPts val="800"/>
              </a:spcBef>
              <a:spcAft>
                <a:spcPts val="0"/>
              </a:spcAft>
              <a:buClr>
                <a:schemeClr val="dk1"/>
              </a:buClr>
              <a:buSzPts val="1900"/>
              <a:buAutoNum type="arabicPeriod"/>
            </a:pPr>
            <a:r>
              <a:rPr lang="en" sz="1900"/>
              <a:t>Read if level sensor signal is passed</a:t>
            </a:r>
            <a:endParaRPr sz="1900"/>
          </a:p>
          <a:p>
            <a:pPr indent="0" lvl="0" marL="0" rtl="0" algn="l">
              <a:spcBef>
                <a:spcPts val="800"/>
              </a:spcBef>
              <a:spcAft>
                <a:spcPts val="0"/>
              </a:spcAft>
              <a:buClr>
                <a:schemeClr val="dk1"/>
              </a:buClr>
              <a:buSzPts val="1100"/>
              <a:buFont typeface="Arial"/>
              <a:buNone/>
            </a:pPr>
            <a:r>
              <a:t/>
            </a:r>
            <a:endParaRPr sz="1900"/>
          </a:p>
          <a:p>
            <a:pPr indent="0" lvl="0" marL="0" rtl="0" algn="l">
              <a:spcBef>
                <a:spcPts val="800"/>
              </a:spcBef>
              <a:spcAft>
                <a:spcPts val="0"/>
              </a:spcAft>
              <a:buClr>
                <a:schemeClr val="dk1"/>
              </a:buClr>
              <a:buSzPts val="1100"/>
              <a:buFont typeface="Arial"/>
              <a:buNone/>
            </a:pPr>
            <a:r>
              <a:rPr b="1" lang="en" sz="1900"/>
              <a:t>Functional Test Result:</a:t>
            </a:r>
            <a:endParaRPr b="1" sz="1900"/>
          </a:p>
          <a:p>
            <a:pPr indent="-349250" lvl="0" marL="457200" rtl="0" algn="l">
              <a:spcBef>
                <a:spcPts val="800"/>
              </a:spcBef>
              <a:spcAft>
                <a:spcPts val="0"/>
              </a:spcAft>
              <a:buSzPts val="1900"/>
              <a:buChar char="-"/>
            </a:pPr>
            <a:r>
              <a:rPr lang="en" sz="1900"/>
              <a:t>Using the DHT library we successfully humidity data from the sensor</a:t>
            </a:r>
            <a:endParaRPr sz="1900"/>
          </a:p>
          <a:p>
            <a:pPr indent="-349250" lvl="0" marL="457200" rtl="0" algn="l">
              <a:spcBef>
                <a:spcPts val="800"/>
              </a:spcBef>
              <a:spcAft>
                <a:spcPts val="0"/>
              </a:spcAft>
              <a:buSzPts val="1900"/>
              <a:buChar char="-"/>
            </a:pPr>
            <a:r>
              <a:rPr lang="en" sz="1900"/>
              <a:t>Correctly read humidity with some error from a know environment</a:t>
            </a:r>
            <a:endParaRPr sz="1900"/>
          </a:p>
          <a:p>
            <a:pPr indent="-349250" lvl="0" marL="457200" rtl="0" algn="l">
              <a:spcBef>
                <a:spcPts val="800"/>
              </a:spcBef>
              <a:spcAft>
                <a:spcPts val="0"/>
              </a:spcAft>
              <a:buSzPts val="1900"/>
              <a:buChar char="-"/>
            </a:pPr>
            <a:r>
              <a:rPr lang="en" sz="1900"/>
              <a:t>Read a signal we had passed to the level sensor to ensure it worked</a:t>
            </a:r>
            <a:endParaRPr sz="1900"/>
          </a:p>
        </p:txBody>
      </p:sp>
      <p:sp>
        <p:nvSpPr>
          <p:cNvPr id="205" name="Google Shape;205;p28"/>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Testing &amp; Results - Humidity Sensors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
        <p:nvSpPr>
          <p:cNvPr id="47" name="Google Shape;47;p11"/>
          <p:cNvSpPr txBox="1"/>
          <p:nvPr>
            <p:ph idx="4294967295" type="title"/>
          </p:nvPr>
        </p:nvSpPr>
        <p:spPr>
          <a:xfrm>
            <a:off x="347425" y="1729950"/>
            <a:ext cx="8520600" cy="8418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About Us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29" title="IMG_5274.MOV">
            <a:hlinkClick r:id="rId3"/>
          </p:cNvPr>
          <p:cNvPicPr preferRelativeResize="0"/>
          <p:nvPr/>
        </p:nvPicPr>
        <p:blipFill>
          <a:blip r:embed="rId4">
            <a:alphaModFix/>
          </a:blip>
          <a:stretch>
            <a:fillRect/>
          </a:stretch>
        </p:blipFill>
        <p:spPr>
          <a:xfrm>
            <a:off x="311700" y="1017725"/>
            <a:ext cx="4572000" cy="3429000"/>
          </a:xfrm>
          <a:prstGeom prst="rect">
            <a:avLst/>
          </a:prstGeom>
          <a:noFill/>
          <a:ln>
            <a:noFill/>
          </a:ln>
        </p:spPr>
      </p:pic>
      <p:sp>
        <p:nvSpPr>
          <p:cNvPr id="211" name="Google Shape;211;p29"/>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Humidity Sensor</a:t>
            </a:r>
            <a:r>
              <a:rPr lang="en"/>
              <a:t> Functionality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0"/>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Testing &amp; Results - Temp. Sensors</a:t>
            </a:r>
            <a:endParaRPr/>
          </a:p>
        </p:txBody>
      </p:sp>
      <p:sp>
        <p:nvSpPr>
          <p:cNvPr id="217" name="Google Shape;217;p30"/>
          <p:cNvSpPr txBox="1"/>
          <p:nvPr>
            <p:ph idx="4294967295" type="body"/>
          </p:nvPr>
        </p:nvSpPr>
        <p:spPr>
          <a:xfrm>
            <a:off x="311750" y="1152475"/>
            <a:ext cx="8520600" cy="32391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sz="1900"/>
              <a:t>Requirement:</a:t>
            </a:r>
            <a:endParaRPr b="1" sz="1900"/>
          </a:p>
          <a:p>
            <a:pPr indent="-349250" lvl="0" marL="457200" rtl="0" algn="l">
              <a:spcBef>
                <a:spcPts val="800"/>
              </a:spcBef>
              <a:spcAft>
                <a:spcPts val="0"/>
              </a:spcAft>
              <a:buClr>
                <a:schemeClr val="dk2"/>
              </a:buClr>
              <a:buSzPts val="1900"/>
              <a:buAutoNum type="arabicPeriod"/>
            </a:pPr>
            <a:r>
              <a:rPr lang="en" sz="1900"/>
              <a:t>Read from the 12 temperature sensors connected to the 3:8 MUX</a:t>
            </a:r>
            <a:endParaRPr sz="1900"/>
          </a:p>
          <a:p>
            <a:pPr indent="-349250" lvl="0" marL="457200" rtl="0" algn="l">
              <a:spcBef>
                <a:spcPts val="800"/>
              </a:spcBef>
              <a:spcAft>
                <a:spcPts val="0"/>
              </a:spcAft>
              <a:buClr>
                <a:schemeClr val="dk2"/>
              </a:buClr>
              <a:buSzPts val="1900"/>
              <a:buAutoNum type="arabicPeriod"/>
            </a:pPr>
            <a:r>
              <a:rPr lang="en" sz="1900"/>
              <a:t>Read the lone sensor connected directly to our board</a:t>
            </a:r>
            <a:endParaRPr sz="1900"/>
          </a:p>
          <a:p>
            <a:pPr indent="0" lvl="0" marL="0" rtl="0" algn="l">
              <a:spcBef>
                <a:spcPts val="800"/>
              </a:spcBef>
              <a:spcAft>
                <a:spcPts val="0"/>
              </a:spcAft>
              <a:buNone/>
            </a:pPr>
            <a:r>
              <a:t/>
            </a:r>
            <a:endParaRPr sz="1900"/>
          </a:p>
          <a:p>
            <a:pPr indent="0" lvl="0" marL="0" rtl="0" algn="l">
              <a:spcBef>
                <a:spcPts val="800"/>
              </a:spcBef>
              <a:spcAft>
                <a:spcPts val="0"/>
              </a:spcAft>
              <a:buNone/>
            </a:pPr>
            <a:r>
              <a:rPr b="1" lang="en" sz="1900"/>
              <a:t>Functional Test Result:</a:t>
            </a:r>
            <a:endParaRPr b="1" sz="1900"/>
          </a:p>
          <a:p>
            <a:pPr indent="-387350" lvl="0" marL="457200" rtl="0" algn="l">
              <a:spcBef>
                <a:spcPts val="800"/>
              </a:spcBef>
              <a:spcAft>
                <a:spcPts val="0"/>
              </a:spcAft>
              <a:buSzPts val="2500"/>
              <a:buChar char="-"/>
            </a:pPr>
            <a:r>
              <a:rPr lang="en" sz="1900"/>
              <a:t>Use Adafruit’s library we can read from the lone Sensor</a:t>
            </a:r>
            <a:endParaRPr sz="1900"/>
          </a:p>
          <a:p>
            <a:pPr indent="-349250" lvl="0" marL="457200" rtl="0" algn="l">
              <a:spcBef>
                <a:spcPts val="800"/>
              </a:spcBef>
              <a:spcAft>
                <a:spcPts val="0"/>
              </a:spcAft>
              <a:buSzPts val="1900"/>
              <a:buChar char="-"/>
            </a:pPr>
            <a:r>
              <a:rPr lang="en" sz="1900"/>
              <a:t>With modifications to the the same function we were able to read data from at least 2 other sensors connected to the MUX</a:t>
            </a:r>
            <a:endParaRPr sz="19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1" title="IMG_5273.MOV">
            <a:hlinkClick r:id="rId3"/>
          </p:cNvPr>
          <p:cNvPicPr preferRelativeResize="0"/>
          <p:nvPr/>
        </p:nvPicPr>
        <p:blipFill>
          <a:blip r:embed="rId4">
            <a:alphaModFix/>
          </a:blip>
          <a:stretch>
            <a:fillRect/>
          </a:stretch>
        </p:blipFill>
        <p:spPr>
          <a:xfrm>
            <a:off x="311700" y="1017725"/>
            <a:ext cx="4572000" cy="3429000"/>
          </a:xfrm>
          <a:prstGeom prst="rect">
            <a:avLst/>
          </a:prstGeom>
          <a:noFill/>
          <a:ln>
            <a:noFill/>
          </a:ln>
        </p:spPr>
      </p:pic>
      <p:sp>
        <p:nvSpPr>
          <p:cNvPr id="223" name="Google Shape;223;p31"/>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Temp. </a:t>
            </a:r>
            <a:r>
              <a:rPr lang="en"/>
              <a:t>Sensor Functionality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2"/>
          <p:cNvSpPr txBox="1"/>
          <p:nvPr>
            <p:ph idx="4294967295" type="body"/>
          </p:nvPr>
        </p:nvSpPr>
        <p:spPr>
          <a:xfrm>
            <a:off x="566025" y="1152475"/>
            <a:ext cx="8266200" cy="35496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Clr>
                <a:schemeClr val="dk1"/>
              </a:buClr>
              <a:buSzPts val="1100"/>
              <a:buFont typeface="Arial"/>
              <a:buNone/>
            </a:pPr>
            <a:r>
              <a:rPr b="1" lang="en" sz="1500"/>
              <a:t>Requirement:</a:t>
            </a:r>
            <a:endParaRPr b="1" sz="1500"/>
          </a:p>
          <a:p>
            <a:pPr indent="-323850" lvl="0" marL="457200" rtl="0" algn="l">
              <a:spcBef>
                <a:spcPts val="800"/>
              </a:spcBef>
              <a:spcAft>
                <a:spcPts val="0"/>
              </a:spcAft>
              <a:buClr>
                <a:schemeClr val="dk2"/>
              </a:buClr>
              <a:buSzPts val="1500"/>
              <a:buAutoNum type="arabicPeriod"/>
            </a:pPr>
            <a:r>
              <a:rPr lang="en" sz="1500"/>
              <a:t>Control the components from our microprocessor </a:t>
            </a:r>
            <a:endParaRPr sz="1500"/>
          </a:p>
          <a:p>
            <a:pPr indent="-323850" lvl="0" marL="457200" rtl="0" algn="l">
              <a:spcBef>
                <a:spcPts val="800"/>
              </a:spcBef>
              <a:spcAft>
                <a:spcPts val="0"/>
              </a:spcAft>
              <a:buClr>
                <a:schemeClr val="dk1"/>
              </a:buClr>
              <a:buSzPts val="1500"/>
              <a:buAutoNum type="arabicPeriod"/>
            </a:pPr>
            <a:r>
              <a:rPr lang="en" sz="1500"/>
              <a:t>From data reading be able to automate controlling power supply</a:t>
            </a:r>
            <a:endParaRPr sz="1500"/>
          </a:p>
          <a:p>
            <a:pPr indent="0" lvl="0" marL="0" rtl="0" algn="l">
              <a:spcBef>
                <a:spcPts val="800"/>
              </a:spcBef>
              <a:spcAft>
                <a:spcPts val="0"/>
              </a:spcAft>
              <a:buClr>
                <a:schemeClr val="dk1"/>
              </a:buClr>
              <a:buSzPts val="1100"/>
              <a:buFont typeface="Arial"/>
              <a:buNone/>
            </a:pPr>
            <a:r>
              <a:t/>
            </a:r>
            <a:endParaRPr sz="1500"/>
          </a:p>
          <a:p>
            <a:pPr indent="0" lvl="0" marL="0" rtl="0" algn="l">
              <a:spcBef>
                <a:spcPts val="800"/>
              </a:spcBef>
              <a:spcAft>
                <a:spcPts val="0"/>
              </a:spcAft>
              <a:buClr>
                <a:schemeClr val="dk1"/>
              </a:buClr>
              <a:buSzPts val="1100"/>
              <a:buFont typeface="Arial"/>
              <a:buNone/>
            </a:pPr>
            <a:r>
              <a:rPr b="1" lang="en" sz="1500"/>
              <a:t>Functional Test Result:</a:t>
            </a:r>
            <a:endParaRPr b="1" sz="1500"/>
          </a:p>
          <a:p>
            <a:pPr indent="-323850" lvl="0" marL="457200" rtl="0" algn="l">
              <a:spcBef>
                <a:spcPts val="800"/>
              </a:spcBef>
              <a:spcAft>
                <a:spcPts val="0"/>
              </a:spcAft>
              <a:buSzPts val="1500"/>
              <a:buChar char="-"/>
            </a:pPr>
            <a:r>
              <a:rPr lang="en" sz="1500"/>
              <a:t>Successful in being able to turn on/off components </a:t>
            </a:r>
            <a:endParaRPr sz="1500"/>
          </a:p>
          <a:p>
            <a:pPr indent="-323850" lvl="0" marL="457200" rtl="0" algn="l">
              <a:spcBef>
                <a:spcPts val="800"/>
              </a:spcBef>
              <a:spcAft>
                <a:spcPts val="0"/>
              </a:spcAft>
              <a:buSzPts val="1500"/>
              <a:buChar char="-"/>
            </a:pPr>
            <a:r>
              <a:rPr lang="en" sz="1500"/>
              <a:t>Able to separately control each of the 12VDC components</a:t>
            </a:r>
            <a:endParaRPr sz="1500"/>
          </a:p>
          <a:p>
            <a:pPr indent="-323850" lvl="0" marL="457200" rtl="0" algn="l">
              <a:spcBef>
                <a:spcPts val="800"/>
              </a:spcBef>
              <a:spcAft>
                <a:spcPts val="0"/>
              </a:spcAft>
              <a:buSzPts val="1500"/>
              <a:buChar char="-"/>
            </a:pPr>
            <a:r>
              <a:rPr lang="en" sz="1500"/>
              <a:t>Didn’t have time to connect to the testing prototype to be able to test the automatic controlling</a:t>
            </a:r>
            <a:endParaRPr sz="1500"/>
          </a:p>
          <a:p>
            <a:pPr indent="0" lvl="0" marL="0" rtl="0" algn="l">
              <a:spcBef>
                <a:spcPts val="800"/>
              </a:spcBef>
              <a:spcAft>
                <a:spcPts val="0"/>
              </a:spcAft>
              <a:buNone/>
            </a:pPr>
            <a:r>
              <a:t/>
            </a:r>
            <a:endParaRPr sz="1500"/>
          </a:p>
          <a:p>
            <a:pPr indent="0" lvl="0" marL="0" rtl="0" algn="l">
              <a:spcBef>
                <a:spcPts val="800"/>
              </a:spcBef>
              <a:spcAft>
                <a:spcPts val="0"/>
              </a:spcAft>
              <a:buNone/>
            </a:pPr>
            <a:r>
              <a:t/>
            </a:r>
            <a:endParaRPr sz="1500"/>
          </a:p>
        </p:txBody>
      </p:sp>
      <p:sp>
        <p:nvSpPr>
          <p:cNvPr id="229" name="Google Shape;229;p32"/>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Testing &amp; Results - Relays &amp; MOSFET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3"/>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Microprocessor Functionality</a:t>
            </a:r>
            <a:endParaRPr/>
          </a:p>
        </p:txBody>
      </p:sp>
      <p:pic>
        <p:nvPicPr>
          <p:cNvPr id="235" name="Google Shape;235;p33" title="IMG_3992.mov">
            <a:hlinkClick r:id="rId3"/>
          </p:cNvPr>
          <p:cNvPicPr preferRelativeResize="0"/>
          <p:nvPr/>
        </p:nvPicPr>
        <p:blipFill>
          <a:blip r:embed="rId4">
            <a:alphaModFix/>
          </a:blip>
          <a:stretch>
            <a:fillRect/>
          </a:stretch>
        </p:blipFill>
        <p:spPr>
          <a:xfrm>
            <a:off x="311700" y="1162975"/>
            <a:ext cx="4344226" cy="3258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4"/>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Level Sensor Functionality</a:t>
            </a:r>
            <a:endParaRPr/>
          </a:p>
        </p:txBody>
      </p:sp>
      <p:pic>
        <p:nvPicPr>
          <p:cNvPr id="241" name="Google Shape;241;p34" title="IMG_3993.MOV">
            <a:hlinkClick r:id="rId3"/>
          </p:cNvPr>
          <p:cNvPicPr preferRelativeResize="0"/>
          <p:nvPr/>
        </p:nvPicPr>
        <p:blipFill>
          <a:blip r:embed="rId4">
            <a:alphaModFix/>
          </a:blip>
          <a:stretch>
            <a:fillRect/>
          </a:stretch>
        </p:blipFill>
        <p:spPr>
          <a:xfrm>
            <a:off x="395300" y="1017725"/>
            <a:ext cx="1879600" cy="3341501"/>
          </a:xfrm>
          <a:prstGeom prst="rect">
            <a:avLst/>
          </a:prstGeom>
          <a:noFill/>
          <a:ln>
            <a:noFill/>
          </a:ln>
        </p:spPr>
      </p:pic>
      <p:graphicFrame>
        <p:nvGraphicFramePr>
          <p:cNvPr id="242" name="Google Shape;242;p34"/>
          <p:cNvGraphicFramePr/>
          <p:nvPr/>
        </p:nvGraphicFramePr>
        <p:xfrm>
          <a:off x="4102150" y="1216100"/>
          <a:ext cx="3000000" cy="3000000"/>
        </p:xfrm>
        <a:graphic>
          <a:graphicData uri="http://schemas.openxmlformats.org/drawingml/2006/table">
            <a:tbl>
              <a:tblPr>
                <a:noFill/>
                <a:tableStyleId>{74DC4DB8-0EDA-4FFC-93B0-AACB4E82E269}</a:tableStyleId>
              </a:tblPr>
              <a:tblGrid>
                <a:gridCol w="1140300"/>
                <a:gridCol w="1140300"/>
                <a:gridCol w="1140300"/>
                <a:gridCol w="1140300"/>
              </a:tblGrid>
              <a:tr h="588950">
                <a:tc>
                  <a:txBody>
                    <a:bodyPr/>
                    <a:lstStyle/>
                    <a:p>
                      <a:pPr indent="0" lvl="0" marL="0" rtl="0" algn="ctr">
                        <a:spcBef>
                          <a:spcPts val="0"/>
                        </a:spcBef>
                        <a:spcAft>
                          <a:spcPts val="0"/>
                        </a:spcAft>
                        <a:buNone/>
                      </a:pPr>
                      <a:r>
                        <a:rPr b="1" lang="en" sz="1300"/>
                        <a:t>Water Level</a:t>
                      </a:r>
                      <a:endParaRPr b="1" sz="1300"/>
                    </a:p>
                  </a:txBody>
                  <a:tcPr marT="91425" marB="91425" marR="91425" marL="91425" anchor="ctr">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300"/>
                        <a:t>GPIO</a:t>
                      </a:r>
                      <a:endParaRPr b="1" sz="1300"/>
                    </a:p>
                  </a:txBody>
                  <a:tcPr marT="91425" marB="91425" marR="91425" marL="91425" anchor="ctr">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300"/>
                        <a:t>Heater</a:t>
                      </a:r>
                      <a:endParaRPr b="1" sz="1300"/>
                    </a:p>
                  </a:txBody>
                  <a:tcPr marT="91425" marB="91425" marR="91425" marL="91425" anchor="ctr">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300"/>
                        <a:t>Solenoid Driver</a:t>
                      </a:r>
                      <a:endParaRPr b="1" sz="1300"/>
                    </a:p>
                  </a:txBody>
                  <a:tcPr marT="91425" marB="91425" marR="91425" marL="91425" anchor="ctr">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r h="588950">
                <a:tc>
                  <a:txBody>
                    <a:bodyPr/>
                    <a:lstStyle/>
                    <a:p>
                      <a:pPr indent="0" lvl="0" marL="0" rtl="0" algn="ctr">
                        <a:spcBef>
                          <a:spcPts val="0"/>
                        </a:spcBef>
                        <a:spcAft>
                          <a:spcPts val="0"/>
                        </a:spcAft>
                        <a:buNone/>
                      </a:pPr>
                      <a:r>
                        <a:rPr lang="en" sz="1300"/>
                        <a:t>0</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300"/>
                        <a:t>0</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300"/>
                        <a:t>0</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300"/>
                        <a:t>0</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588950">
                <a:tc>
                  <a:txBody>
                    <a:bodyPr/>
                    <a:lstStyle/>
                    <a:p>
                      <a:pPr indent="0" lvl="0" marL="0" rtl="0" algn="ctr">
                        <a:spcBef>
                          <a:spcPts val="0"/>
                        </a:spcBef>
                        <a:spcAft>
                          <a:spcPts val="0"/>
                        </a:spcAft>
                        <a:buNone/>
                      </a:pPr>
                      <a:r>
                        <a:rPr lang="en" sz="1300"/>
                        <a:t>0</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300"/>
                        <a:t>1</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300"/>
                        <a:t>0</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300"/>
                        <a:t>1</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FFFF00"/>
                    </a:solidFill>
                  </a:tcPr>
                </a:tc>
              </a:tr>
              <a:tr h="588950">
                <a:tc>
                  <a:txBody>
                    <a:bodyPr/>
                    <a:lstStyle/>
                    <a:p>
                      <a:pPr indent="0" lvl="0" marL="0" rtl="0" algn="ctr">
                        <a:spcBef>
                          <a:spcPts val="0"/>
                        </a:spcBef>
                        <a:spcAft>
                          <a:spcPts val="0"/>
                        </a:spcAft>
                        <a:buNone/>
                      </a:pPr>
                      <a:r>
                        <a:rPr lang="en" sz="1300"/>
                        <a:t>1</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300"/>
                        <a:t>0</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300"/>
                        <a:t>0</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300"/>
                        <a:t>0</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588950">
                <a:tc>
                  <a:txBody>
                    <a:bodyPr/>
                    <a:lstStyle/>
                    <a:p>
                      <a:pPr indent="0" lvl="0" marL="0" rtl="0" algn="ctr">
                        <a:spcBef>
                          <a:spcPts val="0"/>
                        </a:spcBef>
                        <a:spcAft>
                          <a:spcPts val="0"/>
                        </a:spcAft>
                        <a:buNone/>
                      </a:pPr>
                      <a:r>
                        <a:rPr lang="en" sz="1300"/>
                        <a:t>1</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300"/>
                        <a:t>1</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300"/>
                        <a:t>1</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en" sz="1300"/>
                        <a:t>0</a:t>
                      </a:r>
                      <a:endParaRPr sz="1300"/>
                    </a:p>
                  </a:txBody>
                  <a:tcPr marT="91425" marB="91425" marR="91425" marL="9142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
        <p:nvSpPr>
          <p:cNvPr id="243" name="Google Shape;243;p34"/>
          <p:cNvSpPr/>
          <p:nvPr/>
        </p:nvSpPr>
        <p:spPr>
          <a:xfrm>
            <a:off x="3800975" y="1882900"/>
            <a:ext cx="194100" cy="10263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44" name="Google Shape;244;p34"/>
          <p:cNvSpPr/>
          <p:nvPr/>
        </p:nvSpPr>
        <p:spPr>
          <a:xfrm>
            <a:off x="3800975" y="3074000"/>
            <a:ext cx="194100" cy="10263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45" name="Google Shape;245;p34"/>
          <p:cNvSpPr txBox="1"/>
          <p:nvPr/>
        </p:nvSpPr>
        <p:spPr>
          <a:xfrm>
            <a:off x="2411976" y="2249950"/>
            <a:ext cx="1412100" cy="29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13294B"/>
                </a:solidFill>
                <a:latin typeface="Calibri"/>
                <a:ea typeface="Calibri"/>
                <a:cs typeface="Calibri"/>
                <a:sym typeface="Calibri"/>
              </a:rPr>
              <a:t>Upper Level Sensor: 0</a:t>
            </a:r>
            <a:endParaRPr b="1" sz="900">
              <a:solidFill>
                <a:srgbClr val="13294B"/>
              </a:solidFill>
              <a:latin typeface="Calibri"/>
              <a:ea typeface="Calibri"/>
              <a:cs typeface="Calibri"/>
              <a:sym typeface="Calibri"/>
            </a:endParaRPr>
          </a:p>
          <a:p>
            <a:pPr indent="0" lvl="0" marL="0" rtl="0" algn="l">
              <a:spcBef>
                <a:spcPts val="0"/>
              </a:spcBef>
              <a:spcAft>
                <a:spcPts val="0"/>
              </a:spcAft>
              <a:buNone/>
            </a:pPr>
            <a:r>
              <a:rPr b="1" lang="en" sz="900">
                <a:solidFill>
                  <a:srgbClr val="13294B"/>
                </a:solidFill>
                <a:latin typeface="Calibri"/>
                <a:ea typeface="Calibri"/>
                <a:cs typeface="Calibri"/>
                <a:sym typeface="Calibri"/>
              </a:rPr>
              <a:t>Lower Level Sensor: X</a:t>
            </a:r>
            <a:endParaRPr b="1" sz="900">
              <a:solidFill>
                <a:srgbClr val="13294B"/>
              </a:solidFill>
              <a:latin typeface="Calibri"/>
              <a:ea typeface="Calibri"/>
              <a:cs typeface="Calibri"/>
              <a:sym typeface="Calibri"/>
            </a:endParaRPr>
          </a:p>
        </p:txBody>
      </p:sp>
      <p:sp>
        <p:nvSpPr>
          <p:cNvPr id="246" name="Google Shape;246;p34"/>
          <p:cNvSpPr txBox="1"/>
          <p:nvPr/>
        </p:nvSpPr>
        <p:spPr>
          <a:xfrm>
            <a:off x="2411875" y="3441050"/>
            <a:ext cx="1412100" cy="29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13294B"/>
                </a:solidFill>
                <a:latin typeface="Calibri"/>
                <a:ea typeface="Calibri"/>
                <a:cs typeface="Calibri"/>
                <a:sym typeface="Calibri"/>
              </a:rPr>
              <a:t>Upper Level Sensor: X</a:t>
            </a:r>
            <a:endParaRPr b="1" sz="900">
              <a:solidFill>
                <a:srgbClr val="13294B"/>
              </a:solidFill>
              <a:latin typeface="Calibri"/>
              <a:ea typeface="Calibri"/>
              <a:cs typeface="Calibri"/>
              <a:sym typeface="Calibri"/>
            </a:endParaRPr>
          </a:p>
          <a:p>
            <a:pPr indent="0" lvl="0" marL="0" rtl="0" algn="l">
              <a:spcBef>
                <a:spcPts val="0"/>
              </a:spcBef>
              <a:spcAft>
                <a:spcPts val="0"/>
              </a:spcAft>
              <a:buNone/>
            </a:pPr>
            <a:r>
              <a:rPr b="1" lang="en" sz="900">
                <a:solidFill>
                  <a:srgbClr val="13294B"/>
                </a:solidFill>
                <a:latin typeface="Calibri"/>
                <a:ea typeface="Calibri"/>
                <a:cs typeface="Calibri"/>
                <a:sym typeface="Calibri"/>
              </a:rPr>
              <a:t>Lower </a:t>
            </a:r>
            <a:r>
              <a:rPr b="1" lang="en" sz="900">
                <a:solidFill>
                  <a:srgbClr val="13294B"/>
                </a:solidFill>
                <a:latin typeface="Calibri"/>
                <a:ea typeface="Calibri"/>
                <a:cs typeface="Calibri"/>
                <a:sym typeface="Calibri"/>
              </a:rPr>
              <a:t>Level Sensor: 1</a:t>
            </a:r>
            <a:endParaRPr b="1" sz="900">
              <a:solidFill>
                <a:srgbClr val="13294B"/>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5"/>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Description - Firmware</a:t>
            </a:r>
            <a:endParaRPr/>
          </a:p>
        </p:txBody>
      </p:sp>
      <p:sp>
        <p:nvSpPr>
          <p:cNvPr id="252" name="Google Shape;252;p35"/>
          <p:cNvSpPr txBox="1"/>
          <p:nvPr>
            <p:ph idx="4294967295" type="body"/>
          </p:nvPr>
        </p:nvSpPr>
        <p:spPr>
          <a:xfrm>
            <a:off x="311700" y="1152475"/>
            <a:ext cx="8520600" cy="3416400"/>
          </a:xfrm>
          <a:prstGeom prst="rect">
            <a:avLst/>
          </a:prstGeom>
        </p:spPr>
        <p:txBody>
          <a:bodyPr anchorCtr="0" anchor="t" bIns="34275" lIns="68575" spcFirstLastPara="1" rIns="68575" wrap="square" tIns="34275">
            <a:normAutofit/>
          </a:bodyPr>
          <a:lstStyle/>
          <a:p>
            <a:pPr indent="-361950" lvl="0" marL="457200" rtl="0" algn="l">
              <a:spcBef>
                <a:spcPts val="800"/>
              </a:spcBef>
              <a:spcAft>
                <a:spcPts val="0"/>
              </a:spcAft>
              <a:buSzPts val="2100"/>
              <a:buChar char="-"/>
            </a:pPr>
            <a:r>
              <a:rPr lang="en"/>
              <a:t>Interact and operate with the devices via code over SPI</a:t>
            </a:r>
            <a:endParaRPr/>
          </a:p>
          <a:p>
            <a:pPr indent="-361950" lvl="0" marL="457200" rtl="0" algn="l">
              <a:spcBef>
                <a:spcPts val="800"/>
              </a:spcBef>
              <a:spcAft>
                <a:spcPts val="0"/>
              </a:spcAft>
              <a:buSzPts val="2100"/>
              <a:buChar char="-"/>
            </a:pPr>
            <a:r>
              <a:rPr lang="en"/>
              <a:t>Communicate through a serial monitor over USB</a:t>
            </a:r>
            <a:endParaRPr/>
          </a:p>
          <a:p>
            <a:pPr indent="-361950" lvl="0" marL="457200" rtl="0" algn="l">
              <a:spcBef>
                <a:spcPts val="800"/>
              </a:spcBef>
              <a:spcAft>
                <a:spcPts val="0"/>
              </a:spcAft>
              <a:buSzPts val="2100"/>
              <a:buChar char="-"/>
            </a:pPr>
            <a:r>
              <a:rPr lang="en"/>
              <a:t>Errors &amp; efficiency are handled by the previously mentioned libraries</a:t>
            </a:r>
            <a:endParaRPr/>
          </a:p>
          <a:p>
            <a:pPr indent="-361950" lvl="0" marL="457200" rtl="0" algn="l">
              <a:spcBef>
                <a:spcPts val="800"/>
              </a:spcBef>
              <a:spcAft>
                <a:spcPts val="0"/>
              </a:spcAft>
              <a:buSzPts val="2100"/>
              <a:buChar char="-"/>
            </a:pPr>
            <a:r>
              <a:rPr lang="en"/>
              <a:t>Main challenge was being able to read temperature sensors data connected to the MUX</a:t>
            </a:r>
            <a:endParaRPr/>
          </a:p>
          <a:p>
            <a:pPr indent="-361950" lvl="0" marL="457200" rtl="0" algn="l">
              <a:spcBef>
                <a:spcPts val="800"/>
              </a:spcBef>
              <a:spcAft>
                <a:spcPts val="0"/>
              </a:spcAft>
              <a:buSzPts val="2100"/>
              <a:buChar char="-"/>
            </a:pPr>
            <a:r>
              <a:rPr lang="en"/>
              <a:t>Most of our code is simply setting up how to interact with our PCB to then connect it to our </a:t>
            </a:r>
            <a:r>
              <a:rPr lang="en"/>
              <a:t>software</a:t>
            </a:r>
            <a:r>
              <a:rPr lang="en"/>
              <a:t> and UI</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6"/>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Design - Software</a:t>
            </a:r>
            <a:endParaRPr/>
          </a:p>
        </p:txBody>
      </p:sp>
      <p:sp>
        <p:nvSpPr>
          <p:cNvPr id="258" name="Google Shape;258;p36"/>
          <p:cNvSpPr txBox="1"/>
          <p:nvPr>
            <p:ph idx="4294967295" type="body"/>
          </p:nvPr>
        </p:nvSpPr>
        <p:spPr>
          <a:xfrm>
            <a:off x="311700" y="1152475"/>
            <a:ext cx="85206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t>B</a:t>
            </a:r>
            <a:r>
              <a:rPr lang="en"/>
              <a:t>uilt an app to run the experiment directly from a computer, and collect and display the data received in a manner that is easy to understand.</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pic>
        <p:nvPicPr>
          <p:cNvPr id="259" name="Google Shape;259;p36"/>
          <p:cNvPicPr preferRelativeResize="0"/>
          <p:nvPr/>
        </p:nvPicPr>
        <p:blipFill>
          <a:blip r:embed="rId3">
            <a:alphaModFix/>
          </a:blip>
          <a:stretch>
            <a:fillRect/>
          </a:stretch>
        </p:blipFill>
        <p:spPr>
          <a:xfrm>
            <a:off x="1500912" y="1783927"/>
            <a:ext cx="6142173" cy="26753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7"/>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Live-Plotting Feature</a:t>
            </a:r>
            <a:endParaRPr/>
          </a:p>
        </p:txBody>
      </p:sp>
      <p:pic>
        <p:nvPicPr>
          <p:cNvPr id="265" name="Google Shape;265;p37" title="Vid.MOV">
            <a:hlinkClick r:id="rId3"/>
          </p:cNvPr>
          <p:cNvPicPr preferRelativeResize="0"/>
          <p:nvPr/>
        </p:nvPicPr>
        <p:blipFill>
          <a:blip r:embed="rId4">
            <a:alphaModFix/>
          </a:blip>
          <a:stretch>
            <a:fillRect/>
          </a:stretch>
        </p:blipFill>
        <p:spPr>
          <a:xfrm>
            <a:off x="2286000" y="1017725"/>
            <a:ext cx="4555200" cy="341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8"/>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Description - Software</a:t>
            </a:r>
            <a:endParaRPr/>
          </a:p>
        </p:txBody>
      </p:sp>
      <p:sp>
        <p:nvSpPr>
          <p:cNvPr id="271" name="Google Shape;271;p38"/>
          <p:cNvSpPr txBox="1"/>
          <p:nvPr>
            <p:ph idx="4294967295" type="body"/>
          </p:nvPr>
        </p:nvSpPr>
        <p:spPr>
          <a:xfrm>
            <a:off x="311700" y="1152475"/>
            <a:ext cx="85206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t>The app was built with Flask using jinja2 templating. We used the Animation class in the Matplotlib library to plot the data in real time and pyserial to communicate with the ESP32 microcontroller.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p12"/>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About the Project</a:t>
            </a:r>
            <a:endParaRPr/>
          </a:p>
        </p:txBody>
      </p:sp>
      <p:sp>
        <p:nvSpPr>
          <p:cNvPr id="53" name="Google Shape;53;p12"/>
          <p:cNvSpPr txBox="1"/>
          <p:nvPr>
            <p:ph idx="4294967295" type="body"/>
          </p:nvPr>
        </p:nvSpPr>
        <p:spPr>
          <a:xfrm>
            <a:off x="311700" y="1152475"/>
            <a:ext cx="85206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solidFill>
                  <a:srgbClr val="13294B"/>
                </a:solidFill>
              </a:rPr>
              <a:t>What does water insecurity around the </a:t>
            </a:r>
            <a:r>
              <a:rPr lang="en">
                <a:solidFill>
                  <a:srgbClr val="13294B"/>
                </a:solidFill>
              </a:rPr>
              <a:t>world and global warming have in common?</a:t>
            </a:r>
            <a:endParaRPr>
              <a:solidFill>
                <a:srgbClr val="13294B"/>
              </a:solidFill>
            </a:endParaRPr>
          </a:p>
          <a:p>
            <a:pPr indent="0" lvl="0" marL="0" rtl="0" algn="l">
              <a:spcBef>
                <a:spcPts val="800"/>
              </a:spcBef>
              <a:spcAft>
                <a:spcPts val="0"/>
              </a:spcAft>
              <a:buNone/>
            </a:pPr>
            <a:r>
              <a:rPr lang="en">
                <a:solidFill>
                  <a:srgbClr val="13294B"/>
                </a:solidFill>
              </a:rPr>
              <a:t>The solution to both require fresh water. In order to solve both these problems, Professor Jont Allen of the ECE Department proposed a desalination system to which can service water insecure areas around the world. </a:t>
            </a:r>
            <a:endParaRPr>
              <a:solidFill>
                <a:srgbClr val="13294B"/>
              </a:solidFill>
            </a:endParaRPr>
          </a:p>
          <a:p>
            <a:pPr indent="0" lvl="0" marL="0" rtl="0" algn="l">
              <a:spcBef>
                <a:spcPts val="800"/>
              </a:spcBef>
              <a:spcAft>
                <a:spcPts val="0"/>
              </a:spcAft>
              <a:buNone/>
            </a:pPr>
            <a:r>
              <a:rPr lang="en">
                <a:solidFill>
                  <a:srgbClr val="13294B"/>
                </a:solidFill>
              </a:rPr>
              <a:t>Our project is designed to help him out by making his test prototype more user-friendly, and easier to operate.</a:t>
            </a:r>
            <a:endParaRPr>
              <a:solidFill>
                <a:srgbClr val="13294B"/>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9"/>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Successes and Challenges - Hardware</a:t>
            </a:r>
            <a:endParaRPr/>
          </a:p>
        </p:txBody>
      </p:sp>
      <p:sp>
        <p:nvSpPr>
          <p:cNvPr id="277" name="Google Shape;277;p39"/>
          <p:cNvSpPr txBox="1"/>
          <p:nvPr>
            <p:ph idx="4294967295" type="body"/>
          </p:nvPr>
        </p:nvSpPr>
        <p:spPr>
          <a:xfrm>
            <a:off x="311700" y="1152475"/>
            <a:ext cx="8520600" cy="3316800"/>
          </a:xfrm>
          <a:prstGeom prst="rect">
            <a:avLst/>
          </a:prstGeom>
        </p:spPr>
        <p:txBody>
          <a:bodyPr anchorCtr="0" anchor="t" bIns="34275" lIns="68575" spcFirstLastPara="1" rIns="68575" wrap="square" tIns="34275">
            <a:normAutofit lnSpcReduction="10000"/>
          </a:bodyPr>
          <a:lstStyle/>
          <a:p>
            <a:pPr indent="-374650" lvl="0" marL="457200" rtl="0" algn="l">
              <a:lnSpc>
                <a:spcPct val="80000"/>
              </a:lnSpc>
              <a:spcBef>
                <a:spcPts val="800"/>
              </a:spcBef>
              <a:spcAft>
                <a:spcPts val="0"/>
              </a:spcAft>
              <a:buClr>
                <a:srgbClr val="000000"/>
              </a:buClr>
              <a:buSzPts val="2300"/>
              <a:buChar char="•"/>
            </a:pPr>
            <a:r>
              <a:rPr lang="en">
                <a:solidFill>
                  <a:srgbClr val="000000"/>
                </a:solidFill>
                <a:highlight>
                  <a:schemeClr val="lt1"/>
                </a:highlight>
              </a:rPr>
              <a:t>Footprint VS Real</a:t>
            </a:r>
            <a:r>
              <a:rPr lang="en">
                <a:solidFill>
                  <a:srgbClr val="000000"/>
                </a:solidFill>
              </a:rPr>
              <a:t> (MOSFET/BJT)</a:t>
            </a:r>
            <a:endParaRPr sz="1900">
              <a:solidFill>
                <a:srgbClr val="000000"/>
              </a:solidFill>
            </a:endParaRPr>
          </a:p>
          <a:p>
            <a:pPr indent="-342900" lvl="1" marL="914400" rtl="0" algn="l">
              <a:lnSpc>
                <a:spcPct val="80000"/>
              </a:lnSpc>
              <a:spcBef>
                <a:spcPts val="0"/>
              </a:spcBef>
              <a:spcAft>
                <a:spcPts val="0"/>
              </a:spcAft>
              <a:buClr>
                <a:srgbClr val="000000"/>
              </a:buClr>
              <a:buSzPts val="1800"/>
              <a:buChar char="•"/>
            </a:pPr>
            <a:r>
              <a:rPr lang="en" sz="1700">
                <a:solidFill>
                  <a:srgbClr val="000000"/>
                </a:solidFill>
                <a:uFill>
                  <a:noFill/>
                </a:uFill>
                <a:hlinkClick action="ppaction://hlinksldjump" r:id="rId3">
                  <a:extLst>
                    <a:ext uri="{A12FA001-AC4F-418D-AE19-62706E023703}">
                      <ahyp:hlinkClr val="tx"/>
                    </a:ext>
                  </a:extLst>
                </a:hlinkClick>
              </a:rPr>
              <a:t>MOSFET</a:t>
            </a:r>
            <a:r>
              <a:rPr lang="en" sz="1700">
                <a:solidFill>
                  <a:srgbClr val="000000"/>
                </a:solidFill>
              </a:rPr>
              <a:t>: Configuration of Drain/Gate/</a:t>
            </a:r>
            <a:r>
              <a:rPr lang="en" sz="1700">
                <a:solidFill>
                  <a:srgbClr val="000000"/>
                </a:solidFill>
              </a:rPr>
              <a:t>Source were different</a:t>
            </a:r>
            <a:br>
              <a:rPr lang="en" sz="1700">
                <a:solidFill>
                  <a:srgbClr val="000000"/>
                </a:solidFill>
              </a:rPr>
            </a:br>
            <a:r>
              <a:rPr lang="en" sz="1700">
                <a:solidFill>
                  <a:srgbClr val="0000FF"/>
                </a:solidFill>
              </a:rPr>
              <a:t>Solution</a:t>
            </a:r>
            <a:r>
              <a:rPr lang="en" sz="1700">
                <a:solidFill>
                  <a:srgbClr val="000000"/>
                </a:solidFill>
              </a:rPr>
              <a:t>: Drain/Gate/Source → Gate/Drain/Source by bending pin (Through Hole)</a:t>
            </a:r>
            <a:endParaRPr sz="1700">
              <a:solidFill>
                <a:srgbClr val="000000"/>
              </a:solidFill>
            </a:endParaRPr>
          </a:p>
          <a:p>
            <a:pPr indent="-342900" lvl="1" marL="914400" rtl="0" algn="l">
              <a:lnSpc>
                <a:spcPct val="80000"/>
              </a:lnSpc>
              <a:spcBef>
                <a:spcPts val="0"/>
              </a:spcBef>
              <a:spcAft>
                <a:spcPts val="0"/>
              </a:spcAft>
              <a:buClr>
                <a:srgbClr val="000000"/>
              </a:buClr>
              <a:buSzPts val="1800"/>
              <a:buChar char="•"/>
            </a:pPr>
            <a:r>
              <a:rPr lang="en" sz="1700">
                <a:solidFill>
                  <a:srgbClr val="000000"/>
                </a:solidFill>
              </a:rPr>
              <a:t>BJT: Configuration of Collector/Base</a:t>
            </a:r>
            <a:r>
              <a:rPr lang="en" sz="1700">
                <a:solidFill>
                  <a:srgbClr val="000000"/>
                </a:solidFill>
              </a:rPr>
              <a:t>/Emitter</a:t>
            </a:r>
            <a:r>
              <a:rPr lang="en" sz="1700">
                <a:solidFill>
                  <a:srgbClr val="000000"/>
                </a:solidFill>
              </a:rPr>
              <a:t> were different</a:t>
            </a:r>
            <a:br>
              <a:rPr lang="en" sz="1700">
                <a:solidFill>
                  <a:srgbClr val="000000"/>
                </a:solidFill>
              </a:rPr>
            </a:br>
            <a:r>
              <a:rPr lang="en" sz="1700">
                <a:solidFill>
                  <a:srgbClr val="FF0000"/>
                </a:solidFill>
              </a:rPr>
              <a:t>Reason for failure</a:t>
            </a:r>
            <a:r>
              <a:rPr lang="en" sz="1700">
                <a:solidFill>
                  <a:srgbClr val="000000"/>
                </a:solidFill>
              </a:rPr>
              <a:t>: Collector/Emitter were flipped → used insulation tape and wire (Surface Mount) → short circuit</a:t>
            </a:r>
            <a:br>
              <a:rPr lang="en" sz="1700">
                <a:solidFill>
                  <a:srgbClr val="000000"/>
                </a:solidFill>
              </a:rPr>
            </a:br>
            <a:r>
              <a:rPr lang="en" sz="1700">
                <a:solidFill>
                  <a:srgbClr val="0000FF"/>
                </a:solidFill>
              </a:rPr>
              <a:t>Future Solution</a:t>
            </a:r>
            <a:r>
              <a:rPr lang="en" sz="1700">
                <a:solidFill>
                  <a:srgbClr val="000000"/>
                </a:solidFill>
              </a:rPr>
              <a:t>: Connect GPIO directly to Relay without using BJT</a:t>
            </a:r>
            <a:endParaRPr sz="1700">
              <a:solidFill>
                <a:srgbClr val="000000"/>
              </a:solidFill>
            </a:endParaRPr>
          </a:p>
          <a:p>
            <a:pPr indent="-336550" lvl="0" marL="457200" rtl="0" algn="l">
              <a:lnSpc>
                <a:spcPct val="80000"/>
              </a:lnSpc>
              <a:spcBef>
                <a:spcPts val="0"/>
              </a:spcBef>
              <a:spcAft>
                <a:spcPts val="0"/>
              </a:spcAft>
              <a:buClr>
                <a:srgbClr val="000000"/>
              </a:buClr>
              <a:buSzPts val="1700"/>
              <a:buChar char="•"/>
            </a:pPr>
            <a:r>
              <a:rPr lang="en">
                <a:solidFill>
                  <a:srgbClr val="000000"/>
                </a:solidFill>
                <a:highlight>
                  <a:schemeClr val="lt1"/>
                </a:highlight>
              </a:rPr>
              <a:t>Common Ground</a:t>
            </a:r>
            <a:r>
              <a:rPr lang="en">
                <a:solidFill>
                  <a:srgbClr val="000000"/>
                </a:solidFill>
              </a:rPr>
              <a:t> (</a:t>
            </a:r>
            <a:r>
              <a:rPr lang="en">
                <a:solidFill>
                  <a:srgbClr val="000000"/>
                </a:solidFill>
              </a:rPr>
              <a:t>High Power Circuit/Low Power Circuit)</a:t>
            </a:r>
            <a:br>
              <a:rPr lang="en" sz="1700">
                <a:solidFill>
                  <a:srgbClr val="000000"/>
                </a:solidFill>
              </a:rPr>
            </a:br>
            <a:r>
              <a:rPr lang="en" sz="1700">
                <a:solidFill>
                  <a:srgbClr val="000000"/>
                </a:solidFill>
              </a:rPr>
              <a:t>	</a:t>
            </a:r>
            <a:r>
              <a:rPr lang="en" sz="1700">
                <a:solidFill>
                  <a:srgbClr val="0000FF"/>
                </a:solidFill>
              </a:rPr>
              <a:t>Solution</a:t>
            </a:r>
            <a:r>
              <a:rPr lang="en" sz="1700">
                <a:solidFill>
                  <a:srgbClr val="000000"/>
                </a:solidFill>
              </a:rPr>
              <a:t>: connected GND of both circuit using wire</a:t>
            </a:r>
            <a:endParaRPr sz="1700">
              <a:solidFill>
                <a:srgbClr val="000000"/>
              </a:solidFill>
            </a:endParaRPr>
          </a:p>
          <a:p>
            <a:pPr indent="-336550" lvl="0" marL="457200" rtl="0" algn="l">
              <a:lnSpc>
                <a:spcPct val="80000"/>
              </a:lnSpc>
              <a:spcBef>
                <a:spcPts val="0"/>
              </a:spcBef>
              <a:spcAft>
                <a:spcPts val="0"/>
              </a:spcAft>
              <a:buClr>
                <a:srgbClr val="000000"/>
              </a:buClr>
              <a:buSzPts val="1700"/>
              <a:buChar char="•"/>
            </a:pPr>
            <a:r>
              <a:rPr lang="en">
                <a:solidFill>
                  <a:srgbClr val="000000"/>
                </a:solidFill>
                <a:highlight>
                  <a:schemeClr val="lt1"/>
                </a:highlight>
              </a:rPr>
              <a:t>Strapping Pin</a:t>
            </a:r>
            <a:br>
              <a:rPr lang="en" sz="1900">
                <a:solidFill>
                  <a:srgbClr val="000000"/>
                </a:solidFill>
              </a:rPr>
            </a:br>
            <a:r>
              <a:rPr lang="en" sz="1900">
                <a:solidFill>
                  <a:srgbClr val="000000"/>
                </a:solidFill>
              </a:rPr>
              <a:t>	</a:t>
            </a:r>
            <a:r>
              <a:rPr lang="en" sz="1700">
                <a:solidFill>
                  <a:srgbClr val="0000FF"/>
                </a:solidFill>
              </a:rPr>
              <a:t>Solution</a:t>
            </a:r>
            <a:r>
              <a:rPr lang="en" sz="1700">
                <a:solidFill>
                  <a:srgbClr val="000000"/>
                </a:solidFill>
              </a:rPr>
              <a:t>: placed resistor between strapping pin and 3.3VDC voltage source</a:t>
            </a:r>
            <a:endParaRPr sz="1700">
              <a:solidFill>
                <a:srgbClr val="000000"/>
              </a:solidFill>
            </a:endParaRPr>
          </a:p>
          <a:p>
            <a:pPr indent="0" lvl="0" marL="0" rtl="0" algn="l">
              <a:lnSpc>
                <a:spcPct val="80000"/>
              </a:lnSpc>
              <a:spcBef>
                <a:spcPts val="800"/>
              </a:spcBef>
              <a:spcAft>
                <a:spcPts val="0"/>
              </a:spcAft>
              <a:buNone/>
            </a:pPr>
            <a:r>
              <a:rPr b="1" lang="en" sz="1700">
                <a:solidFill>
                  <a:srgbClr val="000000"/>
                </a:solidFill>
              </a:rPr>
              <a:t>Major Success</a:t>
            </a:r>
            <a:r>
              <a:rPr lang="en" sz="1700">
                <a:solidFill>
                  <a:srgbClr val="000000"/>
                </a:solidFill>
              </a:rPr>
              <a:t>: </a:t>
            </a:r>
            <a:endParaRPr sz="1700">
              <a:solidFill>
                <a:srgbClr val="000000"/>
              </a:solidFill>
            </a:endParaRPr>
          </a:p>
          <a:p>
            <a:pPr indent="-336550" lvl="1" marL="914400" rtl="0" algn="l">
              <a:lnSpc>
                <a:spcPct val="80000"/>
              </a:lnSpc>
              <a:spcBef>
                <a:spcPts val="400"/>
              </a:spcBef>
              <a:spcAft>
                <a:spcPts val="0"/>
              </a:spcAft>
              <a:buClr>
                <a:srgbClr val="000000"/>
              </a:buClr>
              <a:buSzPts val="1700"/>
              <a:buChar char="•"/>
            </a:pPr>
            <a:r>
              <a:rPr lang="en" sz="1700">
                <a:solidFill>
                  <a:srgbClr val="000000"/>
                </a:solidFill>
              </a:rPr>
              <a:t>Supplying </a:t>
            </a:r>
            <a:r>
              <a:rPr lang="en" sz="1700">
                <a:solidFill>
                  <a:srgbClr val="000000"/>
                </a:solidFill>
              </a:rPr>
              <a:t>Sufficient</a:t>
            </a:r>
            <a:r>
              <a:rPr lang="en" sz="1700">
                <a:solidFill>
                  <a:srgbClr val="000000"/>
                </a:solidFill>
              </a:rPr>
              <a:t> Voltage/Current</a:t>
            </a:r>
            <a:endParaRPr sz="1700">
              <a:solidFill>
                <a:srgbClr val="000000"/>
              </a:solidFill>
            </a:endParaRPr>
          </a:p>
          <a:p>
            <a:pPr indent="-336550" lvl="1" marL="914400" rtl="0" algn="l">
              <a:lnSpc>
                <a:spcPct val="80000"/>
              </a:lnSpc>
              <a:spcBef>
                <a:spcPts val="0"/>
              </a:spcBef>
              <a:spcAft>
                <a:spcPts val="0"/>
              </a:spcAft>
              <a:buClr>
                <a:srgbClr val="000000"/>
              </a:buClr>
              <a:buSzPts val="1700"/>
              <a:buChar char="•"/>
            </a:pPr>
            <a:r>
              <a:rPr lang="en" sz="1700">
                <a:solidFill>
                  <a:srgbClr val="000000"/>
                </a:solidFill>
              </a:rPr>
              <a:t>Controlling MOSFET</a:t>
            </a:r>
            <a:endParaRPr sz="170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0"/>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Successes and Challenges - Firmware</a:t>
            </a:r>
            <a:endParaRPr/>
          </a:p>
        </p:txBody>
      </p:sp>
      <p:sp>
        <p:nvSpPr>
          <p:cNvPr id="283" name="Google Shape;283;p40"/>
          <p:cNvSpPr txBox="1"/>
          <p:nvPr>
            <p:ph idx="4294967295" type="body"/>
          </p:nvPr>
        </p:nvSpPr>
        <p:spPr>
          <a:xfrm>
            <a:off x="311700" y="1082025"/>
            <a:ext cx="8520600" cy="3225900"/>
          </a:xfrm>
          <a:prstGeom prst="rect">
            <a:avLst/>
          </a:prstGeom>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b="1" lang="en" sz="1700"/>
              <a:t>Challenges</a:t>
            </a:r>
            <a:endParaRPr b="1" sz="1700"/>
          </a:p>
          <a:p>
            <a:pPr indent="-336550" lvl="0" marL="457200" rtl="0" algn="l">
              <a:lnSpc>
                <a:spcPct val="100000"/>
              </a:lnSpc>
              <a:spcBef>
                <a:spcPts val="800"/>
              </a:spcBef>
              <a:spcAft>
                <a:spcPts val="0"/>
              </a:spcAft>
              <a:buSzPts val="1700"/>
              <a:buChar char="•"/>
            </a:pPr>
            <a:r>
              <a:rPr lang="en" sz="1700"/>
              <a:t>Temperature Sensor: </a:t>
            </a:r>
            <a:r>
              <a:rPr lang="en" sz="1700">
                <a:solidFill>
                  <a:srgbClr val="FF0000"/>
                </a:solidFill>
              </a:rPr>
              <a:t>couldn’t read some sensors</a:t>
            </a:r>
            <a:endParaRPr sz="1700">
              <a:solidFill>
                <a:srgbClr val="FF0000"/>
              </a:solidFill>
            </a:endParaRPr>
          </a:p>
          <a:p>
            <a:pPr indent="-336550" lvl="1" marL="914400" rtl="0" algn="l">
              <a:lnSpc>
                <a:spcPct val="100000"/>
              </a:lnSpc>
              <a:spcBef>
                <a:spcPts val="0"/>
              </a:spcBef>
              <a:spcAft>
                <a:spcPts val="0"/>
              </a:spcAft>
              <a:buSzPts val="1700"/>
              <a:buChar char="•"/>
            </a:pPr>
            <a:r>
              <a:rPr lang="en" sz="1700"/>
              <a:t>Reading CS from MUX</a:t>
            </a:r>
            <a:endParaRPr sz="1700"/>
          </a:p>
          <a:p>
            <a:pPr indent="-336550" lvl="1" marL="914400" rtl="0" algn="l">
              <a:lnSpc>
                <a:spcPct val="100000"/>
              </a:lnSpc>
              <a:spcBef>
                <a:spcPts val="0"/>
              </a:spcBef>
              <a:spcAft>
                <a:spcPts val="0"/>
              </a:spcAft>
              <a:buSzPts val="1700"/>
              <a:buChar char="•"/>
            </a:pPr>
            <a:r>
              <a:rPr lang="en" sz="1700"/>
              <a:t>Data bus clobbering</a:t>
            </a:r>
            <a:endParaRPr sz="1700"/>
          </a:p>
          <a:p>
            <a:pPr indent="-336550" lvl="0" marL="457200" rtl="0" algn="l">
              <a:lnSpc>
                <a:spcPct val="100000"/>
              </a:lnSpc>
              <a:spcBef>
                <a:spcPts val="0"/>
              </a:spcBef>
              <a:spcAft>
                <a:spcPts val="0"/>
              </a:spcAft>
              <a:buSzPts val="1700"/>
              <a:buChar char="•"/>
            </a:pPr>
            <a:r>
              <a:rPr lang="en" sz="1700"/>
              <a:t>3:8 MUX: wasn’t connected initially &amp; </a:t>
            </a:r>
            <a:r>
              <a:rPr lang="en" sz="1700">
                <a:solidFill>
                  <a:srgbClr val="FF0000"/>
                </a:solidFill>
              </a:rPr>
              <a:t>timing for CS</a:t>
            </a:r>
            <a:r>
              <a:rPr lang="en" sz="1700"/>
              <a:t> was offset</a:t>
            </a:r>
            <a:endParaRPr sz="1700"/>
          </a:p>
          <a:p>
            <a:pPr indent="-336550" lvl="1" marL="914400" rtl="0" algn="l">
              <a:lnSpc>
                <a:spcPct val="100000"/>
              </a:lnSpc>
              <a:spcBef>
                <a:spcPts val="0"/>
              </a:spcBef>
              <a:spcAft>
                <a:spcPts val="0"/>
              </a:spcAft>
              <a:buSzPts val="1700"/>
              <a:buChar char="•"/>
            </a:pPr>
            <a:r>
              <a:rPr lang="en" sz="1700"/>
              <a:t>No connection = no reading</a:t>
            </a:r>
            <a:endParaRPr sz="1700"/>
          </a:p>
          <a:p>
            <a:pPr indent="-336550" lvl="1" marL="914400" rtl="0" algn="l">
              <a:lnSpc>
                <a:spcPct val="100000"/>
              </a:lnSpc>
              <a:spcBef>
                <a:spcPts val="0"/>
              </a:spcBef>
              <a:spcAft>
                <a:spcPts val="0"/>
              </a:spcAft>
              <a:buSzPts val="1700"/>
              <a:buChar char="•"/>
            </a:pPr>
            <a:r>
              <a:rPr lang="en" sz="1700"/>
              <a:t>MUX output time &lt; time for reading sensor</a:t>
            </a:r>
            <a:endParaRPr sz="1700"/>
          </a:p>
          <a:p>
            <a:pPr indent="0" lvl="0" marL="0" rtl="0" algn="l">
              <a:lnSpc>
                <a:spcPct val="115000"/>
              </a:lnSpc>
              <a:spcBef>
                <a:spcPts val="800"/>
              </a:spcBef>
              <a:spcAft>
                <a:spcPts val="0"/>
              </a:spcAft>
              <a:buNone/>
            </a:pPr>
            <a:r>
              <a:rPr b="1" lang="en" sz="1700"/>
              <a:t>Major Success</a:t>
            </a:r>
            <a:r>
              <a:rPr lang="en" sz="1700"/>
              <a:t>:</a:t>
            </a:r>
            <a:endParaRPr sz="1700"/>
          </a:p>
          <a:p>
            <a:pPr indent="-336550" lvl="0" marL="457200" rtl="0" algn="l">
              <a:lnSpc>
                <a:spcPct val="100000"/>
              </a:lnSpc>
              <a:spcBef>
                <a:spcPts val="800"/>
              </a:spcBef>
              <a:spcAft>
                <a:spcPts val="0"/>
              </a:spcAft>
              <a:buSzPts val="1700"/>
              <a:buChar char="•"/>
            </a:pPr>
            <a:r>
              <a:rPr lang="en" sz="1700"/>
              <a:t>Program microcontroller</a:t>
            </a:r>
            <a:endParaRPr sz="1700"/>
          </a:p>
          <a:p>
            <a:pPr indent="-336550" lvl="0" marL="457200" rtl="0" algn="l">
              <a:lnSpc>
                <a:spcPct val="100000"/>
              </a:lnSpc>
              <a:spcBef>
                <a:spcPts val="0"/>
              </a:spcBef>
              <a:spcAft>
                <a:spcPts val="0"/>
              </a:spcAft>
              <a:buSzPts val="1700"/>
              <a:buChar char="•"/>
            </a:pPr>
            <a:r>
              <a:rPr lang="en" sz="1700"/>
              <a:t>Read Humidity Sensor &amp; Temperature Sensor one with and one without MUX</a:t>
            </a:r>
            <a:endParaRPr sz="17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1"/>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Successes and Challenges - Software</a:t>
            </a:r>
            <a:endParaRPr/>
          </a:p>
        </p:txBody>
      </p:sp>
      <p:sp>
        <p:nvSpPr>
          <p:cNvPr id="289" name="Google Shape;289;p41"/>
          <p:cNvSpPr txBox="1"/>
          <p:nvPr>
            <p:ph idx="4294967295" type="body"/>
          </p:nvPr>
        </p:nvSpPr>
        <p:spPr>
          <a:xfrm>
            <a:off x="311700" y="1152475"/>
            <a:ext cx="8520600" cy="3316800"/>
          </a:xfrm>
          <a:prstGeom prst="rect">
            <a:avLst/>
          </a:prstGeom>
        </p:spPr>
        <p:txBody>
          <a:bodyPr anchorCtr="0" anchor="t" bIns="34275" lIns="68575" spcFirstLastPara="1" rIns="68575" wrap="square" tIns="34275">
            <a:normAutofit lnSpcReduction="10000"/>
          </a:bodyPr>
          <a:lstStyle/>
          <a:p>
            <a:pPr indent="-361950" lvl="0" marL="457200" rtl="0" algn="l">
              <a:spcBef>
                <a:spcPts val="800"/>
              </a:spcBef>
              <a:spcAft>
                <a:spcPts val="0"/>
              </a:spcAft>
              <a:buSzPts val="2100"/>
              <a:buChar char="•"/>
            </a:pPr>
            <a:r>
              <a:rPr lang="en"/>
              <a:t>Real-time plotting</a:t>
            </a:r>
            <a:endParaRPr/>
          </a:p>
          <a:p>
            <a:pPr indent="-342900" lvl="1" marL="914400" rtl="0" algn="l">
              <a:spcBef>
                <a:spcPts val="0"/>
              </a:spcBef>
              <a:spcAft>
                <a:spcPts val="0"/>
              </a:spcAft>
              <a:buSzPts val="1800"/>
              <a:buChar char="•"/>
            </a:pPr>
            <a:r>
              <a:rPr lang="en"/>
              <a:t>We ran into a </a:t>
            </a:r>
            <a:r>
              <a:rPr lang="en"/>
              <a:t>threading</a:t>
            </a:r>
            <a:r>
              <a:rPr lang="en"/>
              <a:t> related issue, as multiple </a:t>
            </a:r>
            <a:r>
              <a:rPr lang="en"/>
              <a:t>processes</a:t>
            </a:r>
            <a:r>
              <a:rPr lang="en"/>
              <a:t> had to run simultaneously.</a:t>
            </a:r>
            <a:endParaRPr/>
          </a:p>
          <a:p>
            <a:pPr indent="-342900" lvl="1" marL="914400" rtl="0" algn="l">
              <a:spcBef>
                <a:spcPts val="0"/>
              </a:spcBef>
              <a:spcAft>
                <a:spcPts val="0"/>
              </a:spcAft>
              <a:buSzPts val="1800"/>
              <a:buChar char="•"/>
            </a:pPr>
            <a:r>
              <a:rPr lang="en"/>
              <a:t>We fixed this issue, by using the FuncAnimation function in the Animation class in the Matplotlib package.</a:t>
            </a:r>
            <a:endParaRPr/>
          </a:p>
          <a:p>
            <a:pPr indent="-361950" lvl="0" marL="457200" rtl="0" algn="l">
              <a:spcBef>
                <a:spcPts val="0"/>
              </a:spcBef>
              <a:spcAft>
                <a:spcPts val="0"/>
              </a:spcAft>
              <a:buSzPts val="2100"/>
              <a:buChar char="•"/>
            </a:pPr>
            <a:r>
              <a:rPr lang="en"/>
              <a:t>Connecting to ESP-32 microcontroller using serial USB</a:t>
            </a:r>
            <a:endParaRPr/>
          </a:p>
          <a:p>
            <a:pPr indent="-342900" lvl="1" marL="914400" rtl="0" algn="l">
              <a:spcBef>
                <a:spcPts val="0"/>
              </a:spcBef>
              <a:spcAft>
                <a:spcPts val="0"/>
              </a:spcAft>
              <a:buSzPts val="1800"/>
              <a:buChar char="•"/>
            </a:pPr>
            <a:r>
              <a:rPr lang="en"/>
              <a:t>Unfortunately we didn’t have time to figure out the communication between the microcontroller and the app.</a:t>
            </a:r>
            <a:endParaRPr/>
          </a:p>
          <a:p>
            <a:pPr indent="-342900" lvl="1" marL="914400" rtl="0" algn="l">
              <a:spcBef>
                <a:spcPts val="0"/>
              </a:spcBef>
              <a:spcAft>
                <a:spcPts val="0"/>
              </a:spcAft>
              <a:buSzPts val="1800"/>
              <a:buChar char="•"/>
            </a:pPr>
            <a:r>
              <a:rPr lang="en"/>
              <a:t>We believe the issue lies with the microcontroller not being able to handle requests from Flask due as they were improperly handled in both the firmware and software code.</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2"/>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Conclusions</a:t>
            </a:r>
            <a:endParaRPr/>
          </a:p>
        </p:txBody>
      </p:sp>
      <p:sp>
        <p:nvSpPr>
          <p:cNvPr id="295" name="Google Shape;295;p42"/>
          <p:cNvSpPr txBox="1"/>
          <p:nvPr>
            <p:ph idx="4294967295" type="body"/>
          </p:nvPr>
        </p:nvSpPr>
        <p:spPr>
          <a:xfrm>
            <a:off x="311700" y="1152475"/>
            <a:ext cx="85206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u="sng"/>
              <a:t>What did we learn</a:t>
            </a:r>
            <a:endParaRPr b="1" u="sng"/>
          </a:p>
          <a:p>
            <a:pPr indent="-361950" lvl="0" marL="457200" rtl="0" algn="l">
              <a:spcBef>
                <a:spcPts val="800"/>
              </a:spcBef>
              <a:spcAft>
                <a:spcPts val="0"/>
              </a:spcAft>
              <a:buSzPts val="2100"/>
              <a:buChar char="-"/>
            </a:pPr>
            <a:r>
              <a:rPr lang="en"/>
              <a:t>Prototyping, Testing ,and Iterating are crucial in design</a:t>
            </a:r>
            <a:endParaRPr/>
          </a:p>
          <a:p>
            <a:pPr indent="0" lvl="0" marL="0" rtl="0" algn="l">
              <a:spcBef>
                <a:spcPts val="800"/>
              </a:spcBef>
              <a:spcAft>
                <a:spcPts val="0"/>
              </a:spcAft>
              <a:buNone/>
            </a:pPr>
            <a:r>
              <a:rPr b="1" lang="en" u="sng"/>
              <a:t>What would we do differently</a:t>
            </a:r>
            <a:endParaRPr b="1" u="sng"/>
          </a:p>
          <a:p>
            <a:pPr indent="-361950" lvl="0" marL="457200" rtl="0" algn="l">
              <a:spcBef>
                <a:spcPts val="800"/>
              </a:spcBef>
              <a:spcAft>
                <a:spcPts val="0"/>
              </a:spcAft>
              <a:buSzPts val="2100"/>
              <a:buChar char="-"/>
            </a:pPr>
            <a:r>
              <a:rPr lang="en"/>
              <a:t>No BJT for the relay and connect GPIO directly</a:t>
            </a:r>
            <a:endParaRPr/>
          </a:p>
          <a:p>
            <a:pPr indent="-361950" lvl="0" marL="457200" rtl="0" algn="l">
              <a:spcBef>
                <a:spcPts val="800"/>
              </a:spcBef>
              <a:spcAft>
                <a:spcPts val="0"/>
              </a:spcAft>
              <a:buSzPts val="2100"/>
              <a:buChar char="-"/>
            </a:pPr>
            <a:r>
              <a:rPr lang="en"/>
              <a:t>Design with correct footprint</a:t>
            </a:r>
            <a:endParaRPr/>
          </a:p>
          <a:p>
            <a:pPr indent="0" lvl="0" marL="0" rtl="0" algn="l">
              <a:spcBef>
                <a:spcPts val="800"/>
              </a:spcBef>
              <a:spcAft>
                <a:spcPts val="0"/>
              </a:spcAft>
              <a:buNone/>
            </a:pPr>
            <a:r>
              <a:rPr b="1" lang="en" u="sng"/>
              <a:t>Mistakes we made</a:t>
            </a:r>
            <a:endParaRPr b="1" u="sng"/>
          </a:p>
          <a:p>
            <a:pPr indent="-361950" lvl="0" marL="457200" rtl="0" algn="l">
              <a:spcBef>
                <a:spcPts val="800"/>
              </a:spcBef>
              <a:spcAft>
                <a:spcPts val="0"/>
              </a:spcAft>
              <a:buSzPts val="2100"/>
              <a:buChar char="-"/>
            </a:pPr>
            <a:r>
              <a:rPr lang="en"/>
              <a:t>Forgot to connect enable pins for the MUX</a:t>
            </a:r>
            <a:endParaRPr/>
          </a:p>
          <a:p>
            <a:pPr indent="-361950" lvl="0" marL="457200" rtl="0" algn="l">
              <a:spcBef>
                <a:spcPts val="800"/>
              </a:spcBef>
              <a:spcAft>
                <a:spcPts val="0"/>
              </a:spcAft>
              <a:buSzPts val="2100"/>
              <a:buChar char="-"/>
            </a:pPr>
            <a:r>
              <a:rPr lang="en"/>
              <a:t>Wrong Footprint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3"/>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Recommendations</a:t>
            </a:r>
            <a:r>
              <a:rPr lang="en"/>
              <a:t> for future work</a:t>
            </a:r>
            <a:endParaRPr/>
          </a:p>
        </p:txBody>
      </p:sp>
      <p:sp>
        <p:nvSpPr>
          <p:cNvPr id="301" name="Google Shape;301;p43"/>
          <p:cNvSpPr txBox="1"/>
          <p:nvPr>
            <p:ph idx="4294967295" type="body"/>
          </p:nvPr>
        </p:nvSpPr>
        <p:spPr>
          <a:xfrm>
            <a:off x="311700" y="1152475"/>
            <a:ext cx="8520600" cy="3416400"/>
          </a:xfrm>
          <a:prstGeom prst="rect">
            <a:avLst/>
          </a:prstGeom>
        </p:spPr>
        <p:txBody>
          <a:bodyPr anchorCtr="0" anchor="t" bIns="34275" lIns="68575" spcFirstLastPara="1" rIns="68575" wrap="square" tIns="34275">
            <a:normAutofit/>
          </a:bodyPr>
          <a:lstStyle/>
          <a:p>
            <a:pPr indent="-361950" lvl="0" marL="457200" rtl="0" algn="l">
              <a:spcBef>
                <a:spcPts val="800"/>
              </a:spcBef>
              <a:spcAft>
                <a:spcPts val="0"/>
              </a:spcAft>
              <a:buSzPts val="2100"/>
              <a:buChar char="-"/>
            </a:pPr>
            <a:r>
              <a:rPr lang="en"/>
              <a:t>Implement our board into the prototype to test if it can fully automate once inside</a:t>
            </a:r>
            <a:endParaRPr/>
          </a:p>
          <a:p>
            <a:pPr indent="-361950" lvl="0" marL="457200" rtl="0" algn="l">
              <a:spcBef>
                <a:spcPts val="800"/>
              </a:spcBef>
              <a:spcAft>
                <a:spcPts val="0"/>
              </a:spcAft>
              <a:buSzPts val="2100"/>
              <a:buChar char="-"/>
            </a:pPr>
            <a:r>
              <a:rPr lang="en"/>
              <a:t>Figure out connecting the app to the microcontroller through USB.</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pic>
        <p:nvPicPr>
          <p:cNvPr id="58" name="Google Shape;58;p13"/>
          <p:cNvPicPr preferRelativeResize="0"/>
          <p:nvPr/>
        </p:nvPicPr>
        <p:blipFill>
          <a:blip r:embed="rId3">
            <a:alphaModFix/>
          </a:blip>
          <a:stretch>
            <a:fillRect/>
          </a:stretch>
        </p:blipFill>
        <p:spPr>
          <a:xfrm>
            <a:off x="311700" y="1017725"/>
            <a:ext cx="6042950" cy="3399148"/>
          </a:xfrm>
          <a:prstGeom prst="rect">
            <a:avLst/>
          </a:prstGeom>
          <a:noFill/>
          <a:ln>
            <a:noFill/>
          </a:ln>
        </p:spPr>
      </p:pic>
      <p:sp>
        <p:nvSpPr>
          <p:cNvPr id="59" name="Google Shape;59;p13"/>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Prototype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0" y="455134"/>
            <a:ext cx="9144000" cy="36021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0" y="457875"/>
            <a:ext cx="9144000" cy="36021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High Level Requirements</a:t>
            </a:r>
            <a:endParaRPr/>
          </a:p>
        </p:txBody>
      </p:sp>
      <p:sp>
        <p:nvSpPr>
          <p:cNvPr id="75" name="Google Shape;75;p16"/>
          <p:cNvSpPr txBox="1"/>
          <p:nvPr/>
        </p:nvSpPr>
        <p:spPr>
          <a:xfrm>
            <a:off x="421050" y="1332525"/>
            <a:ext cx="8411400" cy="28947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13294B"/>
              </a:buClr>
              <a:buSzPts val="2100"/>
              <a:buFont typeface="Calibri"/>
              <a:buAutoNum type="arabicPeriod"/>
            </a:pPr>
            <a:r>
              <a:rPr lang="en" sz="2100">
                <a:solidFill>
                  <a:srgbClr val="13294B"/>
                </a:solidFill>
                <a:latin typeface="Calibri"/>
                <a:ea typeface="Calibri"/>
                <a:cs typeface="Calibri"/>
                <a:sym typeface="Calibri"/>
              </a:rPr>
              <a:t>Connect sensors and power devices to our board</a:t>
            </a:r>
            <a:endParaRPr sz="2100">
              <a:solidFill>
                <a:srgbClr val="13294B"/>
              </a:solidFill>
              <a:latin typeface="Calibri"/>
              <a:ea typeface="Calibri"/>
              <a:cs typeface="Calibri"/>
              <a:sym typeface="Calibri"/>
            </a:endParaRPr>
          </a:p>
          <a:p>
            <a:pPr indent="0" lvl="0" marL="0" rtl="0" algn="l">
              <a:spcBef>
                <a:spcPts val="0"/>
              </a:spcBef>
              <a:spcAft>
                <a:spcPts val="0"/>
              </a:spcAft>
              <a:buNone/>
            </a:pPr>
            <a:r>
              <a:t/>
            </a:r>
            <a:endParaRPr sz="2100">
              <a:solidFill>
                <a:srgbClr val="13294B"/>
              </a:solidFill>
              <a:latin typeface="Calibri"/>
              <a:ea typeface="Calibri"/>
              <a:cs typeface="Calibri"/>
              <a:sym typeface="Calibri"/>
            </a:endParaRPr>
          </a:p>
          <a:p>
            <a:pPr indent="-361950" lvl="0" marL="457200" rtl="0" algn="l">
              <a:spcBef>
                <a:spcPts val="0"/>
              </a:spcBef>
              <a:spcAft>
                <a:spcPts val="0"/>
              </a:spcAft>
              <a:buClr>
                <a:srgbClr val="13294B"/>
              </a:buClr>
              <a:buSzPts val="2100"/>
              <a:buFont typeface="Calibri"/>
              <a:buAutoNum type="arabicPeriod"/>
            </a:pPr>
            <a:r>
              <a:rPr lang="en" sz="2100">
                <a:solidFill>
                  <a:srgbClr val="13294B"/>
                </a:solidFill>
                <a:latin typeface="Calibri"/>
                <a:ea typeface="Calibri"/>
                <a:cs typeface="Calibri"/>
                <a:sym typeface="Calibri"/>
              </a:rPr>
              <a:t>Automate the system from our board and collect the data</a:t>
            </a:r>
            <a:endParaRPr sz="2100">
              <a:solidFill>
                <a:srgbClr val="13294B"/>
              </a:solidFill>
              <a:latin typeface="Calibri"/>
              <a:ea typeface="Calibri"/>
              <a:cs typeface="Calibri"/>
              <a:sym typeface="Calibri"/>
            </a:endParaRPr>
          </a:p>
          <a:p>
            <a:pPr indent="0" lvl="0" marL="0" rtl="0" algn="l">
              <a:spcBef>
                <a:spcPts val="0"/>
              </a:spcBef>
              <a:spcAft>
                <a:spcPts val="0"/>
              </a:spcAft>
              <a:buNone/>
            </a:pPr>
            <a:r>
              <a:t/>
            </a:r>
            <a:endParaRPr sz="2100">
              <a:solidFill>
                <a:srgbClr val="13294B"/>
              </a:solidFill>
              <a:latin typeface="Calibri"/>
              <a:ea typeface="Calibri"/>
              <a:cs typeface="Calibri"/>
              <a:sym typeface="Calibri"/>
            </a:endParaRPr>
          </a:p>
          <a:p>
            <a:pPr indent="-361950" lvl="0" marL="457200" rtl="0" algn="l">
              <a:spcBef>
                <a:spcPts val="0"/>
              </a:spcBef>
              <a:spcAft>
                <a:spcPts val="0"/>
              </a:spcAft>
              <a:buClr>
                <a:srgbClr val="13294B"/>
              </a:buClr>
              <a:buSzPts val="2100"/>
              <a:buFont typeface="Calibri"/>
              <a:buAutoNum type="arabicPeriod"/>
            </a:pPr>
            <a:r>
              <a:rPr lang="en" sz="2100">
                <a:solidFill>
                  <a:srgbClr val="13294B"/>
                </a:solidFill>
                <a:latin typeface="Calibri"/>
                <a:ea typeface="Calibri"/>
                <a:cs typeface="Calibri"/>
                <a:sym typeface="Calibri"/>
              </a:rPr>
              <a:t>Make a UI to display graphical representation and store the data in CSV</a:t>
            </a:r>
            <a:endParaRPr sz="2100">
              <a:solidFill>
                <a:srgbClr val="13294B"/>
              </a:solidFill>
              <a:latin typeface="Calibri"/>
              <a:ea typeface="Calibri"/>
              <a:cs typeface="Calibri"/>
              <a:sym typeface="Calibri"/>
            </a:endParaRPr>
          </a:p>
          <a:p>
            <a:pPr indent="0" lvl="0" marL="457200" rtl="0" algn="l">
              <a:spcBef>
                <a:spcPts val="0"/>
              </a:spcBef>
              <a:spcAft>
                <a:spcPts val="0"/>
              </a:spcAft>
              <a:buNone/>
            </a:pPr>
            <a:r>
              <a:t/>
            </a:r>
            <a:endParaRPr sz="2100">
              <a:solidFill>
                <a:srgbClr val="13294B"/>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Block Diagram</a:t>
            </a:r>
            <a:endParaRPr/>
          </a:p>
        </p:txBody>
      </p:sp>
      <p:pic>
        <p:nvPicPr>
          <p:cNvPr id="81" name="Google Shape;81;p17"/>
          <p:cNvPicPr preferRelativeResize="0"/>
          <p:nvPr/>
        </p:nvPicPr>
        <p:blipFill>
          <a:blip r:embed="rId3">
            <a:alphaModFix/>
          </a:blip>
          <a:stretch>
            <a:fillRect/>
          </a:stretch>
        </p:blipFill>
        <p:spPr>
          <a:xfrm>
            <a:off x="1945213" y="1017725"/>
            <a:ext cx="5253576" cy="34697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idx="4294967295" type="title"/>
          </p:nvPr>
        </p:nvSpPr>
        <p:spPr>
          <a:xfrm>
            <a:off x="311700" y="445025"/>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Voltage Regulator</a:t>
            </a:r>
            <a:endParaRPr/>
          </a:p>
        </p:txBody>
      </p:sp>
      <p:pic>
        <p:nvPicPr>
          <p:cNvPr id="87" name="Google Shape;87;p18"/>
          <p:cNvPicPr preferRelativeResize="0"/>
          <p:nvPr/>
        </p:nvPicPr>
        <p:blipFill>
          <a:blip r:embed="rId3">
            <a:alphaModFix/>
          </a:blip>
          <a:stretch>
            <a:fillRect/>
          </a:stretch>
        </p:blipFill>
        <p:spPr>
          <a:xfrm>
            <a:off x="311700" y="1017725"/>
            <a:ext cx="3309251" cy="2055348"/>
          </a:xfrm>
          <a:prstGeom prst="rect">
            <a:avLst/>
          </a:prstGeom>
          <a:noFill/>
          <a:ln>
            <a:noFill/>
          </a:ln>
        </p:spPr>
      </p:pic>
      <p:pic>
        <p:nvPicPr>
          <p:cNvPr id="88" name="Google Shape;88;p18"/>
          <p:cNvPicPr preferRelativeResize="0"/>
          <p:nvPr/>
        </p:nvPicPr>
        <p:blipFill>
          <a:blip r:embed="rId4">
            <a:alphaModFix/>
          </a:blip>
          <a:stretch>
            <a:fillRect/>
          </a:stretch>
        </p:blipFill>
        <p:spPr>
          <a:xfrm>
            <a:off x="311700" y="3149925"/>
            <a:ext cx="1363125" cy="1363125"/>
          </a:xfrm>
          <a:prstGeom prst="rect">
            <a:avLst/>
          </a:prstGeom>
          <a:noFill/>
          <a:ln>
            <a:noFill/>
          </a:ln>
        </p:spPr>
      </p:pic>
      <p:sp>
        <p:nvSpPr>
          <p:cNvPr id="89" name="Google Shape;89;p18"/>
          <p:cNvSpPr txBox="1"/>
          <p:nvPr/>
        </p:nvSpPr>
        <p:spPr>
          <a:xfrm>
            <a:off x="3797425" y="1017725"/>
            <a:ext cx="5034900" cy="343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rPr>
              <a:t>Requirement</a:t>
            </a:r>
            <a:r>
              <a:rPr b="1" lang="en">
                <a:solidFill>
                  <a:schemeClr val="dk2"/>
                </a:solidFill>
              </a:rPr>
              <a:t>:</a:t>
            </a:r>
            <a:endParaRPr b="1">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Use the voltage input of </a:t>
            </a:r>
            <a:r>
              <a:rPr lang="en">
                <a:solidFill>
                  <a:schemeClr val="dk1"/>
                </a:solidFill>
                <a:highlight>
                  <a:srgbClr val="FFFF00"/>
                </a:highlight>
              </a:rPr>
              <a:t>5VDC</a:t>
            </a:r>
            <a:r>
              <a:rPr lang="en">
                <a:solidFill>
                  <a:schemeClr val="dk2"/>
                </a:solidFill>
              </a:rPr>
              <a:t> and set it to a constant level of </a:t>
            </a:r>
            <a:r>
              <a:rPr lang="en">
                <a:solidFill>
                  <a:schemeClr val="dk1"/>
                </a:solidFill>
                <a:highlight>
                  <a:srgbClr val="FFFF00"/>
                </a:highlight>
              </a:rPr>
              <a:t>3.3VDC</a:t>
            </a:r>
            <a:r>
              <a:rPr lang="en">
                <a:solidFill>
                  <a:schemeClr val="dk2"/>
                </a:solidFill>
              </a:rPr>
              <a:t> to be utilized by humidity sensors/temperature sensors/3:8 MUX/microprocessor.</a:t>
            </a:r>
            <a:endParaRPr>
              <a:solidFill>
                <a:schemeClr val="dk2"/>
              </a:solidFill>
            </a:endParaRPr>
          </a:p>
          <a:p>
            <a:pPr indent="-317500" lvl="0" marL="457200" rtl="0" algn="l">
              <a:lnSpc>
                <a:spcPct val="115000"/>
              </a:lnSpc>
              <a:spcBef>
                <a:spcPts val="0"/>
              </a:spcBef>
              <a:spcAft>
                <a:spcPts val="0"/>
              </a:spcAft>
              <a:buClr>
                <a:schemeClr val="dk2"/>
              </a:buClr>
              <a:buSzPts val="1400"/>
              <a:buAutoNum type="arabicPeriod"/>
            </a:pPr>
            <a:r>
              <a:rPr lang="en">
                <a:solidFill>
                  <a:schemeClr val="dk2"/>
                </a:solidFill>
              </a:rPr>
              <a:t>The output current from the voltage regulator must meet the minimum current requirement of </a:t>
            </a:r>
            <a:r>
              <a:rPr lang="en">
                <a:solidFill>
                  <a:schemeClr val="dk1"/>
                </a:solidFill>
                <a:highlight>
                  <a:srgbClr val="FFFF00"/>
                </a:highlight>
              </a:rPr>
              <a:t>500mA</a:t>
            </a:r>
            <a:r>
              <a:rPr lang="en">
                <a:solidFill>
                  <a:schemeClr val="dk2"/>
                </a:solidFill>
              </a:rPr>
              <a:t>.</a:t>
            </a:r>
            <a:endParaRPr>
              <a:solidFill>
                <a:schemeClr val="dk2"/>
              </a:solidFill>
            </a:endParaRPr>
          </a:p>
          <a:p>
            <a:pPr indent="0" lvl="0" marL="0" rtl="0" algn="l">
              <a:lnSpc>
                <a:spcPct val="115000"/>
              </a:lnSpc>
              <a:spcBef>
                <a:spcPts val="0"/>
              </a:spcBef>
              <a:spcAft>
                <a:spcPts val="0"/>
              </a:spcAft>
              <a:buNone/>
            </a:pPr>
            <a:r>
              <a:t/>
            </a:r>
            <a:endParaRPr>
              <a:solidFill>
                <a:schemeClr val="dk2"/>
              </a:solidFill>
            </a:endParaRPr>
          </a:p>
          <a:p>
            <a:pPr indent="0" lvl="0" marL="0" rtl="0" algn="l">
              <a:lnSpc>
                <a:spcPct val="115000"/>
              </a:lnSpc>
              <a:spcBef>
                <a:spcPts val="0"/>
              </a:spcBef>
              <a:spcAft>
                <a:spcPts val="0"/>
              </a:spcAft>
              <a:buNone/>
            </a:pPr>
            <a:r>
              <a:rPr b="1" lang="en">
                <a:solidFill>
                  <a:schemeClr val="dk2"/>
                </a:solidFill>
              </a:rPr>
              <a:t>Functional Test Result:</a:t>
            </a:r>
            <a:endParaRPr b="1">
              <a:solidFill>
                <a:schemeClr val="dk2"/>
              </a:solidFill>
            </a:endParaRPr>
          </a:p>
          <a:p>
            <a:pPr indent="0" lvl="0" marL="0" rtl="0" algn="l">
              <a:lnSpc>
                <a:spcPct val="115000"/>
              </a:lnSpc>
              <a:spcBef>
                <a:spcPts val="0"/>
              </a:spcBef>
              <a:spcAft>
                <a:spcPts val="0"/>
              </a:spcAft>
              <a:buNone/>
            </a:pPr>
            <a:r>
              <a:rPr lang="en">
                <a:solidFill>
                  <a:schemeClr val="dk2"/>
                </a:solidFill>
              </a:rPr>
              <a:t>Upon connecting a 5VDC power supply via USB, the voltmeter recorded an output voltage of </a:t>
            </a:r>
            <a:r>
              <a:rPr lang="en">
                <a:solidFill>
                  <a:srgbClr val="FF0000"/>
                </a:solidFill>
              </a:rPr>
              <a:t>3.42VDC</a:t>
            </a:r>
            <a:r>
              <a:rPr lang="en">
                <a:solidFill>
                  <a:schemeClr val="dk2"/>
                </a:solidFill>
              </a:rPr>
              <a:t>.</a:t>
            </a:r>
            <a:endParaRPr>
              <a:solidFill>
                <a:schemeClr val="dk2"/>
              </a:solidFill>
            </a:endParaRPr>
          </a:p>
          <a:p>
            <a:pPr indent="0" lvl="0" marL="0" rtl="0" algn="l">
              <a:lnSpc>
                <a:spcPct val="115000"/>
              </a:lnSpc>
              <a:spcBef>
                <a:spcPts val="0"/>
              </a:spcBef>
              <a:spcAft>
                <a:spcPts val="0"/>
              </a:spcAft>
              <a:buNone/>
            </a:pPr>
            <a:r>
              <a:rPr lang="en">
                <a:solidFill>
                  <a:schemeClr val="dk2"/>
                </a:solidFill>
              </a:rPr>
              <a:t>As per the datasheet specifications, the output current is </a:t>
            </a:r>
            <a:r>
              <a:rPr lang="en">
                <a:solidFill>
                  <a:srgbClr val="FF0000"/>
                </a:solidFill>
              </a:rPr>
              <a:t>800mA</a:t>
            </a:r>
            <a:r>
              <a:rPr lang="en">
                <a:solidFill>
                  <a:schemeClr val="dk2"/>
                </a:solidFill>
              </a:rPr>
              <a:t>, satisfying our requirements.</a:t>
            </a:r>
            <a:endParaRPr>
              <a:solidFill>
                <a:schemeClr val="dk2"/>
              </a:solidFill>
            </a:endParaRPr>
          </a:p>
        </p:txBody>
      </p:sp>
      <p:sp>
        <p:nvSpPr>
          <p:cNvPr id="90" name="Google Shape;90;p18"/>
          <p:cNvSpPr txBox="1"/>
          <p:nvPr/>
        </p:nvSpPr>
        <p:spPr>
          <a:xfrm>
            <a:off x="1565950" y="3472575"/>
            <a:ext cx="2055000" cy="25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LM1117IMPX-3.3/NOPBTR-ND</a:t>
            </a:r>
            <a:endParaRPr sz="10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University of Illinois">
      <a:dk1>
        <a:srgbClr val="13284B"/>
      </a:dk1>
      <a:lt1>
        <a:srgbClr val="FFFFFF"/>
      </a:lt1>
      <a:dk2>
        <a:srgbClr val="1E3877"/>
      </a:dk2>
      <a:lt2>
        <a:srgbClr val="F8FAFC"/>
      </a:lt2>
      <a:accent1>
        <a:srgbClr val="FF542E"/>
      </a:accent1>
      <a:accent2>
        <a:srgbClr val="1D58A7"/>
      </a:accent2>
      <a:accent3>
        <a:srgbClr val="F5821E"/>
      </a:accent3>
      <a:accent4>
        <a:srgbClr val="009FD3"/>
      </a:accent4>
      <a:accent5>
        <a:srgbClr val="DD3403"/>
      </a:accent5>
      <a:accent6>
        <a:srgbClr val="D2D2D2"/>
      </a:accent6>
      <a:hlink>
        <a:srgbClr val="1D58A7"/>
      </a:hlink>
      <a:folHlink>
        <a:srgbClr val="DD340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