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Old Standard TT"/>
      <p:regular r:id="rId38"/>
      <p:bold r:id="rId39"/>
      <p: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8D1CEF-E487-434B-BC5E-0F4D1A8E2AE3}">
  <a:tblStyle styleId="{3C8D1CEF-E487-434B-BC5E-0F4D1A8E2A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ldStandardT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OldStandardTT-bold.fntdata"/><Relationship Id="rId16" Type="http://schemas.openxmlformats.org/officeDocument/2006/relationships/slide" Target="slides/slide10.xml"/><Relationship Id="rId38" Type="http://schemas.openxmlformats.org/officeDocument/2006/relationships/font" Target="fonts/OldStandardT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-EVERYONE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2c807f0b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2c807f0b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10437d5d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10437d5d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10437d5d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10437d5d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2c807f0bc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2c807f0bc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>
                <a:solidFill>
                  <a:schemeClr val="dk1"/>
                </a:solidFill>
              </a:rPr>
              <a:t>-Anushka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2c807f0bc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2c807f0bc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-Anushka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2c807f0bc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2c807f0bc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-Anushka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10437d5d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10437d5d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10437d5d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10437d5d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2c807f0bc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2c807f0bc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2c807f0b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2c807f0b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10437d5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a10437d5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1974a4ed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1974a4ed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2c807f0bc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2c807f0bc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1974a4ed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1974a4ed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2c807f0bc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62c807f0bc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2c807f0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2c807f0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2c807f0bc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62c807f0bc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2c807f0bc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62c807f0bc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-Anushka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2c807f0bc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2c807f0bc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-Anushka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1974a4ed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1974a4ed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-Sreyas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2c807f0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62c807f0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-Sangyun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10437d5d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10437d5d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-ANUSHKA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10437d5d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a10437d5d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-Sreyas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2c807f0bc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62c807f0bc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1974a4e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1974a4e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Sreyas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10437d70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10437d70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-SREYAS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1974a4e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a1974a4e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Sangyun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1974a4ed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1974a4e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Sangyun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10437d5d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10437d5d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-Sreyas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10437d5d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10437d5d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-Sreyas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rive.google.com/file/d/11XMwfvuf5j4Yjn44oSz7oH8Y8c309Hse/view" TargetMode="External"/><Relationship Id="rId4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Muscle Highlighting Fitness Device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31: Anushka Pachaury, Sreyas Dhulipala, Sangyun Lee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204000" y="175175"/>
            <a:ext cx="8940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Amplification Subsystem - 1 Results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00" y="2226988"/>
            <a:ext cx="30861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250" y="1342175"/>
            <a:ext cx="5600700" cy="345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204000" y="829475"/>
            <a:ext cx="7617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(2</a:t>
            </a:r>
            <a:r>
              <a:rPr lang="en" sz="1500">
                <a:solidFill>
                  <a:schemeClr val="dk1"/>
                </a:solidFill>
              </a:rPr>
              <a:t>00 Hz, Input 1 Amplitude: 50 mV, Input 2 Amplitude: 10 mV</a:t>
            </a:r>
            <a:r>
              <a:rPr lang="en" sz="1500">
                <a:solidFill>
                  <a:schemeClr val="dk1"/>
                </a:solidFill>
              </a:rPr>
              <a:t>)</a:t>
            </a:r>
            <a:r>
              <a:rPr lang="en" sz="1500">
                <a:solidFill>
                  <a:schemeClr val="dk1"/>
                </a:solidFill>
              </a:rPr>
              <a:t>: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261575" y="1173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Subsystem Schematic and Equations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5" y="944525"/>
            <a:ext cx="6480548" cy="32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6744150" y="944525"/>
            <a:ext cx="28464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75"/>
              <a:t>Equation Used: 1/(2𝝅RC)</a:t>
            </a:r>
            <a:endParaRPr sz="6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75"/>
              <a:t>High Pass Filter:</a:t>
            </a:r>
            <a:endParaRPr sz="6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75"/>
              <a:t>C = 0.1 uF</a:t>
            </a:r>
            <a:endParaRPr sz="6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75"/>
              <a:t>R = 159k Ohm</a:t>
            </a:r>
            <a:endParaRPr sz="6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75"/>
              <a:t>Low</a:t>
            </a:r>
            <a:r>
              <a:rPr lang="en" sz="6075"/>
              <a:t> Pass Filter:</a:t>
            </a:r>
            <a:endParaRPr sz="6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75"/>
              <a:t>C = 1000 pF</a:t>
            </a:r>
            <a:endParaRPr sz="6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75"/>
              <a:t>R = 318k Ohm</a:t>
            </a:r>
            <a:endParaRPr sz="6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1146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Subsystem Requirement and Verification</a:t>
            </a:r>
            <a:endParaRPr/>
          </a:p>
        </p:txBody>
      </p:sp>
      <p:graphicFrame>
        <p:nvGraphicFramePr>
          <p:cNvPr id="132" name="Google Shape;132;p24"/>
          <p:cNvGraphicFramePr/>
          <p:nvPr/>
        </p:nvGraphicFramePr>
        <p:xfrm>
          <a:off x="748650" y="941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{3C8D1CEF-E487-434B-BC5E-0F4D1A8E2AE3}</a:tableStyleId>
              </a:tblPr>
              <a:tblGrid>
                <a:gridCol w="3882550"/>
                <a:gridCol w="3882550"/>
              </a:tblGrid>
              <a:tr h="69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sz="3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2901550"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Bandpass filter preserves information in the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frequency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range of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10 Hz to 500 Hz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while attenuating unwanted frequencies 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Input a </a:t>
                      </a:r>
                      <a:r>
                        <a:rPr b="1" lang="en"/>
                        <a:t>5 Hz</a:t>
                      </a:r>
                      <a:r>
                        <a:rPr lang="en"/>
                        <a:t> signal into the BandPass filter subsystem - it will be </a:t>
                      </a:r>
                      <a:r>
                        <a:rPr b="1" lang="en"/>
                        <a:t>attenuated</a:t>
                      </a:r>
                      <a:r>
                        <a:rPr lang="en"/>
                        <a:t> 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Increase the </a:t>
                      </a:r>
                      <a:r>
                        <a:rPr lang="en"/>
                        <a:t>frequency</a:t>
                      </a:r>
                      <a:r>
                        <a:rPr lang="en"/>
                        <a:t> by 10 Hz, if </a:t>
                      </a:r>
                      <a:r>
                        <a:rPr lang="en"/>
                        <a:t>it's</a:t>
                      </a:r>
                      <a:r>
                        <a:rPr lang="en"/>
                        <a:t> </a:t>
                      </a:r>
                      <a:r>
                        <a:rPr b="1" lang="en"/>
                        <a:t>within 10 Hz - 500 Hz</a:t>
                      </a:r>
                      <a:r>
                        <a:rPr lang="en"/>
                        <a:t>, the output signal amplitude </a:t>
                      </a:r>
                      <a:r>
                        <a:rPr lang="en"/>
                        <a:t>remains</a:t>
                      </a:r>
                      <a:r>
                        <a:rPr lang="en"/>
                        <a:t> </a:t>
                      </a:r>
                      <a:r>
                        <a:rPr b="1" lang="en"/>
                        <a:t>unchanged</a:t>
                      </a:r>
                      <a:r>
                        <a:rPr lang="en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Any signals </a:t>
                      </a:r>
                      <a:r>
                        <a:rPr b="1" lang="en"/>
                        <a:t>after 500 Hz </a:t>
                      </a:r>
                      <a:r>
                        <a:rPr lang="en"/>
                        <a:t>should be </a:t>
                      </a:r>
                      <a:r>
                        <a:rPr b="1" lang="en"/>
                        <a:t>attenuated</a:t>
                      </a:r>
                      <a:r>
                        <a:rPr lang="en"/>
                        <a:t> which is observed through oscilloscope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1146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Subsystem </a:t>
            </a:r>
            <a:r>
              <a:rPr lang="en"/>
              <a:t>Results</a:t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311700" y="817475"/>
            <a:ext cx="6491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(5 Hz, </a:t>
            </a:r>
            <a:r>
              <a:rPr lang="en" sz="1500">
                <a:solidFill>
                  <a:schemeClr val="dk1"/>
                </a:solidFill>
              </a:rPr>
              <a:t>Input peak to peak: 800 mV):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00" y="2205938"/>
            <a:ext cx="32289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250" y="1441475"/>
            <a:ext cx="5365350" cy="322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1146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Subsystem Results</a:t>
            </a: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435150" y="796325"/>
            <a:ext cx="6491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(200 Hz, Input peak to peak: 800 mV):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50" y="2292175"/>
            <a:ext cx="32575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350" y="1441475"/>
            <a:ext cx="5429249" cy="305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1146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Subsystem Results</a:t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445725" y="817475"/>
            <a:ext cx="6491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(1 kHz, </a:t>
            </a:r>
            <a:r>
              <a:rPr lang="en" sz="1500">
                <a:solidFill>
                  <a:schemeClr val="dk1"/>
                </a:solidFill>
              </a:rPr>
              <a:t>Input peak to peak: 800 mV</a:t>
            </a:r>
            <a:r>
              <a:rPr lang="en" sz="1500">
                <a:solidFill>
                  <a:schemeClr val="dk1"/>
                </a:solidFill>
              </a:rPr>
              <a:t>):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25" y="2326700"/>
            <a:ext cx="321945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250" y="1441475"/>
            <a:ext cx="5467351" cy="3075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728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Amplification Subsystem - 2 Schematic and Equations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5069000" y="902075"/>
            <a:ext cx="2627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 = R_ref/R_n + 1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</a:t>
            </a:r>
            <a:r>
              <a:rPr lang="en"/>
              <a:t> = R_ref/R_n + 1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= R_ref/R_n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R_ref = 370k Ohm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R_n = 100k Ohm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86000"/>
            <a:ext cx="4524214" cy="41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146825"/>
            <a:ext cx="8832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Amplification Subsystem - 2 Requirement and Verification</a:t>
            </a:r>
            <a:endParaRPr/>
          </a:p>
        </p:txBody>
      </p:sp>
      <p:graphicFrame>
        <p:nvGraphicFramePr>
          <p:cNvPr id="169" name="Google Shape;169;p29"/>
          <p:cNvGraphicFramePr/>
          <p:nvPr/>
        </p:nvGraphicFramePr>
        <p:xfrm>
          <a:off x="531000" y="901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{3C8D1CEF-E487-434B-BC5E-0F4D1A8E2AE3}</a:tableStyleId>
              </a:tblPr>
              <a:tblGrid>
                <a:gridCol w="3882550"/>
                <a:gridCol w="3882550"/>
              </a:tblGrid>
              <a:tr h="53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sz="3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39415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Non-inverting amplifier should have a </a:t>
                      </a:r>
                      <a:r>
                        <a:rPr b="1" lang="en"/>
                        <a:t>gain of 5</a:t>
                      </a:r>
                      <a:endParaRPr b="1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differential amplifier outputs 400 mV, and the non-inverting amplifier with a gain of 5 further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amplifies it to 2 V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Test the subsystem with 50 mV and 10 mV amplitude signals from the generator 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Connect the differential amplifier output to the non-inverting amplifier input </a:t>
                      </a:r>
                      <a:r>
                        <a:rPr lang="en"/>
                        <a:t> 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en"/>
                        <a:t>Confirm a gain of 5 amplification </a:t>
                      </a:r>
                      <a:r>
                        <a:rPr lang="en"/>
                        <a:t>by observing the output signal amplitude on the </a:t>
                      </a:r>
                      <a:r>
                        <a:rPr b="1" lang="en"/>
                        <a:t>oscilloscope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146825"/>
            <a:ext cx="8832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Amplification Subsystem - 2 Results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50" y="2192000"/>
            <a:ext cx="32004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1350" y="1398225"/>
            <a:ext cx="5469825" cy="30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445725" y="817475"/>
            <a:ext cx="6491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Amplifier 2</a:t>
            </a:r>
            <a:r>
              <a:rPr lang="en" sz="1500">
                <a:solidFill>
                  <a:schemeClr val="dk1"/>
                </a:solidFill>
              </a:rPr>
              <a:t> (200 Hz, Input Amplitude: 400 mV):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64625" y="2508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Subsystem - Overview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005425"/>
            <a:ext cx="4535400" cy="3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LEDs </a:t>
            </a:r>
            <a:r>
              <a:rPr lang="en"/>
              <a:t>produce</a:t>
            </a:r>
            <a:r>
              <a:rPr lang="en"/>
              <a:t> varying intensity based on muscle activity of the corresponding muscle group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Microcontroller outputs a larger voltage to the higher intensity muscle group LED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Formula: 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750" y="3870275"/>
            <a:ext cx="1688291" cy="6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100" y="1165275"/>
            <a:ext cx="3992099" cy="299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93300" y="2345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0663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Individuals struggle to engage and develop specific muscle groups during workouts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Incorrect form can put excessive stress on joints and muscles, increasing likelihood of strains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demotivating when </a:t>
            </a:r>
            <a:r>
              <a:rPr lang="en"/>
              <a:t>individuals</a:t>
            </a:r>
            <a:r>
              <a:rPr lang="en"/>
              <a:t> are unable to see visible results from their workout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166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Display</a:t>
            </a:r>
            <a:r>
              <a:rPr lang="en"/>
              <a:t> Subsystem Requirement and Verification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1" name="Google Shape;191;p32"/>
          <p:cNvGraphicFramePr/>
          <p:nvPr/>
        </p:nvGraphicFramePr>
        <p:xfrm>
          <a:off x="507125" y="96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{3C8D1CEF-E487-434B-BC5E-0F4D1A8E2AE3}</a:tableStyleId>
              </a:tblPr>
              <a:tblGrid>
                <a:gridCol w="3882550"/>
                <a:gridCol w="3882550"/>
              </a:tblGrid>
              <a:tr h="69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sz="3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2901550"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en"/>
                        <a:t>LEDs </a:t>
                      </a:r>
                      <a:r>
                        <a:rPr lang="en"/>
                        <a:t>vary brightness with signal amplitude. In a close </a:t>
                      </a:r>
                      <a:r>
                        <a:rPr lang="en"/>
                        <a:t>grip</a:t>
                      </a:r>
                      <a:r>
                        <a:rPr lang="en"/>
                        <a:t> chin-up, the bicep (1 V)</a:t>
                      </a:r>
                      <a:r>
                        <a:rPr b="1" lang="en"/>
                        <a:t> illuminates at 16%</a:t>
                      </a:r>
                      <a:r>
                        <a:rPr lang="en"/>
                        <a:t> compared to the tricep (2.5 V)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Generate </a:t>
                      </a:r>
                      <a:r>
                        <a:rPr b="1" lang="en"/>
                        <a:t>two signals </a:t>
                      </a:r>
                      <a:r>
                        <a:rPr lang="en"/>
                        <a:t>of two different </a:t>
                      </a:r>
                      <a:r>
                        <a:rPr lang="en"/>
                        <a:t>amplitudes</a:t>
                      </a:r>
                      <a:r>
                        <a:rPr lang="en"/>
                        <a:t> using signal generator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Connect signals to the </a:t>
                      </a:r>
                      <a:r>
                        <a:rPr b="1" lang="en"/>
                        <a:t>Arduino </a:t>
                      </a:r>
                      <a:r>
                        <a:rPr lang="en"/>
                        <a:t>and link its output to the LEDs via resistors 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Observe: Larger signals </a:t>
                      </a:r>
                      <a:r>
                        <a:rPr lang="en"/>
                        <a:t>result in </a:t>
                      </a:r>
                      <a:r>
                        <a:rPr b="1" lang="en"/>
                        <a:t>brighter LED illumination </a:t>
                      </a:r>
                      <a:r>
                        <a:rPr lang="en"/>
                        <a:t>than smaller signals 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1660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Display Subsystem Results</a:t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31350"/>
            <a:ext cx="4175225" cy="313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075" y="1331350"/>
            <a:ext cx="4175225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437450" y="874900"/>
            <a:ext cx="3951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Signal 1: 1 V,  Signal 2: 2.5 V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4769188" y="871100"/>
            <a:ext cx="3951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Signal 1: 2.5 V,  Signal 2: 1 V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1381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Subsystem - Overview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11700" y="1044625"/>
            <a:ext cx="48318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Require two 9V batteries to generate +9V and -9V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Differential of electrode signal amplitudes can be positive or negative, therefore we need +/- 9V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5V linear regulator to power the microcontroller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Switch to control if voltage is running through the circuit</a:t>
            </a: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900" y="644475"/>
            <a:ext cx="3454826" cy="40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5"/>
          <p:cNvGraphicFramePr/>
          <p:nvPr/>
        </p:nvGraphicFramePr>
        <p:xfrm>
          <a:off x="407700" y="879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{3C8D1CEF-E487-434B-BC5E-0F4D1A8E2AE3}</a:tableStyleId>
              </a:tblPr>
              <a:tblGrid>
                <a:gridCol w="3882550"/>
                <a:gridCol w="3882550"/>
              </a:tblGrid>
              <a:tr h="70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sz="3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2901550"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</a:t>
                      </a:r>
                      <a:r>
                        <a:rPr lang="en"/>
                        <a:t>he </a:t>
                      </a:r>
                      <a:r>
                        <a:rPr lang="en"/>
                        <a:t>battery runs for </a:t>
                      </a:r>
                      <a:r>
                        <a:rPr b="1" lang="en"/>
                        <a:t>one-hour runtime</a:t>
                      </a:r>
                      <a:r>
                        <a:rPr lang="en"/>
                        <a:t> during workout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Run all components with the battery for an hour, periodically checking voltages with a multimeter to ensure </a:t>
                      </a:r>
                      <a:r>
                        <a:rPr b="1" lang="en"/>
                        <a:t>consistent supply during subsystem operations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1466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Power Subsystem Requirement and Verification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1466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Power</a:t>
            </a:r>
            <a:r>
              <a:rPr lang="en"/>
              <a:t> Subsystem Results</a:t>
            </a:r>
            <a:endParaRPr/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350" y="1433074"/>
            <a:ext cx="4609950" cy="277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24" y="1665175"/>
            <a:ext cx="3730400" cy="23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1466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Power Subsystem Results</a:t>
            </a:r>
            <a:endParaRPr/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625" y="1289750"/>
            <a:ext cx="4860051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00" y="1719700"/>
            <a:ext cx="3560149" cy="22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1466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Power Subsystem Results</a:t>
            </a:r>
            <a:endParaRPr/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838325"/>
            <a:ext cx="3412874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449" y="1362975"/>
            <a:ext cx="5197725" cy="31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11700" y="1466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Power Subsystem Results</a:t>
            </a:r>
            <a:endParaRPr/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69475"/>
            <a:ext cx="3723849" cy="2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574" y="1614575"/>
            <a:ext cx="4803650" cy="26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7275" y="4138525"/>
            <a:ext cx="1235726" cy="6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255000" y="317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Video</a:t>
            </a:r>
            <a:endParaRPr/>
          </a:p>
        </p:txBody>
      </p:sp>
      <p:pic>
        <p:nvPicPr>
          <p:cNvPr id="248" name="Google Shape;248;p40" title="10000000_7053571971359626_8347888022660667859_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2538" y="735650"/>
            <a:ext cx="5578925" cy="41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endParaRPr/>
          </a:p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Challenge</a:t>
            </a:r>
            <a:r>
              <a:rPr lang="en"/>
              <a:t>: Microcontroller was not able to be programmed since it required the addition of an external clock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How we overcame</a:t>
            </a:r>
            <a:r>
              <a:rPr b="1" lang="en"/>
              <a:t>:</a:t>
            </a:r>
            <a:r>
              <a:rPr lang="en"/>
              <a:t> </a:t>
            </a:r>
            <a:r>
              <a:rPr lang="en"/>
              <a:t>Used</a:t>
            </a:r>
            <a:r>
              <a:rPr lang="en"/>
              <a:t> a breadboard along with an arduino dev board to test subsystems and software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Challenge:</a:t>
            </a:r>
            <a:r>
              <a:rPr lang="en"/>
              <a:t> Experienced sensing subsystem failure as the low </a:t>
            </a:r>
            <a:r>
              <a:rPr lang="en"/>
              <a:t>quality</a:t>
            </a:r>
            <a:r>
              <a:rPr lang="en"/>
              <a:t> surface electrodes used led to a faster burnout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How we overcame</a:t>
            </a:r>
            <a:r>
              <a:rPr b="1" lang="en"/>
              <a:t>:</a:t>
            </a:r>
            <a:r>
              <a:rPr lang="en"/>
              <a:t> Used a signal generator to replicate signals produced by the surface electrodes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86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36550" y="1171600"/>
            <a:ext cx="41682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 create a fitness device in the shape of an arm sleeve that focuses on muscles in the arm including biceps and triceps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Sleeve would contain surface electrodes to detect muscle </a:t>
            </a:r>
            <a:r>
              <a:rPr lang="en"/>
              <a:t>activity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Each electrode would have an LED corresponding to it and this lights up if the sensor recognizes muscle activity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Arm muscle getting contracted more would have brighter illumination compared to other muscles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Provides real time feedback to the users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25387"/>
            <a:ext cx="4432750" cy="397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3316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311700" y="117160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aim for our surface electrodes on the arm sleeve to be able to target additional muscles, like the forearms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the future, we plan to extend our device’s capabilities to include other muscle groups, such as leg muscles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would like to use higher quality surface electrodes to ensure longer lifespan and prevent a quick burnout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/>
        </p:nvSpPr>
        <p:spPr>
          <a:xfrm>
            <a:off x="2461950" y="2011500"/>
            <a:ext cx="42201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Thank You!</a:t>
            </a:r>
            <a:endParaRPr b="1" sz="6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651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Requirements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device should </a:t>
            </a:r>
            <a:r>
              <a:rPr lang="en"/>
              <a:t>function</a:t>
            </a:r>
            <a:r>
              <a:rPr lang="en"/>
              <a:t> for </a:t>
            </a:r>
            <a:r>
              <a:rPr b="1" lang="en"/>
              <a:t>minimum one hour</a:t>
            </a:r>
            <a:r>
              <a:rPr lang="en"/>
              <a:t> while performing fitness exercises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intensity of muscle contractions should be appropriate </a:t>
            </a:r>
            <a:r>
              <a:rPr b="1" lang="en"/>
              <a:t>displayed through the LED’s </a:t>
            </a:r>
            <a:r>
              <a:rPr lang="en"/>
              <a:t>for each </a:t>
            </a:r>
            <a:r>
              <a:rPr lang="en"/>
              <a:t>muscle</a:t>
            </a:r>
            <a:r>
              <a:rPr lang="en"/>
              <a:t> group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Muscle contractions are able to be detected by the arm sleeve and produce a signal ranging from </a:t>
            </a:r>
            <a:r>
              <a:rPr b="1" lang="en"/>
              <a:t>0 - 5 V peak to peak</a:t>
            </a:r>
            <a:r>
              <a:rPr lang="en"/>
              <a:t> and frequencies ranging from </a:t>
            </a:r>
            <a:r>
              <a:rPr b="1" lang="en"/>
              <a:t>10 Hz - 500 Hz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75425" y="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00" y="548850"/>
            <a:ext cx="6192775" cy="446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1122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Sensing</a:t>
            </a:r>
            <a:r>
              <a:rPr lang="en"/>
              <a:t> Subsystem - Overview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872175"/>
            <a:ext cx="4129500" cy="38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electrodes are required for each muscle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Electrodes produce a signal with an </a:t>
            </a:r>
            <a:r>
              <a:rPr lang="en"/>
              <a:t>amplitude</a:t>
            </a:r>
            <a:r>
              <a:rPr lang="en"/>
              <a:t> ranging from 0-50 mV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Signals have a frequency ranging from 10-500 Hz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175" y="1217850"/>
            <a:ext cx="4234575" cy="317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466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Sensing</a:t>
            </a:r>
            <a:r>
              <a:rPr lang="en"/>
              <a:t> Subsystem Requirement and Verification</a:t>
            </a:r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531000" y="901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{3C8D1CEF-E487-434B-BC5E-0F4D1A8E2AE3}</a:tableStyleId>
              </a:tblPr>
              <a:tblGrid>
                <a:gridCol w="3882550"/>
                <a:gridCol w="3882550"/>
              </a:tblGrid>
              <a:tr h="53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sz="3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39415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/>
                        <a:t>Surface electrodes should detect muscle contraction signals with amplitudes ranging from </a:t>
                      </a:r>
                      <a:r>
                        <a:rPr b="1" lang="en"/>
                        <a:t>0 - 50 mV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Light muscle contractions result in an amplitude</a:t>
                      </a:r>
                      <a:r>
                        <a:rPr b="1" lang="en"/>
                        <a:t> close to 0 mV</a:t>
                      </a:r>
                      <a:r>
                        <a:rPr lang="en"/>
                        <a:t>, heavy contractions </a:t>
                      </a:r>
                      <a:r>
                        <a:rPr b="1" lang="en"/>
                        <a:t>near 50 mV</a:t>
                      </a:r>
                      <a:r>
                        <a:rPr lang="en"/>
                        <a:t>, the elbow reference electrode </a:t>
                      </a:r>
                      <a:r>
                        <a:rPr b="1" lang="en"/>
                        <a:t>near 0 mV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Surface electrodes should constantly generate signals within </a:t>
                      </a:r>
                      <a:r>
                        <a:rPr b="1" lang="en"/>
                        <a:t>0 - 50 mV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b="1" lang="en"/>
                        <a:t>Place three surface electrodes on the arm</a:t>
                      </a:r>
                      <a:r>
                        <a:rPr lang="en"/>
                        <a:t>: top and bottom bicep, and one near the elbow as the reference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Perform bicep curl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Measure electrical signals from each electrode using an </a:t>
                      </a:r>
                      <a:r>
                        <a:rPr b="1" lang="en"/>
                        <a:t>oscilloscope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569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Amplification Subsystem - 1 Schematic and Equations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575" y="593487"/>
            <a:ext cx="4904850" cy="3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43000" y="4547850"/>
            <a:ext cx="71931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Used equation: R_ref/R_n = 1M Ohms / 100k Ohms = Gain of 10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04000" y="175175"/>
            <a:ext cx="89400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Amplification Subsystem - 1 Requirement and </a:t>
            </a:r>
            <a:r>
              <a:rPr lang="en"/>
              <a:t>Verification</a:t>
            </a:r>
            <a:endParaRPr/>
          </a:p>
        </p:txBody>
      </p:sp>
      <p:graphicFrame>
        <p:nvGraphicFramePr>
          <p:cNvPr id="111" name="Google Shape;111;p21"/>
          <p:cNvGraphicFramePr/>
          <p:nvPr/>
        </p:nvGraphicFramePr>
        <p:xfrm>
          <a:off x="531000" y="901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{3C8D1CEF-E487-434B-BC5E-0F4D1A8E2AE3}</a:tableStyleId>
              </a:tblPr>
              <a:tblGrid>
                <a:gridCol w="3882550"/>
                <a:gridCol w="3882550"/>
              </a:tblGrid>
              <a:tr h="53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Requirement</a:t>
                      </a:r>
                      <a:endParaRPr sz="3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Verification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394150"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"/>
                        <a:t>The differential amplifier should have a </a:t>
                      </a:r>
                      <a:r>
                        <a:rPr b="1" lang="en"/>
                        <a:t>gain of 10</a:t>
                      </a:r>
                      <a:endParaRPr b="1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differential amplifier takes input signals of 50 mV and 10 mV, computes the 40 mV difference, and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 amplifies by a factor of 10, producing an output of 400 mV  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Test the subsystem by generating signals with amplitudes of 50 mV and 10 mV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Connect these two signals to the input pins of the </a:t>
                      </a:r>
                      <a:r>
                        <a:rPr b="1" lang="en"/>
                        <a:t>differential amplifier </a:t>
                      </a:r>
                      <a:endParaRPr b="1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Verify the amplification by a factor of 10 </a:t>
                      </a:r>
                      <a:r>
                        <a:rPr b="1" lang="en"/>
                        <a:t>using the oscilloscope</a:t>
                      </a:r>
                      <a:r>
                        <a:rPr lang="en"/>
                        <a:t> to </a:t>
                      </a:r>
                      <a:r>
                        <a:rPr lang="en"/>
                        <a:t>observe</a:t>
                      </a:r>
                      <a:r>
                        <a:rPr lang="en"/>
                        <a:t> the output signal’s amplitude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