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71a9577b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d71a9577b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700d4832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d700d4832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700d48324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d700d48324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d700d48324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d700d48324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d700d48324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d700d48324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700d48324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700d48324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d700d48324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d700d48324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700d48324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d700d48324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d700d48324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d700d48324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700d48324_1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700d48324_1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5d7541c1f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5d7541c1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d700d48324_1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d700d48324_1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d700d48324_1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d700d48324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700d48324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d700d48324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d71a9577b9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d71a9577b9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71a9577b9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d71a9577b9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d708ab2aed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d708ab2aed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708ab2aed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d708ab2aed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d708ab2aed_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d708ab2aed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d708ab2aed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d708ab2aed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d708ab2aed_1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d708ab2aed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708ab2aed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d708ab2aed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d708ab2aed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d708ab2aed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d700d48324_1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d700d48324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d700d48324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d700d48324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d700d48324_1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d700d48324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708ab2ae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d708ab2ae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d700d48324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d700d48324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d708ab2aed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d708ab2aed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d708ab2aed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d708ab2aed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d708ab2aed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d708ab2aed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d708ab2aed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d708ab2aed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5d7541c1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5d7541c1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d5d7541d0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d5d7541d0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d700d48324_1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d700d48324_1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d700d48324_1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d700d48324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d5d7541d0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d5d7541d0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d700d48324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d700d48324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d700d48324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d700d48324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d700d48324_1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d700d48324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d5d7541d0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d5d7541d0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d700d48324_1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d700d48324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d600466a0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d600466a0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700d48324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700d48324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5d7541d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5d7541d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700d4832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700d4832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power supply works as follows: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plug in our wall adapter to a wall outlet which regulates the 120V down to 5V via a wall outlet adapter. This power is then transferred through a Micro-USB AB cable. The cable is plugged into our PCB, and a voltage regulator </a:t>
            </a:r>
            <a:r>
              <a:rPr lang="en"/>
              <a:t>regulates</a:t>
            </a:r>
            <a:r>
              <a:rPr lang="en"/>
              <a:t> the voltage from 5V down to 3.3V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d700d48324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d700d48324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700d48324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d700d48324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jpg"/><Relationship Id="rId4" Type="http://schemas.openxmlformats.org/officeDocument/2006/relationships/image" Target="../media/image1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jpg"/><Relationship Id="rId4" Type="http://schemas.openxmlformats.org/officeDocument/2006/relationships/image" Target="../media/image2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jpg"/><Relationship Id="rId4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Household Device Ecosystem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020650"/>
            <a:ext cx="8520600" cy="10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50"/>
              <a:t>Group #33</a:t>
            </a:r>
            <a:endParaRPr sz="505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50"/>
              <a:t>Ian Goodwin, Sam Atac, John Armgardt</a:t>
            </a:r>
            <a:endParaRPr sz="505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 Layout - Board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213" y="1162725"/>
            <a:ext cx="461957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</a:t>
            </a:r>
            <a:endParaRPr/>
          </a:p>
        </p:txBody>
      </p:sp>
      <p:sp>
        <p:nvSpPr>
          <p:cNvPr id="144" name="Google Shape;14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ESP32-S2-WROOM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WiFi </a:t>
            </a:r>
            <a:r>
              <a:rPr lang="en"/>
              <a:t>antenna built-in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Wide set of pin interfaces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GPIO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SPI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I2C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Programmable via UART and USB CDC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GPIO pin current limited to 16 mA</a:t>
            </a:r>
            <a:endParaRPr/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5150" y="1506313"/>
            <a:ext cx="2708725" cy="270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 Schematic</a:t>
            </a:r>
            <a:endParaRPr/>
          </a:p>
        </p:txBody>
      </p:sp>
      <p:pic>
        <p:nvPicPr>
          <p:cNvPr id="151" name="Google Shape;15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1123" y="1057600"/>
            <a:ext cx="5467726" cy="394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Accelerometer</a:t>
            </a:r>
            <a:endParaRPr/>
          </a:p>
        </p:txBody>
      </p:sp>
      <p:sp>
        <p:nvSpPr>
          <p:cNvPr id="157" name="Google Shape;157;p25"/>
          <p:cNvSpPr txBox="1"/>
          <p:nvPr>
            <p:ph idx="1" type="body"/>
          </p:nvPr>
        </p:nvSpPr>
        <p:spPr>
          <a:xfrm>
            <a:off x="311700" y="1152475"/>
            <a:ext cx="5182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ADXL335 Breakout Board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to measure acceleration data as washer/dryer shakes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Features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 axis output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± 3g sensing range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.01g measurement resolution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Low power: 3V at 350 </a:t>
            </a:r>
            <a:r>
              <a:rPr lang="en"/>
              <a:t>μA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Communication</a:t>
            </a:r>
            <a:r>
              <a:rPr lang="en"/>
              <a:t> protocol: Analog</a:t>
            </a:r>
            <a:endParaRPr/>
          </a:p>
        </p:txBody>
      </p:sp>
      <p:pic>
        <p:nvPicPr>
          <p:cNvPr descr="SparkFun Triple Axis Accelerometer Breakout - ADXL335" id="158" name="Google Shape;1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5225" y="1228625"/>
            <a:ext cx="3058725" cy="305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Accelerometer Schematic</a:t>
            </a:r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873" y="1017725"/>
            <a:ext cx="5100976" cy="373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Transceiver</a:t>
            </a:r>
            <a:endParaRPr/>
          </a:p>
        </p:txBody>
      </p:sp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311700" y="1152475"/>
            <a:ext cx="510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nRF24L01+ Breakout Board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to measure RF leakage (2.450 GHz) from microwave door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Features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2.400 GHz - 2.525 GHz operating range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MHz measurement resolution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Low power: 3.3V at 13.5 mA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Communication protocol: SPI</a:t>
            </a:r>
            <a:endParaRPr/>
          </a:p>
        </p:txBody>
      </p:sp>
      <p:pic>
        <p:nvPicPr>
          <p:cNvPr descr="SparkFun Transceiver Breakout - nRF24L01+" id="171" name="Google Shape;1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2200" y="1685100"/>
            <a:ext cx="2883776" cy="28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Transceiver Schematic</a:t>
            </a:r>
            <a:endParaRPr/>
          </a:p>
        </p:txBody>
      </p:sp>
      <p:pic>
        <p:nvPicPr>
          <p:cNvPr id="177" name="Google Shape;1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1887" y="1017725"/>
            <a:ext cx="4740225" cy="396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Humidity Sensor</a:t>
            </a:r>
            <a:endParaRPr/>
          </a:p>
        </p:txBody>
      </p:sp>
      <p:sp>
        <p:nvSpPr>
          <p:cNvPr id="183" name="Google Shape;183;p29"/>
          <p:cNvSpPr txBox="1"/>
          <p:nvPr>
            <p:ph idx="1" type="body"/>
          </p:nvPr>
        </p:nvSpPr>
        <p:spPr>
          <a:xfrm>
            <a:off x="311700" y="1152475"/>
            <a:ext cx="579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AHT20 Breakout Board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to measure relative humidity inside room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Features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20-80% RH primary sensing range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.024% RH measurement resolution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Low power: 3V at 23 μA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Communication protocol: I2C</a:t>
            </a:r>
            <a:endParaRPr/>
          </a:p>
        </p:txBody>
      </p:sp>
      <p:pic>
        <p:nvPicPr>
          <p:cNvPr descr="Adafruit AHT20 - Temperature &amp; Humidity Sensor Breakout Board" id="184" name="Google Shape;184;p29"/>
          <p:cNvPicPr preferRelativeResize="0"/>
          <p:nvPr/>
        </p:nvPicPr>
        <p:blipFill rotWithShape="1">
          <a:blip r:embed="rId3">
            <a:alphaModFix/>
          </a:blip>
          <a:srcRect b="21837" l="19369" r="19565" t="20799"/>
          <a:stretch/>
        </p:blipFill>
        <p:spPr>
          <a:xfrm>
            <a:off x="6048725" y="2378775"/>
            <a:ext cx="2469974" cy="174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Humidity Sensor Schematic</a:t>
            </a:r>
            <a:endParaRPr/>
          </a:p>
        </p:txBody>
      </p:sp>
      <p:pic>
        <p:nvPicPr>
          <p:cNvPr id="190" name="Google Shape;190;p30"/>
          <p:cNvPicPr preferRelativeResize="0"/>
          <p:nvPr/>
        </p:nvPicPr>
        <p:blipFill rotWithShape="1">
          <a:blip r:embed="rId3">
            <a:alphaModFix/>
          </a:blip>
          <a:srcRect b="47783" l="9650" r="44892" t="30322"/>
          <a:stretch/>
        </p:blipFill>
        <p:spPr>
          <a:xfrm>
            <a:off x="184187" y="1209774"/>
            <a:ext cx="8775624" cy="291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 Software Overview</a:t>
            </a:r>
            <a:endParaRPr/>
          </a:p>
        </p:txBody>
      </p:sp>
      <p:sp>
        <p:nvSpPr>
          <p:cNvPr id="196" name="Google Shape;196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ESP32 controls, interacts with all peripherals on PCB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 state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Measures data, determines state of appliance, updates web server via HTTP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Uses LED and speaker if HTTP fails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Off state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Powers down peripherals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Waits for activation button to turn on node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Calibration state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Takes average of sensor data in on/off states of appliance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Uses averages to determine “on threshold” for appliance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System</a:t>
            </a:r>
            <a:r>
              <a:rPr lang="en"/>
              <a:t> of cheap nodes to monitor household appliances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Washer/dryer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Microwave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Humidity of room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View the nodes from anywhere on a web app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Receive</a:t>
            </a:r>
            <a:r>
              <a:rPr lang="en"/>
              <a:t> notifications when </a:t>
            </a:r>
            <a:r>
              <a:rPr lang="en"/>
              <a:t>the appliance changes state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Motivation - Monitor appliances without replacing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 Software System</a:t>
            </a:r>
            <a:endParaRPr/>
          </a:p>
        </p:txBody>
      </p:sp>
      <p:pic>
        <p:nvPicPr>
          <p:cNvPr id="202" name="Google Shape;20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875" y="1017725"/>
            <a:ext cx="5297849" cy="394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 Server </a:t>
            </a:r>
            <a:r>
              <a:rPr lang="en"/>
              <a:t>Overview</a:t>
            </a:r>
            <a:endParaRPr/>
          </a:p>
        </p:txBody>
      </p:sp>
      <p:sp>
        <p:nvSpPr>
          <p:cNvPr id="208" name="Google Shape;208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Uses a Node.js Server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Node handles many concurrent connections well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Serves both the web page and API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MongoDB used for server database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Document based data for ease of use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MongoDB is fast for many concurrent edits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Uses Twilio API for notifications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Affordable </a:t>
            </a:r>
            <a:r>
              <a:rPr lang="en"/>
              <a:t>and reliable texting API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 Server Flowchart</a:t>
            </a:r>
            <a:endParaRPr/>
          </a:p>
        </p:txBody>
      </p:sp>
      <p:pic>
        <p:nvPicPr>
          <p:cNvPr id="214" name="Google Shape;214;p34"/>
          <p:cNvPicPr preferRelativeResize="0"/>
          <p:nvPr/>
        </p:nvPicPr>
        <p:blipFill rotWithShape="1">
          <a:blip r:embed="rId3">
            <a:alphaModFix/>
          </a:blip>
          <a:srcRect b="0" l="2837" r="0" t="0"/>
          <a:stretch/>
        </p:blipFill>
        <p:spPr>
          <a:xfrm>
            <a:off x="2745288" y="1017725"/>
            <a:ext cx="365342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 App Overview	</a:t>
            </a:r>
            <a:endParaRPr/>
          </a:p>
        </p:txBody>
      </p:sp>
      <p:sp>
        <p:nvSpPr>
          <p:cNvPr id="220" name="Google Shape;220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Secure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Data is locked </a:t>
            </a:r>
            <a:r>
              <a:rPr lang="en"/>
              <a:t>behind SessionID and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Simple </a:t>
            </a:r>
            <a:r>
              <a:rPr lang="en"/>
              <a:t>layout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Easy to use with minimal clutter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Leverages open source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Bootstrap CSS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Chart.js charts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Google material design icons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 App Views</a:t>
            </a:r>
            <a:endParaRPr/>
          </a:p>
        </p:txBody>
      </p:sp>
      <p:pic>
        <p:nvPicPr>
          <p:cNvPr id="226" name="Google Shape;22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2100" y="1139650"/>
            <a:ext cx="2816500" cy="38209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7" name="Google Shape;22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1625" y="1139650"/>
            <a:ext cx="2719818" cy="38209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Design</a:t>
            </a:r>
            <a:endParaRPr/>
          </a:p>
        </p:txBody>
      </p:sp>
      <p:pic>
        <p:nvPicPr>
          <p:cNvPr id="233" name="Google Shape;2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938" y="1170125"/>
            <a:ext cx="4846113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Top Design</a:t>
            </a:r>
            <a:endParaRPr/>
          </a:p>
        </p:txBody>
      </p:sp>
      <p:pic>
        <p:nvPicPr>
          <p:cNvPr id="239" name="Google Shape;23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075" y="1017725"/>
            <a:ext cx="7744038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Voltage Regulator Requirements/Verification</a:t>
            </a:r>
            <a:endParaRPr/>
          </a:p>
        </p:txBody>
      </p:sp>
      <p:sp>
        <p:nvSpPr>
          <p:cNvPr id="245" name="Google Shape;245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Able to Regulate 5V DC to 3.3V DC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Current limit of at-least 200 mA</a:t>
            </a:r>
            <a:endParaRPr/>
          </a:p>
        </p:txBody>
      </p:sp>
      <p:pic>
        <p:nvPicPr>
          <p:cNvPr id="246" name="Google Shape;2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98100" y="2193402"/>
            <a:ext cx="3584700" cy="26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167327" y="2195200"/>
            <a:ext cx="3579848" cy="268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Status LED Requirements/Verification</a:t>
            </a:r>
            <a:endParaRPr/>
          </a:p>
        </p:txBody>
      </p:sp>
      <p:sp>
        <p:nvSpPr>
          <p:cNvPr id="253" name="Google Shape;253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Powers on and is clearly visible at 3.3V</a:t>
            </a:r>
            <a:endParaRPr/>
          </a:p>
        </p:txBody>
      </p:sp>
      <p:pic>
        <p:nvPicPr>
          <p:cNvPr id="254" name="Google Shape;2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04050"/>
            <a:ext cx="4004276" cy="30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04050"/>
            <a:ext cx="4201300" cy="300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Switch Requirements/Verification</a:t>
            </a:r>
            <a:endParaRPr/>
          </a:p>
        </p:txBody>
      </p:sp>
      <p:sp>
        <p:nvSpPr>
          <p:cNvPr id="261" name="Google Shape;261;p41"/>
          <p:cNvSpPr txBox="1"/>
          <p:nvPr>
            <p:ph idx="1" type="body"/>
          </p:nvPr>
        </p:nvSpPr>
        <p:spPr>
          <a:xfrm>
            <a:off x="311700" y="1152475"/>
            <a:ext cx="8520600" cy="7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Output 3.3V through the emitter when the base </a:t>
            </a:r>
            <a:r>
              <a:rPr lang="en"/>
              <a:t>receives no voltage and 0V through the emitter when the base receives current.</a:t>
            </a:r>
            <a:endParaRPr/>
          </a:p>
        </p:txBody>
      </p:sp>
      <p:pic>
        <p:nvPicPr>
          <p:cNvPr id="262" name="Google Shape;26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10425" y="2043225"/>
            <a:ext cx="3906968" cy="293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668368" y="2043225"/>
            <a:ext cx="3906967" cy="293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Level Requirements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Nodes</a:t>
            </a:r>
            <a:r>
              <a:rPr lang="en"/>
              <a:t> must be able to connect to a web server via Wi-Fi module, allowing data to be transmitted </a:t>
            </a:r>
            <a:r>
              <a:rPr lang="en"/>
              <a:t>to</a:t>
            </a:r>
            <a:r>
              <a:rPr lang="en"/>
              <a:t> web server at high speed (less than 1 second latency)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Nodes must be able to alert the user in alternative way should the internet connection fail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Nodes must correctly function on a majority (90+%) of the hardware in its class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Activation Button </a:t>
            </a:r>
            <a:r>
              <a:rPr lang="en"/>
              <a:t>Requirements/Verification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69" name="Google Shape;269;p42"/>
          <p:cNvSpPr txBox="1"/>
          <p:nvPr>
            <p:ph idx="1" type="body"/>
          </p:nvPr>
        </p:nvSpPr>
        <p:spPr>
          <a:xfrm>
            <a:off x="311700" y="1152475"/>
            <a:ext cx="8520600" cy="8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Easily Pressable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 current to flow when button is pressed but not when it is not</a:t>
            </a:r>
            <a:endParaRPr/>
          </a:p>
        </p:txBody>
      </p:sp>
      <p:pic>
        <p:nvPicPr>
          <p:cNvPr id="270" name="Google Shape;2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96625" y="2129625"/>
            <a:ext cx="3791767" cy="28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769075" y="2128676"/>
            <a:ext cx="3793000" cy="284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Assembly of Nodes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 from Design Review</a:t>
            </a:r>
            <a:endParaRPr/>
          </a:p>
        </p:txBody>
      </p:sp>
      <p:sp>
        <p:nvSpPr>
          <p:cNvPr id="282" name="Google Shape;282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Microwave sensor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Switched from microphone to transceiver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Speaker volume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90 dB too high, fear of ear damage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Usage of Arduino code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Less pedantic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Libraries available for sensors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Programming/Flashing ESP32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USB CDC to UART</a:t>
            </a:r>
            <a:endParaRPr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Construction Challenges</a:t>
            </a:r>
            <a:endParaRPr/>
          </a:p>
        </p:txBody>
      </p:sp>
      <p:sp>
        <p:nvSpPr>
          <p:cNvPr id="288" name="Google Shape;288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5 iterations of PCB design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Unable to communicate with ESP32 via USB CDC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Switched to UART using Arduino</a:t>
            </a:r>
            <a:endParaRPr b="1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Broken/missing components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ESP32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Micro-USB</a:t>
            </a:r>
            <a:r>
              <a:rPr lang="en"/>
              <a:t> breakout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Development </a:t>
            </a:r>
            <a:r>
              <a:rPr lang="en"/>
              <a:t>Challenges</a:t>
            </a:r>
            <a:endParaRPr/>
          </a:p>
        </p:txBody>
      </p:sp>
      <p:sp>
        <p:nvSpPr>
          <p:cNvPr id="294" name="Google Shape;294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Arduino library integration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Tweaked library code to function properly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Using Home vs Enterprise </a:t>
            </a:r>
            <a:r>
              <a:rPr lang="en"/>
              <a:t>(IllinoisNet) </a:t>
            </a:r>
            <a:r>
              <a:rPr lang="en"/>
              <a:t>internet access 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Separate libraries and setups required for connection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Two way secure communication to clients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Using web socket </a:t>
            </a:r>
            <a:r>
              <a:rPr lang="en"/>
              <a:t>emitting on Session ID tagged channels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Results</a:t>
            </a:r>
            <a:endParaRPr/>
          </a:p>
        </p:txBody>
      </p:sp>
      <p:sp>
        <p:nvSpPr>
          <p:cNvPr id="305" name="Google Shape;305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Nodes connect to internet and can communicate with web server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Nodes read data from sensors and evaluate state of appliance using data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Nodes calibrate to appliance based on on/off state data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Web server updates web app based on received HTTP requests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Web server sends SMS message to phone when enabled</a:t>
            </a:r>
            <a:endParaRPr sz="17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</a:t>
            </a:r>
            <a:endParaRPr/>
          </a:p>
        </p:txBody>
      </p:sp>
      <p:sp>
        <p:nvSpPr>
          <p:cNvPr id="311" name="Google Shape;311;p49"/>
          <p:cNvSpPr txBox="1"/>
          <p:nvPr>
            <p:ph idx="1" type="body"/>
          </p:nvPr>
        </p:nvSpPr>
        <p:spPr>
          <a:xfrm>
            <a:off x="311700" y="1152475"/>
            <a:ext cx="8520600" cy="10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3D printed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Holes for the Status LED, Activation Button and Power Cord</a:t>
            </a:r>
            <a:endParaRPr/>
          </a:p>
        </p:txBody>
      </p:sp>
      <p:pic>
        <p:nvPicPr>
          <p:cNvPr id="312" name="Google Shape;312;p49"/>
          <p:cNvPicPr preferRelativeResize="0"/>
          <p:nvPr/>
        </p:nvPicPr>
        <p:blipFill rotWithShape="1">
          <a:blip r:embed="rId3">
            <a:alphaModFix/>
          </a:blip>
          <a:srcRect b="15418" l="4030" r="0" t="2351"/>
          <a:stretch/>
        </p:blipFill>
        <p:spPr>
          <a:xfrm>
            <a:off x="2863163" y="2389875"/>
            <a:ext cx="3417677" cy="219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Modularity</a:t>
            </a:r>
            <a:endParaRPr/>
          </a:p>
        </p:txBody>
      </p:sp>
      <p:sp>
        <p:nvSpPr>
          <p:cNvPr id="318" name="Google Shape;318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PCB has holes for 4/6/7 pin sensors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Allows for different sensors to be swapped in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Calibration setting functionality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Allows for nodes to work across majority of appliances in respective class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app allows for additional devices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Allows for many </a:t>
            </a:r>
            <a:r>
              <a:rPr lang="en"/>
              <a:t>clients</a:t>
            </a:r>
            <a:r>
              <a:rPr lang="en"/>
              <a:t> holding multiple nodes </a:t>
            </a:r>
            <a:r>
              <a:rPr lang="en"/>
              <a:t>each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also add new devices from the client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Ethical Concerns and Solutions</a:t>
            </a:r>
            <a:endParaRPr/>
          </a:p>
        </p:txBody>
      </p:sp>
      <p:sp>
        <p:nvSpPr>
          <p:cNvPr id="324" name="Google Shape;324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User </a:t>
            </a:r>
            <a:r>
              <a:rPr lang="en"/>
              <a:t>safety</a:t>
            </a:r>
            <a:endParaRPr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Web App houses usernames, passwords, and phone numbers</a:t>
            </a:r>
            <a:endParaRPr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Nodes send data about house activity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Server privacy/security</a:t>
            </a:r>
            <a:endParaRPr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Used HTTPS to encrypt traffic from the nodes and clients</a:t>
            </a:r>
            <a:endParaRPr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Clients are assigned a Session ID on login, needed to make requests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Nodes function on as many appliances as we can test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app is easy to use, and works on mobile and desktop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 is modular, allows for future expansion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Nodes have protective case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Washer/Dryer Node - Hardware</a:t>
            </a:r>
            <a:endParaRPr/>
          </a:p>
        </p:txBody>
      </p:sp>
      <p:sp>
        <p:nvSpPr>
          <p:cNvPr id="330" name="Google Shape;330;p52"/>
          <p:cNvSpPr txBox="1"/>
          <p:nvPr/>
        </p:nvSpPr>
        <p:spPr>
          <a:xfrm>
            <a:off x="526275" y="1256050"/>
            <a:ext cx="830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52"/>
          <p:cNvSpPr txBox="1"/>
          <p:nvPr>
            <p:ph idx="1" type="body"/>
          </p:nvPr>
        </p:nvSpPr>
        <p:spPr>
          <a:xfrm>
            <a:off x="311700" y="1166525"/>
            <a:ext cx="5119500" cy="24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ESP32 uses ADXL335 Arduino library to communicate with sensor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ESP32 communicates with sensor via Analog reads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ESP32 transmits on/off state to web server via HTTP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ESP32 updates LED and speaker if HTTP fails</a:t>
            </a:r>
            <a:endParaRPr b="1"/>
          </a:p>
        </p:txBody>
      </p:sp>
      <p:pic>
        <p:nvPicPr>
          <p:cNvPr id="332" name="Google Shape;33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775" y="1433275"/>
            <a:ext cx="3739525" cy="22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Washer/Dryer</a:t>
            </a:r>
            <a:r>
              <a:rPr lang="en"/>
              <a:t> Node - Software</a:t>
            </a:r>
            <a:endParaRPr/>
          </a:p>
        </p:txBody>
      </p:sp>
      <p:sp>
        <p:nvSpPr>
          <p:cNvPr id="338" name="Google Shape;338;p53"/>
          <p:cNvSpPr txBox="1"/>
          <p:nvPr>
            <p:ph idx="1" type="body"/>
          </p:nvPr>
        </p:nvSpPr>
        <p:spPr>
          <a:xfrm>
            <a:off x="311700" y="1152475"/>
            <a:ext cx="7680600" cy="10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ESP32 calibrates to washer/dryer’s on/off states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</a:t>
            </a:r>
            <a:r>
              <a:rPr lang="en"/>
              <a:t>eb server receives HTTP request from node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app updates appliance status</a:t>
            </a:r>
            <a:endParaRPr b="1"/>
          </a:p>
        </p:txBody>
      </p:sp>
      <p:pic>
        <p:nvPicPr>
          <p:cNvPr id="339" name="Google Shape;339;p53" title="Washer/Dryer Dat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571750"/>
            <a:ext cx="3726351" cy="230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Microwave Node - Hardware</a:t>
            </a:r>
            <a:endParaRPr/>
          </a:p>
        </p:txBody>
      </p:sp>
      <p:sp>
        <p:nvSpPr>
          <p:cNvPr id="345" name="Google Shape;345;p54"/>
          <p:cNvSpPr txBox="1"/>
          <p:nvPr/>
        </p:nvSpPr>
        <p:spPr>
          <a:xfrm>
            <a:off x="526275" y="1256050"/>
            <a:ext cx="830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4"/>
          <p:cNvSpPr txBox="1"/>
          <p:nvPr>
            <p:ph idx="1" type="body"/>
          </p:nvPr>
        </p:nvSpPr>
        <p:spPr>
          <a:xfrm>
            <a:off x="311700" y="1166525"/>
            <a:ext cx="5119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ESP32 uses nRF24L01+ Arduino library to communicate with sensor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ESP32 communicates with sensor via SPI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ESP32 transmits on/off state to web server via HTTP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ESP32 updates LED and speaker if HTTP fails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pic>
        <p:nvPicPr>
          <p:cNvPr id="347" name="Google Shape;34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9125" y="1166525"/>
            <a:ext cx="2386836" cy="318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Microwave Node - Software</a:t>
            </a:r>
            <a:endParaRPr/>
          </a:p>
        </p:txBody>
      </p:sp>
      <p:sp>
        <p:nvSpPr>
          <p:cNvPr id="353" name="Google Shape;353;p55"/>
          <p:cNvSpPr txBox="1"/>
          <p:nvPr>
            <p:ph idx="1" type="body"/>
          </p:nvPr>
        </p:nvSpPr>
        <p:spPr>
          <a:xfrm>
            <a:off x="311700" y="1152475"/>
            <a:ext cx="7645800" cy="13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ESP32 calibrates to microwave’s on/off states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server receives HTTP request from node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app updates appliance status</a:t>
            </a:r>
            <a:endParaRPr b="1"/>
          </a:p>
        </p:txBody>
      </p:sp>
      <p:pic>
        <p:nvPicPr>
          <p:cNvPr id="354" name="Google Shape;354;p55" title="Microwave Calibration Dat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0875" y="2462975"/>
            <a:ext cx="4006776" cy="247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Room Humidity Node - Hardware</a:t>
            </a:r>
            <a:endParaRPr/>
          </a:p>
        </p:txBody>
      </p:sp>
      <p:pic>
        <p:nvPicPr>
          <p:cNvPr id="360" name="Google Shape;36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3900" y="1522700"/>
            <a:ext cx="3218473" cy="2413851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6"/>
          <p:cNvSpPr txBox="1"/>
          <p:nvPr/>
        </p:nvSpPr>
        <p:spPr>
          <a:xfrm>
            <a:off x="526275" y="1256050"/>
            <a:ext cx="830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6"/>
          <p:cNvSpPr txBox="1"/>
          <p:nvPr>
            <p:ph idx="1" type="body"/>
          </p:nvPr>
        </p:nvSpPr>
        <p:spPr>
          <a:xfrm>
            <a:off x="311700" y="1166525"/>
            <a:ext cx="5119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ESP32 uses AHT20 Arduino library to communicate with sensor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ESP32 communicates with sensor via I2C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ESP32 transmits humidity value to web server via HTTP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Room Humidity Node - Software</a:t>
            </a:r>
            <a:endParaRPr/>
          </a:p>
        </p:txBody>
      </p:sp>
      <p:sp>
        <p:nvSpPr>
          <p:cNvPr id="368" name="Google Shape;368;p57"/>
          <p:cNvSpPr txBox="1"/>
          <p:nvPr>
            <p:ph idx="1" type="body"/>
          </p:nvPr>
        </p:nvSpPr>
        <p:spPr>
          <a:xfrm>
            <a:off x="311700" y="1152475"/>
            <a:ext cx="7175400" cy="9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server receives HTTP request from node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app updates appliance status, adds new value to graph</a:t>
            </a:r>
            <a:endParaRPr/>
          </a:p>
        </p:txBody>
      </p:sp>
      <p:pic>
        <p:nvPicPr>
          <p:cNvPr id="369" name="Google Shape;36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8025" y="2484025"/>
            <a:ext cx="6606774" cy="247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380" name="Google Shape;380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Three nodes for three different household appliances were fully </a:t>
            </a:r>
            <a:r>
              <a:rPr lang="en"/>
              <a:t>developed</a:t>
            </a:r>
            <a:r>
              <a:rPr lang="en"/>
              <a:t> and integrated with web server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Calibration setting allows for functionality on 90%+ of appliances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LED and speaker alert user of status change if WiFi fails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server allows for further addition of new nodes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Further Work</a:t>
            </a:r>
            <a:endParaRPr/>
          </a:p>
        </p:txBody>
      </p:sp>
      <p:sp>
        <p:nvSpPr>
          <p:cNvPr id="386" name="Google Shape;386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</a:t>
            </a:r>
            <a:r>
              <a:rPr lang="en"/>
              <a:t>dd more nodes for larger household ecosystem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Room temperature node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Oven node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Door lock node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Upgrade microcontroller for more threads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Implement interrupts for activation button push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Allow device to continue operating while HTTP request is being sent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 Diagram</a:t>
            </a:r>
            <a:endParaRPr/>
          </a:p>
        </p:txBody>
      </p:sp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200" y="1017725"/>
            <a:ext cx="7067418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Overview</a:t>
            </a:r>
            <a:endParaRPr/>
          </a:p>
        </p:txBody>
      </p:sp>
      <p:sp>
        <p:nvSpPr>
          <p:cNvPr id="90" name="Google Shape;9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Power Supply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120V AC from wall outlet to 5V DC through Micro-USB AB via wall outlet adapter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5V to 3.3V via voltage regulator on PCB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Microcontroller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ESP32-S2-WROOM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Appliance-Specific Sensor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ADXL335 accelerometer for washer/dryer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nRF24L01+ </a:t>
            </a:r>
            <a:r>
              <a:rPr lang="en"/>
              <a:t>transceiver</a:t>
            </a:r>
            <a:r>
              <a:rPr lang="en"/>
              <a:t> for microwave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AHT20 humidity sensor for room’s humidity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Peripherals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Speaker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Digital Switches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System</a:t>
            </a:r>
            <a:endParaRPr/>
          </a:p>
        </p:txBody>
      </p:sp>
      <p:pic>
        <p:nvPicPr>
          <p:cNvPr id="96" name="Google Shape;96;p20"/>
          <p:cNvPicPr preferRelativeResize="0"/>
          <p:nvPr/>
        </p:nvPicPr>
        <p:blipFill rotWithShape="1">
          <a:blip r:embed="rId3">
            <a:alphaModFix/>
          </a:blip>
          <a:srcRect b="9490" l="2629" r="9704" t="20466"/>
          <a:stretch/>
        </p:blipFill>
        <p:spPr>
          <a:xfrm rot="-5400000">
            <a:off x="2325051" y="887275"/>
            <a:ext cx="3996399" cy="4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/>
          <p:nvPr/>
        </p:nvSpPr>
        <p:spPr>
          <a:xfrm>
            <a:off x="4048200" y="1776175"/>
            <a:ext cx="799200" cy="1280400"/>
          </a:xfrm>
          <a:prstGeom prst="donut">
            <a:avLst>
              <a:gd fmla="val 6561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0"/>
          <p:cNvSpPr/>
          <p:nvPr/>
        </p:nvSpPr>
        <p:spPr>
          <a:xfrm>
            <a:off x="5269300" y="2094400"/>
            <a:ext cx="488400" cy="1968600"/>
          </a:xfrm>
          <a:prstGeom prst="donut">
            <a:avLst>
              <a:gd fmla="val 6561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0"/>
          <p:cNvSpPr/>
          <p:nvPr/>
        </p:nvSpPr>
        <p:spPr>
          <a:xfrm>
            <a:off x="5846525" y="2886300"/>
            <a:ext cx="488400" cy="725400"/>
          </a:xfrm>
          <a:prstGeom prst="donut">
            <a:avLst>
              <a:gd fmla="val 6561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0"/>
          <p:cNvSpPr/>
          <p:nvPr/>
        </p:nvSpPr>
        <p:spPr>
          <a:xfrm>
            <a:off x="5902725" y="3645575"/>
            <a:ext cx="488400" cy="725400"/>
          </a:xfrm>
          <a:prstGeom prst="donut">
            <a:avLst>
              <a:gd fmla="val 6561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0"/>
          <p:cNvSpPr/>
          <p:nvPr/>
        </p:nvSpPr>
        <p:spPr>
          <a:xfrm>
            <a:off x="3191075" y="3056575"/>
            <a:ext cx="488400" cy="503100"/>
          </a:xfrm>
          <a:prstGeom prst="donut">
            <a:avLst>
              <a:gd fmla="val 6561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0"/>
          <p:cNvSpPr/>
          <p:nvPr/>
        </p:nvSpPr>
        <p:spPr>
          <a:xfrm>
            <a:off x="4150150" y="3815025"/>
            <a:ext cx="488400" cy="631200"/>
          </a:xfrm>
          <a:prstGeom prst="donut">
            <a:avLst>
              <a:gd fmla="val 6561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0"/>
          <p:cNvSpPr/>
          <p:nvPr/>
        </p:nvSpPr>
        <p:spPr>
          <a:xfrm>
            <a:off x="3137900" y="2383200"/>
            <a:ext cx="488400" cy="503100"/>
          </a:xfrm>
          <a:prstGeom prst="donut">
            <a:avLst>
              <a:gd fmla="val 6561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/>
          <p:nvPr/>
        </p:nvSpPr>
        <p:spPr>
          <a:xfrm>
            <a:off x="3559800" y="2068650"/>
            <a:ext cx="488400" cy="503100"/>
          </a:xfrm>
          <a:prstGeom prst="donut">
            <a:avLst>
              <a:gd fmla="val 6561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5" name="Google Shape;105;p20"/>
          <p:cNvSpPr/>
          <p:nvPr/>
        </p:nvSpPr>
        <p:spPr>
          <a:xfrm rot="4992790">
            <a:off x="4952725" y="1798223"/>
            <a:ext cx="378251" cy="548009"/>
          </a:xfrm>
          <a:prstGeom prst="donut">
            <a:avLst>
              <a:gd fmla="val 6561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0"/>
          <p:cNvSpPr/>
          <p:nvPr/>
        </p:nvSpPr>
        <p:spPr>
          <a:xfrm rot="4992790">
            <a:off x="2774900" y="2569731"/>
            <a:ext cx="378251" cy="790887"/>
          </a:xfrm>
          <a:prstGeom prst="donut">
            <a:avLst>
              <a:gd fmla="val 6561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7" name="Google Shape;107;p20"/>
          <p:cNvCxnSpPr>
            <a:endCxn id="97" idx="0"/>
          </p:cNvCxnSpPr>
          <p:nvPr/>
        </p:nvCxnSpPr>
        <p:spPr>
          <a:xfrm flipH="1">
            <a:off x="4447800" y="932575"/>
            <a:ext cx="459000" cy="843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8" name="Google Shape;108;p20"/>
          <p:cNvCxnSpPr/>
          <p:nvPr/>
        </p:nvCxnSpPr>
        <p:spPr>
          <a:xfrm flipH="1">
            <a:off x="5269300" y="1047975"/>
            <a:ext cx="459000" cy="843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9" name="Google Shape;109;p20"/>
          <p:cNvCxnSpPr>
            <a:stCxn id="110" idx="1"/>
          </p:cNvCxnSpPr>
          <p:nvPr/>
        </p:nvCxnSpPr>
        <p:spPr>
          <a:xfrm flipH="1">
            <a:off x="5688100" y="1934675"/>
            <a:ext cx="932400" cy="448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1" name="Google Shape;111;p20"/>
          <p:cNvCxnSpPr/>
          <p:nvPr/>
        </p:nvCxnSpPr>
        <p:spPr>
          <a:xfrm rot="10800000">
            <a:off x="6334875" y="3231725"/>
            <a:ext cx="547800" cy="2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2" name="Google Shape;112;p20"/>
          <p:cNvCxnSpPr/>
          <p:nvPr/>
        </p:nvCxnSpPr>
        <p:spPr>
          <a:xfrm rot="10800000">
            <a:off x="6388450" y="3968775"/>
            <a:ext cx="547800" cy="2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3" name="Google Shape;113;p20"/>
          <p:cNvCxnSpPr>
            <a:stCxn id="114" idx="3"/>
          </p:cNvCxnSpPr>
          <p:nvPr/>
        </p:nvCxnSpPr>
        <p:spPr>
          <a:xfrm flipH="1" rot="10800000">
            <a:off x="2058050" y="4129300"/>
            <a:ext cx="2115900" cy="577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5" name="Google Shape;115;p20"/>
          <p:cNvCxnSpPr>
            <a:stCxn id="116" idx="3"/>
          </p:cNvCxnSpPr>
          <p:nvPr/>
        </p:nvCxnSpPr>
        <p:spPr>
          <a:xfrm flipH="1" rot="10800000">
            <a:off x="2058050" y="3497525"/>
            <a:ext cx="1269300" cy="408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" name="Google Shape;117;p20"/>
          <p:cNvCxnSpPr/>
          <p:nvPr/>
        </p:nvCxnSpPr>
        <p:spPr>
          <a:xfrm flipH="1" rot="10800000">
            <a:off x="1724375" y="3005800"/>
            <a:ext cx="824700" cy="6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8" name="Google Shape;118;p20"/>
          <p:cNvCxnSpPr>
            <a:stCxn id="119" idx="3"/>
            <a:endCxn id="103" idx="1"/>
          </p:cNvCxnSpPr>
          <p:nvPr/>
        </p:nvCxnSpPr>
        <p:spPr>
          <a:xfrm>
            <a:off x="2026000" y="2320200"/>
            <a:ext cx="1183500" cy="136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0" name="Google Shape;120;p20"/>
          <p:cNvCxnSpPr>
            <a:stCxn id="121" idx="3"/>
            <a:endCxn id="104" idx="1"/>
          </p:cNvCxnSpPr>
          <p:nvPr/>
        </p:nvCxnSpPr>
        <p:spPr>
          <a:xfrm>
            <a:off x="2120050" y="1380575"/>
            <a:ext cx="1511400" cy="761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" name="Google Shape;119;p20"/>
          <p:cNvSpPr txBox="1"/>
          <p:nvPr/>
        </p:nvSpPr>
        <p:spPr>
          <a:xfrm>
            <a:off x="630400" y="2135550"/>
            <a:ext cx="13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Voltage Regulator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536350" y="1103525"/>
            <a:ext cx="1583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Download Mode Switch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4572000" y="648425"/>
            <a:ext cx="71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ESP32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5375650" y="734225"/>
            <a:ext cx="134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UART Port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10" name="Google Shape;110;p20"/>
          <p:cNvSpPr txBox="1"/>
          <p:nvPr/>
        </p:nvSpPr>
        <p:spPr>
          <a:xfrm>
            <a:off x="6620500" y="1657625"/>
            <a:ext cx="185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Appliance-Specific Sensor ports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6827850" y="3048275"/>
            <a:ext cx="185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Activation Button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6882675" y="3760150"/>
            <a:ext cx="185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Status LED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1258850" y="4521850"/>
            <a:ext cx="79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Speaker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988250" y="3721775"/>
            <a:ext cx="106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Reset Button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460225" y="2831275"/>
            <a:ext cx="185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Micro-USB Cord</a:t>
            </a:r>
            <a:endParaRPr sz="12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 Layout - Schematic</a:t>
            </a:r>
            <a:endParaRPr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688" y="1110925"/>
            <a:ext cx="521262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