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2" roundtripDataSignature="AMtx7miQuHewZ5Q5By4qON0IKcc5nyUn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9298F62-F7A2-416D-A748-69D6BE603A7C}">
  <a:tblStyle styleId="{19298F62-F7A2-416D-A748-69D6BE603A7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af2cb4fab0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g3af2cb4fab0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af65ae6fb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g3af65ae6fb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af2cb4fab0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g3af2cb4fab0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af2cb4fab0_0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g3af2cb4fab0_0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af2cb4fab0_0_2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g3af2cb4fab0_0_2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af65ae6fb0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6" name="Google Shape;256;g3af65ae6fb0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9" name="Google Shape;27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1" name="Google Shape;29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af2cb4fab0_1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3" name="Google Shape;303;g3af2cb4fab0_1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" name="Google Shape;31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af2cb4fab0_0_1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6" name="Google Shape;326;g3af2cb4fab0_0_1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af65ae6fb0_1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" name="Google Shape;337;g3af65ae6fb0_1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af2cb4fab0_0_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9" name="Google Shape;349;g3af2cb4fab0_0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af2cb4fab0_0_1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g3af2cb4fab0_0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af2cb4fab0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g3af2cb4fab0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af2cb4fab0_0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3" name="Google Shape;383;g3af2cb4fab0_0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af2cb4fab0_0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4" name="Google Shape;394;g3af2cb4fab0_0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af2cb4fab0_0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5" name="Google Shape;405;g3af2cb4fab0_0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6" name="Google Shape;41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af2cb4fab0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7" name="Google Shape;427;g3af2cb4fab0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af2cb4fab0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8" name="Google Shape;438;g3af2cb4fab0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af2cb4fab0_0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9" name="Google Shape;449;g3af2cb4fab0_0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af2cb4fab0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g3af2cb4fab0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af2cb4fab0_0_1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1" name="Google Shape;471;g3af2cb4fab0_0_1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" name="Google Shape;12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af2cb4fab0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g3af2cb4fab0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3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25.jpg"/><Relationship Id="rId5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hyperlink" Target="http://drive.google.com/file/d/18owRvJVcSdG0666jW0unxCeaDlxJK8qt/view" TargetMode="External"/><Relationship Id="rId5" Type="http://schemas.openxmlformats.org/officeDocument/2006/relationships/image" Target="../media/image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"/>
          <p:cNvSpPr/>
          <p:nvPr/>
        </p:nvSpPr>
        <p:spPr>
          <a:xfrm flipH="1" rot="10800000">
            <a:off x="-1" y="8163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83" name="Google Shape;83;p1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0" y="816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"/>
          <p:cNvSpPr txBox="1"/>
          <p:nvPr/>
        </p:nvSpPr>
        <p:spPr>
          <a:xfrm>
            <a:off x="1134035" y="2553964"/>
            <a:ext cx="99240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HARMONEX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T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eam 8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TA: Bill Yang, Prof. Yu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descr="A picture containing drawing&#10;&#10;Description automatically generated"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007" y="852965"/>
            <a:ext cx="2909982" cy="75408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3922059" y="5413888"/>
            <a:ext cx="4347882" cy="36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Alan Lu, Rubin Du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af2cb4fab0_0_35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BLDC planetary gearbox ratio 64:1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High-torque servo mechanical advantage 5.8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Theoretical peak joint torque: 85.9 Nm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Clutch safety factor (Von-Mises): 2.77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Radiator fin maximum angle 60 degrees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3af2cb4fab0_0_3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3af2cb4fab0_0_35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92" name="Google Shape;192;g3af2cb4fab0_0_3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3af2cb4fab0_0_35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94" name="Google Shape;194;g3af2cb4fab0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af2cb4fab0_0_3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Mechanical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af65ae6fb0_0_0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Requirements and Verification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af65ae6fb0_0_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3af65ae6fb0_0_0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03" name="Google Shape;203;g3af65ae6fb0_0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3af65ae6fb0_0_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05" name="Google Shape;205;g3af65ae6fb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3af65ae6fb0_0_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Mechanical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7" name="Google Shape;207;g3af65ae6fb0_0_0"/>
          <p:cNvGraphicFramePr/>
          <p:nvPr/>
        </p:nvGraphicFramePr>
        <p:xfrm>
          <a:off x="952500" y="2667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{19298F62-F7A2-416D-A748-69D6BE603A7C}</a:tableStyleId>
              </a:tblPr>
              <a:tblGrid>
                <a:gridCol w="5143500"/>
                <a:gridCol w="5143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Requirements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Verifications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Skeleton strength, capable of lifting 10 kg load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Test the system </a:t>
                      </a:r>
                      <a:r>
                        <a:rPr lang="en-US"/>
                        <a:t>load:</a:t>
                      </a:r>
                      <a:r>
                        <a:rPr lang="en-US"/>
                        <a:t> 10 seconds of 20 lbs dumbbell at 90 degrees without failure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Clutch </a:t>
                      </a:r>
                      <a:r>
                        <a:rPr lang="en-US"/>
                        <a:t>smoothness and</a:t>
                      </a:r>
                      <a:r>
                        <a:rPr lang="en-US"/>
                        <a:t> response faster than half a </a:t>
                      </a:r>
                      <a:r>
                        <a:rPr lang="en-US"/>
                        <a:t>second,</a:t>
                      </a:r>
                      <a:r>
                        <a:rPr lang="en-US"/>
                        <a:t> and observe no obvious interference.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Record clutch engage/disengage </a:t>
                      </a:r>
                      <a:r>
                        <a:rPr lang="en-US"/>
                        <a:t>time, which</a:t>
                      </a:r>
                      <a:r>
                        <a:rPr lang="en-US"/>
                        <a:t> should be smaller than </a:t>
                      </a:r>
                      <a:r>
                        <a:rPr lang="en-US"/>
                        <a:t>200 ms.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Clutch strength, capable of producing torque to lift 10kg of load without failure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Print test dogs grounded to the </a:t>
                      </a:r>
                      <a:r>
                        <a:rPr lang="en-US"/>
                        <a:t>test bench,</a:t>
                      </a:r>
                      <a:r>
                        <a:rPr lang="en-US"/>
                        <a:t> ground the BLDC drive module, and test the clutch under stalling torque.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4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14" name="Google Shape;214;p14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4"/>
          <p:cNvSpPr/>
          <p:nvPr/>
        </p:nvSpPr>
        <p:spPr>
          <a:xfrm flipH="1" rot="10800000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16" name="Google Shape;21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4"/>
          <p:cNvSpPr txBox="1"/>
          <p:nvPr/>
        </p:nvSpPr>
        <p:spPr>
          <a:xfrm>
            <a:off x="376810" y="204051"/>
            <a:ext cx="10910026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Power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6075" y="914236"/>
            <a:ext cx="5379857" cy="5271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af2cb4fab0_0_1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3af2cb4fab0_0_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3af2cb4fab0_0_1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26" name="Google Shape;226;g3af2cb4fab0_0_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3af2cb4fab0_0_1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28" name="Google Shape;228;g3af2cb4fab0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af2cb4fab0_0_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Power PCB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3af2cb4fab0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549" y="860525"/>
            <a:ext cx="10041892" cy="526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af2cb4fab0_0_85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3af2cb4fab0_0_8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3af2cb4fab0_0_85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38" name="Google Shape;238;g3af2cb4fab0_0_8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3af2cb4fab0_0_85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40" name="Google Shape;240;g3af2cb4fab0_0_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3af2cb4fab0_0_8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Power PCB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ower_PCB_v3" id="242" name="Google Shape;242;g3af2cb4fab0_0_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3045" y="927100"/>
            <a:ext cx="8658224" cy="5333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af2cb4fab0_0_209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30A Fuse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INA240 + ACS758 current sensing modules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6 MG60S auxiliary servos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Maximum current: 25A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af2cb4fab0_0_20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3af2cb4fab0_0_209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50" name="Google Shape;250;g3af2cb4fab0_0_20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3af2cb4fab0_0_209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52" name="Google Shape;252;g3af2cb4fab0_0_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af2cb4fab0_0_209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Power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af65ae6fb0_0_12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Requirements and Verification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3af65ae6fb0_0_12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3af65ae6fb0_0_12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61" name="Google Shape;261;g3af65ae6fb0_0_1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3af65ae6fb0_0_12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63" name="Google Shape;263;g3af65ae6fb0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3af65ae6fb0_0_1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Power 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5" name="Google Shape;265;g3af65ae6fb0_0_12"/>
          <p:cNvGraphicFramePr/>
          <p:nvPr/>
        </p:nvGraphicFramePr>
        <p:xfrm>
          <a:off x="952500" y="2667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{19298F62-F7A2-416D-A748-69D6BE603A7C}</a:tableStyleId>
              </a:tblPr>
              <a:tblGrid>
                <a:gridCol w="5143500"/>
                <a:gridCol w="5143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Requirements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Verifications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3V3 rails should have DC ripple smaller than 0.1% and </a:t>
                      </a:r>
                      <a:r>
                        <a:rPr lang="en-US"/>
                        <a:t>not be</a:t>
                      </a:r>
                      <a:r>
                        <a:rPr lang="en-US"/>
                        <a:t> effected by the current spike on 5V net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Connect the 3V3 rail to </a:t>
                      </a:r>
                      <a:r>
                        <a:rPr lang="en-US"/>
                        <a:t>the oscilloscope and</a:t>
                      </a:r>
                      <a:r>
                        <a:rPr lang="en-US"/>
                        <a:t> observe </a:t>
                      </a:r>
                      <a:r>
                        <a:rPr lang="en-US"/>
                        <a:t>the ripple</a:t>
                      </a:r>
                      <a:r>
                        <a:rPr lang="en-US"/>
                        <a:t> magnitude for normal load and sudden MG90S load.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The main</a:t>
                      </a:r>
                      <a:r>
                        <a:rPr lang="en-US"/>
                        <a:t> fuse should have 1.5 times </a:t>
                      </a:r>
                      <a:r>
                        <a:rPr lang="en-US"/>
                        <a:t>the</a:t>
                      </a:r>
                      <a:r>
                        <a:rPr lang="en-US"/>
                        <a:t> design current protection </a:t>
                      </a:r>
                      <a:r>
                        <a:rPr lang="en-US"/>
                        <a:t>of</a:t>
                      </a:r>
                      <a:r>
                        <a:rPr lang="en-US"/>
                        <a:t> the peak current of the system.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Measure peak current for maximum load in BLDC and servo using </a:t>
                      </a:r>
                      <a:r>
                        <a:rPr lang="en-US"/>
                        <a:t>a multimeter, and</a:t>
                      </a:r>
                      <a:r>
                        <a:rPr lang="en-US"/>
                        <a:t> record the peak current reading.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EMG PCB reference supply should be stable and supply a positive and negative reference smaller than 0.5 V in magnitude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Test </a:t>
                      </a:r>
                      <a:r>
                        <a:rPr lang="en-US"/>
                        <a:t>the EMG V+ and V- pins under </a:t>
                      </a:r>
                      <a:r>
                        <a:rPr lang="en-US"/>
                        <a:t>different</a:t>
                      </a:r>
                      <a:r>
                        <a:rPr lang="en-US"/>
                        <a:t> muscle signals, record the voltage and compare the absolute value difference.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 txBox="1"/>
          <p:nvPr>
            <p:ph idx="1" type="body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Signal PCB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Torque Hybrid Impedance Control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EMG signal processing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EMG ML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7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7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73" name="Google Shape;273;p17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7"/>
          <p:cNvSpPr/>
          <p:nvPr/>
        </p:nvSpPr>
        <p:spPr>
          <a:xfrm flipH="1" rot="10800000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75" name="Google Shape;27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7"/>
          <p:cNvSpPr txBox="1"/>
          <p:nvPr/>
        </p:nvSpPr>
        <p:spPr>
          <a:xfrm>
            <a:off x="376810" y="204051"/>
            <a:ext cx="10910026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Signal/Control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/>
          <p:nvPr>
            <p:ph idx="1" type="body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8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84" name="Google Shape;284;p18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8"/>
          <p:cNvSpPr/>
          <p:nvPr/>
        </p:nvSpPr>
        <p:spPr>
          <a:xfrm flipH="1" rot="10800000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86" name="Google Shape;28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8"/>
          <p:cNvSpPr txBox="1"/>
          <p:nvPr/>
        </p:nvSpPr>
        <p:spPr>
          <a:xfrm>
            <a:off x="376810" y="204051"/>
            <a:ext cx="10910026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Signal/Control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ignal_PCB_v2" id="288" name="Google Shape;28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3965" y="897255"/>
            <a:ext cx="7163435" cy="5502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"/>
          <p:cNvSpPr txBox="1"/>
          <p:nvPr>
            <p:ph idx="1" type="body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Joint state control: Torque Hybrid Impedance Control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0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96" name="Google Shape;296;p20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0"/>
          <p:cNvSpPr/>
          <p:nvPr/>
        </p:nvSpPr>
        <p:spPr>
          <a:xfrm flipH="1" rot="10800000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98" name="Google Shape;29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0"/>
          <p:cNvSpPr txBox="1"/>
          <p:nvPr/>
        </p:nvSpPr>
        <p:spPr>
          <a:xfrm>
            <a:off x="376810" y="204051"/>
            <a:ext cx="10910026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Signal/Control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9688" y="2998592"/>
            <a:ext cx="9191626" cy="1102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>
            <p:ph idx="1" type="body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Hybrid-Actuation Robotic Mechanism for Omni-domain Neural-signal Exoskeleton (HARMONEX)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en-US" sz="2400">
                <a:latin typeface="Arial"/>
                <a:ea typeface="Arial"/>
                <a:cs typeface="Arial"/>
                <a:sym typeface="Arial"/>
              </a:rPr>
              <a:t>An exoskeleton system designed for assist lifting for a maximum pure machine load of 10 kilograms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 flipH="1" rot="10800000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376810" y="204051"/>
            <a:ext cx="10910026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af2cb4fab0_1_29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Input: 	Bicep EMG analog voltage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Tricep EMG analog voltage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Joint angle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Output: 	Desired </a:t>
            </a: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joint</a:t>
            </a: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 angle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Desired clutch state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3af2cb4fab0_1_2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3af2cb4fab0_1_29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08" name="Google Shape;308;g3af2cb4fab0_1_2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3af2cb4fab0_1_29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10" name="Google Shape;310;g3af2cb4fab0_1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3af2cb4fab0_1_29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EMG Controls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g3af2cb4fab0_1_29" title="imag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3200" y="2493225"/>
            <a:ext cx="5853698" cy="350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2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INPUT_SIZE = 12 features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(angle, angle velocity, Bicep Tricep mean/root-mean-square/variance/rate-of-change, co-activation ratio, mean difference)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HIDDEN1_SIZE = 24 neurons Fully connected: input → hidden1 (ReLU)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HIDDEN2_SIZE = 16 neurons Fully connected: hidden1 → hidden2 (ReLU)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OUTPUT_SIZE = 3 outputs: output[0]: predicted future angle (regression)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output[1]: no load confidence, </a:t>
            </a: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output[2]: load confidence.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2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2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20" name="Google Shape;320;p2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2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22" name="Google Shape;32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EMG ML Model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af2cb4fab0_0_17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3af2cb4fab0_0_178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30" name="Google Shape;330;g3af2cb4fab0_0_17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3af2cb4fab0_0_178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32" name="Google Shape;332;g3af2cb4fab0_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3af2cb4fab0_0_17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EMG ML Model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g3af2cb4fab0_0_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85923"/>
            <a:ext cx="11887201" cy="3894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af65ae6fb0_1_6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Requirements and Verifications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3af65ae6fb0_1_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3af65ae6fb0_1_6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42" name="Google Shape;342;g3af65ae6fb0_1_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3af65ae6fb0_1_6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44" name="Google Shape;344;g3af65ae6fb0_1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3af65ae6fb0_1_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Signal/Control 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46" name="Google Shape;346;g3af65ae6fb0_1_6"/>
          <p:cNvGraphicFramePr/>
          <p:nvPr/>
        </p:nvGraphicFramePr>
        <p:xfrm>
          <a:off x="952500" y="265344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{19298F62-F7A2-416D-A748-69D6BE603A7C}</a:tableStyleId>
              </a:tblPr>
              <a:tblGrid>
                <a:gridCol w="5143500"/>
                <a:gridCol w="5143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Requirements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Verifications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EMG control latency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&lt;5ms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Test with system clock, the overall latency of EMG loop is within &lt;2ms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EMG control size within memory quota (256kb flash 100kb ram)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Check memory quota, the change in size of flash and ram usage after </a:t>
                      </a:r>
                      <a:r>
                        <a:rPr lang="en-US"/>
                        <a:t>deploying</a:t>
                      </a:r>
                      <a:r>
                        <a:rPr lang="en-US"/>
                        <a:t> is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&lt; 5kb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EMG control angle prediction difference &lt; 10 degrees, workload prediction accuracy &gt; 90%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angle prediction MAE &lt; 7 degrees, workload prediction accuracy &gt; 92% on validation set, able to respond to wearer’s change in intent in &lt;50ms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Joint state control robustness, high-frequency noise response should be smaller than -40 dB and tracking time smaller than 0.5 seconds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Measure joint state with respect to time for large maneuver, evaluate the rise time, settling time and DC ripple; Feed in sinusoidal desired joint state with 100 Hz and observe response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af2cb4fab0_0_107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g3af2cb4fab0_0_107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53" name="Google Shape;353;g3af2cb4fab0_0_10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3af2cb4fab0_0_107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55" name="Google Shape;355;g3af2cb4fab0_0_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3af2cb4fab0_0_107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PCBs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g3af2cb4fab0_0_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480600" y="915536"/>
            <a:ext cx="3953062" cy="527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3af2cb4fab0_0_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7024571" y="832748"/>
            <a:ext cx="3787490" cy="527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af2cb4fab0_0_12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g3af2cb4fab0_0_121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65" name="Google Shape;365;g3af2cb4fab0_0_12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3af2cb4fab0_0_121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67" name="Google Shape;367;g3af2cb4fab0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3af2cb4fab0_0_12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HARMONEX under debugging session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g3af2cb4fab0_0_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4725" y="1012925"/>
            <a:ext cx="9432378" cy="528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af2cb4fab0_0_13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3af2cb4fab0_0_131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76" name="Google Shape;376;g3af2cb4fab0_0_13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3af2cb4fab0_0_131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78" name="Google Shape;378;g3af2cb4fab0_0_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3af2cb4fab0_0_13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Forced convection testing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g3af2cb4fab0_0_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6213" y="1012923"/>
            <a:ext cx="9391277" cy="52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af2cb4fab0_0_14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g3af2cb4fab0_0_141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87" name="Google Shape;387;g3af2cb4fab0_0_14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3af2cb4fab0_0_141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89" name="Google Shape;389;g3af2cb4fab0_0_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3af2cb4fab0_0_14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Wiring and components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g3af2cb4fab0_0_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4300" y="958400"/>
            <a:ext cx="6743398" cy="505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af2cb4fab0_0_15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3af2cb4fab0_0_151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98" name="Google Shape;398;g3af2cb4fab0_0_15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3af2cb4fab0_0_151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00" name="Google Shape;400;g3af2cb4fab0_0_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g3af2cb4fab0_0_15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Wiring and components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g3af2cb4fab0_0_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9675" y="1012923"/>
            <a:ext cx="7004354" cy="527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af2cb4fab0_0_16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3af2cb4fab0_0_161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09" name="Google Shape;409;g3af2cb4fab0_0_16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3af2cb4fab0_0_161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11" name="Google Shape;411;g3af2cb4fab0_0_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3af2cb4fab0_0_16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Control Panel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g3af2cb4fab0_0_161" title="22403cfb7a7f3850f589cb07e724ff8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225" y="1079751"/>
            <a:ext cx="5735250" cy="430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 flipH="1" rot="10800000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06" name="Google Shape;10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376810" y="204051"/>
            <a:ext cx="10910026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arametric" id="108" name="Google Shape;10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365" y="922020"/>
            <a:ext cx="11177270" cy="5309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4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20" name="Google Shape;420;p4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"/>
          <p:cNvSpPr/>
          <p:nvPr/>
        </p:nvSpPr>
        <p:spPr>
          <a:xfrm flipH="1" rot="10800000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22" name="Google Shape;42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Demo Video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4" title="dbcfc996f8906654bf7fae1f781ef4b1_raw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838" y="860526"/>
            <a:ext cx="7656334" cy="574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af2cb4fab0_0_97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orking design capable of lifting a 20 lb dumbbell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Working EMG signal processing algorithm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Working PCBs with high complexity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Passed idea technical verification stage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3af2cb4fab0_0_97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3af2cb4fab0_0_97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32" name="Google Shape;432;g3af2cb4fab0_0_9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3af2cb4fab0_0_97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34" name="Google Shape;434;g3af2cb4fab0_0_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3af2cb4fab0_0_97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Successes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af2cb4fab0_0_24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EMG signal processing is hard!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Carbon </a:t>
            </a: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fiber prints features</a:t>
            </a: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 shrinkage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Wiring Complexity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EMG reference </a:t>
            </a: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power</a:t>
            </a: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 supply short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Lubrication and friction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3af2cb4fab0_0_2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g3af2cb4fab0_0_24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43" name="Google Shape;443;g3af2cb4fab0_0_2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3af2cb4fab0_0_24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45" name="Google Shape;445;g3af2cb4fab0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3af2cb4fab0_0_2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Challenges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af2cb4fab0_0_188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EMG signal accuracy and robustness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Dynamic shifting of reference</a:t>
            </a:r>
            <a:endParaRPr b="1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800"/>
              <a:buFont typeface="Arial"/>
              <a:buChar char="•"/>
            </a:pPr>
            <a:r>
              <a:rPr b="1" lang="en-US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Very noisy analog voltage</a:t>
            </a:r>
            <a:endParaRPr b="1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800"/>
              <a:buFont typeface="Arial"/>
              <a:buChar char="•"/>
            </a:pPr>
            <a:r>
              <a:rPr b="1" lang="en-US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Highly dependent on pad locations, arm radius, etc</a:t>
            </a:r>
            <a:endParaRPr b="1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Clutch toughness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Weak z-layer printing and bonding strength</a:t>
            </a:r>
            <a:endParaRPr b="1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800"/>
              <a:buFont typeface="Arial"/>
              <a:buChar char="•"/>
            </a:pPr>
            <a:r>
              <a:rPr b="1" lang="en-US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Quick moisture absorption for carbon-fiber filaments</a:t>
            </a:r>
            <a:endParaRPr b="1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3af2cb4fab0_0_18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3af2cb4fab0_0_188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54" name="Google Shape;454;g3af2cb4fab0_0_18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g3af2cb4fab0_0_188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56" name="Google Shape;456;g3af2cb4fab0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3af2cb4fab0_0_18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Failed Verifications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af2cb4fab0_0_14"/>
          <p:cNvSpPr txBox="1"/>
          <p:nvPr>
            <p:ph idx="1" type="body"/>
          </p:nvPr>
        </p:nvSpPr>
        <p:spPr>
          <a:xfrm>
            <a:off x="376809" y="1018504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The complexity of embedded systems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EMG control is doable but very sensitive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PCB design techniques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Electromechanical integration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Rapid prototyping experience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Soldering techniques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3af2cb4fab0_0_1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3af2cb4fab0_0_14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65" name="Google Shape;465;g3af2cb4fab0_0_1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g3af2cb4fab0_0_14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67" name="Google Shape;467;g3af2cb4fab0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3af2cb4fab0_0_1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What We’ve Learned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af2cb4fab0_0_199"/>
          <p:cNvSpPr txBox="1"/>
          <p:nvPr>
            <p:ph idx="1" type="body"/>
          </p:nvPr>
        </p:nvSpPr>
        <p:spPr>
          <a:xfrm>
            <a:off x="376809" y="1018504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Better EMG signal processing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Enhancements on aesthetics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Shoulder actuation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Chest armor grounding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Planetary to harmonic/cycloidal drives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Critical loading parts using CNC alloy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3af2cb4fab0_0_19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g3af2cb4fab0_0_199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76" name="Google Shape;476;g3af2cb4fab0_0_19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3af2cb4fab0_0_199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78" name="Google Shape;478;g3af2cb4fab0_0_1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af2cb4fab0_0_199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Future Work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3"/>
          <p:cNvSpPr/>
          <p:nvPr/>
        </p:nvSpPr>
        <p:spPr>
          <a:xfrm flipH="1" rot="10800000">
            <a:off x="-1" y="8163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485" name="Google Shape;485;p23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-1" y="816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486" name="Google Shape;48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0021" y="2252985"/>
            <a:ext cx="7131957" cy="2352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/>
          <p:nvPr>
            <p:ph idx="1" type="body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Heavy lifting and repetitive motions in everyday and industrial settings place significant strain on the musculoskeletal system, leading to injuries and economic loss.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Current exoskeletons are often bulky, heavy, and lack backdrivability, restricting natural movement and limiting real-world adoption.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There is a clear need for a lightweight, safe, and efficient wearable system that supports users while preserving freedom of motion.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5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5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16" name="Google Shape;116;p5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5"/>
          <p:cNvSpPr/>
          <p:nvPr/>
        </p:nvSpPr>
        <p:spPr>
          <a:xfrm flipH="1" rot="10800000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18" name="Google Shape;11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/>
        </p:nvSpPr>
        <p:spPr>
          <a:xfrm>
            <a:off x="376810" y="204051"/>
            <a:ext cx="10910026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7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26" name="Google Shape;126;p7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 rot="10800000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28" name="Google Shape;12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"/>
          <p:cNvSpPr txBox="1"/>
          <p:nvPr/>
        </p:nvSpPr>
        <p:spPr>
          <a:xfrm>
            <a:off x="376810" y="204051"/>
            <a:ext cx="10910026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Block Diagram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1" name="Google Shape;13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9375" y="1028065"/>
            <a:ext cx="6424295" cy="504380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7"/>
          <p:cNvSpPr txBox="1"/>
          <p:nvPr/>
        </p:nvSpPr>
        <p:spPr>
          <a:xfrm>
            <a:off x="3439400" y="936575"/>
            <a:ext cx="2083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 txBox="1"/>
          <p:nvPr/>
        </p:nvSpPr>
        <p:spPr>
          <a:xfrm>
            <a:off x="8722275" y="2009175"/>
            <a:ext cx="2083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Mechanical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 txBox="1"/>
          <p:nvPr/>
        </p:nvSpPr>
        <p:spPr>
          <a:xfrm>
            <a:off x="7511775" y="4479400"/>
            <a:ext cx="2403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Signal/Control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>
            <p:ph idx="1" type="body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Mechanical Subsystem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Power Subsystem</a:t>
            </a:r>
            <a:endParaRPr b="1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Signal/Control Subsystem</a:t>
            </a:r>
            <a:endParaRPr b="1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8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42" name="Google Shape;142;p8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flipH="1" rot="10800000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44" name="Google Shape;14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 txBox="1"/>
          <p:nvPr/>
        </p:nvSpPr>
        <p:spPr>
          <a:xfrm>
            <a:off x="376810" y="204051"/>
            <a:ext cx="10910026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Subsystems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"/>
          <p:cNvSpPr txBox="1"/>
          <p:nvPr>
            <p:ph idx="1" type="body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Upper/Lower Skeleton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BLDC </a:t>
            </a: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drivetrain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High-torque servo </a:t>
            </a: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drivetrain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Forced convection system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Clutches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Shell and aesthetics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9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9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53" name="Google Shape;153;p9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9"/>
          <p:cNvSpPr/>
          <p:nvPr/>
        </p:nvSpPr>
        <p:spPr>
          <a:xfrm flipH="1" rot="10800000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55" name="Google Shape;15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"/>
          <p:cNvSpPr txBox="1"/>
          <p:nvPr/>
        </p:nvSpPr>
        <p:spPr>
          <a:xfrm>
            <a:off x="376810" y="204051"/>
            <a:ext cx="10910026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Mechanical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0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63" name="Google Shape;163;p10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flipH="1" rot="10800000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65" name="Google Shape;16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0"/>
          <p:cNvSpPr txBox="1"/>
          <p:nvPr/>
        </p:nvSpPr>
        <p:spPr>
          <a:xfrm>
            <a:off x="376810" y="204051"/>
            <a:ext cx="10910026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Mechanical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0"/>
          <p:cNvSpPr txBox="1"/>
          <p:nvPr>
            <p:ph idx="1" type="body"/>
          </p:nvPr>
        </p:nvSpPr>
        <p:spPr>
          <a:xfrm>
            <a:off x="1359800" y="4872950"/>
            <a:ext cx="36516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BLDC clutch system</a:t>
            </a:r>
            <a:endParaRPr/>
          </a:p>
        </p:txBody>
      </p:sp>
      <p:pic>
        <p:nvPicPr>
          <p:cNvPr descr="bldc_clutch_design" id="168" name="Google Shape;16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801" y="1720312"/>
            <a:ext cx="5617600" cy="2948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dc_planetary_drive_module" id="169" name="Google Shape;16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0150" y="1516226"/>
            <a:ext cx="4647025" cy="33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0"/>
          <p:cNvSpPr txBox="1"/>
          <p:nvPr>
            <p:ph idx="1" type="body"/>
          </p:nvPr>
        </p:nvSpPr>
        <p:spPr>
          <a:xfrm>
            <a:off x="6807863" y="5025325"/>
            <a:ext cx="36516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BLDC </a:t>
            </a:r>
            <a:r>
              <a:rPr lang="en-US"/>
              <a:t>drive</a:t>
            </a:r>
            <a:r>
              <a:rPr lang="en-US"/>
              <a:t> module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af2cb4fab0_0_4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3af2cb4fab0_0_46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Electrical and Computer Engineering</a:t>
            </a:r>
            <a:endParaRPr sz="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77" name="Google Shape;177;g3af2cb4fab0_0_4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3af2cb4fab0_0_46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79" name="Google Shape;179;g3af2cb4fab0_0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3af2cb4fab0_0_4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Mechanical Subsystem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rvo_clutch_design" id="181" name="Google Shape;181;g3af2cb4fab0_0_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5549" y="1127574"/>
            <a:ext cx="4251601" cy="3745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rvo_drive_train_para" id="182" name="Google Shape;182;g3af2cb4fab0_0_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8275" y="1410325"/>
            <a:ext cx="5640655" cy="355622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3af2cb4fab0_0_46"/>
          <p:cNvSpPr txBox="1"/>
          <p:nvPr>
            <p:ph idx="1" type="body"/>
          </p:nvPr>
        </p:nvSpPr>
        <p:spPr>
          <a:xfrm>
            <a:off x="1345550" y="5011800"/>
            <a:ext cx="36516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Servo clutch system</a:t>
            </a:r>
            <a:endParaRPr/>
          </a:p>
        </p:txBody>
      </p:sp>
      <p:sp>
        <p:nvSpPr>
          <p:cNvPr id="184" name="Google Shape;184;g3af2cb4fab0_0_46"/>
          <p:cNvSpPr txBox="1"/>
          <p:nvPr>
            <p:ph idx="1" type="body"/>
          </p:nvPr>
        </p:nvSpPr>
        <p:spPr>
          <a:xfrm>
            <a:off x="6980075" y="5011800"/>
            <a:ext cx="36516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Servo </a:t>
            </a:r>
            <a:r>
              <a:rPr lang="en-US"/>
              <a:t>drivetrain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2025-09-09T17:56:00Z</dcterms:created>
  <dc:creator>Wandke, Kevin 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059D42067642454FAB9B59BE06A08043_12</vt:lpwstr>
  </property>
  <property fmtid="{D5CDD505-2E9C-101B-9397-08002B2CF9AE}" pid="3" name="KSOProductBuildVer">
    <vt:lpwstr>2052-12.1.0.23542</vt:lpwstr>
  </property>
</Properties>
</file>