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</p:sldIdLst>
  <p:sldSz cy="5143500" cx="9144000"/>
  <p:notesSz cx="6858000" cy="9144000"/>
  <p:embeddedFontLst>
    <p:embeddedFont>
      <p:font typeface="Nunito"/>
      <p:regular r:id="rId51"/>
      <p:bold r:id="rId52"/>
      <p:italic r:id="rId53"/>
      <p:boldItalic r:id="rId5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8317C42-BB36-4340-B108-078D0B4D4695}">
  <a:tblStyle styleId="{38317C42-BB36-4340-B108-078D0B4D469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font" Target="fonts/Nunito-regular.fntdata"/><Relationship Id="rId50" Type="http://schemas.openxmlformats.org/officeDocument/2006/relationships/slide" Target="slides/slide44.xml"/><Relationship Id="rId53" Type="http://schemas.openxmlformats.org/officeDocument/2006/relationships/font" Target="fonts/Nunito-italic.fntdata"/><Relationship Id="rId52" Type="http://schemas.openxmlformats.org/officeDocument/2006/relationships/font" Target="fonts/Nunito-bold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54" Type="http://schemas.openxmlformats.org/officeDocument/2006/relationships/font" Target="fonts/Nunito-bold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d3c726834b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d3c726834b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d3c726834b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d3c726834b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d3c72562ee_1_7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d3c72562ee_1_7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d3c72562ee_1_7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d3c72562ee_1_7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d3c726834b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d3c726834b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d6b564a4d6_0_2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d6b564a4d6_0_2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d3c72562ee_1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d3c72562ee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d3c72562ee_1_8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d3c72562ee_1_8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d6b564a4d6_0_3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d6b564a4d6_0_3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d3c72562ee_1_7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d3c72562ee_1_7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d6b564a4d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d6b564a4d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d3c72562ee_1_7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d3c72562ee_1_7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d3c72562ee_1_7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d3c72562ee_1_7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d3c726834b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d3c726834b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d3c726834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d3c726834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d3c726834b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d3c726834b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d6b564a4d6_0_3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d6b564a4d6_0_3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d3c726834b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d3c726834b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d3c726834b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d3c726834b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d721958ede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d721958ede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d6b564a4d6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d6b564a4d6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d3c72562ee_1_8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d3c72562ee_1_8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d721958ede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d721958ede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d721958ede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d721958ede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d6b564a4d6_0_3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d6b564a4d6_0_3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d3c72562ee_1_8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d3c72562ee_1_8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d6b564a4d6_0_2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d6b564a4d6_0_2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d3c72562ee_1_8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d3c72562ee_1_8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d3c72562ee_1_8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d3c72562ee_1_8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d6b564a4d6_0_2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d6b564a4d6_0_2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d6b564a4d6_0_2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d6b564a4d6_0_2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d6b564a4d6_0_3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d6b564a4d6_0_3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d3c72562ee_1_7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d3c72562ee_1_7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d6b564a4d6_0_3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Google Shape;373;gd6b564a4d6_0_3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d6b564a4d6_0_3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d6b564a4d6_0_3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d6b564a4d6_0_2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d6b564a4d6_0_2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d6b564a4d6_0_2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d6b564a4d6_0_2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d3c72562ee_1_7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d3c72562ee_1_7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d3c72562ee_1_8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d3c72562ee_1_8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d740d5f4b5_2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d740d5f4b5_2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d3c72562ee_1_8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d3c72562ee_1_8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d6b564a4d6_0_1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d6b564a4d6_0_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Talk about what has changed since the original design. No compass. No ultrasonic sensor. Arduino added. RC rx tx added. External IMU breakout board used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d3c726834b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d3c726834b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6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" name="Google Shape;34;p2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35" name="Google Shape;35;p2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3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9" name="Google Shape;119;p11"/>
          <p:cNvSpPr txBox="1"/>
          <p:nvPr>
            <p:ph hasCustomPrompt="1" type="title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/>
          <p:nvPr>
            <p:ph idx="1" type="body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1" name="Google Shape;121;p1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" name="Google Shape;47;p3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8" name="Google Shape;48;p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dk2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4"/>
          <p:cNvSpPr txBox="1"/>
          <p:nvPr>
            <p:ph type="title"/>
          </p:nvPr>
        </p:nvSpPr>
        <p:spPr>
          <a:xfrm>
            <a:off x="819125" y="429300"/>
            <a:ext cx="7505700" cy="66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54" name="Google Shape;54;p4"/>
          <p:cNvSpPr txBox="1"/>
          <p:nvPr>
            <p:ph idx="1" type="body"/>
          </p:nvPr>
        </p:nvSpPr>
        <p:spPr>
          <a:xfrm>
            <a:off x="819150" y="1220150"/>
            <a:ext cx="7505700" cy="337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23850" lvl="0" marL="4572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311150" lvl="1" marL="914400"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300"/>
            </a:lvl2pPr>
            <a:lvl3pPr indent="-311150" lvl="2" marL="1371600"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3pPr>
            <a:lvl4pPr indent="-311150" lvl="3" marL="182880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4pPr>
            <a:lvl5pPr indent="-311150" lvl="4" marL="2286000"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300"/>
            </a:lvl5pPr>
            <a:lvl6pPr indent="-311150" lvl="5" marL="2743200"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6pPr>
            <a:lvl7pPr indent="-311150" lvl="6" marL="320040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7pPr>
            <a:lvl8pPr indent="-311150" lvl="7" marL="3657600"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300"/>
            </a:lvl8pPr>
            <a:lvl9pPr indent="-311150" lvl="8" marL="4114800"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9pPr>
          </a:lstStyle>
          <a:p/>
        </p:txBody>
      </p:sp>
      <p:sp>
        <p:nvSpPr>
          <p:cNvPr id="55" name="Google Shape;55;p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chemeClr val="dk2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1" name="Google Shape;61;p5"/>
          <p:cNvSpPr txBox="1"/>
          <p:nvPr>
            <p:ph idx="1" type="body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2" name="Google Shape;62;p5"/>
          <p:cNvSpPr txBox="1"/>
          <p:nvPr>
            <p:ph idx="2" type="body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3" name="Google Shape;63;p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dk2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9" name="Google Shape;69;p6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accent3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7"/>
          <p:cNvSpPr txBox="1"/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5" name="Google Shape;75;p7"/>
          <p:cNvSpPr txBox="1"/>
          <p:nvPr>
            <p:ph idx="1" type="body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Google Shape;76;p7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" name="Google Shape;93;p8"/>
          <p:cNvSpPr txBox="1"/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94" name="Google Shape;94;p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dk2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9"/>
          <p:cNvSpPr txBox="1"/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00" name="Google Shape;100;p9"/>
          <p:cNvSpPr txBox="1"/>
          <p:nvPr>
            <p:ph idx="1" type="subTitle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1" name="Google Shape;101;p9"/>
          <p:cNvSpPr txBox="1"/>
          <p:nvPr>
            <p:ph idx="2" type="body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02" name="Google Shape;102;p9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accen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0"/>
          <p:cNvSpPr txBox="1"/>
          <p:nvPr>
            <p:ph idx="1" type="body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8" name="Google Shape;108;p10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hift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0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://drive.google.com/file/d/1p6xRL1XoH2L5rV_ySUNfsf-aBhHbvcHX/view" TargetMode="External"/><Relationship Id="rId4" Type="http://schemas.openxmlformats.org/officeDocument/2006/relationships/image" Target="../media/image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8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2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3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1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hyperlink" Target="http://drive.google.com/file/d/1raNlUUIX39WvLG07pR1Jf29QVxeI3wCP/view" TargetMode="External"/><Relationship Id="rId4" Type="http://schemas.openxmlformats.org/officeDocument/2006/relationships/image" Target="../media/image1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8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1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4.jp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0.png"/><Relationship Id="rId4" Type="http://schemas.openxmlformats.org/officeDocument/2006/relationships/image" Target="../media/image15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Relationship Id="rId3" Type="http://schemas.openxmlformats.org/officeDocument/2006/relationships/hyperlink" Target="http://drive.google.com/file/d/1fu40id7Ar6xoefxNmBnNq1MfFXq0pWKQ/view" TargetMode="External"/><Relationship Id="rId4" Type="http://schemas.openxmlformats.org/officeDocument/2006/relationships/image" Target="../media/image1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7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drive.google.com/file/d/1AFWhWDHmc-rcC0sspPXP8T484kYiVrP4/view" TargetMode="External"/><Relationship Id="rId4" Type="http://schemas.openxmlformats.org/officeDocument/2006/relationships/image" Target="../media/image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/>
          <p:nvPr>
            <p:ph type="ctrTitle"/>
          </p:nvPr>
        </p:nvSpPr>
        <p:spPr>
          <a:xfrm>
            <a:off x="1891353" y="1314908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Fiducial Pattern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Tracking Drone</a:t>
            </a:r>
            <a:endParaRPr/>
          </a:p>
        </p:txBody>
      </p:sp>
      <p:sp>
        <p:nvSpPr>
          <p:cNvPr id="129" name="Google Shape;129;p13"/>
          <p:cNvSpPr txBox="1"/>
          <p:nvPr>
            <p:ph idx="1" type="subTitle"/>
          </p:nvPr>
        </p:nvSpPr>
        <p:spPr>
          <a:xfrm>
            <a:off x="2836650" y="3097350"/>
            <a:ext cx="3470700" cy="119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lang="en" sz="1307"/>
              <a:t>Group #59</a:t>
            </a:r>
            <a:endParaRPr sz="1307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lang="en" sz="1307"/>
              <a:t> Alexander Amiel, Angelos Guan, Umer Belagam</a:t>
            </a:r>
            <a:endParaRPr sz="1307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t/>
            </a:r>
            <a:endParaRPr sz="1307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lang="en" sz="1307"/>
              <a:t>ECE 445 Senior Design</a:t>
            </a:r>
            <a:endParaRPr sz="1307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lang="en" sz="1307"/>
              <a:t>May 4, 2021</a:t>
            </a:r>
            <a:endParaRPr sz="1307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t/>
            </a:r>
            <a:endParaRPr sz="1307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2"/>
          <p:cNvSpPr txBox="1"/>
          <p:nvPr>
            <p:ph type="title"/>
          </p:nvPr>
        </p:nvSpPr>
        <p:spPr>
          <a:xfrm>
            <a:off x="819125" y="429300"/>
            <a:ext cx="7505700" cy="66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ESCs and motors</a:t>
            </a:r>
            <a:endParaRPr/>
          </a:p>
        </p:txBody>
      </p:sp>
      <p:sp>
        <p:nvSpPr>
          <p:cNvPr id="182" name="Google Shape;182;p22"/>
          <p:cNvSpPr txBox="1"/>
          <p:nvPr>
            <p:ph idx="1" type="body"/>
          </p:nvPr>
        </p:nvSpPr>
        <p:spPr>
          <a:xfrm>
            <a:off x="819150" y="1220150"/>
            <a:ext cx="4526400" cy="337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/>
              <a:t>We have 4 ESCs and motors that we purchased and </a:t>
            </a:r>
            <a:r>
              <a:rPr lang="en"/>
              <a:t>have</a:t>
            </a:r>
            <a:r>
              <a:rPr lang="en"/>
              <a:t> minimal implementation for</a:t>
            </a:r>
            <a:endParaRPr/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/>
              <a:t>Motors on opposite sides spin in the same direction. 2 clockwise and 2 counterclockwise</a:t>
            </a:r>
            <a:endParaRPr/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/>
              <a:t>ESCs use DShot protocol to communicate with the flight controller</a:t>
            </a:r>
            <a:endParaRPr/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/>
              <a:t>ESCs run BLHeli firmware. This software is used to adjust throttle values and set motor direction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83" name="Google Shape;18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93875" y="1662250"/>
            <a:ext cx="3204725" cy="2498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3"/>
          <p:cNvSpPr txBox="1"/>
          <p:nvPr>
            <p:ph type="title"/>
          </p:nvPr>
        </p:nvSpPr>
        <p:spPr>
          <a:xfrm>
            <a:off x="819125" y="429300"/>
            <a:ext cx="7505700" cy="66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Battery</a:t>
            </a:r>
            <a:endParaRPr/>
          </a:p>
        </p:txBody>
      </p:sp>
      <p:sp>
        <p:nvSpPr>
          <p:cNvPr id="189" name="Google Shape;189;p23"/>
          <p:cNvSpPr txBox="1"/>
          <p:nvPr>
            <p:ph idx="1" type="body"/>
          </p:nvPr>
        </p:nvSpPr>
        <p:spPr>
          <a:xfrm>
            <a:off x="819150" y="1220150"/>
            <a:ext cx="7505700" cy="337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/>
              <a:t>3S li-ion battery. 11.1V nominal voltage. 5200mAh capacity</a:t>
            </a:r>
            <a:endParaRPr/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/>
              <a:t>Based on similar sized drones with most of the flight time spent hovering estimated current draw 25A</a:t>
            </a:r>
            <a:endParaRPr/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/>
              <a:t>5.2Ah * 60min * 80%battery drain * 1/25A = 10 minutes of flight time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4"/>
          <p:cNvSpPr txBox="1"/>
          <p:nvPr>
            <p:ph type="title"/>
          </p:nvPr>
        </p:nvSpPr>
        <p:spPr>
          <a:xfrm>
            <a:off x="819125" y="429300"/>
            <a:ext cx="7505700" cy="66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Flight Controller</a:t>
            </a:r>
            <a:endParaRPr/>
          </a:p>
        </p:txBody>
      </p:sp>
      <p:sp>
        <p:nvSpPr>
          <p:cNvPr id="195" name="Google Shape;195;p24"/>
          <p:cNvSpPr txBox="1"/>
          <p:nvPr>
            <p:ph idx="1" type="body"/>
          </p:nvPr>
        </p:nvSpPr>
        <p:spPr>
          <a:xfrm>
            <a:off x="819150" y="1220150"/>
            <a:ext cx="7505700" cy="337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238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/>
              <a:t>The brains of our drone</a:t>
            </a:r>
            <a:endParaRPr/>
          </a:p>
          <a:p>
            <a:pPr indent="-3238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/>
              <a:t>Controls the ESCs</a:t>
            </a:r>
            <a:endParaRPr/>
          </a:p>
          <a:p>
            <a:pPr indent="-3238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/>
              <a:t>Takes input from sensors does processing on that data</a:t>
            </a:r>
            <a:endParaRPr/>
          </a:p>
          <a:p>
            <a:pPr indent="-3238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/>
              <a:t>Takes commands from the communication system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5"/>
          <p:cNvSpPr txBox="1"/>
          <p:nvPr>
            <p:ph type="title"/>
          </p:nvPr>
        </p:nvSpPr>
        <p:spPr>
          <a:xfrm>
            <a:off x="819125" y="429300"/>
            <a:ext cx="7505700" cy="66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Flight Controller Hardware</a:t>
            </a:r>
            <a:endParaRPr/>
          </a:p>
        </p:txBody>
      </p:sp>
      <p:sp>
        <p:nvSpPr>
          <p:cNvPr id="201" name="Google Shape;201;p25"/>
          <p:cNvSpPr txBox="1"/>
          <p:nvPr>
            <p:ph idx="1" type="body"/>
          </p:nvPr>
        </p:nvSpPr>
        <p:spPr>
          <a:xfrm>
            <a:off x="819125" y="1203050"/>
            <a:ext cx="7505700" cy="337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238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/>
              <a:t>STM32F405 microcontroller</a:t>
            </a:r>
            <a:endParaRPr/>
          </a:p>
          <a:p>
            <a:pPr indent="-311150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/>
              <a:t>FPU</a:t>
            </a:r>
            <a:endParaRPr/>
          </a:p>
          <a:p>
            <a:pPr indent="-311150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/>
              <a:t>DMA</a:t>
            </a:r>
            <a:endParaRPr/>
          </a:p>
          <a:p>
            <a:pPr indent="-311150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/>
              <a:t>1MB Flash</a:t>
            </a:r>
            <a:endParaRPr/>
          </a:p>
          <a:p>
            <a:pPr indent="0" lvl="0" marL="457200" rtl="0" algn="l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02" name="Google Shape;20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626625"/>
            <a:ext cx="4124524" cy="3073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6"/>
          <p:cNvSpPr txBox="1"/>
          <p:nvPr>
            <p:ph type="title"/>
          </p:nvPr>
        </p:nvSpPr>
        <p:spPr>
          <a:xfrm>
            <a:off x="819125" y="429300"/>
            <a:ext cx="7505700" cy="66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Reasons for jumpers on FC pcb</a:t>
            </a:r>
            <a:endParaRPr/>
          </a:p>
        </p:txBody>
      </p:sp>
      <p:sp>
        <p:nvSpPr>
          <p:cNvPr id="208" name="Google Shape;208;p26"/>
          <p:cNvSpPr txBox="1"/>
          <p:nvPr>
            <p:ph idx="1" type="body"/>
          </p:nvPr>
        </p:nvSpPr>
        <p:spPr>
          <a:xfrm>
            <a:off x="819150" y="1220150"/>
            <a:ext cx="7505700" cy="337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/>
              <a:t>ESCs need to use DMA and timers for the DShot </a:t>
            </a:r>
            <a:r>
              <a:rPr lang="en"/>
              <a:t>communication</a:t>
            </a:r>
            <a:r>
              <a:rPr lang="en"/>
              <a:t> protocol which is only available on some STM32 pins</a:t>
            </a:r>
            <a:endParaRPr/>
          </a:p>
          <a:p>
            <a:pPr indent="-3238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/>
              <a:t>Initially IMU was connected by I2C bus. Betaflight drivers only supported SPI for IMU </a:t>
            </a:r>
            <a:endParaRPr/>
          </a:p>
          <a:p>
            <a:pPr indent="-3238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/>
              <a:t>Initially RC receiver and RPi were gonna use UART for communication but couldn’t get that working in BF so used PPM which needs to use a timer.</a:t>
            </a:r>
            <a:endParaRPr/>
          </a:p>
          <a:p>
            <a:pPr indent="-3238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/>
              <a:t>5V buck converter didn’t work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7"/>
          <p:cNvSpPr txBox="1"/>
          <p:nvPr>
            <p:ph type="title"/>
          </p:nvPr>
        </p:nvSpPr>
        <p:spPr>
          <a:xfrm>
            <a:off x="819125" y="429300"/>
            <a:ext cx="7505700" cy="66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Flight Controller Software: BetaFlight </a:t>
            </a:r>
            <a:endParaRPr/>
          </a:p>
        </p:txBody>
      </p:sp>
      <p:sp>
        <p:nvSpPr>
          <p:cNvPr id="214" name="Google Shape;214;p27"/>
          <p:cNvSpPr txBox="1"/>
          <p:nvPr>
            <p:ph idx="1" type="body"/>
          </p:nvPr>
        </p:nvSpPr>
        <p:spPr>
          <a:xfrm>
            <a:off x="819150" y="1220150"/>
            <a:ext cx="7505700" cy="337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/>
              <a:t>Open Source </a:t>
            </a:r>
            <a:r>
              <a:rPr lang="en"/>
              <a:t>flight</a:t>
            </a:r>
            <a:r>
              <a:rPr lang="en"/>
              <a:t> controller </a:t>
            </a:r>
            <a:r>
              <a:rPr lang="en"/>
              <a:t>Software</a:t>
            </a:r>
            <a:endParaRPr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/>
              <a:t>Added custom IMU driver for a gyroscope and accelerometer</a:t>
            </a:r>
            <a:endParaRPr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/>
              <a:t>Important for drone </a:t>
            </a:r>
            <a:r>
              <a:rPr lang="en"/>
              <a:t>orientation</a:t>
            </a:r>
            <a:r>
              <a:rPr lang="en"/>
              <a:t> when in the air, so that it maintains an upright orientation</a:t>
            </a:r>
            <a:endParaRPr sz="11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/>
              <a:t> </a:t>
            </a:r>
            <a:r>
              <a:rPr lang="en"/>
              <a:t>Has two main operations</a:t>
            </a:r>
            <a:r>
              <a:rPr lang="en"/>
              <a:t>:</a:t>
            </a:r>
            <a:endParaRPr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/>
              <a:t>Throttle: power the propellers</a:t>
            </a:r>
            <a:endParaRPr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/>
              <a:t>Pitch: rotate drone forward or backward</a:t>
            </a:r>
            <a:endParaRPr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/>
              <a:t>Gets signals from arduino to move the drone forward or backward </a:t>
            </a:r>
            <a:r>
              <a:rPr lang="en"/>
              <a:t>which</a:t>
            </a:r>
            <a:r>
              <a:rPr lang="en"/>
              <a:t> is explained later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2075" y="302175"/>
            <a:ext cx="6201751" cy="4688926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28"/>
          <p:cNvSpPr txBox="1"/>
          <p:nvPr>
            <p:ph type="title"/>
          </p:nvPr>
        </p:nvSpPr>
        <p:spPr>
          <a:xfrm>
            <a:off x="819125" y="429300"/>
            <a:ext cx="7505700" cy="66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28"/>
          <p:cNvSpPr txBox="1"/>
          <p:nvPr>
            <p:ph idx="1" type="body"/>
          </p:nvPr>
        </p:nvSpPr>
        <p:spPr>
          <a:xfrm>
            <a:off x="819150" y="1220150"/>
            <a:ext cx="7505700" cy="337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9"/>
          <p:cNvSpPr txBox="1"/>
          <p:nvPr>
            <p:ph type="title"/>
          </p:nvPr>
        </p:nvSpPr>
        <p:spPr>
          <a:xfrm>
            <a:off x="819125" y="429300"/>
            <a:ext cx="7505700" cy="66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Changes made to Betaflight code</a:t>
            </a:r>
            <a:endParaRPr/>
          </a:p>
        </p:txBody>
      </p:sp>
      <p:sp>
        <p:nvSpPr>
          <p:cNvPr id="227" name="Google Shape;227;p29"/>
          <p:cNvSpPr txBox="1"/>
          <p:nvPr>
            <p:ph idx="1" type="body"/>
          </p:nvPr>
        </p:nvSpPr>
        <p:spPr>
          <a:xfrm>
            <a:off x="819150" y="1220150"/>
            <a:ext cx="7505700" cy="337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IMU driver code changed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Pins remapped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Features enabled and drivers added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0"/>
          <p:cNvSpPr txBox="1"/>
          <p:nvPr>
            <p:ph type="title"/>
          </p:nvPr>
        </p:nvSpPr>
        <p:spPr>
          <a:xfrm>
            <a:off x="819125" y="429300"/>
            <a:ext cx="7505700" cy="66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PID</a:t>
            </a:r>
            <a:endParaRPr/>
          </a:p>
        </p:txBody>
      </p:sp>
      <p:pic>
        <p:nvPicPr>
          <p:cNvPr id="233" name="Google Shape;233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8025" y="1062425"/>
            <a:ext cx="5211900" cy="3732074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30"/>
          <p:cNvSpPr txBox="1"/>
          <p:nvPr>
            <p:ph idx="1" type="body"/>
          </p:nvPr>
        </p:nvSpPr>
        <p:spPr>
          <a:xfrm>
            <a:off x="819150" y="1220150"/>
            <a:ext cx="7505700" cy="337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0975" y="285500"/>
            <a:ext cx="7822051" cy="4572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31"/>
          <p:cNvSpPr txBox="1"/>
          <p:nvPr>
            <p:ph type="title"/>
          </p:nvPr>
        </p:nvSpPr>
        <p:spPr>
          <a:xfrm>
            <a:off x="819125" y="429300"/>
            <a:ext cx="7505700" cy="66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31"/>
          <p:cNvSpPr txBox="1"/>
          <p:nvPr>
            <p:ph idx="1" type="body"/>
          </p:nvPr>
        </p:nvSpPr>
        <p:spPr>
          <a:xfrm>
            <a:off x="819150" y="1220150"/>
            <a:ext cx="7505700" cy="337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/>
          <p:nvPr>
            <p:ph type="title"/>
          </p:nvPr>
        </p:nvSpPr>
        <p:spPr>
          <a:xfrm>
            <a:off x="819125" y="429300"/>
            <a:ext cx="7505700" cy="66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</a:t>
            </a:r>
            <a:endParaRPr/>
          </a:p>
        </p:txBody>
      </p:sp>
      <p:sp>
        <p:nvSpPr>
          <p:cNvPr id="135" name="Google Shape;135;p14"/>
          <p:cNvSpPr txBox="1"/>
          <p:nvPr>
            <p:ph idx="1" type="body"/>
          </p:nvPr>
        </p:nvSpPr>
        <p:spPr>
          <a:xfrm>
            <a:off x="819150" y="1098000"/>
            <a:ext cx="7505700" cy="337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23850" lvl="0" marL="457200" rtl="0" algn="l">
              <a:spcBef>
                <a:spcPts val="1200"/>
              </a:spcBef>
              <a:spcAft>
                <a:spcPts val="0"/>
              </a:spcAft>
              <a:buSzPts val="1500"/>
              <a:buChar char="●"/>
            </a:pPr>
            <a:r>
              <a:rPr lang="en"/>
              <a:t>Hands Free controllable drone</a:t>
            </a:r>
            <a:endParaRPr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/>
              <a:t>Can track a fiducial pattern, which is similar to a QR code, and keep a distance of 4-5 feet from it</a:t>
            </a:r>
            <a:endParaRPr/>
          </a:p>
        </p:txBody>
      </p:sp>
      <p:pic>
        <p:nvPicPr>
          <p:cNvPr id="136" name="Google Shape;136;p14"/>
          <p:cNvPicPr preferRelativeResize="0"/>
          <p:nvPr/>
        </p:nvPicPr>
        <p:blipFill rotWithShape="1">
          <a:blip r:embed="rId3">
            <a:alphaModFix/>
          </a:blip>
          <a:srcRect b="44171" l="0" r="51763" t="0"/>
          <a:stretch/>
        </p:blipFill>
        <p:spPr>
          <a:xfrm>
            <a:off x="1869687" y="2513525"/>
            <a:ext cx="5404625" cy="219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Google Shape;246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1" cy="4128837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32"/>
          <p:cNvSpPr txBox="1"/>
          <p:nvPr>
            <p:ph type="title"/>
          </p:nvPr>
        </p:nvSpPr>
        <p:spPr>
          <a:xfrm>
            <a:off x="819125" y="429300"/>
            <a:ext cx="7505700" cy="66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32"/>
          <p:cNvSpPr txBox="1"/>
          <p:nvPr>
            <p:ph idx="1" type="body"/>
          </p:nvPr>
        </p:nvSpPr>
        <p:spPr>
          <a:xfrm>
            <a:off x="819150" y="1220150"/>
            <a:ext cx="7505700" cy="337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Google Shape;253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7300" y="472850"/>
            <a:ext cx="7489400" cy="419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p34" title="ezgif.com-gif-maker (2)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54913" y="302650"/>
            <a:ext cx="7234175" cy="4538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5"/>
          <p:cNvSpPr txBox="1"/>
          <p:nvPr>
            <p:ph type="title"/>
          </p:nvPr>
        </p:nvSpPr>
        <p:spPr>
          <a:xfrm>
            <a:off x="819125" y="429300"/>
            <a:ext cx="7505700" cy="66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IMU didn’t work as expected?</a:t>
            </a:r>
            <a:endParaRPr/>
          </a:p>
        </p:txBody>
      </p:sp>
      <p:sp>
        <p:nvSpPr>
          <p:cNvPr id="264" name="Google Shape;264;p35"/>
          <p:cNvSpPr txBox="1"/>
          <p:nvPr>
            <p:ph idx="1" type="body"/>
          </p:nvPr>
        </p:nvSpPr>
        <p:spPr>
          <a:xfrm>
            <a:off x="819150" y="1220150"/>
            <a:ext cx="7505700" cy="337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/>
              <a:t>We use the ICM20948 IMU and ICM gyroscopes are known to be noisy</a:t>
            </a:r>
            <a:endParaRPr/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/>
              <a:t>Noise in SPI connection through jumper wires</a:t>
            </a:r>
            <a:endParaRPr/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/>
              <a:t>Bad PID tuning </a:t>
            </a:r>
            <a:endParaRPr/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/>
              <a:t>Bad IMU data filtering</a:t>
            </a:r>
            <a:endParaRPr/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/>
              <a:t>IMU mounted on drone </a:t>
            </a:r>
            <a:r>
              <a:rPr lang="en"/>
              <a:t>without rubber</a:t>
            </a:r>
            <a:r>
              <a:rPr lang="en"/>
              <a:t> dampening spacers</a:t>
            </a:r>
            <a:endParaRPr/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/>
              <a:t>Bug in IMU driver initialization code when sensitivity and filtering parameters are set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6"/>
          <p:cNvSpPr txBox="1"/>
          <p:nvPr>
            <p:ph type="title"/>
          </p:nvPr>
        </p:nvSpPr>
        <p:spPr>
          <a:xfrm>
            <a:off x="819125" y="429300"/>
            <a:ext cx="7505700" cy="66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Drone axes of movement</a:t>
            </a:r>
            <a:endParaRPr/>
          </a:p>
        </p:txBody>
      </p:sp>
      <p:sp>
        <p:nvSpPr>
          <p:cNvPr id="270" name="Google Shape;270;p36"/>
          <p:cNvSpPr txBox="1"/>
          <p:nvPr>
            <p:ph idx="1" type="body"/>
          </p:nvPr>
        </p:nvSpPr>
        <p:spPr>
          <a:xfrm>
            <a:off x="819150" y="1220150"/>
            <a:ext cx="4105500" cy="337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/>
              <a:t>We are mainly concerned with pitch to make the drone move tilt forward and backward making it move that way</a:t>
            </a:r>
            <a:br>
              <a:rPr lang="en"/>
            </a:b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71" name="Google Shape;271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61450" y="1422551"/>
            <a:ext cx="4138399" cy="311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7"/>
          <p:cNvSpPr txBox="1"/>
          <p:nvPr>
            <p:ph type="title"/>
          </p:nvPr>
        </p:nvSpPr>
        <p:spPr>
          <a:xfrm>
            <a:off x="819125" y="429300"/>
            <a:ext cx="7505700" cy="66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Radio Control</a:t>
            </a:r>
            <a:endParaRPr/>
          </a:p>
        </p:txBody>
      </p:sp>
      <p:sp>
        <p:nvSpPr>
          <p:cNvPr id="277" name="Google Shape;277;p37"/>
          <p:cNvSpPr txBox="1"/>
          <p:nvPr>
            <p:ph idx="1" type="body"/>
          </p:nvPr>
        </p:nvSpPr>
        <p:spPr>
          <a:xfrm>
            <a:off x="819150" y="1220150"/>
            <a:ext cx="7505700" cy="337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238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/>
              <a:t>2x NRF24L01 </a:t>
            </a:r>
            <a:r>
              <a:rPr lang="en"/>
              <a:t>transceivers</a:t>
            </a:r>
            <a:endParaRPr/>
          </a:p>
          <a:p>
            <a:pPr indent="-3238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/>
              <a:t>1 used as transmitter and 1 used as receiver </a:t>
            </a:r>
            <a:endParaRPr/>
          </a:p>
          <a:p>
            <a:pPr indent="-3238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/>
              <a:t>2.4GHz transmission frequency. 250kbps data rate</a:t>
            </a:r>
            <a:endParaRPr/>
          </a:p>
          <a:p>
            <a:pPr indent="-3238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/>
              <a:t>100m range</a:t>
            </a:r>
            <a:endParaRPr/>
          </a:p>
          <a:p>
            <a:pPr indent="-3238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/>
              <a:t>6 bytes data transmitted</a:t>
            </a:r>
            <a:endParaRPr/>
          </a:p>
          <a:p>
            <a:pPr indent="-3238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/>
              <a:t>1 byte each for throttle yaw pitch roll aux1 aux2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8"/>
          <p:cNvSpPr txBox="1"/>
          <p:nvPr>
            <p:ph type="title"/>
          </p:nvPr>
        </p:nvSpPr>
        <p:spPr>
          <a:xfrm>
            <a:off x="819125" y="429300"/>
            <a:ext cx="7505700" cy="66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RC TX</a:t>
            </a:r>
            <a:endParaRPr/>
          </a:p>
        </p:txBody>
      </p:sp>
      <p:sp>
        <p:nvSpPr>
          <p:cNvPr id="283" name="Google Shape;283;p38"/>
          <p:cNvSpPr txBox="1"/>
          <p:nvPr>
            <p:ph idx="1" type="body"/>
          </p:nvPr>
        </p:nvSpPr>
        <p:spPr>
          <a:xfrm>
            <a:off x="819150" y="1220150"/>
            <a:ext cx="7505700" cy="337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238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/>
              <a:t>Has arduino Uno</a:t>
            </a:r>
            <a:endParaRPr/>
          </a:p>
          <a:p>
            <a:pPr indent="-3238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/>
              <a:t>Knobs for yaw pitch throttle</a:t>
            </a:r>
            <a:endParaRPr/>
          </a:p>
          <a:p>
            <a:pPr indent="-3238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/>
              <a:t>Switches for aux1,2</a:t>
            </a:r>
            <a:endParaRPr/>
          </a:p>
        </p:txBody>
      </p:sp>
      <p:pic>
        <p:nvPicPr>
          <p:cNvPr id="284" name="Google Shape;284;p38"/>
          <p:cNvPicPr preferRelativeResize="0"/>
          <p:nvPr/>
        </p:nvPicPr>
        <p:blipFill rotWithShape="1">
          <a:blip r:embed="rId3">
            <a:alphaModFix/>
          </a:blip>
          <a:srcRect b="5412" l="11675" r="7633" t="5997"/>
          <a:stretch/>
        </p:blipFill>
        <p:spPr>
          <a:xfrm>
            <a:off x="3759561" y="595775"/>
            <a:ext cx="4855465" cy="3997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9"/>
          <p:cNvSpPr txBox="1"/>
          <p:nvPr>
            <p:ph type="title"/>
          </p:nvPr>
        </p:nvSpPr>
        <p:spPr>
          <a:xfrm>
            <a:off x="819125" y="429300"/>
            <a:ext cx="7505700" cy="66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Communication System</a:t>
            </a:r>
            <a:endParaRPr/>
          </a:p>
        </p:txBody>
      </p:sp>
      <p:sp>
        <p:nvSpPr>
          <p:cNvPr id="290" name="Google Shape;290;p39"/>
          <p:cNvSpPr txBox="1"/>
          <p:nvPr>
            <p:ph idx="1" type="body"/>
          </p:nvPr>
        </p:nvSpPr>
        <p:spPr>
          <a:xfrm>
            <a:off x="819150" y="1220150"/>
            <a:ext cx="7505700" cy="337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238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/>
              <a:t>Has arduino pro mini</a:t>
            </a:r>
            <a:endParaRPr/>
          </a:p>
          <a:p>
            <a:pPr indent="-3238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/>
              <a:t>Has RC receiver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</a:t>
            </a:r>
            <a:endParaRPr/>
          </a:p>
        </p:txBody>
      </p:sp>
      <p:pic>
        <p:nvPicPr>
          <p:cNvPr id="291" name="Google Shape;291;p39"/>
          <p:cNvPicPr preferRelativeResize="0"/>
          <p:nvPr/>
        </p:nvPicPr>
        <p:blipFill rotWithShape="1">
          <a:blip r:embed="rId3">
            <a:alphaModFix/>
          </a:blip>
          <a:srcRect b="6403" l="4375" r="13373" t="24821"/>
          <a:stretch/>
        </p:blipFill>
        <p:spPr>
          <a:xfrm>
            <a:off x="3972500" y="1661874"/>
            <a:ext cx="4675000" cy="293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40"/>
          <p:cNvSpPr txBox="1"/>
          <p:nvPr>
            <p:ph type="title"/>
          </p:nvPr>
        </p:nvSpPr>
        <p:spPr>
          <a:xfrm>
            <a:off x="819125" y="429300"/>
            <a:ext cx="7505700" cy="66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40"/>
          <p:cNvSpPr txBox="1"/>
          <p:nvPr>
            <p:ph idx="1" type="body"/>
          </p:nvPr>
        </p:nvSpPr>
        <p:spPr>
          <a:xfrm>
            <a:off x="819150" y="1220150"/>
            <a:ext cx="7505700" cy="337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40"/>
          <p:cNvSpPr/>
          <p:nvPr/>
        </p:nvSpPr>
        <p:spPr>
          <a:xfrm>
            <a:off x="1750325" y="2975300"/>
            <a:ext cx="1127700" cy="668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RPI</a:t>
            </a:r>
            <a:endParaRPr/>
          </a:p>
        </p:txBody>
      </p:sp>
      <p:sp>
        <p:nvSpPr>
          <p:cNvPr id="299" name="Google Shape;299;p40"/>
          <p:cNvSpPr/>
          <p:nvPr/>
        </p:nvSpPr>
        <p:spPr>
          <a:xfrm>
            <a:off x="3318125" y="1682550"/>
            <a:ext cx="1366200" cy="668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Arduino</a:t>
            </a:r>
            <a:endParaRPr/>
          </a:p>
        </p:txBody>
      </p:sp>
      <p:sp>
        <p:nvSpPr>
          <p:cNvPr id="300" name="Google Shape;300;p40"/>
          <p:cNvSpPr/>
          <p:nvPr/>
        </p:nvSpPr>
        <p:spPr>
          <a:xfrm>
            <a:off x="5225175" y="2947550"/>
            <a:ext cx="1201200" cy="724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STM32 (Betaflight)</a:t>
            </a:r>
            <a:endParaRPr/>
          </a:p>
        </p:txBody>
      </p:sp>
      <p:sp>
        <p:nvSpPr>
          <p:cNvPr id="301" name="Google Shape;301;p40"/>
          <p:cNvSpPr/>
          <p:nvPr/>
        </p:nvSpPr>
        <p:spPr>
          <a:xfrm rot="-2550420">
            <a:off x="2465408" y="2250950"/>
            <a:ext cx="916854" cy="550157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GPIO</a:t>
            </a:r>
            <a:endParaRPr/>
          </a:p>
        </p:txBody>
      </p:sp>
      <p:sp>
        <p:nvSpPr>
          <p:cNvPr id="302" name="Google Shape;302;p40"/>
          <p:cNvSpPr/>
          <p:nvPr/>
        </p:nvSpPr>
        <p:spPr>
          <a:xfrm rot="2700000">
            <a:off x="4689589" y="2296611"/>
            <a:ext cx="916835" cy="55027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PPM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41"/>
          <p:cNvSpPr txBox="1"/>
          <p:nvPr>
            <p:ph type="title"/>
          </p:nvPr>
        </p:nvSpPr>
        <p:spPr>
          <a:xfrm>
            <a:off x="819125" y="429300"/>
            <a:ext cx="7505700" cy="66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Arduino &amp; RC Receiver</a:t>
            </a:r>
            <a:endParaRPr/>
          </a:p>
        </p:txBody>
      </p:sp>
      <p:sp>
        <p:nvSpPr>
          <p:cNvPr id="308" name="Google Shape;308;p41"/>
          <p:cNvSpPr txBox="1"/>
          <p:nvPr>
            <p:ph idx="1" type="body"/>
          </p:nvPr>
        </p:nvSpPr>
        <p:spPr>
          <a:xfrm>
            <a:off x="819150" y="1220150"/>
            <a:ext cx="7505700" cy="337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Arduino receives signal from RC receiver of a custom designed user controller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Set commands to safe values when signal is lost</a:t>
            </a:r>
            <a:endParaRPr sz="1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5"/>
          <p:cNvSpPr txBox="1"/>
          <p:nvPr>
            <p:ph type="title"/>
          </p:nvPr>
        </p:nvSpPr>
        <p:spPr>
          <a:xfrm>
            <a:off x="819125" y="429300"/>
            <a:ext cx="7505700" cy="66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Our Project?</a:t>
            </a:r>
            <a:endParaRPr/>
          </a:p>
        </p:txBody>
      </p:sp>
      <p:sp>
        <p:nvSpPr>
          <p:cNvPr id="142" name="Google Shape;142;p15"/>
          <p:cNvSpPr txBox="1"/>
          <p:nvPr>
            <p:ph idx="1" type="body"/>
          </p:nvPr>
        </p:nvSpPr>
        <p:spPr>
          <a:xfrm>
            <a:off x="819150" y="1220150"/>
            <a:ext cx="7505700" cy="337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238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/>
              <a:t>Problems:</a:t>
            </a:r>
            <a:endParaRPr/>
          </a:p>
          <a:p>
            <a:pPr indent="-311150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/>
              <a:t>Most drones use a remote control to pilot a drone</a:t>
            </a:r>
            <a:endParaRPr/>
          </a:p>
          <a:p>
            <a:pPr indent="-311150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/>
              <a:t>Some hands free controllable drones use hand gestures to control the drone</a:t>
            </a:r>
            <a:endParaRPr/>
          </a:p>
          <a:p>
            <a:pPr indent="-3238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/>
              <a:t>We want to have a recognition system where it is easy to detect a certain object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42"/>
          <p:cNvSpPr txBox="1"/>
          <p:nvPr>
            <p:ph type="title"/>
          </p:nvPr>
        </p:nvSpPr>
        <p:spPr>
          <a:xfrm>
            <a:off x="819125" y="429300"/>
            <a:ext cx="7505700" cy="66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Arduino &amp; RPI</a:t>
            </a:r>
            <a:endParaRPr/>
          </a:p>
        </p:txBody>
      </p:sp>
      <p:sp>
        <p:nvSpPr>
          <p:cNvPr id="314" name="Google Shape;314;p42"/>
          <p:cNvSpPr txBox="1"/>
          <p:nvPr>
            <p:ph idx="1" type="body"/>
          </p:nvPr>
        </p:nvSpPr>
        <p:spPr>
          <a:xfrm>
            <a:off x="819150" y="1220150"/>
            <a:ext cx="7505700" cy="337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Arduino receives two bit digital signals from RPI (GPIO) representing 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forward (10), 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backward (01) 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stay (00) </a:t>
            </a:r>
            <a:endParaRPr sz="18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43"/>
          <p:cNvSpPr txBox="1"/>
          <p:nvPr>
            <p:ph type="title"/>
          </p:nvPr>
        </p:nvSpPr>
        <p:spPr>
          <a:xfrm>
            <a:off x="819125" y="429300"/>
            <a:ext cx="7505700" cy="66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Arduino &amp; Betaflight</a:t>
            </a:r>
            <a:endParaRPr/>
          </a:p>
        </p:txBody>
      </p:sp>
      <p:sp>
        <p:nvSpPr>
          <p:cNvPr id="320" name="Google Shape;320;p43"/>
          <p:cNvSpPr txBox="1"/>
          <p:nvPr>
            <p:ph idx="1" type="body"/>
          </p:nvPr>
        </p:nvSpPr>
        <p:spPr>
          <a:xfrm>
            <a:off x="819150" y="1220150"/>
            <a:ext cx="7505700" cy="337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Arduino send commands via PPM to betaflight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Pitch, yaw, throttle from RC receiver</a:t>
            </a:r>
            <a:endParaRPr sz="1800"/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" sz="1800"/>
              <a:t>Mapped to value between 1000-2000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Preset pitch &amp; throttle values  according to RPI signal</a:t>
            </a:r>
            <a:endParaRPr sz="1800"/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" sz="1800"/>
              <a:t>Backward: decrease pitch to below 1500, increase throttle if needed</a:t>
            </a:r>
            <a:endParaRPr sz="1800"/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" sz="1800"/>
              <a:t>Forward: increase pitch to above 1500, increase throttle if needed</a:t>
            </a:r>
            <a:endParaRPr sz="1800"/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" sz="1800"/>
              <a:t>Stay: set pitch value to 1500</a:t>
            </a:r>
            <a:endParaRPr sz="18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44"/>
          <p:cNvSpPr txBox="1"/>
          <p:nvPr>
            <p:ph type="title"/>
          </p:nvPr>
        </p:nvSpPr>
        <p:spPr>
          <a:xfrm>
            <a:off x="819125" y="429300"/>
            <a:ext cx="7505700" cy="66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PPM</a:t>
            </a:r>
            <a:endParaRPr/>
          </a:p>
        </p:txBody>
      </p:sp>
      <p:sp>
        <p:nvSpPr>
          <p:cNvPr id="326" name="Google Shape;326;p44"/>
          <p:cNvSpPr txBox="1"/>
          <p:nvPr>
            <p:ph idx="1" type="body"/>
          </p:nvPr>
        </p:nvSpPr>
        <p:spPr>
          <a:xfrm>
            <a:off x="819150" y="1059800"/>
            <a:ext cx="5141700" cy="359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/>
              <a:t>Pulse position modulation. </a:t>
            </a:r>
            <a:endParaRPr/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/>
              <a:t>M message bits are encoded by transmitting a single pulse in one of 2^M possible required time shifts.</a:t>
            </a:r>
            <a:endParaRPr/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/>
              <a:t>Repeated every T seconds, transmitted bit rate M/T bits per second</a:t>
            </a:r>
            <a:endParaRPr/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/>
              <a:t>1500 center position for yaw pitch roll. Throttle 1000-2000</a:t>
            </a:r>
            <a:endParaRPr/>
          </a:p>
        </p:txBody>
      </p:sp>
      <p:pic>
        <p:nvPicPr>
          <p:cNvPr id="327" name="Google Shape;327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60825" y="1649300"/>
            <a:ext cx="2782350" cy="2556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Google Shape;332;p45" title="ezgif.com-gif-maker (5)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85000" y="256500"/>
            <a:ext cx="6174000" cy="463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6"/>
          <p:cNvSpPr txBox="1"/>
          <p:nvPr>
            <p:ph type="title"/>
          </p:nvPr>
        </p:nvSpPr>
        <p:spPr>
          <a:xfrm>
            <a:off x="819125" y="429300"/>
            <a:ext cx="7505700" cy="66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AprilTag Detection Using Raspberry Pi</a:t>
            </a:r>
            <a:endParaRPr/>
          </a:p>
        </p:txBody>
      </p:sp>
      <p:sp>
        <p:nvSpPr>
          <p:cNvPr id="338" name="Google Shape;338;p46"/>
          <p:cNvSpPr txBox="1"/>
          <p:nvPr>
            <p:ph idx="1" type="body"/>
          </p:nvPr>
        </p:nvSpPr>
        <p:spPr>
          <a:xfrm>
            <a:off x="819150" y="1220150"/>
            <a:ext cx="7505700" cy="337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/>
              <a:t>Input: image </a:t>
            </a:r>
            <a:r>
              <a:rPr lang="en"/>
              <a:t>frame</a:t>
            </a:r>
            <a:r>
              <a:rPr lang="en"/>
              <a:t> from video capture of raspberry pi camera</a:t>
            </a:r>
            <a:endParaRPr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/>
              <a:t>Output: image, distance, and number of tags</a:t>
            </a:r>
            <a:endParaRPr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/>
              <a:t>Outline the bounding box of the AprilTag detection</a:t>
            </a:r>
            <a:endParaRPr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/>
              <a:t>AprilTag python package can recognize its corner points and perceived width </a:t>
            </a:r>
            <a:endParaRPr/>
          </a:p>
        </p:txBody>
      </p:sp>
      <p:pic>
        <p:nvPicPr>
          <p:cNvPr id="339" name="Google Shape;339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76225" y="2484975"/>
            <a:ext cx="2343750" cy="240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Google Shape;344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2473813" y="-225839"/>
            <a:ext cx="4196375" cy="5595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" name="Google Shape;349;p48"/>
          <p:cNvPicPr preferRelativeResize="0"/>
          <p:nvPr/>
        </p:nvPicPr>
        <p:blipFill rotWithShape="1">
          <a:blip r:embed="rId3">
            <a:alphaModFix/>
          </a:blip>
          <a:srcRect b="15140" l="0" r="0" t="13710"/>
          <a:stretch/>
        </p:blipFill>
        <p:spPr>
          <a:xfrm>
            <a:off x="2331640" y="446340"/>
            <a:ext cx="4480723" cy="4250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49"/>
          <p:cNvSpPr txBox="1"/>
          <p:nvPr>
            <p:ph type="title"/>
          </p:nvPr>
        </p:nvSpPr>
        <p:spPr>
          <a:xfrm>
            <a:off x="819125" y="429300"/>
            <a:ext cx="7505700" cy="66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Verify AprilTag is Detected</a:t>
            </a:r>
            <a:endParaRPr/>
          </a:p>
        </p:txBody>
      </p:sp>
      <p:sp>
        <p:nvSpPr>
          <p:cNvPr id="355" name="Google Shape;355;p49"/>
          <p:cNvSpPr txBox="1"/>
          <p:nvPr>
            <p:ph idx="1" type="body"/>
          </p:nvPr>
        </p:nvSpPr>
        <p:spPr>
          <a:xfrm>
            <a:off x="819150" y="1220150"/>
            <a:ext cx="7505700" cy="337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/>
              <a:t>Using GPIO pins of the Raspberry Pi: </a:t>
            </a:r>
            <a:endParaRPr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/>
              <a:t>signal an LED to light up if the AprilTag is detected</a:t>
            </a:r>
            <a:endParaRPr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/>
              <a:t>buzzer goes off when it isn’t detected</a:t>
            </a:r>
            <a:endParaRPr/>
          </a:p>
        </p:txBody>
      </p:sp>
      <p:pic>
        <p:nvPicPr>
          <p:cNvPr id="356" name="Google Shape;356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64875" y="622100"/>
            <a:ext cx="3202275" cy="362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01101" y="2740350"/>
            <a:ext cx="3750845" cy="215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50"/>
          <p:cNvSpPr txBox="1"/>
          <p:nvPr>
            <p:ph type="title"/>
          </p:nvPr>
        </p:nvSpPr>
        <p:spPr>
          <a:xfrm>
            <a:off x="819125" y="429300"/>
            <a:ext cx="7505700" cy="66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Measuring Distance to AprilTag</a:t>
            </a:r>
            <a:endParaRPr/>
          </a:p>
        </p:txBody>
      </p:sp>
      <p:sp>
        <p:nvSpPr>
          <p:cNvPr id="363" name="Google Shape;363;p50"/>
          <p:cNvSpPr txBox="1"/>
          <p:nvPr>
            <p:ph idx="1" type="body"/>
          </p:nvPr>
        </p:nvSpPr>
        <p:spPr>
          <a:xfrm>
            <a:off x="819150" y="1220150"/>
            <a:ext cx="7505700" cy="337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Calibrate camera focal length using known input image:</a:t>
            </a:r>
            <a:endParaRPr sz="14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Known distance to the camera (D), known width of the bounding box (W), and perceived width in pixels (P)</a:t>
            </a:r>
            <a:endParaRPr sz="1200"/>
          </a:p>
          <a:p>
            <a:pPr indent="-304800" lvl="2" marL="1371600" rtl="0" algn="l">
              <a:spcBef>
                <a:spcPts val="0"/>
              </a:spcBef>
              <a:spcAft>
                <a:spcPts val="0"/>
              </a:spcAft>
              <a:buSzPts val="1200"/>
              <a:buChar char="■"/>
            </a:pPr>
            <a:r>
              <a:rPr lang="en" sz="1200"/>
              <a:t>Perceived width is the average of each bounding box line </a:t>
            </a:r>
            <a:endParaRPr sz="1200"/>
          </a:p>
          <a:p>
            <a:pPr indent="-304800" lvl="2" marL="1371600" rtl="0" algn="l">
              <a:spcBef>
                <a:spcPts val="0"/>
              </a:spcBef>
              <a:spcAft>
                <a:spcPts val="0"/>
              </a:spcAft>
              <a:buSzPts val="1200"/>
              <a:buChar char="■"/>
            </a:pPr>
            <a:r>
              <a:rPr lang="en" sz="1200"/>
              <a:t>Calculation for P: Avg Euclidean distance of each bounding box edge</a:t>
            </a:r>
            <a:endParaRPr sz="12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F = (PXD)/W</a:t>
            </a:r>
            <a:endParaRPr sz="12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Calculate Distance using known focal length, width, and new perceived width</a:t>
            </a:r>
            <a:endParaRPr sz="14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D = (WXF)/new_P</a:t>
            </a:r>
            <a:endParaRPr sz="12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" name="Google Shape;368;p51" title="output.avi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0" y="285750"/>
            <a:ext cx="6096000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51"/>
          <p:cNvSpPr txBox="1"/>
          <p:nvPr>
            <p:ph type="title"/>
          </p:nvPr>
        </p:nvSpPr>
        <p:spPr>
          <a:xfrm>
            <a:off x="819125" y="429300"/>
            <a:ext cx="7505700" cy="66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p51"/>
          <p:cNvSpPr txBox="1"/>
          <p:nvPr>
            <p:ph idx="1" type="body"/>
          </p:nvPr>
        </p:nvSpPr>
        <p:spPr>
          <a:xfrm>
            <a:off x="819150" y="1220150"/>
            <a:ext cx="7505700" cy="337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16"/>
          <p:cNvPicPr preferRelativeResize="0"/>
          <p:nvPr/>
        </p:nvPicPr>
        <p:blipFill rotWithShape="1">
          <a:blip r:embed="rId3">
            <a:alphaModFix/>
          </a:blip>
          <a:srcRect b="22140" l="0" r="0" t="1564"/>
          <a:stretch/>
        </p:blipFill>
        <p:spPr>
          <a:xfrm>
            <a:off x="1346200" y="725900"/>
            <a:ext cx="6451599" cy="3691699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16"/>
          <p:cNvSpPr txBox="1"/>
          <p:nvPr>
            <p:ph type="title"/>
          </p:nvPr>
        </p:nvSpPr>
        <p:spPr>
          <a:xfrm>
            <a:off x="819125" y="429300"/>
            <a:ext cx="7505700" cy="66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16"/>
          <p:cNvSpPr txBox="1"/>
          <p:nvPr>
            <p:ph idx="1" type="body"/>
          </p:nvPr>
        </p:nvSpPr>
        <p:spPr>
          <a:xfrm>
            <a:off x="819150" y="1220150"/>
            <a:ext cx="7505700" cy="337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52"/>
          <p:cNvSpPr txBox="1"/>
          <p:nvPr>
            <p:ph idx="1" type="body"/>
          </p:nvPr>
        </p:nvSpPr>
        <p:spPr>
          <a:xfrm>
            <a:off x="2490650" y="231575"/>
            <a:ext cx="4335600" cy="83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Error Percentage = (Actual - Measured) / Actual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Within 3% error</a:t>
            </a:r>
            <a:endParaRPr/>
          </a:p>
        </p:txBody>
      </p:sp>
      <p:pic>
        <p:nvPicPr>
          <p:cNvPr id="376" name="Google Shape;376;p52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59550" y="976075"/>
            <a:ext cx="6132450" cy="379192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77" name="Google Shape;377;p52"/>
          <p:cNvGraphicFramePr/>
          <p:nvPr/>
        </p:nvGraphicFramePr>
        <p:xfrm>
          <a:off x="253675" y="28590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{38317C42-BB36-4340-B108-078D0B4D4695}</a:tableStyleId>
              </a:tblPr>
              <a:tblGrid>
                <a:gridCol w="1027150"/>
                <a:gridCol w="1027150"/>
              </a:tblGrid>
              <a:tr h="448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Actual Distance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Measured Distance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291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0.99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291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1.97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291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2.95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291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3.94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291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4.85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291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5.85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291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6.80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291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8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7.77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291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9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8.75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291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9.70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53"/>
          <p:cNvSpPr txBox="1"/>
          <p:nvPr>
            <p:ph type="title"/>
          </p:nvPr>
        </p:nvSpPr>
        <p:spPr>
          <a:xfrm>
            <a:off x="819125" y="429300"/>
            <a:ext cx="7505700" cy="66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Other Distance Tests</a:t>
            </a:r>
            <a:endParaRPr/>
          </a:p>
        </p:txBody>
      </p:sp>
      <p:sp>
        <p:nvSpPr>
          <p:cNvPr id="383" name="Google Shape;383;p53"/>
          <p:cNvSpPr txBox="1"/>
          <p:nvPr>
            <p:ph idx="1" type="body"/>
          </p:nvPr>
        </p:nvSpPr>
        <p:spPr>
          <a:xfrm>
            <a:off x="819150" y="1220150"/>
            <a:ext cx="7505700" cy="337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238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/>
              <a:t>Same GPIO test with an LED to determine if the AprilTag is:</a:t>
            </a:r>
            <a:endParaRPr/>
          </a:p>
          <a:p>
            <a:pPr indent="-311150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/>
              <a:t>4-5 feet from the camera</a:t>
            </a:r>
            <a:endParaRPr/>
          </a:p>
          <a:p>
            <a:pPr indent="-311150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/>
              <a:t>Greater</a:t>
            </a:r>
            <a:r>
              <a:rPr lang="en"/>
              <a:t> than 5 feet from the camera</a:t>
            </a:r>
            <a:endParaRPr/>
          </a:p>
          <a:p>
            <a:pPr indent="-311150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/>
              <a:t>Smaller than 4 feet from the camera</a:t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54"/>
          <p:cNvSpPr txBox="1"/>
          <p:nvPr>
            <p:ph type="title"/>
          </p:nvPr>
        </p:nvSpPr>
        <p:spPr>
          <a:xfrm>
            <a:off x="819125" y="429300"/>
            <a:ext cx="7505700" cy="66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Distance Measured to Move Drone</a:t>
            </a:r>
            <a:endParaRPr/>
          </a:p>
        </p:txBody>
      </p:sp>
      <p:sp>
        <p:nvSpPr>
          <p:cNvPr id="389" name="Google Shape;389;p54"/>
          <p:cNvSpPr txBox="1"/>
          <p:nvPr>
            <p:ph idx="1" type="body"/>
          </p:nvPr>
        </p:nvSpPr>
        <p:spPr>
          <a:xfrm>
            <a:off x="819150" y="1220150"/>
            <a:ext cx="7505700" cy="337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/>
              <a:t>After measuring the distance, we send commands to an arduino to tell the microcontroller (our own flight controller) to move the drone</a:t>
            </a:r>
            <a:endParaRPr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/>
              <a:t>If the distance was greater than 5 feet, move the drone forward,</a:t>
            </a:r>
            <a:endParaRPr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/>
              <a:t>If distance between 4 and 5 feet, don’t do anything</a:t>
            </a:r>
            <a:endParaRPr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/>
              <a:t>If distance less than 4 feet, move the drone backward</a:t>
            </a:r>
            <a:endParaRPr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/>
              <a:t>Tested this with an LED and GPIO pins of the raspberry pi</a:t>
            </a:r>
            <a:endParaRPr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/>
              <a:t>Signal an LED to light up if the distance was greater than 5 feet and another test to light up an LED if the distance was less than 4 feet</a:t>
            </a: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55"/>
          <p:cNvSpPr txBox="1"/>
          <p:nvPr>
            <p:ph type="title"/>
          </p:nvPr>
        </p:nvSpPr>
        <p:spPr>
          <a:xfrm>
            <a:off x="819125" y="429300"/>
            <a:ext cx="7505700" cy="66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 and Future Work</a:t>
            </a:r>
            <a:endParaRPr/>
          </a:p>
        </p:txBody>
      </p:sp>
      <p:sp>
        <p:nvSpPr>
          <p:cNvPr id="395" name="Google Shape;395;p55"/>
          <p:cNvSpPr txBox="1"/>
          <p:nvPr>
            <p:ph idx="1" type="body"/>
          </p:nvPr>
        </p:nvSpPr>
        <p:spPr>
          <a:xfrm>
            <a:off x="819150" y="1220150"/>
            <a:ext cx="7505700" cy="337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/>
              <a:t>Integration of raspberry pi </a:t>
            </a:r>
            <a:r>
              <a:rPr lang="en"/>
              <a:t>detection</a:t>
            </a:r>
            <a:r>
              <a:rPr lang="en"/>
              <a:t>, arduino, and flight controller (microcontroller, gyroscope, accelerometer) worked </a:t>
            </a:r>
            <a:endParaRPr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/>
              <a:t>Sometimes the gyroscope wouldn’t start when booting up the flight controller system (maybe something </a:t>
            </a:r>
            <a:r>
              <a:rPr lang="en"/>
              <a:t>wrong in the code)</a:t>
            </a:r>
            <a:endParaRPr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/>
              <a:t>Add an ultrasonic sensor system to avoid obstacles when flying the drone</a:t>
            </a:r>
            <a:endParaRPr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/>
              <a:t>Be able to detect the angle the AprilTag is rotated (from center) to turn the drone</a:t>
            </a:r>
            <a:endParaRPr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/>
              <a:t>Add additional AprilTags to signal the drone to do different actions</a:t>
            </a: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56"/>
          <p:cNvSpPr txBox="1"/>
          <p:nvPr>
            <p:ph type="title"/>
          </p:nvPr>
        </p:nvSpPr>
        <p:spPr>
          <a:xfrm>
            <a:off x="1254975" y="2497375"/>
            <a:ext cx="7505700" cy="66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you. Questions?</a:t>
            </a:r>
            <a:endParaRPr/>
          </a:p>
        </p:txBody>
      </p:sp>
      <p:sp>
        <p:nvSpPr>
          <p:cNvPr id="401" name="Google Shape;401;p56"/>
          <p:cNvSpPr txBox="1"/>
          <p:nvPr>
            <p:ph idx="1" type="body"/>
          </p:nvPr>
        </p:nvSpPr>
        <p:spPr>
          <a:xfrm>
            <a:off x="819150" y="1220150"/>
            <a:ext cx="7505700" cy="337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17" title="IMG_4191.MOV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8"/>
          <p:cNvSpPr txBox="1"/>
          <p:nvPr>
            <p:ph type="title"/>
          </p:nvPr>
        </p:nvSpPr>
        <p:spPr>
          <a:xfrm>
            <a:off x="819125" y="429300"/>
            <a:ext cx="7505700" cy="66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High Level Requirements</a:t>
            </a:r>
            <a:endParaRPr/>
          </a:p>
        </p:txBody>
      </p:sp>
      <p:sp>
        <p:nvSpPr>
          <p:cNvPr id="160" name="Google Shape;160;p18"/>
          <p:cNvSpPr txBox="1"/>
          <p:nvPr>
            <p:ph idx="1" type="body"/>
          </p:nvPr>
        </p:nvSpPr>
        <p:spPr>
          <a:xfrm>
            <a:off x="819150" y="1220150"/>
            <a:ext cx="7505700" cy="337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0005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AutoNum type="arabicPeriod"/>
            </a:pPr>
            <a:r>
              <a:rPr lang="en" sz="1300">
                <a:solidFill>
                  <a:srgbClr val="000000"/>
                </a:solidFill>
              </a:rPr>
              <a:t>Drone must detect AprilTag within 10 feet with a 3% error distance measurement</a:t>
            </a:r>
            <a:endParaRPr sz="1300">
              <a:solidFill>
                <a:srgbClr val="000000"/>
              </a:solidFill>
            </a:endParaRPr>
          </a:p>
          <a:p>
            <a:pPr indent="-228600" lvl="0" marL="40005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000000"/>
              </a:solidFill>
            </a:endParaRPr>
          </a:p>
          <a:p>
            <a:pPr indent="-311150" lvl="0" marL="40005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AutoNum type="arabicPeriod"/>
            </a:pPr>
            <a:r>
              <a:rPr lang="en" sz="1300">
                <a:solidFill>
                  <a:srgbClr val="000000"/>
                </a:solidFill>
              </a:rPr>
              <a:t>The drone must be able to fly with an upright orientation and maintain 4-5 feet distance to the detected fiducial pattern within a 5 s response latency. </a:t>
            </a:r>
            <a:endParaRPr sz="1300">
              <a:solidFill>
                <a:srgbClr val="000000"/>
              </a:solidFill>
            </a:endParaRPr>
          </a:p>
          <a:p>
            <a:pPr indent="-228600" lvl="0" marL="40005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000000"/>
              </a:solidFill>
            </a:endParaRPr>
          </a:p>
          <a:p>
            <a:pPr indent="-311150" lvl="0" marL="40005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AutoNum type="arabicPeriod"/>
            </a:pPr>
            <a:r>
              <a:rPr lang="en" sz="1300">
                <a:solidFill>
                  <a:srgbClr val="000000"/>
                </a:solidFill>
              </a:rPr>
              <a:t>If a fiducial pattern is not detected, the drone should maintain its current position and ring the buzzer and light up the LED to notify the user.</a:t>
            </a:r>
            <a:endParaRPr sz="13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0650" y="282675"/>
            <a:ext cx="6742701" cy="457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3225" y="217150"/>
            <a:ext cx="7246826" cy="470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1"/>
          <p:cNvSpPr txBox="1"/>
          <p:nvPr>
            <p:ph type="title"/>
          </p:nvPr>
        </p:nvSpPr>
        <p:spPr>
          <a:xfrm>
            <a:off x="819125" y="429300"/>
            <a:ext cx="7505700" cy="66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Drone Frame</a:t>
            </a:r>
            <a:endParaRPr/>
          </a:p>
        </p:txBody>
      </p:sp>
      <p:sp>
        <p:nvSpPr>
          <p:cNvPr id="176" name="Google Shape;176;p21"/>
          <p:cNvSpPr txBox="1"/>
          <p:nvPr>
            <p:ph idx="1" type="body"/>
          </p:nvPr>
        </p:nvSpPr>
        <p:spPr>
          <a:xfrm>
            <a:off x="819150" y="1220150"/>
            <a:ext cx="7505700" cy="337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238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/>
              <a:t>DJI F450 frame clone</a:t>
            </a:r>
            <a:endParaRPr/>
          </a:p>
          <a:p>
            <a:pPr indent="-3238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/>
              <a:t>Frame on bigger side for hobbyist sized drone</a:t>
            </a:r>
            <a:endParaRPr/>
          </a:p>
          <a:p>
            <a:pPr indent="-3238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/>
              <a:t>Bigger frame is more stable during flight</a:t>
            </a:r>
            <a:endParaRPr/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/>
              <a:t>Drone weighs 1.1kg and 1.3kg is the max based on documentation from DJI with the motors we are using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