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Source Sans Pro SemiBold"/>
      <p:regular r:id="rId42"/>
      <p:bold r:id="rId43"/>
      <p:italic r:id="rId44"/>
      <p:boldItalic r:id="rId45"/>
    </p:embeddedFont>
    <p:embeddedFont>
      <p:font typeface="Source Sans Pr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SourceSansProSemiBold-regular.fntdata"/><Relationship Id="rId41" Type="http://schemas.openxmlformats.org/officeDocument/2006/relationships/slide" Target="slides/slide36.xml"/><Relationship Id="rId44" Type="http://schemas.openxmlformats.org/officeDocument/2006/relationships/font" Target="fonts/SourceSansProSemiBold-italic.fntdata"/><Relationship Id="rId43" Type="http://schemas.openxmlformats.org/officeDocument/2006/relationships/font" Target="fonts/SourceSansProSemiBold-bold.fntdata"/><Relationship Id="rId46" Type="http://schemas.openxmlformats.org/officeDocument/2006/relationships/font" Target="fonts/SourceSansPro-regular.fntdata"/><Relationship Id="rId45" Type="http://schemas.openxmlformats.org/officeDocument/2006/relationships/font" Target="fonts/SourceSansPro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SansPro-italic.fntdata"/><Relationship Id="rId47" Type="http://schemas.openxmlformats.org/officeDocument/2006/relationships/font" Target="fonts/SourceSansPro-bold.fntdata"/><Relationship Id="rId49" Type="http://schemas.openxmlformats.org/officeDocument/2006/relationships/font" Target="fonts/SourceSans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396f1ce032_2_2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396f1ce032_2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3b232b59c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3b232b59c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aa849552e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275" name="Google Shape;275;g23aa849552e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3aa849552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285" name="Google Shape;285;g23aa849552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af6099969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309" name="Google Shape;309;g23af6099969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3c315f11d4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323" name="Google Shape;323;g23c315f11d4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3aa849552e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341" name="Google Shape;341;g23aa849552e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af6099969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356" name="Google Shape;356;g23af6099969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3aa849552e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370" name="Google Shape;370;g23aa849552e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a268149b6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383" name="Google Shape;383;g20a268149b6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3c315f11d4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393" name="Google Shape;393;g23c315f11d4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96f1ce032_2_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396f1ce032_2_2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396f1ce032_2_2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3aa849552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23aa849552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3aa849552e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3c5a9a52d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rgbClr val="1F2328"/>
                </a:solidFill>
                <a:highlight>
                  <a:srgbClr val="FFFFFF"/>
                </a:highlight>
              </a:rPr>
              <a:t>This happens because ACD2  pins can not be used when WiFi is used.</a:t>
            </a:r>
            <a:endParaRPr/>
          </a:p>
        </p:txBody>
      </p:sp>
      <p:sp>
        <p:nvSpPr>
          <p:cNvPr id="412" name="Google Shape;412;g23c5a9a52d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3c5a9a52db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423" name="Google Shape;423;g23c5a9a52db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3af6099969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432" name="Google Shape;432;g23af6099969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3aa849552e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443" name="Google Shape;443;g23aa849552e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3aa849552e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452" name="Google Shape;452;g23aa849552e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3b3ebe748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463" name="Google Shape;463;g23b3ebe748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3ad54ef8e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474" name="Google Shape;474;g23ad54ef8e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3aa849552e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23aa849552e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23aa849552e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3ad54ef8e0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491" name="Google Shape;491;g23ad54ef8e0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396f1ce032_2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199" name="Google Shape;199;g2396f1ce032_2_2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3db926adca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500" name="Google Shape;500;g23db926adca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3aa849552e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23aa849552e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23aa849552e_0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3ad54ef8e0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flow, integration, complex arduino code, synchronising the subsystems easy eda</a:t>
            </a:r>
            <a:endParaRPr/>
          </a:p>
        </p:txBody>
      </p:sp>
      <p:sp>
        <p:nvSpPr>
          <p:cNvPr id="515" name="Google Shape;515;g23ad54ef8e0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3ad54ef8e0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527" name="Google Shape;527;g23ad54ef8e0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3ad54ef8e0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537" name="Google Shape;537;g23ad54ef8e0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3ad54ef8e0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548" name="Google Shape;548;g23ad54ef8e0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396f1ce032_2_4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2396f1ce032_2_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3aa849552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208" name="Google Shape;208;g23aa849552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3aa849552e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216" name="Google Shape;216;g23aa849552e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aa849552e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Sumedh</a:t>
            </a:r>
            <a:endParaRPr/>
          </a:p>
        </p:txBody>
      </p:sp>
      <p:sp>
        <p:nvSpPr>
          <p:cNvPr id="225" name="Google Shape;225;g23aa849552e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aa849552e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Akash</a:t>
            </a:r>
            <a:endParaRPr/>
          </a:p>
        </p:txBody>
      </p:sp>
      <p:sp>
        <p:nvSpPr>
          <p:cNvPr id="235" name="Google Shape;235;g23aa849552e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3aa849552e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3aa849552e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3aa849552e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396f1ce032_0_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Eshrit</a:t>
            </a:r>
            <a:endParaRPr/>
          </a:p>
        </p:txBody>
      </p:sp>
      <p:sp>
        <p:nvSpPr>
          <p:cNvPr id="250" name="Google Shape;250;g2396f1ce032_0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939687" y="1622659"/>
            <a:ext cx="72024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1941539" y="2771026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3" type="body"/>
          </p:nvPr>
        </p:nvSpPr>
        <p:spPr>
          <a:xfrm>
            <a:off x="1941539" y="3347003"/>
            <a:ext cx="720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Slide 1">
  <p:cSld name="Transition Slide 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/>
          <p:nvPr/>
        </p:nvSpPr>
        <p:spPr>
          <a:xfrm>
            <a:off x="4091748" y="3119461"/>
            <a:ext cx="956700" cy="1065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">
  <p:cSld name="Content Slide 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90671" y="1435152"/>
            <a:ext cx="77775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3" type="body"/>
          </p:nvPr>
        </p:nvSpPr>
        <p:spPr>
          <a:xfrm>
            <a:off x="489347" y="2016604"/>
            <a:ext cx="77775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4" type="body"/>
          </p:nvPr>
        </p:nvSpPr>
        <p:spPr>
          <a:xfrm>
            <a:off x="490671" y="2968341"/>
            <a:ext cx="77775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5" type="body"/>
          </p:nvPr>
        </p:nvSpPr>
        <p:spPr>
          <a:xfrm>
            <a:off x="489347" y="3549793"/>
            <a:ext cx="77775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5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Google Shape;71;p1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2">
  <p:cSld name="Content Slide 2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2" type="body"/>
          </p:nvPr>
        </p:nvSpPr>
        <p:spPr>
          <a:xfrm>
            <a:off x="490671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3" type="body"/>
          </p:nvPr>
        </p:nvSpPr>
        <p:spPr>
          <a:xfrm>
            <a:off x="489347" y="2088950"/>
            <a:ext cx="36573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6"/>
          <p:cNvSpPr txBox="1"/>
          <p:nvPr>
            <p:ph idx="4" type="body"/>
          </p:nvPr>
        </p:nvSpPr>
        <p:spPr>
          <a:xfrm>
            <a:off x="4611002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6"/>
          <p:cNvSpPr txBox="1"/>
          <p:nvPr>
            <p:ph idx="5" type="body"/>
          </p:nvPr>
        </p:nvSpPr>
        <p:spPr>
          <a:xfrm>
            <a:off x="4609678" y="2088950"/>
            <a:ext cx="36573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6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" name="Google Shape;82;p1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3">
  <p:cSld name="Content Slide 3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490671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3" type="body"/>
          </p:nvPr>
        </p:nvSpPr>
        <p:spPr>
          <a:xfrm>
            <a:off x="488311" y="2081213"/>
            <a:ext cx="3657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4" type="body"/>
          </p:nvPr>
        </p:nvSpPr>
        <p:spPr>
          <a:xfrm>
            <a:off x="4611002" y="1507499"/>
            <a:ext cx="3657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5" type="body"/>
          </p:nvPr>
        </p:nvSpPr>
        <p:spPr>
          <a:xfrm>
            <a:off x="4608641" y="2081098"/>
            <a:ext cx="3657300" cy="20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7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3" name="Google Shape;93;p17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705358" y="875976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1100"/>
          </a:p>
        </p:txBody>
      </p:sp>
      <p:sp>
        <p:nvSpPr>
          <p:cNvPr id="98" name="Google Shape;98;p18"/>
          <p:cNvSpPr txBox="1"/>
          <p:nvPr/>
        </p:nvSpPr>
        <p:spPr>
          <a:xfrm>
            <a:off x="6855616" y="888942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100"/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2295556" y="968739"/>
            <a:ext cx="46350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18"/>
          <p:cNvSpPr txBox="1"/>
          <p:nvPr>
            <p:ph idx="2" type="body"/>
          </p:nvPr>
        </p:nvSpPr>
        <p:spPr>
          <a:xfrm>
            <a:off x="5345395" y="1587549"/>
            <a:ext cx="158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18"/>
          <p:cNvSpPr txBox="1"/>
          <p:nvPr/>
        </p:nvSpPr>
        <p:spPr>
          <a:xfrm>
            <a:off x="1705358" y="2607768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F05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rgbClr val="FF5F0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</a:t>
            </a:r>
            <a:endParaRPr sz="1100"/>
          </a:p>
        </p:txBody>
      </p:sp>
      <p:sp>
        <p:nvSpPr>
          <p:cNvPr id="102" name="Google Shape;102;p18"/>
          <p:cNvSpPr txBox="1"/>
          <p:nvPr/>
        </p:nvSpPr>
        <p:spPr>
          <a:xfrm>
            <a:off x="6816200" y="2620734"/>
            <a:ext cx="888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Arial"/>
              <a:buNone/>
            </a:pPr>
            <a:r>
              <a:rPr b="0" i="0" lang="en" sz="7200" u="none" cap="none" strike="noStrik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  <a:endParaRPr sz="1100"/>
          </a:p>
        </p:txBody>
      </p:sp>
      <p:sp>
        <p:nvSpPr>
          <p:cNvPr id="103" name="Google Shape;103;p18"/>
          <p:cNvSpPr txBox="1"/>
          <p:nvPr>
            <p:ph idx="3" type="body"/>
          </p:nvPr>
        </p:nvSpPr>
        <p:spPr>
          <a:xfrm>
            <a:off x="2295556" y="2626298"/>
            <a:ext cx="46350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4" type="body"/>
          </p:nvPr>
        </p:nvSpPr>
        <p:spPr>
          <a:xfrm>
            <a:off x="5345395" y="3798843"/>
            <a:ext cx="158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18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6" name="Google Shape;106;p18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1">
  <p:cSld name="Image Slide 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>
            <p:ph idx="2" type="pic"/>
          </p:nvPr>
        </p:nvSpPr>
        <p:spPr>
          <a:xfrm>
            <a:off x="415529" y="1340015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3" name="Google Shape;113;p19"/>
          <p:cNvSpPr txBox="1"/>
          <p:nvPr>
            <p:ph idx="3" type="body"/>
          </p:nvPr>
        </p:nvSpPr>
        <p:spPr>
          <a:xfrm>
            <a:off x="4108011" y="1340015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4" type="body"/>
          </p:nvPr>
        </p:nvSpPr>
        <p:spPr>
          <a:xfrm>
            <a:off x="4106687" y="1921468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19"/>
          <p:cNvSpPr/>
          <p:nvPr>
            <p:ph idx="5" type="pic"/>
          </p:nvPr>
        </p:nvSpPr>
        <p:spPr>
          <a:xfrm>
            <a:off x="414205" y="2943086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6" name="Google Shape;116;p19"/>
          <p:cNvSpPr txBox="1"/>
          <p:nvPr>
            <p:ph idx="6" type="body"/>
          </p:nvPr>
        </p:nvSpPr>
        <p:spPr>
          <a:xfrm>
            <a:off x="4106687" y="2943086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7" type="body"/>
          </p:nvPr>
        </p:nvSpPr>
        <p:spPr>
          <a:xfrm>
            <a:off x="4105363" y="3524539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19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9" name="Google Shape;119;p19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2">
  <p:cSld name="Image Slide 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2" type="body"/>
          </p:nvPr>
        </p:nvSpPr>
        <p:spPr>
          <a:xfrm>
            <a:off x="490671" y="1340015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3" type="body"/>
          </p:nvPr>
        </p:nvSpPr>
        <p:spPr>
          <a:xfrm>
            <a:off x="489347" y="1921468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20"/>
          <p:cNvSpPr/>
          <p:nvPr>
            <p:ph idx="4" type="pic"/>
          </p:nvPr>
        </p:nvSpPr>
        <p:spPr>
          <a:xfrm>
            <a:off x="4711652" y="1340015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8" name="Google Shape;128;p20"/>
          <p:cNvSpPr txBox="1"/>
          <p:nvPr>
            <p:ph idx="5" type="body"/>
          </p:nvPr>
        </p:nvSpPr>
        <p:spPr>
          <a:xfrm>
            <a:off x="489347" y="2943086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6" type="body"/>
          </p:nvPr>
        </p:nvSpPr>
        <p:spPr>
          <a:xfrm>
            <a:off x="488024" y="3524539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20"/>
          <p:cNvSpPr/>
          <p:nvPr>
            <p:ph idx="7" type="pic"/>
          </p:nvPr>
        </p:nvSpPr>
        <p:spPr>
          <a:xfrm>
            <a:off x="4710329" y="2943086"/>
            <a:ext cx="3554100" cy="15321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20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20"/>
          <p:cNvSpPr txBox="1"/>
          <p:nvPr>
            <p:ph idx="8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3">
  <p:cSld name="Image Slide 3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21"/>
          <p:cNvSpPr/>
          <p:nvPr>
            <p:ph idx="2" type="pic"/>
          </p:nvPr>
        </p:nvSpPr>
        <p:spPr>
          <a:xfrm>
            <a:off x="415529" y="1340015"/>
            <a:ext cx="3554100" cy="3241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9" name="Google Shape;139;p21"/>
          <p:cNvSpPr txBox="1"/>
          <p:nvPr>
            <p:ph idx="3" type="body"/>
          </p:nvPr>
        </p:nvSpPr>
        <p:spPr>
          <a:xfrm>
            <a:off x="4108011" y="2037828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4" type="body"/>
          </p:nvPr>
        </p:nvSpPr>
        <p:spPr>
          <a:xfrm>
            <a:off x="4106687" y="2619281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1" name="Google Shape;141;p21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21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4">
  <p:cSld name="Image Slide 4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529" y="208352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>
            <p:ph idx="2" type="body"/>
          </p:nvPr>
        </p:nvSpPr>
        <p:spPr>
          <a:xfrm>
            <a:off x="489347" y="2037828"/>
            <a:ext cx="41604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22"/>
          <p:cNvSpPr txBox="1"/>
          <p:nvPr>
            <p:ph idx="3" type="body"/>
          </p:nvPr>
        </p:nvSpPr>
        <p:spPr>
          <a:xfrm>
            <a:off x="488024" y="2619281"/>
            <a:ext cx="4160400" cy="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0" name="Google Shape;150;p22"/>
          <p:cNvSpPr/>
          <p:nvPr>
            <p:ph idx="4" type="pic"/>
          </p:nvPr>
        </p:nvSpPr>
        <p:spPr>
          <a:xfrm>
            <a:off x="4712976" y="1340015"/>
            <a:ext cx="3554100" cy="32418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22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2" name="Google Shape;152;p22"/>
          <p:cNvSpPr txBox="1"/>
          <p:nvPr>
            <p:ph idx="5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5">
  <p:cSld name="Image Slide 5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/>
          <p:nvPr/>
        </p:nvSpPr>
        <p:spPr>
          <a:xfrm rot="5400000">
            <a:off x="6197" y="617706"/>
            <a:ext cx="892500" cy="7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157" name="Google Shape;157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36018" y="208353"/>
            <a:ext cx="387175" cy="5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>
            <p:ph idx="2" type="pic"/>
          </p:nvPr>
        </p:nvSpPr>
        <p:spPr>
          <a:xfrm>
            <a:off x="488024" y="1183920"/>
            <a:ext cx="7779000" cy="2906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9" name="Google Shape;159;p23"/>
          <p:cNvSpPr txBox="1"/>
          <p:nvPr>
            <p:ph idx="3" type="body"/>
          </p:nvPr>
        </p:nvSpPr>
        <p:spPr>
          <a:xfrm>
            <a:off x="491017" y="4192755"/>
            <a:ext cx="77760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23"/>
          <p:cNvSpPr/>
          <p:nvPr/>
        </p:nvSpPr>
        <p:spPr>
          <a:xfrm>
            <a:off x="0" y="4684060"/>
            <a:ext cx="9140400" cy="45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23"/>
          <p:cNvSpPr txBox="1"/>
          <p:nvPr>
            <p:ph idx="4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1">
  <p:cSld name="Thank You Slide 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164" name="Google Shape;16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39"/>
            <a:ext cx="9143998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>
            <p:ph type="title"/>
          </p:nvPr>
        </p:nvSpPr>
        <p:spPr>
          <a:xfrm>
            <a:off x="1208024" y="617898"/>
            <a:ext cx="67359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6" name="Google Shape;166;p24"/>
          <p:cNvSpPr/>
          <p:nvPr/>
        </p:nvSpPr>
        <p:spPr>
          <a:xfrm>
            <a:off x="4091748" y="1448183"/>
            <a:ext cx="956700" cy="10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8454" y="208354"/>
            <a:ext cx="397105" cy="57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1208023" y="1746196"/>
            <a:ext cx="67359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2" type="body"/>
          </p:nvPr>
        </p:nvSpPr>
        <p:spPr>
          <a:xfrm>
            <a:off x="1208023" y="3714124"/>
            <a:ext cx="6735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 2">
  <p:cSld name="Thank You Slide 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range, yellow, bright&#10;&#10;Description automatically generated" id="173" name="Google Shape;17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>
            <p:ph type="title"/>
          </p:nvPr>
        </p:nvSpPr>
        <p:spPr>
          <a:xfrm>
            <a:off x="1208024" y="617898"/>
            <a:ext cx="67359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25"/>
          <p:cNvSpPr/>
          <p:nvPr/>
        </p:nvSpPr>
        <p:spPr>
          <a:xfrm>
            <a:off x="4091748" y="1448183"/>
            <a:ext cx="956700" cy="10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3706" y="208353"/>
            <a:ext cx="396431" cy="573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1208023" y="1746196"/>
            <a:ext cx="6735900" cy="16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8" name="Google Shape;178;p25"/>
          <p:cNvSpPr txBox="1"/>
          <p:nvPr>
            <p:ph idx="2" type="body"/>
          </p:nvPr>
        </p:nvSpPr>
        <p:spPr>
          <a:xfrm>
            <a:off x="1208023" y="3714124"/>
            <a:ext cx="6735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3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rt 1">
  <p:cSld name="Closing Art 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 with medium confidence" id="182" name="Google Shape;18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CXr0o_quqq4" TargetMode="External"/><Relationship Id="rId4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youtube.com/watch?v=CXr0o_quqq4" TargetMode="External"/><Relationship Id="rId4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5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Relationship Id="rId5" Type="http://schemas.openxmlformats.org/officeDocument/2006/relationships/image" Target="../media/image6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idx="1" type="body"/>
          </p:nvPr>
        </p:nvSpPr>
        <p:spPr>
          <a:xfrm>
            <a:off x="1939687" y="1622659"/>
            <a:ext cx="7202461" cy="12108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4500"/>
              <a:buNone/>
            </a:pPr>
            <a:r>
              <a:rPr lang="en"/>
              <a:t>TipsyTracker</a:t>
            </a:r>
            <a:endParaRPr/>
          </a:p>
        </p:txBody>
      </p:sp>
      <p:sp>
        <p:nvSpPr>
          <p:cNvPr id="188" name="Google Shape;188;p27"/>
          <p:cNvSpPr txBox="1"/>
          <p:nvPr>
            <p:ph idx="2" type="body"/>
          </p:nvPr>
        </p:nvSpPr>
        <p:spPr>
          <a:xfrm>
            <a:off x="1941539" y="2771026"/>
            <a:ext cx="7202461" cy="5759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700"/>
              <a:buNone/>
            </a:pPr>
            <a:r>
              <a:rPr lang="en"/>
              <a:t>Group 17 | ECE 445</a:t>
            </a:r>
            <a:endParaRPr/>
          </a:p>
        </p:txBody>
      </p:sp>
      <p:sp>
        <p:nvSpPr>
          <p:cNvPr id="189" name="Google Shape;189;p27"/>
          <p:cNvSpPr txBox="1"/>
          <p:nvPr>
            <p:ph idx="3" type="body"/>
          </p:nvPr>
        </p:nvSpPr>
        <p:spPr>
          <a:xfrm>
            <a:off x="1941539" y="3347002"/>
            <a:ext cx="7202461" cy="5759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700"/>
              <a:buNone/>
            </a:pPr>
            <a:r>
              <a:rPr lang="en" sz="2000"/>
              <a:t>Akash Patel | Sumedh Vemuganti | Eshrit Tiwary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RFID Subsystem (cont.)</a:t>
            </a:r>
            <a:endParaRPr/>
          </a:p>
        </p:txBody>
      </p:sp>
      <p:sp>
        <p:nvSpPr>
          <p:cNvPr id="266" name="Google Shape;266;p3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6"/>
          <p:cNvSpPr txBox="1"/>
          <p:nvPr/>
        </p:nvSpPr>
        <p:spPr>
          <a:xfrm>
            <a:off x="436825" y="948450"/>
            <a:ext cx="5841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RFID sensor was able to detect tags at a distance at least up to 3 cm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RFID sensor was able to uniquely identify users and appropriately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update their BAC levels on the web portal as their respective notifications were sent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RFID was reliably polled by the microcontroller/sensor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3">
            <a:alphaModFix/>
          </a:blip>
          <a:srcRect b="19541" l="0" r="0" t="32409"/>
          <a:stretch/>
        </p:blipFill>
        <p:spPr>
          <a:xfrm>
            <a:off x="6711075" y="1133500"/>
            <a:ext cx="1611451" cy="150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6"/>
          <p:cNvPicPr preferRelativeResize="0"/>
          <p:nvPr/>
        </p:nvPicPr>
        <p:blipFill rotWithShape="1">
          <a:blip r:embed="rId4">
            <a:alphaModFix/>
          </a:blip>
          <a:srcRect b="16496" l="0" r="0" t="6199"/>
          <a:stretch/>
        </p:blipFill>
        <p:spPr>
          <a:xfrm>
            <a:off x="591625" y="2991175"/>
            <a:ext cx="7575600" cy="12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/>
          <p:nvPr/>
        </p:nvSpPr>
        <p:spPr>
          <a:xfrm>
            <a:off x="7115877" y="1697705"/>
            <a:ext cx="253200" cy="372600"/>
          </a:xfrm>
          <a:prstGeom prst="ellipse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6"/>
          <p:cNvSpPr txBox="1"/>
          <p:nvPr/>
        </p:nvSpPr>
        <p:spPr>
          <a:xfrm>
            <a:off x="873775" y="4174775"/>
            <a:ext cx="739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Akash’s updated BAC values (partygoer with RFID of 8057a389 in this instance)</a:t>
            </a:r>
            <a:endParaRPr i="1" sz="1200"/>
          </a:p>
        </p:txBody>
      </p:sp>
      <p:sp>
        <p:nvSpPr>
          <p:cNvPr id="272" name="Google Shape;272;p36"/>
          <p:cNvSpPr txBox="1"/>
          <p:nvPr/>
        </p:nvSpPr>
        <p:spPr>
          <a:xfrm>
            <a:off x="5961600" y="2634600"/>
            <a:ext cx="305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Unlit LED to show cooldown period</a:t>
            </a:r>
            <a:endParaRPr i="1"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RFID </a:t>
            </a:r>
            <a:r>
              <a:rPr lang="en"/>
              <a:t>Subsystem</a:t>
            </a:r>
            <a:r>
              <a:rPr lang="en"/>
              <a:t> Challenges</a:t>
            </a:r>
            <a:endParaRPr/>
          </a:p>
        </p:txBody>
      </p:sp>
      <p:sp>
        <p:nvSpPr>
          <p:cNvPr id="278" name="Google Shape;278;p37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79" name="Google Shape;279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37"/>
          <p:cNvSpPr txBox="1"/>
          <p:nvPr/>
        </p:nvSpPr>
        <p:spPr>
          <a:xfrm>
            <a:off x="429050" y="1188800"/>
            <a:ext cx="51645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RFID sensor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fully stopped during mock demo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Initial Thoughts: Soldering issues, checked for any visible damage or loose/connections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Theory 1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: U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nstable power while </a:t>
            </a: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microcontroller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firmware flashing led to </a:t>
            </a: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erratic power delivered to sensor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b="1"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Theory 2:</a:t>
            </a: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RFID sensor was poor quality/cheap and got damaged.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 replacement, RFID subsystem interacted properly with whole system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100" y="1494552"/>
            <a:ext cx="3245649" cy="215440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7"/>
          <p:cNvSpPr txBox="1"/>
          <p:nvPr/>
        </p:nvSpPr>
        <p:spPr>
          <a:xfrm>
            <a:off x="6935850" y="3697025"/>
            <a:ext cx="110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RFID Reader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Data Management</a:t>
            </a:r>
            <a:r>
              <a:rPr lang="en"/>
              <a:t> Subsystem</a:t>
            </a:r>
            <a:endParaRPr/>
          </a:p>
        </p:txBody>
      </p:sp>
      <p:sp>
        <p:nvSpPr>
          <p:cNvPr id="288" name="Google Shape;288;p3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89" name="Google Shape;289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600" y="2403348"/>
            <a:ext cx="2277226" cy="13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 rotWithShape="1">
          <a:blip r:embed="rId4">
            <a:alphaModFix/>
          </a:blip>
          <a:srcRect b="20937" l="21443" r="12575" t="19901"/>
          <a:stretch/>
        </p:blipFill>
        <p:spPr>
          <a:xfrm>
            <a:off x="543400" y="2581976"/>
            <a:ext cx="1364025" cy="1223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38"/>
          <p:cNvCxnSpPr/>
          <p:nvPr/>
        </p:nvCxnSpPr>
        <p:spPr>
          <a:xfrm>
            <a:off x="1967150" y="3048763"/>
            <a:ext cx="939900" cy="0"/>
          </a:xfrm>
          <a:prstGeom prst="straightConnector1">
            <a:avLst/>
          </a:prstGeom>
          <a:noFill/>
          <a:ln cap="flat" cmpd="sng" w="38100">
            <a:solidFill>
              <a:srgbClr val="FF5F0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3" name="Google Shape;29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6550" y="917546"/>
            <a:ext cx="1388700" cy="104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38"/>
          <p:cNvCxnSpPr/>
          <p:nvPr/>
        </p:nvCxnSpPr>
        <p:spPr>
          <a:xfrm flipH="1" rot="10800000">
            <a:off x="5501675" y="1927538"/>
            <a:ext cx="637500" cy="560700"/>
          </a:xfrm>
          <a:prstGeom prst="straightConnector1">
            <a:avLst/>
          </a:prstGeom>
          <a:noFill/>
          <a:ln cap="flat" cmpd="sng" w="38100">
            <a:solidFill>
              <a:srgbClr val="FF5F0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5" name="Google Shape;295;p38"/>
          <p:cNvPicPr preferRelativeResize="0"/>
          <p:nvPr/>
        </p:nvPicPr>
        <p:blipFill rotWithShape="1">
          <a:blip r:embed="rId6">
            <a:alphaModFix/>
          </a:blip>
          <a:srcRect b="8172" l="0" r="0" t="0"/>
          <a:stretch/>
        </p:blipFill>
        <p:spPr>
          <a:xfrm>
            <a:off x="6849188" y="1998338"/>
            <a:ext cx="1816274" cy="172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4354" y="2340975"/>
            <a:ext cx="1332167" cy="810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38"/>
          <p:cNvCxnSpPr/>
          <p:nvPr/>
        </p:nvCxnSpPr>
        <p:spPr>
          <a:xfrm rot="10800000">
            <a:off x="5706000" y="3129600"/>
            <a:ext cx="946200" cy="13500"/>
          </a:xfrm>
          <a:prstGeom prst="straightConnector1">
            <a:avLst/>
          </a:prstGeom>
          <a:noFill/>
          <a:ln cap="flat" cmpd="sng" w="38100">
            <a:solidFill>
              <a:srgbClr val="FF5F05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98" name="Google Shape;298;p38"/>
          <p:cNvSpPr txBox="1"/>
          <p:nvPr/>
        </p:nvSpPr>
        <p:spPr>
          <a:xfrm>
            <a:off x="2012300" y="2656050"/>
            <a:ext cx="8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HTTP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9" name="Google Shape;299;p38"/>
          <p:cNvSpPr txBox="1"/>
          <p:nvPr/>
        </p:nvSpPr>
        <p:spPr>
          <a:xfrm rot="-2419002">
            <a:off x="5118807" y="1795298"/>
            <a:ext cx="1067832" cy="4001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Twilio API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0" name="Google Shape;300;p38"/>
          <p:cNvSpPr txBox="1"/>
          <p:nvPr/>
        </p:nvSpPr>
        <p:spPr>
          <a:xfrm>
            <a:off x="5896175" y="2704800"/>
            <a:ext cx="80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HTTP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125" y="1044400"/>
            <a:ext cx="1388700" cy="13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8"/>
          <p:cNvSpPr txBox="1"/>
          <p:nvPr/>
        </p:nvSpPr>
        <p:spPr>
          <a:xfrm>
            <a:off x="973375" y="2163650"/>
            <a:ext cx="80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Hotspot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923925" y="3697025"/>
            <a:ext cx="60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ESP32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4" name="Google Shape;304;p38"/>
          <p:cNvSpPr txBox="1"/>
          <p:nvPr/>
        </p:nvSpPr>
        <p:spPr>
          <a:xfrm>
            <a:off x="3978325" y="3697025"/>
            <a:ext cx="12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Raspberry Pi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5" name="Google Shape;305;p38"/>
          <p:cNvSpPr txBox="1"/>
          <p:nvPr/>
        </p:nvSpPr>
        <p:spPr>
          <a:xfrm>
            <a:off x="7178725" y="3697025"/>
            <a:ext cx="12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Host Computer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6994300" y="1321075"/>
            <a:ext cx="123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Partygoer/Host Phone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Data Management Subsystem </a:t>
            </a:r>
            <a:r>
              <a:rPr lang="en"/>
              <a:t>(cont.)</a:t>
            </a:r>
            <a:endParaRPr/>
          </a:p>
        </p:txBody>
      </p:sp>
      <p:sp>
        <p:nvSpPr>
          <p:cNvPr id="312" name="Google Shape;312;p39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13" name="Google Shape;313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39"/>
          <p:cNvSpPr txBox="1"/>
          <p:nvPr/>
        </p:nvSpPr>
        <p:spPr>
          <a:xfrm>
            <a:off x="429050" y="1112600"/>
            <a:ext cx="24390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Raspberry Pi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received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data from the ESP32 through HTTP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Raspberry Pi sends notifications to partygoers and the host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​​The device accommodates and store BAC test results for at least 500 partygoers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875" y="757188"/>
            <a:ext cx="3242901" cy="12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5853725" y="1972625"/>
            <a:ext cx="172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Original Test Table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1263" y="1630303"/>
            <a:ext cx="1519400" cy="176580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9"/>
          <p:cNvSpPr txBox="1"/>
          <p:nvPr/>
        </p:nvSpPr>
        <p:spPr>
          <a:xfrm>
            <a:off x="2980125" y="3459275"/>
            <a:ext cx="217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Text Message Notification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4838" y="2299450"/>
            <a:ext cx="2823327" cy="17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 txBox="1"/>
          <p:nvPr/>
        </p:nvSpPr>
        <p:spPr>
          <a:xfrm>
            <a:off x="5393023" y="4121250"/>
            <a:ext cx="289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Bottom of web portal showing 500 users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/>
          <p:nvPr>
            <p:ph idx="1" type="body"/>
          </p:nvPr>
        </p:nvSpPr>
        <p:spPr>
          <a:xfrm>
            <a:off x="490675" y="208350"/>
            <a:ext cx="7777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Data </a:t>
            </a:r>
            <a:r>
              <a:rPr lang="en"/>
              <a:t>Management </a:t>
            </a:r>
            <a:r>
              <a:rPr lang="en"/>
              <a:t>Subsystem</a:t>
            </a:r>
            <a:r>
              <a:rPr lang="en"/>
              <a:t> Challenge</a:t>
            </a:r>
            <a:endParaRPr/>
          </a:p>
        </p:txBody>
      </p:sp>
      <p:sp>
        <p:nvSpPr>
          <p:cNvPr id="326" name="Google Shape;326;p40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27" name="Google Shape;327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40"/>
          <p:cNvSpPr txBox="1"/>
          <p:nvPr/>
        </p:nvSpPr>
        <p:spPr>
          <a:xfrm>
            <a:off x="429050" y="1112600"/>
            <a:ext cx="85929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ECEB has poor cellular reception, leading us to change up our demo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ESP32 created a LAN, connecting all devices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Played a video demonstrating the notifications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9" name="Google Shape;3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50" y="2631523"/>
            <a:ext cx="2277226" cy="13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 rotWithShape="1">
          <a:blip r:embed="rId4">
            <a:alphaModFix/>
          </a:blip>
          <a:srcRect b="20937" l="21443" r="12575" t="29212"/>
          <a:stretch/>
        </p:blipFill>
        <p:spPr>
          <a:xfrm>
            <a:off x="4118588" y="2825211"/>
            <a:ext cx="1364025" cy="10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 rotWithShape="1">
          <a:blip r:embed="rId5">
            <a:alphaModFix/>
          </a:blip>
          <a:srcRect b="8172" l="0" r="0" t="0"/>
          <a:stretch/>
        </p:blipFill>
        <p:spPr>
          <a:xfrm>
            <a:off x="6772988" y="2206388"/>
            <a:ext cx="1816274" cy="172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8154" y="2549025"/>
            <a:ext cx="1332167" cy="810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40"/>
          <p:cNvCxnSpPr/>
          <p:nvPr/>
        </p:nvCxnSpPr>
        <p:spPr>
          <a:xfrm>
            <a:off x="5628650" y="3340488"/>
            <a:ext cx="892200" cy="0"/>
          </a:xfrm>
          <a:prstGeom prst="straightConnector1">
            <a:avLst/>
          </a:prstGeom>
          <a:noFill/>
          <a:ln cap="flat" cmpd="sng" w="38100">
            <a:solidFill>
              <a:srgbClr val="FF5F0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4" name="Google Shape;334;p40"/>
          <p:cNvPicPr preferRelativeResize="0"/>
          <p:nvPr/>
        </p:nvPicPr>
        <p:blipFill rotWithShape="1">
          <a:blip r:embed="rId7">
            <a:alphaModFix/>
          </a:blip>
          <a:srcRect b="16964" l="13412" r="0" t="0"/>
          <a:stretch/>
        </p:blipFill>
        <p:spPr>
          <a:xfrm>
            <a:off x="4967850" y="2341102"/>
            <a:ext cx="601200" cy="5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0"/>
          <p:cNvSpPr txBox="1"/>
          <p:nvPr/>
        </p:nvSpPr>
        <p:spPr>
          <a:xfrm>
            <a:off x="4546575" y="3894975"/>
            <a:ext cx="60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ESP32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1114750" y="3894975"/>
            <a:ext cx="12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Raspberry Pi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7" name="Google Shape;337;p40"/>
          <p:cNvSpPr txBox="1"/>
          <p:nvPr/>
        </p:nvSpPr>
        <p:spPr>
          <a:xfrm>
            <a:off x="7097450" y="3894975"/>
            <a:ext cx="123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Host Computer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38" name="Google Shape;338;p40"/>
          <p:cNvCxnSpPr/>
          <p:nvPr/>
        </p:nvCxnSpPr>
        <p:spPr>
          <a:xfrm rot="10800000">
            <a:off x="2874775" y="3308550"/>
            <a:ext cx="934800" cy="0"/>
          </a:xfrm>
          <a:prstGeom prst="straightConnector1">
            <a:avLst/>
          </a:prstGeom>
          <a:noFill/>
          <a:ln cap="flat" cmpd="sng" w="38100">
            <a:solidFill>
              <a:srgbClr val="FF5F0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Power Subsystem</a:t>
            </a:r>
            <a:endParaRPr/>
          </a:p>
        </p:txBody>
      </p:sp>
      <p:sp>
        <p:nvSpPr>
          <p:cNvPr id="344" name="Google Shape;344;p4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45" name="Google Shape;345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500" y="931650"/>
            <a:ext cx="1169451" cy="8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/>
          <p:nvPr/>
        </p:nvSpPr>
        <p:spPr>
          <a:xfrm>
            <a:off x="2051650" y="2039450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Micro-USB B Receptacle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700" y="733350"/>
            <a:ext cx="1601995" cy="13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1"/>
          <p:cNvSpPr txBox="1"/>
          <p:nvPr/>
        </p:nvSpPr>
        <p:spPr>
          <a:xfrm>
            <a:off x="5468575" y="2002316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Micro-USB B Schematic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1575158" y="3978475"/>
            <a:ext cx="261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AMS1117-3.3 Linear Voltage Regulator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5413701" y="4086775"/>
            <a:ext cx="208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AMS1117-3.3 </a:t>
            </a: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 Schematic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2" name="Google Shape;352;p41"/>
          <p:cNvPicPr preferRelativeResize="0"/>
          <p:nvPr/>
        </p:nvPicPr>
        <p:blipFill rotWithShape="1">
          <a:blip r:embed="rId5">
            <a:alphaModFix/>
          </a:blip>
          <a:srcRect b="14329" l="0" r="0" t="24196"/>
          <a:stretch/>
        </p:blipFill>
        <p:spPr>
          <a:xfrm>
            <a:off x="2007450" y="2715500"/>
            <a:ext cx="1609475" cy="1144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6875" y="2317276"/>
            <a:ext cx="1802880" cy="16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Power Subsystem (cont.)</a:t>
            </a:r>
            <a:endParaRPr/>
          </a:p>
        </p:txBody>
      </p:sp>
      <p:sp>
        <p:nvSpPr>
          <p:cNvPr id="359" name="Google Shape;359;p4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60" name="Google Shape;360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42"/>
          <p:cNvSpPr txBox="1"/>
          <p:nvPr/>
        </p:nvSpPr>
        <p:spPr>
          <a:xfrm>
            <a:off x="342900" y="978375"/>
            <a:ext cx="5076300" cy="19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Supplied the MQ-3 sensor with 5V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Converted 5V to 3.3V to power the ESP32, LED, and RFID sensors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Ultimately utilized dev-board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2" name="Google Shape;3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800" y="978375"/>
            <a:ext cx="2705324" cy="290984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/>
          <p:nvPr/>
        </p:nvSpPr>
        <p:spPr>
          <a:xfrm>
            <a:off x="7420476" y="1848637"/>
            <a:ext cx="155700" cy="2100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2"/>
          <p:cNvSpPr/>
          <p:nvPr/>
        </p:nvSpPr>
        <p:spPr>
          <a:xfrm>
            <a:off x="7613203" y="2405041"/>
            <a:ext cx="155700" cy="2100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2"/>
          <p:cNvSpPr/>
          <p:nvPr/>
        </p:nvSpPr>
        <p:spPr>
          <a:xfrm>
            <a:off x="6792219" y="2058535"/>
            <a:ext cx="155700" cy="2100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2"/>
          <p:cNvSpPr/>
          <p:nvPr/>
        </p:nvSpPr>
        <p:spPr>
          <a:xfrm>
            <a:off x="6668446" y="2820166"/>
            <a:ext cx="155700" cy="2100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2"/>
          <p:cNvSpPr txBox="1"/>
          <p:nvPr/>
        </p:nvSpPr>
        <p:spPr>
          <a:xfrm>
            <a:off x="5752525" y="3897025"/>
            <a:ext cx="291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All sensors are lit up, demonstrating successful power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Breathalyzer</a:t>
            </a:r>
            <a:r>
              <a:rPr lang="en"/>
              <a:t> Subsystem </a:t>
            </a:r>
            <a:endParaRPr/>
          </a:p>
        </p:txBody>
      </p:sp>
      <p:sp>
        <p:nvSpPr>
          <p:cNvPr id="373" name="Google Shape;373;p4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74" name="Google Shape;374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43"/>
          <p:cNvSpPr txBox="1"/>
          <p:nvPr/>
        </p:nvSpPr>
        <p:spPr>
          <a:xfrm>
            <a:off x="537775" y="842925"/>
            <a:ext cx="7683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The MQ-3 sensor measured BAC levels within 22% of standard values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False Pos + False Neg = 22% - a bit higher than intended - but r^2 = 0.7.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6" name="Google Shape;376;p43"/>
          <p:cNvPicPr preferRelativeResize="0"/>
          <p:nvPr/>
        </p:nvPicPr>
        <p:blipFill rotWithShape="1">
          <a:blip r:embed="rId3">
            <a:alphaModFix/>
          </a:blip>
          <a:srcRect b="0" l="0" r="0" t="10338"/>
          <a:stretch/>
        </p:blipFill>
        <p:spPr>
          <a:xfrm>
            <a:off x="648875" y="2513912"/>
            <a:ext cx="3634750" cy="19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3"/>
          <p:cNvPicPr preferRelativeResize="0"/>
          <p:nvPr/>
        </p:nvPicPr>
        <p:blipFill rotWithShape="1">
          <a:blip r:embed="rId4">
            <a:alphaModFix/>
          </a:blip>
          <a:srcRect b="0" l="0" r="0" t="10338"/>
          <a:stretch/>
        </p:blipFill>
        <p:spPr>
          <a:xfrm>
            <a:off x="4604075" y="2513911"/>
            <a:ext cx="3742025" cy="19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/>
        </p:nvSpPr>
        <p:spPr>
          <a:xfrm>
            <a:off x="1022450" y="2144600"/>
            <a:ext cx="320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Test 1: Real </a:t>
            </a:r>
            <a:r>
              <a:rPr b="1" i="1" lang="en" sz="1200"/>
              <a:t>Breathalyzer vs </a:t>
            </a:r>
            <a:r>
              <a:rPr b="1" i="1" lang="en" sz="1200">
                <a:solidFill>
                  <a:schemeClr val="dk1"/>
                </a:solidFill>
              </a:rPr>
              <a:t>Analog Out</a:t>
            </a:r>
            <a:endParaRPr b="1" i="1" sz="1200"/>
          </a:p>
        </p:txBody>
      </p:sp>
      <p:sp>
        <p:nvSpPr>
          <p:cNvPr id="379" name="Google Shape;379;p43"/>
          <p:cNvSpPr txBox="1"/>
          <p:nvPr/>
        </p:nvSpPr>
        <p:spPr>
          <a:xfrm>
            <a:off x="5016475" y="2144600"/>
            <a:ext cx="320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/>
              <a:t>Test 2: Real Breathalyzer vs </a:t>
            </a:r>
            <a:r>
              <a:rPr b="1" i="1" lang="en" sz="1200">
                <a:solidFill>
                  <a:schemeClr val="dk1"/>
                </a:solidFill>
              </a:rPr>
              <a:t>Model Value</a:t>
            </a:r>
            <a:endParaRPr b="1" i="1" sz="1200"/>
          </a:p>
        </p:txBody>
      </p:sp>
      <p:sp>
        <p:nvSpPr>
          <p:cNvPr id="380" name="Google Shape;380;p43"/>
          <p:cNvSpPr txBox="1"/>
          <p:nvPr/>
        </p:nvSpPr>
        <p:spPr>
          <a:xfrm>
            <a:off x="2449950" y="1709300"/>
            <a:ext cx="424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Predicted BAC = 0.00028 * Arduino Value - 0.00739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4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Breathalyzer Subsystem (cont.) </a:t>
            </a:r>
            <a:endParaRPr/>
          </a:p>
        </p:txBody>
      </p:sp>
      <p:sp>
        <p:nvSpPr>
          <p:cNvPr id="386" name="Google Shape;386;p44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87" name="Google Shape;387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44"/>
          <p:cNvSpPr txBox="1"/>
          <p:nvPr/>
        </p:nvSpPr>
        <p:spPr>
          <a:xfrm>
            <a:off x="523075" y="1725150"/>
            <a:ext cx="3021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ubsystem synchronizes with the LED timing, ensuring that the ESP32 starts logging BAC levels precisely when the LED illuminates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TipsyTracker Team 17" id="389" name="Google Shape;389;p44" title="ECE 445 Extra Credit Video - TipsyTracker Team 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1900" y="1298805"/>
            <a:ext cx="4351100" cy="244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4"/>
          <p:cNvSpPr txBox="1"/>
          <p:nvPr/>
        </p:nvSpPr>
        <p:spPr>
          <a:xfrm>
            <a:off x="4555150" y="3903250"/>
            <a:ext cx="342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Video Demo of Led Timing </a:t>
            </a:r>
            <a:r>
              <a:rPr i="1" lang="en" sz="1200"/>
              <a:t>Synchronization</a:t>
            </a:r>
            <a:endParaRPr i="1"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Breathalyzer Subsystem Challenges</a:t>
            </a:r>
            <a:endParaRPr/>
          </a:p>
        </p:txBody>
      </p:sp>
      <p:sp>
        <p:nvSpPr>
          <p:cNvPr id="396" name="Google Shape;396;p4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397" name="Google Shape;397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45"/>
          <p:cNvSpPr txBox="1"/>
          <p:nvPr/>
        </p:nvSpPr>
        <p:spPr>
          <a:xfrm>
            <a:off x="429050" y="1265000"/>
            <a:ext cx="4872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Initial calibration issues distorting collected data (noise)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Determining appropriate resistance values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Determining an appropriate cooldown interval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Determining an appropriate cutoff threshold for BAC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99" name="Google Shape;3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375" y="1265913"/>
            <a:ext cx="1538975" cy="15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1000" y="1111688"/>
            <a:ext cx="1693200" cy="16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5"/>
          <p:cNvSpPr txBox="1"/>
          <p:nvPr/>
        </p:nvSpPr>
        <p:spPr>
          <a:xfrm>
            <a:off x="5922600" y="2969975"/>
            <a:ext cx="92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MQ3 Sensor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2" name="Google Shape;402;p45"/>
          <p:cNvSpPr txBox="1"/>
          <p:nvPr/>
        </p:nvSpPr>
        <p:spPr>
          <a:xfrm>
            <a:off x="7561400" y="2969975"/>
            <a:ext cx="105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Breathalyzer 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title"/>
          </p:nvPr>
        </p:nvSpPr>
        <p:spPr>
          <a:xfrm>
            <a:off x="628650" y="201599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342900" y="4767263"/>
            <a:ext cx="611505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6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/>
              <a:t>PCB Designs</a:t>
            </a:r>
            <a:endParaRPr/>
          </a:p>
        </p:txBody>
      </p:sp>
      <p:sp>
        <p:nvSpPr>
          <p:cNvPr id="409" name="Google Shape;409;p46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7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One</a:t>
            </a:r>
            <a:endParaRPr/>
          </a:p>
        </p:txBody>
      </p:sp>
      <p:sp>
        <p:nvSpPr>
          <p:cNvPr id="415" name="Google Shape;415;p47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16" name="Google Shape;416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7" name="Google Shape;4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100" y="1016023"/>
            <a:ext cx="3679350" cy="22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050" y="2122775"/>
            <a:ext cx="3679350" cy="213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7"/>
          <p:cNvSpPr txBox="1"/>
          <p:nvPr/>
        </p:nvSpPr>
        <p:spPr>
          <a:xfrm>
            <a:off x="1529950" y="330172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Layout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0" name="Google Shape;420;p47"/>
          <p:cNvSpPr txBox="1"/>
          <p:nvPr/>
        </p:nvSpPr>
        <p:spPr>
          <a:xfrm>
            <a:off x="5995425" y="1717750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3D-Model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One Challenges</a:t>
            </a:r>
            <a:endParaRPr/>
          </a:p>
        </p:txBody>
      </p:sp>
      <p:sp>
        <p:nvSpPr>
          <p:cNvPr id="426" name="Google Shape;426;p4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27" name="Google Shape;427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8" name="Google Shape;428;p48"/>
          <p:cNvPicPr preferRelativeResize="0"/>
          <p:nvPr/>
        </p:nvPicPr>
        <p:blipFill rotWithShape="1">
          <a:blip r:embed="rId3">
            <a:alphaModFix/>
          </a:blip>
          <a:srcRect b="11714" l="10745" r="21627" t="14189"/>
          <a:stretch/>
        </p:blipFill>
        <p:spPr>
          <a:xfrm rot="-5400000">
            <a:off x="2916812" y="631912"/>
            <a:ext cx="2655652" cy="38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8"/>
          <p:cNvSpPr txBox="1"/>
          <p:nvPr/>
        </p:nvSpPr>
        <p:spPr>
          <a:xfrm>
            <a:off x="3506125" y="3967050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PCB Design One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Two</a:t>
            </a:r>
            <a:endParaRPr/>
          </a:p>
        </p:txBody>
      </p:sp>
      <p:sp>
        <p:nvSpPr>
          <p:cNvPr id="435" name="Google Shape;435;p49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36" name="Google Shape;436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49"/>
          <p:cNvSpPr txBox="1"/>
          <p:nvPr/>
        </p:nvSpPr>
        <p:spPr>
          <a:xfrm>
            <a:off x="1453750" y="406372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Layout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8" name="Google Shape;438;p49"/>
          <p:cNvSpPr txBox="1"/>
          <p:nvPr/>
        </p:nvSpPr>
        <p:spPr>
          <a:xfrm>
            <a:off x="5767525" y="406372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3D-Model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9" name="Google Shape;4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125" y="1142225"/>
            <a:ext cx="3012226" cy="28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975" y="1142225"/>
            <a:ext cx="3070794" cy="285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Two </a:t>
            </a:r>
            <a:r>
              <a:rPr lang="en"/>
              <a:t>Challenges</a:t>
            </a:r>
            <a:endParaRPr/>
          </a:p>
        </p:txBody>
      </p:sp>
      <p:sp>
        <p:nvSpPr>
          <p:cNvPr id="446" name="Google Shape;446;p50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47" name="Google Shape;447;p5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8" name="Google Shape;44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825" y="1142315"/>
            <a:ext cx="3407392" cy="336161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0"/>
          <p:cNvSpPr txBox="1"/>
          <p:nvPr/>
        </p:nvSpPr>
        <p:spPr>
          <a:xfrm>
            <a:off x="937900" y="263847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PCB Design Two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Three</a:t>
            </a:r>
            <a:endParaRPr/>
          </a:p>
        </p:txBody>
      </p:sp>
      <p:sp>
        <p:nvSpPr>
          <p:cNvPr id="455" name="Google Shape;455;p5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56" name="Google Shape;456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7" name="Google Shape;4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500" y="1065450"/>
            <a:ext cx="3032675" cy="27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1"/>
          <p:cNvSpPr txBox="1"/>
          <p:nvPr/>
        </p:nvSpPr>
        <p:spPr>
          <a:xfrm>
            <a:off x="1667125" y="3825127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Layout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9" name="Google Shape;45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125" y="1065450"/>
            <a:ext cx="3095622" cy="271842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 txBox="1"/>
          <p:nvPr/>
        </p:nvSpPr>
        <p:spPr>
          <a:xfrm>
            <a:off x="5357637" y="382512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3D-Model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PCB Design Three</a:t>
            </a:r>
            <a:endParaRPr/>
          </a:p>
        </p:txBody>
      </p:sp>
      <p:sp>
        <p:nvSpPr>
          <p:cNvPr id="466" name="Google Shape;466;p5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67" name="Google Shape;467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8" name="Google Shape;468;p52"/>
          <p:cNvSpPr txBox="1"/>
          <p:nvPr/>
        </p:nvSpPr>
        <p:spPr>
          <a:xfrm>
            <a:off x="1667125" y="3825127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Print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9" name="Google Shape;469;p52"/>
          <p:cNvSpPr txBox="1"/>
          <p:nvPr/>
        </p:nvSpPr>
        <p:spPr>
          <a:xfrm>
            <a:off x="5357637" y="3825125"/>
            <a:ext cx="17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Final Solder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0" name="Google Shape;4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100" y="1219402"/>
            <a:ext cx="2610660" cy="2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335" y="1219402"/>
            <a:ext cx="2416070" cy="2419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Sumedh’s Suitcase Challenge</a:t>
            </a:r>
            <a:endParaRPr/>
          </a:p>
        </p:txBody>
      </p:sp>
      <p:sp>
        <p:nvSpPr>
          <p:cNvPr id="477" name="Google Shape;477;p5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78" name="Google Shape;478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9" name="Google Shape;479;p53"/>
          <p:cNvSpPr txBox="1"/>
          <p:nvPr/>
        </p:nvSpPr>
        <p:spPr>
          <a:xfrm>
            <a:off x="429050" y="1188800"/>
            <a:ext cx="4600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Suitcase stolen over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spring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break during travel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Lost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breadboard, dev board, MQ3, and RFID sensors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Lost our PCB design two and components to be soldered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Total Setback ~ 12 days to re-order parts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0" name="Google Shape;48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125" y="779474"/>
            <a:ext cx="2415752" cy="30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3"/>
          <p:cNvSpPr txBox="1"/>
          <p:nvPr/>
        </p:nvSpPr>
        <p:spPr>
          <a:xfrm>
            <a:off x="5429400" y="3869125"/>
            <a:ext cx="241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Photo of s</a:t>
            </a: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uitcase</a:t>
            </a: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 I no longer have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4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/>
              <a:t>Successes</a:t>
            </a:r>
            <a:endParaRPr/>
          </a:p>
        </p:txBody>
      </p:sp>
      <p:sp>
        <p:nvSpPr>
          <p:cNvPr id="488" name="Google Shape;488;p54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5"/>
          <p:cNvSpPr txBox="1"/>
          <p:nvPr>
            <p:ph idx="1" type="body"/>
          </p:nvPr>
        </p:nvSpPr>
        <p:spPr>
          <a:xfrm>
            <a:off x="580021" y="24250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Successes</a:t>
            </a:r>
            <a:endParaRPr/>
          </a:p>
        </p:txBody>
      </p:sp>
      <p:sp>
        <p:nvSpPr>
          <p:cNvPr id="494" name="Google Shape;494;p5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495" name="Google Shape;495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6" name="Google Shape;496;p55"/>
          <p:cNvSpPr txBox="1"/>
          <p:nvPr/>
        </p:nvSpPr>
        <p:spPr>
          <a:xfrm>
            <a:off x="612525" y="1333200"/>
            <a:ext cx="3360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Successful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implementation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all subsystems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Successful interaction of </a:t>
            </a: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all subsystems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during final demo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Strong correlation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between Tipsy Tracker’s BAC data and a commercial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breathalyzer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BAC data.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7" name="Google Shape;4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21827"/>
            <a:ext cx="3327461" cy="3327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202" name="Google Shape;202;p29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03" name="Google Shape;203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29"/>
          <p:cNvSpPr txBox="1"/>
          <p:nvPr/>
        </p:nvSpPr>
        <p:spPr>
          <a:xfrm>
            <a:off x="429050" y="1188800"/>
            <a:ext cx="3849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Irresponsible drinking leads to over 140,000 deaths each year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Need to promote responsible drinking habits to reduce harm caused by this issue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Encouraging individuals to take control of their own actions is key to addressing this problem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We have developed an innovative system that would encourage safe drinking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675" y="1188800"/>
            <a:ext cx="3498500" cy="29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6"/>
          <p:cNvSpPr txBox="1"/>
          <p:nvPr>
            <p:ph idx="1" type="body"/>
          </p:nvPr>
        </p:nvSpPr>
        <p:spPr>
          <a:xfrm>
            <a:off x="580021" y="24250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Video Demonstration</a:t>
            </a:r>
            <a:endParaRPr/>
          </a:p>
        </p:txBody>
      </p:sp>
      <p:sp>
        <p:nvSpPr>
          <p:cNvPr id="503" name="Google Shape;503;p56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504" name="Google Shape;504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TipsyTracker Team 17" id="505" name="Google Shape;505;p56" title="ECE 445 Extra Credit Video - TipsyTracker Team 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0613" y="980948"/>
            <a:ext cx="5862775" cy="32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7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512" name="Google Shape;512;p57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8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What did We Learn</a:t>
            </a:r>
            <a:endParaRPr/>
          </a:p>
        </p:txBody>
      </p:sp>
      <p:sp>
        <p:nvSpPr>
          <p:cNvPr id="518" name="Google Shape;518;p58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519" name="Google Shape;519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58"/>
          <p:cNvSpPr txBox="1"/>
          <p:nvPr/>
        </p:nvSpPr>
        <p:spPr>
          <a:xfrm>
            <a:off x="459750" y="796050"/>
            <a:ext cx="4661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Carrying out the task of building up from an idea to a product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Adhering to timelines and re-prioritizing dates and tasks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Collaboration skills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Technical Skills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21" name="Google Shape;52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050" y="2753125"/>
            <a:ext cx="1060550" cy="10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8"/>
          <p:cNvPicPr preferRelativeResize="0"/>
          <p:nvPr/>
        </p:nvPicPr>
        <p:blipFill rotWithShape="1">
          <a:blip r:embed="rId4">
            <a:alphaModFix/>
          </a:blip>
          <a:srcRect b="-33974" l="-211950" r="195359" t="17383"/>
          <a:stretch/>
        </p:blipFill>
        <p:spPr>
          <a:xfrm>
            <a:off x="3849563" y="3753050"/>
            <a:ext cx="1367076" cy="136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6325" y="2753125"/>
            <a:ext cx="1060551" cy="106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875" y="1396725"/>
            <a:ext cx="1060550" cy="10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9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What Would We do Differently</a:t>
            </a:r>
            <a:endParaRPr/>
          </a:p>
        </p:txBody>
      </p:sp>
      <p:sp>
        <p:nvSpPr>
          <p:cNvPr id="530" name="Google Shape;530;p59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531" name="Google Shape;531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59"/>
          <p:cNvSpPr txBox="1"/>
          <p:nvPr/>
        </p:nvSpPr>
        <p:spPr>
          <a:xfrm>
            <a:off x="429050" y="1100850"/>
            <a:ext cx="85929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Conduct more tests utilizing a more professional grade breathalyzer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Implement cloud solutions instead of a Raspberry Pi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Stronger final packaging for the PCB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33" name="Google Shape;53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747" y="2681775"/>
            <a:ext cx="2522950" cy="10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938" y="2246825"/>
            <a:ext cx="2859663" cy="21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Recommendations for Further Work</a:t>
            </a:r>
            <a:endParaRPr/>
          </a:p>
        </p:txBody>
      </p:sp>
      <p:sp>
        <p:nvSpPr>
          <p:cNvPr id="540" name="Google Shape;540;p60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541" name="Google Shape;541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60"/>
          <p:cNvSpPr txBox="1"/>
          <p:nvPr/>
        </p:nvSpPr>
        <p:spPr>
          <a:xfrm>
            <a:off x="581450" y="1341200"/>
            <a:ext cx="37866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Implement a centralized control mechanism for multiple TipsyTracker devices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Implement NFC for mobile identification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43" name="Google Shape;5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902" y="1768435"/>
            <a:ext cx="1606624" cy="160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124" y="329474"/>
            <a:ext cx="2669491" cy="21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6800" y="2571750"/>
            <a:ext cx="1606625" cy="16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Incorporation</a:t>
            </a:r>
            <a:r>
              <a:rPr lang="en"/>
              <a:t> of Ethics</a:t>
            </a:r>
            <a:endParaRPr/>
          </a:p>
        </p:txBody>
      </p:sp>
      <p:sp>
        <p:nvSpPr>
          <p:cNvPr id="551" name="Google Shape;551;p6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552" name="Google Shape;552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61"/>
          <p:cNvSpPr txBox="1"/>
          <p:nvPr/>
        </p:nvSpPr>
        <p:spPr>
          <a:xfrm>
            <a:off x="429050" y="1118050"/>
            <a:ext cx="23925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“Party Over” button deletes all user data at the end of the party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Casing mitigates shock/electric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safety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hazards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Notification of system being down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4" name="Google Shape;55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8925" y="1370950"/>
            <a:ext cx="1711704" cy="1664101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1"/>
          <p:cNvSpPr txBox="1"/>
          <p:nvPr/>
        </p:nvSpPr>
        <p:spPr>
          <a:xfrm>
            <a:off x="5994756" y="3249400"/>
            <a:ext cx="252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3D Model of Enclosure</a:t>
            </a: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Tipsy Tracker 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56" name="Google Shape;556;p61"/>
          <p:cNvSpPr txBox="1"/>
          <p:nvPr/>
        </p:nvSpPr>
        <p:spPr>
          <a:xfrm>
            <a:off x="2866722" y="3341800"/>
            <a:ext cx="239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Party Over Button on Web Interface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7" name="Google Shape;557;p61"/>
          <p:cNvPicPr preferRelativeResize="0"/>
          <p:nvPr/>
        </p:nvPicPr>
        <p:blipFill rotWithShape="1">
          <a:blip r:embed="rId4">
            <a:alphaModFix/>
          </a:blip>
          <a:srcRect b="16149" l="0" r="5303" t="0"/>
          <a:stretch/>
        </p:blipFill>
        <p:spPr>
          <a:xfrm>
            <a:off x="2821550" y="1260350"/>
            <a:ext cx="2437675" cy="199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1"/>
          <p:cNvPicPr preferRelativeResize="0"/>
          <p:nvPr/>
        </p:nvPicPr>
        <p:blipFill rotWithShape="1">
          <a:blip r:embed="rId5">
            <a:alphaModFix/>
          </a:blip>
          <a:srcRect b="3054" l="4587" r="6325" t="10648"/>
          <a:stretch/>
        </p:blipFill>
        <p:spPr>
          <a:xfrm>
            <a:off x="7106825" y="1370949"/>
            <a:ext cx="1664100" cy="166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792" y="2010545"/>
            <a:ext cx="4331346" cy="1122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211" name="Google Shape;211;p30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12" name="Google Shape;212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30"/>
          <p:cNvSpPr txBox="1"/>
          <p:nvPr/>
        </p:nvSpPr>
        <p:spPr>
          <a:xfrm>
            <a:off x="322700" y="1899525"/>
            <a:ext cx="859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200">
                <a:latin typeface="Source Sans Pro"/>
                <a:ea typeface="Source Sans Pro"/>
                <a:cs typeface="Source Sans Pro"/>
                <a:sym typeface="Source Sans Pro"/>
              </a:rPr>
              <a:t>TipsyTracker</a:t>
            </a: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: A system that encourages </a:t>
            </a: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responsible</a:t>
            </a: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 drinking by keeping individuals informed about their </a:t>
            </a: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blood alcohol (BAC) levels during events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Visual Representation</a:t>
            </a:r>
            <a:endParaRPr/>
          </a:p>
        </p:txBody>
      </p:sp>
      <p:sp>
        <p:nvSpPr>
          <p:cNvPr id="219" name="Google Shape;219;p31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20" name="Google Shape;22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31"/>
          <p:cNvSpPr txBox="1"/>
          <p:nvPr/>
        </p:nvSpPr>
        <p:spPr>
          <a:xfrm>
            <a:off x="429050" y="1188800"/>
            <a:ext cx="8592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375" y="884675"/>
            <a:ext cx="6603201" cy="36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High Level Requirements</a:t>
            </a:r>
            <a:endParaRPr/>
          </a:p>
        </p:txBody>
      </p:sp>
      <p:sp>
        <p:nvSpPr>
          <p:cNvPr id="228" name="Google Shape;228;p32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29" name="Google Shape;229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2"/>
          <p:cNvSpPr txBox="1"/>
          <p:nvPr/>
        </p:nvSpPr>
        <p:spPr>
          <a:xfrm>
            <a:off x="429050" y="1188800"/>
            <a:ext cx="40260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Accurate Alcohol Monitoring: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system must provide precise and reliable alcohol monitoring, ensuring that Blood Alcohol Content (BAC) readings are accurate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Instant Results: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system must enable quick and convenient testing, delivering instant results that are available on the web-portal in less than 10 seconds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User capacity: 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system must be able to accommodate and store BAC test results for at least 500 partygoers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556" y="1085425"/>
            <a:ext cx="2590332" cy="255314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 txBox="1"/>
          <p:nvPr/>
        </p:nvSpPr>
        <p:spPr>
          <a:xfrm>
            <a:off x="5348199" y="3760872"/>
            <a:ext cx="278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TipsyTracker PCB</a:t>
            </a:r>
            <a:endParaRPr i="1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592200" y="1426550"/>
            <a:ext cx="18699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Block Diagram</a:t>
            </a:r>
            <a:endParaRPr/>
          </a:p>
        </p:txBody>
      </p:sp>
      <p:sp>
        <p:nvSpPr>
          <p:cNvPr id="238" name="Google Shape;238;p33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39" name="Google Shape;239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3675" y="133650"/>
            <a:ext cx="5788675" cy="44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628650" y="201599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Source Sans Pro SemiBold"/>
              <a:buNone/>
            </a:pPr>
            <a:r>
              <a:rPr lang="en"/>
              <a:t>Subsystems</a:t>
            </a:r>
            <a:endParaRPr/>
          </a:p>
        </p:txBody>
      </p:sp>
      <p:sp>
        <p:nvSpPr>
          <p:cNvPr id="247" name="Google Shape;247;p34"/>
          <p:cNvSpPr txBox="1"/>
          <p:nvPr>
            <p:ph idx="1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/>
          <p:nvPr>
            <p:ph idx="1" type="body"/>
          </p:nvPr>
        </p:nvSpPr>
        <p:spPr>
          <a:xfrm>
            <a:off x="490671" y="208352"/>
            <a:ext cx="7777500" cy="8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lang="en"/>
              <a:t>RFID Subsystem</a:t>
            </a:r>
            <a:endParaRPr/>
          </a:p>
        </p:txBody>
      </p:sp>
      <p:sp>
        <p:nvSpPr>
          <p:cNvPr id="253" name="Google Shape;253;p35"/>
          <p:cNvSpPr txBox="1"/>
          <p:nvPr>
            <p:ph idx="6" type="body"/>
          </p:nvPr>
        </p:nvSpPr>
        <p:spPr>
          <a:xfrm>
            <a:off x="342900" y="4767263"/>
            <a:ext cx="611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900"/>
              <a:buNone/>
            </a:pPr>
            <a:r>
              <a:rPr lang="en"/>
              <a:t>Electrical and Computer Engineering</a:t>
            </a:r>
            <a:endParaRPr/>
          </a:p>
        </p:txBody>
      </p:sp>
      <p:sp>
        <p:nvSpPr>
          <p:cNvPr id="254" name="Google Shape;254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35"/>
          <p:cNvSpPr txBox="1"/>
          <p:nvPr/>
        </p:nvSpPr>
        <p:spPr>
          <a:xfrm>
            <a:off x="429050" y="1188800"/>
            <a:ext cx="85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475" y="1541925"/>
            <a:ext cx="3621900" cy="1834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5"/>
          <p:cNvSpPr txBox="1"/>
          <p:nvPr/>
        </p:nvSpPr>
        <p:spPr>
          <a:xfrm>
            <a:off x="2081775" y="3451550"/>
            <a:ext cx="201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RFID Sensor (MFRC522)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5455500" y="3451550"/>
            <a:ext cx="201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Source Sans Pro"/>
                <a:ea typeface="Source Sans Pro"/>
                <a:cs typeface="Source Sans Pro"/>
                <a:sym typeface="Source Sans Pro"/>
              </a:rPr>
              <a:t>RFID Card</a:t>
            </a:r>
            <a:endParaRPr i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9" name="Google Shape;259;p35"/>
          <p:cNvSpPr/>
          <p:nvPr/>
        </p:nvSpPr>
        <p:spPr>
          <a:xfrm>
            <a:off x="5304150" y="1641500"/>
            <a:ext cx="2320500" cy="1597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0388" y="1414775"/>
            <a:ext cx="2885325" cy="192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